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51" r:id="rId1"/>
  </p:sldMasterIdLst>
  <p:notesMasterIdLst>
    <p:notesMasterId r:id="rId17"/>
  </p:notesMasterIdLst>
  <p:sldIdLst>
    <p:sldId id="811" r:id="rId2"/>
    <p:sldId id="866" r:id="rId3"/>
    <p:sldId id="867" r:id="rId4"/>
    <p:sldId id="868" r:id="rId5"/>
    <p:sldId id="869" r:id="rId6"/>
    <p:sldId id="817" r:id="rId7"/>
    <p:sldId id="820" r:id="rId8"/>
    <p:sldId id="870" r:id="rId9"/>
    <p:sldId id="871" r:id="rId10"/>
    <p:sldId id="872" r:id="rId11"/>
    <p:sldId id="873" r:id="rId12"/>
    <p:sldId id="874" r:id="rId13"/>
    <p:sldId id="875" r:id="rId14"/>
    <p:sldId id="876" r:id="rId15"/>
    <p:sldId id="276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ozhizhi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6600"/>
    <a:srgbClr val="FFFFFF"/>
    <a:srgbClr val="6600FF"/>
    <a:srgbClr val="B2B2B2"/>
    <a:srgbClr val="692AA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08" autoAdjust="0"/>
    <p:restoredTop sz="85432" autoAdjust="0"/>
  </p:normalViewPr>
  <p:slideViewPr>
    <p:cSldViewPr>
      <p:cViewPr varScale="1">
        <p:scale>
          <a:sx n="60" d="100"/>
          <a:sy n="60" d="100"/>
        </p:scale>
        <p:origin x="-163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CE3773-83DC-4171-B834-8F43CA29890F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4CCAA2D4-53CA-49B4-8965-EFA997454CC1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50000"/>
          </a:schemeClr>
        </a:solidFill>
      </dgm:spPr>
      <dgm:t>
        <a:bodyPr/>
        <a:lstStyle/>
        <a:p>
          <a:pPr rtl="0"/>
          <a:r>
            <a:rPr lang="zh-CN" sz="1800" b="1" dirty="0" smtClean="0">
              <a:solidFill>
                <a:schemeClr val="bg1"/>
              </a:solidFill>
            </a:rPr>
            <a:t>激励源</a:t>
          </a:r>
          <a:endParaRPr lang="en-US" sz="1800" b="1" dirty="0">
            <a:solidFill>
              <a:schemeClr val="bg1"/>
            </a:solidFill>
          </a:endParaRPr>
        </a:p>
      </dgm:t>
    </dgm:pt>
    <dgm:pt modelId="{02918F55-B5F1-4DEB-BF68-AA79D0A203BE}" type="parTrans" cxnId="{22084941-E17F-4641-8984-A23E5EEB2C07}">
      <dgm:prSet/>
      <dgm:spPr/>
      <dgm:t>
        <a:bodyPr/>
        <a:lstStyle/>
        <a:p>
          <a:endParaRPr lang="zh-CN" altLang="en-US" sz="1800" b="1">
            <a:solidFill>
              <a:schemeClr val="bg1"/>
            </a:solidFill>
          </a:endParaRPr>
        </a:p>
      </dgm:t>
    </dgm:pt>
    <dgm:pt modelId="{BC0A4725-12CC-4567-96C6-7B6FD9B7A6BE}" type="sibTrans" cxnId="{22084941-E17F-4641-8984-A23E5EEB2C07}">
      <dgm:prSet/>
      <dgm:spPr/>
      <dgm:t>
        <a:bodyPr/>
        <a:lstStyle/>
        <a:p>
          <a:endParaRPr lang="zh-CN" altLang="en-US" sz="1800" b="1">
            <a:solidFill>
              <a:schemeClr val="bg1"/>
            </a:solidFill>
          </a:endParaRPr>
        </a:p>
      </dgm:t>
    </dgm:pt>
    <dgm:pt modelId="{2F5B0860-BB0D-4F32-AA9D-BB7B3E8813E0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chemeClr val="tx2">
            <a:lumMod val="75000"/>
          </a:schemeClr>
        </a:solidFill>
      </dgm:spPr>
      <dgm:t>
        <a:bodyPr/>
        <a:lstStyle/>
        <a:p>
          <a:pPr rtl="0"/>
          <a:r>
            <a:rPr lang="zh-CN" sz="1800" b="1" dirty="0" smtClean="0">
              <a:solidFill>
                <a:schemeClr val="bg1"/>
              </a:solidFill>
            </a:rPr>
            <a:t>校准源</a:t>
          </a:r>
          <a:endParaRPr lang="en-US" sz="1800" b="1" dirty="0">
            <a:solidFill>
              <a:schemeClr val="bg1"/>
            </a:solidFill>
          </a:endParaRPr>
        </a:p>
      </dgm:t>
    </dgm:pt>
    <dgm:pt modelId="{6BC01001-B7E3-4527-AF58-F3253B1AE942}" type="parTrans" cxnId="{1EF519F1-D461-4275-80E2-5236C70D2EBA}">
      <dgm:prSet/>
      <dgm:spPr/>
      <dgm:t>
        <a:bodyPr/>
        <a:lstStyle/>
        <a:p>
          <a:endParaRPr lang="zh-CN" altLang="en-US" sz="1800" b="1">
            <a:solidFill>
              <a:schemeClr val="bg1"/>
            </a:solidFill>
          </a:endParaRPr>
        </a:p>
      </dgm:t>
    </dgm:pt>
    <dgm:pt modelId="{6DAF010C-D7FB-47B2-924A-E92DF5084807}" type="sibTrans" cxnId="{1EF519F1-D461-4275-80E2-5236C70D2EBA}">
      <dgm:prSet/>
      <dgm:spPr/>
      <dgm:t>
        <a:bodyPr/>
        <a:lstStyle/>
        <a:p>
          <a:endParaRPr lang="zh-CN" altLang="en-US" sz="1800" b="1">
            <a:solidFill>
              <a:schemeClr val="bg1"/>
            </a:solidFill>
          </a:endParaRPr>
        </a:p>
      </dgm:t>
    </dgm:pt>
    <dgm:pt modelId="{5241CD25-F8BB-4F51-AF3C-52E422693A77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1800" b="1" dirty="0" smtClean="0">
              <a:solidFill>
                <a:schemeClr val="bg1"/>
              </a:solidFill>
            </a:rPr>
            <a:t>仿真源</a:t>
          </a:r>
          <a:endParaRPr lang="en-US" sz="1800" b="1" dirty="0">
            <a:solidFill>
              <a:schemeClr val="bg1"/>
            </a:solidFill>
          </a:endParaRPr>
        </a:p>
      </dgm:t>
    </dgm:pt>
    <dgm:pt modelId="{47EDFF36-BF7A-4474-98C6-B17B6637507B}" type="parTrans" cxnId="{24C799BE-FCB6-4086-9262-1C769F876075}">
      <dgm:prSet/>
      <dgm:spPr/>
      <dgm:t>
        <a:bodyPr/>
        <a:lstStyle/>
        <a:p>
          <a:endParaRPr lang="zh-CN" altLang="en-US" sz="1800"/>
        </a:p>
      </dgm:t>
    </dgm:pt>
    <dgm:pt modelId="{28ED739E-929B-4DEA-B621-A1AE246235B8}" type="sibTrans" cxnId="{24C799BE-FCB6-4086-9262-1C769F876075}">
      <dgm:prSet/>
      <dgm:spPr/>
      <dgm:t>
        <a:bodyPr/>
        <a:lstStyle/>
        <a:p>
          <a:endParaRPr lang="zh-CN" altLang="en-US" sz="1800"/>
        </a:p>
      </dgm:t>
    </dgm:pt>
    <dgm:pt modelId="{D7E68D78-8751-43F5-A38A-AFBB6F301960}" type="pres">
      <dgm:prSet presAssocID="{F4CE3773-83DC-4171-B834-8F43CA29890F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750B8BB-34D7-4A5D-A374-2023E744262F}" type="pres">
      <dgm:prSet presAssocID="{4CCAA2D4-53CA-49B4-8965-EFA997454CC1}" presName="circ1" presStyleLbl="vennNode1" presStyleIdx="0" presStyleCnt="3" custLinFactNeighborX="-926" custLinFactNeighborY="-2083"/>
      <dgm:spPr/>
      <dgm:t>
        <a:bodyPr/>
        <a:lstStyle/>
        <a:p>
          <a:endParaRPr lang="zh-CN" altLang="en-US"/>
        </a:p>
      </dgm:t>
    </dgm:pt>
    <dgm:pt modelId="{3340704F-446D-467A-AE9A-3C1EFE1841D3}" type="pres">
      <dgm:prSet presAssocID="{4CCAA2D4-53CA-49B4-8965-EFA997454CC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125E91-6AC5-4728-B151-33BF24853471}" type="pres">
      <dgm:prSet presAssocID="{2F5B0860-BB0D-4F32-AA9D-BB7B3E8813E0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A141C713-090C-4F25-B88D-350892FA37F8}" type="pres">
      <dgm:prSet presAssocID="{2F5B0860-BB0D-4F32-AA9D-BB7B3E8813E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29AB1B-6C9F-403B-8697-91F57AF5728C}" type="pres">
      <dgm:prSet presAssocID="{5241CD25-F8BB-4F51-AF3C-52E422693A77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235D7FCC-2AAA-48F2-B5D8-5A842203677D}" type="pres">
      <dgm:prSet presAssocID="{5241CD25-F8BB-4F51-AF3C-52E422693A7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0AE580F-B8B9-4D14-A598-EEE7F3D5CD36}" type="presOf" srcId="{4CCAA2D4-53CA-49B4-8965-EFA997454CC1}" destId="{3340704F-446D-467A-AE9A-3C1EFE1841D3}" srcOrd="1" destOrd="0" presId="urn:microsoft.com/office/officeart/2005/8/layout/venn1"/>
    <dgm:cxn modelId="{0A6C0358-FE9C-410C-8084-7E309D097FEC}" type="presOf" srcId="{F4CE3773-83DC-4171-B834-8F43CA29890F}" destId="{D7E68D78-8751-43F5-A38A-AFBB6F301960}" srcOrd="0" destOrd="0" presId="urn:microsoft.com/office/officeart/2005/8/layout/venn1"/>
    <dgm:cxn modelId="{24C799BE-FCB6-4086-9262-1C769F876075}" srcId="{F4CE3773-83DC-4171-B834-8F43CA29890F}" destId="{5241CD25-F8BB-4F51-AF3C-52E422693A77}" srcOrd="2" destOrd="0" parTransId="{47EDFF36-BF7A-4474-98C6-B17B6637507B}" sibTransId="{28ED739E-929B-4DEA-B621-A1AE246235B8}"/>
    <dgm:cxn modelId="{22084941-E17F-4641-8984-A23E5EEB2C07}" srcId="{F4CE3773-83DC-4171-B834-8F43CA29890F}" destId="{4CCAA2D4-53CA-49B4-8965-EFA997454CC1}" srcOrd="0" destOrd="0" parTransId="{02918F55-B5F1-4DEB-BF68-AA79D0A203BE}" sibTransId="{BC0A4725-12CC-4567-96C6-7B6FD9B7A6BE}"/>
    <dgm:cxn modelId="{0B6877C3-3526-48AD-B286-0EF6CC38B558}" type="presOf" srcId="{5241CD25-F8BB-4F51-AF3C-52E422693A77}" destId="{D329AB1B-6C9F-403B-8697-91F57AF5728C}" srcOrd="0" destOrd="0" presId="urn:microsoft.com/office/officeart/2005/8/layout/venn1"/>
    <dgm:cxn modelId="{26C2C2F8-2805-40E3-A806-C6A82F054730}" type="presOf" srcId="{5241CD25-F8BB-4F51-AF3C-52E422693A77}" destId="{235D7FCC-2AAA-48F2-B5D8-5A842203677D}" srcOrd="1" destOrd="0" presId="urn:microsoft.com/office/officeart/2005/8/layout/venn1"/>
    <dgm:cxn modelId="{95510A59-61BA-40F2-8CC9-EBE0A5CA3558}" type="presOf" srcId="{2F5B0860-BB0D-4F32-AA9D-BB7B3E8813E0}" destId="{8D125E91-6AC5-4728-B151-33BF24853471}" srcOrd="0" destOrd="0" presId="urn:microsoft.com/office/officeart/2005/8/layout/venn1"/>
    <dgm:cxn modelId="{1EF519F1-D461-4275-80E2-5236C70D2EBA}" srcId="{F4CE3773-83DC-4171-B834-8F43CA29890F}" destId="{2F5B0860-BB0D-4F32-AA9D-BB7B3E8813E0}" srcOrd="1" destOrd="0" parTransId="{6BC01001-B7E3-4527-AF58-F3253B1AE942}" sibTransId="{6DAF010C-D7FB-47B2-924A-E92DF5084807}"/>
    <dgm:cxn modelId="{EF0C5666-4029-4783-A9BA-702DF971988B}" type="presOf" srcId="{2F5B0860-BB0D-4F32-AA9D-BB7B3E8813E0}" destId="{A141C713-090C-4F25-B88D-350892FA37F8}" srcOrd="1" destOrd="0" presId="urn:microsoft.com/office/officeart/2005/8/layout/venn1"/>
    <dgm:cxn modelId="{0339A6DA-2E6A-4039-8888-065CB6FF8E88}" type="presOf" srcId="{4CCAA2D4-53CA-49B4-8965-EFA997454CC1}" destId="{8750B8BB-34D7-4A5D-A374-2023E744262F}" srcOrd="0" destOrd="0" presId="urn:microsoft.com/office/officeart/2005/8/layout/venn1"/>
    <dgm:cxn modelId="{1BC27332-2E53-47CB-BEEB-E5019623CB82}" type="presParOf" srcId="{D7E68D78-8751-43F5-A38A-AFBB6F301960}" destId="{8750B8BB-34D7-4A5D-A374-2023E744262F}" srcOrd="0" destOrd="0" presId="urn:microsoft.com/office/officeart/2005/8/layout/venn1"/>
    <dgm:cxn modelId="{93393C5C-BDAD-4927-ACEF-23A69C27C52E}" type="presParOf" srcId="{D7E68D78-8751-43F5-A38A-AFBB6F301960}" destId="{3340704F-446D-467A-AE9A-3C1EFE1841D3}" srcOrd="1" destOrd="0" presId="urn:microsoft.com/office/officeart/2005/8/layout/venn1"/>
    <dgm:cxn modelId="{8878E5B9-C98C-4657-BDC4-8987B44560F9}" type="presParOf" srcId="{D7E68D78-8751-43F5-A38A-AFBB6F301960}" destId="{8D125E91-6AC5-4728-B151-33BF24853471}" srcOrd="2" destOrd="0" presId="urn:microsoft.com/office/officeart/2005/8/layout/venn1"/>
    <dgm:cxn modelId="{35A8E134-85DD-4593-A0D2-372A047A7A0D}" type="presParOf" srcId="{D7E68D78-8751-43F5-A38A-AFBB6F301960}" destId="{A141C713-090C-4F25-B88D-350892FA37F8}" srcOrd="3" destOrd="0" presId="urn:microsoft.com/office/officeart/2005/8/layout/venn1"/>
    <dgm:cxn modelId="{4DFEEEB3-E55F-4A86-A5E1-C56441272844}" type="presParOf" srcId="{D7E68D78-8751-43F5-A38A-AFBB6F301960}" destId="{D329AB1B-6C9F-403B-8697-91F57AF5728C}" srcOrd="4" destOrd="0" presId="urn:microsoft.com/office/officeart/2005/8/layout/venn1"/>
    <dgm:cxn modelId="{BAA1C5D7-40A4-450E-9DF6-C7BE4592D325}" type="presParOf" srcId="{D7E68D78-8751-43F5-A38A-AFBB6F301960}" destId="{235D7FCC-2AAA-48F2-B5D8-5A842203677D}" srcOrd="5" destOrd="0" presId="urn:microsoft.com/office/officeart/2005/8/layout/venn1"/>
  </dgm:cxnLst>
  <dgm:bg>
    <a:effectLst>
      <a:outerShdw blurRad="152400" dist="317500" dir="5400000" sx="90000" sy="-19000" rotWithShape="0">
        <a:prstClr val="black">
          <a:alpha val="15000"/>
        </a:prstClr>
      </a:outerShdw>
    </a:effectLst>
  </dgm:bg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50B8BB-34D7-4A5D-A374-2023E744262F}">
      <dsp:nvSpPr>
        <dsp:cNvPr id="0" name=""/>
        <dsp:cNvSpPr/>
      </dsp:nvSpPr>
      <dsp:spPr>
        <a:xfrm>
          <a:off x="965199" y="3"/>
          <a:ext cx="1097280" cy="1097280"/>
        </a:xfrm>
        <a:prstGeom prst="ellipse">
          <a:avLst/>
        </a:prstGeom>
        <a:solidFill>
          <a:schemeClr val="accent6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kern="1200" dirty="0" smtClean="0">
              <a:solidFill>
                <a:schemeClr val="bg1"/>
              </a:solidFill>
            </a:rPr>
            <a:t>激励源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1111503" y="192027"/>
        <a:ext cx="804672" cy="493776"/>
      </dsp:txXfrm>
    </dsp:sp>
    <dsp:sp modelId="{8D125E91-6AC5-4728-B151-33BF24853471}">
      <dsp:nvSpPr>
        <dsp:cNvPr id="0" name=""/>
        <dsp:cNvSpPr/>
      </dsp:nvSpPr>
      <dsp:spPr>
        <a:xfrm>
          <a:off x="1371295" y="708660"/>
          <a:ext cx="1097280" cy="1097280"/>
        </a:xfrm>
        <a:prstGeom prst="ellipse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kern="1200" dirty="0" smtClean="0">
              <a:solidFill>
                <a:schemeClr val="bg1"/>
              </a:solidFill>
            </a:rPr>
            <a:t>校准源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1706880" y="992124"/>
        <a:ext cx="658368" cy="603504"/>
      </dsp:txXfrm>
    </dsp:sp>
    <dsp:sp modelId="{D329AB1B-6C9F-403B-8697-91F57AF5728C}">
      <dsp:nvSpPr>
        <dsp:cNvPr id="0" name=""/>
        <dsp:cNvSpPr/>
      </dsp:nvSpPr>
      <dsp:spPr>
        <a:xfrm>
          <a:off x="579424" y="708660"/>
          <a:ext cx="1097280" cy="1097280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</a:rPr>
            <a:t>仿真源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682752" y="992124"/>
        <a:ext cx="658368" cy="603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99D6D-CE97-40EE-A559-071A5B7280BB}" type="datetimeFigureOut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A0C20-8251-4D57-B96A-652AA2B6F0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33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A0C20-8251-4D57-B96A-652AA2B6F09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76195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8ADE5-E8FA-4A48-B0A7-12A876D555CF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13637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互调失真（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intermodulation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distort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的缩写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8ADE5-E8FA-4A48-B0A7-12A876D555CF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18439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抗干扰测试，干扰源仿真。</a:t>
            </a:r>
            <a:r>
              <a:rPr lang="en-US" altLang="zh-CN" dirty="0" smtClean="0"/>
              <a:t>Ems</a:t>
            </a:r>
            <a:r>
              <a:rPr lang="zh-CN" altLang="en-US" dirty="0" smtClean="0"/>
              <a:t>作为干扰源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8ADE5-E8FA-4A48-B0A7-12A876D555CF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55356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A0C20-8251-4D57-B96A-652AA2B6F09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6336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简洁明了，颜色区分，设计理念。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8ADE5-E8FA-4A48-B0A7-12A876D555CF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6832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8ADE5-E8FA-4A48-B0A7-12A876D555C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76996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lang="zh-CN" altLang="zh-CN" sz="12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作为激励源</a:t>
            </a:r>
            <a:r>
              <a:rPr lang="zh-CN" altLang="zh-CN" sz="1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：作为某些电气设备的激励信号源，用于设备</a:t>
            </a:r>
            <a:r>
              <a:rPr lang="en-US" altLang="zh-CN" sz="1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  </a:t>
            </a:r>
            <a:r>
              <a:rPr lang="zh-CN" altLang="zh-CN" sz="1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网络的检测</a:t>
            </a:r>
            <a:r>
              <a:rPr lang="zh-CN" altLang="en-US" sz="1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，如本振。</a:t>
            </a:r>
            <a:endParaRPr lang="zh-CN" altLang="zh-CN" sz="12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zh-CN" altLang="zh-CN" sz="12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♣ </a:t>
            </a:r>
            <a:r>
              <a:rPr lang="zh-CN" altLang="zh-CN" sz="12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进行信号仿真</a:t>
            </a:r>
            <a:r>
              <a:rPr lang="zh-CN" altLang="zh-CN" sz="1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：在电子测量中，有时需要产生模拟实际环境特性的信号，如仿真各种干扰信号。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zh-CN" altLang="zh-CN" sz="12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♣ </a:t>
            </a:r>
            <a:r>
              <a:rPr lang="zh-CN" altLang="zh-CN" sz="12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作为校准源</a:t>
            </a:r>
            <a:r>
              <a:rPr lang="zh-CN" altLang="zh-CN" sz="1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：产生标准信号对一般信号进行比对校准。</a:t>
            </a:r>
          </a:p>
          <a:p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8ADE5-E8FA-4A48-B0A7-12A876D555C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0467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大动态范围</a:t>
            </a:r>
            <a:r>
              <a:rPr lang="en-US" altLang="zh-CN" dirty="0" smtClean="0"/>
              <a:t>/</a:t>
            </a:r>
            <a:r>
              <a:rPr lang="zh-CN" altLang="en-US" dirty="0" smtClean="0"/>
              <a:t>纯净</a:t>
            </a:r>
            <a:r>
              <a:rPr lang="en-US" altLang="zh-CN" dirty="0" smtClean="0"/>
              <a:t>/</a:t>
            </a:r>
            <a:r>
              <a:rPr lang="zh-CN" altLang="en-US" dirty="0" smtClean="0"/>
              <a:t>干净</a:t>
            </a:r>
            <a:endParaRPr lang="en-US" altLang="zh-CN" dirty="0" smtClean="0"/>
          </a:p>
          <a:p>
            <a:r>
              <a:rPr lang="zh-CN" altLang="en-US" dirty="0" smtClean="0"/>
              <a:t>专利数量。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8ADE5-E8FA-4A48-B0A7-12A876D555CF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88852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相位噪声小，频率精度高，高频率范围</a:t>
            </a:r>
            <a:r>
              <a:rPr lang="zh-CN" altLang="en-US" dirty="0"/>
              <a:t>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8ADE5-E8FA-4A48-B0A7-12A876D555CF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92095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20dbm</a:t>
            </a:r>
            <a:r>
              <a:rPr lang="zh-CN" altLang="en-US" dirty="0" smtClean="0"/>
              <a:t>频谱仪最大保持。。。。。幅度范围，频率范围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8ADE5-E8FA-4A48-B0A7-12A876D555CF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39682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灵敏度要求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8ADE5-E8FA-4A48-B0A7-12A876D555CF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55115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非线性频谱特性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8ADE5-E8FA-4A48-B0A7-12A876D555CF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276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PPT-居中-标在下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457200" y="274638"/>
            <a:ext cx="58674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500" baseline="0"/>
            </a:lvl1pPr>
          </a:lstStyle>
          <a:p>
            <a:pPr algn="ctr" eaLnBrk="0" hangingPunct="0">
              <a:defRPr/>
            </a:pPr>
            <a:r>
              <a:rPr lang="zh-CN" alt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单击此处编辑母版标题样式</a:t>
            </a:r>
            <a:endParaRPr lang="zh-CN" altLang="en-US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65238"/>
            <a:ext cx="2057400" cy="4906962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65238"/>
            <a:ext cx="6019800" cy="49069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391400" cy="609600"/>
          </a:xfrm>
        </p:spPr>
        <p:txBody>
          <a:bodyPr/>
          <a:lstStyle>
            <a:lvl1pPr>
              <a:defRPr sz="4000" b="1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81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457200" y="274638"/>
            <a:ext cx="58674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500" baseline="0"/>
            </a:lvl1pPr>
          </a:lstStyle>
          <a:p>
            <a:pPr algn="ctr" eaLnBrk="0" hangingPunct="0">
              <a:defRPr/>
            </a:pPr>
            <a:r>
              <a:rPr lang="zh-CN" alt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单击此处编辑母版标题样式</a:t>
            </a:r>
            <a:endParaRPr lang="zh-CN" altLang="en-US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67400" cy="487362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67400" cy="487362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 userDrawn="1"/>
        </p:nvSpPr>
        <p:spPr bwMode="auto">
          <a:xfrm>
            <a:off x="457200" y="274638"/>
            <a:ext cx="58674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500" baseline="0"/>
            </a:lvl1pPr>
          </a:lstStyle>
          <a:p>
            <a:pPr algn="ctr" eaLnBrk="0" hangingPunct="0">
              <a:defRPr/>
            </a:pPr>
            <a:r>
              <a:rPr lang="zh-CN" altLang="en-US" kern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单击此处编辑母版标题样式</a:t>
            </a:r>
            <a:endParaRPr lang="zh-CN" altLang="en-US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350" y="1143000"/>
            <a:ext cx="3008313" cy="9280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5200" y="1143000"/>
            <a:ext cx="5111750" cy="4953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7350" y="2305050"/>
            <a:ext cx="3008313" cy="3790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457200" y="274638"/>
            <a:ext cx="58674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500" baseline="0"/>
            </a:lvl1pPr>
          </a:lstStyle>
          <a:p>
            <a:pPr algn="ctr" eaLnBrk="0" hangingPunct="0">
              <a:defRPr/>
            </a:pPr>
            <a:r>
              <a:rPr lang="zh-CN" alt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单击此处编辑母版标题样式</a:t>
            </a:r>
            <a:endParaRPr lang="zh-CN" altLang="en-US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453062"/>
            <a:ext cx="7696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600" y="1265237"/>
            <a:ext cx="7696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 smtClean="0"/>
          </a:p>
        </p:txBody>
      </p:sp>
    </p:spTree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67400" cy="487362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F:\杂\PPT\新改\PPT内页-白副本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76200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28600" y="1066800"/>
            <a:ext cx="8686800" cy="5105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4" r:id="rId7"/>
    <p:sldLayoutId id="2147483805" r:id="rId8"/>
    <p:sldLayoutId id="2147483806" r:id="rId9"/>
    <p:sldLayoutId id="2147483807" r:id="rId10"/>
  </p:sldLayoutIdLst>
  <p:transition>
    <p:circl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diagramLayout" Target="../diagrams/layout1.xml"/><Relationship Id="rId18" Type="http://schemas.openxmlformats.org/officeDocument/2006/relationships/image" Target="../media/image20.jpeg"/><Relationship Id="rId3" Type="http://schemas.openxmlformats.org/officeDocument/2006/relationships/image" Target="../media/image9.jpeg"/><Relationship Id="rId21" Type="http://schemas.openxmlformats.org/officeDocument/2006/relationships/image" Target="../media/image23.png"/><Relationship Id="rId7" Type="http://schemas.openxmlformats.org/officeDocument/2006/relationships/image" Target="../media/image13.jpeg"/><Relationship Id="rId12" Type="http://schemas.openxmlformats.org/officeDocument/2006/relationships/diagramData" Target="../diagrams/data1.xml"/><Relationship Id="rId17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png"/><Relationship Id="rId20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diagramColors" Target="../diagrams/colors1.xml"/><Relationship Id="rId10" Type="http://schemas.openxmlformats.org/officeDocument/2006/relationships/image" Target="../media/image16.jpeg"/><Relationship Id="rId19" Type="http://schemas.openxmlformats.org/officeDocument/2006/relationships/image" Target="../media/image21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Relationship Id="rId14" Type="http://schemas.openxmlformats.org/officeDocument/2006/relationships/diagramQuickStyle" Target="../diagrams/quickStyle1.xml"/><Relationship Id="rId22" Type="http://schemas.microsoft.com/office/2007/relationships/diagramDrawing" Target="../diagrams/drawin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7"/>
          <p:cNvSpPr>
            <a:spLocks noChangeShapeType="1"/>
          </p:cNvSpPr>
          <p:nvPr/>
        </p:nvSpPr>
        <p:spPr bwMode="auto">
          <a:xfrm flipV="1">
            <a:off x="179388" y="5864225"/>
            <a:ext cx="1466850" cy="9525"/>
          </a:xfrm>
          <a:prstGeom prst="line">
            <a:avLst/>
          </a:prstGeom>
          <a:noFill/>
          <a:ln w="7620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5" name="Line 8"/>
          <p:cNvSpPr>
            <a:spLocks noChangeShapeType="1"/>
          </p:cNvSpPr>
          <p:nvPr/>
        </p:nvSpPr>
        <p:spPr bwMode="auto">
          <a:xfrm flipV="1">
            <a:off x="7524750" y="5864225"/>
            <a:ext cx="1466850" cy="9525"/>
          </a:xfrm>
          <a:prstGeom prst="line">
            <a:avLst/>
          </a:prstGeom>
          <a:noFill/>
          <a:ln w="7620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0" y="2357430"/>
            <a:ext cx="9144000" cy="1447800"/>
          </a:xfrm>
          <a:noFill/>
        </p:spPr>
        <p:txBody>
          <a:bodyPr/>
          <a:lstStyle/>
          <a:p>
            <a:pPr algn="ctr" eaLnBrk="1" hangingPunct="1"/>
            <a:r>
              <a:rPr lang="zh-CN" altLang="en-US" sz="4400" b="1" dirty="0" smtClean="0">
                <a:solidFill>
                  <a:srgbClr val="FF6600"/>
                </a:solidFill>
                <a:latin typeface="黑体" pitchFamily="2" charset="-122"/>
                <a:ea typeface="黑体" pitchFamily="2" charset="-122"/>
              </a:rPr>
              <a:t>射频源功能与应用介绍</a:t>
            </a:r>
            <a:endParaRPr lang="en-US" altLang="zh-CN" sz="4400" b="1" dirty="0">
              <a:solidFill>
                <a:srgbClr val="FF66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71488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50057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                                                                               </a:t>
            </a:r>
            <a:endParaRPr lang="zh-CN" altLang="en-US" sz="2000" b="1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2342" y="4067628"/>
            <a:ext cx="3329574" cy="197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endParaRPr lang="zh-CN" altLang="en-US" sz="20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4114800" y="2209800"/>
            <a:ext cx="2743200" cy="152400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25"/>
          <p:cNvGrpSpPr>
            <a:grpSpLocks noChangeAspect="1"/>
          </p:cNvGrpSpPr>
          <p:nvPr/>
        </p:nvGrpSpPr>
        <p:grpSpPr bwMode="auto">
          <a:xfrm>
            <a:off x="4258471" y="2438400"/>
            <a:ext cx="440001" cy="396000"/>
            <a:chOff x="838200" y="2819400"/>
            <a:chExt cx="714375" cy="642938"/>
          </a:xfrm>
        </p:grpSpPr>
        <p:sp>
          <p:nvSpPr>
            <p:cNvPr id="8" name="矩形 7"/>
            <p:cNvSpPr/>
            <p:nvPr/>
          </p:nvSpPr>
          <p:spPr bwMode="auto">
            <a:xfrm>
              <a:off x="838200" y="2819400"/>
              <a:ext cx="714375" cy="6429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组合 111"/>
            <p:cNvGrpSpPr>
              <a:grpSpLocks/>
            </p:cNvGrpSpPr>
            <p:nvPr/>
          </p:nvGrpSpPr>
          <p:grpSpPr bwMode="auto">
            <a:xfrm>
              <a:off x="838199" y="3048000"/>
              <a:ext cx="685799" cy="228600"/>
              <a:chOff x="457200" y="3200400"/>
              <a:chExt cx="1524000" cy="228600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57200" y="3352800"/>
                <a:ext cx="151696" cy="15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rot="16200000" flipH="1">
                <a:off x="609602" y="3352094"/>
                <a:ext cx="76200" cy="776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rot="5400000" flipH="1" flipV="1">
                <a:off x="648053" y="3238853"/>
                <a:ext cx="228600" cy="1516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rot="16200000" flipH="1">
                <a:off x="799749" y="3238852"/>
                <a:ext cx="228600" cy="1516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rot="5400000" flipH="1" flipV="1">
                <a:off x="951442" y="3238853"/>
                <a:ext cx="228600" cy="1516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5400000" flipH="1" flipV="1">
                <a:off x="1258360" y="3238852"/>
                <a:ext cx="228600" cy="1516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rot="16200000" flipH="1">
                <a:off x="1104900" y="3237089"/>
                <a:ext cx="228600" cy="1552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rot="16200000" flipH="1">
                <a:off x="1410053" y="3238853"/>
                <a:ext cx="228600" cy="1516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rot="5400000" flipH="1" flipV="1">
                <a:off x="1561749" y="3238852"/>
                <a:ext cx="228600" cy="1516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1829507" y="3352800"/>
                <a:ext cx="151693" cy="15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rot="16200000" flipH="1">
                <a:off x="1714502" y="3237794"/>
                <a:ext cx="152400" cy="776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952500" y="3009900"/>
              <a:ext cx="457201" cy="2286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 bwMode="auto">
          <a:xfrm>
            <a:off x="5545757" y="2438400"/>
            <a:ext cx="440001" cy="396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dist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AutoShape 37"/>
          <p:cNvSpPr>
            <a:spLocks noChangeArrowheads="1"/>
          </p:cNvSpPr>
          <p:nvPr/>
        </p:nvSpPr>
        <p:spPr bwMode="auto">
          <a:xfrm>
            <a:off x="5592690" y="2485333"/>
            <a:ext cx="312890" cy="281600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203"/>
          <p:cNvGrpSpPr>
            <a:grpSpLocks noChangeAspect="1"/>
          </p:cNvGrpSpPr>
          <p:nvPr/>
        </p:nvGrpSpPr>
        <p:grpSpPr bwMode="auto">
          <a:xfrm>
            <a:off x="4902114" y="2438400"/>
            <a:ext cx="440001" cy="396000"/>
            <a:chOff x="3581400" y="1905000"/>
            <a:chExt cx="714375" cy="642938"/>
          </a:xfrm>
        </p:grpSpPr>
        <p:sp>
          <p:nvSpPr>
            <p:cNvPr id="25" name="矩形 34"/>
            <p:cNvSpPr/>
            <p:nvPr/>
          </p:nvSpPr>
          <p:spPr bwMode="auto">
            <a:xfrm>
              <a:off x="3581400" y="1905000"/>
              <a:ext cx="714375" cy="6429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任意多边形 81"/>
            <p:cNvSpPr/>
            <p:nvPr/>
          </p:nvSpPr>
          <p:spPr bwMode="auto">
            <a:xfrm>
              <a:off x="3624263" y="2262188"/>
              <a:ext cx="644525" cy="214313"/>
            </a:xfrm>
            <a:custGeom>
              <a:avLst/>
              <a:gdLst>
                <a:gd name="connsiteX0" fmla="*/ 0 w 857839"/>
                <a:gd name="connsiteY0" fmla="*/ 383357 h 818561"/>
                <a:gd name="connsiteX1" fmla="*/ 254523 w 857839"/>
                <a:gd name="connsiteY1" fmla="*/ 62845 h 818561"/>
                <a:gd name="connsiteX2" fmla="*/ 584462 w 857839"/>
                <a:gd name="connsiteY2" fmla="*/ 760429 h 818561"/>
                <a:gd name="connsiteX3" fmla="*/ 857839 w 857839"/>
                <a:gd name="connsiteY3" fmla="*/ 411637 h 81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839" h="818561">
                  <a:moveTo>
                    <a:pt x="0" y="383357"/>
                  </a:moveTo>
                  <a:cubicBezTo>
                    <a:pt x="78556" y="191678"/>
                    <a:pt x="157113" y="0"/>
                    <a:pt x="254523" y="62845"/>
                  </a:cubicBezTo>
                  <a:cubicBezTo>
                    <a:pt x="351933" y="125690"/>
                    <a:pt x="483909" y="702297"/>
                    <a:pt x="584462" y="760429"/>
                  </a:cubicBezTo>
                  <a:cubicBezTo>
                    <a:pt x="685015" y="818561"/>
                    <a:pt x="771427" y="615099"/>
                    <a:pt x="857839" y="4116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/>
            </a:p>
          </p:txBody>
        </p:sp>
        <p:sp>
          <p:nvSpPr>
            <p:cNvPr id="27" name="任意多边形 86"/>
            <p:cNvSpPr/>
            <p:nvPr/>
          </p:nvSpPr>
          <p:spPr bwMode="auto">
            <a:xfrm>
              <a:off x="3624263" y="1976437"/>
              <a:ext cx="644525" cy="214313"/>
            </a:xfrm>
            <a:custGeom>
              <a:avLst/>
              <a:gdLst>
                <a:gd name="connsiteX0" fmla="*/ 0 w 857839"/>
                <a:gd name="connsiteY0" fmla="*/ 383357 h 818561"/>
                <a:gd name="connsiteX1" fmla="*/ 254523 w 857839"/>
                <a:gd name="connsiteY1" fmla="*/ 62845 h 818561"/>
                <a:gd name="connsiteX2" fmla="*/ 584462 w 857839"/>
                <a:gd name="connsiteY2" fmla="*/ 760429 h 818561"/>
                <a:gd name="connsiteX3" fmla="*/ 857839 w 857839"/>
                <a:gd name="connsiteY3" fmla="*/ 411637 h 81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839" h="818561">
                  <a:moveTo>
                    <a:pt x="0" y="383357"/>
                  </a:moveTo>
                  <a:cubicBezTo>
                    <a:pt x="78556" y="191678"/>
                    <a:pt x="157113" y="0"/>
                    <a:pt x="254523" y="62845"/>
                  </a:cubicBezTo>
                  <a:cubicBezTo>
                    <a:pt x="351933" y="125690"/>
                    <a:pt x="483909" y="702297"/>
                    <a:pt x="584462" y="760429"/>
                  </a:cubicBezTo>
                  <a:cubicBezTo>
                    <a:pt x="685015" y="818561"/>
                    <a:pt x="771427" y="615099"/>
                    <a:pt x="857839" y="4116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/>
            </a:p>
          </p:txBody>
        </p:sp>
        <p:sp>
          <p:nvSpPr>
            <p:cNvPr id="28" name="任意多边形 87"/>
            <p:cNvSpPr/>
            <p:nvPr/>
          </p:nvSpPr>
          <p:spPr bwMode="auto">
            <a:xfrm>
              <a:off x="3624263" y="2119312"/>
              <a:ext cx="644525" cy="214313"/>
            </a:xfrm>
            <a:custGeom>
              <a:avLst/>
              <a:gdLst>
                <a:gd name="connsiteX0" fmla="*/ 0 w 857839"/>
                <a:gd name="connsiteY0" fmla="*/ 383357 h 818561"/>
                <a:gd name="connsiteX1" fmla="*/ 254523 w 857839"/>
                <a:gd name="connsiteY1" fmla="*/ 62845 h 818561"/>
                <a:gd name="connsiteX2" fmla="*/ 584462 w 857839"/>
                <a:gd name="connsiteY2" fmla="*/ 760429 h 818561"/>
                <a:gd name="connsiteX3" fmla="*/ 857839 w 857839"/>
                <a:gd name="connsiteY3" fmla="*/ 411637 h 81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839" h="818561">
                  <a:moveTo>
                    <a:pt x="0" y="383357"/>
                  </a:moveTo>
                  <a:cubicBezTo>
                    <a:pt x="78556" y="191678"/>
                    <a:pt x="157113" y="0"/>
                    <a:pt x="254523" y="62845"/>
                  </a:cubicBezTo>
                  <a:cubicBezTo>
                    <a:pt x="351933" y="125690"/>
                    <a:pt x="483909" y="702297"/>
                    <a:pt x="584462" y="760429"/>
                  </a:cubicBezTo>
                  <a:cubicBezTo>
                    <a:pt x="685015" y="818561"/>
                    <a:pt x="771427" y="615099"/>
                    <a:pt x="857839" y="4116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/>
            </a:p>
          </p:txBody>
        </p:sp>
        <p:cxnSp>
          <p:nvCxnSpPr>
            <p:cNvPr id="29" name="直接连接符 61"/>
            <p:cNvCxnSpPr/>
            <p:nvPr/>
          </p:nvCxnSpPr>
          <p:spPr bwMode="auto">
            <a:xfrm rot="5400000">
              <a:off x="3967163" y="2109787"/>
              <a:ext cx="71438" cy="714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64"/>
            <p:cNvCxnSpPr/>
            <p:nvPr/>
          </p:nvCxnSpPr>
          <p:spPr bwMode="auto">
            <a:xfrm rot="5400000">
              <a:off x="3910013" y="2209801"/>
              <a:ext cx="71437" cy="714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组合 202"/>
          <p:cNvGrpSpPr>
            <a:grpSpLocks noChangeAspect="1"/>
          </p:cNvGrpSpPr>
          <p:nvPr/>
        </p:nvGrpSpPr>
        <p:grpSpPr bwMode="auto">
          <a:xfrm>
            <a:off x="6189399" y="2438400"/>
            <a:ext cx="440001" cy="396000"/>
            <a:chOff x="5897563" y="1889125"/>
            <a:chExt cx="714375" cy="642938"/>
          </a:xfrm>
        </p:grpSpPr>
        <p:sp>
          <p:nvSpPr>
            <p:cNvPr id="32" name="矩形 34"/>
            <p:cNvSpPr/>
            <p:nvPr/>
          </p:nvSpPr>
          <p:spPr bwMode="auto">
            <a:xfrm>
              <a:off x="5897563" y="1889125"/>
              <a:ext cx="714375" cy="6429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任意多边形 81"/>
            <p:cNvSpPr/>
            <p:nvPr/>
          </p:nvSpPr>
          <p:spPr bwMode="auto">
            <a:xfrm>
              <a:off x="5940425" y="2246313"/>
              <a:ext cx="644525" cy="214313"/>
            </a:xfrm>
            <a:custGeom>
              <a:avLst/>
              <a:gdLst>
                <a:gd name="connsiteX0" fmla="*/ 0 w 857839"/>
                <a:gd name="connsiteY0" fmla="*/ 383357 h 818561"/>
                <a:gd name="connsiteX1" fmla="*/ 254523 w 857839"/>
                <a:gd name="connsiteY1" fmla="*/ 62845 h 818561"/>
                <a:gd name="connsiteX2" fmla="*/ 584462 w 857839"/>
                <a:gd name="connsiteY2" fmla="*/ 760429 h 818561"/>
                <a:gd name="connsiteX3" fmla="*/ 857839 w 857839"/>
                <a:gd name="connsiteY3" fmla="*/ 411637 h 81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839" h="818561">
                  <a:moveTo>
                    <a:pt x="0" y="383357"/>
                  </a:moveTo>
                  <a:cubicBezTo>
                    <a:pt x="78556" y="191678"/>
                    <a:pt x="157113" y="0"/>
                    <a:pt x="254523" y="62845"/>
                  </a:cubicBezTo>
                  <a:cubicBezTo>
                    <a:pt x="351933" y="125690"/>
                    <a:pt x="483909" y="702297"/>
                    <a:pt x="584462" y="760429"/>
                  </a:cubicBezTo>
                  <a:cubicBezTo>
                    <a:pt x="685015" y="818561"/>
                    <a:pt x="771427" y="615099"/>
                    <a:pt x="857839" y="4116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/>
            </a:p>
          </p:txBody>
        </p:sp>
        <p:sp>
          <p:nvSpPr>
            <p:cNvPr id="34" name="任意多边形 86"/>
            <p:cNvSpPr/>
            <p:nvPr/>
          </p:nvSpPr>
          <p:spPr bwMode="auto">
            <a:xfrm>
              <a:off x="5940425" y="1960562"/>
              <a:ext cx="644525" cy="214313"/>
            </a:xfrm>
            <a:custGeom>
              <a:avLst/>
              <a:gdLst>
                <a:gd name="connsiteX0" fmla="*/ 0 w 857839"/>
                <a:gd name="connsiteY0" fmla="*/ 383357 h 818561"/>
                <a:gd name="connsiteX1" fmla="*/ 254523 w 857839"/>
                <a:gd name="connsiteY1" fmla="*/ 62845 h 818561"/>
                <a:gd name="connsiteX2" fmla="*/ 584462 w 857839"/>
                <a:gd name="connsiteY2" fmla="*/ 760429 h 818561"/>
                <a:gd name="connsiteX3" fmla="*/ 857839 w 857839"/>
                <a:gd name="connsiteY3" fmla="*/ 411637 h 81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839" h="818561">
                  <a:moveTo>
                    <a:pt x="0" y="383357"/>
                  </a:moveTo>
                  <a:cubicBezTo>
                    <a:pt x="78556" y="191678"/>
                    <a:pt x="157113" y="0"/>
                    <a:pt x="254523" y="62845"/>
                  </a:cubicBezTo>
                  <a:cubicBezTo>
                    <a:pt x="351933" y="125690"/>
                    <a:pt x="483909" y="702297"/>
                    <a:pt x="584462" y="760429"/>
                  </a:cubicBezTo>
                  <a:cubicBezTo>
                    <a:pt x="685015" y="818561"/>
                    <a:pt x="771427" y="615099"/>
                    <a:pt x="857839" y="4116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/>
            </a:p>
          </p:txBody>
        </p:sp>
        <p:sp>
          <p:nvSpPr>
            <p:cNvPr id="35" name="任意多边形 87"/>
            <p:cNvSpPr/>
            <p:nvPr/>
          </p:nvSpPr>
          <p:spPr bwMode="auto">
            <a:xfrm>
              <a:off x="5940425" y="2103437"/>
              <a:ext cx="644525" cy="214313"/>
            </a:xfrm>
            <a:custGeom>
              <a:avLst/>
              <a:gdLst>
                <a:gd name="connsiteX0" fmla="*/ 0 w 857839"/>
                <a:gd name="connsiteY0" fmla="*/ 383357 h 818561"/>
                <a:gd name="connsiteX1" fmla="*/ 254523 w 857839"/>
                <a:gd name="connsiteY1" fmla="*/ 62845 h 818561"/>
                <a:gd name="connsiteX2" fmla="*/ 584462 w 857839"/>
                <a:gd name="connsiteY2" fmla="*/ 760429 h 818561"/>
                <a:gd name="connsiteX3" fmla="*/ 857839 w 857839"/>
                <a:gd name="connsiteY3" fmla="*/ 411637 h 81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839" h="818561">
                  <a:moveTo>
                    <a:pt x="0" y="383357"/>
                  </a:moveTo>
                  <a:cubicBezTo>
                    <a:pt x="78556" y="191678"/>
                    <a:pt x="157113" y="0"/>
                    <a:pt x="254523" y="62845"/>
                  </a:cubicBezTo>
                  <a:cubicBezTo>
                    <a:pt x="351933" y="125690"/>
                    <a:pt x="483909" y="702297"/>
                    <a:pt x="584462" y="760429"/>
                  </a:cubicBezTo>
                  <a:cubicBezTo>
                    <a:pt x="685015" y="818561"/>
                    <a:pt x="771427" y="615099"/>
                    <a:pt x="857839" y="4116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/>
            </a:p>
          </p:txBody>
        </p:sp>
        <p:cxnSp>
          <p:nvCxnSpPr>
            <p:cNvPr id="36" name="直接连接符 61"/>
            <p:cNvCxnSpPr/>
            <p:nvPr/>
          </p:nvCxnSpPr>
          <p:spPr bwMode="auto">
            <a:xfrm rot="5400000">
              <a:off x="6283325" y="2093912"/>
              <a:ext cx="71438" cy="714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64"/>
            <p:cNvCxnSpPr/>
            <p:nvPr/>
          </p:nvCxnSpPr>
          <p:spPr bwMode="auto">
            <a:xfrm rot="5400000">
              <a:off x="6226175" y="2317751"/>
              <a:ext cx="71437" cy="714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组合 98"/>
          <p:cNvGrpSpPr>
            <a:grpSpLocks/>
          </p:cNvGrpSpPr>
          <p:nvPr/>
        </p:nvGrpSpPr>
        <p:grpSpPr bwMode="auto">
          <a:xfrm>
            <a:off x="5542500" y="3216275"/>
            <a:ext cx="439200" cy="396000"/>
            <a:chOff x="1500166" y="3429000"/>
            <a:chExt cx="714380" cy="642918"/>
          </a:xfrm>
        </p:grpSpPr>
        <p:sp>
          <p:nvSpPr>
            <p:cNvPr id="39" name="矩形 38"/>
            <p:cNvSpPr/>
            <p:nvPr/>
          </p:nvSpPr>
          <p:spPr>
            <a:xfrm>
              <a:off x="1500166" y="3429000"/>
              <a:ext cx="714380" cy="6429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643042" y="3543297"/>
              <a:ext cx="428628" cy="42861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1685904" y="3643306"/>
              <a:ext cx="357191" cy="214307"/>
            </a:xfrm>
            <a:custGeom>
              <a:avLst/>
              <a:gdLst>
                <a:gd name="connsiteX0" fmla="*/ 0 w 857839"/>
                <a:gd name="connsiteY0" fmla="*/ 383357 h 818561"/>
                <a:gd name="connsiteX1" fmla="*/ 254523 w 857839"/>
                <a:gd name="connsiteY1" fmla="*/ 62845 h 818561"/>
                <a:gd name="connsiteX2" fmla="*/ 584462 w 857839"/>
                <a:gd name="connsiteY2" fmla="*/ 760429 h 818561"/>
                <a:gd name="connsiteX3" fmla="*/ 857839 w 857839"/>
                <a:gd name="connsiteY3" fmla="*/ 411637 h 81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839" h="818561">
                  <a:moveTo>
                    <a:pt x="0" y="383357"/>
                  </a:moveTo>
                  <a:cubicBezTo>
                    <a:pt x="78556" y="191678"/>
                    <a:pt x="157113" y="0"/>
                    <a:pt x="254523" y="62845"/>
                  </a:cubicBezTo>
                  <a:cubicBezTo>
                    <a:pt x="351933" y="125690"/>
                    <a:pt x="483909" y="702297"/>
                    <a:pt x="584462" y="760429"/>
                  </a:cubicBezTo>
                  <a:cubicBezTo>
                    <a:pt x="685015" y="818561"/>
                    <a:pt x="771427" y="615099"/>
                    <a:pt x="857839" y="4116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42" name="直接箭头连接符 41"/>
          <p:cNvCxnSpPr/>
          <p:nvPr/>
        </p:nvCxnSpPr>
        <p:spPr>
          <a:xfrm>
            <a:off x="4698472" y="2636400"/>
            <a:ext cx="203642" cy="158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987608" y="2636400"/>
            <a:ext cx="203642" cy="158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334000" y="2636400"/>
            <a:ext cx="203642" cy="158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5400000">
            <a:off x="5562244" y="3016606"/>
            <a:ext cx="396000" cy="158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629400" y="2646362"/>
            <a:ext cx="68400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76650" y="2338388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</a:rPr>
              <a:t>RF</a:t>
            </a:r>
            <a:endParaRPr lang="zh-CN" alt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934200" y="234749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</a:rPr>
              <a:t>IF</a:t>
            </a:r>
            <a:endParaRPr lang="zh-CN" altLang="en-US" sz="1600" b="1" dirty="0"/>
          </a:p>
        </p:txBody>
      </p:sp>
      <p:sp>
        <p:nvSpPr>
          <p:cNvPr id="52" name="矩形 51"/>
          <p:cNvSpPr/>
          <p:nvPr/>
        </p:nvSpPr>
        <p:spPr>
          <a:xfrm>
            <a:off x="3124200" y="1295400"/>
            <a:ext cx="4527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接收机带内测试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–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接收机灵敏度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6963228" y="5943600"/>
            <a:ext cx="612000" cy="112479"/>
          </a:xfrm>
          <a:custGeom>
            <a:avLst/>
            <a:gdLst>
              <a:gd name="connsiteX0" fmla="*/ 942975 w 942975"/>
              <a:gd name="connsiteY0" fmla="*/ 102658 h 222250"/>
              <a:gd name="connsiteX1" fmla="*/ 923925 w 942975"/>
              <a:gd name="connsiteY1" fmla="*/ 26458 h 222250"/>
              <a:gd name="connsiteX2" fmla="*/ 904875 w 942975"/>
              <a:gd name="connsiteY2" fmla="*/ 178858 h 222250"/>
              <a:gd name="connsiteX3" fmla="*/ 898525 w 942975"/>
              <a:gd name="connsiteY3" fmla="*/ 45508 h 222250"/>
              <a:gd name="connsiteX4" fmla="*/ 879475 w 942975"/>
              <a:gd name="connsiteY4" fmla="*/ 134408 h 222250"/>
              <a:gd name="connsiteX5" fmla="*/ 873125 w 942975"/>
              <a:gd name="connsiteY5" fmla="*/ 39158 h 222250"/>
              <a:gd name="connsiteX6" fmla="*/ 860425 w 942975"/>
              <a:gd name="connsiteY6" fmla="*/ 172508 h 222250"/>
              <a:gd name="connsiteX7" fmla="*/ 860425 w 942975"/>
              <a:gd name="connsiteY7" fmla="*/ 39158 h 222250"/>
              <a:gd name="connsiteX8" fmla="*/ 828675 w 942975"/>
              <a:gd name="connsiteY8" fmla="*/ 185208 h 222250"/>
              <a:gd name="connsiteX9" fmla="*/ 847725 w 942975"/>
              <a:gd name="connsiteY9" fmla="*/ 20108 h 222250"/>
              <a:gd name="connsiteX10" fmla="*/ 803275 w 942975"/>
              <a:gd name="connsiteY10" fmla="*/ 178858 h 222250"/>
              <a:gd name="connsiteX11" fmla="*/ 809625 w 942975"/>
              <a:gd name="connsiteY11" fmla="*/ 39158 h 222250"/>
              <a:gd name="connsiteX12" fmla="*/ 777875 w 942975"/>
              <a:gd name="connsiteY12" fmla="*/ 172508 h 222250"/>
              <a:gd name="connsiteX13" fmla="*/ 777875 w 942975"/>
              <a:gd name="connsiteY13" fmla="*/ 32808 h 222250"/>
              <a:gd name="connsiteX14" fmla="*/ 752475 w 942975"/>
              <a:gd name="connsiteY14" fmla="*/ 147108 h 222250"/>
              <a:gd name="connsiteX15" fmla="*/ 752475 w 942975"/>
              <a:gd name="connsiteY15" fmla="*/ 39158 h 222250"/>
              <a:gd name="connsiteX16" fmla="*/ 733425 w 942975"/>
              <a:gd name="connsiteY16" fmla="*/ 191558 h 222250"/>
              <a:gd name="connsiteX17" fmla="*/ 727075 w 942975"/>
              <a:gd name="connsiteY17" fmla="*/ 45508 h 222250"/>
              <a:gd name="connsiteX18" fmla="*/ 708025 w 942975"/>
              <a:gd name="connsiteY18" fmla="*/ 178858 h 222250"/>
              <a:gd name="connsiteX19" fmla="*/ 708025 w 942975"/>
              <a:gd name="connsiteY19" fmla="*/ 39158 h 222250"/>
              <a:gd name="connsiteX20" fmla="*/ 669925 w 942975"/>
              <a:gd name="connsiteY20" fmla="*/ 153458 h 222250"/>
              <a:gd name="connsiteX21" fmla="*/ 669925 w 942975"/>
              <a:gd name="connsiteY21" fmla="*/ 39158 h 222250"/>
              <a:gd name="connsiteX22" fmla="*/ 625475 w 942975"/>
              <a:gd name="connsiteY22" fmla="*/ 197908 h 222250"/>
              <a:gd name="connsiteX23" fmla="*/ 644525 w 942975"/>
              <a:gd name="connsiteY23" fmla="*/ 45508 h 222250"/>
              <a:gd name="connsiteX24" fmla="*/ 638175 w 942975"/>
              <a:gd name="connsiteY24" fmla="*/ 26458 h 222250"/>
              <a:gd name="connsiteX25" fmla="*/ 619125 w 942975"/>
              <a:gd name="connsiteY25" fmla="*/ 83608 h 222250"/>
              <a:gd name="connsiteX26" fmla="*/ 619125 w 942975"/>
              <a:gd name="connsiteY26" fmla="*/ 216958 h 222250"/>
              <a:gd name="connsiteX27" fmla="*/ 593725 w 942975"/>
              <a:gd name="connsiteY27" fmla="*/ 102658 h 222250"/>
              <a:gd name="connsiteX28" fmla="*/ 587375 w 942975"/>
              <a:gd name="connsiteY28" fmla="*/ 178858 h 222250"/>
              <a:gd name="connsiteX29" fmla="*/ 581025 w 942975"/>
              <a:gd name="connsiteY29" fmla="*/ 20108 h 222250"/>
              <a:gd name="connsiteX30" fmla="*/ 568325 w 942975"/>
              <a:gd name="connsiteY30" fmla="*/ 166158 h 222250"/>
              <a:gd name="connsiteX31" fmla="*/ 555625 w 942975"/>
              <a:gd name="connsiteY31" fmla="*/ 45508 h 222250"/>
              <a:gd name="connsiteX32" fmla="*/ 549275 w 942975"/>
              <a:gd name="connsiteY32" fmla="*/ 197908 h 222250"/>
              <a:gd name="connsiteX33" fmla="*/ 530225 w 942975"/>
              <a:gd name="connsiteY33" fmla="*/ 64558 h 222250"/>
              <a:gd name="connsiteX34" fmla="*/ 523875 w 942975"/>
              <a:gd name="connsiteY34" fmla="*/ 26458 h 222250"/>
              <a:gd name="connsiteX35" fmla="*/ 517525 w 942975"/>
              <a:gd name="connsiteY35" fmla="*/ 147108 h 222250"/>
              <a:gd name="connsiteX36" fmla="*/ 498475 w 942975"/>
              <a:gd name="connsiteY36" fmla="*/ 32808 h 222250"/>
              <a:gd name="connsiteX37" fmla="*/ 498475 w 942975"/>
              <a:gd name="connsiteY37" fmla="*/ 166158 h 222250"/>
              <a:gd name="connsiteX38" fmla="*/ 479425 w 942975"/>
              <a:gd name="connsiteY38" fmla="*/ 45508 h 222250"/>
              <a:gd name="connsiteX39" fmla="*/ 466725 w 942975"/>
              <a:gd name="connsiteY39" fmla="*/ 178858 h 222250"/>
              <a:gd name="connsiteX40" fmla="*/ 460375 w 942975"/>
              <a:gd name="connsiteY40" fmla="*/ 51858 h 222250"/>
              <a:gd name="connsiteX41" fmla="*/ 434975 w 942975"/>
              <a:gd name="connsiteY41" fmla="*/ 216958 h 222250"/>
              <a:gd name="connsiteX42" fmla="*/ 441325 w 942975"/>
              <a:gd name="connsiteY42" fmla="*/ 20108 h 222250"/>
              <a:gd name="connsiteX43" fmla="*/ 415925 w 942975"/>
              <a:gd name="connsiteY43" fmla="*/ 185208 h 222250"/>
              <a:gd name="connsiteX44" fmla="*/ 415925 w 942975"/>
              <a:gd name="connsiteY44" fmla="*/ 45508 h 222250"/>
              <a:gd name="connsiteX45" fmla="*/ 396875 w 942975"/>
              <a:gd name="connsiteY45" fmla="*/ 191558 h 222250"/>
              <a:gd name="connsiteX46" fmla="*/ 396875 w 942975"/>
              <a:gd name="connsiteY46" fmla="*/ 39158 h 222250"/>
              <a:gd name="connsiteX47" fmla="*/ 377825 w 942975"/>
              <a:gd name="connsiteY47" fmla="*/ 172508 h 222250"/>
              <a:gd name="connsiteX48" fmla="*/ 371475 w 942975"/>
              <a:gd name="connsiteY48" fmla="*/ 26458 h 222250"/>
              <a:gd name="connsiteX49" fmla="*/ 352425 w 942975"/>
              <a:gd name="connsiteY49" fmla="*/ 216958 h 222250"/>
              <a:gd name="connsiteX50" fmla="*/ 346075 w 942975"/>
              <a:gd name="connsiteY50" fmla="*/ 58208 h 222250"/>
              <a:gd name="connsiteX51" fmla="*/ 327025 w 942975"/>
              <a:gd name="connsiteY51" fmla="*/ 204258 h 222250"/>
              <a:gd name="connsiteX52" fmla="*/ 327025 w 942975"/>
              <a:gd name="connsiteY52" fmla="*/ 39158 h 222250"/>
              <a:gd name="connsiteX53" fmla="*/ 288925 w 942975"/>
              <a:gd name="connsiteY53" fmla="*/ 216958 h 222250"/>
              <a:gd name="connsiteX54" fmla="*/ 295275 w 942975"/>
              <a:gd name="connsiteY54" fmla="*/ 45508 h 222250"/>
              <a:gd name="connsiteX55" fmla="*/ 263525 w 942975"/>
              <a:gd name="connsiteY55" fmla="*/ 197908 h 222250"/>
              <a:gd name="connsiteX56" fmla="*/ 269875 w 942975"/>
              <a:gd name="connsiteY56" fmla="*/ 39158 h 222250"/>
              <a:gd name="connsiteX57" fmla="*/ 238125 w 942975"/>
              <a:gd name="connsiteY57" fmla="*/ 178858 h 222250"/>
              <a:gd name="connsiteX58" fmla="*/ 238125 w 942975"/>
              <a:gd name="connsiteY58" fmla="*/ 39158 h 222250"/>
              <a:gd name="connsiteX59" fmla="*/ 212725 w 942975"/>
              <a:gd name="connsiteY59" fmla="*/ 178858 h 222250"/>
              <a:gd name="connsiteX60" fmla="*/ 206375 w 942975"/>
              <a:gd name="connsiteY60" fmla="*/ 32808 h 222250"/>
              <a:gd name="connsiteX61" fmla="*/ 187325 w 942975"/>
              <a:gd name="connsiteY61" fmla="*/ 166158 h 222250"/>
              <a:gd name="connsiteX62" fmla="*/ 174625 w 942975"/>
              <a:gd name="connsiteY62" fmla="*/ 1058 h 222250"/>
              <a:gd name="connsiteX63" fmla="*/ 168275 w 942975"/>
              <a:gd name="connsiteY63" fmla="*/ 159808 h 222250"/>
              <a:gd name="connsiteX64" fmla="*/ 149225 w 942975"/>
              <a:gd name="connsiteY64" fmla="*/ 32808 h 222250"/>
              <a:gd name="connsiteX65" fmla="*/ 136525 w 942975"/>
              <a:gd name="connsiteY65" fmla="*/ 153458 h 222250"/>
              <a:gd name="connsiteX66" fmla="*/ 130175 w 942975"/>
              <a:gd name="connsiteY66" fmla="*/ 26458 h 222250"/>
              <a:gd name="connsiteX67" fmla="*/ 104775 w 942975"/>
              <a:gd name="connsiteY67" fmla="*/ 172508 h 222250"/>
              <a:gd name="connsiteX68" fmla="*/ 104775 w 942975"/>
              <a:gd name="connsiteY68" fmla="*/ 32808 h 222250"/>
              <a:gd name="connsiteX69" fmla="*/ 79375 w 942975"/>
              <a:gd name="connsiteY69" fmla="*/ 185208 h 222250"/>
              <a:gd name="connsiteX70" fmla="*/ 73025 w 942975"/>
              <a:gd name="connsiteY70" fmla="*/ 45508 h 222250"/>
              <a:gd name="connsiteX71" fmla="*/ 60325 w 942975"/>
              <a:gd name="connsiteY71" fmla="*/ 166158 h 222250"/>
              <a:gd name="connsiteX72" fmla="*/ 53975 w 942975"/>
              <a:gd name="connsiteY72" fmla="*/ 39158 h 222250"/>
              <a:gd name="connsiteX73" fmla="*/ 41275 w 942975"/>
              <a:gd name="connsiteY73" fmla="*/ 191558 h 222250"/>
              <a:gd name="connsiteX74" fmla="*/ 28575 w 942975"/>
              <a:gd name="connsiteY74" fmla="*/ 51858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42975" h="222250">
                <a:moveTo>
                  <a:pt x="942975" y="102658"/>
                </a:moveTo>
                <a:cubicBezTo>
                  <a:pt x="936625" y="58208"/>
                  <a:pt x="930275" y="13758"/>
                  <a:pt x="923925" y="26458"/>
                </a:cubicBezTo>
                <a:cubicBezTo>
                  <a:pt x="917575" y="39158"/>
                  <a:pt x="909108" y="175683"/>
                  <a:pt x="904875" y="178858"/>
                </a:cubicBezTo>
                <a:cubicBezTo>
                  <a:pt x="900642" y="182033"/>
                  <a:pt x="902758" y="52916"/>
                  <a:pt x="898525" y="45508"/>
                </a:cubicBezTo>
                <a:cubicBezTo>
                  <a:pt x="894292" y="38100"/>
                  <a:pt x="883708" y="135466"/>
                  <a:pt x="879475" y="134408"/>
                </a:cubicBezTo>
                <a:cubicBezTo>
                  <a:pt x="875242" y="133350"/>
                  <a:pt x="876300" y="32808"/>
                  <a:pt x="873125" y="39158"/>
                </a:cubicBezTo>
                <a:cubicBezTo>
                  <a:pt x="869950" y="45508"/>
                  <a:pt x="862542" y="172508"/>
                  <a:pt x="860425" y="172508"/>
                </a:cubicBezTo>
                <a:cubicBezTo>
                  <a:pt x="858308" y="172508"/>
                  <a:pt x="865717" y="37041"/>
                  <a:pt x="860425" y="39158"/>
                </a:cubicBezTo>
                <a:cubicBezTo>
                  <a:pt x="855133" y="41275"/>
                  <a:pt x="830792" y="188383"/>
                  <a:pt x="828675" y="185208"/>
                </a:cubicBezTo>
                <a:cubicBezTo>
                  <a:pt x="826558" y="182033"/>
                  <a:pt x="851958" y="21166"/>
                  <a:pt x="847725" y="20108"/>
                </a:cubicBezTo>
                <a:cubicBezTo>
                  <a:pt x="843492" y="19050"/>
                  <a:pt x="809625" y="175683"/>
                  <a:pt x="803275" y="178858"/>
                </a:cubicBezTo>
                <a:cubicBezTo>
                  <a:pt x="796925" y="182033"/>
                  <a:pt x="813858" y="40216"/>
                  <a:pt x="809625" y="39158"/>
                </a:cubicBezTo>
                <a:cubicBezTo>
                  <a:pt x="805392" y="38100"/>
                  <a:pt x="783166" y="173566"/>
                  <a:pt x="777875" y="172508"/>
                </a:cubicBezTo>
                <a:cubicBezTo>
                  <a:pt x="772584" y="171450"/>
                  <a:pt x="782108" y="37041"/>
                  <a:pt x="777875" y="32808"/>
                </a:cubicBezTo>
                <a:cubicBezTo>
                  <a:pt x="773642" y="28575"/>
                  <a:pt x="756708" y="146050"/>
                  <a:pt x="752475" y="147108"/>
                </a:cubicBezTo>
                <a:cubicBezTo>
                  <a:pt x="748242" y="148166"/>
                  <a:pt x="755650" y="31750"/>
                  <a:pt x="752475" y="39158"/>
                </a:cubicBezTo>
                <a:cubicBezTo>
                  <a:pt x="749300" y="46566"/>
                  <a:pt x="737658" y="190500"/>
                  <a:pt x="733425" y="191558"/>
                </a:cubicBezTo>
                <a:cubicBezTo>
                  <a:pt x="729192" y="192616"/>
                  <a:pt x="731308" y="47625"/>
                  <a:pt x="727075" y="45508"/>
                </a:cubicBezTo>
                <a:cubicBezTo>
                  <a:pt x="722842" y="43391"/>
                  <a:pt x="711200" y="179916"/>
                  <a:pt x="708025" y="178858"/>
                </a:cubicBezTo>
                <a:cubicBezTo>
                  <a:pt x="704850" y="177800"/>
                  <a:pt x="714375" y="43391"/>
                  <a:pt x="708025" y="39158"/>
                </a:cubicBezTo>
                <a:cubicBezTo>
                  <a:pt x="701675" y="34925"/>
                  <a:pt x="676275" y="153458"/>
                  <a:pt x="669925" y="153458"/>
                </a:cubicBezTo>
                <a:cubicBezTo>
                  <a:pt x="663575" y="153458"/>
                  <a:pt x="677333" y="31750"/>
                  <a:pt x="669925" y="39158"/>
                </a:cubicBezTo>
                <a:cubicBezTo>
                  <a:pt x="662517" y="46566"/>
                  <a:pt x="629708" y="196850"/>
                  <a:pt x="625475" y="197908"/>
                </a:cubicBezTo>
                <a:cubicBezTo>
                  <a:pt x="621242" y="198966"/>
                  <a:pt x="642408" y="74083"/>
                  <a:pt x="644525" y="45508"/>
                </a:cubicBezTo>
                <a:cubicBezTo>
                  <a:pt x="646642" y="16933"/>
                  <a:pt x="642408" y="20108"/>
                  <a:pt x="638175" y="26458"/>
                </a:cubicBezTo>
                <a:cubicBezTo>
                  <a:pt x="633942" y="32808"/>
                  <a:pt x="622300" y="51858"/>
                  <a:pt x="619125" y="83608"/>
                </a:cubicBezTo>
                <a:cubicBezTo>
                  <a:pt x="615950" y="115358"/>
                  <a:pt x="623358" y="213783"/>
                  <a:pt x="619125" y="216958"/>
                </a:cubicBezTo>
                <a:cubicBezTo>
                  <a:pt x="614892" y="220133"/>
                  <a:pt x="599017" y="109008"/>
                  <a:pt x="593725" y="102658"/>
                </a:cubicBezTo>
                <a:cubicBezTo>
                  <a:pt x="588433" y="96308"/>
                  <a:pt x="589492" y="192616"/>
                  <a:pt x="587375" y="178858"/>
                </a:cubicBezTo>
                <a:cubicBezTo>
                  <a:pt x="585258" y="165100"/>
                  <a:pt x="584200" y="22225"/>
                  <a:pt x="581025" y="20108"/>
                </a:cubicBezTo>
                <a:cubicBezTo>
                  <a:pt x="577850" y="17991"/>
                  <a:pt x="572558" y="161925"/>
                  <a:pt x="568325" y="166158"/>
                </a:cubicBezTo>
                <a:cubicBezTo>
                  <a:pt x="564092" y="170391"/>
                  <a:pt x="558800" y="40216"/>
                  <a:pt x="555625" y="45508"/>
                </a:cubicBezTo>
                <a:cubicBezTo>
                  <a:pt x="552450" y="50800"/>
                  <a:pt x="553508" y="194733"/>
                  <a:pt x="549275" y="197908"/>
                </a:cubicBezTo>
                <a:cubicBezTo>
                  <a:pt x="545042" y="201083"/>
                  <a:pt x="534458" y="93133"/>
                  <a:pt x="530225" y="64558"/>
                </a:cubicBezTo>
                <a:cubicBezTo>
                  <a:pt x="525992" y="35983"/>
                  <a:pt x="525992" y="12700"/>
                  <a:pt x="523875" y="26458"/>
                </a:cubicBezTo>
                <a:cubicBezTo>
                  <a:pt x="521758" y="40216"/>
                  <a:pt x="521758" y="146050"/>
                  <a:pt x="517525" y="147108"/>
                </a:cubicBezTo>
                <a:cubicBezTo>
                  <a:pt x="513292" y="148166"/>
                  <a:pt x="501650" y="29633"/>
                  <a:pt x="498475" y="32808"/>
                </a:cubicBezTo>
                <a:cubicBezTo>
                  <a:pt x="495300" y="35983"/>
                  <a:pt x="501650" y="164041"/>
                  <a:pt x="498475" y="166158"/>
                </a:cubicBezTo>
                <a:cubicBezTo>
                  <a:pt x="495300" y="168275"/>
                  <a:pt x="484717" y="43391"/>
                  <a:pt x="479425" y="45508"/>
                </a:cubicBezTo>
                <a:cubicBezTo>
                  <a:pt x="474133" y="47625"/>
                  <a:pt x="469900" y="177800"/>
                  <a:pt x="466725" y="178858"/>
                </a:cubicBezTo>
                <a:cubicBezTo>
                  <a:pt x="463550" y="179916"/>
                  <a:pt x="465667" y="45508"/>
                  <a:pt x="460375" y="51858"/>
                </a:cubicBezTo>
                <a:cubicBezTo>
                  <a:pt x="455083" y="58208"/>
                  <a:pt x="438150" y="222250"/>
                  <a:pt x="434975" y="216958"/>
                </a:cubicBezTo>
                <a:cubicBezTo>
                  <a:pt x="431800" y="211666"/>
                  <a:pt x="444500" y="25400"/>
                  <a:pt x="441325" y="20108"/>
                </a:cubicBezTo>
                <a:cubicBezTo>
                  <a:pt x="438150" y="14816"/>
                  <a:pt x="420158" y="180975"/>
                  <a:pt x="415925" y="185208"/>
                </a:cubicBezTo>
                <a:cubicBezTo>
                  <a:pt x="411692" y="189441"/>
                  <a:pt x="419100" y="44450"/>
                  <a:pt x="415925" y="45508"/>
                </a:cubicBezTo>
                <a:cubicBezTo>
                  <a:pt x="412750" y="46566"/>
                  <a:pt x="400050" y="192616"/>
                  <a:pt x="396875" y="191558"/>
                </a:cubicBezTo>
                <a:cubicBezTo>
                  <a:pt x="393700" y="190500"/>
                  <a:pt x="400050" y="42333"/>
                  <a:pt x="396875" y="39158"/>
                </a:cubicBezTo>
                <a:cubicBezTo>
                  <a:pt x="393700" y="35983"/>
                  <a:pt x="382058" y="174625"/>
                  <a:pt x="377825" y="172508"/>
                </a:cubicBezTo>
                <a:cubicBezTo>
                  <a:pt x="373592" y="170391"/>
                  <a:pt x="375708" y="19050"/>
                  <a:pt x="371475" y="26458"/>
                </a:cubicBezTo>
                <a:cubicBezTo>
                  <a:pt x="367242" y="33866"/>
                  <a:pt x="356658" y="211666"/>
                  <a:pt x="352425" y="216958"/>
                </a:cubicBezTo>
                <a:cubicBezTo>
                  <a:pt x="348192" y="222250"/>
                  <a:pt x="350308" y="60325"/>
                  <a:pt x="346075" y="58208"/>
                </a:cubicBezTo>
                <a:cubicBezTo>
                  <a:pt x="341842" y="56091"/>
                  <a:pt x="330200" y="207433"/>
                  <a:pt x="327025" y="204258"/>
                </a:cubicBezTo>
                <a:cubicBezTo>
                  <a:pt x="323850" y="201083"/>
                  <a:pt x="333375" y="37041"/>
                  <a:pt x="327025" y="39158"/>
                </a:cubicBezTo>
                <a:cubicBezTo>
                  <a:pt x="320675" y="41275"/>
                  <a:pt x="294216" y="215900"/>
                  <a:pt x="288925" y="216958"/>
                </a:cubicBezTo>
                <a:cubicBezTo>
                  <a:pt x="283634" y="218016"/>
                  <a:pt x="299508" y="48683"/>
                  <a:pt x="295275" y="45508"/>
                </a:cubicBezTo>
                <a:cubicBezTo>
                  <a:pt x="291042" y="42333"/>
                  <a:pt x="267758" y="198966"/>
                  <a:pt x="263525" y="197908"/>
                </a:cubicBezTo>
                <a:cubicBezTo>
                  <a:pt x="259292" y="196850"/>
                  <a:pt x="274108" y="42333"/>
                  <a:pt x="269875" y="39158"/>
                </a:cubicBezTo>
                <a:cubicBezTo>
                  <a:pt x="265642" y="35983"/>
                  <a:pt x="243417" y="178858"/>
                  <a:pt x="238125" y="178858"/>
                </a:cubicBezTo>
                <a:cubicBezTo>
                  <a:pt x="232833" y="178858"/>
                  <a:pt x="242358" y="39158"/>
                  <a:pt x="238125" y="39158"/>
                </a:cubicBezTo>
                <a:cubicBezTo>
                  <a:pt x="233892" y="39158"/>
                  <a:pt x="218016" y="179916"/>
                  <a:pt x="212725" y="178858"/>
                </a:cubicBezTo>
                <a:cubicBezTo>
                  <a:pt x="207434" y="177800"/>
                  <a:pt x="210608" y="34925"/>
                  <a:pt x="206375" y="32808"/>
                </a:cubicBezTo>
                <a:cubicBezTo>
                  <a:pt x="202142" y="30691"/>
                  <a:pt x="192617" y="171450"/>
                  <a:pt x="187325" y="166158"/>
                </a:cubicBezTo>
                <a:cubicBezTo>
                  <a:pt x="182033" y="160866"/>
                  <a:pt x="177800" y="2116"/>
                  <a:pt x="174625" y="1058"/>
                </a:cubicBezTo>
                <a:cubicBezTo>
                  <a:pt x="171450" y="0"/>
                  <a:pt x="172508" y="154516"/>
                  <a:pt x="168275" y="159808"/>
                </a:cubicBezTo>
                <a:cubicBezTo>
                  <a:pt x="164042" y="165100"/>
                  <a:pt x="154516" y="33866"/>
                  <a:pt x="149225" y="32808"/>
                </a:cubicBezTo>
                <a:cubicBezTo>
                  <a:pt x="143934" y="31750"/>
                  <a:pt x="139700" y="154516"/>
                  <a:pt x="136525" y="153458"/>
                </a:cubicBezTo>
                <a:cubicBezTo>
                  <a:pt x="133350" y="152400"/>
                  <a:pt x="135467" y="23283"/>
                  <a:pt x="130175" y="26458"/>
                </a:cubicBezTo>
                <a:cubicBezTo>
                  <a:pt x="124883" y="29633"/>
                  <a:pt x="109008" y="171450"/>
                  <a:pt x="104775" y="172508"/>
                </a:cubicBezTo>
                <a:cubicBezTo>
                  <a:pt x="100542" y="173566"/>
                  <a:pt x="109008" y="30691"/>
                  <a:pt x="104775" y="32808"/>
                </a:cubicBezTo>
                <a:cubicBezTo>
                  <a:pt x="100542" y="34925"/>
                  <a:pt x="84667" y="183091"/>
                  <a:pt x="79375" y="185208"/>
                </a:cubicBezTo>
                <a:cubicBezTo>
                  <a:pt x="74083" y="187325"/>
                  <a:pt x="76200" y="48683"/>
                  <a:pt x="73025" y="45508"/>
                </a:cubicBezTo>
                <a:cubicBezTo>
                  <a:pt x="69850" y="42333"/>
                  <a:pt x="63500" y="167216"/>
                  <a:pt x="60325" y="166158"/>
                </a:cubicBezTo>
                <a:cubicBezTo>
                  <a:pt x="57150" y="165100"/>
                  <a:pt x="57150" y="34925"/>
                  <a:pt x="53975" y="39158"/>
                </a:cubicBezTo>
                <a:cubicBezTo>
                  <a:pt x="50800" y="43391"/>
                  <a:pt x="45508" y="189441"/>
                  <a:pt x="41275" y="191558"/>
                </a:cubicBezTo>
                <a:cubicBezTo>
                  <a:pt x="37042" y="193675"/>
                  <a:pt x="0" y="86783"/>
                  <a:pt x="28575" y="51858"/>
                </a:cubicBezTo>
              </a:path>
            </a:pathLst>
          </a:custGeom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447800" y="4114800"/>
            <a:ext cx="3505200" cy="230832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关键指标：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sz="2400" b="1" dirty="0" smtClean="0"/>
              <a:t>最小输出幅度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sz="2400" b="1" dirty="0" smtClean="0"/>
              <a:t>幅度精度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sz="2400" b="1" dirty="0" smtClean="0"/>
              <a:t>宽带噪声</a:t>
            </a:r>
            <a:endParaRPr lang="en-US" altLang="zh-CN" sz="2400" b="1" dirty="0" smtClean="0"/>
          </a:p>
          <a:p>
            <a:endParaRPr lang="zh-CN" altLang="en-US" sz="2400" b="1" dirty="0"/>
          </a:p>
        </p:txBody>
      </p:sp>
      <p:cxnSp>
        <p:nvCxnSpPr>
          <p:cNvPr id="59" name="直接箭头连接符 58"/>
          <p:cNvCxnSpPr/>
          <p:nvPr/>
        </p:nvCxnSpPr>
        <p:spPr>
          <a:xfrm rot="5400000">
            <a:off x="7124700" y="48387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162800" y="42672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C00000"/>
                </a:solidFill>
              </a:rPr>
              <a:t>信号源输入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077200" y="5986046"/>
            <a:ext cx="8851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/>
              <a:t>频率</a:t>
            </a:r>
            <a:r>
              <a:rPr lang="en-US" altLang="zh-CN" sz="1200" b="1" dirty="0" smtClean="0"/>
              <a:t>(Hz)</a:t>
            </a:r>
            <a:endParaRPr lang="zh-CN" altLang="en-US" sz="1200" b="1" dirty="0"/>
          </a:p>
        </p:txBody>
      </p:sp>
      <p:sp>
        <p:nvSpPr>
          <p:cNvPr id="68" name="矩形 67"/>
          <p:cNvSpPr/>
          <p:nvPr/>
        </p:nvSpPr>
        <p:spPr>
          <a:xfrm rot="16200000">
            <a:off x="4828647" y="4239153"/>
            <a:ext cx="11968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功率</a:t>
            </a:r>
            <a:r>
              <a:rPr lang="en-US" altLang="zh-CN" sz="1200" b="1" dirty="0" smtClean="0"/>
              <a:t>(</a:t>
            </a:r>
            <a:r>
              <a:rPr lang="en-US" altLang="zh-CN" sz="1200" b="1" dirty="0" err="1" smtClean="0"/>
              <a:t>dBm</a:t>
            </a:r>
            <a:r>
              <a:rPr lang="en-US" altLang="zh-CN" sz="1200" b="1" dirty="0" smtClean="0"/>
              <a:t>)</a:t>
            </a:r>
            <a:endParaRPr lang="zh-CN" altLang="en-US" sz="1600" b="1" dirty="0"/>
          </a:p>
        </p:txBody>
      </p:sp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943100"/>
            <a:ext cx="3023839" cy="1081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" name="直接箭头连接符 45"/>
          <p:cNvCxnSpPr/>
          <p:nvPr/>
        </p:nvCxnSpPr>
        <p:spPr>
          <a:xfrm>
            <a:off x="3259200" y="2636834"/>
            <a:ext cx="100800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27430239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031" y="2995818"/>
            <a:ext cx="2080769" cy="74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553" y="2074446"/>
            <a:ext cx="1958171" cy="70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16366" y="4267200"/>
            <a:ext cx="397736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endParaRPr lang="zh-CN" altLang="en-US" sz="20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4425842" y="2557046"/>
            <a:ext cx="1143000" cy="9906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3414713" y="2984080"/>
            <a:ext cx="12239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353504" y="3008312"/>
            <a:ext cx="68400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14726" y="2685634"/>
            <a:ext cx="1123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</a:rPr>
              <a:t>RF 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输入</a:t>
            </a:r>
            <a:endParaRPr lang="zh-CN" alt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972628" y="2709446"/>
            <a:ext cx="1266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</a:rPr>
              <a:t>RF 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输出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3038476" y="2614855"/>
            <a:ext cx="42797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矩形 51"/>
          <p:cNvSpPr/>
          <p:nvPr/>
        </p:nvSpPr>
        <p:spPr>
          <a:xfrm>
            <a:off x="3124200" y="1295400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放大器等非线性测试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53" name="肘形连接符 52"/>
          <p:cNvCxnSpPr/>
          <p:nvPr/>
        </p:nvCxnSpPr>
        <p:spPr>
          <a:xfrm>
            <a:off x="2590800" y="2518942"/>
            <a:ext cx="533400" cy="228600"/>
          </a:xfrm>
          <a:prstGeom prst="bentConnector3">
            <a:avLst>
              <a:gd name="adj1" fmla="val 10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肘形连接符 53"/>
          <p:cNvCxnSpPr/>
          <p:nvPr/>
        </p:nvCxnSpPr>
        <p:spPr>
          <a:xfrm flipV="1">
            <a:off x="2657476" y="3240465"/>
            <a:ext cx="464343" cy="230981"/>
          </a:xfrm>
          <a:prstGeom prst="bentConnector3">
            <a:avLst>
              <a:gd name="adj1" fmla="val 101282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rot="5400000">
            <a:off x="6438900" y="39243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5400000">
            <a:off x="6248400" y="3733800"/>
            <a:ext cx="609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371600" y="3886200"/>
            <a:ext cx="3124200" cy="26776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关键指标：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sz="2400" b="1" dirty="0" smtClean="0"/>
              <a:t>频率范围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sz="2400" b="1" dirty="0" smtClean="0"/>
              <a:t>频率精度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sz="2400" b="1" dirty="0" smtClean="0"/>
              <a:t>最大输出幅度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sz="2400" b="1" dirty="0" smtClean="0"/>
              <a:t>非谐波失真</a:t>
            </a:r>
            <a:endParaRPr lang="en-US" altLang="zh-CN" sz="2400" b="1" dirty="0" smtClean="0"/>
          </a:p>
          <a:p>
            <a:endParaRPr lang="zh-CN" altLang="en-US" sz="2400" b="1" dirty="0"/>
          </a:p>
        </p:txBody>
      </p:sp>
      <p:cxnSp>
        <p:nvCxnSpPr>
          <p:cNvPr id="59" name="直接箭头连接符 58"/>
          <p:cNvCxnSpPr/>
          <p:nvPr/>
        </p:nvCxnSpPr>
        <p:spPr>
          <a:xfrm rot="10800000" flipV="1">
            <a:off x="7543800" y="50292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>
            <a:off x="6743700" y="4686300"/>
            <a:ext cx="12192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70600" y="58674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f</a:t>
            </a:r>
            <a:r>
              <a:rPr lang="en-US" altLang="zh-CN" sz="1400" b="1" dirty="0" smtClean="0"/>
              <a:t>1</a:t>
            </a:r>
            <a:endParaRPr lang="zh-CN" altLang="en-US" sz="2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477000" y="58674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f</a:t>
            </a:r>
            <a:r>
              <a:rPr lang="en-US" altLang="zh-CN" sz="1400" b="1" dirty="0" smtClean="0"/>
              <a:t>2</a:t>
            </a:r>
            <a:endParaRPr lang="zh-CN" alt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334000" y="58674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en-US" altLang="zh-CN" sz="2000" b="1" dirty="0" smtClean="0"/>
              <a:t>f</a:t>
            </a:r>
            <a:r>
              <a:rPr lang="en-US" altLang="zh-CN" sz="1400" b="1" dirty="0" smtClean="0"/>
              <a:t>1-</a:t>
            </a:r>
            <a:r>
              <a:rPr lang="en-US" altLang="zh-CN" sz="2000" b="1" dirty="0" smtClean="0"/>
              <a:t>f</a:t>
            </a:r>
            <a:r>
              <a:rPr lang="en-US" altLang="zh-CN" sz="1400" b="1" dirty="0" smtClean="0"/>
              <a:t>2</a:t>
            </a:r>
            <a:endParaRPr lang="zh-CN" altLang="en-US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6705600" y="34290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信号源输出双音信号</a:t>
            </a:r>
            <a:endParaRPr lang="zh-CN" altLang="en-US" sz="16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239000" y="3911025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C00000"/>
                </a:solidFill>
              </a:rPr>
              <a:t>三阶互调产物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772400" y="48006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C00000"/>
                </a:solidFill>
              </a:rPr>
              <a:t>信号源杂散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077200" y="5867400"/>
            <a:ext cx="8851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/>
              <a:t>频率</a:t>
            </a:r>
            <a:r>
              <a:rPr lang="en-US" altLang="zh-CN" sz="1200" b="1" dirty="0" smtClean="0"/>
              <a:t>(Hz)</a:t>
            </a:r>
            <a:endParaRPr lang="zh-CN" altLang="en-US" sz="1200" b="1" dirty="0"/>
          </a:p>
        </p:txBody>
      </p:sp>
      <p:sp>
        <p:nvSpPr>
          <p:cNvPr id="68" name="矩形 67"/>
          <p:cNvSpPr/>
          <p:nvPr/>
        </p:nvSpPr>
        <p:spPr>
          <a:xfrm rot="16200000">
            <a:off x="3990447" y="4467753"/>
            <a:ext cx="11968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功率</a:t>
            </a:r>
            <a:r>
              <a:rPr lang="en-US" altLang="zh-CN" sz="1200" b="1" dirty="0" smtClean="0"/>
              <a:t>(</a:t>
            </a:r>
            <a:r>
              <a:rPr lang="en-US" altLang="zh-CN" sz="1200" b="1" dirty="0" err="1" smtClean="0"/>
              <a:t>dBm</a:t>
            </a:r>
            <a:r>
              <a:rPr lang="en-US" altLang="zh-CN" sz="1200" b="1" dirty="0" smtClean="0"/>
              <a:t>)</a:t>
            </a:r>
            <a:endParaRPr lang="zh-CN" altLang="en-US" sz="16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781800" y="58674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en-US" altLang="zh-CN" sz="2000" b="1" dirty="0" smtClean="0"/>
              <a:t>f</a:t>
            </a:r>
            <a:r>
              <a:rPr lang="en-US" altLang="zh-CN" sz="1400" b="1" dirty="0" smtClean="0"/>
              <a:t>2-</a:t>
            </a:r>
            <a:r>
              <a:rPr lang="en-US" altLang="zh-CN" sz="2000" b="1" dirty="0" smtClean="0"/>
              <a:t>f</a:t>
            </a:r>
            <a:r>
              <a:rPr lang="en-US" altLang="zh-CN" sz="1400" b="1" dirty="0" smtClean="0"/>
              <a:t>1</a:t>
            </a:r>
            <a:endParaRPr lang="zh-CN" altLang="en-US" sz="2000" b="1" dirty="0"/>
          </a:p>
        </p:txBody>
      </p:sp>
      <p:grpSp>
        <p:nvGrpSpPr>
          <p:cNvPr id="2" name="组合 52"/>
          <p:cNvGrpSpPr>
            <a:grpSpLocks/>
          </p:cNvGrpSpPr>
          <p:nvPr/>
        </p:nvGrpSpPr>
        <p:grpSpPr bwMode="auto">
          <a:xfrm>
            <a:off x="4638676" y="2709446"/>
            <a:ext cx="714375" cy="642937"/>
            <a:chOff x="2786050" y="2428868"/>
            <a:chExt cx="714380" cy="642918"/>
          </a:xfrm>
        </p:grpSpPr>
        <p:sp>
          <p:nvSpPr>
            <p:cNvPr id="74" name="矩形 73"/>
            <p:cNvSpPr/>
            <p:nvPr/>
          </p:nvSpPr>
          <p:spPr>
            <a:xfrm>
              <a:off x="2786050" y="2428868"/>
              <a:ext cx="714380" cy="6429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等腰三角形 74"/>
            <p:cNvSpPr>
              <a:spLocks noChangeArrowheads="1"/>
            </p:cNvSpPr>
            <p:nvPr/>
          </p:nvSpPr>
          <p:spPr bwMode="auto">
            <a:xfrm rot="5400000">
              <a:off x="2957508" y="2605070"/>
              <a:ext cx="428612" cy="28575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rot="10800000" vert="eaVert" anchor="ctr"/>
            <a:lstStyle/>
            <a:p>
              <a:pPr algn="dist">
                <a:defRPr/>
              </a:pPr>
              <a:endParaRPr lang="zh-CN" altLang="en-US">
                <a:solidFill>
                  <a:srgbClr val="F4F1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2733676" y="2176046"/>
            <a:ext cx="4571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</a:rPr>
              <a:t>f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1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809876" y="3471446"/>
            <a:ext cx="4571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</a:rPr>
              <a:t>f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61567700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endParaRPr lang="zh-CN" altLang="en-US" sz="2000" dirty="0" smtClean="0"/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2856" y="3733800"/>
            <a:ext cx="4517269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90600" y="3733800"/>
            <a:ext cx="3505200" cy="26776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关键指标：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sz="2400" b="1" dirty="0" smtClean="0"/>
              <a:t>频率范围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sz="2400" b="1" dirty="0" smtClean="0"/>
              <a:t>相位噪声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sz="2400" b="1" dirty="0" smtClean="0"/>
              <a:t>宽带噪声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sz="2400" b="1" dirty="0" smtClean="0"/>
              <a:t>非谐波失真</a:t>
            </a:r>
            <a:endParaRPr lang="en-US" altLang="zh-CN" sz="2400" b="1" dirty="0" smtClean="0"/>
          </a:p>
          <a:p>
            <a:endParaRPr lang="zh-CN" altLang="en-US" sz="2400" b="1" dirty="0"/>
          </a:p>
        </p:txBody>
      </p:sp>
      <p:sp>
        <p:nvSpPr>
          <p:cNvPr id="7" name="圆角矩形 6"/>
          <p:cNvSpPr/>
          <p:nvPr/>
        </p:nvSpPr>
        <p:spPr>
          <a:xfrm>
            <a:off x="3733800" y="2019304"/>
            <a:ext cx="2743200" cy="15240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522" y="1524000"/>
            <a:ext cx="1958171" cy="70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25"/>
          <p:cNvGrpSpPr>
            <a:grpSpLocks noChangeAspect="1"/>
          </p:cNvGrpSpPr>
          <p:nvPr/>
        </p:nvGrpSpPr>
        <p:grpSpPr bwMode="auto">
          <a:xfrm>
            <a:off x="3877471" y="2247904"/>
            <a:ext cx="440001" cy="396000"/>
            <a:chOff x="838200" y="2819400"/>
            <a:chExt cx="714375" cy="642938"/>
          </a:xfrm>
        </p:grpSpPr>
        <p:sp>
          <p:nvSpPr>
            <p:cNvPr id="10" name="矩形 9"/>
            <p:cNvSpPr/>
            <p:nvPr/>
          </p:nvSpPr>
          <p:spPr bwMode="auto">
            <a:xfrm>
              <a:off x="838200" y="2819400"/>
              <a:ext cx="714375" cy="6429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组合 111"/>
            <p:cNvGrpSpPr>
              <a:grpSpLocks/>
            </p:cNvGrpSpPr>
            <p:nvPr/>
          </p:nvGrpSpPr>
          <p:grpSpPr bwMode="auto">
            <a:xfrm>
              <a:off x="838199" y="3048000"/>
              <a:ext cx="685799" cy="228600"/>
              <a:chOff x="457200" y="3200400"/>
              <a:chExt cx="1524000" cy="228600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457200" y="3352800"/>
                <a:ext cx="151696" cy="15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rot="16200000" flipH="1">
                <a:off x="609602" y="3352094"/>
                <a:ext cx="76200" cy="776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rot="5400000" flipH="1" flipV="1">
                <a:off x="648053" y="3238853"/>
                <a:ext cx="228600" cy="1516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16200000" flipH="1">
                <a:off x="799749" y="3238852"/>
                <a:ext cx="228600" cy="1516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rot="5400000" flipH="1" flipV="1">
                <a:off x="951442" y="3238853"/>
                <a:ext cx="228600" cy="1516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rot="5400000" flipH="1" flipV="1">
                <a:off x="1258360" y="3238852"/>
                <a:ext cx="228600" cy="1516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rot="16200000" flipH="1">
                <a:off x="1104900" y="3237089"/>
                <a:ext cx="228600" cy="1552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rot="16200000" flipH="1">
                <a:off x="1410053" y="3238853"/>
                <a:ext cx="228600" cy="1516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rot="5400000" flipH="1" flipV="1">
                <a:off x="1561749" y="3238852"/>
                <a:ext cx="228600" cy="1516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829507" y="3352800"/>
                <a:ext cx="151693" cy="15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rot="16200000" flipH="1">
                <a:off x="1714502" y="3237794"/>
                <a:ext cx="152400" cy="776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接箭头连接符 11"/>
            <p:cNvCxnSpPr/>
            <p:nvPr/>
          </p:nvCxnSpPr>
          <p:spPr>
            <a:xfrm rot="5400000" flipH="1" flipV="1">
              <a:off x="952500" y="3009900"/>
              <a:ext cx="457201" cy="2286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 bwMode="auto">
          <a:xfrm>
            <a:off x="5164757" y="2247904"/>
            <a:ext cx="440001" cy="396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dist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AutoShape 37"/>
          <p:cNvSpPr>
            <a:spLocks noChangeArrowheads="1"/>
          </p:cNvSpPr>
          <p:nvPr/>
        </p:nvSpPr>
        <p:spPr bwMode="auto">
          <a:xfrm>
            <a:off x="5211690" y="2294837"/>
            <a:ext cx="312890" cy="281600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203"/>
          <p:cNvGrpSpPr>
            <a:grpSpLocks noChangeAspect="1"/>
          </p:cNvGrpSpPr>
          <p:nvPr/>
        </p:nvGrpSpPr>
        <p:grpSpPr bwMode="auto">
          <a:xfrm>
            <a:off x="4521114" y="2247904"/>
            <a:ext cx="440001" cy="396000"/>
            <a:chOff x="3581400" y="1905000"/>
            <a:chExt cx="714375" cy="642938"/>
          </a:xfrm>
        </p:grpSpPr>
        <p:sp>
          <p:nvSpPr>
            <p:cNvPr id="27" name="矩形 34"/>
            <p:cNvSpPr/>
            <p:nvPr/>
          </p:nvSpPr>
          <p:spPr bwMode="auto">
            <a:xfrm>
              <a:off x="3581400" y="1905000"/>
              <a:ext cx="714375" cy="6429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任意多边形 81"/>
            <p:cNvSpPr/>
            <p:nvPr/>
          </p:nvSpPr>
          <p:spPr bwMode="auto">
            <a:xfrm>
              <a:off x="3624263" y="2262188"/>
              <a:ext cx="644525" cy="214313"/>
            </a:xfrm>
            <a:custGeom>
              <a:avLst/>
              <a:gdLst>
                <a:gd name="connsiteX0" fmla="*/ 0 w 857839"/>
                <a:gd name="connsiteY0" fmla="*/ 383357 h 818561"/>
                <a:gd name="connsiteX1" fmla="*/ 254523 w 857839"/>
                <a:gd name="connsiteY1" fmla="*/ 62845 h 818561"/>
                <a:gd name="connsiteX2" fmla="*/ 584462 w 857839"/>
                <a:gd name="connsiteY2" fmla="*/ 760429 h 818561"/>
                <a:gd name="connsiteX3" fmla="*/ 857839 w 857839"/>
                <a:gd name="connsiteY3" fmla="*/ 411637 h 81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839" h="818561">
                  <a:moveTo>
                    <a:pt x="0" y="383357"/>
                  </a:moveTo>
                  <a:cubicBezTo>
                    <a:pt x="78556" y="191678"/>
                    <a:pt x="157113" y="0"/>
                    <a:pt x="254523" y="62845"/>
                  </a:cubicBezTo>
                  <a:cubicBezTo>
                    <a:pt x="351933" y="125690"/>
                    <a:pt x="483909" y="702297"/>
                    <a:pt x="584462" y="760429"/>
                  </a:cubicBezTo>
                  <a:cubicBezTo>
                    <a:pt x="685015" y="818561"/>
                    <a:pt x="771427" y="615099"/>
                    <a:pt x="857839" y="4116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/>
            </a:p>
          </p:txBody>
        </p:sp>
        <p:sp>
          <p:nvSpPr>
            <p:cNvPr id="29" name="任意多边形 86"/>
            <p:cNvSpPr/>
            <p:nvPr/>
          </p:nvSpPr>
          <p:spPr bwMode="auto">
            <a:xfrm>
              <a:off x="3624263" y="1976437"/>
              <a:ext cx="644525" cy="214313"/>
            </a:xfrm>
            <a:custGeom>
              <a:avLst/>
              <a:gdLst>
                <a:gd name="connsiteX0" fmla="*/ 0 w 857839"/>
                <a:gd name="connsiteY0" fmla="*/ 383357 h 818561"/>
                <a:gd name="connsiteX1" fmla="*/ 254523 w 857839"/>
                <a:gd name="connsiteY1" fmla="*/ 62845 h 818561"/>
                <a:gd name="connsiteX2" fmla="*/ 584462 w 857839"/>
                <a:gd name="connsiteY2" fmla="*/ 760429 h 818561"/>
                <a:gd name="connsiteX3" fmla="*/ 857839 w 857839"/>
                <a:gd name="connsiteY3" fmla="*/ 411637 h 81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839" h="818561">
                  <a:moveTo>
                    <a:pt x="0" y="383357"/>
                  </a:moveTo>
                  <a:cubicBezTo>
                    <a:pt x="78556" y="191678"/>
                    <a:pt x="157113" y="0"/>
                    <a:pt x="254523" y="62845"/>
                  </a:cubicBezTo>
                  <a:cubicBezTo>
                    <a:pt x="351933" y="125690"/>
                    <a:pt x="483909" y="702297"/>
                    <a:pt x="584462" y="760429"/>
                  </a:cubicBezTo>
                  <a:cubicBezTo>
                    <a:pt x="685015" y="818561"/>
                    <a:pt x="771427" y="615099"/>
                    <a:pt x="857839" y="4116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/>
            </a:p>
          </p:txBody>
        </p:sp>
        <p:sp>
          <p:nvSpPr>
            <p:cNvPr id="30" name="任意多边形 87"/>
            <p:cNvSpPr/>
            <p:nvPr/>
          </p:nvSpPr>
          <p:spPr bwMode="auto">
            <a:xfrm>
              <a:off x="3624263" y="2119312"/>
              <a:ext cx="644525" cy="214313"/>
            </a:xfrm>
            <a:custGeom>
              <a:avLst/>
              <a:gdLst>
                <a:gd name="connsiteX0" fmla="*/ 0 w 857839"/>
                <a:gd name="connsiteY0" fmla="*/ 383357 h 818561"/>
                <a:gd name="connsiteX1" fmla="*/ 254523 w 857839"/>
                <a:gd name="connsiteY1" fmla="*/ 62845 h 818561"/>
                <a:gd name="connsiteX2" fmla="*/ 584462 w 857839"/>
                <a:gd name="connsiteY2" fmla="*/ 760429 h 818561"/>
                <a:gd name="connsiteX3" fmla="*/ 857839 w 857839"/>
                <a:gd name="connsiteY3" fmla="*/ 411637 h 81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839" h="818561">
                  <a:moveTo>
                    <a:pt x="0" y="383357"/>
                  </a:moveTo>
                  <a:cubicBezTo>
                    <a:pt x="78556" y="191678"/>
                    <a:pt x="157113" y="0"/>
                    <a:pt x="254523" y="62845"/>
                  </a:cubicBezTo>
                  <a:cubicBezTo>
                    <a:pt x="351933" y="125690"/>
                    <a:pt x="483909" y="702297"/>
                    <a:pt x="584462" y="760429"/>
                  </a:cubicBezTo>
                  <a:cubicBezTo>
                    <a:pt x="685015" y="818561"/>
                    <a:pt x="771427" y="615099"/>
                    <a:pt x="857839" y="4116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/>
            </a:p>
          </p:txBody>
        </p:sp>
        <p:cxnSp>
          <p:nvCxnSpPr>
            <p:cNvPr id="31" name="直接连接符 61"/>
            <p:cNvCxnSpPr/>
            <p:nvPr/>
          </p:nvCxnSpPr>
          <p:spPr bwMode="auto">
            <a:xfrm rot="5400000">
              <a:off x="3967163" y="2109787"/>
              <a:ext cx="71438" cy="714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64"/>
            <p:cNvCxnSpPr/>
            <p:nvPr/>
          </p:nvCxnSpPr>
          <p:spPr bwMode="auto">
            <a:xfrm rot="5400000">
              <a:off x="3910013" y="2209801"/>
              <a:ext cx="71437" cy="714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组合 202"/>
          <p:cNvGrpSpPr>
            <a:grpSpLocks noChangeAspect="1"/>
          </p:cNvGrpSpPr>
          <p:nvPr/>
        </p:nvGrpSpPr>
        <p:grpSpPr bwMode="auto">
          <a:xfrm>
            <a:off x="5808399" y="2247904"/>
            <a:ext cx="440001" cy="396000"/>
            <a:chOff x="5897563" y="1889125"/>
            <a:chExt cx="714375" cy="642938"/>
          </a:xfrm>
        </p:grpSpPr>
        <p:sp>
          <p:nvSpPr>
            <p:cNvPr id="34" name="矩形 34"/>
            <p:cNvSpPr/>
            <p:nvPr/>
          </p:nvSpPr>
          <p:spPr bwMode="auto">
            <a:xfrm>
              <a:off x="5897563" y="1889125"/>
              <a:ext cx="714375" cy="6429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任意多边形 81"/>
            <p:cNvSpPr/>
            <p:nvPr/>
          </p:nvSpPr>
          <p:spPr bwMode="auto">
            <a:xfrm>
              <a:off x="5940425" y="2246313"/>
              <a:ext cx="644525" cy="214313"/>
            </a:xfrm>
            <a:custGeom>
              <a:avLst/>
              <a:gdLst>
                <a:gd name="connsiteX0" fmla="*/ 0 w 857839"/>
                <a:gd name="connsiteY0" fmla="*/ 383357 h 818561"/>
                <a:gd name="connsiteX1" fmla="*/ 254523 w 857839"/>
                <a:gd name="connsiteY1" fmla="*/ 62845 h 818561"/>
                <a:gd name="connsiteX2" fmla="*/ 584462 w 857839"/>
                <a:gd name="connsiteY2" fmla="*/ 760429 h 818561"/>
                <a:gd name="connsiteX3" fmla="*/ 857839 w 857839"/>
                <a:gd name="connsiteY3" fmla="*/ 411637 h 81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839" h="818561">
                  <a:moveTo>
                    <a:pt x="0" y="383357"/>
                  </a:moveTo>
                  <a:cubicBezTo>
                    <a:pt x="78556" y="191678"/>
                    <a:pt x="157113" y="0"/>
                    <a:pt x="254523" y="62845"/>
                  </a:cubicBezTo>
                  <a:cubicBezTo>
                    <a:pt x="351933" y="125690"/>
                    <a:pt x="483909" y="702297"/>
                    <a:pt x="584462" y="760429"/>
                  </a:cubicBezTo>
                  <a:cubicBezTo>
                    <a:pt x="685015" y="818561"/>
                    <a:pt x="771427" y="615099"/>
                    <a:pt x="857839" y="4116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/>
            </a:p>
          </p:txBody>
        </p:sp>
        <p:sp>
          <p:nvSpPr>
            <p:cNvPr id="36" name="任意多边形 86"/>
            <p:cNvSpPr/>
            <p:nvPr/>
          </p:nvSpPr>
          <p:spPr bwMode="auto">
            <a:xfrm>
              <a:off x="5940425" y="1960562"/>
              <a:ext cx="644525" cy="214313"/>
            </a:xfrm>
            <a:custGeom>
              <a:avLst/>
              <a:gdLst>
                <a:gd name="connsiteX0" fmla="*/ 0 w 857839"/>
                <a:gd name="connsiteY0" fmla="*/ 383357 h 818561"/>
                <a:gd name="connsiteX1" fmla="*/ 254523 w 857839"/>
                <a:gd name="connsiteY1" fmla="*/ 62845 h 818561"/>
                <a:gd name="connsiteX2" fmla="*/ 584462 w 857839"/>
                <a:gd name="connsiteY2" fmla="*/ 760429 h 818561"/>
                <a:gd name="connsiteX3" fmla="*/ 857839 w 857839"/>
                <a:gd name="connsiteY3" fmla="*/ 411637 h 81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839" h="818561">
                  <a:moveTo>
                    <a:pt x="0" y="383357"/>
                  </a:moveTo>
                  <a:cubicBezTo>
                    <a:pt x="78556" y="191678"/>
                    <a:pt x="157113" y="0"/>
                    <a:pt x="254523" y="62845"/>
                  </a:cubicBezTo>
                  <a:cubicBezTo>
                    <a:pt x="351933" y="125690"/>
                    <a:pt x="483909" y="702297"/>
                    <a:pt x="584462" y="760429"/>
                  </a:cubicBezTo>
                  <a:cubicBezTo>
                    <a:pt x="685015" y="818561"/>
                    <a:pt x="771427" y="615099"/>
                    <a:pt x="857839" y="4116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/>
            </a:p>
          </p:txBody>
        </p:sp>
        <p:sp>
          <p:nvSpPr>
            <p:cNvPr id="37" name="任意多边形 87"/>
            <p:cNvSpPr/>
            <p:nvPr/>
          </p:nvSpPr>
          <p:spPr bwMode="auto">
            <a:xfrm>
              <a:off x="5940425" y="2103437"/>
              <a:ext cx="644525" cy="214313"/>
            </a:xfrm>
            <a:custGeom>
              <a:avLst/>
              <a:gdLst>
                <a:gd name="connsiteX0" fmla="*/ 0 w 857839"/>
                <a:gd name="connsiteY0" fmla="*/ 383357 h 818561"/>
                <a:gd name="connsiteX1" fmla="*/ 254523 w 857839"/>
                <a:gd name="connsiteY1" fmla="*/ 62845 h 818561"/>
                <a:gd name="connsiteX2" fmla="*/ 584462 w 857839"/>
                <a:gd name="connsiteY2" fmla="*/ 760429 h 818561"/>
                <a:gd name="connsiteX3" fmla="*/ 857839 w 857839"/>
                <a:gd name="connsiteY3" fmla="*/ 411637 h 81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839" h="818561">
                  <a:moveTo>
                    <a:pt x="0" y="383357"/>
                  </a:moveTo>
                  <a:cubicBezTo>
                    <a:pt x="78556" y="191678"/>
                    <a:pt x="157113" y="0"/>
                    <a:pt x="254523" y="62845"/>
                  </a:cubicBezTo>
                  <a:cubicBezTo>
                    <a:pt x="351933" y="125690"/>
                    <a:pt x="483909" y="702297"/>
                    <a:pt x="584462" y="760429"/>
                  </a:cubicBezTo>
                  <a:cubicBezTo>
                    <a:pt x="685015" y="818561"/>
                    <a:pt x="771427" y="615099"/>
                    <a:pt x="857839" y="4116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/>
            </a:p>
          </p:txBody>
        </p:sp>
        <p:cxnSp>
          <p:nvCxnSpPr>
            <p:cNvPr id="38" name="直接连接符 61"/>
            <p:cNvCxnSpPr/>
            <p:nvPr/>
          </p:nvCxnSpPr>
          <p:spPr bwMode="auto">
            <a:xfrm rot="5400000">
              <a:off x="6283325" y="2093912"/>
              <a:ext cx="71438" cy="714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64"/>
            <p:cNvCxnSpPr/>
            <p:nvPr/>
          </p:nvCxnSpPr>
          <p:spPr bwMode="auto">
            <a:xfrm rot="5400000">
              <a:off x="6226175" y="2317751"/>
              <a:ext cx="71437" cy="714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组合 98"/>
          <p:cNvGrpSpPr>
            <a:grpSpLocks/>
          </p:cNvGrpSpPr>
          <p:nvPr/>
        </p:nvGrpSpPr>
        <p:grpSpPr bwMode="auto">
          <a:xfrm>
            <a:off x="5161500" y="3025779"/>
            <a:ext cx="439200" cy="396000"/>
            <a:chOff x="1500166" y="3429000"/>
            <a:chExt cx="714380" cy="642918"/>
          </a:xfrm>
        </p:grpSpPr>
        <p:sp>
          <p:nvSpPr>
            <p:cNvPr id="41" name="矩形 40"/>
            <p:cNvSpPr/>
            <p:nvPr/>
          </p:nvSpPr>
          <p:spPr>
            <a:xfrm>
              <a:off x="1500166" y="3429000"/>
              <a:ext cx="714380" cy="6429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643042" y="3543297"/>
              <a:ext cx="428628" cy="42861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1685904" y="3643306"/>
              <a:ext cx="357191" cy="214307"/>
            </a:xfrm>
            <a:custGeom>
              <a:avLst/>
              <a:gdLst>
                <a:gd name="connsiteX0" fmla="*/ 0 w 857839"/>
                <a:gd name="connsiteY0" fmla="*/ 383357 h 818561"/>
                <a:gd name="connsiteX1" fmla="*/ 254523 w 857839"/>
                <a:gd name="connsiteY1" fmla="*/ 62845 h 818561"/>
                <a:gd name="connsiteX2" fmla="*/ 584462 w 857839"/>
                <a:gd name="connsiteY2" fmla="*/ 760429 h 818561"/>
                <a:gd name="connsiteX3" fmla="*/ 857839 w 857839"/>
                <a:gd name="connsiteY3" fmla="*/ 411637 h 81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839" h="818561">
                  <a:moveTo>
                    <a:pt x="0" y="383357"/>
                  </a:moveTo>
                  <a:cubicBezTo>
                    <a:pt x="78556" y="191678"/>
                    <a:pt x="157113" y="0"/>
                    <a:pt x="254523" y="62845"/>
                  </a:cubicBezTo>
                  <a:cubicBezTo>
                    <a:pt x="351933" y="125690"/>
                    <a:pt x="483909" y="702297"/>
                    <a:pt x="584462" y="760429"/>
                  </a:cubicBezTo>
                  <a:cubicBezTo>
                    <a:pt x="685015" y="818561"/>
                    <a:pt x="771427" y="615099"/>
                    <a:pt x="857839" y="4116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44" name="直接箭头连接符 43"/>
          <p:cNvCxnSpPr/>
          <p:nvPr/>
        </p:nvCxnSpPr>
        <p:spPr>
          <a:xfrm>
            <a:off x="4317472" y="2445904"/>
            <a:ext cx="203642" cy="158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5606608" y="2445904"/>
            <a:ext cx="203642" cy="158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4953000" y="2445904"/>
            <a:ext cx="203642" cy="158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5400000">
            <a:off x="5181244" y="2826110"/>
            <a:ext cx="396000" cy="158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3195637" y="2446338"/>
            <a:ext cx="68400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6248400" y="2455866"/>
            <a:ext cx="68400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95650" y="2147892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</a:rPr>
              <a:t>RF</a:t>
            </a:r>
            <a:endParaRPr lang="zh-CN" alt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553200" y="21570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</a:rPr>
              <a:t>IF</a:t>
            </a:r>
            <a:endParaRPr lang="zh-CN" altLang="en-US" sz="1600" b="1" dirty="0"/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2819400" y="2077113"/>
            <a:ext cx="42797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000" y="2445372"/>
            <a:ext cx="2080769" cy="74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矩形 53"/>
          <p:cNvSpPr/>
          <p:nvPr/>
        </p:nvSpPr>
        <p:spPr>
          <a:xfrm>
            <a:off x="3124200" y="1295400"/>
            <a:ext cx="4219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接收机带外测试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–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通道选择性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55" name="肘形连接符 54"/>
          <p:cNvCxnSpPr/>
          <p:nvPr/>
        </p:nvCxnSpPr>
        <p:spPr>
          <a:xfrm>
            <a:off x="2371724" y="1981200"/>
            <a:ext cx="533400" cy="228600"/>
          </a:xfrm>
          <a:prstGeom prst="bentConnector3">
            <a:avLst>
              <a:gd name="adj1" fmla="val 10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肘形连接符 55"/>
          <p:cNvCxnSpPr/>
          <p:nvPr/>
        </p:nvCxnSpPr>
        <p:spPr>
          <a:xfrm flipV="1">
            <a:off x="2438400" y="2702723"/>
            <a:ext cx="464343" cy="230981"/>
          </a:xfrm>
          <a:prstGeom prst="bentConnector3">
            <a:avLst>
              <a:gd name="adj1" fmla="val 101282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10800000" flipV="1">
            <a:off x="5943600" y="36576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58000" y="34290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信号源输出信号</a:t>
            </a:r>
            <a:endParaRPr lang="zh-CN" altLang="en-US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629400" y="40386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C00000"/>
                </a:solidFill>
              </a:rPr>
              <a:t>泄漏到带内的相噪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877821" y="5986046"/>
            <a:ext cx="8851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/>
              <a:t>频率</a:t>
            </a:r>
            <a:r>
              <a:rPr lang="en-US" altLang="zh-CN" sz="1200" b="1" dirty="0" smtClean="0"/>
              <a:t>(Hz)</a:t>
            </a:r>
            <a:endParaRPr lang="zh-CN" altLang="en-US" sz="1200" b="1" dirty="0"/>
          </a:p>
        </p:txBody>
      </p:sp>
      <p:sp>
        <p:nvSpPr>
          <p:cNvPr id="61" name="矩形 60"/>
          <p:cNvSpPr/>
          <p:nvPr/>
        </p:nvSpPr>
        <p:spPr>
          <a:xfrm rot="16200000">
            <a:off x="4066647" y="3934354"/>
            <a:ext cx="11968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功率</a:t>
            </a:r>
            <a:r>
              <a:rPr lang="en-US" altLang="zh-CN" sz="1200" b="1" dirty="0" smtClean="0"/>
              <a:t>(</a:t>
            </a:r>
            <a:r>
              <a:rPr lang="en-US" altLang="zh-CN" sz="1200" b="1" dirty="0" err="1" smtClean="0"/>
              <a:t>dBm</a:t>
            </a:r>
            <a:r>
              <a:rPr lang="en-US" altLang="zh-CN" sz="1200" b="1" dirty="0" smtClean="0"/>
              <a:t>)</a:t>
            </a:r>
            <a:endParaRPr lang="zh-CN" altLang="en-US" sz="1600" b="1" dirty="0"/>
          </a:p>
        </p:txBody>
      </p:sp>
      <p:cxnSp>
        <p:nvCxnSpPr>
          <p:cNvPr id="62" name="直接箭头连接符 61"/>
          <p:cNvCxnSpPr/>
          <p:nvPr/>
        </p:nvCxnSpPr>
        <p:spPr>
          <a:xfrm rot="10800000" flipV="1">
            <a:off x="6858000" y="54102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467600" y="51816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C00000"/>
                </a:solidFill>
              </a:rPr>
              <a:t>信号源杂散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15200" y="47244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被干扰的有用信号</a:t>
            </a:r>
            <a:endParaRPr lang="zh-CN" altLang="en-US" sz="1600" b="1" dirty="0"/>
          </a:p>
        </p:txBody>
      </p:sp>
      <p:cxnSp>
        <p:nvCxnSpPr>
          <p:cNvPr id="65" name="直接箭头连接符 64"/>
          <p:cNvCxnSpPr/>
          <p:nvPr/>
        </p:nvCxnSpPr>
        <p:spPr>
          <a:xfrm rot="5400000">
            <a:off x="5981700" y="4838700"/>
            <a:ext cx="12192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4" idx="1"/>
          </p:cNvCxnSpPr>
          <p:nvPr/>
        </p:nvCxnSpPr>
        <p:spPr>
          <a:xfrm rot="10800000" flipV="1">
            <a:off x="6629400" y="4893676"/>
            <a:ext cx="685800" cy="516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40699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631" y="2646979"/>
            <a:ext cx="2080769" cy="74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153" y="1725607"/>
            <a:ext cx="1958171" cy="70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0863" y="4065580"/>
            <a:ext cx="3234858" cy="18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endParaRPr lang="zh-CN" altLang="en-US" sz="2000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3581400" y="2209800"/>
            <a:ext cx="2743200" cy="15240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25"/>
          <p:cNvGrpSpPr>
            <a:grpSpLocks noChangeAspect="1"/>
          </p:cNvGrpSpPr>
          <p:nvPr/>
        </p:nvGrpSpPr>
        <p:grpSpPr bwMode="auto">
          <a:xfrm>
            <a:off x="3725071" y="2438400"/>
            <a:ext cx="440001" cy="396000"/>
            <a:chOff x="838200" y="2819400"/>
            <a:chExt cx="714375" cy="642938"/>
          </a:xfrm>
        </p:grpSpPr>
        <p:sp>
          <p:nvSpPr>
            <p:cNvPr id="9" name="矩形 8"/>
            <p:cNvSpPr/>
            <p:nvPr/>
          </p:nvSpPr>
          <p:spPr bwMode="auto">
            <a:xfrm>
              <a:off x="838200" y="2819400"/>
              <a:ext cx="714375" cy="6429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组合 111"/>
            <p:cNvGrpSpPr>
              <a:grpSpLocks/>
            </p:cNvGrpSpPr>
            <p:nvPr/>
          </p:nvGrpSpPr>
          <p:grpSpPr bwMode="auto">
            <a:xfrm>
              <a:off x="838199" y="3048000"/>
              <a:ext cx="685799" cy="228600"/>
              <a:chOff x="457200" y="3200400"/>
              <a:chExt cx="1524000" cy="228600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457200" y="3352800"/>
                <a:ext cx="151696" cy="15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rot="16200000" flipH="1">
                <a:off x="609602" y="3352094"/>
                <a:ext cx="76200" cy="776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rot="5400000" flipH="1" flipV="1">
                <a:off x="648053" y="3238853"/>
                <a:ext cx="228600" cy="1516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rot="16200000" flipH="1">
                <a:off x="799749" y="3238852"/>
                <a:ext cx="228600" cy="1516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5400000" flipH="1" flipV="1">
                <a:off x="951442" y="3238853"/>
                <a:ext cx="228600" cy="1516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rot="5400000" flipH="1" flipV="1">
                <a:off x="1258360" y="3238852"/>
                <a:ext cx="228600" cy="1516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rot="16200000" flipH="1">
                <a:off x="1104900" y="3237089"/>
                <a:ext cx="228600" cy="1552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rot="16200000" flipH="1">
                <a:off x="1410053" y="3238853"/>
                <a:ext cx="228600" cy="1516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rot="5400000" flipH="1" flipV="1">
                <a:off x="1561749" y="3238852"/>
                <a:ext cx="228600" cy="1516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1829507" y="3352800"/>
                <a:ext cx="151693" cy="15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rot="16200000" flipH="1">
                <a:off x="1714502" y="3237794"/>
                <a:ext cx="152400" cy="776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直接箭头连接符 10"/>
            <p:cNvCxnSpPr/>
            <p:nvPr/>
          </p:nvCxnSpPr>
          <p:spPr>
            <a:xfrm rot="5400000" flipH="1" flipV="1">
              <a:off x="952500" y="3009900"/>
              <a:ext cx="457201" cy="2286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 bwMode="auto">
          <a:xfrm>
            <a:off x="5012357" y="2438400"/>
            <a:ext cx="440001" cy="396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dist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AutoShape 37"/>
          <p:cNvSpPr>
            <a:spLocks noChangeArrowheads="1"/>
          </p:cNvSpPr>
          <p:nvPr/>
        </p:nvSpPr>
        <p:spPr bwMode="auto">
          <a:xfrm>
            <a:off x="5059290" y="2485333"/>
            <a:ext cx="312890" cy="281600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203"/>
          <p:cNvGrpSpPr>
            <a:grpSpLocks noChangeAspect="1"/>
          </p:cNvGrpSpPr>
          <p:nvPr/>
        </p:nvGrpSpPr>
        <p:grpSpPr bwMode="auto">
          <a:xfrm>
            <a:off x="4368714" y="2438400"/>
            <a:ext cx="440001" cy="396000"/>
            <a:chOff x="3581400" y="1905000"/>
            <a:chExt cx="714375" cy="642938"/>
          </a:xfrm>
        </p:grpSpPr>
        <p:sp>
          <p:nvSpPr>
            <p:cNvPr id="27" name="矩形 34"/>
            <p:cNvSpPr/>
            <p:nvPr/>
          </p:nvSpPr>
          <p:spPr bwMode="auto">
            <a:xfrm>
              <a:off x="3581400" y="1905000"/>
              <a:ext cx="714375" cy="6429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任意多边形 81"/>
            <p:cNvSpPr/>
            <p:nvPr/>
          </p:nvSpPr>
          <p:spPr bwMode="auto">
            <a:xfrm>
              <a:off x="3624263" y="2262188"/>
              <a:ext cx="644525" cy="214313"/>
            </a:xfrm>
            <a:custGeom>
              <a:avLst/>
              <a:gdLst>
                <a:gd name="connsiteX0" fmla="*/ 0 w 857839"/>
                <a:gd name="connsiteY0" fmla="*/ 383357 h 818561"/>
                <a:gd name="connsiteX1" fmla="*/ 254523 w 857839"/>
                <a:gd name="connsiteY1" fmla="*/ 62845 h 818561"/>
                <a:gd name="connsiteX2" fmla="*/ 584462 w 857839"/>
                <a:gd name="connsiteY2" fmla="*/ 760429 h 818561"/>
                <a:gd name="connsiteX3" fmla="*/ 857839 w 857839"/>
                <a:gd name="connsiteY3" fmla="*/ 411637 h 81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839" h="818561">
                  <a:moveTo>
                    <a:pt x="0" y="383357"/>
                  </a:moveTo>
                  <a:cubicBezTo>
                    <a:pt x="78556" y="191678"/>
                    <a:pt x="157113" y="0"/>
                    <a:pt x="254523" y="62845"/>
                  </a:cubicBezTo>
                  <a:cubicBezTo>
                    <a:pt x="351933" y="125690"/>
                    <a:pt x="483909" y="702297"/>
                    <a:pt x="584462" y="760429"/>
                  </a:cubicBezTo>
                  <a:cubicBezTo>
                    <a:pt x="685015" y="818561"/>
                    <a:pt x="771427" y="615099"/>
                    <a:pt x="857839" y="4116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/>
            </a:p>
          </p:txBody>
        </p:sp>
        <p:sp>
          <p:nvSpPr>
            <p:cNvPr id="29" name="任意多边形 86"/>
            <p:cNvSpPr/>
            <p:nvPr/>
          </p:nvSpPr>
          <p:spPr bwMode="auto">
            <a:xfrm>
              <a:off x="3624263" y="1976437"/>
              <a:ext cx="644525" cy="214313"/>
            </a:xfrm>
            <a:custGeom>
              <a:avLst/>
              <a:gdLst>
                <a:gd name="connsiteX0" fmla="*/ 0 w 857839"/>
                <a:gd name="connsiteY0" fmla="*/ 383357 h 818561"/>
                <a:gd name="connsiteX1" fmla="*/ 254523 w 857839"/>
                <a:gd name="connsiteY1" fmla="*/ 62845 h 818561"/>
                <a:gd name="connsiteX2" fmla="*/ 584462 w 857839"/>
                <a:gd name="connsiteY2" fmla="*/ 760429 h 818561"/>
                <a:gd name="connsiteX3" fmla="*/ 857839 w 857839"/>
                <a:gd name="connsiteY3" fmla="*/ 411637 h 81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839" h="818561">
                  <a:moveTo>
                    <a:pt x="0" y="383357"/>
                  </a:moveTo>
                  <a:cubicBezTo>
                    <a:pt x="78556" y="191678"/>
                    <a:pt x="157113" y="0"/>
                    <a:pt x="254523" y="62845"/>
                  </a:cubicBezTo>
                  <a:cubicBezTo>
                    <a:pt x="351933" y="125690"/>
                    <a:pt x="483909" y="702297"/>
                    <a:pt x="584462" y="760429"/>
                  </a:cubicBezTo>
                  <a:cubicBezTo>
                    <a:pt x="685015" y="818561"/>
                    <a:pt x="771427" y="615099"/>
                    <a:pt x="857839" y="4116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/>
            </a:p>
          </p:txBody>
        </p:sp>
        <p:sp>
          <p:nvSpPr>
            <p:cNvPr id="30" name="任意多边形 87"/>
            <p:cNvSpPr/>
            <p:nvPr/>
          </p:nvSpPr>
          <p:spPr bwMode="auto">
            <a:xfrm>
              <a:off x="3624263" y="2119312"/>
              <a:ext cx="644525" cy="214313"/>
            </a:xfrm>
            <a:custGeom>
              <a:avLst/>
              <a:gdLst>
                <a:gd name="connsiteX0" fmla="*/ 0 w 857839"/>
                <a:gd name="connsiteY0" fmla="*/ 383357 h 818561"/>
                <a:gd name="connsiteX1" fmla="*/ 254523 w 857839"/>
                <a:gd name="connsiteY1" fmla="*/ 62845 h 818561"/>
                <a:gd name="connsiteX2" fmla="*/ 584462 w 857839"/>
                <a:gd name="connsiteY2" fmla="*/ 760429 h 818561"/>
                <a:gd name="connsiteX3" fmla="*/ 857839 w 857839"/>
                <a:gd name="connsiteY3" fmla="*/ 411637 h 81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839" h="818561">
                  <a:moveTo>
                    <a:pt x="0" y="383357"/>
                  </a:moveTo>
                  <a:cubicBezTo>
                    <a:pt x="78556" y="191678"/>
                    <a:pt x="157113" y="0"/>
                    <a:pt x="254523" y="62845"/>
                  </a:cubicBezTo>
                  <a:cubicBezTo>
                    <a:pt x="351933" y="125690"/>
                    <a:pt x="483909" y="702297"/>
                    <a:pt x="584462" y="760429"/>
                  </a:cubicBezTo>
                  <a:cubicBezTo>
                    <a:pt x="685015" y="818561"/>
                    <a:pt x="771427" y="615099"/>
                    <a:pt x="857839" y="4116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/>
            </a:p>
          </p:txBody>
        </p:sp>
        <p:cxnSp>
          <p:nvCxnSpPr>
            <p:cNvPr id="31" name="直接连接符 61"/>
            <p:cNvCxnSpPr/>
            <p:nvPr/>
          </p:nvCxnSpPr>
          <p:spPr bwMode="auto">
            <a:xfrm rot="5400000">
              <a:off x="3967163" y="2109787"/>
              <a:ext cx="71438" cy="714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64"/>
            <p:cNvCxnSpPr/>
            <p:nvPr/>
          </p:nvCxnSpPr>
          <p:spPr bwMode="auto">
            <a:xfrm rot="5400000">
              <a:off x="3910013" y="2209801"/>
              <a:ext cx="71437" cy="714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组合 202"/>
          <p:cNvGrpSpPr>
            <a:grpSpLocks noChangeAspect="1"/>
          </p:cNvGrpSpPr>
          <p:nvPr/>
        </p:nvGrpSpPr>
        <p:grpSpPr bwMode="auto">
          <a:xfrm>
            <a:off x="5655999" y="2438400"/>
            <a:ext cx="440001" cy="396000"/>
            <a:chOff x="5897563" y="1889125"/>
            <a:chExt cx="714375" cy="642938"/>
          </a:xfrm>
        </p:grpSpPr>
        <p:sp>
          <p:nvSpPr>
            <p:cNvPr id="34" name="矩形 34"/>
            <p:cNvSpPr/>
            <p:nvPr/>
          </p:nvSpPr>
          <p:spPr bwMode="auto">
            <a:xfrm>
              <a:off x="5897563" y="1889125"/>
              <a:ext cx="714375" cy="6429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任意多边形 81"/>
            <p:cNvSpPr/>
            <p:nvPr/>
          </p:nvSpPr>
          <p:spPr bwMode="auto">
            <a:xfrm>
              <a:off x="5940425" y="2246313"/>
              <a:ext cx="644525" cy="214313"/>
            </a:xfrm>
            <a:custGeom>
              <a:avLst/>
              <a:gdLst>
                <a:gd name="connsiteX0" fmla="*/ 0 w 857839"/>
                <a:gd name="connsiteY0" fmla="*/ 383357 h 818561"/>
                <a:gd name="connsiteX1" fmla="*/ 254523 w 857839"/>
                <a:gd name="connsiteY1" fmla="*/ 62845 h 818561"/>
                <a:gd name="connsiteX2" fmla="*/ 584462 w 857839"/>
                <a:gd name="connsiteY2" fmla="*/ 760429 h 818561"/>
                <a:gd name="connsiteX3" fmla="*/ 857839 w 857839"/>
                <a:gd name="connsiteY3" fmla="*/ 411637 h 81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839" h="818561">
                  <a:moveTo>
                    <a:pt x="0" y="383357"/>
                  </a:moveTo>
                  <a:cubicBezTo>
                    <a:pt x="78556" y="191678"/>
                    <a:pt x="157113" y="0"/>
                    <a:pt x="254523" y="62845"/>
                  </a:cubicBezTo>
                  <a:cubicBezTo>
                    <a:pt x="351933" y="125690"/>
                    <a:pt x="483909" y="702297"/>
                    <a:pt x="584462" y="760429"/>
                  </a:cubicBezTo>
                  <a:cubicBezTo>
                    <a:pt x="685015" y="818561"/>
                    <a:pt x="771427" y="615099"/>
                    <a:pt x="857839" y="4116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/>
            </a:p>
          </p:txBody>
        </p:sp>
        <p:sp>
          <p:nvSpPr>
            <p:cNvPr id="36" name="任意多边形 86"/>
            <p:cNvSpPr/>
            <p:nvPr/>
          </p:nvSpPr>
          <p:spPr bwMode="auto">
            <a:xfrm>
              <a:off x="5940425" y="1960562"/>
              <a:ext cx="644525" cy="214313"/>
            </a:xfrm>
            <a:custGeom>
              <a:avLst/>
              <a:gdLst>
                <a:gd name="connsiteX0" fmla="*/ 0 w 857839"/>
                <a:gd name="connsiteY0" fmla="*/ 383357 h 818561"/>
                <a:gd name="connsiteX1" fmla="*/ 254523 w 857839"/>
                <a:gd name="connsiteY1" fmla="*/ 62845 h 818561"/>
                <a:gd name="connsiteX2" fmla="*/ 584462 w 857839"/>
                <a:gd name="connsiteY2" fmla="*/ 760429 h 818561"/>
                <a:gd name="connsiteX3" fmla="*/ 857839 w 857839"/>
                <a:gd name="connsiteY3" fmla="*/ 411637 h 81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839" h="818561">
                  <a:moveTo>
                    <a:pt x="0" y="383357"/>
                  </a:moveTo>
                  <a:cubicBezTo>
                    <a:pt x="78556" y="191678"/>
                    <a:pt x="157113" y="0"/>
                    <a:pt x="254523" y="62845"/>
                  </a:cubicBezTo>
                  <a:cubicBezTo>
                    <a:pt x="351933" y="125690"/>
                    <a:pt x="483909" y="702297"/>
                    <a:pt x="584462" y="760429"/>
                  </a:cubicBezTo>
                  <a:cubicBezTo>
                    <a:pt x="685015" y="818561"/>
                    <a:pt x="771427" y="615099"/>
                    <a:pt x="857839" y="4116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/>
            </a:p>
          </p:txBody>
        </p:sp>
        <p:sp>
          <p:nvSpPr>
            <p:cNvPr id="37" name="任意多边形 87"/>
            <p:cNvSpPr/>
            <p:nvPr/>
          </p:nvSpPr>
          <p:spPr bwMode="auto">
            <a:xfrm>
              <a:off x="5940425" y="2103437"/>
              <a:ext cx="644525" cy="214313"/>
            </a:xfrm>
            <a:custGeom>
              <a:avLst/>
              <a:gdLst>
                <a:gd name="connsiteX0" fmla="*/ 0 w 857839"/>
                <a:gd name="connsiteY0" fmla="*/ 383357 h 818561"/>
                <a:gd name="connsiteX1" fmla="*/ 254523 w 857839"/>
                <a:gd name="connsiteY1" fmla="*/ 62845 h 818561"/>
                <a:gd name="connsiteX2" fmla="*/ 584462 w 857839"/>
                <a:gd name="connsiteY2" fmla="*/ 760429 h 818561"/>
                <a:gd name="connsiteX3" fmla="*/ 857839 w 857839"/>
                <a:gd name="connsiteY3" fmla="*/ 411637 h 81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839" h="818561">
                  <a:moveTo>
                    <a:pt x="0" y="383357"/>
                  </a:moveTo>
                  <a:cubicBezTo>
                    <a:pt x="78556" y="191678"/>
                    <a:pt x="157113" y="0"/>
                    <a:pt x="254523" y="62845"/>
                  </a:cubicBezTo>
                  <a:cubicBezTo>
                    <a:pt x="351933" y="125690"/>
                    <a:pt x="483909" y="702297"/>
                    <a:pt x="584462" y="760429"/>
                  </a:cubicBezTo>
                  <a:cubicBezTo>
                    <a:pt x="685015" y="818561"/>
                    <a:pt x="771427" y="615099"/>
                    <a:pt x="857839" y="4116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/>
            </a:p>
          </p:txBody>
        </p:sp>
        <p:cxnSp>
          <p:nvCxnSpPr>
            <p:cNvPr id="38" name="直接连接符 61"/>
            <p:cNvCxnSpPr/>
            <p:nvPr/>
          </p:nvCxnSpPr>
          <p:spPr bwMode="auto">
            <a:xfrm rot="5400000">
              <a:off x="6283325" y="2093912"/>
              <a:ext cx="71438" cy="714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64"/>
            <p:cNvCxnSpPr/>
            <p:nvPr/>
          </p:nvCxnSpPr>
          <p:spPr bwMode="auto">
            <a:xfrm rot="5400000">
              <a:off x="6226175" y="2317751"/>
              <a:ext cx="71437" cy="714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组合 98"/>
          <p:cNvGrpSpPr>
            <a:grpSpLocks/>
          </p:cNvGrpSpPr>
          <p:nvPr/>
        </p:nvGrpSpPr>
        <p:grpSpPr bwMode="auto">
          <a:xfrm>
            <a:off x="5009100" y="3216275"/>
            <a:ext cx="439200" cy="396000"/>
            <a:chOff x="1500166" y="3429000"/>
            <a:chExt cx="714380" cy="642918"/>
          </a:xfrm>
        </p:grpSpPr>
        <p:sp>
          <p:nvSpPr>
            <p:cNvPr id="41" name="矩形 40"/>
            <p:cNvSpPr/>
            <p:nvPr/>
          </p:nvSpPr>
          <p:spPr>
            <a:xfrm>
              <a:off x="1500166" y="3429000"/>
              <a:ext cx="714380" cy="6429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643042" y="3543297"/>
              <a:ext cx="428628" cy="42861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1685904" y="3643306"/>
              <a:ext cx="357191" cy="214307"/>
            </a:xfrm>
            <a:custGeom>
              <a:avLst/>
              <a:gdLst>
                <a:gd name="connsiteX0" fmla="*/ 0 w 857839"/>
                <a:gd name="connsiteY0" fmla="*/ 383357 h 818561"/>
                <a:gd name="connsiteX1" fmla="*/ 254523 w 857839"/>
                <a:gd name="connsiteY1" fmla="*/ 62845 h 818561"/>
                <a:gd name="connsiteX2" fmla="*/ 584462 w 857839"/>
                <a:gd name="connsiteY2" fmla="*/ 760429 h 818561"/>
                <a:gd name="connsiteX3" fmla="*/ 857839 w 857839"/>
                <a:gd name="connsiteY3" fmla="*/ 411637 h 81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839" h="818561">
                  <a:moveTo>
                    <a:pt x="0" y="383357"/>
                  </a:moveTo>
                  <a:cubicBezTo>
                    <a:pt x="78556" y="191678"/>
                    <a:pt x="157113" y="0"/>
                    <a:pt x="254523" y="62845"/>
                  </a:cubicBezTo>
                  <a:cubicBezTo>
                    <a:pt x="351933" y="125690"/>
                    <a:pt x="483909" y="702297"/>
                    <a:pt x="584462" y="760429"/>
                  </a:cubicBezTo>
                  <a:cubicBezTo>
                    <a:pt x="685015" y="818561"/>
                    <a:pt x="771427" y="615099"/>
                    <a:pt x="857839" y="4116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44" name="直接箭头连接符 43"/>
          <p:cNvCxnSpPr/>
          <p:nvPr/>
        </p:nvCxnSpPr>
        <p:spPr>
          <a:xfrm>
            <a:off x="4165072" y="2636400"/>
            <a:ext cx="203642" cy="158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5454208" y="2636400"/>
            <a:ext cx="203642" cy="158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4800600" y="2636400"/>
            <a:ext cx="203642" cy="158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5400000">
            <a:off x="5028844" y="3016606"/>
            <a:ext cx="396000" cy="158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3043237" y="2636834"/>
            <a:ext cx="68400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6096000" y="2646362"/>
            <a:ext cx="68400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43250" y="2338388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</a:rPr>
              <a:t>RF</a:t>
            </a:r>
            <a:endParaRPr lang="zh-CN" alt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400800" y="234749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</a:rPr>
              <a:t>IF</a:t>
            </a:r>
            <a:endParaRPr lang="zh-CN" altLang="en-US" sz="1600" b="1" dirty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2667000" y="2267609"/>
            <a:ext cx="42797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" name="矩形 60"/>
          <p:cNvSpPr/>
          <p:nvPr/>
        </p:nvSpPr>
        <p:spPr>
          <a:xfrm>
            <a:off x="3124200" y="1295400"/>
            <a:ext cx="3175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接收机带外测试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- IMD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63" name="肘形连接符 62"/>
          <p:cNvCxnSpPr/>
          <p:nvPr/>
        </p:nvCxnSpPr>
        <p:spPr>
          <a:xfrm>
            <a:off x="2219324" y="2171696"/>
            <a:ext cx="533400" cy="228600"/>
          </a:xfrm>
          <a:prstGeom prst="bentConnector3">
            <a:avLst>
              <a:gd name="adj1" fmla="val 10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肘形连接符 75"/>
          <p:cNvCxnSpPr/>
          <p:nvPr/>
        </p:nvCxnSpPr>
        <p:spPr>
          <a:xfrm flipV="1">
            <a:off x="2286000" y="2893219"/>
            <a:ext cx="464343" cy="230981"/>
          </a:xfrm>
          <a:prstGeom prst="bentConnector3">
            <a:avLst>
              <a:gd name="adj1" fmla="val 101282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任意多边形 82"/>
          <p:cNvSpPr/>
          <p:nvPr/>
        </p:nvSpPr>
        <p:spPr>
          <a:xfrm>
            <a:off x="6934200" y="5791200"/>
            <a:ext cx="533399" cy="112479"/>
          </a:xfrm>
          <a:custGeom>
            <a:avLst/>
            <a:gdLst>
              <a:gd name="connsiteX0" fmla="*/ 942975 w 942975"/>
              <a:gd name="connsiteY0" fmla="*/ 102658 h 222250"/>
              <a:gd name="connsiteX1" fmla="*/ 923925 w 942975"/>
              <a:gd name="connsiteY1" fmla="*/ 26458 h 222250"/>
              <a:gd name="connsiteX2" fmla="*/ 904875 w 942975"/>
              <a:gd name="connsiteY2" fmla="*/ 178858 h 222250"/>
              <a:gd name="connsiteX3" fmla="*/ 898525 w 942975"/>
              <a:gd name="connsiteY3" fmla="*/ 45508 h 222250"/>
              <a:gd name="connsiteX4" fmla="*/ 879475 w 942975"/>
              <a:gd name="connsiteY4" fmla="*/ 134408 h 222250"/>
              <a:gd name="connsiteX5" fmla="*/ 873125 w 942975"/>
              <a:gd name="connsiteY5" fmla="*/ 39158 h 222250"/>
              <a:gd name="connsiteX6" fmla="*/ 860425 w 942975"/>
              <a:gd name="connsiteY6" fmla="*/ 172508 h 222250"/>
              <a:gd name="connsiteX7" fmla="*/ 860425 w 942975"/>
              <a:gd name="connsiteY7" fmla="*/ 39158 h 222250"/>
              <a:gd name="connsiteX8" fmla="*/ 828675 w 942975"/>
              <a:gd name="connsiteY8" fmla="*/ 185208 h 222250"/>
              <a:gd name="connsiteX9" fmla="*/ 847725 w 942975"/>
              <a:gd name="connsiteY9" fmla="*/ 20108 h 222250"/>
              <a:gd name="connsiteX10" fmla="*/ 803275 w 942975"/>
              <a:gd name="connsiteY10" fmla="*/ 178858 h 222250"/>
              <a:gd name="connsiteX11" fmla="*/ 809625 w 942975"/>
              <a:gd name="connsiteY11" fmla="*/ 39158 h 222250"/>
              <a:gd name="connsiteX12" fmla="*/ 777875 w 942975"/>
              <a:gd name="connsiteY12" fmla="*/ 172508 h 222250"/>
              <a:gd name="connsiteX13" fmla="*/ 777875 w 942975"/>
              <a:gd name="connsiteY13" fmla="*/ 32808 h 222250"/>
              <a:gd name="connsiteX14" fmla="*/ 752475 w 942975"/>
              <a:gd name="connsiteY14" fmla="*/ 147108 h 222250"/>
              <a:gd name="connsiteX15" fmla="*/ 752475 w 942975"/>
              <a:gd name="connsiteY15" fmla="*/ 39158 h 222250"/>
              <a:gd name="connsiteX16" fmla="*/ 733425 w 942975"/>
              <a:gd name="connsiteY16" fmla="*/ 191558 h 222250"/>
              <a:gd name="connsiteX17" fmla="*/ 727075 w 942975"/>
              <a:gd name="connsiteY17" fmla="*/ 45508 h 222250"/>
              <a:gd name="connsiteX18" fmla="*/ 708025 w 942975"/>
              <a:gd name="connsiteY18" fmla="*/ 178858 h 222250"/>
              <a:gd name="connsiteX19" fmla="*/ 708025 w 942975"/>
              <a:gd name="connsiteY19" fmla="*/ 39158 h 222250"/>
              <a:gd name="connsiteX20" fmla="*/ 669925 w 942975"/>
              <a:gd name="connsiteY20" fmla="*/ 153458 h 222250"/>
              <a:gd name="connsiteX21" fmla="*/ 669925 w 942975"/>
              <a:gd name="connsiteY21" fmla="*/ 39158 h 222250"/>
              <a:gd name="connsiteX22" fmla="*/ 625475 w 942975"/>
              <a:gd name="connsiteY22" fmla="*/ 197908 h 222250"/>
              <a:gd name="connsiteX23" fmla="*/ 644525 w 942975"/>
              <a:gd name="connsiteY23" fmla="*/ 45508 h 222250"/>
              <a:gd name="connsiteX24" fmla="*/ 638175 w 942975"/>
              <a:gd name="connsiteY24" fmla="*/ 26458 h 222250"/>
              <a:gd name="connsiteX25" fmla="*/ 619125 w 942975"/>
              <a:gd name="connsiteY25" fmla="*/ 83608 h 222250"/>
              <a:gd name="connsiteX26" fmla="*/ 619125 w 942975"/>
              <a:gd name="connsiteY26" fmla="*/ 216958 h 222250"/>
              <a:gd name="connsiteX27" fmla="*/ 593725 w 942975"/>
              <a:gd name="connsiteY27" fmla="*/ 102658 h 222250"/>
              <a:gd name="connsiteX28" fmla="*/ 587375 w 942975"/>
              <a:gd name="connsiteY28" fmla="*/ 178858 h 222250"/>
              <a:gd name="connsiteX29" fmla="*/ 581025 w 942975"/>
              <a:gd name="connsiteY29" fmla="*/ 20108 h 222250"/>
              <a:gd name="connsiteX30" fmla="*/ 568325 w 942975"/>
              <a:gd name="connsiteY30" fmla="*/ 166158 h 222250"/>
              <a:gd name="connsiteX31" fmla="*/ 555625 w 942975"/>
              <a:gd name="connsiteY31" fmla="*/ 45508 h 222250"/>
              <a:gd name="connsiteX32" fmla="*/ 549275 w 942975"/>
              <a:gd name="connsiteY32" fmla="*/ 197908 h 222250"/>
              <a:gd name="connsiteX33" fmla="*/ 530225 w 942975"/>
              <a:gd name="connsiteY33" fmla="*/ 64558 h 222250"/>
              <a:gd name="connsiteX34" fmla="*/ 523875 w 942975"/>
              <a:gd name="connsiteY34" fmla="*/ 26458 h 222250"/>
              <a:gd name="connsiteX35" fmla="*/ 517525 w 942975"/>
              <a:gd name="connsiteY35" fmla="*/ 147108 h 222250"/>
              <a:gd name="connsiteX36" fmla="*/ 498475 w 942975"/>
              <a:gd name="connsiteY36" fmla="*/ 32808 h 222250"/>
              <a:gd name="connsiteX37" fmla="*/ 498475 w 942975"/>
              <a:gd name="connsiteY37" fmla="*/ 166158 h 222250"/>
              <a:gd name="connsiteX38" fmla="*/ 479425 w 942975"/>
              <a:gd name="connsiteY38" fmla="*/ 45508 h 222250"/>
              <a:gd name="connsiteX39" fmla="*/ 466725 w 942975"/>
              <a:gd name="connsiteY39" fmla="*/ 178858 h 222250"/>
              <a:gd name="connsiteX40" fmla="*/ 460375 w 942975"/>
              <a:gd name="connsiteY40" fmla="*/ 51858 h 222250"/>
              <a:gd name="connsiteX41" fmla="*/ 434975 w 942975"/>
              <a:gd name="connsiteY41" fmla="*/ 216958 h 222250"/>
              <a:gd name="connsiteX42" fmla="*/ 441325 w 942975"/>
              <a:gd name="connsiteY42" fmla="*/ 20108 h 222250"/>
              <a:gd name="connsiteX43" fmla="*/ 415925 w 942975"/>
              <a:gd name="connsiteY43" fmla="*/ 185208 h 222250"/>
              <a:gd name="connsiteX44" fmla="*/ 415925 w 942975"/>
              <a:gd name="connsiteY44" fmla="*/ 45508 h 222250"/>
              <a:gd name="connsiteX45" fmla="*/ 396875 w 942975"/>
              <a:gd name="connsiteY45" fmla="*/ 191558 h 222250"/>
              <a:gd name="connsiteX46" fmla="*/ 396875 w 942975"/>
              <a:gd name="connsiteY46" fmla="*/ 39158 h 222250"/>
              <a:gd name="connsiteX47" fmla="*/ 377825 w 942975"/>
              <a:gd name="connsiteY47" fmla="*/ 172508 h 222250"/>
              <a:gd name="connsiteX48" fmla="*/ 371475 w 942975"/>
              <a:gd name="connsiteY48" fmla="*/ 26458 h 222250"/>
              <a:gd name="connsiteX49" fmla="*/ 352425 w 942975"/>
              <a:gd name="connsiteY49" fmla="*/ 216958 h 222250"/>
              <a:gd name="connsiteX50" fmla="*/ 346075 w 942975"/>
              <a:gd name="connsiteY50" fmla="*/ 58208 h 222250"/>
              <a:gd name="connsiteX51" fmla="*/ 327025 w 942975"/>
              <a:gd name="connsiteY51" fmla="*/ 204258 h 222250"/>
              <a:gd name="connsiteX52" fmla="*/ 327025 w 942975"/>
              <a:gd name="connsiteY52" fmla="*/ 39158 h 222250"/>
              <a:gd name="connsiteX53" fmla="*/ 288925 w 942975"/>
              <a:gd name="connsiteY53" fmla="*/ 216958 h 222250"/>
              <a:gd name="connsiteX54" fmla="*/ 295275 w 942975"/>
              <a:gd name="connsiteY54" fmla="*/ 45508 h 222250"/>
              <a:gd name="connsiteX55" fmla="*/ 263525 w 942975"/>
              <a:gd name="connsiteY55" fmla="*/ 197908 h 222250"/>
              <a:gd name="connsiteX56" fmla="*/ 269875 w 942975"/>
              <a:gd name="connsiteY56" fmla="*/ 39158 h 222250"/>
              <a:gd name="connsiteX57" fmla="*/ 238125 w 942975"/>
              <a:gd name="connsiteY57" fmla="*/ 178858 h 222250"/>
              <a:gd name="connsiteX58" fmla="*/ 238125 w 942975"/>
              <a:gd name="connsiteY58" fmla="*/ 39158 h 222250"/>
              <a:gd name="connsiteX59" fmla="*/ 212725 w 942975"/>
              <a:gd name="connsiteY59" fmla="*/ 178858 h 222250"/>
              <a:gd name="connsiteX60" fmla="*/ 206375 w 942975"/>
              <a:gd name="connsiteY60" fmla="*/ 32808 h 222250"/>
              <a:gd name="connsiteX61" fmla="*/ 187325 w 942975"/>
              <a:gd name="connsiteY61" fmla="*/ 166158 h 222250"/>
              <a:gd name="connsiteX62" fmla="*/ 174625 w 942975"/>
              <a:gd name="connsiteY62" fmla="*/ 1058 h 222250"/>
              <a:gd name="connsiteX63" fmla="*/ 168275 w 942975"/>
              <a:gd name="connsiteY63" fmla="*/ 159808 h 222250"/>
              <a:gd name="connsiteX64" fmla="*/ 149225 w 942975"/>
              <a:gd name="connsiteY64" fmla="*/ 32808 h 222250"/>
              <a:gd name="connsiteX65" fmla="*/ 136525 w 942975"/>
              <a:gd name="connsiteY65" fmla="*/ 153458 h 222250"/>
              <a:gd name="connsiteX66" fmla="*/ 130175 w 942975"/>
              <a:gd name="connsiteY66" fmla="*/ 26458 h 222250"/>
              <a:gd name="connsiteX67" fmla="*/ 104775 w 942975"/>
              <a:gd name="connsiteY67" fmla="*/ 172508 h 222250"/>
              <a:gd name="connsiteX68" fmla="*/ 104775 w 942975"/>
              <a:gd name="connsiteY68" fmla="*/ 32808 h 222250"/>
              <a:gd name="connsiteX69" fmla="*/ 79375 w 942975"/>
              <a:gd name="connsiteY69" fmla="*/ 185208 h 222250"/>
              <a:gd name="connsiteX70" fmla="*/ 73025 w 942975"/>
              <a:gd name="connsiteY70" fmla="*/ 45508 h 222250"/>
              <a:gd name="connsiteX71" fmla="*/ 60325 w 942975"/>
              <a:gd name="connsiteY71" fmla="*/ 166158 h 222250"/>
              <a:gd name="connsiteX72" fmla="*/ 53975 w 942975"/>
              <a:gd name="connsiteY72" fmla="*/ 39158 h 222250"/>
              <a:gd name="connsiteX73" fmla="*/ 41275 w 942975"/>
              <a:gd name="connsiteY73" fmla="*/ 191558 h 222250"/>
              <a:gd name="connsiteX74" fmla="*/ 28575 w 942975"/>
              <a:gd name="connsiteY74" fmla="*/ 51858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42975" h="222250">
                <a:moveTo>
                  <a:pt x="942975" y="102658"/>
                </a:moveTo>
                <a:cubicBezTo>
                  <a:pt x="936625" y="58208"/>
                  <a:pt x="930275" y="13758"/>
                  <a:pt x="923925" y="26458"/>
                </a:cubicBezTo>
                <a:cubicBezTo>
                  <a:pt x="917575" y="39158"/>
                  <a:pt x="909108" y="175683"/>
                  <a:pt x="904875" y="178858"/>
                </a:cubicBezTo>
                <a:cubicBezTo>
                  <a:pt x="900642" y="182033"/>
                  <a:pt x="902758" y="52916"/>
                  <a:pt x="898525" y="45508"/>
                </a:cubicBezTo>
                <a:cubicBezTo>
                  <a:pt x="894292" y="38100"/>
                  <a:pt x="883708" y="135466"/>
                  <a:pt x="879475" y="134408"/>
                </a:cubicBezTo>
                <a:cubicBezTo>
                  <a:pt x="875242" y="133350"/>
                  <a:pt x="876300" y="32808"/>
                  <a:pt x="873125" y="39158"/>
                </a:cubicBezTo>
                <a:cubicBezTo>
                  <a:pt x="869950" y="45508"/>
                  <a:pt x="862542" y="172508"/>
                  <a:pt x="860425" y="172508"/>
                </a:cubicBezTo>
                <a:cubicBezTo>
                  <a:pt x="858308" y="172508"/>
                  <a:pt x="865717" y="37041"/>
                  <a:pt x="860425" y="39158"/>
                </a:cubicBezTo>
                <a:cubicBezTo>
                  <a:pt x="855133" y="41275"/>
                  <a:pt x="830792" y="188383"/>
                  <a:pt x="828675" y="185208"/>
                </a:cubicBezTo>
                <a:cubicBezTo>
                  <a:pt x="826558" y="182033"/>
                  <a:pt x="851958" y="21166"/>
                  <a:pt x="847725" y="20108"/>
                </a:cubicBezTo>
                <a:cubicBezTo>
                  <a:pt x="843492" y="19050"/>
                  <a:pt x="809625" y="175683"/>
                  <a:pt x="803275" y="178858"/>
                </a:cubicBezTo>
                <a:cubicBezTo>
                  <a:pt x="796925" y="182033"/>
                  <a:pt x="813858" y="40216"/>
                  <a:pt x="809625" y="39158"/>
                </a:cubicBezTo>
                <a:cubicBezTo>
                  <a:pt x="805392" y="38100"/>
                  <a:pt x="783166" y="173566"/>
                  <a:pt x="777875" y="172508"/>
                </a:cubicBezTo>
                <a:cubicBezTo>
                  <a:pt x="772584" y="171450"/>
                  <a:pt x="782108" y="37041"/>
                  <a:pt x="777875" y="32808"/>
                </a:cubicBezTo>
                <a:cubicBezTo>
                  <a:pt x="773642" y="28575"/>
                  <a:pt x="756708" y="146050"/>
                  <a:pt x="752475" y="147108"/>
                </a:cubicBezTo>
                <a:cubicBezTo>
                  <a:pt x="748242" y="148166"/>
                  <a:pt x="755650" y="31750"/>
                  <a:pt x="752475" y="39158"/>
                </a:cubicBezTo>
                <a:cubicBezTo>
                  <a:pt x="749300" y="46566"/>
                  <a:pt x="737658" y="190500"/>
                  <a:pt x="733425" y="191558"/>
                </a:cubicBezTo>
                <a:cubicBezTo>
                  <a:pt x="729192" y="192616"/>
                  <a:pt x="731308" y="47625"/>
                  <a:pt x="727075" y="45508"/>
                </a:cubicBezTo>
                <a:cubicBezTo>
                  <a:pt x="722842" y="43391"/>
                  <a:pt x="711200" y="179916"/>
                  <a:pt x="708025" y="178858"/>
                </a:cubicBezTo>
                <a:cubicBezTo>
                  <a:pt x="704850" y="177800"/>
                  <a:pt x="714375" y="43391"/>
                  <a:pt x="708025" y="39158"/>
                </a:cubicBezTo>
                <a:cubicBezTo>
                  <a:pt x="701675" y="34925"/>
                  <a:pt x="676275" y="153458"/>
                  <a:pt x="669925" y="153458"/>
                </a:cubicBezTo>
                <a:cubicBezTo>
                  <a:pt x="663575" y="153458"/>
                  <a:pt x="677333" y="31750"/>
                  <a:pt x="669925" y="39158"/>
                </a:cubicBezTo>
                <a:cubicBezTo>
                  <a:pt x="662517" y="46566"/>
                  <a:pt x="629708" y="196850"/>
                  <a:pt x="625475" y="197908"/>
                </a:cubicBezTo>
                <a:cubicBezTo>
                  <a:pt x="621242" y="198966"/>
                  <a:pt x="642408" y="74083"/>
                  <a:pt x="644525" y="45508"/>
                </a:cubicBezTo>
                <a:cubicBezTo>
                  <a:pt x="646642" y="16933"/>
                  <a:pt x="642408" y="20108"/>
                  <a:pt x="638175" y="26458"/>
                </a:cubicBezTo>
                <a:cubicBezTo>
                  <a:pt x="633942" y="32808"/>
                  <a:pt x="622300" y="51858"/>
                  <a:pt x="619125" y="83608"/>
                </a:cubicBezTo>
                <a:cubicBezTo>
                  <a:pt x="615950" y="115358"/>
                  <a:pt x="623358" y="213783"/>
                  <a:pt x="619125" y="216958"/>
                </a:cubicBezTo>
                <a:cubicBezTo>
                  <a:pt x="614892" y="220133"/>
                  <a:pt x="599017" y="109008"/>
                  <a:pt x="593725" y="102658"/>
                </a:cubicBezTo>
                <a:cubicBezTo>
                  <a:pt x="588433" y="96308"/>
                  <a:pt x="589492" y="192616"/>
                  <a:pt x="587375" y="178858"/>
                </a:cubicBezTo>
                <a:cubicBezTo>
                  <a:pt x="585258" y="165100"/>
                  <a:pt x="584200" y="22225"/>
                  <a:pt x="581025" y="20108"/>
                </a:cubicBezTo>
                <a:cubicBezTo>
                  <a:pt x="577850" y="17991"/>
                  <a:pt x="572558" y="161925"/>
                  <a:pt x="568325" y="166158"/>
                </a:cubicBezTo>
                <a:cubicBezTo>
                  <a:pt x="564092" y="170391"/>
                  <a:pt x="558800" y="40216"/>
                  <a:pt x="555625" y="45508"/>
                </a:cubicBezTo>
                <a:cubicBezTo>
                  <a:pt x="552450" y="50800"/>
                  <a:pt x="553508" y="194733"/>
                  <a:pt x="549275" y="197908"/>
                </a:cubicBezTo>
                <a:cubicBezTo>
                  <a:pt x="545042" y="201083"/>
                  <a:pt x="534458" y="93133"/>
                  <a:pt x="530225" y="64558"/>
                </a:cubicBezTo>
                <a:cubicBezTo>
                  <a:pt x="525992" y="35983"/>
                  <a:pt x="525992" y="12700"/>
                  <a:pt x="523875" y="26458"/>
                </a:cubicBezTo>
                <a:cubicBezTo>
                  <a:pt x="521758" y="40216"/>
                  <a:pt x="521758" y="146050"/>
                  <a:pt x="517525" y="147108"/>
                </a:cubicBezTo>
                <a:cubicBezTo>
                  <a:pt x="513292" y="148166"/>
                  <a:pt x="501650" y="29633"/>
                  <a:pt x="498475" y="32808"/>
                </a:cubicBezTo>
                <a:cubicBezTo>
                  <a:pt x="495300" y="35983"/>
                  <a:pt x="501650" y="164041"/>
                  <a:pt x="498475" y="166158"/>
                </a:cubicBezTo>
                <a:cubicBezTo>
                  <a:pt x="495300" y="168275"/>
                  <a:pt x="484717" y="43391"/>
                  <a:pt x="479425" y="45508"/>
                </a:cubicBezTo>
                <a:cubicBezTo>
                  <a:pt x="474133" y="47625"/>
                  <a:pt x="469900" y="177800"/>
                  <a:pt x="466725" y="178858"/>
                </a:cubicBezTo>
                <a:cubicBezTo>
                  <a:pt x="463550" y="179916"/>
                  <a:pt x="465667" y="45508"/>
                  <a:pt x="460375" y="51858"/>
                </a:cubicBezTo>
                <a:cubicBezTo>
                  <a:pt x="455083" y="58208"/>
                  <a:pt x="438150" y="222250"/>
                  <a:pt x="434975" y="216958"/>
                </a:cubicBezTo>
                <a:cubicBezTo>
                  <a:pt x="431800" y="211666"/>
                  <a:pt x="444500" y="25400"/>
                  <a:pt x="441325" y="20108"/>
                </a:cubicBezTo>
                <a:cubicBezTo>
                  <a:pt x="438150" y="14816"/>
                  <a:pt x="420158" y="180975"/>
                  <a:pt x="415925" y="185208"/>
                </a:cubicBezTo>
                <a:cubicBezTo>
                  <a:pt x="411692" y="189441"/>
                  <a:pt x="419100" y="44450"/>
                  <a:pt x="415925" y="45508"/>
                </a:cubicBezTo>
                <a:cubicBezTo>
                  <a:pt x="412750" y="46566"/>
                  <a:pt x="400050" y="192616"/>
                  <a:pt x="396875" y="191558"/>
                </a:cubicBezTo>
                <a:cubicBezTo>
                  <a:pt x="393700" y="190500"/>
                  <a:pt x="400050" y="42333"/>
                  <a:pt x="396875" y="39158"/>
                </a:cubicBezTo>
                <a:cubicBezTo>
                  <a:pt x="393700" y="35983"/>
                  <a:pt x="382058" y="174625"/>
                  <a:pt x="377825" y="172508"/>
                </a:cubicBezTo>
                <a:cubicBezTo>
                  <a:pt x="373592" y="170391"/>
                  <a:pt x="375708" y="19050"/>
                  <a:pt x="371475" y="26458"/>
                </a:cubicBezTo>
                <a:cubicBezTo>
                  <a:pt x="367242" y="33866"/>
                  <a:pt x="356658" y="211666"/>
                  <a:pt x="352425" y="216958"/>
                </a:cubicBezTo>
                <a:cubicBezTo>
                  <a:pt x="348192" y="222250"/>
                  <a:pt x="350308" y="60325"/>
                  <a:pt x="346075" y="58208"/>
                </a:cubicBezTo>
                <a:cubicBezTo>
                  <a:pt x="341842" y="56091"/>
                  <a:pt x="330200" y="207433"/>
                  <a:pt x="327025" y="204258"/>
                </a:cubicBezTo>
                <a:cubicBezTo>
                  <a:pt x="323850" y="201083"/>
                  <a:pt x="333375" y="37041"/>
                  <a:pt x="327025" y="39158"/>
                </a:cubicBezTo>
                <a:cubicBezTo>
                  <a:pt x="320675" y="41275"/>
                  <a:pt x="294216" y="215900"/>
                  <a:pt x="288925" y="216958"/>
                </a:cubicBezTo>
                <a:cubicBezTo>
                  <a:pt x="283634" y="218016"/>
                  <a:pt x="299508" y="48683"/>
                  <a:pt x="295275" y="45508"/>
                </a:cubicBezTo>
                <a:cubicBezTo>
                  <a:pt x="291042" y="42333"/>
                  <a:pt x="267758" y="198966"/>
                  <a:pt x="263525" y="197908"/>
                </a:cubicBezTo>
                <a:cubicBezTo>
                  <a:pt x="259292" y="196850"/>
                  <a:pt x="274108" y="42333"/>
                  <a:pt x="269875" y="39158"/>
                </a:cubicBezTo>
                <a:cubicBezTo>
                  <a:pt x="265642" y="35983"/>
                  <a:pt x="243417" y="178858"/>
                  <a:pt x="238125" y="178858"/>
                </a:cubicBezTo>
                <a:cubicBezTo>
                  <a:pt x="232833" y="178858"/>
                  <a:pt x="242358" y="39158"/>
                  <a:pt x="238125" y="39158"/>
                </a:cubicBezTo>
                <a:cubicBezTo>
                  <a:pt x="233892" y="39158"/>
                  <a:pt x="218016" y="179916"/>
                  <a:pt x="212725" y="178858"/>
                </a:cubicBezTo>
                <a:cubicBezTo>
                  <a:pt x="207434" y="177800"/>
                  <a:pt x="210608" y="34925"/>
                  <a:pt x="206375" y="32808"/>
                </a:cubicBezTo>
                <a:cubicBezTo>
                  <a:pt x="202142" y="30691"/>
                  <a:pt x="192617" y="171450"/>
                  <a:pt x="187325" y="166158"/>
                </a:cubicBezTo>
                <a:cubicBezTo>
                  <a:pt x="182033" y="160866"/>
                  <a:pt x="177800" y="2116"/>
                  <a:pt x="174625" y="1058"/>
                </a:cubicBezTo>
                <a:cubicBezTo>
                  <a:pt x="171450" y="0"/>
                  <a:pt x="172508" y="154516"/>
                  <a:pt x="168275" y="159808"/>
                </a:cubicBezTo>
                <a:cubicBezTo>
                  <a:pt x="164042" y="165100"/>
                  <a:pt x="154516" y="33866"/>
                  <a:pt x="149225" y="32808"/>
                </a:cubicBezTo>
                <a:cubicBezTo>
                  <a:pt x="143934" y="31750"/>
                  <a:pt x="139700" y="154516"/>
                  <a:pt x="136525" y="153458"/>
                </a:cubicBezTo>
                <a:cubicBezTo>
                  <a:pt x="133350" y="152400"/>
                  <a:pt x="135467" y="23283"/>
                  <a:pt x="130175" y="26458"/>
                </a:cubicBezTo>
                <a:cubicBezTo>
                  <a:pt x="124883" y="29633"/>
                  <a:pt x="109008" y="171450"/>
                  <a:pt x="104775" y="172508"/>
                </a:cubicBezTo>
                <a:cubicBezTo>
                  <a:pt x="100542" y="173566"/>
                  <a:pt x="109008" y="30691"/>
                  <a:pt x="104775" y="32808"/>
                </a:cubicBezTo>
                <a:cubicBezTo>
                  <a:pt x="100542" y="34925"/>
                  <a:pt x="84667" y="183091"/>
                  <a:pt x="79375" y="185208"/>
                </a:cubicBezTo>
                <a:cubicBezTo>
                  <a:pt x="74083" y="187325"/>
                  <a:pt x="76200" y="48683"/>
                  <a:pt x="73025" y="45508"/>
                </a:cubicBezTo>
                <a:cubicBezTo>
                  <a:pt x="69850" y="42333"/>
                  <a:pt x="63500" y="167216"/>
                  <a:pt x="60325" y="166158"/>
                </a:cubicBezTo>
                <a:cubicBezTo>
                  <a:pt x="57150" y="165100"/>
                  <a:pt x="57150" y="34925"/>
                  <a:pt x="53975" y="39158"/>
                </a:cubicBezTo>
                <a:cubicBezTo>
                  <a:pt x="50800" y="43391"/>
                  <a:pt x="45508" y="189441"/>
                  <a:pt x="41275" y="191558"/>
                </a:cubicBezTo>
                <a:cubicBezTo>
                  <a:pt x="37042" y="193675"/>
                  <a:pt x="0" y="86783"/>
                  <a:pt x="28575" y="51858"/>
                </a:cubicBezTo>
              </a:path>
            </a:pathLst>
          </a:cu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/>
          <p:cNvCxnSpPr/>
          <p:nvPr/>
        </p:nvCxnSpPr>
        <p:spPr>
          <a:xfrm rot="5400000">
            <a:off x="6438900" y="39243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rot="5400000">
            <a:off x="6248400" y="3733800"/>
            <a:ext cx="609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447800" y="4038600"/>
            <a:ext cx="4038600" cy="26776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关键指标：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sz="2400" b="1" dirty="0" smtClean="0"/>
              <a:t>频率范围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sz="2400" b="1" dirty="0" smtClean="0"/>
              <a:t>频率精度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sz="2400" b="1" dirty="0" smtClean="0"/>
              <a:t>最大输出幅度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sz="2400" b="1" dirty="0" smtClean="0"/>
              <a:t>非谐波失真</a:t>
            </a:r>
            <a:endParaRPr lang="en-US" altLang="zh-CN" sz="2400" b="1" dirty="0" smtClean="0"/>
          </a:p>
          <a:p>
            <a:endParaRPr lang="zh-CN" altLang="en-US" sz="2400" b="1" dirty="0"/>
          </a:p>
        </p:txBody>
      </p:sp>
      <p:cxnSp>
        <p:nvCxnSpPr>
          <p:cNvPr id="105" name="直接箭头连接符 104"/>
          <p:cNvCxnSpPr/>
          <p:nvPr/>
        </p:nvCxnSpPr>
        <p:spPr>
          <a:xfrm rot="10800000" flipV="1">
            <a:off x="7391400" y="50292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5400000">
            <a:off x="6667500" y="4610100"/>
            <a:ext cx="1219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070600" y="58674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f</a:t>
            </a:r>
            <a:r>
              <a:rPr lang="en-US" altLang="zh-CN" sz="1400" b="1" dirty="0" smtClean="0"/>
              <a:t>1</a:t>
            </a:r>
            <a:endParaRPr lang="zh-CN" altLang="en-US" sz="20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6477000" y="58674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f</a:t>
            </a:r>
            <a:r>
              <a:rPr lang="en-US" altLang="zh-CN" sz="1400" b="1" dirty="0" smtClean="0"/>
              <a:t>2</a:t>
            </a:r>
            <a:endParaRPr lang="zh-CN" altLang="en-US" sz="20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5334000" y="58674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altLang="zh-CN" sz="2000" dirty="0" smtClean="0"/>
              <a:t>f</a:t>
            </a:r>
            <a:r>
              <a:rPr lang="en-US" altLang="zh-CN" sz="1400" dirty="0" smtClean="0"/>
              <a:t>1-</a:t>
            </a:r>
            <a:r>
              <a:rPr lang="en-US" altLang="zh-CN" sz="2000" dirty="0" smtClean="0"/>
              <a:t>f</a:t>
            </a:r>
            <a:r>
              <a:rPr lang="en-US" altLang="zh-CN" sz="1400" dirty="0" smtClean="0"/>
              <a:t>2</a:t>
            </a:r>
            <a:endParaRPr lang="zh-CN" altLang="en-US" sz="2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705600" y="34290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信号源输出双音信号</a:t>
            </a:r>
            <a:endParaRPr lang="zh-CN" altLang="en-US" sz="16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239000" y="3911025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C00000"/>
                </a:solidFill>
              </a:rPr>
              <a:t>互调产物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772400" y="48006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C00000"/>
                </a:solidFill>
              </a:rPr>
              <a:t>信号源杂散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8077200" y="5867400"/>
            <a:ext cx="8851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/>
              <a:t>频率</a:t>
            </a:r>
            <a:r>
              <a:rPr lang="en-US" altLang="zh-CN" sz="1200" b="1" dirty="0" smtClean="0"/>
              <a:t>(Hz)</a:t>
            </a:r>
            <a:endParaRPr lang="zh-CN" altLang="en-US" sz="1200" b="1" dirty="0"/>
          </a:p>
        </p:txBody>
      </p:sp>
      <p:sp>
        <p:nvSpPr>
          <p:cNvPr id="123" name="矩形 122"/>
          <p:cNvSpPr/>
          <p:nvPr/>
        </p:nvSpPr>
        <p:spPr>
          <a:xfrm rot="16200000">
            <a:off x="4828647" y="4239153"/>
            <a:ext cx="11968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功率</a:t>
            </a:r>
            <a:r>
              <a:rPr lang="en-US" altLang="zh-CN" sz="1200" b="1" dirty="0" smtClean="0"/>
              <a:t>(</a:t>
            </a:r>
            <a:r>
              <a:rPr lang="en-US" altLang="zh-CN" sz="1200" b="1" dirty="0" err="1" smtClean="0"/>
              <a:t>dBm</a:t>
            </a:r>
            <a:r>
              <a:rPr lang="en-US" altLang="zh-CN" sz="1200" b="1" dirty="0" smtClean="0"/>
              <a:t>)</a:t>
            </a:r>
            <a:endParaRPr lang="zh-CN" altLang="en-US" sz="16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6781800" y="58674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altLang="zh-CN" sz="2000" dirty="0" smtClean="0"/>
              <a:t>f</a:t>
            </a:r>
            <a:r>
              <a:rPr lang="en-US" altLang="zh-CN" sz="1400" dirty="0" smtClean="0"/>
              <a:t>2-</a:t>
            </a:r>
            <a:r>
              <a:rPr lang="en-US" altLang="zh-CN" sz="2000" dirty="0" smtClean="0"/>
              <a:t>f</a:t>
            </a:r>
            <a:r>
              <a:rPr lang="en-US" altLang="zh-CN" sz="1400" dirty="0" smtClean="0"/>
              <a:t>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932162915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endParaRPr lang="zh-CN" altLang="en-US" sz="2000" dirty="0" smtClean="0"/>
          </a:p>
        </p:txBody>
      </p:sp>
      <p:sp>
        <p:nvSpPr>
          <p:cNvPr id="60" name="矩形 59"/>
          <p:cNvSpPr/>
          <p:nvPr/>
        </p:nvSpPr>
        <p:spPr>
          <a:xfrm>
            <a:off x="3886200" y="1295400"/>
            <a:ext cx="1346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EMI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测试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grpSp>
        <p:nvGrpSpPr>
          <p:cNvPr id="2" name="组合 41"/>
          <p:cNvGrpSpPr/>
          <p:nvPr/>
        </p:nvGrpSpPr>
        <p:grpSpPr>
          <a:xfrm>
            <a:off x="-214346" y="1905000"/>
            <a:ext cx="9272210" cy="4377154"/>
            <a:chOff x="-214346" y="1703991"/>
            <a:chExt cx="9272210" cy="4377154"/>
          </a:xfrm>
        </p:grpSpPr>
        <p:grpSp>
          <p:nvGrpSpPr>
            <p:cNvPr id="3" name="组合 39"/>
            <p:cNvGrpSpPr/>
            <p:nvPr/>
          </p:nvGrpSpPr>
          <p:grpSpPr>
            <a:xfrm>
              <a:off x="-214346" y="1703991"/>
              <a:ext cx="9272210" cy="4377154"/>
              <a:chOff x="-128210" y="1061049"/>
              <a:chExt cx="9272210" cy="4377154"/>
            </a:xfrm>
          </p:grpSpPr>
          <p:grpSp>
            <p:nvGrpSpPr>
              <p:cNvPr id="4" name="组合 38"/>
              <p:cNvGrpSpPr/>
              <p:nvPr/>
            </p:nvGrpSpPr>
            <p:grpSpPr>
              <a:xfrm>
                <a:off x="-128210" y="1061049"/>
                <a:ext cx="9272210" cy="4377154"/>
                <a:chOff x="-128210" y="1918305"/>
                <a:chExt cx="9272210" cy="4377154"/>
              </a:xfrm>
            </p:grpSpPr>
            <p:pic>
              <p:nvPicPr>
                <p:cNvPr id="46" name="Picture 4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714348" y="2571744"/>
                  <a:ext cx="1165658" cy="31216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47" name="TextBox 46"/>
                <p:cNvSpPr txBox="1"/>
                <p:nvPr/>
              </p:nvSpPr>
              <p:spPr>
                <a:xfrm>
                  <a:off x="86136" y="5956905"/>
                  <a:ext cx="21595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b="1" dirty="0" smtClean="0"/>
                    <a:t>EMI </a:t>
                  </a:r>
                  <a:r>
                    <a:rPr lang="zh-CN" altLang="en-US" sz="1600" b="1" dirty="0" smtClean="0"/>
                    <a:t>源</a:t>
                  </a:r>
                  <a:r>
                    <a:rPr lang="en-US" altLang="zh-CN" sz="1600" b="1" dirty="0" smtClean="0"/>
                    <a:t>/</a:t>
                  </a:r>
                  <a:r>
                    <a:rPr lang="zh-CN" altLang="en-US" sz="1600" b="1" dirty="0" smtClean="0"/>
                    <a:t>接收机</a:t>
                  </a:r>
                  <a:r>
                    <a:rPr lang="en-US" altLang="zh-CN" sz="1600" b="1" dirty="0" smtClean="0"/>
                    <a:t>/</a:t>
                  </a:r>
                  <a:r>
                    <a:rPr lang="zh-CN" altLang="en-US" sz="1600" b="1" dirty="0" smtClean="0"/>
                    <a:t>控制器</a:t>
                  </a:r>
                  <a:endParaRPr lang="zh-CN" altLang="en-US" sz="1600" b="1" dirty="0"/>
                </a:p>
              </p:txBody>
            </p:sp>
            <p:grpSp>
              <p:nvGrpSpPr>
                <p:cNvPr id="5" name="组合 37"/>
                <p:cNvGrpSpPr/>
                <p:nvPr/>
              </p:nvGrpSpPr>
              <p:grpSpPr>
                <a:xfrm>
                  <a:off x="3270361" y="1918305"/>
                  <a:ext cx="5873639" cy="3887186"/>
                  <a:chOff x="3270361" y="1918305"/>
                  <a:chExt cx="5873639" cy="3887186"/>
                </a:xfrm>
              </p:grpSpPr>
              <p:grpSp>
                <p:nvGrpSpPr>
                  <p:cNvPr id="6" name="组合 22"/>
                  <p:cNvGrpSpPr/>
                  <p:nvPr/>
                </p:nvGrpSpPr>
                <p:grpSpPr>
                  <a:xfrm>
                    <a:off x="3270361" y="2500306"/>
                    <a:ext cx="5873639" cy="3305185"/>
                    <a:chOff x="3270361" y="2500306"/>
                    <a:chExt cx="5873639" cy="3305185"/>
                  </a:xfrm>
                </p:grpSpPr>
                <p:pic>
                  <p:nvPicPr>
                    <p:cNvPr id="62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/>
                    <a:srcRect/>
                    <a:stretch>
                      <a:fillRect/>
                    </a:stretch>
                  </p:blipFill>
                  <p:spPr bwMode="auto">
                    <a:xfrm>
                      <a:off x="3270361" y="2500306"/>
                      <a:ext cx="5873639" cy="330518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sp>
                  <p:nvSpPr>
                    <p:cNvPr id="63" name="TextBox 5"/>
                    <p:cNvSpPr txBox="1"/>
                    <p:nvPr/>
                  </p:nvSpPr>
                  <p:spPr>
                    <a:xfrm>
                      <a:off x="4353336" y="3289905"/>
                      <a:ext cx="6671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b="1" dirty="0" smtClean="0"/>
                        <a:t>天线</a:t>
                      </a:r>
                      <a:endParaRPr lang="zh-CN" altLang="en-US" b="1" dirty="0"/>
                    </a:p>
                  </p:txBody>
                </p:sp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4857752" y="5072074"/>
                      <a:ext cx="13901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 smtClean="0"/>
                        <a:t>Metal Plate</a:t>
                      </a:r>
                      <a:endParaRPr lang="zh-CN" altLang="en-US" b="1" dirty="0"/>
                    </a:p>
                  </p:txBody>
                </p:sp>
                <p:grpSp>
                  <p:nvGrpSpPr>
                    <p:cNvPr id="7" name="组合 16"/>
                    <p:cNvGrpSpPr/>
                    <p:nvPr/>
                  </p:nvGrpSpPr>
                  <p:grpSpPr>
                    <a:xfrm>
                      <a:off x="5213810" y="3643314"/>
                      <a:ext cx="2288736" cy="428628"/>
                      <a:chOff x="5213810" y="3643314"/>
                      <a:chExt cx="2288736" cy="428628"/>
                    </a:xfrm>
                  </p:grpSpPr>
                  <p:cxnSp>
                    <p:nvCxnSpPr>
                      <p:cNvPr id="66" name="直接箭头连接符 65"/>
                      <p:cNvCxnSpPr/>
                      <p:nvPr/>
                    </p:nvCxnSpPr>
                    <p:spPr>
                      <a:xfrm>
                        <a:off x="5213810" y="3827012"/>
                        <a:ext cx="2286016" cy="1588"/>
                      </a:xfrm>
                      <a:prstGeom prst="straightConnector1">
                        <a:avLst/>
                      </a:prstGeom>
                      <a:ln>
                        <a:headEnd type="arrow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直接连接符 66"/>
                      <p:cNvCxnSpPr/>
                      <p:nvPr/>
                    </p:nvCxnSpPr>
                    <p:spPr>
                      <a:xfrm rot="5400000">
                        <a:off x="5001422" y="3856834"/>
                        <a:ext cx="428628" cy="158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直接连接符 15"/>
                      <p:cNvCxnSpPr/>
                      <p:nvPr/>
                    </p:nvCxnSpPr>
                    <p:spPr>
                      <a:xfrm rot="5400000">
                        <a:off x="7287438" y="3856834"/>
                        <a:ext cx="428628" cy="158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4124736" y="1918305"/>
                    <a:ext cx="4786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600" b="1" dirty="0" smtClean="0"/>
                      <a:t>微波暗室</a:t>
                    </a:r>
                    <a:endParaRPr lang="zh-CN" altLang="en-US" sz="1600" b="1" dirty="0"/>
                  </a:p>
                </p:txBody>
              </p:sp>
              <p:cxnSp>
                <p:nvCxnSpPr>
                  <p:cNvPr id="61" name="直接箭头连接符 60"/>
                  <p:cNvCxnSpPr/>
                  <p:nvPr/>
                </p:nvCxnSpPr>
                <p:spPr>
                  <a:xfrm>
                    <a:off x="4785454" y="2240955"/>
                    <a:ext cx="358050" cy="25935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任意多边形 48"/>
                <p:cNvSpPr/>
                <p:nvPr/>
              </p:nvSpPr>
              <p:spPr>
                <a:xfrm>
                  <a:off x="270933" y="5196114"/>
                  <a:ext cx="4690533" cy="699105"/>
                </a:xfrm>
                <a:custGeom>
                  <a:avLst/>
                  <a:gdLst>
                    <a:gd name="connsiteX0" fmla="*/ 4388153 w 4690533"/>
                    <a:gd name="connsiteY0" fmla="*/ 203200 h 699105"/>
                    <a:gd name="connsiteX1" fmla="*/ 4213981 w 4690533"/>
                    <a:gd name="connsiteY1" fmla="*/ 624115 h 699105"/>
                    <a:gd name="connsiteX2" fmla="*/ 1528838 w 4690533"/>
                    <a:gd name="connsiteY2" fmla="*/ 653143 h 699105"/>
                    <a:gd name="connsiteX3" fmla="*/ 179010 w 4690533"/>
                    <a:gd name="connsiteY3" fmla="*/ 478972 h 699105"/>
                    <a:gd name="connsiteX4" fmla="*/ 454781 w 4690533"/>
                    <a:gd name="connsiteY4" fmla="*/ 0 h 699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90533" h="699105">
                      <a:moveTo>
                        <a:pt x="4388153" y="203200"/>
                      </a:moveTo>
                      <a:cubicBezTo>
                        <a:pt x="4539343" y="376162"/>
                        <a:pt x="4690533" y="549125"/>
                        <a:pt x="4213981" y="624115"/>
                      </a:cubicBezTo>
                      <a:cubicBezTo>
                        <a:pt x="3737429" y="699105"/>
                        <a:pt x="2201333" y="677334"/>
                        <a:pt x="1528838" y="653143"/>
                      </a:cubicBezTo>
                      <a:cubicBezTo>
                        <a:pt x="856343" y="628953"/>
                        <a:pt x="358020" y="587829"/>
                        <a:pt x="179010" y="478972"/>
                      </a:cubicBezTo>
                      <a:cubicBezTo>
                        <a:pt x="0" y="370115"/>
                        <a:pt x="227390" y="185057"/>
                        <a:pt x="454781" y="0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50" name="任意多边形 49"/>
                <p:cNvSpPr/>
                <p:nvPr/>
              </p:nvSpPr>
              <p:spPr>
                <a:xfrm>
                  <a:off x="-128210" y="5050971"/>
                  <a:ext cx="8147353" cy="982134"/>
                </a:xfrm>
                <a:custGeom>
                  <a:avLst/>
                  <a:gdLst>
                    <a:gd name="connsiteX0" fmla="*/ 7661124 w 8147353"/>
                    <a:gd name="connsiteY0" fmla="*/ 362858 h 982134"/>
                    <a:gd name="connsiteX1" fmla="*/ 7603067 w 8147353"/>
                    <a:gd name="connsiteY1" fmla="*/ 856343 h 982134"/>
                    <a:gd name="connsiteX2" fmla="*/ 4395410 w 8147353"/>
                    <a:gd name="connsiteY2" fmla="*/ 972458 h 982134"/>
                    <a:gd name="connsiteX3" fmla="*/ 592667 w 8147353"/>
                    <a:gd name="connsiteY3" fmla="*/ 798286 h 982134"/>
                    <a:gd name="connsiteX4" fmla="*/ 839410 w 8147353"/>
                    <a:gd name="connsiteY4" fmla="*/ 0 h 9821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47353" h="982134">
                      <a:moveTo>
                        <a:pt x="7661124" y="362858"/>
                      </a:moveTo>
                      <a:cubicBezTo>
                        <a:pt x="7904238" y="558800"/>
                        <a:pt x="8147353" y="754743"/>
                        <a:pt x="7603067" y="856343"/>
                      </a:cubicBezTo>
                      <a:cubicBezTo>
                        <a:pt x="7058781" y="957943"/>
                        <a:pt x="5563810" y="982134"/>
                        <a:pt x="4395410" y="972458"/>
                      </a:cubicBezTo>
                      <a:cubicBezTo>
                        <a:pt x="3227010" y="962782"/>
                        <a:pt x="1185334" y="960362"/>
                        <a:pt x="592667" y="798286"/>
                      </a:cubicBezTo>
                      <a:cubicBezTo>
                        <a:pt x="0" y="636210"/>
                        <a:pt x="419705" y="318105"/>
                        <a:pt x="839410" y="0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57" name="任意多边形 56"/>
                <p:cNvSpPr/>
                <p:nvPr/>
              </p:nvSpPr>
              <p:spPr>
                <a:xfrm>
                  <a:off x="1686336" y="4480077"/>
                  <a:ext cx="2638424" cy="685800"/>
                </a:xfrm>
                <a:custGeom>
                  <a:avLst/>
                  <a:gdLst>
                    <a:gd name="connsiteX0" fmla="*/ 2641600 w 2641600"/>
                    <a:gd name="connsiteY0" fmla="*/ 745066 h 1204685"/>
                    <a:gd name="connsiteX1" fmla="*/ 1973943 w 2641600"/>
                    <a:gd name="connsiteY1" fmla="*/ 774095 h 1204685"/>
                    <a:gd name="connsiteX2" fmla="*/ 1204686 w 2641600"/>
                    <a:gd name="connsiteY2" fmla="*/ 1093409 h 1204685"/>
                    <a:gd name="connsiteX3" fmla="*/ 449943 w 2641600"/>
                    <a:gd name="connsiteY3" fmla="*/ 1049866 h 1204685"/>
                    <a:gd name="connsiteX4" fmla="*/ 377371 w 2641600"/>
                    <a:gd name="connsiteY4" fmla="*/ 164495 h 1204685"/>
                    <a:gd name="connsiteX5" fmla="*/ 0 w 2641600"/>
                    <a:gd name="connsiteY5" fmla="*/ 62895 h 1204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41600" h="1204685">
                      <a:moveTo>
                        <a:pt x="2641600" y="745066"/>
                      </a:moveTo>
                      <a:cubicBezTo>
                        <a:pt x="2427514" y="730552"/>
                        <a:pt x="2213429" y="716038"/>
                        <a:pt x="1973943" y="774095"/>
                      </a:cubicBezTo>
                      <a:cubicBezTo>
                        <a:pt x="1734457" y="832152"/>
                        <a:pt x="1458686" y="1047447"/>
                        <a:pt x="1204686" y="1093409"/>
                      </a:cubicBezTo>
                      <a:cubicBezTo>
                        <a:pt x="950686" y="1139371"/>
                        <a:pt x="587829" y="1204685"/>
                        <a:pt x="449943" y="1049866"/>
                      </a:cubicBezTo>
                      <a:cubicBezTo>
                        <a:pt x="312057" y="895047"/>
                        <a:pt x="452362" y="328990"/>
                        <a:pt x="377371" y="164495"/>
                      </a:cubicBezTo>
                      <a:cubicBezTo>
                        <a:pt x="302381" y="0"/>
                        <a:pt x="36286" y="29028"/>
                        <a:pt x="0" y="62895"/>
                      </a:cubicBezTo>
                    </a:path>
                  </a:pathLst>
                </a:cu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</p:grpSp>
          <p:grpSp>
            <p:nvGrpSpPr>
              <p:cNvPr id="8" name="组合 27"/>
              <p:cNvGrpSpPr/>
              <p:nvPr/>
            </p:nvGrpSpPr>
            <p:grpSpPr>
              <a:xfrm>
                <a:off x="6500826" y="3786190"/>
                <a:ext cx="1643074" cy="714380"/>
                <a:chOff x="6500826" y="4643446"/>
                <a:chExt cx="1643074" cy="714380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6500826" y="4643446"/>
                  <a:ext cx="6429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smtClean="0"/>
                    <a:t>360</a:t>
                  </a:r>
                  <a:r>
                    <a:rPr lang="en-US" altLang="zh-CN" b="1" baseline="60000" dirty="0" smtClean="0"/>
                    <a:t> </a:t>
                  </a:r>
                  <a:r>
                    <a:rPr lang="zh-CN" altLang="en-US" sz="2000" b="1" baseline="60000" dirty="0" smtClean="0"/>
                    <a:t>。</a:t>
                  </a:r>
                  <a:endParaRPr lang="zh-CN" altLang="en-US" sz="2000" b="1" baseline="60000" dirty="0"/>
                </a:p>
              </p:txBody>
            </p:sp>
            <p:sp>
              <p:nvSpPr>
                <p:cNvPr id="44" name="右弧形箭头 43"/>
                <p:cNvSpPr/>
                <p:nvPr/>
              </p:nvSpPr>
              <p:spPr>
                <a:xfrm>
                  <a:off x="7929586" y="4857760"/>
                  <a:ext cx="214314" cy="500066"/>
                </a:xfrm>
                <a:prstGeom prst="curvedLef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右弧形箭头 44"/>
                <p:cNvSpPr/>
                <p:nvPr/>
              </p:nvSpPr>
              <p:spPr>
                <a:xfrm flipH="1" flipV="1">
                  <a:off x="6929454" y="4843246"/>
                  <a:ext cx="214314" cy="500066"/>
                </a:xfrm>
                <a:prstGeom prst="curved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0" name="TextBox 39"/>
            <p:cNvSpPr txBox="1"/>
            <p:nvPr/>
          </p:nvSpPr>
          <p:spPr>
            <a:xfrm>
              <a:off x="5843186" y="3286124"/>
              <a:ext cx="9509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1m / 3m</a:t>
              </a:r>
              <a:endParaRPr lang="zh-CN" altLang="en-US" sz="1600" b="1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957390" y="37338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EMI Source</a:t>
            </a:r>
            <a:endParaRPr lang="zh-CN" altLang="en-US" dirty="0"/>
          </a:p>
        </p:txBody>
      </p:sp>
      <p:cxnSp>
        <p:nvCxnSpPr>
          <p:cNvPr id="73" name="直接箭头连接符 72"/>
          <p:cNvCxnSpPr/>
          <p:nvPr/>
        </p:nvCxnSpPr>
        <p:spPr>
          <a:xfrm rot="10800000" flipV="1">
            <a:off x="1600200" y="4019552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24367722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WordArt 2"/>
          <p:cNvSpPr>
            <a:spLocks noChangeArrowheads="1" noChangeShapeType="1" noTextEdit="1"/>
          </p:cNvSpPr>
          <p:nvPr/>
        </p:nvSpPr>
        <p:spPr bwMode="gray">
          <a:xfrm>
            <a:off x="2209800" y="2971800"/>
            <a:ext cx="49530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1"/>
              </a:gra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362200" y="4114800"/>
            <a:ext cx="4452938" cy="381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前面板</a:t>
            </a:r>
            <a:endParaRPr lang="zh-CN" altLang="en-US" sz="20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27" y="1905000"/>
            <a:ext cx="9120173" cy="3324848"/>
          </a:xfrm>
          <a:prstGeom prst="rect">
            <a:avLst/>
          </a:prstGeom>
          <a:noFill/>
        </p:spPr>
      </p:pic>
      <p:grpSp>
        <p:nvGrpSpPr>
          <p:cNvPr id="104" name="组合 103"/>
          <p:cNvGrpSpPr/>
          <p:nvPr/>
        </p:nvGrpSpPr>
        <p:grpSpPr>
          <a:xfrm>
            <a:off x="4256963" y="1190625"/>
            <a:ext cx="2220037" cy="3131664"/>
            <a:chOff x="4256963" y="1190625"/>
            <a:chExt cx="2220037" cy="3131664"/>
          </a:xfrm>
        </p:grpSpPr>
        <p:pic>
          <p:nvPicPr>
            <p:cNvPr id="2055" name="Picture 7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56963" y="3062289"/>
              <a:ext cx="432000" cy="126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93241" y="3059905"/>
              <a:ext cx="429840" cy="126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62" name="直接连接符 61"/>
            <p:cNvCxnSpPr/>
            <p:nvPr/>
          </p:nvCxnSpPr>
          <p:spPr>
            <a:xfrm rot="5400000" flipH="1" flipV="1">
              <a:off x="4069694" y="2216806"/>
              <a:ext cx="1692000" cy="1588"/>
            </a:xfrm>
            <a:prstGeom prst="line">
              <a:avLst/>
            </a:prstGeom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5400000" flipH="1" flipV="1">
              <a:off x="4315006" y="2902081"/>
              <a:ext cx="360000" cy="1588"/>
            </a:xfrm>
            <a:prstGeom prst="line">
              <a:avLst/>
            </a:prstGeom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流程图: 联系 69"/>
            <p:cNvSpPr/>
            <p:nvPr/>
          </p:nvSpPr>
          <p:spPr>
            <a:xfrm>
              <a:off x="4838700" y="1295400"/>
              <a:ext cx="152400" cy="152400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105400" y="119062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基本功能键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4495800" y="2743198"/>
              <a:ext cx="432000" cy="2"/>
            </a:xfrm>
            <a:prstGeom prst="line">
              <a:avLst/>
            </a:prstGeom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381000" y="4222850"/>
            <a:ext cx="1371600" cy="1785282"/>
            <a:chOff x="381000" y="4222850"/>
            <a:chExt cx="1371600" cy="1785282"/>
          </a:xfrm>
        </p:grpSpPr>
        <p:sp>
          <p:nvSpPr>
            <p:cNvPr id="67" name="流程图: 联系 66"/>
            <p:cNvSpPr/>
            <p:nvPr/>
          </p:nvSpPr>
          <p:spPr>
            <a:xfrm>
              <a:off x="762000" y="5486400"/>
              <a:ext cx="152400" cy="1524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 w="50800">
              <a:solidFill>
                <a:schemeClr val="accent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381000" y="4222850"/>
              <a:ext cx="1371600" cy="1785282"/>
              <a:chOff x="381000" y="4222850"/>
              <a:chExt cx="1371600" cy="1785282"/>
            </a:xfrm>
          </p:grpSpPr>
          <p:sp>
            <p:nvSpPr>
              <p:cNvPr id="16" name="任意多边形 15"/>
              <p:cNvSpPr/>
              <p:nvPr/>
            </p:nvSpPr>
            <p:spPr>
              <a:xfrm flipH="1">
                <a:off x="605925" y="4222850"/>
                <a:ext cx="432000" cy="504000"/>
              </a:xfrm>
              <a:custGeom>
                <a:avLst/>
                <a:gdLst>
                  <a:gd name="connsiteX0" fmla="*/ 0 w 5"/>
                  <a:gd name="connsiteY0" fmla="*/ 1 h 5"/>
                  <a:gd name="connsiteX1" fmla="*/ 5 w 5"/>
                  <a:gd name="connsiteY1" fmla="*/ 0 h 5"/>
                  <a:gd name="connsiteX2" fmla="*/ 5 w 5"/>
                  <a:gd name="connsiteY2" fmla="*/ 5 h 5"/>
                  <a:gd name="connsiteX3" fmla="*/ 0 w 5"/>
                  <a:gd name="connsiteY3" fmla="*/ 5 h 5"/>
                  <a:gd name="connsiteX4" fmla="*/ 0 w 5"/>
                  <a:gd name="connsiteY4" fmla="*/ 1 h 5"/>
                  <a:gd name="connsiteX0" fmla="*/ 0 w 5"/>
                  <a:gd name="connsiteY0" fmla="*/ 2 h 6"/>
                  <a:gd name="connsiteX1" fmla="*/ 5 w 5"/>
                  <a:gd name="connsiteY1" fmla="*/ 0 h 6"/>
                  <a:gd name="connsiteX2" fmla="*/ 5 w 5"/>
                  <a:gd name="connsiteY2" fmla="*/ 6 h 6"/>
                  <a:gd name="connsiteX3" fmla="*/ 0 w 5"/>
                  <a:gd name="connsiteY3" fmla="*/ 6 h 6"/>
                  <a:gd name="connsiteX4" fmla="*/ 0 w 5"/>
                  <a:gd name="connsiteY4" fmla="*/ 2 h 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" h="6">
                    <a:moveTo>
                      <a:pt x="0" y="2"/>
                    </a:moveTo>
                    <a:cubicBezTo>
                      <a:pt x="2" y="2"/>
                      <a:pt x="3" y="0"/>
                      <a:pt x="5" y="0"/>
                    </a:cubicBezTo>
                    <a:lnTo>
                      <a:pt x="5" y="6"/>
                    </a:lnTo>
                    <a:lnTo>
                      <a:pt x="0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  <a:alpha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6" name="直接连接符 65"/>
              <p:cNvCxnSpPr/>
              <p:nvPr/>
            </p:nvCxnSpPr>
            <p:spPr>
              <a:xfrm rot="5400000" flipH="1" flipV="1">
                <a:off x="442994" y="5119606"/>
                <a:ext cx="792000" cy="1588"/>
              </a:xfrm>
              <a:prstGeom prst="line">
                <a:avLst/>
              </a:prstGeom>
              <a:ln w="508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381000" y="56388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C00000"/>
                    </a:solidFill>
                  </a:rPr>
                  <a:t>电源键</a:t>
                </a:r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99" name="组合 98"/>
          <p:cNvGrpSpPr/>
          <p:nvPr/>
        </p:nvGrpSpPr>
        <p:grpSpPr>
          <a:xfrm>
            <a:off x="1162050" y="1207800"/>
            <a:ext cx="7524750" cy="3440400"/>
            <a:chOff x="1162050" y="1207800"/>
            <a:chExt cx="7524750" cy="3440400"/>
          </a:xfrm>
        </p:grpSpPr>
        <p:grpSp>
          <p:nvGrpSpPr>
            <p:cNvPr id="88" name="组合 87"/>
            <p:cNvGrpSpPr/>
            <p:nvPr/>
          </p:nvGrpSpPr>
          <p:grpSpPr>
            <a:xfrm>
              <a:off x="5181600" y="1638300"/>
              <a:ext cx="3505200" cy="3009900"/>
              <a:chOff x="5181600" y="1638300"/>
              <a:chExt cx="3505200" cy="3009900"/>
            </a:xfrm>
          </p:grpSpPr>
          <p:cxnSp>
            <p:nvCxnSpPr>
              <p:cNvPr id="15" name="直接连接符 14"/>
              <p:cNvCxnSpPr/>
              <p:nvPr/>
            </p:nvCxnSpPr>
            <p:spPr>
              <a:xfrm rot="5400000" flipH="1" flipV="1">
                <a:off x="4946400" y="2368006"/>
                <a:ext cx="1080000" cy="1588"/>
              </a:xfrm>
              <a:prstGeom prst="line">
                <a:avLst/>
              </a:prstGeom>
              <a:ln w="508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/>
              <p:cNvSpPr/>
              <p:nvPr/>
            </p:nvSpPr>
            <p:spPr>
              <a:xfrm>
                <a:off x="7762775" y="2885975"/>
                <a:ext cx="762000" cy="76200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六边形 27"/>
              <p:cNvSpPr/>
              <p:nvPr/>
            </p:nvSpPr>
            <p:spPr>
              <a:xfrm>
                <a:off x="6677525" y="2971800"/>
                <a:ext cx="838200" cy="648100"/>
              </a:xfrm>
              <a:prstGeom prst="hexagon">
                <a:avLst>
                  <a:gd name="adj" fmla="val 42822"/>
                  <a:gd name="vf" fmla="val 115470"/>
                </a:avLst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059" name="Picture 11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5181600" y="2895600"/>
                <a:ext cx="1524001" cy="1752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48" name="直接连接符 47"/>
              <p:cNvCxnSpPr/>
              <p:nvPr/>
            </p:nvCxnSpPr>
            <p:spPr>
              <a:xfrm rot="5400000" flipH="1" flipV="1">
                <a:off x="8082988" y="2815200"/>
                <a:ext cx="144000" cy="0"/>
              </a:xfrm>
              <a:prstGeom prst="line">
                <a:avLst/>
              </a:prstGeom>
              <a:ln w="508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5400000" flipH="1" flipV="1">
                <a:off x="6981238" y="2845800"/>
                <a:ext cx="252000" cy="0"/>
              </a:xfrm>
              <a:prstGeom prst="line">
                <a:avLst/>
              </a:prstGeom>
              <a:ln w="508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10800000">
                <a:off x="5489400" y="2741612"/>
                <a:ext cx="2664000" cy="1588"/>
              </a:xfrm>
              <a:prstGeom prst="line">
                <a:avLst/>
              </a:prstGeom>
              <a:ln w="508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流程图: 联系 56"/>
              <p:cNvSpPr/>
              <p:nvPr/>
            </p:nvSpPr>
            <p:spPr>
              <a:xfrm>
                <a:off x="6172200" y="1752600"/>
                <a:ext cx="152400" cy="152400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324600" y="1638300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灵活易用的编辑键盘</a:t>
                </a:r>
                <a:endParaRPr lang="zh-CN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rot="10800000">
                <a:off x="5463825" y="1828801"/>
                <a:ext cx="756000" cy="1588"/>
              </a:xfrm>
              <a:prstGeom prst="line">
                <a:avLst/>
              </a:prstGeom>
              <a:ln w="508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组合 97"/>
            <p:cNvGrpSpPr/>
            <p:nvPr/>
          </p:nvGrpSpPr>
          <p:grpSpPr>
            <a:xfrm>
              <a:off x="1162050" y="1628775"/>
              <a:ext cx="2514600" cy="2867025"/>
              <a:chOff x="1162050" y="1628775"/>
              <a:chExt cx="2514600" cy="2867025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1162050" y="3048000"/>
                <a:ext cx="2514600" cy="1447800"/>
              </a:xfrm>
              <a:prstGeom prst="roundRect">
                <a:avLst>
                  <a:gd name="adj" fmla="val 4825"/>
                </a:avLst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447800" y="1628775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4.3</a:t>
                </a:r>
                <a:r>
                  <a:rPr lang="zh-CN" alt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英寸</a:t>
                </a:r>
                <a:r>
                  <a:rPr lang="en-US" altLang="zh-CN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TFT</a:t>
                </a:r>
                <a:r>
                  <a:rPr lang="zh-CN" alt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屏</a:t>
                </a:r>
                <a:endParaRPr lang="zh-CN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 rot="5400000" flipH="1" flipV="1">
                <a:off x="2701394" y="2468806"/>
                <a:ext cx="1152000" cy="1588"/>
              </a:xfrm>
              <a:prstGeom prst="line">
                <a:avLst/>
              </a:prstGeom>
              <a:ln w="508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流程图: 联系 67"/>
              <p:cNvSpPr/>
              <p:nvPr/>
            </p:nvSpPr>
            <p:spPr>
              <a:xfrm>
                <a:off x="3200400" y="1741200"/>
                <a:ext cx="152400" cy="152400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2743200" y="1207800"/>
              <a:ext cx="1518014" cy="3440400"/>
              <a:chOff x="2743200" y="1207800"/>
              <a:chExt cx="1518014" cy="3440400"/>
            </a:xfrm>
          </p:grpSpPr>
          <p:pic>
            <p:nvPicPr>
              <p:cNvPr id="2058" name="Picture 10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802849" y="2884200"/>
                <a:ext cx="458365" cy="176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76" name="直接连接符 75"/>
              <p:cNvCxnSpPr/>
              <p:nvPr/>
            </p:nvCxnSpPr>
            <p:spPr>
              <a:xfrm>
                <a:off x="3733800" y="1398300"/>
                <a:ext cx="324000" cy="2"/>
              </a:xfrm>
              <a:prstGeom prst="line">
                <a:avLst/>
              </a:prstGeom>
              <a:ln w="508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5400000" flipH="1" flipV="1">
                <a:off x="3283394" y="2155981"/>
                <a:ext cx="1512000" cy="1588"/>
              </a:xfrm>
              <a:prstGeom prst="line">
                <a:avLst/>
              </a:prstGeom>
              <a:ln w="508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流程图: 联系 79"/>
              <p:cNvSpPr/>
              <p:nvPr/>
            </p:nvSpPr>
            <p:spPr>
              <a:xfrm>
                <a:off x="3657600" y="1319957"/>
                <a:ext cx="152400" cy="152400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743200" y="120780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菜单键</a:t>
                </a:r>
                <a:endParaRPr lang="zh-CN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10" name="组合 109"/>
          <p:cNvGrpSpPr/>
          <p:nvPr/>
        </p:nvGrpSpPr>
        <p:grpSpPr>
          <a:xfrm>
            <a:off x="6781801" y="4133850"/>
            <a:ext cx="1676399" cy="2114550"/>
            <a:chOff x="6781801" y="4133850"/>
            <a:chExt cx="1676399" cy="2114550"/>
          </a:xfrm>
        </p:grpSpPr>
        <p:sp>
          <p:nvSpPr>
            <p:cNvPr id="84" name="流程图: 联系 83"/>
            <p:cNvSpPr/>
            <p:nvPr/>
          </p:nvSpPr>
          <p:spPr>
            <a:xfrm>
              <a:off x="8077200" y="6019800"/>
              <a:ext cx="152400" cy="152400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6781801" y="4133850"/>
              <a:ext cx="1676399" cy="2114550"/>
              <a:chOff x="6781801" y="4133850"/>
              <a:chExt cx="1676399" cy="2114550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7772400" y="4133850"/>
                <a:ext cx="685800" cy="540000"/>
              </a:xfrm>
              <a:prstGeom prst="roundRect">
                <a:avLst/>
              </a:prstGeom>
              <a:solidFill>
                <a:schemeClr val="accent6">
                  <a:lumMod val="75000"/>
                  <a:alpha val="50000"/>
                </a:schemeClr>
              </a:solidFill>
              <a:ln w="38100">
                <a:solidFill>
                  <a:schemeClr val="accent6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60" name="直接连接符 59"/>
              <p:cNvCxnSpPr/>
              <p:nvPr/>
            </p:nvCxnSpPr>
            <p:spPr>
              <a:xfrm rot="5400000" flipH="1" flipV="1">
                <a:off x="7468605" y="5331406"/>
                <a:ext cx="1368000" cy="1588"/>
              </a:xfrm>
              <a:prstGeom prst="line">
                <a:avLst/>
              </a:prstGeom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6781801" y="5909846"/>
                <a:ext cx="12953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RF</a:t>
                </a:r>
                <a:r>
                  <a:rPr lang="zh-CN" altLang="en-US" sz="16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信号输出</a:t>
                </a:r>
                <a:endParaRPr lang="zh-CN" altLang="en-US" sz="16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87" name="组合 86"/>
          <p:cNvGrpSpPr/>
          <p:nvPr/>
        </p:nvGrpSpPr>
        <p:grpSpPr>
          <a:xfrm>
            <a:off x="5334000" y="3724175"/>
            <a:ext cx="3237000" cy="2114650"/>
            <a:chOff x="5334000" y="3724175"/>
            <a:chExt cx="3237000" cy="2114650"/>
          </a:xfrm>
        </p:grpSpPr>
        <p:sp>
          <p:nvSpPr>
            <p:cNvPr id="24" name="圆角矩形 23"/>
            <p:cNvSpPr/>
            <p:nvPr/>
          </p:nvSpPr>
          <p:spPr>
            <a:xfrm>
              <a:off x="7239000" y="3724175"/>
              <a:ext cx="1332000" cy="288000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38100">
              <a:solidFill>
                <a:schemeClr val="accent6">
                  <a:lumMod val="75000"/>
                  <a:alpha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5334000" y="4133850"/>
              <a:ext cx="2329542" cy="1704975"/>
              <a:chOff x="5334000" y="4133850"/>
              <a:chExt cx="2329542" cy="1704975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7206342" y="4133850"/>
                <a:ext cx="457200" cy="540000"/>
              </a:xfrm>
              <a:prstGeom prst="roundRect">
                <a:avLst/>
              </a:prstGeom>
              <a:solidFill>
                <a:schemeClr val="accent6">
                  <a:lumMod val="75000"/>
                  <a:alpha val="50000"/>
                </a:schemeClr>
              </a:solidFill>
              <a:ln w="38100">
                <a:solidFill>
                  <a:schemeClr val="accent6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6658428" y="4133850"/>
                <a:ext cx="457200" cy="540000"/>
              </a:xfrm>
              <a:prstGeom prst="roundRect">
                <a:avLst/>
              </a:prstGeom>
              <a:solidFill>
                <a:schemeClr val="accent6">
                  <a:lumMod val="75000"/>
                  <a:alpha val="50000"/>
                </a:schemeClr>
              </a:solidFill>
              <a:ln w="38100">
                <a:solidFill>
                  <a:schemeClr val="accent6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 rot="5400000" flipH="1" flipV="1">
                <a:off x="6619082" y="4942680"/>
                <a:ext cx="533398" cy="1588"/>
              </a:xfrm>
              <a:prstGeom prst="line">
                <a:avLst/>
              </a:prstGeom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5400000" flipH="1" flipV="1">
                <a:off x="6934230" y="5179981"/>
                <a:ext cx="1008000" cy="1588"/>
              </a:xfrm>
              <a:prstGeom prst="line">
                <a:avLst/>
              </a:prstGeom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流程图: 联系 82"/>
              <p:cNvSpPr/>
              <p:nvPr/>
            </p:nvSpPr>
            <p:spPr>
              <a:xfrm>
                <a:off x="7362825" y="5562600"/>
                <a:ext cx="152400" cy="152400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5753100" y="5469493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LF</a:t>
                </a:r>
                <a:r>
                  <a:rPr lang="zh-CN" alt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信号输出</a:t>
                </a:r>
                <a:endParaRPr lang="zh-CN" alt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1" name="流程图: 联系 90"/>
              <p:cNvSpPr/>
              <p:nvPr/>
            </p:nvSpPr>
            <p:spPr>
              <a:xfrm>
                <a:off x="6810375" y="5114925"/>
                <a:ext cx="152400" cy="152400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334000" y="5000625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外部调制输入</a:t>
                </a:r>
              </a:p>
            </p:txBody>
          </p:sp>
        </p:grpSp>
      </p:grpSp>
      <p:grpSp>
        <p:nvGrpSpPr>
          <p:cNvPr id="106" name="组合 105"/>
          <p:cNvGrpSpPr/>
          <p:nvPr/>
        </p:nvGrpSpPr>
        <p:grpSpPr>
          <a:xfrm>
            <a:off x="3581400" y="3712500"/>
            <a:ext cx="3514725" cy="2173950"/>
            <a:chOff x="3581400" y="3712500"/>
            <a:chExt cx="3514725" cy="2173950"/>
          </a:xfrm>
        </p:grpSpPr>
        <p:cxnSp>
          <p:nvCxnSpPr>
            <p:cNvPr id="17" name="直接连接符 16"/>
            <p:cNvCxnSpPr/>
            <p:nvPr/>
          </p:nvCxnSpPr>
          <p:spPr>
            <a:xfrm rot="5400000" flipH="1" flipV="1">
              <a:off x="4543994" y="5200606"/>
              <a:ext cx="972000" cy="1588"/>
            </a:xfrm>
            <a:prstGeom prst="line">
              <a:avLst/>
            </a:prstGeom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流程图: 联系 18"/>
            <p:cNvSpPr/>
            <p:nvPr/>
          </p:nvSpPr>
          <p:spPr>
            <a:xfrm>
              <a:off x="4953000" y="5638800"/>
              <a:ext cx="152400" cy="152400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6715125" y="3712500"/>
              <a:ext cx="381000" cy="288000"/>
            </a:xfrm>
            <a:prstGeom prst="round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38100">
              <a:solidFill>
                <a:schemeClr val="accent6">
                  <a:lumMod val="75000"/>
                  <a:alpha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 rot="5400000">
              <a:off x="6059700" y="4053450"/>
              <a:ext cx="756000" cy="612000"/>
            </a:xfrm>
            <a:prstGeom prst="line">
              <a:avLst/>
            </a:prstGeom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5010150" y="4724400"/>
              <a:ext cx="1144588" cy="1588"/>
            </a:xfrm>
            <a:prstGeom prst="line">
              <a:avLst/>
            </a:prstGeom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3581400" y="551711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手动触发键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76200" y="990600"/>
            <a:ext cx="5003950" cy="4371975"/>
            <a:chOff x="76200" y="990600"/>
            <a:chExt cx="5003950" cy="4371975"/>
          </a:xfrm>
        </p:grpSpPr>
        <p:grpSp>
          <p:nvGrpSpPr>
            <p:cNvPr id="107" name="组合 106"/>
            <p:cNvGrpSpPr/>
            <p:nvPr/>
          </p:nvGrpSpPr>
          <p:grpSpPr>
            <a:xfrm>
              <a:off x="3048000" y="4343400"/>
              <a:ext cx="2032150" cy="1019175"/>
              <a:chOff x="3048000" y="4343400"/>
              <a:chExt cx="2032150" cy="1019175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4324150" y="4343400"/>
                <a:ext cx="756000" cy="252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  <a:alpha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9" name="流程图: 联系 68"/>
              <p:cNvSpPr/>
              <p:nvPr/>
            </p:nvSpPr>
            <p:spPr>
              <a:xfrm>
                <a:off x="4229100" y="5105400"/>
                <a:ext cx="152400" cy="152400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50800">
                <a:solidFill>
                  <a:schemeClr val="accent2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6" name="直接连接符 95"/>
              <p:cNvCxnSpPr/>
              <p:nvPr/>
            </p:nvCxnSpPr>
            <p:spPr>
              <a:xfrm rot="5400000" flipH="1" flipV="1">
                <a:off x="4381094" y="4877206"/>
                <a:ext cx="612000" cy="1588"/>
              </a:xfrm>
              <a:prstGeom prst="line">
                <a:avLst/>
              </a:prstGeom>
              <a:ln w="508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4315700" y="5181600"/>
                <a:ext cx="396000" cy="2"/>
              </a:xfrm>
              <a:prstGeom prst="line">
                <a:avLst/>
              </a:prstGeom>
              <a:ln w="508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3048000" y="4993243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C00000"/>
                    </a:solidFill>
                  </a:rPr>
                  <a:t>系统功能</a:t>
                </a:r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76200" y="990600"/>
              <a:ext cx="2209800" cy="3169200"/>
              <a:chOff x="76200" y="990600"/>
              <a:chExt cx="2209800" cy="3169200"/>
            </a:xfrm>
          </p:grpSpPr>
          <p:sp>
            <p:nvSpPr>
              <p:cNvPr id="29" name="平行四边形 28"/>
              <p:cNvSpPr/>
              <p:nvPr/>
            </p:nvSpPr>
            <p:spPr>
              <a:xfrm rot="5400000">
                <a:off x="404100" y="3558300"/>
                <a:ext cx="807000" cy="396000"/>
              </a:xfrm>
              <a:prstGeom prst="parallelogram">
                <a:avLst>
                  <a:gd name="adj" fmla="val 41001"/>
                </a:avLst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  <a:alpha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" name="平行四边形 44"/>
              <p:cNvSpPr/>
              <p:nvPr/>
            </p:nvSpPr>
            <p:spPr>
              <a:xfrm rot="5400000">
                <a:off x="609600" y="3019425"/>
                <a:ext cx="396000" cy="396000"/>
              </a:xfrm>
              <a:prstGeom prst="parallelogram">
                <a:avLst>
                  <a:gd name="adj" fmla="val 41001"/>
                </a:avLst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  <a:alpha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101" name="直接连接符 100"/>
              <p:cNvCxnSpPr/>
              <p:nvPr/>
            </p:nvCxnSpPr>
            <p:spPr>
              <a:xfrm rot="5400000" flipH="1" flipV="1">
                <a:off x="10994" y="2275006"/>
                <a:ext cx="1656000" cy="1588"/>
              </a:xfrm>
              <a:prstGeom prst="line">
                <a:avLst/>
              </a:prstGeom>
              <a:ln w="508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流程图: 联系 101"/>
              <p:cNvSpPr/>
              <p:nvPr/>
            </p:nvSpPr>
            <p:spPr>
              <a:xfrm>
                <a:off x="762000" y="1371600"/>
                <a:ext cx="152400" cy="152400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50800">
                <a:solidFill>
                  <a:schemeClr val="accent2">
                    <a:lumMod val="7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76200" y="990600"/>
                <a:ext cx="220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C00000"/>
                    </a:solidFill>
                  </a:rPr>
                  <a:t>预设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/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帮助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/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放大键</a:t>
                </a:r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519075396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后面板</a:t>
            </a:r>
            <a:endParaRPr lang="zh-CN" altLang="en-US" sz="20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876" y="2209800"/>
            <a:ext cx="8741524" cy="273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3" name="组合 52"/>
          <p:cNvGrpSpPr/>
          <p:nvPr/>
        </p:nvGrpSpPr>
        <p:grpSpPr>
          <a:xfrm>
            <a:off x="254000" y="2286600"/>
            <a:ext cx="8610600" cy="2590200"/>
            <a:chOff x="254000" y="2286600"/>
            <a:chExt cx="8610600" cy="2590200"/>
          </a:xfrm>
          <a:solidFill>
            <a:schemeClr val="accent1">
              <a:alpha val="50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7797800" y="2286600"/>
              <a:ext cx="1066800" cy="990000"/>
            </a:xfrm>
            <a:prstGeom prst="roundRect">
              <a:avLst/>
            </a:prstGeom>
            <a:grp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254000" y="2300514"/>
              <a:ext cx="1066800" cy="990000"/>
            </a:xfrm>
            <a:prstGeom prst="roundRect">
              <a:avLst/>
            </a:prstGeom>
            <a:grp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254000" y="3886200"/>
              <a:ext cx="1066800" cy="990000"/>
            </a:xfrm>
            <a:prstGeom prst="roundRect">
              <a:avLst/>
            </a:prstGeom>
            <a:grp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7797800" y="3886200"/>
              <a:ext cx="1066800" cy="990600"/>
            </a:xfrm>
            <a:prstGeom prst="roundRect">
              <a:avLst/>
            </a:prstGeom>
            <a:grp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070100" y="1371600"/>
            <a:ext cx="6997700" cy="2286000"/>
            <a:chOff x="2070100" y="1371600"/>
            <a:chExt cx="6997700" cy="2286000"/>
          </a:xfrm>
        </p:grpSpPr>
        <p:sp>
          <p:nvSpPr>
            <p:cNvPr id="29" name="圆角矩形 28"/>
            <p:cNvSpPr/>
            <p:nvPr/>
          </p:nvSpPr>
          <p:spPr>
            <a:xfrm>
              <a:off x="2070100" y="2819400"/>
              <a:ext cx="457200" cy="838200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连接符 57"/>
            <p:cNvCxnSpPr/>
            <p:nvPr/>
          </p:nvCxnSpPr>
          <p:spPr>
            <a:xfrm rot="16200000" flipV="1">
              <a:off x="1674000" y="2207400"/>
              <a:ext cx="1224000" cy="0"/>
            </a:xfrm>
            <a:prstGeom prst="line">
              <a:avLst/>
            </a:prstGeom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10800000" flipV="1">
              <a:off x="2286000" y="1600200"/>
              <a:ext cx="1066800" cy="2"/>
            </a:xfrm>
            <a:prstGeom prst="line">
              <a:avLst/>
            </a:prstGeom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流程图: 联系 61"/>
            <p:cNvSpPr/>
            <p:nvPr/>
          </p:nvSpPr>
          <p:spPr>
            <a:xfrm>
              <a:off x="3276600" y="1524000"/>
              <a:ext cx="152400" cy="152400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05200" y="1371600"/>
              <a:ext cx="556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支持</a:t>
              </a:r>
              <a:r>
                <a:rPr lang="en-US" altLang="zh-CN" b="1" dirty="0" smtClean="0"/>
                <a:t>U</a:t>
              </a:r>
              <a:r>
                <a:rPr lang="zh-CN" altLang="en-US" b="1" dirty="0" smtClean="0"/>
                <a:t>盘存储，支持主流</a:t>
              </a:r>
              <a:r>
                <a:rPr lang="en-US" altLang="zh-CN" b="1" dirty="0" smtClean="0"/>
                <a:t>USB</a:t>
              </a:r>
              <a:r>
                <a:rPr lang="zh-CN" altLang="en-US" b="1" dirty="0" smtClean="0"/>
                <a:t>接口的功率计或探头</a:t>
              </a:r>
              <a:endParaRPr lang="zh-CN" altLang="en-US" b="1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016500" y="1778000"/>
            <a:ext cx="3953326" cy="1803400"/>
            <a:chOff x="5016500" y="1778000"/>
            <a:chExt cx="3953326" cy="1803400"/>
          </a:xfrm>
        </p:grpSpPr>
        <p:cxnSp>
          <p:nvCxnSpPr>
            <p:cNvPr id="57" name="直接连接符 56"/>
            <p:cNvCxnSpPr/>
            <p:nvPr/>
          </p:nvCxnSpPr>
          <p:spPr>
            <a:xfrm rot="5400000" flipH="1" flipV="1">
              <a:off x="5099594" y="2507206"/>
              <a:ext cx="1080000" cy="1588"/>
            </a:xfrm>
            <a:prstGeom prst="line">
              <a:avLst/>
            </a:prstGeom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10800000" flipV="1">
              <a:off x="5639172" y="1981200"/>
              <a:ext cx="504000" cy="2"/>
            </a:xfrm>
            <a:prstGeom prst="line">
              <a:avLst/>
            </a:prstGeom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流程图: 联系 65"/>
            <p:cNvSpPr/>
            <p:nvPr/>
          </p:nvSpPr>
          <p:spPr>
            <a:xfrm>
              <a:off x="6066972" y="1905000"/>
              <a:ext cx="152400" cy="152400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016500" y="3048000"/>
              <a:ext cx="1219200" cy="533400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26626" y="1778000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高级别稳定度时钟参考</a:t>
              </a:r>
              <a:endParaRPr lang="zh-CN" altLang="en-US" b="1" dirty="0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304800" y="1066800"/>
            <a:ext cx="4419600" cy="2590800"/>
            <a:chOff x="304800" y="1066800"/>
            <a:chExt cx="4419600" cy="2590800"/>
          </a:xfrm>
        </p:grpSpPr>
        <p:grpSp>
          <p:nvGrpSpPr>
            <p:cNvPr id="54" name="组合 53"/>
            <p:cNvGrpSpPr/>
            <p:nvPr/>
          </p:nvGrpSpPr>
          <p:grpSpPr>
            <a:xfrm>
              <a:off x="304800" y="1066800"/>
              <a:ext cx="4419600" cy="2590800"/>
              <a:chOff x="304800" y="1066800"/>
              <a:chExt cx="4419600" cy="2590800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533400" y="1066800"/>
                <a:ext cx="2743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/>
                  <a:t>标配</a:t>
                </a:r>
                <a:r>
                  <a:rPr lang="en-US" altLang="zh-CN" b="1" dirty="0" smtClean="0"/>
                  <a:t>GPIB\USB\LAN</a:t>
                </a:r>
                <a:r>
                  <a:rPr lang="zh-CN" altLang="en-US" b="1" dirty="0" smtClean="0"/>
                  <a:t>接口</a:t>
                </a:r>
                <a:endParaRPr lang="zh-CN" altLang="en-US" b="1" dirty="0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1422400" y="2819400"/>
                <a:ext cx="457200" cy="838200"/>
              </a:xfrm>
              <a:prstGeom prst="round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 rot="10800000">
                <a:off x="355428" y="1993900"/>
                <a:ext cx="3636000" cy="1588"/>
              </a:xfrm>
              <a:prstGeom prst="line">
                <a:avLst/>
              </a:prstGeom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圆角矩形 17"/>
              <p:cNvSpPr/>
              <p:nvPr/>
            </p:nvSpPr>
            <p:spPr>
              <a:xfrm>
                <a:off x="3276600" y="2895600"/>
                <a:ext cx="1447800" cy="533400"/>
              </a:xfrm>
              <a:prstGeom prst="round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流程图: 联系 20"/>
              <p:cNvSpPr/>
              <p:nvPr/>
            </p:nvSpPr>
            <p:spPr>
              <a:xfrm>
                <a:off x="304800" y="1219200"/>
                <a:ext cx="152400" cy="152400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2667000" y="2819400"/>
                <a:ext cx="533400" cy="838200"/>
              </a:xfrm>
              <a:prstGeom prst="round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连接符 11"/>
              <p:cNvCxnSpPr>
                <a:stCxn id="10" idx="0"/>
              </p:cNvCxnSpPr>
              <p:nvPr/>
            </p:nvCxnSpPr>
            <p:spPr>
              <a:xfrm rot="5400000" flipH="1" flipV="1">
                <a:off x="1218750" y="2412656"/>
                <a:ext cx="864500" cy="1588"/>
              </a:xfrm>
              <a:prstGeom prst="line">
                <a:avLst/>
              </a:prstGeom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18" idx="0"/>
              </p:cNvCxnSpPr>
              <p:nvPr/>
            </p:nvCxnSpPr>
            <p:spPr>
              <a:xfrm rot="16200000" flipV="1">
                <a:off x="3518143" y="2451343"/>
                <a:ext cx="888514" cy="0"/>
              </a:xfrm>
              <a:prstGeom prst="line">
                <a:avLst/>
              </a:prstGeom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16200000" flipV="1">
                <a:off x="2513457" y="2426329"/>
                <a:ext cx="840487" cy="0"/>
              </a:xfrm>
              <a:prstGeom prst="line">
                <a:avLst/>
              </a:prstGeom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直接连接符 68"/>
            <p:cNvCxnSpPr/>
            <p:nvPr/>
          </p:nvCxnSpPr>
          <p:spPr>
            <a:xfrm rot="16200000" flipV="1">
              <a:off x="57001" y="1657200"/>
              <a:ext cx="648000" cy="0"/>
            </a:xfrm>
            <a:prstGeom prst="line">
              <a:avLst/>
            </a:prstGeom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4876800" y="3657600"/>
            <a:ext cx="4343400" cy="1664732"/>
            <a:chOff x="4876800" y="3657600"/>
            <a:chExt cx="4343400" cy="1664732"/>
          </a:xfrm>
        </p:grpSpPr>
        <p:sp>
          <p:nvSpPr>
            <p:cNvPr id="71" name="圆角矩形 70"/>
            <p:cNvSpPr/>
            <p:nvPr/>
          </p:nvSpPr>
          <p:spPr>
            <a:xfrm>
              <a:off x="4876800" y="3657600"/>
              <a:ext cx="1090300" cy="762000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" name="直接连接符 76"/>
            <p:cNvCxnSpPr/>
            <p:nvPr/>
          </p:nvCxnSpPr>
          <p:spPr>
            <a:xfrm rot="5400000" flipH="1" flipV="1">
              <a:off x="5050994" y="4778806"/>
              <a:ext cx="720000" cy="1588"/>
            </a:xfrm>
            <a:prstGeom prst="line">
              <a:avLst/>
            </a:prstGeom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rot="10800000" flipV="1">
              <a:off x="5418601" y="5137274"/>
              <a:ext cx="648000" cy="2"/>
            </a:xfrm>
            <a:prstGeom prst="line">
              <a:avLst/>
            </a:prstGeom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流程图: 联系 78"/>
            <p:cNvSpPr/>
            <p:nvPr/>
          </p:nvSpPr>
          <p:spPr>
            <a:xfrm>
              <a:off x="5990401" y="5061074"/>
              <a:ext cx="152400" cy="152400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248400" y="4953000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10MHz</a:t>
              </a:r>
              <a:r>
                <a:rPr lang="zh-CN" altLang="en-US" b="1" dirty="0" smtClean="0"/>
                <a:t>参考时钟</a:t>
              </a:r>
              <a:r>
                <a:rPr lang="en-US" altLang="zh-CN" b="1" dirty="0" smtClean="0"/>
                <a:t>IN/OUT</a:t>
              </a:r>
              <a:endParaRPr lang="zh-CN" altLang="en-US" b="1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886200" y="3505200"/>
            <a:ext cx="5257800" cy="2224314"/>
            <a:chOff x="3886200" y="3505200"/>
            <a:chExt cx="5257800" cy="2224314"/>
          </a:xfrm>
        </p:grpSpPr>
        <p:sp>
          <p:nvSpPr>
            <p:cNvPr id="76" name="圆角矩形 75"/>
            <p:cNvSpPr/>
            <p:nvPr/>
          </p:nvSpPr>
          <p:spPr>
            <a:xfrm>
              <a:off x="3886200" y="3505200"/>
              <a:ext cx="914400" cy="914400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连接符 80"/>
            <p:cNvCxnSpPr/>
            <p:nvPr/>
          </p:nvCxnSpPr>
          <p:spPr>
            <a:xfrm rot="5400000" flipH="1" flipV="1">
              <a:off x="3815222" y="4995406"/>
              <a:ext cx="1116000" cy="1588"/>
            </a:xfrm>
            <a:prstGeom prst="line">
              <a:avLst/>
            </a:prstGeom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10800000" flipV="1">
              <a:off x="4380829" y="5544456"/>
              <a:ext cx="648000" cy="2"/>
            </a:xfrm>
            <a:prstGeom prst="line">
              <a:avLst/>
            </a:prstGeom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流程图: 联系 82"/>
            <p:cNvSpPr/>
            <p:nvPr/>
          </p:nvSpPr>
          <p:spPr>
            <a:xfrm>
              <a:off x="4952629" y="5468256"/>
              <a:ext cx="152400" cy="152400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210628" y="5360182"/>
              <a:ext cx="3933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I/Q</a:t>
              </a:r>
              <a:r>
                <a:rPr lang="zh-CN" altLang="en-US" b="1" dirty="0" smtClean="0"/>
                <a:t>调制信号输入，</a:t>
              </a:r>
              <a:r>
                <a:rPr lang="en-US" altLang="zh-CN" b="1" dirty="0" smtClean="0"/>
                <a:t>I/Q</a:t>
              </a:r>
              <a:r>
                <a:rPr lang="zh-CN" altLang="en-US" b="1" dirty="0" smtClean="0"/>
                <a:t>基带信号输出</a:t>
              </a:r>
              <a:r>
                <a:rPr lang="en-US" altLang="zh-CN" b="1" dirty="0" smtClean="0"/>
                <a:t> </a:t>
              </a:r>
              <a:endParaRPr lang="zh-CN" altLang="en-US" b="1" dirty="0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263900" y="3810000"/>
            <a:ext cx="5575300" cy="2333172"/>
            <a:chOff x="3263900" y="3810000"/>
            <a:chExt cx="5575300" cy="2333172"/>
          </a:xfrm>
        </p:grpSpPr>
        <p:sp>
          <p:nvSpPr>
            <p:cNvPr id="75" name="圆角矩形 74"/>
            <p:cNvSpPr/>
            <p:nvPr/>
          </p:nvSpPr>
          <p:spPr>
            <a:xfrm>
              <a:off x="3263900" y="3810000"/>
              <a:ext cx="457200" cy="609600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直接连接符 84"/>
            <p:cNvCxnSpPr/>
            <p:nvPr/>
          </p:nvCxnSpPr>
          <p:spPr>
            <a:xfrm rot="5400000" flipH="1" flipV="1">
              <a:off x="2720966" y="5192950"/>
              <a:ext cx="1512000" cy="1588"/>
            </a:xfrm>
            <a:prstGeom prst="line">
              <a:avLst/>
            </a:prstGeom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rot="10800000" flipV="1">
              <a:off x="3484573" y="5943600"/>
              <a:ext cx="648000" cy="2"/>
            </a:xfrm>
            <a:prstGeom prst="line">
              <a:avLst/>
            </a:prstGeom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流程图: 联系 86"/>
            <p:cNvSpPr/>
            <p:nvPr/>
          </p:nvSpPr>
          <p:spPr>
            <a:xfrm>
              <a:off x="4056373" y="5867400"/>
              <a:ext cx="152400" cy="152400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343400" y="5773840"/>
              <a:ext cx="449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脉冲调制输入，及脉冲信号发生器输出</a:t>
              </a:r>
              <a:endParaRPr lang="zh-CN" altLang="en-US" b="1" dirty="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381000" y="3810000"/>
            <a:ext cx="3048000" cy="2523530"/>
            <a:chOff x="381000" y="3810000"/>
            <a:chExt cx="3048000" cy="2523530"/>
          </a:xfrm>
        </p:grpSpPr>
        <p:sp>
          <p:nvSpPr>
            <p:cNvPr id="72" name="圆角矩形 71"/>
            <p:cNvSpPr/>
            <p:nvPr/>
          </p:nvSpPr>
          <p:spPr>
            <a:xfrm>
              <a:off x="1473200" y="3810000"/>
              <a:ext cx="457200" cy="609600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2070100" y="3810000"/>
              <a:ext cx="457200" cy="609600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2667000" y="3810000"/>
              <a:ext cx="457200" cy="609600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/>
            <p:cNvCxnSpPr/>
            <p:nvPr/>
          </p:nvCxnSpPr>
          <p:spPr>
            <a:xfrm rot="10800000" flipV="1">
              <a:off x="447600" y="5105398"/>
              <a:ext cx="2448000" cy="2"/>
            </a:xfrm>
            <a:prstGeom prst="line">
              <a:avLst/>
            </a:prstGeom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流程图: 联系 89"/>
            <p:cNvSpPr/>
            <p:nvPr/>
          </p:nvSpPr>
          <p:spPr>
            <a:xfrm>
              <a:off x="381000" y="5791200"/>
              <a:ext cx="152400" cy="152400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2" name="直接连接符 91"/>
            <p:cNvCxnSpPr/>
            <p:nvPr/>
          </p:nvCxnSpPr>
          <p:spPr>
            <a:xfrm rot="16200000" flipV="1">
              <a:off x="2535600" y="4772628"/>
              <a:ext cx="720000" cy="0"/>
            </a:xfrm>
            <a:prstGeom prst="line">
              <a:avLst/>
            </a:prstGeom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rot="16200000" flipV="1">
              <a:off x="1955029" y="4772628"/>
              <a:ext cx="720000" cy="0"/>
            </a:xfrm>
            <a:prstGeom prst="line">
              <a:avLst/>
            </a:prstGeom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rot="16200000" flipV="1">
              <a:off x="1363429" y="4797600"/>
              <a:ext cx="684000" cy="0"/>
            </a:xfrm>
            <a:prstGeom prst="line">
              <a:avLst/>
            </a:prstGeom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609600" y="5410200"/>
              <a:ext cx="2819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为系统 集成设计的</a:t>
              </a:r>
              <a:endParaRPr lang="en-US" altLang="zh-CN" b="1" dirty="0" smtClean="0"/>
            </a:p>
            <a:p>
              <a:r>
                <a:rPr lang="zh-CN" altLang="en-US" b="1" dirty="0" smtClean="0"/>
                <a:t>触发输入</a:t>
              </a:r>
              <a:r>
                <a:rPr lang="en-US" altLang="zh-CN" b="1" dirty="0" smtClean="0"/>
                <a:t>/</a:t>
              </a:r>
              <a:r>
                <a:rPr lang="zh-CN" altLang="en-US" b="1" dirty="0" smtClean="0"/>
                <a:t>信号有效输出</a:t>
              </a:r>
              <a:r>
                <a:rPr lang="en-US" altLang="zh-CN" b="1" dirty="0" smtClean="0"/>
                <a:t>/</a:t>
              </a:r>
              <a:r>
                <a:rPr lang="zh-CN" altLang="en-US" b="1" dirty="0" smtClean="0"/>
                <a:t>扫描进度输出</a:t>
              </a:r>
              <a:endParaRPr lang="zh-CN" altLang="en-US" b="1" dirty="0"/>
            </a:p>
          </p:txBody>
        </p:sp>
        <p:cxnSp>
          <p:nvCxnSpPr>
            <p:cNvPr id="96" name="直接连接符 95"/>
            <p:cNvCxnSpPr/>
            <p:nvPr/>
          </p:nvCxnSpPr>
          <p:spPr>
            <a:xfrm rot="5400000" flipH="1" flipV="1">
              <a:off x="97994" y="5477578"/>
              <a:ext cx="720000" cy="1588"/>
            </a:xfrm>
            <a:prstGeom prst="line">
              <a:avLst/>
            </a:prstGeom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712897289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3733800"/>
            <a:ext cx="1524000" cy="54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876800"/>
            <a:ext cx="119742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48600" y="4572000"/>
            <a:ext cx="1009650" cy="1179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2" descr="E:\ZYCHEN\Projects\Spectrum Analyzer\Loon\Marketing\正面副本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 xmlns="">
                  <a14:imgLayer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4419600" y="3886200"/>
            <a:ext cx="1154026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4600" y="5334000"/>
            <a:ext cx="1219200" cy="91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67600" y="2590800"/>
            <a:ext cx="1132222" cy="860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01435" y="3505200"/>
            <a:ext cx="1166365" cy="10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51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flipH="1">
            <a:off x="6172200" y="1981200"/>
            <a:ext cx="983687" cy="1121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724400" y="2895600"/>
            <a:ext cx="1265720" cy="61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椭圆 69"/>
          <p:cNvSpPr/>
          <p:nvPr/>
        </p:nvSpPr>
        <p:spPr>
          <a:xfrm>
            <a:off x="5257800" y="2514600"/>
            <a:ext cx="2971800" cy="3048000"/>
          </a:xfrm>
          <a:prstGeom prst="ellipse">
            <a:avLst/>
          </a:prstGeom>
          <a:solidFill>
            <a:schemeClr val="tx2">
              <a:lumMod val="75000"/>
              <a:alpha val="3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用途</a:t>
            </a:r>
            <a:endParaRPr lang="zh-CN" altLang="en-US" sz="2000" dirty="0" smtClean="0"/>
          </a:p>
        </p:txBody>
      </p:sp>
      <p:graphicFrame>
        <p:nvGraphicFramePr>
          <p:cNvPr id="5" name="图示 4"/>
          <p:cNvGraphicFramePr/>
          <p:nvPr/>
        </p:nvGraphicFramePr>
        <p:xfrm>
          <a:off x="1828800" y="3124200"/>
          <a:ext cx="30480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2" name="组合 61"/>
          <p:cNvGrpSpPr/>
          <p:nvPr/>
        </p:nvGrpSpPr>
        <p:grpSpPr>
          <a:xfrm>
            <a:off x="2057392" y="1371600"/>
            <a:ext cx="2743200" cy="1524000"/>
            <a:chOff x="2057392" y="1371600"/>
            <a:chExt cx="2743200" cy="1524000"/>
          </a:xfrm>
        </p:grpSpPr>
        <p:sp>
          <p:nvSpPr>
            <p:cNvPr id="53" name="圆角矩形 52"/>
            <p:cNvSpPr/>
            <p:nvPr/>
          </p:nvSpPr>
          <p:spPr>
            <a:xfrm>
              <a:off x="2057392" y="1371600"/>
              <a:ext cx="2743200" cy="1524000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125"/>
            <p:cNvGrpSpPr>
              <a:grpSpLocks noChangeAspect="1"/>
            </p:cNvGrpSpPr>
            <p:nvPr/>
          </p:nvGrpSpPr>
          <p:grpSpPr bwMode="auto">
            <a:xfrm>
              <a:off x="2201063" y="1600200"/>
              <a:ext cx="440001" cy="396000"/>
              <a:chOff x="838200" y="2819400"/>
              <a:chExt cx="714375" cy="642938"/>
            </a:xfrm>
          </p:grpSpPr>
          <p:sp>
            <p:nvSpPr>
              <p:cNvPr id="12" name="矩形 11"/>
              <p:cNvSpPr/>
              <p:nvPr/>
            </p:nvSpPr>
            <p:spPr bwMode="auto">
              <a:xfrm>
                <a:off x="838200" y="2819400"/>
                <a:ext cx="714375" cy="64293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dist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" name="组合 111"/>
              <p:cNvGrpSpPr>
                <a:grpSpLocks/>
              </p:cNvGrpSpPr>
              <p:nvPr/>
            </p:nvGrpSpPr>
            <p:grpSpPr bwMode="auto">
              <a:xfrm>
                <a:off x="838199" y="3048000"/>
                <a:ext cx="685799" cy="228600"/>
                <a:chOff x="457200" y="3200400"/>
                <a:chExt cx="1524000" cy="228600"/>
              </a:xfrm>
            </p:grpSpPr>
            <p:cxnSp>
              <p:nvCxnSpPr>
                <p:cNvPr id="15" name="直接连接符 14"/>
                <p:cNvCxnSpPr/>
                <p:nvPr/>
              </p:nvCxnSpPr>
              <p:spPr>
                <a:xfrm>
                  <a:off x="457200" y="3352800"/>
                  <a:ext cx="151696" cy="158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 rot="16200000" flipH="1">
                  <a:off x="609602" y="3352094"/>
                  <a:ext cx="76200" cy="7761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 rot="5400000" flipH="1" flipV="1">
                  <a:off x="648053" y="3238853"/>
                  <a:ext cx="228600" cy="1516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 rot="16200000" flipH="1">
                  <a:off x="799749" y="3238852"/>
                  <a:ext cx="228600" cy="1516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 rot="5400000" flipH="1" flipV="1">
                  <a:off x="951442" y="3238853"/>
                  <a:ext cx="228600" cy="1516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 rot="5400000" flipH="1" flipV="1">
                  <a:off x="1258360" y="3238852"/>
                  <a:ext cx="228600" cy="1516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 rot="16200000" flipH="1">
                  <a:off x="1104900" y="3237089"/>
                  <a:ext cx="228600" cy="1552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 rot="16200000" flipH="1">
                  <a:off x="1410053" y="3238853"/>
                  <a:ext cx="228600" cy="1516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 rot="5400000" flipH="1" flipV="1">
                  <a:off x="1561749" y="3238852"/>
                  <a:ext cx="228600" cy="1516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1829507" y="3352800"/>
                  <a:ext cx="151693" cy="158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 rot="16200000" flipH="1">
                  <a:off x="1714502" y="3237794"/>
                  <a:ext cx="152400" cy="7761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直接箭头连接符 13"/>
              <p:cNvCxnSpPr/>
              <p:nvPr/>
            </p:nvCxnSpPr>
            <p:spPr>
              <a:xfrm rot="5400000" flipH="1" flipV="1">
                <a:off x="952500" y="3009900"/>
                <a:ext cx="457201" cy="228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139"/>
            <p:cNvGrpSpPr>
              <a:grpSpLocks noChangeAspect="1"/>
            </p:cNvGrpSpPr>
            <p:nvPr/>
          </p:nvGrpSpPr>
          <p:grpSpPr bwMode="auto">
            <a:xfrm>
              <a:off x="3488349" y="1600200"/>
              <a:ext cx="440001" cy="396000"/>
              <a:chOff x="1676400" y="3657600"/>
              <a:chExt cx="714375" cy="642938"/>
            </a:xfrm>
          </p:grpSpPr>
          <p:sp>
            <p:nvSpPr>
              <p:cNvPr id="27" name="矩形 26"/>
              <p:cNvSpPr/>
              <p:nvPr/>
            </p:nvSpPr>
            <p:spPr bwMode="auto">
              <a:xfrm>
                <a:off x="1676400" y="3657600"/>
                <a:ext cx="714375" cy="64293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dist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AutoShape 37"/>
              <p:cNvSpPr>
                <a:spLocks noChangeArrowheads="1"/>
              </p:cNvSpPr>
              <p:nvPr/>
            </p:nvSpPr>
            <p:spPr bwMode="auto">
              <a:xfrm>
                <a:off x="1752600" y="3733800"/>
                <a:ext cx="508000" cy="457201"/>
              </a:xfrm>
              <a:prstGeom prst="flowChartSummingJunction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8" name="组合 203"/>
            <p:cNvGrpSpPr>
              <a:grpSpLocks noChangeAspect="1"/>
            </p:cNvGrpSpPr>
            <p:nvPr/>
          </p:nvGrpSpPr>
          <p:grpSpPr bwMode="auto">
            <a:xfrm>
              <a:off x="2844706" y="1600200"/>
              <a:ext cx="440001" cy="396000"/>
              <a:chOff x="3581400" y="1905000"/>
              <a:chExt cx="714375" cy="642938"/>
            </a:xfrm>
          </p:grpSpPr>
          <p:sp>
            <p:nvSpPr>
              <p:cNvPr id="30" name="矩形 34"/>
              <p:cNvSpPr/>
              <p:nvPr/>
            </p:nvSpPr>
            <p:spPr bwMode="auto">
              <a:xfrm>
                <a:off x="3581400" y="1905000"/>
                <a:ext cx="714375" cy="64293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dist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任意多边形 81"/>
              <p:cNvSpPr/>
              <p:nvPr/>
            </p:nvSpPr>
            <p:spPr bwMode="auto">
              <a:xfrm>
                <a:off x="3624263" y="2262188"/>
                <a:ext cx="644525" cy="214313"/>
              </a:xfrm>
              <a:custGeom>
                <a:avLst/>
                <a:gdLst>
                  <a:gd name="connsiteX0" fmla="*/ 0 w 857839"/>
                  <a:gd name="connsiteY0" fmla="*/ 383357 h 818561"/>
                  <a:gd name="connsiteX1" fmla="*/ 254523 w 857839"/>
                  <a:gd name="connsiteY1" fmla="*/ 62845 h 818561"/>
                  <a:gd name="connsiteX2" fmla="*/ 584462 w 857839"/>
                  <a:gd name="connsiteY2" fmla="*/ 760429 h 818561"/>
                  <a:gd name="connsiteX3" fmla="*/ 857839 w 857839"/>
                  <a:gd name="connsiteY3" fmla="*/ 411637 h 818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839" h="818561">
                    <a:moveTo>
                      <a:pt x="0" y="383357"/>
                    </a:moveTo>
                    <a:cubicBezTo>
                      <a:pt x="78556" y="191678"/>
                      <a:pt x="157113" y="0"/>
                      <a:pt x="254523" y="62845"/>
                    </a:cubicBezTo>
                    <a:cubicBezTo>
                      <a:pt x="351933" y="125690"/>
                      <a:pt x="483909" y="702297"/>
                      <a:pt x="584462" y="760429"/>
                    </a:cubicBezTo>
                    <a:cubicBezTo>
                      <a:pt x="685015" y="818561"/>
                      <a:pt x="771427" y="615099"/>
                      <a:pt x="857839" y="411637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dist">
                  <a:defRPr/>
                </a:pPr>
                <a:endParaRPr lang="zh-CN" altLang="en-US"/>
              </a:p>
            </p:txBody>
          </p:sp>
          <p:sp>
            <p:nvSpPr>
              <p:cNvPr id="32" name="任意多边形 86"/>
              <p:cNvSpPr/>
              <p:nvPr/>
            </p:nvSpPr>
            <p:spPr bwMode="auto">
              <a:xfrm>
                <a:off x="3624263" y="1976437"/>
                <a:ext cx="644525" cy="214313"/>
              </a:xfrm>
              <a:custGeom>
                <a:avLst/>
                <a:gdLst>
                  <a:gd name="connsiteX0" fmla="*/ 0 w 857839"/>
                  <a:gd name="connsiteY0" fmla="*/ 383357 h 818561"/>
                  <a:gd name="connsiteX1" fmla="*/ 254523 w 857839"/>
                  <a:gd name="connsiteY1" fmla="*/ 62845 h 818561"/>
                  <a:gd name="connsiteX2" fmla="*/ 584462 w 857839"/>
                  <a:gd name="connsiteY2" fmla="*/ 760429 h 818561"/>
                  <a:gd name="connsiteX3" fmla="*/ 857839 w 857839"/>
                  <a:gd name="connsiteY3" fmla="*/ 411637 h 818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839" h="818561">
                    <a:moveTo>
                      <a:pt x="0" y="383357"/>
                    </a:moveTo>
                    <a:cubicBezTo>
                      <a:pt x="78556" y="191678"/>
                      <a:pt x="157113" y="0"/>
                      <a:pt x="254523" y="62845"/>
                    </a:cubicBezTo>
                    <a:cubicBezTo>
                      <a:pt x="351933" y="125690"/>
                      <a:pt x="483909" y="702297"/>
                      <a:pt x="584462" y="760429"/>
                    </a:cubicBezTo>
                    <a:cubicBezTo>
                      <a:pt x="685015" y="818561"/>
                      <a:pt x="771427" y="615099"/>
                      <a:pt x="857839" y="411637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dist">
                  <a:defRPr/>
                </a:pPr>
                <a:endParaRPr lang="zh-CN" altLang="en-US"/>
              </a:p>
            </p:txBody>
          </p:sp>
          <p:sp>
            <p:nvSpPr>
              <p:cNvPr id="33" name="任意多边形 87"/>
              <p:cNvSpPr/>
              <p:nvPr/>
            </p:nvSpPr>
            <p:spPr bwMode="auto">
              <a:xfrm>
                <a:off x="3624263" y="2119312"/>
                <a:ext cx="644525" cy="214313"/>
              </a:xfrm>
              <a:custGeom>
                <a:avLst/>
                <a:gdLst>
                  <a:gd name="connsiteX0" fmla="*/ 0 w 857839"/>
                  <a:gd name="connsiteY0" fmla="*/ 383357 h 818561"/>
                  <a:gd name="connsiteX1" fmla="*/ 254523 w 857839"/>
                  <a:gd name="connsiteY1" fmla="*/ 62845 h 818561"/>
                  <a:gd name="connsiteX2" fmla="*/ 584462 w 857839"/>
                  <a:gd name="connsiteY2" fmla="*/ 760429 h 818561"/>
                  <a:gd name="connsiteX3" fmla="*/ 857839 w 857839"/>
                  <a:gd name="connsiteY3" fmla="*/ 411637 h 818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839" h="818561">
                    <a:moveTo>
                      <a:pt x="0" y="383357"/>
                    </a:moveTo>
                    <a:cubicBezTo>
                      <a:pt x="78556" y="191678"/>
                      <a:pt x="157113" y="0"/>
                      <a:pt x="254523" y="62845"/>
                    </a:cubicBezTo>
                    <a:cubicBezTo>
                      <a:pt x="351933" y="125690"/>
                      <a:pt x="483909" y="702297"/>
                      <a:pt x="584462" y="760429"/>
                    </a:cubicBezTo>
                    <a:cubicBezTo>
                      <a:pt x="685015" y="818561"/>
                      <a:pt x="771427" y="615099"/>
                      <a:pt x="857839" y="411637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dist">
                  <a:defRPr/>
                </a:pPr>
                <a:endParaRPr lang="zh-CN" altLang="en-US"/>
              </a:p>
            </p:txBody>
          </p:sp>
          <p:cxnSp>
            <p:nvCxnSpPr>
              <p:cNvPr id="34" name="直接连接符 61"/>
              <p:cNvCxnSpPr/>
              <p:nvPr/>
            </p:nvCxnSpPr>
            <p:spPr bwMode="auto">
              <a:xfrm rot="5400000">
                <a:off x="3967163" y="2109787"/>
                <a:ext cx="71438" cy="7143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64"/>
              <p:cNvCxnSpPr/>
              <p:nvPr/>
            </p:nvCxnSpPr>
            <p:spPr bwMode="auto">
              <a:xfrm rot="5400000">
                <a:off x="3910013" y="2209801"/>
                <a:ext cx="71437" cy="7143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202"/>
            <p:cNvGrpSpPr>
              <a:grpSpLocks noChangeAspect="1"/>
            </p:cNvGrpSpPr>
            <p:nvPr/>
          </p:nvGrpSpPr>
          <p:grpSpPr bwMode="auto">
            <a:xfrm>
              <a:off x="4131991" y="1600200"/>
              <a:ext cx="440001" cy="396000"/>
              <a:chOff x="5897563" y="1889125"/>
              <a:chExt cx="714375" cy="642938"/>
            </a:xfrm>
          </p:grpSpPr>
          <p:sp>
            <p:nvSpPr>
              <p:cNvPr id="37" name="矩形 34"/>
              <p:cNvSpPr/>
              <p:nvPr/>
            </p:nvSpPr>
            <p:spPr bwMode="auto">
              <a:xfrm>
                <a:off x="5897563" y="1889125"/>
                <a:ext cx="714375" cy="64293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dist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任意多边形 81"/>
              <p:cNvSpPr/>
              <p:nvPr/>
            </p:nvSpPr>
            <p:spPr bwMode="auto">
              <a:xfrm>
                <a:off x="5940425" y="2246313"/>
                <a:ext cx="644525" cy="214313"/>
              </a:xfrm>
              <a:custGeom>
                <a:avLst/>
                <a:gdLst>
                  <a:gd name="connsiteX0" fmla="*/ 0 w 857839"/>
                  <a:gd name="connsiteY0" fmla="*/ 383357 h 818561"/>
                  <a:gd name="connsiteX1" fmla="*/ 254523 w 857839"/>
                  <a:gd name="connsiteY1" fmla="*/ 62845 h 818561"/>
                  <a:gd name="connsiteX2" fmla="*/ 584462 w 857839"/>
                  <a:gd name="connsiteY2" fmla="*/ 760429 h 818561"/>
                  <a:gd name="connsiteX3" fmla="*/ 857839 w 857839"/>
                  <a:gd name="connsiteY3" fmla="*/ 411637 h 818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839" h="818561">
                    <a:moveTo>
                      <a:pt x="0" y="383357"/>
                    </a:moveTo>
                    <a:cubicBezTo>
                      <a:pt x="78556" y="191678"/>
                      <a:pt x="157113" y="0"/>
                      <a:pt x="254523" y="62845"/>
                    </a:cubicBezTo>
                    <a:cubicBezTo>
                      <a:pt x="351933" y="125690"/>
                      <a:pt x="483909" y="702297"/>
                      <a:pt x="584462" y="760429"/>
                    </a:cubicBezTo>
                    <a:cubicBezTo>
                      <a:pt x="685015" y="818561"/>
                      <a:pt x="771427" y="615099"/>
                      <a:pt x="857839" y="411637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dist">
                  <a:defRPr/>
                </a:pPr>
                <a:endParaRPr lang="zh-CN" altLang="en-US"/>
              </a:p>
            </p:txBody>
          </p:sp>
          <p:sp>
            <p:nvSpPr>
              <p:cNvPr id="39" name="任意多边形 86"/>
              <p:cNvSpPr/>
              <p:nvPr/>
            </p:nvSpPr>
            <p:spPr bwMode="auto">
              <a:xfrm>
                <a:off x="5940425" y="1960562"/>
                <a:ext cx="644525" cy="214313"/>
              </a:xfrm>
              <a:custGeom>
                <a:avLst/>
                <a:gdLst>
                  <a:gd name="connsiteX0" fmla="*/ 0 w 857839"/>
                  <a:gd name="connsiteY0" fmla="*/ 383357 h 818561"/>
                  <a:gd name="connsiteX1" fmla="*/ 254523 w 857839"/>
                  <a:gd name="connsiteY1" fmla="*/ 62845 h 818561"/>
                  <a:gd name="connsiteX2" fmla="*/ 584462 w 857839"/>
                  <a:gd name="connsiteY2" fmla="*/ 760429 h 818561"/>
                  <a:gd name="connsiteX3" fmla="*/ 857839 w 857839"/>
                  <a:gd name="connsiteY3" fmla="*/ 411637 h 818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839" h="818561">
                    <a:moveTo>
                      <a:pt x="0" y="383357"/>
                    </a:moveTo>
                    <a:cubicBezTo>
                      <a:pt x="78556" y="191678"/>
                      <a:pt x="157113" y="0"/>
                      <a:pt x="254523" y="62845"/>
                    </a:cubicBezTo>
                    <a:cubicBezTo>
                      <a:pt x="351933" y="125690"/>
                      <a:pt x="483909" y="702297"/>
                      <a:pt x="584462" y="760429"/>
                    </a:cubicBezTo>
                    <a:cubicBezTo>
                      <a:pt x="685015" y="818561"/>
                      <a:pt x="771427" y="615099"/>
                      <a:pt x="857839" y="411637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dist">
                  <a:defRPr/>
                </a:pPr>
                <a:endParaRPr lang="zh-CN" altLang="en-US"/>
              </a:p>
            </p:txBody>
          </p:sp>
          <p:sp>
            <p:nvSpPr>
              <p:cNvPr id="40" name="任意多边形 87"/>
              <p:cNvSpPr/>
              <p:nvPr/>
            </p:nvSpPr>
            <p:spPr bwMode="auto">
              <a:xfrm>
                <a:off x="5940425" y="2103437"/>
                <a:ext cx="644525" cy="214313"/>
              </a:xfrm>
              <a:custGeom>
                <a:avLst/>
                <a:gdLst>
                  <a:gd name="connsiteX0" fmla="*/ 0 w 857839"/>
                  <a:gd name="connsiteY0" fmla="*/ 383357 h 818561"/>
                  <a:gd name="connsiteX1" fmla="*/ 254523 w 857839"/>
                  <a:gd name="connsiteY1" fmla="*/ 62845 h 818561"/>
                  <a:gd name="connsiteX2" fmla="*/ 584462 w 857839"/>
                  <a:gd name="connsiteY2" fmla="*/ 760429 h 818561"/>
                  <a:gd name="connsiteX3" fmla="*/ 857839 w 857839"/>
                  <a:gd name="connsiteY3" fmla="*/ 411637 h 818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839" h="818561">
                    <a:moveTo>
                      <a:pt x="0" y="383357"/>
                    </a:moveTo>
                    <a:cubicBezTo>
                      <a:pt x="78556" y="191678"/>
                      <a:pt x="157113" y="0"/>
                      <a:pt x="254523" y="62845"/>
                    </a:cubicBezTo>
                    <a:cubicBezTo>
                      <a:pt x="351933" y="125690"/>
                      <a:pt x="483909" y="702297"/>
                      <a:pt x="584462" y="760429"/>
                    </a:cubicBezTo>
                    <a:cubicBezTo>
                      <a:pt x="685015" y="818561"/>
                      <a:pt x="771427" y="615099"/>
                      <a:pt x="857839" y="411637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dist">
                  <a:defRPr/>
                </a:pPr>
                <a:endParaRPr lang="zh-CN" altLang="en-US"/>
              </a:p>
            </p:txBody>
          </p:sp>
          <p:cxnSp>
            <p:nvCxnSpPr>
              <p:cNvPr id="41" name="直接连接符 61"/>
              <p:cNvCxnSpPr/>
              <p:nvPr/>
            </p:nvCxnSpPr>
            <p:spPr bwMode="auto">
              <a:xfrm rot="5400000">
                <a:off x="6283325" y="2093912"/>
                <a:ext cx="71438" cy="7143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64"/>
              <p:cNvCxnSpPr/>
              <p:nvPr/>
            </p:nvCxnSpPr>
            <p:spPr bwMode="auto">
              <a:xfrm rot="5400000">
                <a:off x="6226175" y="2317751"/>
                <a:ext cx="71437" cy="7143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8"/>
            <p:cNvGrpSpPr>
              <a:grpSpLocks/>
            </p:cNvGrpSpPr>
            <p:nvPr/>
          </p:nvGrpSpPr>
          <p:grpSpPr bwMode="auto">
            <a:xfrm>
              <a:off x="3485092" y="2378075"/>
              <a:ext cx="439200" cy="396000"/>
              <a:chOff x="1500166" y="3429000"/>
              <a:chExt cx="714380" cy="642918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500166" y="3429000"/>
                <a:ext cx="714380" cy="6429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1643042" y="3543297"/>
                <a:ext cx="428628" cy="428612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>
                <a:off x="1685904" y="3643306"/>
                <a:ext cx="357191" cy="214307"/>
              </a:xfrm>
              <a:custGeom>
                <a:avLst/>
                <a:gdLst>
                  <a:gd name="connsiteX0" fmla="*/ 0 w 857839"/>
                  <a:gd name="connsiteY0" fmla="*/ 383357 h 818561"/>
                  <a:gd name="connsiteX1" fmla="*/ 254523 w 857839"/>
                  <a:gd name="connsiteY1" fmla="*/ 62845 h 818561"/>
                  <a:gd name="connsiteX2" fmla="*/ 584462 w 857839"/>
                  <a:gd name="connsiteY2" fmla="*/ 760429 h 818561"/>
                  <a:gd name="connsiteX3" fmla="*/ 857839 w 857839"/>
                  <a:gd name="connsiteY3" fmla="*/ 411637 h 818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839" h="818561">
                    <a:moveTo>
                      <a:pt x="0" y="383357"/>
                    </a:moveTo>
                    <a:cubicBezTo>
                      <a:pt x="78556" y="191678"/>
                      <a:pt x="157113" y="0"/>
                      <a:pt x="254523" y="62845"/>
                    </a:cubicBezTo>
                    <a:cubicBezTo>
                      <a:pt x="351933" y="125690"/>
                      <a:pt x="483909" y="702297"/>
                      <a:pt x="584462" y="760429"/>
                    </a:cubicBezTo>
                    <a:cubicBezTo>
                      <a:pt x="685015" y="818561"/>
                      <a:pt x="771427" y="615099"/>
                      <a:pt x="857839" y="411637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cxnSp>
          <p:nvCxnSpPr>
            <p:cNvPr id="48" name="直接箭头连接符 47"/>
            <p:cNvCxnSpPr/>
            <p:nvPr/>
          </p:nvCxnSpPr>
          <p:spPr>
            <a:xfrm>
              <a:off x="2641064" y="1798200"/>
              <a:ext cx="203642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3930200" y="1798200"/>
              <a:ext cx="203642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3276592" y="1798200"/>
              <a:ext cx="203642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rot="5400000">
              <a:off x="3504836" y="2178406"/>
              <a:ext cx="39600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组合 62"/>
          <p:cNvGrpSpPr/>
          <p:nvPr/>
        </p:nvGrpSpPr>
        <p:grpSpPr>
          <a:xfrm>
            <a:off x="304568" y="1495425"/>
            <a:ext cx="1898661" cy="487364"/>
            <a:chOff x="304568" y="1495425"/>
            <a:chExt cx="1898661" cy="487364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304568" y="1511300"/>
              <a:ext cx="1318769" cy="471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4" name="直接箭头连接符 53"/>
            <p:cNvCxnSpPr/>
            <p:nvPr/>
          </p:nvCxnSpPr>
          <p:spPr>
            <a:xfrm>
              <a:off x="1519229" y="1798634"/>
              <a:ext cx="684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619242" y="1495425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C00000"/>
                  </a:solidFill>
                </a:rPr>
                <a:t>RF</a:t>
              </a:r>
              <a:endParaRPr lang="zh-CN" altLang="en-US" sz="1600" b="1" dirty="0"/>
            </a:p>
          </p:txBody>
        </p:sp>
      </p:grpSp>
      <p:grpSp>
        <p:nvGrpSpPr>
          <p:cNvPr id="13" name="组合 63"/>
          <p:cNvGrpSpPr/>
          <p:nvPr/>
        </p:nvGrpSpPr>
        <p:grpSpPr>
          <a:xfrm>
            <a:off x="4571992" y="1509296"/>
            <a:ext cx="838200" cy="338554"/>
            <a:chOff x="4571992" y="1509296"/>
            <a:chExt cx="838200" cy="338554"/>
          </a:xfrm>
        </p:grpSpPr>
        <p:cxnSp>
          <p:nvCxnSpPr>
            <p:cNvPr id="55" name="直接箭头连接符 54"/>
            <p:cNvCxnSpPr/>
            <p:nvPr/>
          </p:nvCxnSpPr>
          <p:spPr>
            <a:xfrm>
              <a:off x="4571992" y="1808162"/>
              <a:ext cx="684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876792" y="1509296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C00000"/>
                  </a:solidFill>
                </a:rPr>
                <a:t>IF</a:t>
              </a:r>
              <a:endParaRPr lang="zh-CN" altLang="en-US" sz="1600" b="1" dirty="0"/>
            </a:p>
          </p:txBody>
        </p:sp>
      </p:grpSp>
      <p:grpSp>
        <p:nvGrpSpPr>
          <p:cNvPr id="26" name="组合 62"/>
          <p:cNvGrpSpPr/>
          <p:nvPr/>
        </p:nvGrpSpPr>
        <p:grpSpPr>
          <a:xfrm>
            <a:off x="228600" y="5410200"/>
            <a:ext cx="900000" cy="900000"/>
            <a:chOff x="3766273" y="1199400"/>
            <a:chExt cx="1585532" cy="1620000"/>
          </a:xfrm>
        </p:grpSpPr>
        <p:pic>
          <p:nvPicPr>
            <p:cNvPr id="64" name="Picture 3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3766273" y="1199400"/>
              <a:ext cx="1585532" cy="16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5" name="圆角矩形 64"/>
            <p:cNvSpPr/>
            <p:nvPr/>
          </p:nvSpPr>
          <p:spPr>
            <a:xfrm>
              <a:off x="3768000" y="1205421"/>
              <a:ext cx="1566000" cy="1609200"/>
            </a:xfrm>
            <a:prstGeom prst="roundRect">
              <a:avLst>
                <a:gd name="adj" fmla="val 6491"/>
              </a:avLst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65"/>
          <p:cNvGrpSpPr/>
          <p:nvPr/>
        </p:nvGrpSpPr>
        <p:grpSpPr>
          <a:xfrm>
            <a:off x="1346200" y="5410200"/>
            <a:ext cx="900000" cy="900000"/>
            <a:chOff x="5531217" y="1199400"/>
            <a:chExt cx="1608401" cy="1620000"/>
          </a:xfrm>
        </p:grpSpPr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5531217" y="1199400"/>
              <a:ext cx="1608401" cy="16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8" name="圆角矩形 67"/>
            <p:cNvSpPr/>
            <p:nvPr/>
          </p:nvSpPr>
          <p:spPr>
            <a:xfrm>
              <a:off x="5553074" y="1205437"/>
              <a:ext cx="1566000" cy="1609200"/>
            </a:xfrm>
            <a:prstGeom prst="roundRect">
              <a:avLst>
                <a:gd name="adj" fmla="val 6491"/>
              </a:avLst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68"/>
          <p:cNvGrpSpPr/>
          <p:nvPr/>
        </p:nvGrpSpPr>
        <p:grpSpPr>
          <a:xfrm>
            <a:off x="2463800" y="5410200"/>
            <a:ext cx="900000" cy="900000"/>
            <a:chOff x="7319030" y="1199400"/>
            <a:chExt cx="1604571" cy="1620000"/>
          </a:xfrm>
        </p:grpSpPr>
        <p:pic>
          <p:nvPicPr>
            <p:cNvPr id="71" name="Picture 5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7319030" y="1199400"/>
              <a:ext cx="1604571" cy="16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2" name="圆角矩形 71"/>
            <p:cNvSpPr/>
            <p:nvPr/>
          </p:nvSpPr>
          <p:spPr>
            <a:xfrm>
              <a:off x="7335111" y="1200148"/>
              <a:ext cx="1566000" cy="1609200"/>
            </a:xfrm>
            <a:prstGeom prst="roundRect">
              <a:avLst>
                <a:gd name="adj" fmla="val 6491"/>
              </a:avLst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72"/>
          <p:cNvGrpSpPr/>
          <p:nvPr/>
        </p:nvGrpSpPr>
        <p:grpSpPr>
          <a:xfrm>
            <a:off x="3581400" y="5410200"/>
            <a:ext cx="900000" cy="900000"/>
            <a:chOff x="224265" y="3348037"/>
            <a:chExt cx="1604535" cy="1624763"/>
          </a:xfrm>
        </p:grpSpPr>
        <p:pic>
          <p:nvPicPr>
            <p:cNvPr id="74" name="Picture 6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224265" y="3352800"/>
              <a:ext cx="1604535" cy="16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5" name="圆角矩形 74"/>
            <p:cNvSpPr/>
            <p:nvPr/>
          </p:nvSpPr>
          <p:spPr>
            <a:xfrm>
              <a:off x="242889" y="3348037"/>
              <a:ext cx="1566000" cy="1609200"/>
            </a:xfrm>
            <a:prstGeom prst="roundRect">
              <a:avLst>
                <a:gd name="adj" fmla="val 6491"/>
              </a:avLst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75"/>
          <p:cNvGrpSpPr/>
          <p:nvPr/>
        </p:nvGrpSpPr>
        <p:grpSpPr>
          <a:xfrm>
            <a:off x="152400" y="3048000"/>
            <a:ext cx="2133600" cy="2057400"/>
            <a:chOff x="5715000" y="1219200"/>
            <a:chExt cx="3352800" cy="3361693"/>
          </a:xfrm>
        </p:grpSpPr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21"/>
            <a:srcRect/>
            <a:stretch>
              <a:fillRect/>
            </a:stretch>
          </p:blipFill>
          <p:spPr bwMode="auto">
            <a:xfrm>
              <a:off x="5715000" y="1219200"/>
              <a:ext cx="3352800" cy="3361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8" name="圆角矩形 77"/>
            <p:cNvSpPr/>
            <p:nvPr/>
          </p:nvSpPr>
          <p:spPr>
            <a:xfrm>
              <a:off x="5729514" y="1233714"/>
              <a:ext cx="3276000" cy="3312000"/>
            </a:xfrm>
            <a:prstGeom prst="roundRect">
              <a:avLst>
                <a:gd name="adj" fmla="val 3833"/>
              </a:avLst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778445386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  <a:endParaRPr lang="zh-CN" altLang="en-US" sz="20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648200"/>
            <a:ext cx="3679306" cy="134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143000"/>
            <a:ext cx="51339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71925" y="3352800"/>
            <a:ext cx="50958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44641718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模拟调制和脉冲调制</a:t>
            </a:r>
            <a:endParaRPr lang="zh-CN" altLang="en-US" dirty="0"/>
          </a:p>
        </p:txBody>
      </p:sp>
      <p:grpSp>
        <p:nvGrpSpPr>
          <p:cNvPr id="4" name="组合 106"/>
          <p:cNvGrpSpPr>
            <a:grpSpLocks/>
          </p:cNvGrpSpPr>
          <p:nvPr/>
        </p:nvGrpSpPr>
        <p:grpSpPr bwMode="auto">
          <a:xfrm>
            <a:off x="796925" y="3429000"/>
            <a:ext cx="6137275" cy="1720850"/>
            <a:chOff x="0" y="0"/>
            <a:chExt cx="6137728" cy="1720400"/>
          </a:xfrm>
        </p:grpSpPr>
        <p:grpSp>
          <p:nvGrpSpPr>
            <p:cNvPr id="5" name="组合 105"/>
            <p:cNvGrpSpPr>
              <a:grpSpLocks/>
            </p:cNvGrpSpPr>
            <p:nvPr/>
          </p:nvGrpSpPr>
          <p:grpSpPr bwMode="auto">
            <a:xfrm>
              <a:off x="0" y="0"/>
              <a:ext cx="5375728" cy="1720400"/>
              <a:chOff x="0" y="0"/>
              <a:chExt cx="5375728" cy="1720400"/>
            </a:xfrm>
          </p:grpSpPr>
          <p:sp>
            <p:nvSpPr>
              <p:cNvPr id="7" name="圆角矩形 8"/>
              <p:cNvSpPr>
                <a:spLocks noChangeArrowheads="1"/>
              </p:cNvSpPr>
              <p:nvPr/>
            </p:nvSpPr>
            <p:spPr bwMode="auto">
              <a:xfrm>
                <a:off x="2419168" y="1036400"/>
                <a:ext cx="1080000" cy="6840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25400" cap="flat" cmpd="sng">
                <a:solidFill>
                  <a:srgbClr val="395E8A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TextBox 9"/>
              <p:cNvSpPr>
                <a:spLocks noChangeArrowheads="1"/>
              </p:cNvSpPr>
              <p:nvPr/>
            </p:nvSpPr>
            <p:spPr bwMode="auto">
              <a:xfrm>
                <a:off x="2403928" y="1054100"/>
                <a:ext cx="1143000" cy="533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sym typeface="Arial" panose="020B0604020202020204" pitchFamily="34" charset="0"/>
                  </a:rPr>
                  <a:t>脉冲</a:t>
                </a:r>
                <a:endParaRPr lang="en-US" b="1">
                  <a:solidFill>
                    <a:schemeClr val="bg1"/>
                  </a:solidFill>
                  <a:sym typeface="Arial" panose="020B0604020202020204" pitchFamily="34" charset="0"/>
                </a:endParaRPr>
              </a:p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sym typeface="Arial" panose="020B0604020202020204" pitchFamily="34" charset="0"/>
                  </a:rPr>
                  <a:t>发生器</a:t>
                </a:r>
              </a:p>
            </p:txBody>
          </p:sp>
          <p:grpSp>
            <p:nvGrpSpPr>
              <p:cNvPr id="9" name="组合 29"/>
              <p:cNvGrpSpPr>
                <a:grpSpLocks/>
              </p:cNvGrpSpPr>
              <p:nvPr/>
            </p:nvGrpSpPr>
            <p:grpSpPr bwMode="auto">
              <a:xfrm>
                <a:off x="4232728" y="457200"/>
                <a:ext cx="1143000" cy="762000"/>
                <a:chOff x="0" y="0"/>
                <a:chExt cx="1143000" cy="828000"/>
              </a:xfrm>
            </p:grpSpPr>
            <p:sp>
              <p:nvSpPr>
                <p:cNvPr id="24" name="圆角矩形 10"/>
                <p:cNvSpPr>
                  <a:spLocks noChangeArrowheads="1"/>
                </p:cNvSpPr>
                <p:nvPr/>
              </p:nvSpPr>
              <p:spPr bwMode="auto">
                <a:xfrm>
                  <a:off x="15240" y="0"/>
                  <a:ext cx="1080000" cy="828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17365D"/>
                </a:solidFill>
                <a:ln w="25400" cap="flat" cmpd="sng">
                  <a:solidFill>
                    <a:srgbClr val="395E8A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" name="TextBox 11"/>
                <p:cNvSpPr>
                  <a:spLocks noChangeArrowheads="1"/>
                </p:cNvSpPr>
                <p:nvPr/>
              </p:nvSpPr>
              <p:spPr bwMode="auto">
                <a:xfrm>
                  <a:off x="0" y="76200"/>
                  <a:ext cx="1143000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zh-CN" altLang="en-US" b="1">
                      <a:solidFill>
                        <a:schemeClr val="bg1"/>
                      </a:solidFill>
                      <a:sym typeface="Arial" panose="020B0604020202020204" pitchFamily="34" charset="0"/>
                    </a:rPr>
                    <a:t>脉冲</a:t>
                  </a:r>
                  <a:endParaRPr lang="en-US" b="1">
                    <a:solidFill>
                      <a:schemeClr val="bg1"/>
                    </a:solidFill>
                    <a:sym typeface="Arial" panose="020B0604020202020204" pitchFamily="34" charset="0"/>
                  </a:endParaRPr>
                </a:p>
                <a:p>
                  <a:pPr algn="ctr"/>
                  <a:r>
                    <a:rPr lang="zh-CN" altLang="en-US" b="1">
                      <a:solidFill>
                        <a:schemeClr val="bg1"/>
                      </a:solidFill>
                      <a:sym typeface="Arial" panose="020B0604020202020204" pitchFamily="34" charset="0"/>
                    </a:rPr>
                    <a:t>调制</a:t>
                  </a:r>
                </a:p>
              </p:txBody>
            </p:sp>
          </p:grpSp>
          <p:sp>
            <p:nvSpPr>
              <p:cNvPr id="10" name="圆角矩形 36"/>
              <p:cNvSpPr>
                <a:spLocks noChangeArrowheads="1"/>
              </p:cNvSpPr>
              <p:nvPr/>
            </p:nvSpPr>
            <p:spPr bwMode="auto">
              <a:xfrm>
                <a:off x="15240" y="0"/>
                <a:ext cx="1080000" cy="828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TextBox 37"/>
              <p:cNvSpPr>
                <a:spLocks noChangeArrowheads="1"/>
              </p:cNvSpPr>
              <p:nvPr/>
            </p:nvSpPr>
            <p:spPr bwMode="auto">
              <a:xfrm>
                <a:off x="0" y="91440"/>
                <a:ext cx="114300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rgbClr val="000000"/>
                    </a:solidFill>
                    <a:sym typeface="Arial" panose="020B0604020202020204" pitchFamily="34" charset="0"/>
                  </a:rPr>
                  <a:t>外部脉冲</a:t>
                </a:r>
                <a:endParaRPr lang="en-US" b="1">
                  <a:solidFill>
                    <a:srgbClr val="000000"/>
                  </a:solidFill>
                  <a:sym typeface="Arial" panose="020B0604020202020204" pitchFamily="34" charset="0"/>
                </a:endParaRPr>
              </a:p>
              <a:p>
                <a:pPr algn="ctr"/>
                <a:r>
                  <a:rPr lang="zh-CN" altLang="en-US" b="1">
                    <a:solidFill>
                      <a:srgbClr val="000000"/>
                    </a:solidFill>
                    <a:sym typeface="Arial" panose="020B0604020202020204" pitchFamily="34" charset="0"/>
                  </a:rPr>
                  <a:t>输入</a:t>
                </a:r>
              </a:p>
            </p:txBody>
          </p:sp>
          <p:grpSp>
            <p:nvGrpSpPr>
              <p:cNvPr id="12" name="组合 116"/>
              <p:cNvGrpSpPr>
                <a:grpSpLocks/>
              </p:cNvGrpSpPr>
              <p:nvPr/>
            </p:nvGrpSpPr>
            <p:grpSpPr bwMode="auto">
              <a:xfrm>
                <a:off x="1734928" y="218400"/>
                <a:ext cx="288000" cy="592800"/>
                <a:chOff x="0" y="0"/>
                <a:chExt cx="432000" cy="889200"/>
              </a:xfrm>
            </p:grpSpPr>
            <p:grpSp>
              <p:nvGrpSpPr>
                <p:cNvPr id="16" name="组合 5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32000" cy="432000"/>
                  <a:chOff x="0" y="0"/>
                  <a:chExt cx="609600" cy="609600"/>
                </a:xfrm>
              </p:grpSpPr>
              <p:sp>
                <p:nvSpPr>
                  <p:cNvPr id="22" name="椭圆 12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609600" cy="6096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zh-CN" altLang="zh-CN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3" name="椭圆 124"/>
                  <p:cNvSpPr>
                    <a:spLocks noChangeArrowheads="1"/>
                  </p:cNvSpPr>
                  <p:nvPr/>
                </p:nvSpPr>
                <p:spPr bwMode="auto">
                  <a:xfrm>
                    <a:off x="119742" y="1197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zh-CN" altLang="zh-CN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17" name="组合 58"/>
                <p:cNvGrpSpPr>
                  <a:grpSpLocks/>
                </p:cNvGrpSpPr>
                <p:nvPr/>
              </p:nvGrpSpPr>
              <p:grpSpPr bwMode="auto">
                <a:xfrm>
                  <a:off x="32172" y="730662"/>
                  <a:ext cx="396000" cy="158517"/>
                  <a:chOff x="0" y="0"/>
                  <a:chExt cx="288000" cy="169512"/>
                </a:xfrm>
              </p:grpSpPr>
              <p:sp>
                <p:nvSpPr>
                  <p:cNvPr id="19" name="直接连接符 120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88000" cy="1588"/>
                  </a:xfrm>
                  <a:prstGeom prst="line">
                    <a:avLst/>
                  </a:prstGeom>
                  <a:noFill/>
                  <a:ln w="25400" cap="flat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" name="直接连接符 121"/>
                  <p:cNvSpPr>
                    <a:spLocks noChangeShapeType="1"/>
                  </p:cNvSpPr>
                  <p:nvPr/>
                </p:nvSpPr>
                <p:spPr bwMode="auto">
                  <a:xfrm>
                    <a:off x="36000" y="91732"/>
                    <a:ext cx="216000" cy="1588"/>
                  </a:xfrm>
                  <a:prstGeom prst="line">
                    <a:avLst/>
                  </a:prstGeom>
                  <a:noFill/>
                  <a:ln w="25400" cap="flat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直接连接符 122"/>
                  <p:cNvSpPr>
                    <a:spLocks noChangeShapeType="1"/>
                  </p:cNvSpPr>
                  <p:nvPr/>
                </p:nvSpPr>
                <p:spPr bwMode="auto">
                  <a:xfrm>
                    <a:off x="72000" y="167924"/>
                    <a:ext cx="144000" cy="1588"/>
                  </a:xfrm>
                  <a:prstGeom prst="line">
                    <a:avLst/>
                  </a:prstGeom>
                  <a:noFill/>
                  <a:ln w="25400" cap="flat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" name="直接连接符 119"/>
                <p:cNvSpPr>
                  <a:spLocks noChangeShapeType="1"/>
                </p:cNvSpPr>
                <p:nvPr/>
              </p:nvSpPr>
              <p:spPr bwMode="auto">
                <a:xfrm rot="5400000">
                  <a:off x="76994" y="580770"/>
                  <a:ext cx="304800" cy="1588"/>
                </a:xfrm>
                <a:prstGeom prst="line">
                  <a:avLst/>
                </a:prstGeom>
                <a:noFill/>
                <a:ln w="25400" cap="flat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" name="直接连接符 134"/>
              <p:cNvSpPr>
                <a:spLocks noChangeShapeType="1"/>
              </p:cNvSpPr>
              <p:nvPr/>
            </p:nvSpPr>
            <p:spPr bwMode="auto">
              <a:xfrm rot="16200000" flipH="1" flipV="1">
                <a:off x="1432521" y="56993"/>
                <a:ext cx="1" cy="648000"/>
              </a:xfrm>
              <a:prstGeom prst="line">
                <a:avLst/>
              </a:prstGeom>
              <a:noFill/>
              <a:ln w="25400" cap="flat" cmpd="sng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肘形连接符 149"/>
              <p:cNvSpPr>
                <a:spLocks noChangeShapeType="1"/>
              </p:cNvSpPr>
              <p:nvPr/>
            </p:nvSpPr>
            <p:spPr bwMode="auto">
              <a:xfrm flipV="1">
                <a:off x="3499168" y="838200"/>
                <a:ext cx="748800" cy="540200"/>
              </a:xfrm>
              <a:prstGeom prst="bentConnector3">
                <a:avLst>
                  <a:gd name="adj1" fmla="val 50000"/>
                </a:avLst>
              </a:prstGeom>
              <a:noFill/>
              <a:ln w="25400" cap="flat" cmpd="sng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肘形连接符 153"/>
              <p:cNvSpPr>
                <a:spLocks noChangeShapeType="1"/>
              </p:cNvSpPr>
              <p:nvPr/>
            </p:nvSpPr>
            <p:spPr bwMode="auto">
              <a:xfrm rot="10800000">
                <a:off x="2022928" y="362400"/>
                <a:ext cx="2225040" cy="475800"/>
              </a:xfrm>
              <a:prstGeom prst="bentConnector3">
                <a:avLst>
                  <a:gd name="adj1" fmla="val 17032"/>
                </a:avLst>
              </a:prstGeom>
              <a:noFill/>
              <a:ln w="25400" cap="flat" cmpd="sng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肘形连接符 172"/>
            <p:cNvSpPr>
              <a:spLocks noChangeShapeType="1"/>
            </p:cNvSpPr>
            <p:nvPr/>
          </p:nvSpPr>
          <p:spPr bwMode="auto">
            <a:xfrm flipV="1">
              <a:off x="5327968" y="180966"/>
              <a:ext cx="809760" cy="657234"/>
            </a:xfrm>
            <a:prstGeom prst="bentConnector3">
              <a:avLst>
                <a:gd name="adj1" fmla="val 49056"/>
              </a:avLst>
            </a:prstGeom>
            <a:noFill/>
            <a:ln w="25400" cap="flat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组合 107"/>
          <p:cNvGrpSpPr>
            <a:grpSpLocks/>
          </p:cNvGrpSpPr>
          <p:nvPr/>
        </p:nvGrpSpPr>
        <p:grpSpPr bwMode="auto">
          <a:xfrm>
            <a:off x="914400" y="4686300"/>
            <a:ext cx="3429000" cy="1468438"/>
            <a:chOff x="0" y="0"/>
            <a:chExt cx="3429000" cy="1468900"/>
          </a:xfrm>
        </p:grpSpPr>
        <p:sp>
          <p:nvSpPr>
            <p:cNvPr id="27" name="圆角矩形 6"/>
            <p:cNvSpPr>
              <a:spLocks noChangeArrowheads="1"/>
            </p:cNvSpPr>
            <p:nvPr/>
          </p:nvSpPr>
          <p:spPr bwMode="auto">
            <a:xfrm>
              <a:off x="2301240" y="784900"/>
              <a:ext cx="1080000" cy="684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2F2B"/>
                </a:gs>
                <a:gs pos="79999">
                  <a:srgbClr val="C93D39"/>
                </a:gs>
                <a:gs pos="100000">
                  <a:srgbClr val="CD3A36"/>
                </a:gs>
              </a:gsLst>
              <a:lin ang="5400000" scaled="1"/>
            </a:gradFill>
            <a:ln w="9525" cap="flat" cmpd="sng">
              <a:solidFill>
                <a:schemeClr val="accent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8" name="TextBox 7"/>
            <p:cNvSpPr>
              <a:spLocks noChangeArrowheads="1"/>
            </p:cNvSpPr>
            <p:nvPr/>
          </p:nvSpPr>
          <p:spPr bwMode="auto">
            <a:xfrm>
              <a:off x="2286000" y="824974"/>
              <a:ext cx="1143000" cy="533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  <a:sym typeface="Arial" panose="020B0604020202020204" pitchFamily="34" charset="0"/>
                </a:rPr>
                <a:t>脉冲序列发生器</a:t>
              </a:r>
            </a:p>
          </p:txBody>
        </p:sp>
        <p:grpSp>
          <p:nvGrpSpPr>
            <p:cNvPr id="29" name="组合 85"/>
            <p:cNvGrpSpPr>
              <a:grpSpLocks/>
            </p:cNvGrpSpPr>
            <p:nvPr/>
          </p:nvGrpSpPr>
          <p:grpSpPr bwMode="auto">
            <a:xfrm>
              <a:off x="1617000" y="0"/>
              <a:ext cx="288000" cy="592800"/>
              <a:chOff x="0" y="0"/>
              <a:chExt cx="432000" cy="889200"/>
            </a:xfrm>
          </p:grpSpPr>
          <p:grpSp>
            <p:nvGrpSpPr>
              <p:cNvPr id="34" name="组合 57"/>
              <p:cNvGrpSpPr>
                <a:grpSpLocks/>
              </p:cNvGrpSpPr>
              <p:nvPr/>
            </p:nvGrpSpPr>
            <p:grpSpPr bwMode="auto">
              <a:xfrm>
                <a:off x="0" y="0"/>
                <a:ext cx="432000" cy="432000"/>
                <a:chOff x="0" y="0"/>
                <a:chExt cx="609600" cy="609600"/>
              </a:xfrm>
            </p:grpSpPr>
            <p:sp>
              <p:nvSpPr>
                <p:cNvPr id="40" name="椭圆 9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9600" cy="609600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" name="椭圆 93"/>
                <p:cNvSpPr>
                  <a:spLocks noChangeArrowheads="1"/>
                </p:cNvSpPr>
                <p:nvPr/>
              </p:nvSpPr>
              <p:spPr bwMode="auto">
                <a:xfrm>
                  <a:off x="119742" y="1197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5" name="组合 58"/>
              <p:cNvGrpSpPr>
                <a:grpSpLocks/>
              </p:cNvGrpSpPr>
              <p:nvPr/>
            </p:nvGrpSpPr>
            <p:grpSpPr bwMode="auto">
              <a:xfrm>
                <a:off x="32172" y="730662"/>
                <a:ext cx="396000" cy="158517"/>
                <a:chOff x="0" y="0"/>
                <a:chExt cx="288000" cy="169512"/>
              </a:xfrm>
            </p:grpSpPr>
            <p:sp>
              <p:nvSpPr>
                <p:cNvPr id="37" name="直接连接符 8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88000" cy="1588"/>
                </a:xfrm>
                <a:prstGeom prst="line">
                  <a:avLst/>
                </a:prstGeom>
                <a:noFill/>
                <a:ln w="25400" cap="flat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直接连接符 90"/>
                <p:cNvSpPr>
                  <a:spLocks noChangeShapeType="1"/>
                </p:cNvSpPr>
                <p:nvPr/>
              </p:nvSpPr>
              <p:spPr bwMode="auto">
                <a:xfrm>
                  <a:off x="36000" y="91732"/>
                  <a:ext cx="216000" cy="1588"/>
                </a:xfrm>
                <a:prstGeom prst="line">
                  <a:avLst/>
                </a:prstGeom>
                <a:noFill/>
                <a:ln w="25400" cap="flat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直接连接符 91"/>
                <p:cNvSpPr>
                  <a:spLocks noChangeShapeType="1"/>
                </p:cNvSpPr>
                <p:nvPr/>
              </p:nvSpPr>
              <p:spPr bwMode="auto">
                <a:xfrm>
                  <a:off x="72000" y="167924"/>
                  <a:ext cx="144000" cy="1588"/>
                </a:xfrm>
                <a:prstGeom prst="line">
                  <a:avLst/>
                </a:prstGeom>
                <a:noFill/>
                <a:ln w="25400" cap="flat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" name="直接连接符 88"/>
              <p:cNvSpPr>
                <a:spLocks noChangeShapeType="1"/>
              </p:cNvSpPr>
              <p:nvPr/>
            </p:nvSpPr>
            <p:spPr bwMode="auto">
              <a:xfrm rot="5400000">
                <a:off x="76994" y="580770"/>
                <a:ext cx="304800" cy="1588"/>
              </a:xfrm>
              <a:prstGeom prst="line">
                <a:avLst/>
              </a:prstGeom>
              <a:noFill/>
              <a:ln w="25400" cap="flat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" name="直接连接符 135"/>
            <p:cNvSpPr>
              <a:spLocks noChangeShapeType="1"/>
            </p:cNvSpPr>
            <p:nvPr/>
          </p:nvSpPr>
          <p:spPr bwMode="auto">
            <a:xfrm rot="16200000" flipH="1" flipV="1">
              <a:off x="1367543" y="-242025"/>
              <a:ext cx="1" cy="792000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1" name="直接连接符 140"/>
            <p:cNvCxnSpPr>
              <a:cxnSpLocks noChangeShapeType="1"/>
              <a:stCxn id="27" idx="0"/>
              <a:endCxn id="7" idx="2"/>
            </p:cNvCxnSpPr>
            <p:nvPr/>
          </p:nvCxnSpPr>
          <p:spPr bwMode="auto">
            <a:xfrm rot="5400000" flipH="1" flipV="1">
              <a:off x="2680340" y="624000"/>
              <a:ext cx="321800" cy="1588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2" name="直接箭头连接符 145"/>
            <p:cNvSpPr>
              <a:spLocks noChangeShapeType="1"/>
            </p:cNvSpPr>
            <p:nvPr/>
          </p:nvSpPr>
          <p:spPr bwMode="auto">
            <a:xfrm flipV="1">
              <a:off x="1905000" y="139963"/>
              <a:ext cx="381000" cy="1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矩形 183"/>
            <p:cNvSpPr>
              <a:spLocks noChangeArrowheads="1"/>
            </p:cNvSpPr>
            <p:nvPr/>
          </p:nvSpPr>
          <p:spPr bwMode="auto">
            <a:xfrm>
              <a:off x="0" y="266700"/>
              <a:ext cx="1371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sym typeface="Arial" panose="020B0604020202020204" pitchFamily="34" charset="0"/>
                </a:rPr>
                <a:t>脉冲输出</a:t>
              </a:r>
            </a:p>
          </p:txBody>
        </p:sp>
      </p:grpSp>
      <p:grpSp>
        <p:nvGrpSpPr>
          <p:cNvPr id="42" name="组合 103"/>
          <p:cNvGrpSpPr>
            <a:grpSpLocks/>
          </p:cNvGrpSpPr>
          <p:nvPr/>
        </p:nvGrpSpPr>
        <p:grpSpPr bwMode="auto">
          <a:xfrm>
            <a:off x="685800" y="1143000"/>
            <a:ext cx="7620000" cy="2914650"/>
            <a:chOff x="0" y="0"/>
            <a:chExt cx="7620000" cy="2914650"/>
          </a:xfrm>
        </p:grpSpPr>
        <p:grpSp>
          <p:nvGrpSpPr>
            <p:cNvPr id="43" name="组合 125"/>
            <p:cNvGrpSpPr>
              <a:grpSpLocks/>
            </p:cNvGrpSpPr>
            <p:nvPr/>
          </p:nvGrpSpPr>
          <p:grpSpPr bwMode="auto">
            <a:xfrm>
              <a:off x="6265200" y="2321850"/>
              <a:ext cx="288000" cy="592800"/>
              <a:chOff x="0" y="0"/>
              <a:chExt cx="432000" cy="889200"/>
            </a:xfrm>
          </p:grpSpPr>
          <p:grpSp>
            <p:nvGrpSpPr>
              <p:cNvPr id="90" name="组合 57"/>
              <p:cNvGrpSpPr>
                <a:grpSpLocks/>
              </p:cNvGrpSpPr>
              <p:nvPr/>
            </p:nvGrpSpPr>
            <p:grpSpPr bwMode="auto">
              <a:xfrm>
                <a:off x="0" y="0"/>
                <a:ext cx="432000" cy="432000"/>
                <a:chOff x="0" y="0"/>
                <a:chExt cx="609600" cy="609600"/>
              </a:xfrm>
            </p:grpSpPr>
            <p:sp>
              <p:nvSpPr>
                <p:cNvPr id="96" name="椭圆 13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9600" cy="609600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7" name="椭圆 133"/>
                <p:cNvSpPr>
                  <a:spLocks noChangeArrowheads="1"/>
                </p:cNvSpPr>
                <p:nvPr/>
              </p:nvSpPr>
              <p:spPr bwMode="auto">
                <a:xfrm>
                  <a:off x="119742" y="1197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91" name="组合 58"/>
              <p:cNvGrpSpPr>
                <a:grpSpLocks/>
              </p:cNvGrpSpPr>
              <p:nvPr/>
            </p:nvGrpSpPr>
            <p:grpSpPr bwMode="auto">
              <a:xfrm>
                <a:off x="32172" y="730662"/>
                <a:ext cx="396000" cy="158517"/>
                <a:chOff x="0" y="0"/>
                <a:chExt cx="288000" cy="169512"/>
              </a:xfrm>
            </p:grpSpPr>
            <p:sp>
              <p:nvSpPr>
                <p:cNvPr id="93" name="直接连接符 12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88000" cy="1588"/>
                </a:xfrm>
                <a:prstGeom prst="line">
                  <a:avLst/>
                </a:prstGeom>
                <a:noFill/>
                <a:ln w="25400" cap="flat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" name="直接连接符 130"/>
                <p:cNvSpPr>
                  <a:spLocks noChangeShapeType="1"/>
                </p:cNvSpPr>
                <p:nvPr/>
              </p:nvSpPr>
              <p:spPr bwMode="auto">
                <a:xfrm>
                  <a:off x="36000" y="91732"/>
                  <a:ext cx="216000" cy="1588"/>
                </a:xfrm>
                <a:prstGeom prst="line">
                  <a:avLst/>
                </a:prstGeom>
                <a:noFill/>
                <a:ln w="25400" cap="flat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" name="直接连接符 131"/>
                <p:cNvSpPr>
                  <a:spLocks noChangeShapeType="1"/>
                </p:cNvSpPr>
                <p:nvPr/>
              </p:nvSpPr>
              <p:spPr bwMode="auto">
                <a:xfrm>
                  <a:off x="72000" y="167924"/>
                  <a:ext cx="144000" cy="1588"/>
                </a:xfrm>
                <a:prstGeom prst="line">
                  <a:avLst/>
                </a:prstGeom>
                <a:noFill/>
                <a:ln w="25400" cap="flat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2" name="直接连接符 128"/>
              <p:cNvSpPr>
                <a:spLocks noChangeShapeType="1"/>
              </p:cNvSpPr>
              <p:nvPr/>
            </p:nvSpPr>
            <p:spPr bwMode="auto">
              <a:xfrm rot="5400000">
                <a:off x="76994" y="580770"/>
                <a:ext cx="304800" cy="1588"/>
              </a:xfrm>
              <a:prstGeom prst="line">
                <a:avLst/>
              </a:prstGeom>
              <a:noFill/>
              <a:ln w="25400" cap="flat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" name="矩形 182"/>
            <p:cNvSpPr>
              <a:spLocks noChangeArrowheads="1"/>
            </p:cNvSpPr>
            <p:nvPr/>
          </p:nvSpPr>
          <p:spPr bwMode="auto">
            <a:xfrm>
              <a:off x="6553200" y="2057400"/>
              <a:ext cx="1066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rgbClr val="000000"/>
                  </a:solidFill>
                  <a:sym typeface="Arial" panose="020B0604020202020204" pitchFamily="34" charset="0"/>
                </a:rPr>
                <a:t>RF </a:t>
              </a:r>
              <a:r>
                <a:rPr lang="zh-CN" altLang="en-US" b="1">
                  <a:solidFill>
                    <a:srgbClr val="000000"/>
                  </a:solidFill>
                  <a:sym typeface="Arial" panose="020B0604020202020204" pitchFamily="34" charset="0"/>
                </a:rPr>
                <a:t>输出</a:t>
              </a:r>
            </a:p>
          </p:txBody>
        </p:sp>
        <p:grpSp>
          <p:nvGrpSpPr>
            <p:cNvPr id="45" name="组合 101"/>
            <p:cNvGrpSpPr>
              <a:grpSpLocks/>
            </p:cNvGrpSpPr>
            <p:nvPr/>
          </p:nvGrpSpPr>
          <p:grpSpPr bwMode="auto">
            <a:xfrm>
              <a:off x="0" y="0"/>
              <a:ext cx="6969375" cy="2466975"/>
              <a:chOff x="0" y="0"/>
              <a:chExt cx="6969375" cy="2466975"/>
            </a:xfrm>
          </p:grpSpPr>
          <p:grpSp>
            <p:nvGrpSpPr>
              <p:cNvPr id="46" name="组合 27"/>
              <p:cNvGrpSpPr>
                <a:grpSpLocks/>
              </p:cNvGrpSpPr>
              <p:nvPr/>
            </p:nvGrpSpPr>
            <p:grpSpPr bwMode="auto">
              <a:xfrm>
                <a:off x="4312920" y="1447800"/>
                <a:ext cx="1143000" cy="612000"/>
                <a:chOff x="0" y="0"/>
                <a:chExt cx="1143000" cy="828000"/>
              </a:xfrm>
            </p:grpSpPr>
            <p:sp>
              <p:nvSpPr>
                <p:cNvPr id="88" name="圆角矩形 17"/>
                <p:cNvSpPr>
                  <a:spLocks noChangeArrowheads="1"/>
                </p:cNvSpPr>
                <p:nvPr/>
              </p:nvSpPr>
              <p:spPr bwMode="auto">
                <a:xfrm>
                  <a:off x="30480" y="0"/>
                  <a:ext cx="1080000" cy="828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17365D"/>
                </a:solidFill>
                <a:ln w="25400" cap="flat" cmpd="sng">
                  <a:solidFill>
                    <a:srgbClr val="395E8A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9" name="TextBox 18"/>
                <p:cNvSpPr>
                  <a:spLocks noChangeArrowheads="1"/>
                </p:cNvSpPr>
                <p:nvPr/>
              </p:nvSpPr>
              <p:spPr bwMode="auto">
                <a:xfrm>
                  <a:off x="0" y="213360"/>
                  <a:ext cx="114300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b="1">
                      <a:solidFill>
                        <a:schemeClr val="bg1"/>
                      </a:solidFill>
                      <a:sym typeface="Arial" panose="020B0604020202020204" pitchFamily="34" charset="0"/>
                    </a:rPr>
                    <a:t>ΦM</a:t>
                  </a:r>
                  <a:r>
                    <a:rPr lang="zh-CN" altLang="en-US" b="1">
                      <a:solidFill>
                        <a:schemeClr val="bg1"/>
                      </a:solidFill>
                      <a:sym typeface="Arial" panose="020B0604020202020204" pitchFamily="34" charset="0"/>
                    </a:rPr>
                    <a:t>调制</a:t>
                  </a:r>
                </a:p>
              </p:txBody>
            </p:sp>
          </p:grpSp>
          <p:grpSp>
            <p:nvGrpSpPr>
              <p:cNvPr id="47" name="组合 100"/>
              <p:cNvGrpSpPr>
                <a:grpSpLocks/>
              </p:cNvGrpSpPr>
              <p:nvPr/>
            </p:nvGrpSpPr>
            <p:grpSpPr bwMode="auto">
              <a:xfrm>
                <a:off x="0" y="0"/>
                <a:ext cx="6969375" cy="2466975"/>
                <a:chOff x="0" y="0"/>
                <a:chExt cx="6969375" cy="2466975"/>
              </a:xfrm>
            </p:grpSpPr>
            <p:sp>
              <p:nvSpPr>
                <p:cNvPr id="48" name="圆角矩形 4"/>
                <p:cNvSpPr>
                  <a:spLocks noChangeArrowheads="1"/>
                </p:cNvSpPr>
                <p:nvPr/>
              </p:nvSpPr>
              <p:spPr bwMode="auto">
                <a:xfrm>
                  <a:off x="2560320" y="137886"/>
                  <a:ext cx="1080000" cy="828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25400" cap="flat" cmpd="sng">
                  <a:solidFill>
                    <a:srgbClr val="395E8A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9" name="TextBox 5"/>
                <p:cNvSpPr>
                  <a:spLocks noChangeArrowheads="1"/>
                </p:cNvSpPr>
                <p:nvPr/>
              </p:nvSpPr>
              <p:spPr bwMode="auto">
                <a:xfrm>
                  <a:off x="2514600" y="244566"/>
                  <a:ext cx="1143000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zh-CN" altLang="en-US" b="1">
                      <a:solidFill>
                        <a:schemeClr val="bg1"/>
                      </a:solidFill>
                      <a:sym typeface="Arial" panose="020B0604020202020204" pitchFamily="34" charset="0"/>
                    </a:rPr>
                    <a:t>内置模拟调制源</a:t>
                  </a:r>
                </a:p>
              </p:txBody>
            </p:sp>
            <p:grpSp>
              <p:nvGrpSpPr>
                <p:cNvPr id="50" name="组合 25"/>
                <p:cNvGrpSpPr>
                  <a:grpSpLocks/>
                </p:cNvGrpSpPr>
                <p:nvPr/>
              </p:nvGrpSpPr>
              <p:grpSpPr bwMode="auto">
                <a:xfrm>
                  <a:off x="4297680" y="0"/>
                  <a:ext cx="1143000" cy="612000"/>
                  <a:chOff x="0" y="0"/>
                  <a:chExt cx="1143000" cy="828000"/>
                </a:xfrm>
              </p:grpSpPr>
              <p:sp>
                <p:nvSpPr>
                  <p:cNvPr id="86" name="圆角矩形 13"/>
                  <p:cNvSpPr>
                    <a:spLocks noChangeArrowheads="1"/>
                  </p:cNvSpPr>
                  <p:nvPr/>
                </p:nvSpPr>
                <p:spPr bwMode="auto">
                  <a:xfrm>
                    <a:off x="45720" y="0"/>
                    <a:ext cx="1080000" cy="828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17365D"/>
                  </a:solidFill>
                  <a:ln w="25400" cap="flat" cmpd="sng">
                    <a:solidFill>
                      <a:srgbClr val="395E8A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zh-CN" altLang="zh-CN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87" name="TextBox 1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13360"/>
                    <a:ext cx="114300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lang="en-US" b="1">
                        <a:solidFill>
                          <a:schemeClr val="bg1"/>
                        </a:solidFill>
                        <a:sym typeface="Arial" panose="020B0604020202020204" pitchFamily="34" charset="0"/>
                      </a:rPr>
                      <a:t>AM</a:t>
                    </a:r>
                    <a:r>
                      <a:rPr lang="zh-CN" altLang="en-US" b="1">
                        <a:solidFill>
                          <a:schemeClr val="bg1"/>
                        </a:solidFill>
                        <a:sym typeface="Arial" panose="020B0604020202020204" pitchFamily="34" charset="0"/>
                      </a:rPr>
                      <a:t>调制</a:t>
                    </a:r>
                  </a:p>
                </p:txBody>
              </p:sp>
            </p:grpSp>
            <p:grpSp>
              <p:nvGrpSpPr>
                <p:cNvPr id="51" name="组合 26"/>
                <p:cNvGrpSpPr>
                  <a:grpSpLocks/>
                </p:cNvGrpSpPr>
                <p:nvPr/>
              </p:nvGrpSpPr>
              <p:grpSpPr bwMode="auto">
                <a:xfrm>
                  <a:off x="4328160" y="721500"/>
                  <a:ext cx="1143000" cy="612000"/>
                  <a:chOff x="0" y="0"/>
                  <a:chExt cx="1143000" cy="828000"/>
                </a:xfrm>
              </p:grpSpPr>
              <p:sp>
                <p:nvSpPr>
                  <p:cNvPr id="84" name="圆角矩形 15"/>
                  <p:cNvSpPr>
                    <a:spLocks noChangeArrowheads="1"/>
                  </p:cNvSpPr>
                  <p:nvPr/>
                </p:nvSpPr>
                <p:spPr bwMode="auto">
                  <a:xfrm>
                    <a:off x="15240" y="0"/>
                    <a:ext cx="1080000" cy="828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17365D"/>
                  </a:solidFill>
                  <a:ln w="25400" cap="flat" cmpd="sng">
                    <a:solidFill>
                      <a:srgbClr val="395E8A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zh-CN" altLang="zh-CN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85" name="TextBox 1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98120"/>
                    <a:ext cx="114300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lang="en-US" b="1">
                        <a:solidFill>
                          <a:schemeClr val="bg1"/>
                        </a:solidFill>
                        <a:sym typeface="Arial" panose="020B0604020202020204" pitchFamily="34" charset="0"/>
                      </a:rPr>
                      <a:t>FM</a:t>
                    </a:r>
                    <a:r>
                      <a:rPr lang="zh-CN" altLang="en-US" b="1">
                        <a:solidFill>
                          <a:schemeClr val="bg1"/>
                        </a:solidFill>
                        <a:sym typeface="Arial" panose="020B0604020202020204" pitchFamily="34" charset="0"/>
                      </a:rPr>
                      <a:t>调制</a:t>
                    </a:r>
                  </a:p>
                </p:txBody>
              </p:sp>
            </p:grpSp>
            <p:sp>
              <p:nvSpPr>
                <p:cNvPr id="52" name="圆角矩形 33"/>
                <p:cNvSpPr>
                  <a:spLocks noChangeArrowheads="1"/>
                </p:cNvSpPr>
                <p:nvPr/>
              </p:nvSpPr>
              <p:spPr bwMode="auto">
                <a:xfrm>
                  <a:off x="121920" y="1066800"/>
                  <a:ext cx="1080000" cy="8280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3" name="TextBox 34"/>
                <p:cNvSpPr>
                  <a:spLocks noChangeArrowheads="1"/>
                </p:cNvSpPr>
                <p:nvPr/>
              </p:nvSpPr>
              <p:spPr bwMode="auto">
                <a:xfrm>
                  <a:off x="76200" y="1173480"/>
                  <a:ext cx="1143000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zh-CN" altLang="en-US" b="1">
                      <a:solidFill>
                        <a:srgbClr val="000000"/>
                      </a:solidFill>
                      <a:sym typeface="Arial" panose="020B0604020202020204" pitchFamily="34" charset="0"/>
                    </a:rPr>
                    <a:t>外部调制信号输入</a:t>
                  </a:r>
                </a:p>
              </p:txBody>
            </p:sp>
            <p:sp>
              <p:nvSpPr>
                <p:cNvPr id="54" name="肘形连接符 44"/>
                <p:cNvSpPr>
                  <a:spLocks noChangeShapeType="1"/>
                </p:cNvSpPr>
                <p:nvPr/>
              </p:nvSpPr>
              <p:spPr bwMode="auto">
                <a:xfrm flipV="1">
                  <a:off x="3640320" y="294194"/>
                  <a:ext cx="657360" cy="257692"/>
                </a:xfrm>
                <a:prstGeom prst="bentConnector3">
                  <a:avLst>
                    <a:gd name="adj1" fmla="val 53380"/>
                  </a:avLst>
                </a:prstGeom>
                <a:noFill/>
                <a:ln w="25400" cap="flat" cmpd="sng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肘形连接符 46"/>
                <p:cNvSpPr>
                  <a:spLocks noChangeShapeType="1"/>
                </p:cNvSpPr>
                <p:nvPr/>
              </p:nvSpPr>
              <p:spPr bwMode="auto">
                <a:xfrm>
                  <a:off x="3640320" y="551886"/>
                  <a:ext cx="703080" cy="475614"/>
                </a:xfrm>
                <a:prstGeom prst="bentConnector3">
                  <a:avLst>
                    <a:gd name="adj1" fmla="val 50000"/>
                  </a:avLst>
                </a:prstGeom>
                <a:noFill/>
                <a:ln w="25400" cap="flat" cmpd="sng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形状 49"/>
                <p:cNvSpPr>
                  <a:spLocks noChangeShapeType="1"/>
                </p:cNvSpPr>
                <p:nvPr/>
              </p:nvSpPr>
              <p:spPr bwMode="auto">
                <a:xfrm>
                  <a:off x="3640320" y="551886"/>
                  <a:ext cx="703080" cy="1201914"/>
                </a:xfrm>
                <a:prstGeom prst="bentConnector3">
                  <a:avLst>
                    <a:gd name="adj1" fmla="val 50000"/>
                  </a:avLst>
                </a:prstGeom>
                <a:noFill/>
                <a:ln w="25400" cap="flat" cmpd="sng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7" name="组合 66"/>
                <p:cNvGrpSpPr>
                  <a:grpSpLocks/>
                </p:cNvGrpSpPr>
                <p:nvPr/>
              </p:nvGrpSpPr>
              <p:grpSpPr bwMode="auto">
                <a:xfrm>
                  <a:off x="1834710" y="397800"/>
                  <a:ext cx="288000" cy="592800"/>
                  <a:chOff x="0" y="0"/>
                  <a:chExt cx="432000" cy="889200"/>
                </a:xfrm>
              </p:grpSpPr>
              <p:grpSp>
                <p:nvGrpSpPr>
                  <p:cNvPr id="76" name="组合 57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432000" cy="432000"/>
                    <a:chOff x="0" y="0"/>
                    <a:chExt cx="609600" cy="609600"/>
                  </a:xfrm>
                </p:grpSpPr>
                <p:sp>
                  <p:nvSpPr>
                    <p:cNvPr id="82" name="椭圆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609600" cy="6096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algn="ctr"/>
                      <a:endParaRPr lang="zh-CN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83" name="椭圆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9742" y="119742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algn="ctr"/>
                      <a:endParaRPr lang="zh-CN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77" name="组合 58"/>
                  <p:cNvGrpSpPr>
                    <a:grpSpLocks/>
                  </p:cNvGrpSpPr>
                  <p:nvPr/>
                </p:nvGrpSpPr>
                <p:grpSpPr bwMode="auto">
                  <a:xfrm>
                    <a:off x="32172" y="730682"/>
                    <a:ext cx="396000" cy="158518"/>
                    <a:chOff x="0" y="0"/>
                    <a:chExt cx="288000" cy="169512"/>
                  </a:xfrm>
                </p:grpSpPr>
                <p:sp>
                  <p:nvSpPr>
                    <p:cNvPr id="79" name="直接连接符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0"/>
                      <a:ext cx="288000" cy="1588"/>
                    </a:xfrm>
                    <a:prstGeom prst="line">
                      <a:avLst/>
                    </a:prstGeom>
                    <a:noFill/>
                    <a:ln w="25400" cap="flat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0" name="直接连接符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00" y="91732"/>
                      <a:ext cx="216000" cy="1588"/>
                    </a:xfrm>
                    <a:prstGeom prst="line">
                      <a:avLst/>
                    </a:prstGeom>
                    <a:noFill/>
                    <a:ln w="25400" cap="flat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1" name="直接连接符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000" y="167924"/>
                      <a:ext cx="144000" cy="1588"/>
                    </a:xfrm>
                    <a:prstGeom prst="line">
                      <a:avLst/>
                    </a:prstGeom>
                    <a:noFill/>
                    <a:ln w="25400" cap="flat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8" name="直接连接符 6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6994" y="580770"/>
                    <a:ext cx="304800" cy="1588"/>
                  </a:xfrm>
                  <a:prstGeom prst="line">
                    <a:avLst/>
                  </a:prstGeom>
                  <a:noFill/>
                  <a:ln w="25400" cap="flat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" name="组合 67"/>
                <p:cNvGrpSpPr>
                  <a:grpSpLocks/>
                </p:cNvGrpSpPr>
                <p:nvPr/>
              </p:nvGrpSpPr>
              <p:grpSpPr bwMode="auto">
                <a:xfrm>
                  <a:off x="1837980" y="1333500"/>
                  <a:ext cx="288000" cy="592800"/>
                  <a:chOff x="0" y="0"/>
                  <a:chExt cx="432000" cy="889200"/>
                </a:xfrm>
              </p:grpSpPr>
              <p:grpSp>
                <p:nvGrpSpPr>
                  <p:cNvPr id="68" name="组合 57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432000" cy="432000"/>
                    <a:chOff x="0" y="0"/>
                    <a:chExt cx="609600" cy="609600"/>
                  </a:xfrm>
                </p:grpSpPr>
                <p:sp>
                  <p:nvSpPr>
                    <p:cNvPr id="74" name="椭圆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609600" cy="6096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algn="ctr"/>
                      <a:endParaRPr lang="zh-CN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75" name="椭圆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9742" y="119742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algn="ctr"/>
                      <a:endParaRPr lang="zh-CN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69" name="组合 58"/>
                  <p:cNvGrpSpPr>
                    <a:grpSpLocks/>
                  </p:cNvGrpSpPr>
                  <p:nvPr/>
                </p:nvGrpSpPr>
                <p:grpSpPr bwMode="auto">
                  <a:xfrm>
                    <a:off x="32172" y="730662"/>
                    <a:ext cx="396000" cy="158517"/>
                    <a:chOff x="0" y="0"/>
                    <a:chExt cx="288000" cy="169512"/>
                  </a:xfrm>
                </p:grpSpPr>
                <p:sp>
                  <p:nvSpPr>
                    <p:cNvPr id="71" name="直接连接符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0"/>
                      <a:ext cx="288000" cy="1588"/>
                    </a:xfrm>
                    <a:prstGeom prst="line">
                      <a:avLst/>
                    </a:prstGeom>
                    <a:noFill/>
                    <a:ln w="25400" cap="flat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" name="直接连接符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00" y="91732"/>
                      <a:ext cx="216000" cy="1588"/>
                    </a:xfrm>
                    <a:prstGeom prst="line">
                      <a:avLst/>
                    </a:prstGeom>
                    <a:noFill/>
                    <a:ln w="25400" cap="flat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" name="直接连接符 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000" y="167924"/>
                      <a:ext cx="144000" cy="1588"/>
                    </a:xfrm>
                    <a:prstGeom prst="line">
                      <a:avLst/>
                    </a:prstGeom>
                    <a:noFill/>
                    <a:ln w="25400" cap="flat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0" name="直接连接符 7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6994" y="580770"/>
                    <a:ext cx="304800" cy="1588"/>
                  </a:xfrm>
                  <a:prstGeom prst="line">
                    <a:avLst/>
                  </a:prstGeom>
                  <a:noFill/>
                  <a:ln w="25400" cap="flat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9" name="直接连接符 83"/>
                <p:cNvSpPr>
                  <a:spLocks noChangeShapeType="1"/>
                </p:cNvSpPr>
                <p:nvPr/>
              </p:nvSpPr>
              <p:spPr bwMode="auto">
                <a:xfrm rot="10800000">
                  <a:off x="2128320" y="551886"/>
                  <a:ext cx="432000" cy="1"/>
                </a:xfrm>
                <a:prstGeom prst="line">
                  <a:avLst/>
                </a:prstGeom>
                <a:noFill/>
                <a:ln w="25400" cap="flat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直接连接符 102"/>
                <p:cNvSpPr>
                  <a:spLocks noChangeShapeType="1"/>
                </p:cNvSpPr>
                <p:nvPr/>
              </p:nvSpPr>
              <p:spPr bwMode="auto">
                <a:xfrm rot="16200000" flipH="1" flipV="1">
                  <a:off x="1518292" y="1155545"/>
                  <a:ext cx="1" cy="648000"/>
                </a:xfrm>
                <a:prstGeom prst="line">
                  <a:avLst/>
                </a:prstGeom>
                <a:noFill/>
                <a:ln w="25400" cap="flat" cmpd="sng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肘形连接符 110"/>
                <p:cNvSpPr>
                  <a:spLocks noChangeShapeType="1"/>
                </p:cNvSpPr>
                <p:nvPr/>
              </p:nvSpPr>
              <p:spPr bwMode="auto">
                <a:xfrm rot="10800000">
                  <a:off x="1967400" y="1480800"/>
                  <a:ext cx="2376000" cy="273000"/>
                </a:xfrm>
                <a:prstGeom prst="bentConnector3">
                  <a:avLst>
                    <a:gd name="adj1" fmla="val 14796"/>
                  </a:avLst>
                </a:prstGeom>
                <a:noFill/>
                <a:ln w="25400" cap="flat" cmpd="sng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直接连接符 112"/>
                <p:cNvSpPr>
                  <a:spLocks noChangeShapeType="1"/>
                </p:cNvSpPr>
                <p:nvPr/>
              </p:nvSpPr>
              <p:spPr bwMode="auto">
                <a:xfrm rot="16200000" flipH="1" flipV="1">
                  <a:off x="1585193" y="150093"/>
                  <a:ext cx="1" cy="792000"/>
                </a:xfrm>
                <a:prstGeom prst="line">
                  <a:avLst/>
                </a:prstGeom>
                <a:noFill/>
                <a:ln w="25400" cap="flat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肘形连接符 166"/>
                <p:cNvSpPr>
                  <a:spLocks noChangeShapeType="1"/>
                </p:cNvSpPr>
                <p:nvPr/>
              </p:nvSpPr>
              <p:spPr bwMode="auto">
                <a:xfrm>
                  <a:off x="5440680" y="294194"/>
                  <a:ext cx="807720" cy="2172772"/>
                </a:xfrm>
                <a:prstGeom prst="bentConnector3">
                  <a:avLst>
                    <a:gd name="adj1" fmla="val 50000"/>
                  </a:avLst>
                </a:prstGeom>
                <a:noFill/>
                <a:ln w="25400" cap="flat" cmpd="sng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肘形连接符 168"/>
                <p:cNvSpPr>
                  <a:spLocks noChangeShapeType="1"/>
                </p:cNvSpPr>
                <p:nvPr/>
              </p:nvSpPr>
              <p:spPr bwMode="auto">
                <a:xfrm>
                  <a:off x="5423400" y="1027500"/>
                  <a:ext cx="825000" cy="1439466"/>
                </a:xfrm>
                <a:prstGeom prst="bentConnector3">
                  <a:avLst>
                    <a:gd name="adj1" fmla="val 50227"/>
                  </a:avLst>
                </a:prstGeom>
                <a:noFill/>
                <a:ln w="25400" cap="flat" cmpd="sng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肘形连接符 170"/>
                <p:cNvSpPr>
                  <a:spLocks noChangeShapeType="1"/>
                </p:cNvSpPr>
                <p:nvPr/>
              </p:nvSpPr>
              <p:spPr bwMode="auto">
                <a:xfrm>
                  <a:off x="5423400" y="1753800"/>
                  <a:ext cx="825000" cy="713166"/>
                </a:xfrm>
                <a:prstGeom prst="bentConnector3">
                  <a:avLst>
                    <a:gd name="adj1" fmla="val 50463"/>
                  </a:avLst>
                </a:prstGeom>
                <a:noFill/>
                <a:ln w="25400" cap="flat" cmpd="sng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直接连接符 178"/>
                <p:cNvSpPr>
                  <a:spLocks noChangeShapeType="1"/>
                </p:cNvSpPr>
                <p:nvPr/>
              </p:nvSpPr>
              <p:spPr bwMode="auto">
                <a:xfrm rot="16200000" flipH="1" flipV="1">
                  <a:off x="6699368" y="2196969"/>
                  <a:ext cx="1" cy="540000"/>
                </a:xfrm>
                <a:prstGeom prst="line">
                  <a:avLst/>
                </a:prstGeom>
                <a:noFill/>
                <a:ln w="25400" cap="flat" cmpd="sng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矩形 184"/>
                <p:cNvSpPr>
                  <a:spLocks noChangeArrowheads="1"/>
                </p:cNvSpPr>
                <p:nvPr/>
              </p:nvSpPr>
              <p:spPr bwMode="auto">
                <a:xfrm>
                  <a:off x="0" y="152400"/>
                  <a:ext cx="175260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b="1">
                      <a:solidFill>
                        <a:srgbClr val="000000"/>
                      </a:solidFill>
                      <a:sym typeface="Arial" panose="020B0604020202020204" pitchFamily="34" charset="0"/>
                    </a:rPr>
                    <a:t>LF</a:t>
                  </a:r>
                  <a:r>
                    <a:rPr lang="zh-CN" altLang="en-US" b="1">
                      <a:solidFill>
                        <a:srgbClr val="000000"/>
                      </a:solidFill>
                      <a:sym typeface="Arial" panose="020B0604020202020204" pitchFamily="34" charset="0"/>
                    </a:rPr>
                    <a:t>输出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xmlns="" val="3141119349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数字调制</a:t>
            </a:r>
            <a:endParaRPr lang="zh-CN" altLang="en-US" dirty="0"/>
          </a:p>
        </p:txBody>
      </p:sp>
      <p:grpSp>
        <p:nvGrpSpPr>
          <p:cNvPr id="4" name="组合 64"/>
          <p:cNvGrpSpPr>
            <a:grpSpLocks/>
          </p:cNvGrpSpPr>
          <p:nvPr/>
        </p:nvGrpSpPr>
        <p:grpSpPr bwMode="auto">
          <a:xfrm>
            <a:off x="1066800" y="3505200"/>
            <a:ext cx="2484438" cy="895350"/>
            <a:chOff x="0" y="0"/>
            <a:chExt cx="2484120" cy="895350"/>
          </a:xfrm>
        </p:grpSpPr>
        <p:grpSp>
          <p:nvGrpSpPr>
            <p:cNvPr id="5" name="组合 8"/>
            <p:cNvGrpSpPr>
              <a:grpSpLocks/>
            </p:cNvGrpSpPr>
            <p:nvPr/>
          </p:nvGrpSpPr>
          <p:grpSpPr bwMode="auto">
            <a:xfrm>
              <a:off x="1758510" y="302550"/>
              <a:ext cx="288000" cy="592800"/>
              <a:chOff x="0" y="0"/>
              <a:chExt cx="432000" cy="889200"/>
            </a:xfrm>
          </p:grpSpPr>
          <p:grpSp>
            <p:nvGrpSpPr>
              <p:cNvPr id="10" name="组合 57"/>
              <p:cNvGrpSpPr>
                <a:grpSpLocks/>
              </p:cNvGrpSpPr>
              <p:nvPr/>
            </p:nvGrpSpPr>
            <p:grpSpPr bwMode="auto">
              <a:xfrm>
                <a:off x="0" y="0"/>
                <a:ext cx="432000" cy="432000"/>
                <a:chOff x="0" y="0"/>
                <a:chExt cx="609600" cy="609600"/>
              </a:xfrm>
            </p:grpSpPr>
            <p:sp>
              <p:nvSpPr>
                <p:cNvPr id="16" name="椭圆 1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9600" cy="609600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" name="椭圆 16"/>
                <p:cNvSpPr>
                  <a:spLocks noChangeArrowheads="1"/>
                </p:cNvSpPr>
                <p:nvPr/>
              </p:nvSpPr>
              <p:spPr bwMode="auto">
                <a:xfrm>
                  <a:off x="119742" y="1197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1" name="组合 58"/>
              <p:cNvGrpSpPr>
                <a:grpSpLocks/>
              </p:cNvGrpSpPr>
              <p:nvPr/>
            </p:nvGrpSpPr>
            <p:grpSpPr bwMode="auto">
              <a:xfrm>
                <a:off x="32172" y="730662"/>
                <a:ext cx="396000" cy="158517"/>
                <a:chOff x="0" y="0"/>
                <a:chExt cx="288000" cy="169512"/>
              </a:xfrm>
            </p:grpSpPr>
            <p:sp>
              <p:nvSpPr>
                <p:cNvPr id="13" name="直接连接符 1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88000" cy="1588"/>
                </a:xfrm>
                <a:prstGeom prst="line">
                  <a:avLst/>
                </a:prstGeom>
                <a:noFill/>
                <a:ln w="25400" cap="flat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直接连接符 13"/>
                <p:cNvSpPr>
                  <a:spLocks noChangeShapeType="1"/>
                </p:cNvSpPr>
                <p:nvPr/>
              </p:nvSpPr>
              <p:spPr bwMode="auto">
                <a:xfrm>
                  <a:off x="36000" y="91732"/>
                  <a:ext cx="216000" cy="1588"/>
                </a:xfrm>
                <a:prstGeom prst="line">
                  <a:avLst/>
                </a:prstGeom>
                <a:noFill/>
                <a:ln w="25400" cap="flat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直接连接符 14"/>
                <p:cNvSpPr>
                  <a:spLocks noChangeShapeType="1"/>
                </p:cNvSpPr>
                <p:nvPr/>
              </p:nvSpPr>
              <p:spPr bwMode="auto">
                <a:xfrm>
                  <a:off x="72000" y="167924"/>
                  <a:ext cx="144000" cy="1588"/>
                </a:xfrm>
                <a:prstGeom prst="line">
                  <a:avLst/>
                </a:prstGeom>
                <a:noFill/>
                <a:ln w="25400" cap="flat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" name="直接连接符 11"/>
              <p:cNvSpPr>
                <a:spLocks noChangeShapeType="1"/>
              </p:cNvSpPr>
              <p:nvPr/>
            </p:nvSpPr>
            <p:spPr bwMode="auto">
              <a:xfrm rot="5400000">
                <a:off x="76994" y="580770"/>
                <a:ext cx="304800" cy="1588"/>
              </a:xfrm>
              <a:prstGeom prst="line">
                <a:avLst/>
              </a:prstGeom>
              <a:noFill/>
              <a:ln w="25400" cap="flat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直接连接符 17"/>
            <p:cNvSpPr>
              <a:spLocks noChangeShapeType="1"/>
            </p:cNvSpPr>
            <p:nvPr/>
          </p:nvSpPr>
          <p:spPr bwMode="auto">
            <a:xfrm rot="10800000">
              <a:off x="2052120" y="456636"/>
              <a:ext cx="432000" cy="1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直接连接符 18"/>
            <p:cNvSpPr>
              <a:spLocks noChangeShapeType="1"/>
            </p:cNvSpPr>
            <p:nvPr/>
          </p:nvSpPr>
          <p:spPr bwMode="auto">
            <a:xfrm rot="16200000" flipH="1" flipV="1">
              <a:off x="1508993" y="54843"/>
              <a:ext cx="1" cy="792000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圆角矩形 56"/>
            <p:cNvSpPr>
              <a:spLocks noChangeArrowheads="1"/>
            </p:cNvSpPr>
            <p:nvPr/>
          </p:nvSpPr>
          <p:spPr bwMode="auto">
            <a:xfrm>
              <a:off x="45720" y="0"/>
              <a:ext cx="1080000" cy="8280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9" name="TextBox 57"/>
            <p:cNvSpPr>
              <a:spLocks noChangeArrowheads="1"/>
            </p:cNvSpPr>
            <p:nvPr/>
          </p:nvSpPr>
          <p:spPr bwMode="auto">
            <a:xfrm>
              <a:off x="0" y="96480"/>
              <a:ext cx="11430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rgbClr val="000000"/>
                  </a:solidFill>
                  <a:sym typeface="Arial" panose="020B0604020202020204" pitchFamily="34" charset="0"/>
                </a:rPr>
                <a:t>I/Q</a:t>
              </a:r>
              <a:r>
                <a:rPr lang="zh-CN" altLang="en-US" b="1">
                  <a:solidFill>
                    <a:srgbClr val="000000"/>
                  </a:solidFill>
                  <a:sym typeface="Arial" panose="020B0604020202020204" pitchFamily="34" charset="0"/>
                </a:rPr>
                <a:t>基带信号输出</a:t>
              </a:r>
            </a:p>
          </p:txBody>
        </p:sp>
      </p:grpSp>
      <p:grpSp>
        <p:nvGrpSpPr>
          <p:cNvPr id="18" name="组合 62"/>
          <p:cNvGrpSpPr>
            <a:grpSpLocks/>
          </p:cNvGrpSpPr>
          <p:nvPr/>
        </p:nvGrpSpPr>
        <p:grpSpPr bwMode="auto">
          <a:xfrm>
            <a:off x="3505200" y="3548063"/>
            <a:ext cx="1844675" cy="928687"/>
            <a:chOff x="0" y="0"/>
            <a:chExt cx="1844040" cy="928914"/>
          </a:xfrm>
        </p:grpSpPr>
        <p:grpSp>
          <p:nvGrpSpPr>
            <p:cNvPr id="19" name="组合 61"/>
            <p:cNvGrpSpPr>
              <a:grpSpLocks/>
            </p:cNvGrpSpPr>
            <p:nvPr/>
          </p:nvGrpSpPr>
          <p:grpSpPr bwMode="auto">
            <a:xfrm>
              <a:off x="0" y="0"/>
              <a:ext cx="1143000" cy="828000"/>
              <a:chOff x="0" y="0"/>
              <a:chExt cx="1143000" cy="828000"/>
            </a:xfrm>
          </p:grpSpPr>
          <p:sp>
            <p:nvSpPr>
              <p:cNvPr id="21" name="圆角矩形 6"/>
              <p:cNvSpPr>
                <a:spLocks noChangeArrowheads="1"/>
              </p:cNvSpPr>
              <p:nvPr/>
            </p:nvSpPr>
            <p:spPr bwMode="auto">
              <a:xfrm>
                <a:off x="45720" y="0"/>
                <a:ext cx="1080000" cy="8280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92F2B"/>
                  </a:gs>
                  <a:gs pos="79999">
                    <a:srgbClr val="C93D39"/>
                  </a:gs>
                  <a:gs pos="100000">
                    <a:srgbClr val="CD3A36"/>
                  </a:gs>
                </a:gsLst>
                <a:lin ang="5400000" scaled="1"/>
              </a:gradFill>
              <a:ln w="9525" cap="flat" cmpd="sng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TextBox 7"/>
              <p:cNvSpPr>
                <a:spLocks noChangeArrowheads="1"/>
              </p:cNvSpPr>
              <p:nvPr/>
            </p:nvSpPr>
            <p:spPr bwMode="auto">
              <a:xfrm>
                <a:off x="0" y="106680"/>
                <a:ext cx="114300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  <a:sym typeface="Arial" panose="020B0604020202020204" pitchFamily="34" charset="0"/>
                  </a:rPr>
                  <a:t>I/Q</a:t>
                </a:r>
                <a:r>
                  <a:rPr lang="zh-CN" altLang="en-US" b="1">
                    <a:solidFill>
                      <a:schemeClr val="bg1"/>
                    </a:solidFill>
                    <a:sym typeface="Arial" panose="020B0604020202020204" pitchFamily="34" charset="0"/>
                  </a:rPr>
                  <a:t>基带发生器</a:t>
                </a:r>
              </a:p>
            </p:txBody>
          </p:sp>
        </p:grpSp>
        <p:cxnSp>
          <p:nvCxnSpPr>
            <p:cNvPr id="20" name="肘形连接符 63"/>
            <p:cNvCxnSpPr>
              <a:cxnSpLocks noChangeShapeType="1"/>
              <a:stCxn id="22" idx="3"/>
              <a:endCxn id="42" idx="1"/>
            </p:cNvCxnSpPr>
            <p:nvPr/>
          </p:nvCxnSpPr>
          <p:spPr bwMode="auto">
            <a:xfrm>
              <a:off x="1143000" y="429846"/>
              <a:ext cx="701040" cy="499068"/>
            </a:xfrm>
            <a:prstGeom prst="bentConnector3">
              <a:avLst>
                <a:gd name="adj1" fmla="val 50676"/>
              </a:avLst>
            </a:prstGeom>
            <a:noFill/>
            <a:ln w="25400" cap="flat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3" name="组合 60"/>
          <p:cNvGrpSpPr>
            <a:grpSpLocks/>
          </p:cNvGrpSpPr>
          <p:nvPr/>
        </p:nvGrpSpPr>
        <p:grpSpPr bwMode="auto">
          <a:xfrm>
            <a:off x="1066800" y="4089400"/>
            <a:ext cx="7543800" cy="1419225"/>
            <a:chOff x="0" y="0"/>
            <a:chExt cx="7543800" cy="1418300"/>
          </a:xfrm>
        </p:grpSpPr>
        <p:sp>
          <p:nvSpPr>
            <p:cNvPr id="24" name="圆角矩形 20"/>
            <p:cNvSpPr>
              <a:spLocks noChangeArrowheads="1"/>
            </p:cNvSpPr>
            <p:nvPr/>
          </p:nvSpPr>
          <p:spPr bwMode="auto">
            <a:xfrm>
              <a:off x="45720" y="558800"/>
              <a:ext cx="1080000" cy="8280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" name="TextBox 21"/>
            <p:cNvSpPr>
              <a:spLocks noChangeArrowheads="1"/>
            </p:cNvSpPr>
            <p:nvPr/>
          </p:nvSpPr>
          <p:spPr bwMode="auto">
            <a:xfrm>
              <a:off x="0" y="665480"/>
              <a:ext cx="11430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sym typeface="Arial" panose="020B0604020202020204" pitchFamily="34" charset="0"/>
                </a:rPr>
                <a:t>外部</a:t>
              </a:r>
              <a:r>
                <a:rPr lang="en-US" b="1">
                  <a:solidFill>
                    <a:srgbClr val="000000"/>
                  </a:solidFill>
                  <a:sym typeface="Arial" panose="020B0604020202020204" pitchFamily="34" charset="0"/>
                </a:rPr>
                <a:t>I/Q</a:t>
              </a:r>
              <a:r>
                <a:rPr lang="zh-CN" altLang="en-US" b="1">
                  <a:solidFill>
                    <a:srgbClr val="000000"/>
                  </a:solidFill>
                  <a:sym typeface="Arial" panose="020B0604020202020204" pitchFamily="34" charset="0"/>
                </a:rPr>
                <a:t>信号输入</a:t>
              </a:r>
            </a:p>
          </p:txBody>
        </p:sp>
        <p:grpSp>
          <p:nvGrpSpPr>
            <p:cNvPr id="26" name="组合 22"/>
            <p:cNvGrpSpPr>
              <a:grpSpLocks/>
            </p:cNvGrpSpPr>
            <p:nvPr/>
          </p:nvGrpSpPr>
          <p:grpSpPr bwMode="auto">
            <a:xfrm>
              <a:off x="1761780" y="825500"/>
              <a:ext cx="288000" cy="592800"/>
              <a:chOff x="0" y="0"/>
              <a:chExt cx="432000" cy="889200"/>
            </a:xfrm>
          </p:grpSpPr>
          <p:grpSp>
            <p:nvGrpSpPr>
              <p:cNvPr id="44" name="组合 57"/>
              <p:cNvGrpSpPr>
                <a:grpSpLocks/>
              </p:cNvGrpSpPr>
              <p:nvPr/>
            </p:nvGrpSpPr>
            <p:grpSpPr bwMode="auto">
              <a:xfrm>
                <a:off x="0" y="0"/>
                <a:ext cx="432000" cy="432000"/>
                <a:chOff x="0" y="0"/>
                <a:chExt cx="609600" cy="609600"/>
              </a:xfrm>
            </p:grpSpPr>
            <p:sp>
              <p:nvSpPr>
                <p:cNvPr id="50" name="椭圆 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9600" cy="609600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1" name="椭圆 30"/>
                <p:cNvSpPr>
                  <a:spLocks noChangeArrowheads="1"/>
                </p:cNvSpPr>
                <p:nvPr/>
              </p:nvSpPr>
              <p:spPr bwMode="auto">
                <a:xfrm>
                  <a:off x="119742" y="1197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45" name="组合 58"/>
              <p:cNvGrpSpPr>
                <a:grpSpLocks/>
              </p:cNvGrpSpPr>
              <p:nvPr/>
            </p:nvGrpSpPr>
            <p:grpSpPr bwMode="auto">
              <a:xfrm>
                <a:off x="32172" y="730662"/>
                <a:ext cx="396000" cy="158517"/>
                <a:chOff x="0" y="0"/>
                <a:chExt cx="288000" cy="169512"/>
              </a:xfrm>
            </p:grpSpPr>
            <p:sp>
              <p:nvSpPr>
                <p:cNvPr id="47" name="直接连接符 26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88000" cy="1588"/>
                </a:xfrm>
                <a:prstGeom prst="line">
                  <a:avLst/>
                </a:prstGeom>
                <a:noFill/>
                <a:ln w="25400" cap="flat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直接连接符 27"/>
                <p:cNvSpPr>
                  <a:spLocks noChangeShapeType="1"/>
                </p:cNvSpPr>
                <p:nvPr/>
              </p:nvSpPr>
              <p:spPr bwMode="auto">
                <a:xfrm>
                  <a:off x="36000" y="91732"/>
                  <a:ext cx="216000" cy="1588"/>
                </a:xfrm>
                <a:prstGeom prst="line">
                  <a:avLst/>
                </a:prstGeom>
                <a:noFill/>
                <a:ln w="25400" cap="flat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直接连接符 28"/>
                <p:cNvSpPr>
                  <a:spLocks noChangeShapeType="1"/>
                </p:cNvSpPr>
                <p:nvPr/>
              </p:nvSpPr>
              <p:spPr bwMode="auto">
                <a:xfrm>
                  <a:off x="72000" y="167924"/>
                  <a:ext cx="144000" cy="1588"/>
                </a:xfrm>
                <a:prstGeom prst="line">
                  <a:avLst/>
                </a:prstGeom>
                <a:noFill/>
                <a:ln w="25400" cap="flat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6" name="直接连接符 25"/>
              <p:cNvSpPr>
                <a:spLocks noChangeShapeType="1"/>
              </p:cNvSpPr>
              <p:nvPr/>
            </p:nvSpPr>
            <p:spPr bwMode="auto">
              <a:xfrm rot="5400000">
                <a:off x="76994" y="580770"/>
                <a:ext cx="304800" cy="1588"/>
              </a:xfrm>
              <a:prstGeom prst="line">
                <a:avLst/>
              </a:prstGeom>
              <a:noFill/>
              <a:ln w="25400" cap="flat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" name="直接连接符 31"/>
            <p:cNvSpPr>
              <a:spLocks noChangeShapeType="1"/>
            </p:cNvSpPr>
            <p:nvPr/>
          </p:nvSpPr>
          <p:spPr bwMode="auto">
            <a:xfrm rot="16200000" flipH="1" flipV="1">
              <a:off x="1442092" y="647545"/>
              <a:ext cx="1" cy="648000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" name="组合 32"/>
            <p:cNvGrpSpPr>
              <a:grpSpLocks/>
            </p:cNvGrpSpPr>
            <p:nvPr/>
          </p:nvGrpSpPr>
          <p:grpSpPr bwMode="auto">
            <a:xfrm>
              <a:off x="4267200" y="120650"/>
              <a:ext cx="1143000" cy="533400"/>
              <a:chOff x="0" y="0"/>
              <a:chExt cx="1143000" cy="828000"/>
            </a:xfrm>
          </p:grpSpPr>
          <p:sp>
            <p:nvSpPr>
              <p:cNvPr id="42" name="圆角矩形 33"/>
              <p:cNvSpPr>
                <a:spLocks noChangeArrowheads="1"/>
              </p:cNvSpPr>
              <p:nvPr/>
            </p:nvSpPr>
            <p:spPr bwMode="auto">
              <a:xfrm>
                <a:off x="15240" y="0"/>
                <a:ext cx="1080000" cy="828000"/>
              </a:xfrm>
              <a:prstGeom prst="roundRect">
                <a:avLst>
                  <a:gd name="adj" fmla="val 16667"/>
                </a:avLst>
              </a:prstGeom>
              <a:solidFill>
                <a:srgbClr val="17365D"/>
              </a:solidFill>
              <a:ln w="9525" cap="flat" cmpd="sng">
                <a:solidFill>
                  <a:srgbClr val="4BACC6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TextBox 34"/>
              <p:cNvSpPr>
                <a:spLocks noChangeArrowheads="1"/>
              </p:cNvSpPr>
              <p:nvPr/>
            </p:nvSpPr>
            <p:spPr bwMode="auto">
              <a:xfrm>
                <a:off x="0" y="76200"/>
                <a:ext cx="1143000" cy="401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  <a:sym typeface="Arial" panose="020B0604020202020204" pitchFamily="34" charset="0"/>
                  </a:rPr>
                  <a:t>I/Q</a:t>
                </a:r>
                <a:r>
                  <a:rPr lang="zh-CN" altLang="en-US" b="1">
                    <a:solidFill>
                      <a:schemeClr val="bg1"/>
                    </a:solidFill>
                    <a:sym typeface="Arial" panose="020B0604020202020204" pitchFamily="34" charset="0"/>
                  </a:rPr>
                  <a:t>调制</a:t>
                </a:r>
              </a:p>
            </p:txBody>
          </p:sp>
        </p:grpSp>
        <p:grpSp>
          <p:nvGrpSpPr>
            <p:cNvPr id="29" name="组合 35"/>
            <p:cNvGrpSpPr>
              <a:grpSpLocks/>
            </p:cNvGrpSpPr>
            <p:nvPr/>
          </p:nvGrpSpPr>
          <p:grpSpPr bwMode="auto">
            <a:xfrm>
              <a:off x="6189000" y="264450"/>
              <a:ext cx="288000" cy="592800"/>
              <a:chOff x="0" y="0"/>
              <a:chExt cx="432000" cy="889200"/>
            </a:xfrm>
          </p:grpSpPr>
          <p:grpSp>
            <p:nvGrpSpPr>
              <p:cNvPr id="34" name="组合 57"/>
              <p:cNvGrpSpPr>
                <a:grpSpLocks/>
              </p:cNvGrpSpPr>
              <p:nvPr/>
            </p:nvGrpSpPr>
            <p:grpSpPr bwMode="auto">
              <a:xfrm>
                <a:off x="0" y="0"/>
                <a:ext cx="432000" cy="432000"/>
                <a:chOff x="0" y="0"/>
                <a:chExt cx="609600" cy="609600"/>
              </a:xfrm>
            </p:grpSpPr>
            <p:sp>
              <p:nvSpPr>
                <p:cNvPr id="40" name="椭圆 4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9600" cy="609600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" name="椭圆 43"/>
                <p:cNvSpPr>
                  <a:spLocks noChangeArrowheads="1"/>
                </p:cNvSpPr>
                <p:nvPr/>
              </p:nvSpPr>
              <p:spPr bwMode="auto">
                <a:xfrm>
                  <a:off x="119742" y="1197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5" name="组合 58"/>
              <p:cNvGrpSpPr>
                <a:grpSpLocks/>
              </p:cNvGrpSpPr>
              <p:nvPr/>
            </p:nvGrpSpPr>
            <p:grpSpPr bwMode="auto">
              <a:xfrm>
                <a:off x="32172" y="730662"/>
                <a:ext cx="396000" cy="158517"/>
                <a:chOff x="0" y="0"/>
                <a:chExt cx="288000" cy="169512"/>
              </a:xfrm>
            </p:grpSpPr>
            <p:sp>
              <p:nvSpPr>
                <p:cNvPr id="37" name="直接连接符 3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88000" cy="1588"/>
                </a:xfrm>
                <a:prstGeom prst="line">
                  <a:avLst/>
                </a:prstGeom>
                <a:noFill/>
                <a:ln w="25400" cap="flat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直接连接符 40"/>
                <p:cNvSpPr>
                  <a:spLocks noChangeShapeType="1"/>
                </p:cNvSpPr>
                <p:nvPr/>
              </p:nvSpPr>
              <p:spPr bwMode="auto">
                <a:xfrm>
                  <a:off x="36000" y="91732"/>
                  <a:ext cx="216000" cy="1588"/>
                </a:xfrm>
                <a:prstGeom prst="line">
                  <a:avLst/>
                </a:prstGeom>
                <a:noFill/>
                <a:ln w="25400" cap="flat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直接连接符 41"/>
                <p:cNvSpPr>
                  <a:spLocks noChangeShapeType="1"/>
                </p:cNvSpPr>
                <p:nvPr/>
              </p:nvSpPr>
              <p:spPr bwMode="auto">
                <a:xfrm>
                  <a:off x="72000" y="167924"/>
                  <a:ext cx="144000" cy="1588"/>
                </a:xfrm>
                <a:prstGeom prst="line">
                  <a:avLst/>
                </a:prstGeom>
                <a:noFill/>
                <a:ln w="25400" cap="flat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" name="直接连接符 38"/>
              <p:cNvSpPr>
                <a:spLocks noChangeShapeType="1"/>
              </p:cNvSpPr>
              <p:nvPr/>
            </p:nvSpPr>
            <p:spPr bwMode="auto">
              <a:xfrm rot="5400000">
                <a:off x="76994" y="580770"/>
                <a:ext cx="304800" cy="1588"/>
              </a:xfrm>
              <a:prstGeom prst="line">
                <a:avLst/>
              </a:prstGeom>
              <a:noFill/>
              <a:ln w="25400" cap="flat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" name="直接连接符 44"/>
            <p:cNvSpPr>
              <a:spLocks noChangeShapeType="1"/>
            </p:cNvSpPr>
            <p:nvPr/>
          </p:nvSpPr>
          <p:spPr bwMode="auto">
            <a:xfrm rot="16200000" flipH="1" flipV="1">
              <a:off x="6623168" y="139569"/>
              <a:ext cx="1" cy="540000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矩形 45"/>
            <p:cNvSpPr>
              <a:spLocks noChangeArrowheads="1"/>
            </p:cNvSpPr>
            <p:nvPr/>
          </p:nvSpPr>
          <p:spPr bwMode="auto">
            <a:xfrm>
              <a:off x="6477000" y="0"/>
              <a:ext cx="1066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rgbClr val="000000"/>
                  </a:solidFill>
                  <a:sym typeface="Arial" panose="020B0604020202020204" pitchFamily="34" charset="0"/>
                </a:rPr>
                <a:t>RF </a:t>
              </a:r>
              <a:r>
                <a:rPr lang="zh-CN" altLang="en-US" b="1">
                  <a:solidFill>
                    <a:srgbClr val="000000"/>
                  </a:solidFill>
                  <a:sym typeface="Arial" panose="020B0604020202020204" pitchFamily="34" charset="0"/>
                </a:rPr>
                <a:t>输出</a:t>
              </a:r>
            </a:p>
          </p:txBody>
        </p:sp>
        <p:cxnSp>
          <p:nvCxnSpPr>
            <p:cNvPr id="32" name="肘形连接符 59"/>
            <p:cNvCxnSpPr>
              <a:cxnSpLocks noChangeShapeType="1"/>
              <a:stCxn id="50" idx="6"/>
              <a:endCxn id="42" idx="1"/>
            </p:cNvCxnSpPr>
            <p:nvPr/>
          </p:nvCxnSpPr>
          <p:spPr bwMode="auto">
            <a:xfrm flipV="1">
              <a:off x="2049780" y="387350"/>
              <a:ext cx="2232660" cy="582150"/>
            </a:xfrm>
            <a:prstGeom prst="bentConnector3">
              <a:avLst>
                <a:gd name="adj1" fmla="val 84694"/>
              </a:avLst>
            </a:prstGeom>
            <a:noFill/>
            <a:ln w="25400" cap="flat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3" name="直接连接符 67"/>
            <p:cNvSpPr>
              <a:spLocks noChangeShapeType="1"/>
            </p:cNvSpPr>
            <p:nvPr/>
          </p:nvSpPr>
          <p:spPr bwMode="auto">
            <a:xfrm rot="5400000" flipH="1">
              <a:off x="5821923" y="-43600"/>
              <a:ext cx="1" cy="900000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" name="组合 65"/>
          <p:cNvGrpSpPr>
            <a:grpSpLocks/>
          </p:cNvGrpSpPr>
          <p:nvPr/>
        </p:nvGrpSpPr>
        <p:grpSpPr bwMode="auto">
          <a:xfrm>
            <a:off x="457200" y="1447800"/>
            <a:ext cx="4419600" cy="1993900"/>
            <a:chOff x="0" y="0"/>
            <a:chExt cx="4419600" cy="1993900"/>
          </a:xfrm>
        </p:grpSpPr>
        <p:sp>
          <p:nvSpPr>
            <p:cNvPr id="53" name="圆角矩形 19"/>
            <p:cNvSpPr>
              <a:spLocks noChangeArrowheads="1"/>
            </p:cNvSpPr>
            <p:nvPr/>
          </p:nvSpPr>
          <p:spPr bwMode="auto">
            <a:xfrm>
              <a:off x="0" y="0"/>
              <a:ext cx="4419600" cy="1600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rgbClr val="4BACC6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54" name="圆角矩形 47"/>
            <p:cNvSpPr>
              <a:spLocks noChangeArrowheads="1"/>
            </p:cNvSpPr>
            <p:nvPr/>
          </p:nvSpPr>
          <p:spPr bwMode="auto">
            <a:xfrm>
              <a:off x="91440" y="459000"/>
              <a:ext cx="1080000" cy="684000"/>
            </a:xfrm>
            <a:prstGeom prst="roundRect">
              <a:avLst>
                <a:gd name="adj" fmla="val 16667"/>
              </a:avLst>
            </a:prstGeom>
            <a:solidFill>
              <a:srgbClr val="17365D"/>
            </a:solidFill>
            <a:ln w="9525" cap="flat" cmpd="sng">
              <a:solidFill>
                <a:srgbClr val="9BBB5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5" name="TextBox 48"/>
            <p:cNvSpPr>
              <a:spLocks noChangeArrowheads="1"/>
            </p:cNvSpPr>
            <p:nvPr/>
          </p:nvSpPr>
          <p:spPr bwMode="auto">
            <a:xfrm>
              <a:off x="76200" y="499074"/>
              <a:ext cx="11430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  <a:sym typeface="Arial" panose="020B0604020202020204" pitchFamily="34" charset="0"/>
                </a:rPr>
                <a:t>数字源</a:t>
              </a:r>
              <a:endParaRPr lang="en-US" b="1">
                <a:solidFill>
                  <a:schemeClr val="bg1"/>
                </a:solidFill>
                <a:sym typeface="Arial" panose="020B0604020202020204" pitchFamily="34" charset="0"/>
              </a:endParaRPr>
            </a:p>
            <a:p>
              <a:pPr algn="ctr"/>
              <a:r>
                <a:rPr lang="zh-CN" altLang="en-US" b="1">
                  <a:solidFill>
                    <a:schemeClr val="bg1"/>
                  </a:solidFill>
                  <a:sym typeface="Arial" panose="020B0604020202020204" pitchFamily="34" charset="0"/>
                </a:rPr>
                <a:t>编辑器</a:t>
              </a:r>
            </a:p>
          </p:txBody>
        </p:sp>
        <p:sp>
          <p:nvSpPr>
            <p:cNvPr id="56" name="圆角矩形 50"/>
            <p:cNvSpPr>
              <a:spLocks noChangeArrowheads="1"/>
            </p:cNvSpPr>
            <p:nvPr/>
          </p:nvSpPr>
          <p:spPr bwMode="auto">
            <a:xfrm>
              <a:off x="1587000" y="457200"/>
              <a:ext cx="1080000" cy="684000"/>
            </a:xfrm>
            <a:prstGeom prst="roundRect">
              <a:avLst>
                <a:gd name="adj" fmla="val 16667"/>
              </a:avLst>
            </a:prstGeom>
            <a:solidFill>
              <a:srgbClr val="17365D"/>
            </a:solidFill>
            <a:ln w="25400" cap="flat" cmpd="sng">
              <a:solidFill>
                <a:srgbClr val="395E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7" name="圆角矩形 51"/>
            <p:cNvSpPr>
              <a:spLocks noChangeArrowheads="1"/>
            </p:cNvSpPr>
            <p:nvPr/>
          </p:nvSpPr>
          <p:spPr bwMode="auto">
            <a:xfrm>
              <a:off x="3048000" y="457200"/>
              <a:ext cx="1080000" cy="684000"/>
            </a:xfrm>
            <a:prstGeom prst="roundRect">
              <a:avLst>
                <a:gd name="adj" fmla="val 16667"/>
              </a:avLst>
            </a:prstGeom>
            <a:solidFill>
              <a:srgbClr val="17365D"/>
            </a:solidFill>
            <a:ln w="25400" cap="flat" cmpd="sng">
              <a:solidFill>
                <a:srgbClr val="395E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8" name="TextBox 52"/>
            <p:cNvSpPr>
              <a:spLocks noChangeArrowheads="1"/>
            </p:cNvSpPr>
            <p:nvPr/>
          </p:nvSpPr>
          <p:spPr bwMode="auto">
            <a:xfrm>
              <a:off x="1549400" y="495300"/>
              <a:ext cx="11430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  <a:sym typeface="Arial" panose="020B0604020202020204" pitchFamily="34" charset="0"/>
                </a:rPr>
                <a:t>数字</a:t>
              </a:r>
              <a:endParaRPr lang="en-US" b="1">
                <a:solidFill>
                  <a:schemeClr val="bg1"/>
                </a:solidFill>
                <a:sym typeface="Arial" panose="020B0604020202020204" pitchFamily="34" charset="0"/>
              </a:endParaRPr>
            </a:p>
            <a:p>
              <a:pPr algn="ctr"/>
              <a:r>
                <a:rPr lang="zh-CN" altLang="en-US" b="1">
                  <a:solidFill>
                    <a:schemeClr val="bg1"/>
                  </a:solidFill>
                  <a:sym typeface="Arial" panose="020B0604020202020204" pitchFamily="34" charset="0"/>
                </a:rPr>
                <a:t>调制</a:t>
              </a:r>
            </a:p>
          </p:txBody>
        </p:sp>
        <p:sp>
          <p:nvSpPr>
            <p:cNvPr id="59" name="TextBox 53"/>
            <p:cNvSpPr>
              <a:spLocks noChangeArrowheads="1"/>
            </p:cNvSpPr>
            <p:nvPr/>
          </p:nvSpPr>
          <p:spPr bwMode="auto">
            <a:xfrm>
              <a:off x="3035300" y="469900"/>
              <a:ext cx="11430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  <a:sym typeface="Arial" panose="020B0604020202020204" pitchFamily="34" charset="0"/>
                </a:rPr>
                <a:t>脉冲成形滤波器</a:t>
              </a:r>
            </a:p>
          </p:txBody>
        </p:sp>
        <p:sp>
          <p:nvSpPr>
            <p:cNvPr id="60" name="右箭头 54"/>
            <p:cNvSpPr>
              <a:spLocks noChangeArrowheads="1"/>
            </p:cNvSpPr>
            <p:nvPr/>
          </p:nvSpPr>
          <p:spPr bwMode="auto">
            <a:xfrm>
              <a:off x="1257300" y="609600"/>
              <a:ext cx="3048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7365D"/>
            </a:solidFill>
            <a:ln w="25400" cap="flat" cmpd="sng">
              <a:solidFill>
                <a:srgbClr val="395E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1" name="右箭头 55"/>
            <p:cNvSpPr>
              <a:spLocks noChangeArrowheads="1"/>
            </p:cNvSpPr>
            <p:nvPr/>
          </p:nvSpPr>
          <p:spPr bwMode="auto">
            <a:xfrm>
              <a:off x="2730500" y="609600"/>
              <a:ext cx="3048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7365D"/>
            </a:solidFill>
            <a:ln w="25400" cap="flat" cmpd="sng">
              <a:solidFill>
                <a:srgbClr val="395E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2" name="右箭头 70"/>
            <p:cNvSpPr>
              <a:spLocks noChangeArrowheads="1"/>
            </p:cNvSpPr>
            <p:nvPr/>
          </p:nvSpPr>
          <p:spPr bwMode="auto">
            <a:xfrm rot="5400000">
              <a:off x="3238500" y="1422400"/>
              <a:ext cx="762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7365D"/>
            </a:solidFill>
            <a:ln w="25400" cap="flat" cmpd="sng">
              <a:solidFill>
                <a:srgbClr val="395E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3" name="矩形 71"/>
            <p:cNvSpPr>
              <a:spLocks noChangeArrowheads="1"/>
            </p:cNvSpPr>
            <p:nvPr/>
          </p:nvSpPr>
          <p:spPr bwMode="auto">
            <a:xfrm>
              <a:off x="76200" y="1219200"/>
              <a:ext cx="18646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0000"/>
                  </a:solidFill>
                  <a:sym typeface="Arial" panose="020B0604020202020204" pitchFamily="34" charset="0"/>
                </a:rPr>
                <a:t>Ultra IQ Station</a:t>
              </a:r>
              <a:endParaRPr lang="zh-CN" altLang="en-US" b="1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69653266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3733800"/>
            <a:ext cx="3376613" cy="2232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endParaRPr lang="zh-CN" altLang="en-US" sz="20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3429000" y="2133600"/>
            <a:ext cx="2743200" cy="83820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2730500"/>
            <a:ext cx="3023839" cy="1081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25"/>
          <p:cNvGrpSpPr>
            <a:grpSpLocks noChangeAspect="1"/>
          </p:cNvGrpSpPr>
          <p:nvPr/>
        </p:nvGrpSpPr>
        <p:grpSpPr bwMode="auto">
          <a:xfrm>
            <a:off x="3572671" y="2362200"/>
            <a:ext cx="440001" cy="396000"/>
            <a:chOff x="838200" y="2819400"/>
            <a:chExt cx="714375" cy="642938"/>
          </a:xfrm>
        </p:grpSpPr>
        <p:sp>
          <p:nvSpPr>
            <p:cNvPr id="8" name="矩形 7"/>
            <p:cNvSpPr/>
            <p:nvPr/>
          </p:nvSpPr>
          <p:spPr bwMode="auto">
            <a:xfrm>
              <a:off x="838200" y="2819400"/>
              <a:ext cx="714375" cy="6429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组合 111"/>
            <p:cNvGrpSpPr>
              <a:grpSpLocks/>
            </p:cNvGrpSpPr>
            <p:nvPr/>
          </p:nvGrpSpPr>
          <p:grpSpPr bwMode="auto">
            <a:xfrm>
              <a:off x="838199" y="3048000"/>
              <a:ext cx="685799" cy="228600"/>
              <a:chOff x="457200" y="3200400"/>
              <a:chExt cx="1524000" cy="228600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57200" y="3352800"/>
                <a:ext cx="151696" cy="15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rot="16200000" flipH="1">
                <a:off x="609602" y="3352094"/>
                <a:ext cx="76200" cy="776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rot="5400000" flipH="1" flipV="1">
                <a:off x="648053" y="3238853"/>
                <a:ext cx="228600" cy="1516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rot="16200000" flipH="1">
                <a:off x="799749" y="3238852"/>
                <a:ext cx="228600" cy="1516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rot="5400000" flipH="1" flipV="1">
                <a:off x="951442" y="3238853"/>
                <a:ext cx="228600" cy="1516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5400000" flipH="1" flipV="1">
                <a:off x="1258360" y="3238852"/>
                <a:ext cx="228600" cy="1516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rot="16200000" flipH="1">
                <a:off x="1104900" y="3237089"/>
                <a:ext cx="228600" cy="1552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rot="16200000" flipH="1">
                <a:off x="1410053" y="3238853"/>
                <a:ext cx="228600" cy="1516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rot="5400000" flipH="1" flipV="1">
                <a:off x="1561749" y="3238852"/>
                <a:ext cx="228600" cy="1516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1829507" y="3352800"/>
                <a:ext cx="151693" cy="15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rot="16200000" flipH="1">
                <a:off x="1714502" y="3237794"/>
                <a:ext cx="152400" cy="776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952500" y="3009900"/>
              <a:ext cx="457201" cy="2286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 bwMode="auto">
          <a:xfrm>
            <a:off x="4859957" y="2362200"/>
            <a:ext cx="440001" cy="396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dist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AutoShape 37"/>
          <p:cNvSpPr>
            <a:spLocks noChangeArrowheads="1"/>
          </p:cNvSpPr>
          <p:nvPr/>
        </p:nvSpPr>
        <p:spPr bwMode="auto">
          <a:xfrm>
            <a:off x="4906890" y="2409133"/>
            <a:ext cx="312890" cy="281600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203"/>
          <p:cNvGrpSpPr>
            <a:grpSpLocks noChangeAspect="1"/>
          </p:cNvGrpSpPr>
          <p:nvPr/>
        </p:nvGrpSpPr>
        <p:grpSpPr bwMode="auto">
          <a:xfrm>
            <a:off x="4216314" y="2362200"/>
            <a:ext cx="440001" cy="396000"/>
            <a:chOff x="3581400" y="1905000"/>
            <a:chExt cx="714375" cy="642938"/>
          </a:xfrm>
        </p:grpSpPr>
        <p:sp>
          <p:nvSpPr>
            <p:cNvPr id="25" name="矩形 34"/>
            <p:cNvSpPr/>
            <p:nvPr/>
          </p:nvSpPr>
          <p:spPr bwMode="auto">
            <a:xfrm>
              <a:off x="3581400" y="1905000"/>
              <a:ext cx="714375" cy="6429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任意多边形 81"/>
            <p:cNvSpPr/>
            <p:nvPr/>
          </p:nvSpPr>
          <p:spPr bwMode="auto">
            <a:xfrm>
              <a:off x="3624263" y="2262188"/>
              <a:ext cx="644525" cy="214313"/>
            </a:xfrm>
            <a:custGeom>
              <a:avLst/>
              <a:gdLst>
                <a:gd name="connsiteX0" fmla="*/ 0 w 857839"/>
                <a:gd name="connsiteY0" fmla="*/ 383357 h 818561"/>
                <a:gd name="connsiteX1" fmla="*/ 254523 w 857839"/>
                <a:gd name="connsiteY1" fmla="*/ 62845 h 818561"/>
                <a:gd name="connsiteX2" fmla="*/ 584462 w 857839"/>
                <a:gd name="connsiteY2" fmla="*/ 760429 h 818561"/>
                <a:gd name="connsiteX3" fmla="*/ 857839 w 857839"/>
                <a:gd name="connsiteY3" fmla="*/ 411637 h 81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839" h="818561">
                  <a:moveTo>
                    <a:pt x="0" y="383357"/>
                  </a:moveTo>
                  <a:cubicBezTo>
                    <a:pt x="78556" y="191678"/>
                    <a:pt x="157113" y="0"/>
                    <a:pt x="254523" y="62845"/>
                  </a:cubicBezTo>
                  <a:cubicBezTo>
                    <a:pt x="351933" y="125690"/>
                    <a:pt x="483909" y="702297"/>
                    <a:pt x="584462" y="760429"/>
                  </a:cubicBezTo>
                  <a:cubicBezTo>
                    <a:pt x="685015" y="818561"/>
                    <a:pt x="771427" y="615099"/>
                    <a:pt x="857839" y="4116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/>
            </a:p>
          </p:txBody>
        </p:sp>
        <p:sp>
          <p:nvSpPr>
            <p:cNvPr id="27" name="任意多边形 86"/>
            <p:cNvSpPr/>
            <p:nvPr/>
          </p:nvSpPr>
          <p:spPr bwMode="auto">
            <a:xfrm>
              <a:off x="3624263" y="1976437"/>
              <a:ext cx="644525" cy="214313"/>
            </a:xfrm>
            <a:custGeom>
              <a:avLst/>
              <a:gdLst>
                <a:gd name="connsiteX0" fmla="*/ 0 w 857839"/>
                <a:gd name="connsiteY0" fmla="*/ 383357 h 818561"/>
                <a:gd name="connsiteX1" fmla="*/ 254523 w 857839"/>
                <a:gd name="connsiteY1" fmla="*/ 62845 h 818561"/>
                <a:gd name="connsiteX2" fmla="*/ 584462 w 857839"/>
                <a:gd name="connsiteY2" fmla="*/ 760429 h 818561"/>
                <a:gd name="connsiteX3" fmla="*/ 857839 w 857839"/>
                <a:gd name="connsiteY3" fmla="*/ 411637 h 81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839" h="818561">
                  <a:moveTo>
                    <a:pt x="0" y="383357"/>
                  </a:moveTo>
                  <a:cubicBezTo>
                    <a:pt x="78556" y="191678"/>
                    <a:pt x="157113" y="0"/>
                    <a:pt x="254523" y="62845"/>
                  </a:cubicBezTo>
                  <a:cubicBezTo>
                    <a:pt x="351933" y="125690"/>
                    <a:pt x="483909" y="702297"/>
                    <a:pt x="584462" y="760429"/>
                  </a:cubicBezTo>
                  <a:cubicBezTo>
                    <a:pt x="685015" y="818561"/>
                    <a:pt x="771427" y="615099"/>
                    <a:pt x="857839" y="4116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/>
            </a:p>
          </p:txBody>
        </p:sp>
        <p:sp>
          <p:nvSpPr>
            <p:cNvPr id="28" name="任意多边形 87"/>
            <p:cNvSpPr/>
            <p:nvPr/>
          </p:nvSpPr>
          <p:spPr bwMode="auto">
            <a:xfrm>
              <a:off x="3624263" y="2119312"/>
              <a:ext cx="644525" cy="214313"/>
            </a:xfrm>
            <a:custGeom>
              <a:avLst/>
              <a:gdLst>
                <a:gd name="connsiteX0" fmla="*/ 0 w 857839"/>
                <a:gd name="connsiteY0" fmla="*/ 383357 h 818561"/>
                <a:gd name="connsiteX1" fmla="*/ 254523 w 857839"/>
                <a:gd name="connsiteY1" fmla="*/ 62845 h 818561"/>
                <a:gd name="connsiteX2" fmla="*/ 584462 w 857839"/>
                <a:gd name="connsiteY2" fmla="*/ 760429 h 818561"/>
                <a:gd name="connsiteX3" fmla="*/ 857839 w 857839"/>
                <a:gd name="connsiteY3" fmla="*/ 411637 h 81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839" h="818561">
                  <a:moveTo>
                    <a:pt x="0" y="383357"/>
                  </a:moveTo>
                  <a:cubicBezTo>
                    <a:pt x="78556" y="191678"/>
                    <a:pt x="157113" y="0"/>
                    <a:pt x="254523" y="62845"/>
                  </a:cubicBezTo>
                  <a:cubicBezTo>
                    <a:pt x="351933" y="125690"/>
                    <a:pt x="483909" y="702297"/>
                    <a:pt x="584462" y="760429"/>
                  </a:cubicBezTo>
                  <a:cubicBezTo>
                    <a:pt x="685015" y="818561"/>
                    <a:pt x="771427" y="615099"/>
                    <a:pt x="857839" y="4116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/>
            </a:p>
          </p:txBody>
        </p:sp>
        <p:cxnSp>
          <p:nvCxnSpPr>
            <p:cNvPr id="29" name="直接连接符 61"/>
            <p:cNvCxnSpPr/>
            <p:nvPr/>
          </p:nvCxnSpPr>
          <p:spPr bwMode="auto">
            <a:xfrm rot="5400000">
              <a:off x="3967163" y="2109787"/>
              <a:ext cx="71438" cy="714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64"/>
            <p:cNvCxnSpPr/>
            <p:nvPr/>
          </p:nvCxnSpPr>
          <p:spPr bwMode="auto">
            <a:xfrm rot="5400000">
              <a:off x="3910013" y="2209801"/>
              <a:ext cx="71437" cy="714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组合 202"/>
          <p:cNvGrpSpPr>
            <a:grpSpLocks noChangeAspect="1"/>
          </p:cNvGrpSpPr>
          <p:nvPr/>
        </p:nvGrpSpPr>
        <p:grpSpPr bwMode="auto">
          <a:xfrm>
            <a:off x="5503599" y="2362200"/>
            <a:ext cx="440001" cy="396000"/>
            <a:chOff x="5897563" y="1889125"/>
            <a:chExt cx="714375" cy="642938"/>
          </a:xfrm>
        </p:grpSpPr>
        <p:sp>
          <p:nvSpPr>
            <p:cNvPr id="32" name="矩形 34"/>
            <p:cNvSpPr/>
            <p:nvPr/>
          </p:nvSpPr>
          <p:spPr bwMode="auto">
            <a:xfrm>
              <a:off x="5897563" y="1889125"/>
              <a:ext cx="714375" cy="6429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任意多边形 81"/>
            <p:cNvSpPr/>
            <p:nvPr/>
          </p:nvSpPr>
          <p:spPr bwMode="auto">
            <a:xfrm>
              <a:off x="5940425" y="2246313"/>
              <a:ext cx="644525" cy="214313"/>
            </a:xfrm>
            <a:custGeom>
              <a:avLst/>
              <a:gdLst>
                <a:gd name="connsiteX0" fmla="*/ 0 w 857839"/>
                <a:gd name="connsiteY0" fmla="*/ 383357 h 818561"/>
                <a:gd name="connsiteX1" fmla="*/ 254523 w 857839"/>
                <a:gd name="connsiteY1" fmla="*/ 62845 h 818561"/>
                <a:gd name="connsiteX2" fmla="*/ 584462 w 857839"/>
                <a:gd name="connsiteY2" fmla="*/ 760429 h 818561"/>
                <a:gd name="connsiteX3" fmla="*/ 857839 w 857839"/>
                <a:gd name="connsiteY3" fmla="*/ 411637 h 81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839" h="818561">
                  <a:moveTo>
                    <a:pt x="0" y="383357"/>
                  </a:moveTo>
                  <a:cubicBezTo>
                    <a:pt x="78556" y="191678"/>
                    <a:pt x="157113" y="0"/>
                    <a:pt x="254523" y="62845"/>
                  </a:cubicBezTo>
                  <a:cubicBezTo>
                    <a:pt x="351933" y="125690"/>
                    <a:pt x="483909" y="702297"/>
                    <a:pt x="584462" y="760429"/>
                  </a:cubicBezTo>
                  <a:cubicBezTo>
                    <a:pt x="685015" y="818561"/>
                    <a:pt x="771427" y="615099"/>
                    <a:pt x="857839" y="4116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/>
            </a:p>
          </p:txBody>
        </p:sp>
        <p:sp>
          <p:nvSpPr>
            <p:cNvPr id="34" name="任意多边形 86"/>
            <p:cNvSpPr/>
            <p:nvPr/>
          </p:nvSpPr>
          <p:spPr bwMode="auto">
            <a:xfrm>
              <a:off x="5940425" y="1960562"/>
              <a:ext cx="644525" cy="214313"/>
            </a:xfrm>
            <a:custGeom>
              <a:avLst/>
              <a:gdLst>
                <a:gd name="connsiteX0" fmla="*/ 0 w 857839"/>
                <a:gd name="connsiteY0" fmla="*/ 383357 h 818561"/>
                <a:gd name="connsiteX1" fmla="*/ 254523 w 857839"/>
                <a:gd name="connsiteY1" fmla="*/ 62845 h 818561"/>
                <a:gd name="connsiteX2" fmla="*/ 584462 w 857839"/>
                <a:gd name="connsiteY2" fmla="*/ 760429 h 818561"/>
                <a:gd name="connsiteX3" fmla="*/ 857839 w 857839"/>
                <a:gd name="connsiteY3" fmla="*/ 411637 h 81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839" h="818561">
                  <a:moveTo>
                    <a:pt x="0" y="383357"/>
                  </a:moveTo>
                  <a:cubicBezTo>
                    <a:pt x="78556" y="191678"/>
                    <a:pt x="157113" y="0"/>
                    <a:pt x="254523" y="62845"/>
                  </a:cubicBezTo>
                  <a:cubicBezTo>
                    <a:pt x="351933" y="125690"/>
                    <a:pt x="483909" y="702297"/>
                    <a:pt x="584462" y="760429"/>
                  </a:cubicBezTo>
                  <a:cubicBezTo>
                    <a:pt x="685015" y="818561"/>
                    <a:pt x="771427" y="615099"/>
                    <a:pt x="857839" y="4116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/>
            </a:p>
          </p:txBody>
        </p:sp>
        <p:sp>
          <p:nvSpPr>
            <p:cNvPr id="35" name="任意多边形 87"/>
            <p:cNvSpPr/>
            <p:nvPr/>
          </p:nvSpPr>
          <p:spPr bwMode="auto">
            <a:xfrm>
              <a:off x="5940425" y="2103437"/>
              <a:ext cx="644525" cy="214313"/>
            </a:xfrm>
            <a:custGeom>
              <a:avLst/>
              <a:gdLst>
                <a:gd name="connsiteX0" fmla="*/ 0 w 857839"/>
                <a:gd name="connsiteY0" fmla="*/ 383357 h 818561"/>
                <a:gd name="connsiteX1" fmla="*/ 254523 w 857839"/>
                <a:gd name="connsiteY1" fmla="*/ 62845 h 818561"/>
                <a:gd name="connsiteX2" fmla="*/ 584462 w 857839"/>
                <a:gd name="connsiteY2" fmla="*/ 760429 h 818561"/>
                <a:gd name="connsiteX3" fmla="*/ 857839 w 857839"/>
                <a:gd name="connsiteY3" fmla="*/ 411637 h 81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839" h="818561">
                  <a:moveTo>
                    <a:pt x="0" y="383357"/>
                  </a:moveTo>
                  <a:cubicBezTo>
                    <a:pt x="78556" y="191678"/>
                    <a:pt x="157113" y="0"/>
                    <a:pt x="254523" y="62845"/>
                  </a:cubicBezTo>
                  <a:cubicBezTo>
                    <a:pt x="351933" y="125690"/>
                    <a:pt x="483909" y="702297"/>
                    <a:pt x="584462" y="760429"/>
                  </a:cubicBezTo>
                  <a:cubicBezTo>
                    <a:pt x="685015" y="818561"/>
                    <a:pt x="771427" y="615099"/>
                    <a:pt x="857839" y="4116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/>
            </a:p>
          </p:txBody>
        </p:sp>
        <p:cxnSp>
          <p:nvCxnSpPr>
            <p:cNvPr id="36" name="直接连接符 61"/>
            <p:cNvCxnSpPr/>
            <p:nvPr/>
          </p:nvCxnSpPr>
          <p:spPr bwMode="auto">
            <a:xfrm rot="5400000">
              <a:off x="6283325" y="2093912"/>
              <a:ext cx="71438" cy="714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64"/>
            <p:cNvCxnSpPr/>
            <p:nvPr/>
          </p:nvCxnSpPr>
          <p:spPr bwMode="auto">
            <a:xfrm rot="5400000">
              <a:off x="6226175" y="2317751"/>
              <a:ext cx="71437" cy="714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组合 59"/>
          <p:cNvGrpSpPr/>
          <p:nvPr/>
        </p:nvGrpSpPr>
        <p:grpSpPr>
          <a:xfrm>
            <a:off x="4953000" y="3505200"/>
            <a:ext cx="439200" cy="396000"/>
            <a:chOff x="4343400" y="3733800"/>
            <a:chExt cx="439200" cy="396000"/>
          </a:xfrm>
        </p:grpSpPr>
        <p:sp>
          <p:nvSpPr>
            <p:cNvPr id="39" name="矩形 38"/>
            <p:cNvSpPr/>
            <p:nvPr/>
          </p:nvSpPr>
          <p:spPr bwMode="auto">
            <a:xfrm>
              <a:off x="4343400" y="3733800"/>
              <a:ext cx="4392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dk1">
                  <a:shade val="95000"/>
                  <a:satMod val="105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4431240" y="3804200"/>
              <a:ext cx="263520" cy="264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 bwMode="auto">
            <a:xfrm>
              <a:off x="4457592" y="3865800"/>
              <a:ext cx="219601" cy="132001"/>
            </a:xfrm>
            <a:custGeom>
              <a:avLst/>
              <a:gdLst>
                <a:gd name="connsiteX0" fmla="*/ 0 w 857839"/>
                <a:gd name="connsiteY0" fmla="*/ 383357 h 818561"/>
                <a:gd name="connsiteX1" fmla="*/ 254523 w 857839"/>
                <a:gd name="connsiteY1" fmla="*/ 62845 h 818561"/>
                <a:gd name="connsiteX2" fmla="*/ 584462 w 857839"/>
                <a:gd name="connsiteY2" fmla="*/ 760429 h 818561"/>
                <a:gd name="connsiteX3" fmla="*/ 857839 w 857839"/>
                <a:gd name="connsiteY3" fmla="*/ 411637 h 81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839" h="818561">
                  <a:moveTo>
                    <a:pt x="0" y="383357"/>
                  </a:moveTo>
                  <a:cubicBezTo>
                    <a:pt x="78556" y="191678"/>
                    <a:pt x="157113" y="0"/>
                    <a:pt x="254523" y="62845"/>
                  </a:cubicBezTo>
                  <a:cubicBezTo>
                    <a:pt x="351933" y="125690"/>
                    <a:pt x="483909" y="702297"/>
                    <a:pt x="584462" y="760429"/>
                  </a:cubicBezTo>
                  <a:cubicBezTo>
                    <a:pt x="685015" y="818561"/>
                    <a:pt x="771427" y="615099"/>
                    <a:pt x="857839" y="4116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42" name="直接箭头连接符 41"/>
          <p:cNvCxnSpPr/>
          <p:nvPr/>
        </p:nvCxnSpPr>
        <p:spPr>
          <a:xfrm>
            <a:off x="4012672" y="2560200"/>
            <a:ext cx="203642" cy="158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301808" y="2560200"/>
            <a:ext cx="203642" cy="158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4648200" y="2560200"/>
            <a:ext cx="203642" cy="158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5400000">
            <a:off x="4732444" y="3084406"/>
            <a:ext cx="684000" cy="158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2890837" y="2560634"/>
            <a:ext cx="68400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943600" y="2570162"/>
            <a:ext cx="68400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14600" y="2262188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</a:rPr>
              <a:t>RF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输入</a:t>
            </a:r>
            <a:endParaRPr lang="zh-CN" alt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248400" y="227129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</a:rPr>
              <a:t>IF</a:t>
            </a:r>
            <a:endParaRPr lang="zh-CN" altLang="en-US" sz="1600" b="1" dirty="0"/>
          </a:p>
        </p:txBody>
      </p:sp>
      <p:sp>
        <p:nvSpPr>
          <p:cNvPr id="50" name="矩形 49"/>
          <p:cNvSpPr/>
          <p:nvPr/>
        </p:nvSpPr>
        <p:spPr>
          <a:xfrm>
            <a:off x="3124200" y="1295400"/>
            <a:ext cx="2988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研发调试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–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做为本振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47800" y="4071936"/>
            <a:ext cx="3276600" cy="26776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关键指标：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sz="2400" b="1" dirty="0" smtClean="0"/>
              <a:t>频率范围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sz="2400" b="1" dirty="0" smtClean="0"/>
              <a:t>频率精度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sz="2400" b="1" dirty="0" smtClean="0"/>
              <a:t>相位噪声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sz="2400" b="1" dirty="0" smtClean="0"/>
              <a:t>最大输出幅度</a:t>
            </a:r>
            <a:endParaRPr lang="en-US" altLang="zh-CN" sz="2400" b="1" dirty="0" smtClean="0"/>
          </a:p>
          <a:p>
            <a:endParaRPr lang="zh-CN" altLang="en-US" sz="2400" dirty="0"/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7124700" y="48387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696200" y="39624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C00000"/>
                </a:solidFill>
              </a:rPr>
              <a:t>相噪太差会将能量泄漏到临道中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077200" y="5986046"/>
            <a:ext cx="8851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/>
              <a:t>频率</a:t>
            </a:r>
            <a:r>
              <a:rPr lang="en-US" altLang="zh-CN" sz="1200" b="1" dirty="0" smtClean="0"/>
              <a:t>(Hz)</a:t>
            </a:r>
            <a:endParaRPr lang="zh-CN" altLang="en-US" sz="1200" b="1" dirty="0"/>
          </a:p>
        </p:txBody>
      </p:sp>
      <p:sp>
        <p:nvSpPr>
          <p:cNvPr id="56" name="矩形 55"/>
          <p:cNvSpPr/>
          <p:nvPr/>
        </p:nvSpPr>
        <p:spPr>
          <a:xfrm rot="16200000">
            <a:off x="4828647" y="4239153"/>
            <a:ext cx="11968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功率</a:t>
            </a:r>
            <a:r>
              <a:rPr lang="en-US" altLang="zh-CN" sz="1200" b="1" dirty="0" smtClean="0"/>
              <a:t>(</a:t>
            </a:r>
            <a:r>
              <a:rPr lang="en-US" altLang="zh-CN" sz="1200" b="1" dirty="0" err="1" smtClean="0"/>
              <a:t>dBm</a:t>
            </a:r>
            <a:r>
              <a:rPr lang="en-US" altLang="zh-CN" sz="1200" b="1" dirty="0" smtClean="0"/>
              <a:t>)</a:t>
            </a:r>
            <a:endParaRPr lang="zh-CN" altLang="en-US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105400" y="2971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</a:rPr>
              <a:t>本振输入</a:t>
            </a:r>
            <a:endParaRPr lang="zh-CN" altLang="en-US" sz="1600" b="1" dirty="0"/>
          </a:p>
        </p:txBody>
      </p:sp>
      <p:cxnSp>
        <p:nvCxnSpPr>
          <p:cNvPr id="58" name="直接箭头连接符 57"/>
          <p:cNvCxnSpPr/>
          <p:nvPr/>
        </p:nvCxnSpPr>
        <p:spPr>
          <a:xfrm rot="10800000">
            <a:off x="3179742" y="3429000"/>
            <a:ext cx="1908000" cy="158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63690867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endParaRPr lang="zh-CN" altLang="en-US" sz="2000" dirty="0" smtClean="0"/>
          </a:p>
        </p:txBody>
      </p:sp>
      <p:grpSp>
        <p:nvGrpSpPr>
          <p:cNvPr id="2" name="组合 52"/>
          <p:cNvGrpSpPr>
            <a:grpSpLocks/>
          </p:cNvGrpSpPr>
          <p:nvPr/>
        </p:nvGrpSpPr>
        <p:grpSpPr bwMode="auto">
          <a:xfrm>
            <a:off x="7620000" y="3200400"/>
            <a:ext cx="714375" cy="642937"/>
            <a:chOff x="2786050" y="2428868"/>
            <a:chExt cx="714380" cy="642918"/>
          </a:xfrm>
        </p:grpSpPr>
        <p:sp>
          <p:nvSpPr>
            <p:cNvPr id="6" name="矩形 5"/>
            <p:cNvSpPr/>
            <p:nvPr/>
          </p:nvSpPr>
          <p:spPr>
            <a:xfrm>
              <a:off x="2786050" y="2428868"/>
              <a:ext cx="714380" cy="6429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等腰三角形 6"/>
            <p:cNvSpPr>
              <a:spLocks noChangeArrowheads="1"/>
            </p:cNvSpPr>
            <p:nvPr/>
          </p:nvSpPr>
          <p:spPr bwMode="auto">
            <a:xfrm rot="5400000">
              <a:off x="2957508" y="2605070"/>
              <a:ext cx="428612" cy="28575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rot="10800000" vert="eaVert" anchor="ctr"/>
            <a:lstStyle/>
            <a:p>
              <a:pPr algn="dist">
                <a:defRPr/>
              </a:pPr>
              <a:endParaRPr lang="zh-CN" altLang="en-US">
                <a:solidFill>
                  <a:srgbClr val="F4F1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endParaRPr>
            </a:p>
          </p:txBody>
        </p:sp>
      </p:grpSp>
      <p:sp>
        <p:nvSpPr>
          <p:cNvPr id="14" name="Text Box 60"/>
          <p:cNvSpPr txBox="1">
            <a:spLocks noChangeArrowheads="1"/>
          </p:cNvSpPr>
          <p:nvPr/>
        </p:nvSpPr>
        <p:spPr bwMode="auto">
          <a:xfrm>
            <a:off x="6460816" y="2344737"/>
            <a:ext cx="1152000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衰减器</a:t>
            </a:r>
            <a:endParaRPr lang="zh-CN" altLang="en-US" sz="1600" b="1" dirty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15" name="Text Box 61"/>
          <p:cNvSpPr txBox="1">
            <a:spLocks noChangeArrowheads="1"/>
          </p:cNvSpPr>
          <p:nvPr/>
        </p:nvSpPr>
        <p:spPr bwMode="auto">
          <a:xfrm>
            <a:off x="6460816" y="3386137"/>
            <a:ext cx="1152000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放大器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16" name="Text Box 62"/>
          <p:cNvSpPr txBox="1">
            <a:spLocks noChangeArrowheads="1"/>
          </p:cNvSpPr>
          <p:nvPr/>
        </p:nvSpPr>
        <p:spPr bwMode="auto">
          <a:xfrm>
            <a:off x="6460816" y="4373760"/>
            <a:ext cx="1152000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滤波器</a:t>
            </a:r>
            <a:endParaRPr lang="zh-CN" altLang="en-US" sz="1600" b="1" dirty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17" name="Text Box 63"/>
          <p:cNvSpPr txBox="1">
            <a:spLocks noChangeArrowheads="1"/>
          </p:cNvSpPr>
          <p:nvPr/>
        </p:nvSpPr>
        <p:spPr bwMode="auto">
          <a:xfrm>
            <a:off x="6460816" y="5303837"/>
            <a:ext cx="1152000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混频器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grpSp>
        <p:nvGrpSpPr>
          <p:cNvPr id="3" name="组合 125"/>
          <p:cNvGrpSpPr>
            <a:grpSpLocks/>
          </p:cNvGrpSpPr>
          <p:nvPr/>
        </p:nvGrpSpPr>
        <p:grpSpPr bwMode="auto">
          <a:xfrm>
            <a:off x="7620000" y="2209800"/>
            <a:ext cx="714375" cy="642937"/>
            <a:chOff x="838200" y="2819400"/>
            <a:chExt cx="714375" cy="642938"/>
          </a:xfrm>
        </p:grpSpPr>
        <p:sp>
          <p:nvSpPr>
            <p:cNvPr id="20" name="矩形 19"/>
            <p:cNvSpPr/>
            <p:nvPr/>
          </p:nvSpPr>
          <p:spPr bwMode="auto">
            <a:xfrm>
              <a:off x="838200" y="2819400"/>
              <a:ext cx="714375" cy="6429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" name="组合 111"/>
            <p:cNvGrpSpPr>
              <a:grpSpLocks/>
            </p:cNvGrpSpPr>
            <p:nvPr/>
          </p:nvGrpSpPr>
          <p:grpSpPr bwMode="auto">
            <a:xfrm>
              <a:off x="838199" y="3048000"/>
              <a:ext cx="685799" cy="228600"/>
              <a:chOff x="457200" y="3200400"/>
              <a:chExt cx="1524000" cy="228600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457200" y="3352800"/>
                <a:ext cx="151696" cy="15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rot="16200000" flipH="1">
                <a:off x="609602" y="3352094"/>
                <a:ext cx="76200" cy="776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rot="5400000" flipH="1" flipV="1">
                <a:off x="648053" y="3238853"/>
                <a:ext cx="228600" cy="1516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rot="16200000" flipH="1">
                <a:off x="799749" y="3238852"/>
                <a:ext cx="228600" cy="1516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rot="5400000" flipH="1" flipV="1">
                <a:off x="951442" y="3238853"/>
                <a:ext cx="228600" cy="1516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rot="5400000" flipH="1" flipV="1">
                <a:off x="1258360" y="3238852"/>
                <a:ext cx="228600" cy="1516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rot="16200000" flipH="1">
                <a:off x="1104900" y="3237089"/>
                <a:ext cx="228600" cy="1552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rot="16200000" flipH="1">
                <a:off x="1410053" y="3238853"/>
                <a:ext cx="228600" cy="1516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rot="5400000" flipH="1" flipV="1">
                <a:off x="1561749" y="3238852"/>
                <a:ext cx="228600" cy="1516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1829507" y="3352800"/>
                <a:ext cx="151693" cy="15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16200000" flipH="1">
                <a:off x="1714502" y="3237794"/>
                <a:ext cx="152400" cy="776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箭头连接符 21"/>
            <p:cNvCxnSpPr/>
            <p:nvPr/>
          </p:nvCxnSpPr>
          <p:spPr>
            <a:xfrm rot="5400000" flipH="1" flipV="1">
              <a:off x="952500" y="3009900"/>
              <a:ext cx="457201" cy="2286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139"/>
          <p:cNvGrpSpPr>
            <a:grpSpLocks/>
          </p:cNvGrpSpPr>
          <p:nvPr/>
        </p:nvGrpSpPr>
        <p:grpSpPr bwMode="auto">
          <a:xfrm>
            <a:off x="7620000" y="5181600"/>
            <a:ext cx="714375" cy="642937"/>
            <a:chOff x="1676400" y="3657600"/>
            <a:chExt cx="714375" cy="642938"/>
          </a:xfrm>
        </p:grpSpPr>
        <p:sp>
          <p:nvSpPr>
            <p:cNvPr id="35" name="矩形 34"/>
            <p:cNvSpPr/>
            <p:nvPr/>
          </p:nvSpPr>
          <p:spPr bwMode="auto">
            <a:xfrm>
              <a:off x="1676400" y="3657600"/>
              <a:ext cx="714375" cy="6429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AutoShape 37"/>
            <p:cNvSpPr>
              <a:spLocks noChangeArrowheads="1"/>
            </p:cNvSpPr>
            <p:nvPr/>
          </p:nvSpPr>
          <p:spPr bwMode="auto">
            <a:xfrm>
              <a:off x="1752600" y="3733800"/>
              <a:ext cx="508000" cy="457201"/>
            </a:xfrm>
            <a:prstGeom prst="flowChartSummingJuncti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" name="组合 202"/>
          <p:cNvGrpSpPr>
            <a:grpSpLocks/>
          </p:cNvGrpSpPr>
          <p:nvPr/>
        </p:nvGrpSpPr>
        <p:grpSpPr bwMode="auto">
          <a:xfrm>
            <a:off x="7620000" y="4191000"/>
            <a:ext cx="714375" cy="642937"/>
            <a:chOff x="5897563" y="1889125"/>
            <a:chExt cx="714375" cy="642938"/>
          </a:xfrm>
        </p:grpSpPr>
        <p:sp>
          <p:nvSpPr>
            <p:cNvPr id="51" name="矩形 34"/>
            <p:cNvSpPr/>
            <p:nvPr/>
          </p:nvSpPr>
          <p:spPr bwMode="auto">
            <a:xfrm>
              <a:off x="5897563" y="1889125"/>
              <a:ext cx="714375" cy="6429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任意多边形 81"/>
            <p:cNvSpPr/>
            <p:nvPr/>
          </p:nvSpPr>
          <p:spPr bwMode="auto">
            <a:xfrm>
              <a:off x="5940425" y="2246313"/>
              <a:ext cx="644525" cy="214313"/>
            </a:xfrm>
            <a:custGeom>
              <a:avLst/>
              <a:gdLst>
                <a:gd name="connsiteX0" fmla="*/ 0 w 857839"/>
                <a:gd name="connsiteY0" fmla="*/ 383357 h 818561"/>
                <a:gd name="connsiteX1" fmla="*/ 254523 w 857839"/>
                <a:gd name="connsiteY1" fmla="*/ 62845 h 818561"/>
                <a:gd name="connsiteX2" fmla="*/ 584462 w 857839"/>
                <a:gd name="connsiteY2" fmla="*/ 760429 h 818561"/>
                <a:gd name="connsiteX3" fmla="*/ 857839 w 857839"/>
                <a:gd name="connsiteY3" fmla="*/ 411637 h 81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839" h="818561">
                  <a:moveTo>
                    <a:pt x="0" y="383357"/>
                  </a:moveTo>
                  <a:cubicBezTo>
                    <a:pt x="78556" y="191678"/>
                    <a:pt x="157113" y="0"/>
                    <a:pt x="254523" y="62845"/>
                  </a:cubicBezTo>
                  <a:cubicBezTo>
                    <a:pt x="351933" y="125690"/>
                    <a:pt x="483909" y="702297"/>
                    <a:pt x="584462" y="760429"/>
                  </a:cubicBezTo>
                  <a:cubicBezTo>
                    <a:pt x="685015" y="818561"/>
                    <a:pt x="771427" y="615099"/>
                    <a:pt x="857839" y="4116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/>
            </a:p>
          </p:txBody>
        </p:sp>
        <p:sp>
          <p:nvSpPr>
            <p:cNvPr id="53" name="任意多边形 86"/>
            <p:cNvSpPr/>
            <p:nvPr/>
          </p:nvSpPr>
          <p:spPr bwMode="auto">
            <a:xfrm>
              <a:off x="5940425" y="1960562"/>
              <a:ext cx="644525" cy="214313"/>
            </a:xfrm>
            <a:custGeom>
              <a:avLst/>
              <a:gdLst>
                <a:gd name="connsiteX0" fmla="*/ 0 w 857839"/>
                <a:gd name="connsiteY0" fmla="*/ 383357 h 818561"/>
                <a:gd name="connsiteX1" fmla="*/ 254523 w 857839"/>
                <a:gd name="connsiteY1" fmla="*/ 62845 h 818561"/>
                <a:gd name="connsiteX2" fmla="*/ 584462 w 857839"/>
                <a:gd name="connsiteY2" fmla="*/ 760429 h 818561"/>
                <a:gd name="connsiteX3" fmla="*/ 857839 w 857839"/>
                <a:gd name="connsiteY3" fmla="*/ 411637 h 81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839" h="818561">
                  <a:moveTo>
                    <a:pt x="0" y="383357"/>
                  </a:moveTo>
                  <a:cubicBezTo>
                    <a:pt x="78556" y="191678"/>
                    <a:pt x="157113" y="0"/>
                    <a:pt x="254523" y="62845"/>
                  </a:cubicBezTo>
                  <a:cubicBezTo>
                    <a:pt x="351933" y="125690"/>
                    <a:pt x="483909" y="702297"/>
                    <a:pt x="584462" y="760429"/>
                  </a:cubicBezTo>
                  <a:cubicBezTo>
                    <a:pt x="685015" y="818561"/>
                    <a:pt x="771427" y="615099"/>
                    <a:pt x="857839" y="4116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/>
            </a:p>
          </p:txBody>
        </p:sp>
        <p:sp>
          <p:nvSpPr>
            <p:cNvPr id="54" name="任意多边形 87"/>
            <p:cNvSpPr/>
            <p:nvPr/>
          </p:nvSpPr>
          <p:spPr bwMode="auto">
            <a:xfrm>
              <a:off x="5940425" y="2103437"/>
              <a:ext cx="644525" cy="214313"/>
            </a:xfrm>
            <a:custGeom>
              <a:avLst/>
              <a:gdLst>
                <a:gd name="connsiteX0" fmla="*/ 0 w 857839"/>
                <a:gd name="connsiteY0" fmla="*/ 383357 h 818561"/>
                <a:gd name="connsiteX1" fmla="*/ 254523 w 857839"/>
                <a:gd name="connsiteY1" fmla="*/ 62845 h 818561"/>
                <a:gd name="connsiteX2" fmla="*/ 584462 w 857839"/>
                <a:gd name="connsiteY2" fmla="*/ 760429 h 818561"/>
                <a:gd name="connsiteX3" fmla="*/ 857839 w 857839"/>
                <a:gd name="connsiteY3" fmla="*/ 411637 h 81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839" h="818561">
                  <a:moveTo>
                    <a:pt x="0" y="383357"/>
                  </a:moveTo>
                  <a:cubicBezTo>
                    <a:pt x="78556" y="191678"/>
                    <a:pt x="157113" y="0"/>
                    <a:pt x="254523" y="62845"/>
                  </a:cubicBezTo>
                  <a:cubicBezTo>
                    <a:pt x="351933" y="125690"/>
                    <a:pt x="483909" y="702297"/>
                    <a:pt x="584462" y="760429"/>
                  </a:cubicBezTo>
                  <a:cubicBezTo>
                    <a:pt x="685015" y="818561"/>
                    <a:pt x="771427" y="615099"/>
                    <a:pt x="857839" y="4116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dist">
                <a:defRPr/>
              </a:pPr>
              <a:endParaRPr lang="zh-CN" altLang="en-US"/>
            </a:p>
          </p:txBody>
        </p:sp>
        <p:cxnSp>
          <p:nvCxnSpPr>
            <p:cNvPr id="55" name="直接连接符 61"/>
            <p:cNvCxnSpPr/>
            <p:nvPr/>
          </p:nvCxnSpPr>
          <p:spPr bwMode="auto">
            <a:xfrm rot="5400000">
              <a:off x="6283325" y="2093912"/>
              <a:ext cx="71438" cy="714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64"/>
            <p:cNvCxnSpPr/>
            <p:nvPr/>
          </p:nvCxnSpPr>
          <p:spPr bwMode="auto">
            <a:xfrm rot="5400000">
              <a:off x="6226175" y="2317751"/>
              <a:ext cx="71437" cy="714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矩形 59"/>
          <p:cNvSpPr/>
          <p:nvPr/>
        </p:nvSpPr>
        <p:spPr>
          <a:xfrm>
            <a:off x="3124200" y="1295400"/>
            <a:ext cx="2133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激励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-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响应测试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57600" y="4419600"/>
            <a:ext cx="2743200" cy="19389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关键指标：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sz="2400" b="1" dirty="0" smtClean="0"/>
              <a:t>频率范围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sz="2400" b="1" dirty="0" smtClean="0"/>
              <a:t>幅度精度</a:t>
            </a:r>
            <a:endParaRPr lang="en-US" altLang="zh-CN" sz="2400" b="1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sz="2400" b="1" dirty="0" smtClean="0"/>
              <a:t>切换速度</a:t>
            </a:r>
            <a:endParaRPr lang="zh-CN" alt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828800"/>
            <a:ext cx="4343400" cy="267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4085885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22160</TotalTime>
  <Words>569</Words>
  <Application>Microsoft Office PowerPoint</Application>
  <PresentationFormat>全屏显示(4:3)</PresentationFormat>
  <Paragraphs>186</Paragraphs>
  <Slides>15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1_自定义设计方案</vt:lpstr>
      <vt:lpstr>射频源功能与应用介绍</vt:lpstr>
      <vt:lpstr>前面板</vt:lpstr>
      <vt:lpstr>后面板</vt:lpstr>
      <vt:lpstr>用途</vt:lpstr>
      <vt:lpstr>功能</vt:lpstr>
      <vt:lpstr>模拟调制和脉冲调制</vt:lpstr>
      <vt:lpstr>数字调制</vt:lpstr>
      <vt:lpstr>应用</vt:lpstr>
      <vt:lpstr>应用</vt:lpstr>
      <vt:lpstr>应用</vt:lpstr>
      <vt:lpstr>应用</vt:lpstr>
      <vt:lpstr>应用</vt:lpstr>
      <vt:lpstr>应用</vt:lpstr>
      <vt:lpstr>应用</vt:lpstr>
      <vt:lpstr>幻灯片 15</vt:lpstr>
    </vt:vector>
  </TitlesOfParts>
  <Company>GuildDesign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RIGOL频谱仪特点及典型应用</dc:title>
  <dc:creator>董丽萍</dc:creator>
  <cp:lastModifiedBy>sn01564</cp:lastModifiedBy>
  <cp:revision>812</cp:revision>
  <dcterms:created xsi:type="dcterms:W3CDTF">2004-07-21T02:43:03Z</dcterms:created>
  <dcterms:modified xsi:type="dcterms:W3CDTF">2016-10-28T06:06:41Z</dcterms:modified>
</cp:coreProperties>
</file>