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1" r:id="rId1"/>
  </p:sldMasterIdLst>
  <p:notesMasterIdLst>
    <p:notesMasterId r:id="rId23"/>
  </p:notesMasterIdLst>
  <p:sldIdLst>
    <p:sldId id="811" r:id="rId2"/>
    <p:sldId id="816" r:id="rId3"/>
    <p:sldId id="858" r:id="rId4"/>
    <p:sldId id="854" r:id="rId5"/>
    <p:sldId id="852" r:id="rId6"/>
    <p:sldId id="857" r:id="rId7"/>
    <p:sldId id="859" r:id="rId8"/>
    <p:sldId id="855" r:id="rId9"/>
    <p:sldId id="860" r:id="rId10"/>
    <p:sldId id="849" r:id="rId11"/>
    <p:sldId id="848" r:id="rId12"/>
    <p:sldId id="862" r:id="rId13"/>
    <p:sldId id="861" r:id="rId14"/>
    <p:sldId id="856" r:id="rId15"/>
    <p:sldId id="863" r:id="rId16"/>
    <p:sldId id="864" r:id="rId17"/>
    <p:sldId id="850" r:id="rId18"/>
    <p:sldId id="847" r:id="rId19"/>
    <p:sldId id="818" r:id="rId20"/>
    <p:sldId id="851" r:id="rId21"/>
    <p:sldId id="27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ozhizh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6600"/>
    <a:srgbClr val="FFFFFF"/>
    <a:srgbClr val="6600FF"/>
    <a:srgbClr val="B2B2B2"/>
    <a:srgbClr val="692AA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08" autoAdjust="0"/>
    <p:restoredTop sz="85432" autoAdjust="0"/>
  </p:normalViewPr>
  <p:slideViewPr>
    <p:cSldViewPr>
      <p:cViewPr varScale="1">
        <p:scale>
          <a:sx n="60" d="100"/>
          <a:sy n="60" d="100"/>
        </p:scale>
        <p:origin x="-16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9D6D-CE97-40EE-A559-071A5B7280BB}" type="datetimeFigureOut">
              <a:rPr lang="zh-CN" altLang="en-US" smtClean="0"/>
              <a:pPr/>
              <a:t>2016/11/10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0C20-8251-4D57-B96A-652AA2B6F0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33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A0C20-8251-4D57-B96A-652AA2B6F09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6195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409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4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A0C20-8251-4D57-B96A-652AA2B6F09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336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41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846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736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044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820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328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714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8ADE5-E8FA-4A48-B0A7-12A876D555C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390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PPT-居中-标在下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457200" y="274638"/>
            <a:ext cx="5867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500" baseline="0"/>
            </a:lvl1pPr>
          </a:lstStyle>
          <a:p>
            <a:pPr algn="ctr" eaLnBrk="0" hangingPunct="0">
              <a:defRPr/>
            </a:pPr>
            <a:r>
              <a:rPr lang="zh-CN" alt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单击此处编辑母版标题样式</a:t>
            </a:r>
            <a:endParaRPr lang="zh-CN" alt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65238"/>
            <a:ext cx="2057400" cy="4906962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65238"/>
            <a:ext cx="6019800" cy="4906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391400" cy="609600"/>
          </a:xfrm>
        </p:spPr>
        <p:txBody>
          <a:bodyPr/>
          <a:lstStyle>
            <a:lvl1pPr>
              <a:defRPr sz="4000" b="1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8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457200" y="274638"/>
            <a:ext cx="5867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500" baseline="0"/>
            </a:lvl1pPr>
          </a:lstStyle>
          <a:p>
            <a:pPr algn="ctr" eaLnBrk="0" hangingPunct="0">
              <a:defRPr/>
            </a:pPr>
            <a:r>
              <a:rPr lang="zh-CN" alt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单击此处编辑母版标题样式</a:t>
            </a:r>
            <a:endParaRPr lang="zh-CN" alt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487362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487362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457200" y="274638"/>
            <a:ext cx="5867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500" baseline="0"/>
            </a:lvl1pPr>
          </a:lstStyle>
          <a:p>
            <a:pPr algn="ctr" eaLnBrk="0" hangingPunct="0">
              <a:defRPr/>
            </a:pPr>
            <a:r>
              <a:rPr lang="zh-CN" altLang="en-US" kern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单击此处编辑母版标题样式</a:t>
            </a:r>
            <a:endParaRPr lang="zh-CN" alt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350" y="1143000"/>
            <a:ext cx="3008313" cy="9280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5200" y="1143000"/>
            <a:ext cx="5111750" cy="495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7350" y="2305050"/>
            <a:ext cx="3008313" cy="3790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457200" y="274638"/>
            <a:ext cx="5867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500" baseline="0"/>
            </a:lvl1pPr>
          </a:lstStyle>
          <a:p>
            <a:pPr algn="ctr" eaLnBrk="0" hangingPunct="0">
              <a:defRPr/>
            </a:pPr>
            <a:r>
              <a:rPr lang="zh-CN" alt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单击此处编辑母版标题样式</a:t>
            </a:r>
            <a:endParaRPr lang="zh-CN" alt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453062"/>
            <a:ext cx="7696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265237"/>
            <a:ext cx="7696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487362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F:\杂\PPT\新改\PPT内页-白副本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6200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28600" y="1066800"/>
            <a:ext cx="8686800" cy="510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4" r:id="rId7"/>
    <p:sldLayoutId id="2147483805" r:id="rId8"/>
    <p:sldLayoutId id="2147483806" r:id="rId9"/>
    <p:sldLayoutId id="2147483807" r:id="rId10"/>
  </p:sldLayoutIdLst>
  <p:transition>
    <p:circl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7"/>
          <p:cNvSpPr>
            <a:spLocks noChangeShapeType="1"/>
          </p:cNvSpPr>
          <p:nvPr/>
        </p:nvSpPr>
        <p:spPr bwMode="auto">
          <a:xfrm flipV="1">
            <a:off x="179388" y="5864225"/>
            <a:ext cx="1466850" cy="9525"/>
          </a:xfrm>
          <a:prstGeom prst="line">
            <a:avLst/>
          </a:prstGeom>
          <a:noFill/>
          <a:ln w="762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5" name="Line 8"/>
          <p:cNvSpPr>
            <a:spLocks noChangeShapeType="1"/>
          </p:cNvSpPr>
          <p:nvPr/>
        </p:nvSpPr>
        <p:spPr bwMode="auto">
          <a:xfrm flipV="1">
            <a:off x="7524750" y="5864225"/>
            <a:ext cx="1466850" cy="9525"/>
          </a:xfrm>
          <a:prstGeom prst="line">
            <a:avLst/>
          </a:prstGeom>
          <a:noFill/>
          <a:ln w="7620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0" y="2357430"/>
            <a:ext cx="9144000" cy="1447800"/>
          </a:xfrm>
          <a:noFill/>
        </p:spPr>
        <p:txBody>
          <a:bodyPr/>
          <a:lstStyle/>
          <a:p>
            <a:pPr algn="ctr" eaLnBrk="1" hangingPunct="1"/>
            <a:r>
              <a:rPr lang="zh-CN" altLang="en-US" sz="4400" b="1" dirty="0" smtClean="0">
                <a:solidFill>
                  <a:srgbClr val="FF6600"/>
                </a:solidFill>
                <a:latin typeface="黑体" pitchFamily="2" charset="-122"/>
                <a:ea typeface="黑体" pitchFamily="2" charset="-122"/>
              </a:rPr>
              <a:t>频谱仪功能介绍</a:t>
            </a:r>
            <a:endParaRPr lang="en-US" altLang="zh-CN" sz="4400" b="1" dirty="0">
              <a:solidFill>
                <a:srgbClr val="FF66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71488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0057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                                                              </a:t>
            </a:r>
            <a:endParaRPr lang="zh-CN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功能应用举例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145" y="2559320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打开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Pass/Fail</a:t>
            </a:r>
            <a:r>
              <a:rPr lang="en-US" altLang="zh-CN" sz="1600" dirty="0" smtClean="0">
                <a:latin typeface="Arial Black" pitchFamily="34" charset="0"/>
              </a:rPr>
              <a:t> </a:t>
            </a:r>
            <a:endParaRPr lang="zh-CN" altLang="en-US" sz="1600" dirty="0">
              <a:latin typeface="Arial Black" pitchFamily="34" charset="0"/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145" y="3217792"/>
            <a:ext cx="325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设置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upper or/and lower limit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0034" y="1214422"/>
            <a:ext cx="1928826" cy="6429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Pass/Fail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7145" y="2888556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标记限制线</a:t>
            </a:r>
            <a:endParaRPr lang="zh-CN" altLang="en-US" sz="1600" dirty="0">
              <a:latin typeface="+mj-lt"/>
              <a:ea typeface="隶书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145" y="3547028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设置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Fail Stop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145" y="3876264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设置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Beeper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500174"/>
            <a:ext cx="5053020" cy="351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圆角矩形标注 19"/>
          <p:cNvSpPr/>
          <p:nvPr/>
        </p:nvSpPr>
        <p:spPr>
          <a:xfrm>
            <a:off x="7429520" y="1643050"/>
            <a:ext cx="1357322" cy="642942"/>
          </a:xfrm>
          <a:prstGeom prst="wedgeRoundRectCallout">
            <a:avLst>
              <a:gd name="adj1" fmla="val -38666"/>
              <a:gd name="adj2" fmla="val 77140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Upper limit</a:t>
            </a:r>
          </a:p>
          <a:p>
            <a:pPr algn="ctr"/>
            <a:r>
              <a:rPr lang="en-US" altLang="zh-CN" dirty="0" smtClean="0"/>
              <a:t>line</a:t>
            </a:r>
            <a:endParaRPr lang="zh-CN" altLang="en-US" dirty="0"/>
          </a:p>
        </p:txBody>
      </p:sp>
      <p:sp>
        <p:nvSpPr>
          <p:cNvPr id="21" name="圆角矩形标注 20"/>
          <p:cNvSpPr/>
          <p:nvPr/>
        </p:nvSpPr>
        <p:spPr>
          <a:xfrm>
            <a:off x="4286248" y="2214554"/>
            <a:ext cx="1357322" cy="642942"/>
          </a:xfrm>
          <a:prstGeom prst="wedgeRoundRectCallout">
            <a:avLst>
              <a:gd name="adj1" fmla="val 41581"/>
              <a:gd name="adj2" fmla="val 129427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Lower limit</a:t>
            </a:r>
          </a:p>
          <a:p>
            <a:pPr algn="ctr"/>
            <a:r>
              <a:rPr lang="en-US" altLang="zh-CN" dirty="0" smtClean="0"/>
              <a:t>line</a:t>
            </a:r>
            <a:endParaRPr lang="zh-CN" altLang="en-US" dirty="0"/>
          </a:p>
        </p:txBody>
      </p:sp>
      <p:sp>
        <p:nvSpPr>
          <p:cNvPr id="22" name="椭圆形标注 21"/>
          <p:cNvSpPr/>
          <p:nvPr/>
        </p:nvSpPr>
        <p:spPr>
          <a:xfrm>
            <a:off x="7215206" y="4643446"/>
            <a:ext cx="1785950" cy="928694"/>
          </a:xfrm>
          <a:prstGeom prst="wedgeEllipseCallout">
            <a:avLst>
              <a:gd name="adj1" fmla="val 11167"/>
              <a:gd name="adj2" fmla="val -11053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Pass/Fail</a:t>
            </a:r>
          </a:p>
          <a:p>
            <a:pPr algn="ctr"/>
            <a:r>
              <a:rPr lang="en-US" altLang="zh-CN" dirty="0" smtClean="0"/>
              <a:t>Ratio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07728" y="5286388"/>
            <a:ext cx="571504" cy="5715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92D050"/>
                </a:solidFill>
              </a:rPr>
              <a:t>P</a:t>
            </a:r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16200000" flipV="1">
            <a:off x="6532840" y="4968622"/>
            <a:ext cx="428630" cy="206905"/>
          </a:xfrm>
          <a:prstGeom prst="straightConnector1">
            <a:avLst/>
          </a:prstGeom>
          <a:ln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3923" y="596967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pass/fail </a:t>
            </a:r>
            <a:r>
              <a:rPr lang="zh-CN" altLang="en-US" dirty="0" smtClean="0"/>
              <a:t>指示</a:t>
            </a:r>
            <a:endParaRPr lang="zh-CN" altLang="en-US" dirty="0"/>
          </a:p>
        </p:txBody>
      </p:sp>
      <p:sp>
        <p:nvSpPr>
          <p:cNvPr id="28" name="椭圆形标注 27"/>
          <p:cNvSpPr/>
          <p:nvPr/>
        </p:nvSpPr>
        <p:spPr>
          <a:xfrm>
            <a:off x="4714876" y="5000636"/>
            <a:ext cx="1714512" cy="714380"/>
          </a:xfrm>
          <a:prstGeom prst="wedgeEllipseCallout">
            <a:avLst>
              <a:gd name="adj1" fmla="val 69080"/>
              <a:gd name="adj2" fmla="val -18241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 counter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639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功能应用举例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0034" y="1214422"/>
            <a:ext cx="1928826" cy="6429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57884" y="3214686"/>
            <a:ext cx="1176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打开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TG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884" y="3569547"/>
            <a:ext cx="1834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设置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Start Freq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7884" y="3924406"/>
            <a:ext cx="182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设置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Stop </a:t>
            </a:r>
            <a:r>
              <a:rPr lang="en-US" altLang="zh-CN" sz="1600" b="1" dirty="0" smtClean="0">
                <a:latin typeface="Arial" pitchFamily="34" charset="0"/>
                <a:ea typeface="隶书" pitchFamily="49" charset="-122"/>
                <a:cs typeface="Arial" pitchFamily="34" charset="0"/>
              </a:rPr>
              <a:t>Freq</a:t>
            </a:r>
            <a:endParaRPr lang="en-US" altLang="zh-CN" sz="1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57884" y="4286256"/>
            <a:ext cx="224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连接</a:t>
            </a:r>
            <a:r>
              <a:rPr lang="en-US" altLang="zh-CN" sz="1600" dirty="0" smtClean="0"/>
              <a:t>TG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RF IN</a:t>
            </a:r>
            <a:r>
              <a:rPr lang="zh-CN" altLang="en-US" sz="1600" dirty="0" smtClean="0"/>
              <a:t>端口</a:t>
            </a:r>
            <a:endParaRPr lang="zh-CN" altLang="en-US" sz="1600" dirty="0">
              <a:latin typeface="Arial Black" pitchFamily="34" charset="0"/>
              <a:ea typeface="隶书" pitchFamily="49" charset="-122"/>
            </a:endParaRPr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543169"/>
            <a:ext cx="5405475" cy="32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40"/>
          <p:cNvGrpSpPr/>
          <p:nvPr/>
        </p:nvGrpSpPr>
        <p:grpSpPr>
          <a:xfrm>
            <a:off x="5857884" y="1214422"/>
            <a:ext cx="3087211" cy="2481694"/>
            <a:chOff x="5857884" y="1214422"/>
            <a:chExt cx="3087211" cy="2481694"/>
          </a:xfrm>
        </p:grpSpPr>
        <p:grpSp>
          <p:nvGrpSpPr>
            <p:cNvPr id="3" name="组合 39"/>
            <p:cNvGrpSpPr/>
            <p:nvPr/>
          </p:nvGrpSpPr>
          <p:grpSpPr>
            <a:xfrm>
              <a:off x="5857884" y="1214422"/>
              <a:ext cx="3087211" cy="2481694"/>
              <a:chOff x="6000760" y="1214422"/>
              <a:chExt cx="3087211" cy="2481694"/>
            </a:xfrm>
          </p:grpSpPr>
          <p:pic>
            <p:nvPicPr>
              <p:cNvPr id="22" name="Picture 2" descr="E:\ZYCHEN\Projects\Spectrum Analyzer\Loon\Marketing\正面副本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 xmlns="">
                      <a14:imgLayer>
                        <a14:imgEffect>
                          <a14:brightnessContrast bright="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/>
            </p:blipFill>
            <p:spPr bwMode="auto">
              <a:xfrm>
                <a:off x="6000760" y="1214422"/>
                <a:ext cx="2921123" cy="1543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rot="311289">
                <a:off x="7748413" y="2906429"/>
                <a:ext cx="1104283" cy="485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7929586" y="3357562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Filter</a:t>
                </a:r>
                <a:endParaRPr lang="zh-CN" altLang="en-US" sz="1600" dirty="0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7458636" y="2407024"/>
                <a:ext cx="515470" cy="753035"/>
              </a:xfrm>
              <a:custGeom>
                <a:avLst/>
                <a:gdLst>
                  <a:gd name="connsiteX0" fmla="*/ 515470 w 515470"/>
                  <a:gd name="connsiteY0" fmla="*/ 0 h 753035"/>
                  <a:gd name="connsiteX1" fmla="*/ 17929 w 515470"/>
                  <a:gd name="connsiteY1" fmla="*/ 564776 h 753035"/>
                  <a:gd name="connsiteX2" fmla="*/ 407893 w 515470"/>
                  <a:gd name="connsiteY2" fmla="*/ 753035 h 75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5470" h="753035">
                    <a:moveTo>
                      <a:pt x="515470" y="0"/>
                    </a:moveTo>
                    <a:cubicBezTo>
                      <a:pt x="275664" y="219635"/>
                      <a:pt x="35859" y="439270"/>
                      <a:pt x="17929" y="564776"/>
                    </a:cubicBezTo>
                    <a:cubicBezTo>
                      <a:pt x="0" y="690282"/>
                      <a:pt x="203946" y="721658"/>
                      <a:pt x="407893" y="753035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8633012" y="2393576"/>
                <a:ext cx="454959" cy="737347"/>
              </a:xfrm>
              <a:custGeom>
                <a:avLst/>
                <a:gdLst>
                  <a:gd name="connsiteX0" fmla="*/ 0 w 454959"/>
                  <a:gd name="connsiteY0" fmla="*/ 0 h 737347"/>
                  <a:gd name="connsiteX1" fmla="*/ 443753 w 454959"/>
                  <a:gd name="connsiteY1" fmla="*/ 618565 h 737347"/>
                  <a:gd name="connsiteX2" fmla="*/ 67235 w 454959"/>
                  <a:gd name="connsiteY2" fmla="*/ 712695 h 73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4959" h="737347">
                    <a:moveTo>
                      <a:pt x="0" y="0"/>
                    </a:moveTo>
                    <a:cubicBezTo>
                      <a:pt x="216273" y="249891"/>
                      <a:pt x="432547" y="499783"/>
                      <a:pt x="443753" y="618565"/>
                    </a:cubicBezTo>
                    <a:cubicBezTo>
                      <a:pt x="454959" y="737347"/>
                      <a:pt x="53788" y="640977"/>
                      <a:pt x="67235" y="712695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67939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85646" y="1415289"/>
              <a:ext cx="142876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" name="TextBox 41"/>
          <p:cNvSpPr txBox="1"/>
          <p:nvPr/>
        </p:nvSpPr>
        <p:spPr>
          <a:xfrm>
            <a:off x="5857884" y="4643446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打开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Normalize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57884" y="4929198"/>
            <a:ext cx="2141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调节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Norm Ref </a:t>
            </a:r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Lvl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57884" y="5233586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连接</a:t>
            </a:r>
            <a:r>
              <a:rPr lang="en-US" altLang="zh-CN" sz="1600" dirty="0" smtClean="0"/>
              <a:t>  DUT</a:t>
            </a:r>
            <a:endParaRPr lang="zh-CN" altLang="en-US" sz="1600" dirty="0">
              <a:latin typeface="Arial Black" pitchFamily="34" charset="0"/>
              <a:ea typeface="隶书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57884" y="5519338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测量传递特性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464102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光标区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818" y="1844824"/>
            <a:ext cx="6821558" cy="3528392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206582" y="2060848"/>
            <a:ext cx="669674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5115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光标区</a:t>
            </a:r>
          </a:p>
        </p:txBody>
      </p:sp>
      <p:sp>
        <p:nvSpPr>
          <p:cNvPr id="4" name="TextBox 9"/>
          <p:cNvSpPr txBox="1"/>
          <p:nvPr/>
        </p:nvSpPr>
        <p:spPr>
          <a:xfrm>
            <a:off x="549489" y="2671136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2000" dirty="0" smtClean="0"/>
              <a:t>光标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值，光标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</a:t>
            </a:r>
            <a:endParaRPr lang="zh-CN" altLang="en-US" sz="2000" dirty="0"/>
          </a:p>
        </p:txBody>
      </p:sp>
      <p:sp>
        <p:nvSpPr>
          <p:cNvPr id="5" name="圆角矩形 4"/>
          <p:cNvSpPr/>
          <p:nvPr/>
        </p:nvSpPr>
        <p:spPr>
          <a:xfrm>
            <a:off x="541736" y="1509492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Marker</a:t>
            </a:r>
            <a:endParaRPr lang="zh-CN" altLang="en-US" sz="2000" dirty="0"/>
          </a:p>
        </p:txBody>
      </p:sp>
      <p:sp>
        <p:nvSpPr>
          <p:cNvPr id="6" name="TextBox 16"/>
          <p:cNvSpPr txBox="1"/>
          <p:nvPr/>
        </p:nvSpPr>
        <p:spPr>
          <a:xfrm>
            <a:off x="560427" y="3099764"/>
            <a:ext cx="373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2000" dirty="0" smtClean="0"/>
              <a:t>光标类型，光标迹线，光标表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5148064" y="3904050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Peak</a:t>
            </a:r>
            <a:endParaRPr lang="zh-CN" altLang="en-US" sz="2000" dirty="0"/>
          </a:p>
        </p:txBody>
      </p:sp>
      <p:sp>
        <p:nvSpPr>
          <p:cNvPr id="8" name="TextBox 15"/>
          <p:cNvSpPr txBox="1"/>
          <p:nvPr/>
        </p:nvSpPr>
        <p:spPr>
          <a:xfrm>
            <a:off x="5005188" y="4994256"/>
            <a:ext cx="373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2000" dirty="0" smtClean="0"/>
              <a:t>峰值搜索，下个峰值，左峰值</a:t>
            </a:r>
            <a:endParaRPr lang="zh-CN" altLang="en-US" sz="2000" dirty="0"/>
          </a:p>
        </p:txBody>
      </p:sp>
      <p:sp>
        <p:nvSpPr>
          <p:cNvPr id="9" name="TextBox 17"/>
          <p:cNvSpPr txBox="1"/>
          <p:nvPr/>
        </p:nvSpPr>
        <p:spPr>
          <a:xfrm>
            <a:off x="5008132" y="5332810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2000" dirty="0" smtClean="0"/>
              <a:t>峰值高度，峰值阈值</a:t>
            </a:r>
            <a:endParaRPr lang="zh-CN" altLang="en-US" sz="2000" dirty="0"/>
          </a:p>
        </p:txBody>
      </p:sp>
      <p:sp>
        <p:nvSpPr>
          <p:cNvPr id="10" name="TextBox 18"/>
          <p:cNvSpPr txBox="1"/>
          <p:nvPr/>
        </p:nvSpPr>
        <p:spPr>
          <a:xfrm>
            <a:off x="5005188" y="5708636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2000" dirty="0" smtClean="0"/>
              <a:t>峰值表</a:t>
            </a:r>
            <a:endParaRPr lang="zh-CN" altLang="en-US" sz="1600" dirty="0"/>
          </a:p>
        </p:txBody>
      </p:sp>
      <p:sp>
        <p:nvSpPr>
          <p:cNvPr id="11" name="TextBox 9"/>
          <p:cNvSpPr txBox="1"/>
          <p:nvPr/>
        </p:nvSpPr>
        <p:spPr>
          <a:xfrm>
            <a:off x="5155817" y="2671136"/>
            <a:ext cx="1705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光标</a:t>
            </a:r>
            <a:r>
              <a:rPr lang="en-US" altLang="zh-CN" sz="2000" dirty="0"/>
              <a:t>-&gt;</a:t>
            </a:r>
            <a:r>
              <a:rPr lang="zh-CN" altLang="en-US" sz="2000" dirty="0" smtClean="0"/>
              <a:t>中频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光标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步进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光标</a:t>
            </a:r>
            <a:r>
              <a:rPr lang="en-US" altLang="zh-CN" sz="2000" dirty="0" smtClean="0"/>
              <a:t>-&gt;</a:t>
            </a:r>
            <a:r>
              <a:rPr lang="zh-CN" altLang="en-US" sz="2000" dirty="0" smtClean="0"/>
              <a:t>参考</a:t>
            </a:r>
            <a:endParaRPr lang="zh-CN" altLang="en-US" sz="2000" dirty="0"/>
          </a:p>
        </p:txBody>
      </p:sp>
      <p:sp>
        <p:nvSpPr>
          <p:cNvPr id="12" name="圆角矩形 11"/>
          <p:cNvSpPr/>
          <p:nvPr/>
        </p:nvSpPr>
        <p:spPr>
          <a:xfrm>
            <a:off x="5148064" y="1509492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Marker</a:t>
            </a:r>
            <a:endParaRPr lang="zh-CN" altLang="en-US" sz="20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724128" y="2204864"/>
            <a:ext cx="86409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9"/>
          <p:cNvSpPr txBox="1"/>
          <p:nvPr/>
        </p:nvSpPr>
        <p:spPr>
          <a:xfrm>
            <a:off x="549489" y="5269744"/>
            <a:ext cx="2691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2000" dirty="0"/>
              <a:t>噪声</a:t>
            </a:r>
            <a:r>
              <a:rPr lang="zh-CN" altLang="en-US" sz="2000" dirty="0" smtClean="0"/>
              <a:t>光标、</a:t>
            </a:r>
            <a:r>
              <a:rPr lang="en-US" altLang="zh-CN" sz="2000" dirty="0" err="1" smtClean="0"/>
              <a:t>NdB</a:t>
            </a:r>
            <a:r>
              <a:rPr lang="zh-CN" altLang="en-US" sz="2000" dirty="0" smtClean="0"/>
              <a:t>带宽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/>
              <a:t>频率计数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41736" y="4108100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Marker</a:t>
            </a:r>
          </a:p>
          <a:p>
            <a:pPr algn="ctr"/>
            <a:r>
              <a:rPr lang="en-US" altLang="zh-CN" sz="2000" dirty="0" err="1" smtClean="0"/>
              <a:t>Fctn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552847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功能应用举例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0034" y="1214422"/>
            <a:ext cx="1928826" cy="6429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Peak Table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1416594"/>
            <a:ext cx="5224456" cy="365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42910" y="2995714"/>
            <a:ext cx="191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打开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Peak Table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910" y="3350575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设置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Peak Sorting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910" y="3705434"/>
            <a:ext cx="221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设置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Peak Readout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10" y="4090578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设置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Display Line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7143768" y="1773784"/>
            <a:ext cx="1500166" cy="642942"/>
          </a:xfrm>
          <a:prstGeom prst="wedgeRoundRectCallout">
            <a:avLst>
              <a:gd name="adj1" fmla="val -19040"/>
              <a:gd name="adj2" fmla="val 100147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Display Line</a:t>
            </a:r>
            <a:endParaRPr lang="zh-CN" altLang="en-US" dirty="0"/>
          </a:p>
        </p:txBody>
      </p:sp>
      <p:sp>
        <p:nvSpPr>
          <p:cNvPr id="19" name="圆角矩形标注 18"/>
          <p:cNvSpPr/>
          <p:nvPr/>
        </p:nvSpPr>
        <p:spPr>
          <a:xfrm>
            <a:off x="3786182" y="3832039"/>
            <a:ext cx="5214974" cy="1214446"/>
          </a:xfrm>
          <a:prstGeom prst="wedgeRoundRectCallout">
            <a:avLst>
              <a:gd name="adj1" fmla="val -25475"/>
              <a:gd name="adj2" fmla="val 65822"/>
              <a:gd name="adj3" fmla="val 16667"/>
            </a:avLst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43438" y="5345684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峰值表根据指定的顺序排列：频率</a:t>
            </a:r>
            <a:r>
              <a:rPr lang="en-US" altLang="zh-CN" dirty="0" smtClean="0"/>
              <a:t>/</a:t>
            </a:r>
            <a:r>
              <a:rPr lang="zh-CN" altLang="en-US" dirty="0" smtClean="0"/>
              <a:t>幅度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968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高级测量功能区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818" y="1844824"/>
            <a:ext cx="6821558" cy="3528392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508104" y="2564904"/>
            <a:ext cx="100811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4977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高级测量功能区</a:t>
            </a:r>
          </a:p>
        </p:txBody>
      </p:sp>
      <p:sp>
        <p:nvSpPr>
          <p:cNvPr id="4" name="TextBox 9"/>
          <p:cNvSpPr txBox="1"/>
          <p:nvPr/>
        </p:nvSpPr>
        <p:spPr>
          <a:xfrm>
            <a:off x="549489" y="2671136"/>
            <a:ext cx="191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2000" dirty="0" smtClean="0"/>
              <a:t>电压驻波比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/>
              <a:t>高级测量功能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1736" y="1509492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Meas</a:t>
            </a:r>
            <a:endParaRPr lang="zh-CN" altLang="en-US" sz="2000" dirty="0"/>
          </a:p>
        </p:txBody>
      </p:sp>
      <p:sp>
        <p:nvSpPr>
          <p:cNvPr id="11" name="TextBox 9"/>
          <p:cNvSpPr txBox="1"/>
          <p:nvPr/>
        </p:nvSpPr>
        <p:spPr>
          <a:xfrm>
            <a:off x="5155817" y="2671136"/>
            <a:ext cx="2497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en-US" sz="2000" dirty="0"/>
              <a:t>高级测量</a:t>
            </a:r>
            <a:r>
              <a:rPr lang="zh-CN" altLang="en-US" sz="2000" dirty="0" smtClean="0"/>
              <a:t>功能设置</a:t>
            </a:r>
            <a:endParaRPr lang="en-US" altLang="zh-CN" sz="2000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5148064" y="1509492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Meas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Setup</a:t>
            </a:r>
            <a:endParaRPr lang="zh-CN" altLang="en-US" sz="2000" dirty="0"/>
          </a:p>
        </p:txBody>
      </p:sp>
      <p:sp>
        <p:nvSpPr>
          <p:cNvPr id="16" name="TextBox 9"/>
          <p:cNvSpPr txBox="1"/>
          <p:nvPr/>
        </p:nvSpPr>
        <p:spPr>
          <a:xfrm>
            <a:off x="2851561" y="5246941"/>
            <a:ext cx="909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2000" dirty="0" smtClean="0"/>
              <a:t>调幅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/>
              <a:t>调频</a:t>
            </a:r>
            <a:endParaRPr lang="en-US" altLang="zh-CN" sz="2000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2843808" y="4085297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Demod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561214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功能应用举例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2214554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连接</a:t>
            </a:r>
            <a:r>
              <a:rPr lang="en-US" altLang="zh-CN" sz="1600" dirty="0" smtClean="0"/>
              <a:t>VB</a:t>
            </a:r>
            <a:r>
              <a:rPr lang="zh-CN" altLang="en-US" sz="1600" dirty="0" smtClean="0"/>
              <a:t>电桥到</a:t>
            </a:r>
            <a:r>
              <a:rPr lang="en-US" altLang="zh-CN" sz="1600" dirty="0" smtClean="0"/>
              <a:t>DSA</a:t>
            </a:r>
            <a:endParaRPr lang="zh-CN" altLang="en-US" sz="1600" dirty="0">
              <a:latin typeface="+mj-lt"/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2873026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断开</a:t>
            </a:r>
            <a:r>
              <a:rPr lang="en-US" altLang="zh-CN" sz="1600" dirty="0" smtClean="0"/>
              <a:t>DUT</a:t>
            </a:r>
            <a:r>
              <a:rPr lang="zh-CN" altLang="en-US" sz="1600" dirty="0" smtClean="0"/>
              <a:t>连接</a:t>
            </a:r>
            <a:endParaRPr lang="zh-CN" altLang="en-US" sz="1600" dirty="0">
              <a:latin typeface="Arial Black" pitchFamily="34" charset="0"/>
              <a:ea typeface="隶书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42" y="4947834"/>
            <a:ext cx="3561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press </a:t>
            </a:r>
            <a:r>
              <a:rPr lang="en-US" altLang="zh-CN" sz="1600" b="1" dirty="0" smtClean="0">
                <a:latin typeface="Arial Black" pitchFamily="34" charset="0"/>
                <a:ea typeface="隶书" pitchFamily="49" charset="-122"/>
              </a:rPr>
              <a:t>User Key </a:t>
            </a:r>
            <a:r>
              <a:rPr lang="en-US" altLang="zh-CN" sz="1600" dirty="0" smtClean="0">
                <a:latin typeface="+mj-lt"/>
                <a:ea typeface="隶书" pitchFamily="49" charset="-122"/>
              </a:rPr>
              <a:t>for</a:t>
            </a:r>
            <a:r>
              <a:rPr lang="en-US" altLang="zh-CN" sz="1600" b="1" dirty="0" smtClean="0">
                <a:latin typeface="Arial Black" pitchFamily="34" charset="0"/>
                <a:ea typeface="隶书" pitchFamily="49" charset="-122"/>
              </a:rPr>
              <a:t> </a:t>
            </a:r>
            <a:r>
              <a:rPr lang="en-US" altLang="zh-CN" sz="1600" dirty="0" smtClean="0">
                <a:latin typeface="+mj-lt"/>
                <a:ea typeface="隶书" pitchFamily="49" charset="-122"/>
              </a:rPr>
              <a:t>confirmation</a:t>
            </a:r>
            <a:endParaRPr lang="zh-CN" altLang="en-US" sz="1600" dirty="0">
              <a:latin typeface="+mj-lt"/>
              <a:ea typeface="隶书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0034" y="1214422"/>
            <a:ext cx="1928826" cy="6429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VSWR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Measurement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000636"/>
            <a:ext cx="6172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椭圆形标注 32"/>
          <p:cNvSpPr/>
          <p:nvPr/>
        </p:nvSpPr>
        <p:spPr>
          <a:xfrm>
            <a:off x="3571868" y="5643578"/>
            <a:ext cx="1143008" cy="500066"/>
          </a:xfrm>
          <a:prstGeom prst="wedgeEllipseCallout">
            <a:avLst>
              <a:gd name="adj1" fmla="val 56015"/>
              <a:gd name="adj2" fmla="val -9262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Return</a:t>
            </a:r>
          </a:p>
          <a:p>
            <a:pPr algn="ctr"/>
            <a:r>
              <a:rPr lang="en-US" altLang="zh-CN" sz="1400" b="1" dirty="0" smtClean="0"/>
              <a:t>loss</a:t>
            </a:r>
            <a:endParaRPr lang="zh-CN" altLang="en-US" sz="1400" b="1" dirty="0"/>
          </a:p>
        </p:txBody>
      </p:sp>
      <p:sp>
        <p:nvSpPr>
          <p:cNvPr id="34" name="椭圆形标注 33"/>
          <p:cNvSpPr/>
          <p:nvPr/>
        </p:nvSpPr>
        <p:spPr>
          <a:xfrm>
            <a:off x="5000628" y="5786454"/>
            <a:ext cx="1643074" cy="500066"/>
          </a:xfrm>
          <a:prstGeom prst="wedgeEllipseCallout">
            <a:avLst>
              <a:gd name="adj1" fmla="val 29012"/>
              <a:gd name="adj2" fmla="val -12563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Reflection</a:t>
            </a:r>
          </a:p>
          <a:p>
            <a:pPr algn="ctr"/>
            <a:r>
              <a:rPr lang="en-US" altLang="zh-CN" sz="1400" b="1" dirty="0" smtClean="0"/>
              <a:t>Coefficient</a:t>
            </a:r>
            <a:endParaRPr lang="zh-CN" altLang="en-US" sz="1400" b="1" dirty="0"/>
          </a:p>
        </p:txBody>
      </p:sp>
      <p:sp>
        <p:nvSpPr>
          <p:cNvPr id="35" name="椭圆形标注 34"/>
          <p:cNvSpPr/>
          <p:nvPr/>
        </p:nvSpPr>
        <p:spPr>
          <a:xfrm>
            <a:off x="7215206" y="5643578"/>
            <a:ext cx="1143008" cy="428628"/>
          </a:xfrm>
          <a:prstGeom prst="wedgeEllipseCallout">
            <a:avLst>
              <a:gd name="adj1" fmla="val -57317"/>
              <a:gd name="adj2" fmla="val -11590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VSWR</a:t>
            </a:r>
            <a:endParaRPr lang="zh-CN" altLang="en-US" sz="1400" b="1" dirty="0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142984"/>
            <a:ext cx="33242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571472" y="2543790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打开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VSWR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472" y="3202262"/>
            <a:ext cx="3897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按开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Cal Open </a:t>
            </a:r>
            <a:r>
              <a:rPr lang="zh-CN" altLang="en-US" sz="1600" dirty="0" smtClean="0">
                <a:latin typeface="Arial Black" pitchFamily="34" charset="0"/>
              </a:rPr>
              <a:t>从而得到全开路的迹线</a:t>
            </a:r>
            <a:endParaRPr lang="zh-CN" altLang="en-US" sz="1600" dirty="0">
              <a:latin typeface="Arial Black" pitchFamily="34" charset="0"/>
              <a:ea typeface="隶书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472" y="3531498"/>
            <a:ext cx="2230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连接</a:t>
            </a:r>
            <a:r>
              <a:rPr lang="en-US" altLang="zh-CN" sz="1600" dirty="0" smtClean="0"/>
              <a:t>DUT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VB </a:t>
            </a:r>
            <a:r>
              <a:rPr lang="zh-CN" altLang="en-US" sz="1600" dirty="0" smtClean="0"/>
              <a:t>电桥</a:t>
            </a:r>
            <a:endParaRPr lang="zh-CN" altLang="en-US" sz="1600" dirty="0">
              <a:latin typeface="Arial Black" pitchFamily="34" charset="0"/>
              <a:ea typeface="隶书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472" y="3860734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600" dirty="0" smtClean="0">
                <a:latin typeface="Arial Black" pitchFamily="34" charset="0"/>
              </a:rPr>
              <a:t>  按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VSWR</a:t>
            </a:r>
            <a:r>
              <a:rPr lang="en-US" altLang="zh-CN" sz="1600" dirty="0" smtClean="0">
                <a:latin typeface="Arial Black" pitchFamily="34" charset="0"/>
              </a:rPr>
              <a:t> </a:t>
            </a:r>
            <a:r>
              <a:rPr lang="zh-CN" altLang="en-US" sz="1600" dirty="0" smtClean="0">
                <a:latin typeface="Arial Black" pitchFamily="34" charset="0"/>
              </a:rPr>
              <a:t>测量</a:t>
            </a:r>
            <a:r>
              <a:rPr lang="en-US" altLang="zh-CN" sz="1600" dirty="0" smtClean="0">
                <a:latin typeface="+mj-lt"/>
              </a:rPr>
              <a:t> VSWR</a:t>
            </a:r>
            <a:endParaRPr lang="zh-CN" altLang="en-US" sz="1600" dirty="0">
              <a:latin typeface="+mj-lt"/>
              <a:ea typeface="隶书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472" y="4189970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调节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Ref </a:t>
            </a:r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Lvl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1472" y="4519206"/>
            <a:ext cx="6506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 </a:t>
            </a:r>
            <a:r>
              <a:rPr lang="en-US" altLang="zh-CN" sz="1600" b="1" dirty="0" err="1" smtClean="0">
                <a:latin typeface="+mn-lt"/>
              </a:rPr>
              <a:t>Makrer</a:t>
            </a:r>
            <a:r>
              <a:rPr lang="en-US" altLang="zh-CN" sz="1600" b="1" dirty="0" smtClean="0">
                <a:latin typeface="+mn-lt"/>
              </a:rPr>
              <a:t> </a:t>
            </a:r>
            <a:r>
              <a:rPr lang="zh-CN" altLang="en-US" sz="1600" dirty="0" smtClean="0"/>
              <a:t>来测量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+mn-lt"/>
              </a:rPr>
              <a:t>return loss, reflection coefficient 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VSWR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866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功能应用举例</a:t>
            </a:r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228600" y="3733784"/>
            <a:ext cx="4572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66FF"/>
                </a:solidFill>
              </a:rPr>
              <a:t> 相邻信道功率</a:t>
            </a:r>
            <a:r>
              <a:rPr lang="zh-CN" altLang="en-US" sz="1600" dirty="0">
                <a:solidFill>
                  <a:srgbClr val="000000"/>
                </a:solidFill>
              </a:rPr>
              <a:t>帮助完成调制谱的测量，及时发现信号发射过程中诸如</a:t>
            </a:r>
            <a:r>
              <a:rPr lang="en-US" altLang="zh-CN" sz="1600" dirty="0">
                <a:solidFill>
                  <a:srgbClr val="000000"/>
                </a:solidFill>
              </a:rPr>
              <a:t>I/Q</a:t>
            </a:r>
            <a:r>
              <a:rPr lang="zh-CN" altLang="en-US" sz="1600" dirty="0">
                <a:solidFill>
                  <a:srgbClr val="000000"/>
                </a:solidFill>
              </a:rPr>
              <a:t>基带信号发生器、滤波器和调制器等各个层面上的问题；</a:t>
            </a:r>
          </a:p>
        </p:txBody>
      </p:sp>
      <p:sp>
        <p:nvSpPr>
          <p:cNvPr id="25" name="矩形 5"/>
          <p:cNvSpPr>
            <a:spLocks noChangeArrowheads="1"/>
          </p:cNvSpPr>
          <p:nvPr/>
        </p:nvSpPr>
        <p:spPr bwMode="auto">
          <a:xfrm>
            <a:off x="152400" y="1142984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b="1">
                <a:solidFill>
                  <a:srgbClr val="0066FF"/>
                </a:solidFill>
              </a:rPr>
              <a:t> 通道功率</a:t>
            </a:r>
            <a:r>
              <a:rPr lang="zh-CN" altLang="en-US" sz="1600"/>
              <a:t>用于</a:t>
            </a:r>
            <a:r>
              <a:rPr lang="zh-CN" altLang="en-US" sz="1600">
                <a:solidFill>
                  <a:srgbClr val="000000"/>
                </a:solidFill>
              </a:rPr>
              <a:t>手机发射功率测量，在理想的通话质量和电池的寿命之间取得平衡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4876800" y="3809984"/>
            <a:ext cx="39624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b="1">
                <a:solidFill>
                  <a:srgbClr val="0066FF"/>
                </a:solidFill>
              </a:rPr>
              <a:t> 占用带宽</a:t>
            </a:r>
            <a:r>
              <a:rPr lang="zh-CN" altLang="en-US" sz="1600">
                <a:solidFill>
                  <a:srgbClr val="000000"/>
                </a:solidFill>
              </a:rPr>
              <a:t>帮助检查</a:t>
            </a:r>
            <a:r>
              <a:rPr lang="en-US" altLang="zh-CN" sz="1600">
                <a:solidFill>
                  <a:srgbClr val="000000"/>
                </a:solidFill>
              </a:rPr>
              <a:t>99%</a:t>
            </a:r>
            <a:r>
              <a:rPr lang="zh-CN" altLang="en-US" sz="1600">
                <a:solidFill>
                  <a:srgbClr val="000000"/>
                </a:solidFill>
              </a:rPr>
              <a:t>的发射功率是否在限定的频带范围内；</a:t>
            </a:r>
          </a:p>
        </p:txBody>
      </p:sp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00" y="4571984"/>
            <a:ext cx="3175000" cy="1905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571984"/>
            <a:ext cx="3124200" cy="1874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1752584"/>
            <a:ext cx="3124200" cy="1874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3" name="矩形 32"/>
          <p:cNvSpPr/>
          <p:nvPr/>
        </p:nvSpPr>
        <p:spPr bwMode="auto">
          <a:xfrm>
            <a:off x="5572132" y="2000240"/>
            <a:ext cx="2214578" cy="5547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99568" tIns="99568" rIns="99568" bIns="99568" spcCol="1270" anchor="ctr"/>
          <a:lstStyle/>
          <a:p>
            <a:pPr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丰富的测量功能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000628" y="1000108"/>
            <a:ext cx="853919" cy="73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zh-CN" altLang="en-US" sz="1400" dirty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通道功率</a:t>
            </a:r>
          </a:p>
        </p:txBody>
      </p:sp>
      <p:sp>
        <p:nvSpPr>
          <p:cNvPr id="35" name="椭圆 34"/>
          <p:cNvSpPr/>
          <p:nvPr/>
        </p:nvSpPr>
        <p:spPr>
          <a:xfrm>
            <a:off x="4143372" y="2357430"/>
            <a:ext cx="853919" cy="73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zh-CN" altLang="en-US" sz="1400" dirty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时域功率</a:t>
            </a:r>
          </a:p>
        </p:txBody>
      </p:sp>
      <p:sp>
        <p:nvSpPr>
          <p:cNvPr id="36" name="椭圆 35"/>
          <p:cNvSpPr/>
          <p:nvPr/>
        </p:nvSpPr>
        <p:spPr>
          <a:xfrm>
            <a:off x="4786314" y="2928934"/>
            <a:ext cx="928694" cy="73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zh-CN" altLang="en-US" sz="1400" dirty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载噪比</a:t>
            </a:r>
          </a:p>
        </p:txBody>
      </p:sp>
      <p:sp>
        <p:nvSpPr>
          <p:cNvPr id="37" name="椭圆 36"/>
          <p:cNvSpPr/>
          <p:nvPr/>
        </p:nvSpPr>
        <p:spPr>
          <a:xfrm>
            <a:off x="4286248" y="1500174"/>
            <a:ext cx="853919" cy="73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zh-CN" altLang="en-US" sz="1400" dirty="0" smtClean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邻道</a:t>
            </a:r>
            <a:r>
              <a:rPr lang="zh-CN" altLang="en-US" sz="1400" dirty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功率</a:t>
            </a:r>
          </a:p>
        </p:txBody>
      </p:sp>
      <p:sp>
        <p:nvSpPr>
          <p:cNvPr id="38" name="椭圆 37"/>
          <p:cNvSpPr/>
          <p:nvPr/>
        </p:nvSpPr>
        <p:spPr>
          <a:xfrm>
            <a:off x="5857884" y="857232"/>
            <a:ext cx="1357322" cy="73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zh-CN" altLang="en-US" sz="1400" dirty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噪声功率谱密度</a:t>
            </a:r>
          </a:p>
        </p:txBody>
      </p:sp>
      <p:sp>
        <p:nvSpPr>
          <p:cNvPr id="39" name="椭圆 38"/>
          <p:cNvSpPr/>
          <p:nvPr/>
        </p:nvSpPr>
        <p:spPr>
          <a:xfrm>
            <a:off x="8290081" y="2357430"/>
            <a:ext cx="853919" cy="73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zh-CN" altLang="en-US" sz="1400" dirty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占用带宽</a:t>
            </a:r>
          </a:p>
        </p:txBody>
      </p:sp>
      <p:sp>
        <p:nvSpPr>
          <p:cNvPr id="40" name="椭圆 39"/>
          <p:cNvSpPr/>
          <p:nvPr/>
        </p:nvSpPr>
        <p:spPr>
          <a:xfrm>
            <a:off x="5857884" y="3071810"/>
            <a:ext cx="853919" cy="73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zh-CN" altLang="en-US" sz="1400" dirty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谐波失真</a:t>
            </a:r>
          </a:p>
        </p:txBody>
      </p:sp>
      <p:sp>
        <p:nvSpPr>
          <p:cNvPr id="41" name="椭圆 40"/>
          <p:cNvSpPr/>
          <p:nvPr/>
        </p:nvSpPr>
        <p:spPr>
          <a:xfrm>
            <a:off x="8143900" y="1500175"/>
            <a:ext cx="792449" cy="73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zh-CN" altLang="en-US" sz="1400" dirty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发射带宽</a:t>
            </a:r>
          </a:p>
        </p:txBody>
      </p:sp>
      <p:sp>
        <p:nvSpPr>
          <p:cNvPr id="42" name="椭圆 41"/>
          <p:cNvSpPr/>
          <p:nvPr/>
        </p:nvSpPr>
        <p:spPr>
          <a:xfrm>
            <a:off x="7286644" y="1000108"/>
            <a:ext cx="921648" cy="73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en-US" altLang="zh-CN" sz="1400" dirty="0" err="1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NdB</a:t>
            </a:r>
            <a:r>
              <a:rPr lang="zh-CN" altLang="en-US" sz="1400" dirty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带宽</a:t>
            </a:r>
          </a:p>
        </p:txBody>
      </p:sp>
      <p:sp>
        <p:nvSpPr>
          <p:cNvPr id="43" name="椭圆 42"/>
          <p:cNvSpPr/>
          <p:nvPr/>
        </p:nvSpPr>
        <p:spPr>
          <a:xfrm>
            <a:off x="6786578" y="3143248"/>
            <a:ext cx="853919" cy="73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pPr>
              <a:defRPr/>
            </a:pPr>
            <a:r>
              <a:rPr lang="zh-CN" altLang="en-US" sz="1400" dirty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三阶交调</a:t>
            </a:r>
          </a:p>
        </p:txBody>
      </p:sp>
      <p:sp>
        <p:nvSpPr>
          <p:cNvPr id="44" name="椭圆 43"/>
          <p:cNvSpPr/>
          <p:nvPr/>
        </p:nvSpPr>
        <p:spPr>
          <a:xfrm>
            <a:off x="7715272" y="3000372"/>
            <a:ext cx="856166" cy="7357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ln w="3175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频率计数</a:t>
            </a:r>
          </a:p>
        </p:txBody>
      </p:sp>
    </p:spTree>
    <p:extLst>
      <p:ext uri="{BB962C8B-B14F-4D97-AF65-F5344CB8AC3E}">
        <p14:creationId xmlns:p14="http://schemas.microsoft.com/office/powerpoint/2010/main" xmlns="" val="2732743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其他功能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19872" y="2924944"/>
            <a:ext cx="1928826" cy="10001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Preset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42910" y="4214818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TX-1000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58780" y="1454939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Userkey</a:t>
            </a:r>
            <a:endParaRPr lang="zh-CN" altLang="en-US" sz="2000" dirty="0"/>
          </a:p>
        </p:txBody>
      </p:sp>
      <p:sp>
        <p:nvSpPr>
          <p:cNvPr id="15" name="圆角矩形 14"/>
          <p:cNvSpPr/>
          <p:nvPr/>
        </p:nvSpPr>
        <p:spPr>
          <a:xfrm>
            <a:off x="5796136" y="1387786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System</a:t>
            </a:r>
            <a:endParaRPr lang="zh-CN" altLang="en-US" sz="2000" dirty="0"/>
          </a:p>
        </p:txBody>
      </p:sp>
      <p:sp>
        <p:nvSpPr>
          <p:cNvPr id="16" name="圆角矩形 15"/>
          <p:cNvSpPr/>
          <p:nvPr/>
        </p:nvSpPr>
        <p:spPr>
          <a:xfrm>
            <a:off x="5796136" y="4214818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Save&amp;Print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59433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前面板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59" y="1700808"/>
            <a:ext cx="7099989" cy="367240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292080" y="2060848"/>
            <a:ext cx="338438" cy="936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>
            <a:endCxn id="5" idx="0"/>
          </p:cNvCxnSpPr>
          <p:nvPr/>
        </p:nvCxnSpPr>
        <p:spPr>
          <a:xfrm>
            <a:off x="4283968" y="1556792"/>
            <a:ext cx="1177331" cy="504056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817417" y="1356737"/>
            <a:ext cx="1490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常用功能键</a:t>
            </a:r>
            <a:endParaRPr lang="zh-CN" altLang="en-US" sz="2000" b="1" dirty="0"/>
          </a:p>
        </p:txBody>
      </p:sp>
      <p:sp>
        <p:nvSpPr>
          <p:cNvPr id="16" name="圆角矩形 15"/>
          <p:cNvSpPr/>
          <p:nvPr/>
        </p:nvSpPr>
        <p:spPr>
          <a:xfrm>
            <a:off x="5630518" y="1916832"/>
            <a:ext cx="669674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5940152" y="1556792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70053" y="1172651"/>
            <a:ext cx="105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控制区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6300192" y="1900863"/>
            <a:ext cx="669674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6646820" y="1576827"/>
            <a:ext cx="2" cy="2920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400391" y="1172651"/>
            <a:ext cx="105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光标区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5666521" y="2508865"/>
            <a:ext cx="980299" cy="3121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6682823" y="2664931"/>
            <a:ext cx="1028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80133" y="2476927"/>
            <a:ext cx="160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高级测量区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270478" y="3283496"/>
            <a:ext cx="1376342" cy="9375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6646820" y="3789040"/>
            <a:ext cx="1028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590512" y="3588985"/>
            <a:ext cx="160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编辑区</a:t>
            </a:r>
            <a:endParaRPr lang="zh-CN" altLang="en-US" sz="2000" b="1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5364088" y="4797152"/>
            <a:ext cx="0" cy="792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715487" y="5640218"/>
            <a:ext cx="160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跟踪源输出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497017" y="5658136"/>
            <a:ext cx="160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射频输入</a:t>
            </a:r>
            <a:endParaRPr lang="zh-CN" altLang="en-US" sz="2000" b="1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7020272" y="4797152"/>
            <a:ext cx="0" cy="792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123728" y="4797152"/>
            <a:ext cx="0" cy="7920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475656" y="5643248"/>
            <a:ext cx="160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USB</a:t>
            </a:r>
            <a:r>
              <a:rPr lang="zh-CN" altLang="en-US" sz="2000" b="1" dirty="0" smtClean="0"/>
              <a:t>接口</a:t>
            </a:r>
            <a:endParaRPr lang="zh-CN" altLang="en-US" sz="2000" b="1" dirty="0"/>
          </a:p>
        </p:txBody>
      </p:sp>
      <p:sp>
        <p:nvSpPr>
          <p:cNvPr id="52" name="圆角矩形 51"/>
          <p:cNvSpPr/>
          <p:nvPr/>
        </p:nvSpPr>
        <p:spPr>
          <a:xfrm>
            <a:off x="755576" y="2676982"/>
            <a:ext cx="360040" cy="11120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6668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功能应用举例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2000240"/>
            <a:ext cx="4463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USB</a:t>
            </a:r>
            <a:r>
              <a:rPr lang="zh-CN" altLang="en-US" sz="1600" dirty="0" smtClean="0"/>
              <a:t>连接</a:t>
            </a:r>
            <a:r>
              <a:rPr lang="en-US" altLang="zh-CN" sz="1600" dirty="0" smtClean="0"/>
              <a:t>TX1000</a:t>
            </a:r>
            <a:r>
              <a:rPr lang="zh-CN" altLang="en-US" sz="1600" dirty="0" smtClean="0"/>
              <a:t>，为其供电及指令传输</a:t>
            </a:r>
            <a:endParaRPr lang="zh-CN" altLang="en-US" sz="1600" dirty="0">
              <a:latin typeface="+mj-lt"/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2658712"/>
            <a:ext cx="3026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通过</a:t>
            </a:r>
            <a:r>
              <a:rPr lang="en-US" altLang="zh-CN" sz="1600" dirty="0" smtClean="0"/>
              <a:t>DSA</a:t>
            </a:r>
            <a:r>
              <a:rPr lang="zh-CN" altLang="en-US" sz="1600" dirty="0" smtClean="0"/>
              <a:t>设置</a:t>
            </a:r>
            <a:r>
              <a:rPr lang="en-US" altLang="zh-CN" sz="1600" dirty="0" smtClean="0"/>
              <a:t>TX1000</a:t>
            </a:r>
            <a:r>
              <a:rPr lang="zh-CN" altLang="en-US" sz="1600" dirty="0" smtClean="0"/>
              <a:t>的开关</a:t>
            </a:r>
            <a:endParaRPr lang="zh-CN" altLang="en-US" sz="1600" dirty="0">
              <a:latin typeface="Arial Black" pitchFamily="34" charset="0"/>
              <a:ea typeface="隶书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0034" y="1214422"/>
            <a:ext cx="1928826" cy="6429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prstClr val="black"/>
                </a:solidFill>
              </a:rPr>
              <a:t>TX1000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472" y="2329476"/>
            <a:ext cx="2411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DSA</a:t>
            </a:r>
            <a:r>
              <a:rPr lang="zh-CN" altLang="en-US" sz="1600" dirty="0" smtClean="0"/>
              <a:t>自动识别</a:t>
            </a:r>
            <a:r>
              <a:rPr lang="en-US" altLang="zh-CN" sz="1600" dirty="0" smtClean="0"/>
              <a:t>TX1000</a:t>
            </a:r>
            <a:endParaRPr lang="zh-CN" altLang="en-US" sz="1600" dirty="0">
              <a:latin typeface="+mj-lt"/>
              <a:ea typeface="隶书" pitchFamily="49" charset="-122"/>
            </a:endParaRPr>
          </a:p>
        </p:txBody>
      </p:sp>
      <p:pic>
        <p:nvPicPr>
          <p:cNvPr id="168963" name="Picture 3" descr="DSA815Tx1000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14686"/>
            <a:ext cx="46767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43"/>
          <p:cNvGrpSpPr/>
          <p:nvPr/>
        </p:nvGrpSpPr>
        <p:grpSpPr>
          <a:xfrm>
            <a:off x="5569527" y="1357298"/>
            <a:ext cx="3325702" cy="4084108"/>
            <a:chOff x="5569527" y="1214422"/>
            <a:chExt cx="3325702" cy="4084108"/>
          </a:xfrm>
        </p:grpSpPr>
        <p:grpSp>
          <p:nvGrpSpPr>
            <p:cNvPr id="3" name="组合 28"/>
            <p:cNvGrpSpPr/>
            <p:nvPr/>
          </p:nvGrpSpPr>
          <p:grpSpPr>
            <a:xfrm>
              <a:off x="5857884" y="1214422"/>
              <a:ext cx="3037345" cy="3489054"/>
              <a:chOff x="5857884" y="1214422"/>
              <a:chExt cx="3037345" cy="3489054"/>
            </a:xfrm>
          </p:grpSpPr>
          <p:pic>
            <p:nvPicPr>
              <p:cNvPr id="16896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143636" y="3071810"/>
                <a:ext cx="2471706" cy="1631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2" descr="E:\ZYCHEN\Projects\Spectrum Analyzer\Loon\Marketing\正面副本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 xmlns="">
                      <a14:imgLayer>
                        <a14:imgEffect>
                          <a14:brightnessContrast bright="1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/>
            </p:blipFill>
            <p:spPr bwMode="auto">
              <a:xfrm>
                <a:off x="5857884" y="1214422"/>
                <a:ext cx="2921123" cy="15430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85646" y="1415289"/>
                <a:ext cx="1428760" cy="857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7" name="任意多边形 26"/>
              <p:cNvSpPr/>
              <p:nvPr/>
            </p:nvSpPr>
            <p:spPr>
              <a:xfrm>
                <a:off x="7500958" y="2420470"/>
                <a:ext cx="281549" cy="794215"/>
              </a:xfrm>
              <a:custGeom>
                <a:avLst/>
                <a:gdLst>
                  <a:gd name="connsiteX0" fmla="*/ 194982 w 194982"/>
                  <a:gd name="connsiteY0" fmla="*/ 0 h 739588"/>
                  <a:gd name="connsiteX1" fmla="*/ 114300 w 194982"/>
                  <a:gd name="connsiteY1" fmla="*/ 739588 h 739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4982" h="739588">
                    <a:moveTo>
                      <a:pt x="194982" y="0"/>
                    </a:moveTo>
                    <a:cubicBezTo>
                      <a:pt x="97491" y="336176"/>
                      <a:pt x="0" y="672353"/>
                      <a:pt x="114300" y="739588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8498541" y="2447365"/>
                <a:ext cx="396688" cy="1042147"/>
              </a:xfrm>
              <a:custGeom>
                <a:avLst/>
                <a:gdLst>
                  <a:gd name="connsiteX0" fmla="*/ 0 w 396688"/>
                  <a:gd name="connsiteY0" fmla="*/ 0 h 1042147"/>
                  <a:gd name="connsiteX1" fmla="*/ 389965 w 396688"/>
                  <a:gd name="connsiteY1" fmla="*/ 887506 h 1042147"/>
                  <a:gd name="connsiteX2" fmla="*/ 40341 w 396688"/>
                  <a:gd name="connsiteY2" fmla="*/ 927847 h 104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6688" h="1042147">
                    <a:moveTo>
                      <a:pt x="0" y="0"/>
                    </a:moveTo>
                    <a:cubicBezTo>
                      <a:pt x="191621" y="366432"/>
                      <a:pt x="383242" y="732865"/>
                      <a:pt x="389965" y="887506"/>
                    </a:cubicBezTo>
                    <a:cubicBezTo>
                      <a:pt x="396688" y="1042147"/>
                      <a:pt x="62753" y="912159"/>
                      <a:pt x="40341" y="927847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任意多边形 41"/>
            <p:cNvSpPr/>
            <p:nvPr/>
          </p:nvSpPr>
          <p:spPr>
            <a:xfrm>
              <a:off x="5569527" y="2452253"/>
              <a:ext cx="2994891" cy="2526145"/>
            </a:xfrm>
            <a:custGeom>
              <a:avLst/>
              <a:gdLst>
                <a:gd name="connsiteX0" fmla="*/ 1080655 w 2994891"/>
                <a:gd name="connsiteY0" fmla="*/ 0 h 2526145"/>
                <a:gd name="connsiteX1" fmla="*/ 235528 w 2994891"/>
                <a:gd name="connsiteY1" fmla="*/ 1039091 h 2526145"/>
                <a:gd name="connsiteX2" fmla="*/ 401782 w 2994891"/>
                <a:gd name="connsiteY2" fmla="*/ 2313709 h 2526145"/>
                <a:gd name="connsiteX3" fmla="*/ 2646218 w 2994891"/>
                <a:gd name="connsiteY3" fmla="*/ 2313709 h 2526145"/>
                <a:gd name="connsiteX4" fmla="*/ 2493818 w 2994891"/>
                <a:gd name="connsiteY4" fmla="*/ 1953491 h 252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4891" h="2526145">
                  <a:moveTo>
                    <a:pt x="1080655" y="0"/>
                  </a:moveTo>
                  <a:cubicBezTo>
                    <a:pt x="714664" y="326736"/>
                    <a:pt x="348673" y="653473"/>
                    <a:pt x="235528" y="1039091"/>
                  </a:cubicBezTo>
                  <a:cubicBezTo>
                    <a:pt x="122383" y="1424709"/>
                    <a:pt x="0" y="2101273"/>
                    <a:pt x="401782" y="2313709"/>
                  </a:cubicBezTo>
                  <a:cubicBezTo>
                    <a:pt x="803564" y="2526145"/>
                    <a:pt x="2297545" y="2373745"/>
                    <a:pt x="2646218" y="2313709"/>
                  </a:cubicBezTo>
                  <a:cubicBezTo>
                    <a:pt x="2994891" y="2253673"/>
                    <a:pt x="2744354" y="2103582"/>
                    <a:pt x="2493818" y="1953491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00826" y="4929198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USB power supply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99913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WordArt 2"/>
          <p:cNvSpPr>
            <a:spLocks noChangeArrowheads="1" noChangeShapeType="1" noTextEdit="1"/>
          </p:cNvSpPr>
          <p:nvPr/>
        </p:nvSpPr>
        <p:spPr bwMode="gray">
          <a:xfrm>
            <a:off x="2209800" y="2971800"/>
            <a:ext cx="49530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</a:gra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362200" y="4114800"/>
            <a:ext cx="4452938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常用功能键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772816"/>
            <a:ext cx="6572200" cy="339941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292080" y="2060848"/>
            <a:ext cx="338438" cy="9361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2059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频谱分析仪的基本设置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2676473"/>
            <a:ext cx="3921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中心频率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扫宽、起始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终止频率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289690" y="4807133"/>
            <a:ext cx="3986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2000" dirty="0" smtClean="0"/>
              <a:t>参考电平，衰减器，前置放大器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9690" y="5182959"/>
            <a:ext cx="388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轴刻度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，刻度类型，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轴单位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571472" y="1357298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X-</a:t>
            </a:r>
            <a:r>
              <a:rPr lang="zh-CN" altLang="en-US" dirty="0" smtClean="0"/>
              <a:t>轴</a:t>
            </a:r>
            <a:r>
              <a:rPr lang="en-US" altLang="zh-CN" dirty="0" smtClean="0"/>
              <a:t> </a:t>
            </a:r>
          </a:p>
          <a:p>
            <a:pPr algn="ctr"/>
            <a:r>
              <a:rPr lang="en-US" altLang="zh-CN" dirty="0" smtClean="0"/>
              <a:t>Frequency Channel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932040" y="3505363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Y-</a:t>
            </a:r>
            <a:r>
              <a:rPr lang="zh-CN" altLang="en-US" dirty="0" smtClean="0"/>
              <a:t>轴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Amplitude Range</a:t>
            </a:r>
            <a:endParaRPr lang="zh-CN" altLang="en-US" dirty="0"/>
          </a:p>
        </p:txBody>
      </p:sp>
      <p:sp>
        <p:nvSpPr>
          <p:cNvPr id="15" name="TextBox 3"/>
          <p:cNvSpPr txBox="1"/>
          <p:nvPr/>
        </p:nvSpPr>
        <p:spPr>
          <a:xfrm>
            <a:off x="3863340" y="1575473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FREQ</a:t>
            </a:r>
            <a:endParaRPr lang="zh-CN" altLang="en-US" sz="3200" b="1" dirty="0"/>
          </a:p>
        </p:txBody>
      </p:sp>
      <p:sp>
        <p:nvSpPr>
          <p:cNvPr id="2" name="左箭头 1"/>
          <p:cNvSpPr/>
          <p:nvPr/>
        </p:nvSpPr>
        <p:spPr>
          <a:xfrm>
            <a:off x="2699792" y="1665004"/>
            <a:ext cx="1008112" cy="3958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3"/>
          <p:cNvSpPr txBox="1"/>
          <p:nvPr/>
        </p:nvSpPr>
        <p:spPr>
          <a:xfrm>
            <a:off x="1980799" y="3803720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AMPT</a:t>
            </a:r>
            <a:endParaRPr lang="zh-CN" altLang="en-US" sz="3200" b="1" dirty="0"/>
          </a:p>
        </p:txBody>
      </p:sp>
      <p:sp>
        <p:nvSpPr>
          <p:cNvPr id="3" name="右箭头 2"/>
          <p:cNvSpPr/>
          <p:nvPr/>
        </p:nvSpPr>
        <p:spPr>
          <a:xfrm>
            <a:off x="3461598" y="3899121"/>
            <a:ext cx="1224136" cy="393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6256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357157" y="5931124"/>
            <a:ext cx="4344271" cy="357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370604" y="4143380"/>
            <a:ext cx="4344271" cy="3571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功能应用举例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628" y="3857628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打开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Correction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8596" y="1214422"/>
            <a:ext cx="1928826" cy="6429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Amplitude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Correction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0628" y="4186864"/>
            <a:ext cx="1932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打开</a:t>
            </a:r>
            <a:r>
              <a:rPr lang="en-US" altLang="zh-CN" sz="1600" dirty="0" smtClean="0"/>
              <a:t> </a:t>
            </a:r>
            <a:r>
              <a:rPr lang="en-US" altLang="zh-CN" sz="1600" b="1" dirty="0" err="1" smtClean="0">
                <a:latin typeface="Arial" pitchFamily="34" charset="0"/>
                <a:cs typeface="Arial" pitchFamily="34" charset="0"/>
              </a:rPr>
              <a:t>Corr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 Table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0628" y="3500438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标记校正数据</a:t>
            </a:r>
            <a:endParaRPr lang="zh-CN" altLang="en-US" sz="1600" dirty="0">
              <a:latin typeface="Arial Black" pitchFamily="34" charset="0"/>
              <a:ea typeface="隶书" pitchFamily="49" charset="-122"/>
            </a:endParaRPr>
          </a:p>
        </p:txBody>
      </p:sp>
      <p:grpSp>
        <p:nvGrpSpPr>
          <p:cNvPr id="2" name="组合 44"/>
          <p:cNvGrpSpPr/>
          <p:nvPr/>
        </p:nvGrpSpPr>
        <p:grpSpPr>
          <a:xfrm>
            <a:off x="3857620" y="1357298"/>
            <a:ext cx="5035154" cy="1571636"/>
            <a:chOff x="3823126" y="1643050"/>
            <a:chExt cx="5035154" cy="1571636"/>
          </a:xfrm>
        </p:grpSpPr>
        <p:pic>
          <p:nvPicPr>
            <p:cNvPr id="14" name="Picture 2" descr="E:\ZYCHEN\Projects\Spectrum Analyzer\DSA1000\Datasheet\Pictures\DSA1030A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23126" y="1857364"/>
              <a:ext cx="2039309" cy="1357322"/>
            </a:xfrm>
            <a:prstGeom prst="rect">
              <a:avLst/>
            </a:prstGeom>
            <a:noFill/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311289">
              <a:off x="5961717" y="2347625"/>
              <a:ext cx="1104283" cy="485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3857620" y="1643050"/>
              <a:ext cx="19061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Spectrum Analyzer</a:t>
              </a:r>
              <a:endParaRPr lang="zh-CN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008" y="2857496"/>
              <a:ext cx="17046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Transient Limiter</a:t>
              </a:r>
              <a:endParaRPr lang="zh-CN" altLang="en-US" sz="1600" dirty="0"/>
            </a:p>
          </p:txBody>
        </p:sp>
        <p:grpSp>
          <p:nvGrpSpPr>
            <p:cNvPr id="3" name="组合 22"/>
            <p:cNvGrpSpPr/>
            <p:nvPr/>
          </p:nvGrpSpPr>
          <p:grpSpPr>
            <a:xfrm>
              <a:off x="7608735" y="2124160"/>
              <a:ext cx="1249545" cy="766674"/>
              <a:chOff x="7537297" y="3357562"/>
              <a:chExt cx="1535297" cy="980988"/>
            </a:xfrm>
          </p:grpSpPr>
          <p:sp>
            <p:nvSpPr>
              <p:cNvPr id="24" name="立方体 23"/>
              <p:cNvSpPr/>
              <p:nvPr/>
            </p:nvSpPr>
            <p:spPr>
              <a:xfrm>
                <a:off x="7537297" y="3357562"/>
                <a:ext cx="1535297" cy="980988"/>
              </a:xfrm>
              <a:prstGeom prst="cub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800621" y="3723192"/>
                <a:ext cx="995770" cy="4725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FF00"/>
                    </a:solidFill>
                  </a:rPr>
                  <a:t>DUT</a:t>
                </a:r>
                <a:endParaRPr lang="zh-CN" altLang="en-US" b="1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 rot="10800000">
              <a:off x="6894355" y="2552789"/>
              <a:ext cx="714380" cy="505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5500694" y="2605400"/>
              <a:ext cx="571504" cy="180658"/>
            </a:xfrm>
            <a:custGeom>
              <a:avLst/>
              <a:gdLst>
                <a:gd name="connsiteX0" fmla="*/ 901700 w 901700"/>
                <a:gd name="connsiteY0" fmla="*/ 0 h 304800"/>
                <a:gd name="connsiteX1" fmla="*/ 0 w 901700"/>
                <a:gd name="connsiteY1" fmla="*/ 304800 h 304800"/>
                <a:gd name="connsiteX2" fmla="*/ 0 w 901700"/>
                <a:gd name="connsiteY2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304800">
                  <a:moveTo>
                    <a:pt x="901700" y="0"/>
                  </a:moveTo>
                  <a:lnTo>
                    <a:pt x="0" y="304800"/>
                  </a:lnTo>
                  <a:lnTo>
                    <a:pt x="0" y="304800"/>
                  </a:ln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15074" y="1643050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Cable</a:t>
              </a:r>
              <a:endParaRPr lang="zh-CN" altLang="en-US" sz="16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rot="5400000">
              <a:off x="5822165" y="2035959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rot="16200000" flipH="1">
              <a:off x="6750859" y="2035959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组合 139"/>
          <p:cNvGrpSpPr/>
          <p:nvPr/>
        </p:nvGrpSpPr>
        <p:grpSpPr>
          <a:xfrm>
            <a:off x="393144" y="2857496"/>
            <a:ext cx="4287074" cy="1224794"/>
            <a:chOff x="393144" y="3071810"/>
            <a:chExt cx="4287074" cy="1224794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93938" y="3071810"/>
              <a:ext cx="428628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93938" y="3224210"/>
              <a:ext cx="428628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93938" y="3376610"/>
              <a:ext cx="428628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393938" y="3529010"/>
              <a:ext cx="428628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93938" y="3681410"/>
              <a:ext cx="428628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93938" y="3833810"/>
              <a:ext cx="428628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93938" y="3986210"/>
              <a:ext cx="428628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393938" y="4138610"/>
              <a:ext cx="428628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393938" y="4291010"/>
              <a:ext cx="428628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5400000">
              <a:off x="-218062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>
              <a:off x="-65662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867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2391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3915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5400000">
              <a:off x="5439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>
              <a:off x="6963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5400000">
              <a:off x="8487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>
              <a:off x="10011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11535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5400000">
              <a:off x="13059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400000">
              <a:off x="14583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16107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5400000">
              <a:off x="17631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5400000">
              <a:off x="19155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5400000">
              <a:off x="20679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5400000">
              <a:off x="22203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5400000">
              <a:off x="23727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>
              <a:off x="25251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5400000">
              <a:off x="26775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28299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5400000">
              <a:off x="29823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5400000">
              <a:off x="31347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rot="5400000">
              <a:off x="32871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5400000">
              <a:off x="34395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5400000">
              <a:off x="35919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>
              <a:off x="37443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5400000">
              <a:off x="38967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5400000">
              <a:off x="4049138" y="3683810"/>
              <a:ext cx="1224000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任意多边形 131"/>
          <p:cNvSpPr/>
          <p:nvPr/>
        </p:nvSpPr>
        <p:spPr>
          <a:xfrm>
            <a:off x="389176" y="2938460"/>
            <a:ext cx="4267200" cy="971550"/>
          </a:xfrm>
          <a:custGeom>
            <a:avLst/>
            <a:gdLst>
              <a:gd name="connsiteX0" fmla="*/ 0 w 4267200"/>
              <a:gd name="connsiteY0" fmla="*/ 0 h 971550"/>
              <a:gd name="connsiteX1" fmla="*/ 76200 w 4267200"/>
              <a:gd name="connsiteY1" fmla="*/ 114300 h 971550"/>
              <a:gd name="connsiteX2" fmla="*/ 152400 w 4267200"/>
              <a:gd name="connsiteY2" fmla="*/ 19050 h 971550"/>
              <a:gd name="connsiteX3" fmla="*/ 247650 w 4267200"/>
              <a:gd name="connsiteY3" fmla="*/ 95250 h 971550"/>
              <a:gd name="connsiteX4" fmla="*/ 323850 w 4267200"/>
              <a:gd name="connsiteY4" fmla="*/ 57150 h 971550"/>
              <a:gd name="connsiteX5" fmla="*/ 381000 w 4267200"/>
              <a:gd name="connsiteY5" fmla="*/ 85725 h 971550"/>
              <a:gd name="connsiteX6" fmla="*/ 476250 w 4267200"/>
              <a:gd name="connsiteY6" fmla="*/ 57150 h 971550"/>
              <a:gd name="connsiteX7" fmla="*/ 571500 w 4267200"/>
              <a:gd name="connsiteY7" fmla="*/ 85725 h 971550"/>
              <a:gd name="connsiteX8" fmla="*/ 619125 w 4267200"/>
              <a:gd name="connsiteY8" fmla="*/ 38100 h 971550"/>
              <a:gd name="connsiteX9" fmla="*/ 695325 w 4267200"/>
              <a:gd name="connsiteY9" fmla="*/ 123825 h 971550"/>
              <a:gd name="connsiteX10" fmla="*/ 790575 w 4267200"/>
              <a:gd name="connsiteY10" fmla="*/ 66675 h 971550"/>
              <a:gd name="connsiteX11" fmla="*/ 933450 w 4267200"/>
              <a:gd name="connsiteY11" fmla="*/ 95250 h 971550"/>
              <a:gd name="connsiteX12" fmla="*/ 1028700 w 4267200"/>
              <a:gd name="connsiteY12" fmla="*/ 66675 h 971550"/>
              <a:gd name="connsiteX13" fmla="*/ 1114425 w 4267200"/>
              <a:gd name="connsiteY13" fmla="*/ 76200 h 971550"/>
              <a:gd name="connsiteX14" fmla="*/ 1190625 w 4267200"/>
              <a:gd name="connsiteY14" fmla="*/ 47625 h 971550"/>
              <a:gd name="connsiteX15" fmla="*/ 1314450 w 4267200"/>
              <a:gd name="connsiteY15" fmla="*/ 85725 h 971550"/>
              <a:gd name="connsiteX16" fmla="*/ 1362075 w 4267200"/>
              <a:gd name="connsiteY16" fmla="*/ 76200 h 971550"/>
              <a:gd name="connsiteX17" fmla="*/ 1447800 w 4267200"/>
              <a:gd name="connsiteY17" fmla="*/ 104775 h 971550"/>
              <a:gd name="connsiteX18" fmla="*/ 1581150 w 4267200"/>
              <a:gd name="connsiteY18" fmla="*/ 95250 h 971550"/>
              <a:gd name="connsiteX19" fmla="*/ 1609725 w 4267200"/>
              <a:gd name="connsiteY19" fmla="*/ 161925 h 971550"/>
              <a:gd name="connsiteX20" fmla="*/ 1676400 w 4267200"/>
              <a:gd name="connsiteY20" fmla="*/ 142875 h 971550"/>
              <a:gd name="connsiteX21" fmla="*/ 1781175 w 4267200"/>
              <a:gd name="connsiteY21" fmla="*/ 200025 h 971550"/>
              <a:gd name="connsiteX22" fmla="*/ 1800225 w 4267200"/>
              <a:gd name="connsiteY22" fmla="*/ 171450 h 971550"/>
              <a:gd name="connsiteX23" fmla="*/ 1905000 w 4267200"/>
              <a:gd name="connsiteY23" fmla="*/ 257175 h 971550"/>
              <a:gd name="connsiteX24" fmla="*/ 1933575 w 4267200"/>
              <a:gd name="connsiteY24" fmla="*/ 200025 h 971550"/>
              <a:gd name="connsiteX25" fmla="*/ 1962150 w 4267200"/>
              <a:gd name="connsiteY25" fmla="*/ 285750 h 971550"/>
              <a:gd name="connsiteX26" fmla="*/ 2009775 w 4267200"/>
              <a:gd name="connsiteY26" fmla="*/ 247650 h 971550"/>
              <a:gd name="connsiteX27" fmla="*/ 2085975 w 4267200"/>
              <a:gd name="connsiteY27" fmla="*/ 285750 h 971550"/>
              <a:gd name="connsiteX28" fmla="*/ 2124075 w 4267200"/>
              <a:gd name="connsiteY28" fmla="*/ 257175 h 971550"/>
              <a:gd name="connsiteX29" fmla="*/ 2171700 w 4267200"/>
              <a:gd name="connsiteY29" fmla="*/ 295275 h 971550"/>
              <a:gd name="connsiteX30" fmla="*/ 2286000 w 4267200"/>
              <a:gd name="connsiteY30" fmla="*/ 276225 h 971550"/>
              <a:gd name="connsiteX31" fmla="*/ 2352675 w 4267200"/>
              <a:gd name="connsiteY31" fmla="*/ 323850 h 971550"/>
              <a:gd name="connsiteX32" fmla="*/ 2419350 w 4267200"/>
              <a:gd name="connsiteY32" fmla="*/ 285750 h 971550"/>
              <a:gd name="connsiteX33" fmla="*/ 2476500 w 4267200"/>
              <a:gd name="connsiteY33" fmla="*/ 314325 h 971550"/>
              <a:gd name="connsiteX34" fmla="*/ 2571750 w 4267200"/>
              <a:gd name="connsiteY34" fmla="*/ 342900 h 971550"/>
              <a:gd name="connsiteX35" fmla="*/ 2638425 w 4267200"/>
              <a:gd name="connsiteY35" fmla="*/ 323850 h 971550"/>
              <a:gd name="connsiteX36" fmla="*/ 2743200 w 4267200"/>
              <a:gd name="connsiteY36" fmla="*/ 409575 h 971550"/>
              <a:gd name="connsiteX37" fmla="*/ 2800350 w 4267200"/>
              <a:gd name="connsiteY37" fmla="*/ 323850 h 971550"/>
              <a:gd name="connsiteX38" fmla="*/ 2886075 w 4267200"/>
              <a:gd name="connsiteY38" fmla="*/ 428625 h 971550"/>
              <a:gd name="connsiteX39" fmla="*/ 2962275 w 4267200"/>
              <a:gd name="connsiteY39" fmla="*/ 390525 h 971550"/>
              <a:gd name="connsiteX40" fmla="*/ 3057525 w 4267200"/>
              <a:gd name="connsiteY40" fmla="*/ 447675 h 971550"/>
              <a:gd name="connsiteX41" fmla="*/ 3067050 w 4267200"/>
              <a:gd name="connsiteY41" fmla="*/ 390525 h 971550"/>
              <a:gd name="connsiteX42" fmla="*/ 3209925 w 4267200"/>
              <a:gd name="connsiteY42" fmla="*/ 495300 h 971550"/>
              <a:gd name="connsiteX43" fmla="*/ 3276600 w 4267200"/>
              <a:gd name="connsiteY43" fmla="*/ 466725 h 971550"/>
              <a:gd name="connsiteX44" fmla="*/ 3419475 w 4267200"/>
              <a:gd name="connsiteY44" fmla="*/ 533400 h 971550"/>
              <a:gd name="connsiteX45" fmla="*/ 3457575 w 4267200"/>
              <a:gd name="connsiteY45" fmla="*/ 514350 h 971550"/>
              <a:gd name="connsiteX46" fmla="*/ 3495675 w 4267200"/>
              <a:gd name="connsiteY46" fmla="*/ 590550 h 971550"/>
              <a:gd name="connsiteX47" fmla="*/ 3571875 w 4267200"/>
              <a:gd name="connsiteY47" fmla="*/ 542925 h 971550"/>
              <a:gd name="connsiteX48" fmla="*/ 3686175 w 4267200"/>
              <a:gd name="connsiteY48" fmla="*/ 628650 h 971550"/>
              <a:gd name="connsiteX49" fmla="*/ 3762375 w 4267200"/>
              <a:gd name="connsiteY49" fmla="*/ 619125 h 971550"/>
              <a:gd name="connsiteX50" fmla="*/ 3933825 w 4267200"/>
              <a:gd name="connsiteY50" fmla="*/ 714375 h 971550"/>
              <a:gd name="connsiteX51" fmla="*/ 4067175 w 4267200"/>
              <a:gd name="connsiteY51" fmla="*/ 704850 h 971550"/>
              <a:gd name="connsiteX52" fmla="*/ 4143375 w 4267200"/>
              <a:gd name="connsiteY52" fmla="*/ 857250 h 971550"/>
              <a:gd name="connsiteX53" fmla="*/ 4229100 w 4267200"/>
              <a:gd name="connsiteY53" fmla="*/ 819150 h 971550"/>
              <a:gd name="connsiteX54" fmla="*/ 4267200 w 4267200"/>
              <a:gd name="connsiteY54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267200" h="971550">
                <a:moveTo>
                  <a:pt x="0" y="0"/>
                </a:moveTo>
                <a:cubicBezTo>
                  <a:pt x="25400" y="55562"/>
                  <a:pt x="50800" y="111125"/>
                  <a:pt x="76200" y="114300"/>
                </a:cubicBezTo>
                <a:cubicBezTo>
                  <a:pt x="101600" y="117475"/>
                  <a:pt x="123825" y="22225"/>
                  <a:pt x="152400" y="19050"/>
                </a:cubicBezTo>
                <a:cubicBezTo>
                  <a:pt x="180975" y="15875"/>
                  <a:pt x="219075" y="88900"/>
                  <a:pt x="247650" y="95250"/>
                </a:cubicBezTo>
                <a:cubicBezTo>
                  <a:pt x="276225" y="101600"/>
                  <a:pt x="301625" y="58737"/>
                  <a:pt x="323850" y="57150"/>
                </a:cubicBezTo>
                <a:cubicBezTo>
                  <a:pt x="346075" y="55563"/>
                  <a:pt x="355600" y="85725"/>
                  <a:pt x="381000" y="85725"/>
                </a:cubicBezTo>
                <a:cubicBezTo>
                  <a:pt x="406400" y="85725"/>
                  <a:pt x="444500" y="57150"/>
                  <a:pt x="476250" y="57150"/>
                </a:cubicBezTo>
                <a:cubicBezTo>
                  <a:pt x="508000" y="57150"/>
                  <a:pt x="547688" y="88900"/>
                  <a:pt x="571500" y="85725"/>
                </a:cubicBezTo>
                <a:cubicBezTo>
                  <a:pt x="595313" y="82550"/>
                  <a:pt x="598488" y="31750"/>
                  <a:pt x="619125" y="38100"/>
                </a:cubicBezTo>
                <a:cubicBezTo>
                  <a:pt x="639762" y="44450"/>
                  <a:pt x="666750" y="119063"/>
                  <a:pt x="695325" y="123825"/>
                </a:cubicBezTo>
                <a:cubicBezTo>
                  <a:pt x="723900" y="128587"/>
                  <a:pt x="750888" y="71438"/>
                  <a:pt x="790575" y="66675"/>
                </a:cubicBezTo>
                <a:cubicBezTo>
                  <a:pt x="830263" y="61913"/>
                  <a:pt x="893763" y="95250"/>
                  <a:pt x="933450" y="95250"/>
                </a:cubicBezTo>
                <a:cubicBezTo>
                  <a:pt x="973137" y="95250"/>
                  <a:pt x="998537" y="69850"/>
                  <a:pt x="1028700" y="66675"/>
                </a:cubicBezTo>
                <a:cubicBezTo>
                  <a:pt x="1058863" y="63500"/>
                  <a:pt x="1087437" y="79375"/>
                  <a:pt x="1114425" y="76200"/>
                </a:cubicBezTo>
                <a:cubicBezTo>
                  <a:pt x="1141413" y="73025"/>
                  <a:pt x="1157288" y="46038"/>
                  <a:pt x="1190625" y="47625"/>
                </a:cubicBezTo>
                <a:cubicBezTo>
                  <a:pt x="1223962" y="49212"/>
                  <a:pt x="1285875" y="80963"/>
                  <a:pt x="1314450" y="85725"/>
                </a:cubicBezTo>
                <a:cubicBezTo>
                  <a:pt x="1343025" y="90487"/>
                  <a:pt x="1339850" y="73025"/>
                  <a:pt x="1362075" y="76200"/>
                </a:cubicBezTo>
                <a:cubicBezTo>
                  <a:pt x="1384300" y="79375"/>
                  <a:pt x="1411288" y="101600"/>
                  <a:pt x="1447800" y="104775"/>
                </a:cubicBezTo>
                <a:cubicBezTo>
                  <a:pt x="1484312" y="107950"/>
                  <a:pt x="1554163" y="85725"/>
                  <a:pt x="1581150" y="95250"/>
                </a:cubicBezTo>
                <a:cubicBezTo>
                  <a:pt x="1608137" y="104775"/>
                  <a:pt x="1593850" y="153988"/>
                  <a:pt x="1609725" y="161925"/>
                </a:cubicBezTo>
                <a:cubicBezTo>
                  <a:pt x="1625600" y="169862"/>
                  <a:pt x="1647825" y="136525"/>
                  <a:pt x="1676400" y="142875"/>
                </a:cubicBezTo>
                <a:cubicBezTo>
                  <a:pt x="1704975" y="149225"/>
                  <a:pt x="1760538" y="195263"/>
                  <a:pt x="1781175" y="200025"/>
                </a:cubicBezTo>
                <a:cubicBezTo>
                  <a:pt x="1801812" y="204787"/>
                  <a:pt x="1779588" y="161925"/>
                  <a:pt x="1800225" y="171450"/>
                </a:cubicBezTo>
                <a:cubicBezTo>
                  <a:pt x="1820862" y="180975"/>
                  <a:pt x="1882775" y="252413"/>
                  <a:pt x="1905000" y="257175"/>
                </a:cubicBezTo>
                <a:cubicBezTo>
                  <a:pt x="1927225" y="261938"/>
                  <a:pt x="1924050" y="195262"/>
                  <a:pt x="1933575" y="200025"/>
                </a:cubicBezTo>
                <a:cubicBezTo>
                  <a:pt x="1943100" y="204788"/>
                  <a:pt x="1949450" y="277813"/>
                  <a:pt x="1962150" y="285750"/>
                </a:cubicBezTo>
                <a:cubicBezTo>
                  <a:pt x="1974850" y="293687"/>
                  <a:pt x="1989138" y="247650"/>
                  <a:pt x="2009775" y="247650"/>
                </a:cubicBezTo>
                <a:cubicBezTo>
                  <a:pt x="2030412" y="247650"/>
                  <a:pt x="2066925" y="284163"/>
                  <a:pt x="2085975" y="285750"/>
                </a:cubicBezTo>
                <a:cubicBezTo>
                  <a:pt x="2105025" y="287337"/>
                  <a:pt x="2109788" y="255588"/>
                  <a:pt x="2124075" y="257175"/>
                </a:cubicBezTo>
                <a:cubicBezTo>
                  <a:pt x="2138362" y="258762"/>
                  <a:pt x="2144712" y="292100"/>
                  <a:pt x="2171700" y="295275"/>
                </a:cubicBezTo>
                <a:cubicBezTo>
                  <a:pt x="2198688" y="298450"/>
                  <a:pt x="2255838" y="271463"/>
                  <a:pt x="2286000" y="276225"/>
                </a:cubicBezTo>
                <a:cubicBezTo>
                  <a:pt x="2316163" y="280988"/>
                  <a:pt x="2330450" y="322263"/>
                  <a:pt x="2352675" y="323850"/>
                </a:cubicBezTo>
                <a:cubicBezTo>
                  <a:pt x="2374900" y="325437"/>
                  <a:pt x="2398713" y="287337"/>
                  <a:pt x="2419350" y="285750"/>
                </a:cubicBezTo>
                <a:cubicBezTo>
                  <a:pt x="2439987" y="284163"/>
                  <a:pt x="2451100" y="304800"/>
                  <a:pt x="2476500" y="314325"/>
                </a:cubicBezTo>
                <a:cubicBezTo>
                  <a:pt x="2501900" y="323850"/>
                  <a:pt x="2544763" y="341313"/>
                  <a:pt x="2571750" y="342900"/>
                </a:cubicBezTo>
                <a:cubicBezTo>
                  <a:pt x="2598737" y="344487"/>
                  <a:pt x="2609850" y="312738"/>
                  <a:pt x="2638425" y="323850"/>
                </a:cubicBezTo>
                <a:cubicBezTo>
                  <a:pt x="2667000" y="334962"/>
                  <a:pt x="2716213" y="409575"/>
                  <a:pt x="2743200" y="409575"/>
                </a:cubicBezTo>
                <a:cubicBezTo>
                  <a:pt x="2770187" y="409575"/>
                  <a:pt x="2776538" y="320675"/>
                  <a:pt x="2800350" y="323850"/>
                </a:cubicBezTo>
                <a:cubicBezTo>
                  <a:pt x="2824163" y="327025"/>
                  <a:pt x="2859088" y="417513"/>
                  <a:pt x="2886075" y="428625"/>
                </a:cubicBezTo>
                <a:cubicBezTo>
                  <a:pt x="2913062" y="439737"/>
                  <a:pt x="2933700" y="387350"/>
                  <a:pt x="2962275" y="390525"/>
                </a:cubicBezTo>
                <a:cubicBezTo>
                  <a:pt x="2990850" y="393700"/>
                  <a:pt x="3040063" y="447675"/>
                  <a:pt x="3057525" y="447675"/>
                </a:cubicBezTo>
                <a:cubicBezTo>
                  <a:pt x="3074987" y="447675"/>
                  <a:pt x="3041650" y="382588"/>
                  <a:pt x="3067050" y="390525"/>
                </a:cubicBezTo>
                <a:cubicBezTo>
                  <a:pt x="3092450" y="398462"/>
                  <a:pt x="3175000" y="482600"/>
                  <a:pt x="3209925" y="495300"/>
                </a:cubicBezTo>
                <a:cubicBezTo>
                  <a:pt x="3244850" y="508000"/>
                  <a:pt x="3241675" y="460375"/>
                  <a:pt x="3276600" y="466725"/>
                </a:cubicBezTo>
                <a:cubicBezTo>
                  <a:pt x="3311525" y="473075"/>
                  <a:pt x="3389312" y="525462"/>
                  <a:pt x="3419475" y="533400"/>
                </a:cubicBezTo>
                <a:cubicBezTo>
                  <a:pt x="3449638" y="541338"/>
                  <a:pt x="3444875" y="504825"/>
                  <a:pt x="3457575" y="514350"/>
                </a:cubicBezTo>
                <a:cubicBezTo>
                  <a:pt x="3470275" y="523875"/>
                  <a:pt x="3476625" y="585788"/>
                  <a:pt x="3495675" y="590550"/>
                </a:cubicBezTo>
                <a:cubicBezTo>
                  <a:pt x="3514725" y="595312"/>
                  <a:pt x="3540125" y="536575"/>
                  <a:pt x="3571875" y="542925"/>
                </a:cubicBezTo>
                <a:cubicBezTo>
                  <a:pt x="3603625" y="549275"/>
                  <a:pt x="3654425" y="615950"/>
                  <a:pt x="3686175" y="628650"/>
                </a:cubicBezTo>
                <a:cubicBezTo>
                  <a:pt x="3717925" y="641350"/>
                  <a:pt x="3721100" y="604838"/>
                  <a:pt x="3762375" y="619125"/>
                </a:cubicBezTo>
                <a:cubicBezTo>
                  <a:pt x="3803650" y="633413"/>
                  <a:pt x="3883025" y="700088"/>
                  <a:pt x="3933825" y="714375"/>
                </a:cubicBezTo>
                <a:cubicBezTo>
                  <a:pt x="3984625" y="728662"/>
                  <a:pt x="4032250" y="681038"/>
                  <a:pt x="4067175" y="704850"/>
                </a:cubicBezTo>
                <a:cubicBezTo>
                  <a:pt x="4102100" y="728662"/>
                  <a:pt x="4116388" y="838200"/>
                  <a:pt x="4143375" y="857250"/>
                </a:cubicBezTo>
                <a:cubicBezTo>
                  <a:pt x="4170362" y="876300"/>
                  <a:pt x="4208463" y="800100"/>
                  <a:pt x="4229100" y="819150"/>
                </a:cubicBezTo>
                <a:cubicBezTo>
                  <a:pt x="4249737" y="838200"/>
                  <a:pt x="4258468" y="904875"/>
                  <a:pt x="4267200" y="97155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85720" y="4103039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cable frequency response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" name="组合 140"/>
          <p:cNvGrpSpPr/>
          <p:nvPr/>
        </p:nvGrpSpPr>
        <p:grpSpPr>
          <a:xfrm>
            <a:off x="393938" y="4643446"/>
            <a:ext cx="4287074" cy="1224794"/>
            <a:chOff x="393938" y="4714884"/>
            <a:chExt cx="4287074" cy="1224794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394732" y="4714884"/>
              <a:ext cx="428628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394732" y="4867284"/>
              <a:ext cx="428628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394732" y="5019684"/>
              <a:ext cx="428628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94732" y="5172084"/>
              <a:ext cx="428628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94732" y="5324484"/>
              <a:ext cx="428628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394732" y="5476884"/>
              <a:ext cx="428628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394732" y="5629284"/>
              <a:ext cx="428628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94732" y="5781684"/>
              <a:ext cx="428628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394732" y="5934084"/>
              <a:ext cx="428628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5400000">
              <a:off x="-217268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5400000">
              <a:off x="-64868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5400000">
              <a:off x="875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5400000">
              <a:off x="2399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5400000">
              <a:off x="3923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5400000">
              <a:off x="5447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5400000">
              <a:off x="6971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5400000">
              <a:off x="8495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5400000">
              <a:off x="10019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11543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13067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5400000">
              <a:off x="14591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16115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17639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5400000">
              <a:off x="19163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5400000">
              <a:off x="20687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5400000">
              <a:off x="22211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23735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5400000">
              <a:off x="25259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5400000">
              <a:off x="26783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28307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5400000">
              <a:off x="29831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5400000">
              <a:off x="31355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5400000">
              <a:off x="32879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5400000">
              <a:off x="34403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5400000">
              <a:off x="35927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5400000">
              <a:off x="37451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5400000">
              <a:off x="38975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5400000">
              <a:off x="4049932" y="5326884"/>
              <a:ext cx="1224000" cy="158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任意多边形 130"/>
          <p:cNvSpPr/>
          <p:nvPr/>
        </p:nvSpPr>
        <p:spPr>
          <a:xfrm>
            <a:off x="389176" y="4768850"/>
            <a:ext cx="4295775" cy="1031875"/>
          </a:xfrm>
          <a:custGeom>
            <a:avLst/>
            <a:gdLst>
              <a:gd name="connsiteX0" fmla="*/ 0 w 4295775"/>
              <a:gd name="connsiteY0" fmla="*/ 1031875 h 1031875"/>
              <a:gd name="connsiteX1" fmla="*/ 323850 w 4295775"/>
              <a:gd name="connsiteY1" fmla="*/ 984250 h 1031875"/>
              <a:gd name="connsiteX2" fmla="*/ 762000 w 4295775"/>
              <a:gd name="connsiteY2" fmla="*/ 946150 h 1031875"/>
              <a:gd name="connsiteX3" fmla="*/ 971550 w 4295775"/>
              <a:gd name="connsiteY3" fmla="*/ 746125 h 1031875"/>
              <a:gd name="connsiteX4" fmla="*/ 1247775 w 4295775"/>
              <a:gd name="connsiteY4" fmla="*/ 241300 h 1031875"/>
              <a:gd name="connsiteX5" fmla="*/ 1457325 w 4295775"/>
              <a:gd name="connsiteY5" fmla="*/ 50800 h 1031875"/>
              <a:gd name="connsiteX6" fmla="*/ 2095500 w 4295775"/>
              <a:gd name="connsiteY6" fmla="*/ 12700 h 1031875"/>
              <a:gd name="connsiteX7" fmla="*/ 2352675 w 4295775"/>
              <a:gd name="connsiteY7" fmla="*/ 31750 h 1031875"/>
              <a:gd name="connsiteX8" fmla="*/ 2724150 w 4295775"/>
              <a:gd name="connsiteY8" fmla="*/ 3175 h 1031875"/>
              <a:gd name="connsiteX9" fmla="*/ 3162300 w 4295775"/>
              <a:gd name="connsiteY9" fmla="*/ 50800 h 1031875"/>
              <a:gd name="connsiteX10" fmla="*/ 3552825 w 4295775"/>
              <a:gd name="connsiteY10" fmla="*/ 69850 h 1031875"/>
              <a:gd name="connsiteX11" fmla="*/ 3857625 w 4295775"/>
              <a:gd name="connsiteY11" fmla="*/ 184150 h 1031875"/>
              <a:gd name="connsiteX12" fmla="*/ 4105275 w 4295775"/>
              <a:gd name="connsiteY12" fmla="*/ 317500 h 1031875"/>
              <a:gd name="connsiteX13" fmla="*/ 4295775 w 4295775"/>
              <a:gd name="connsiteY13" fmla="*/ 517525 h 103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95775" h="1031875">
                <a:moveTo>
                  <a:pt x="0" y="1031875"/>
                </a:moveTo>
                <a:cubicBezTo>
                  <a:pt x="98425" y="1015206"/>
                  <a:pt x="196850" y="998537"/>
                  <a:pt x="323850" y="984250"/>
                </a:cubicBezTo>
                <a:cubicBezTo>
                  <a:pt x="450850" y="969963"/>
                  <a:pt x="654050" y="985837"/>
                  <a:pt x="762000" y="946150"/>
                </a:cubicBezTo>
                <a:cubicBezTo>
                  <a:pt x="869950" y="906463"/>
                  <a:pt x="890588" y="863600"/>
                  <a:pt x="971550" y="746125"/>
                </a:cubicBezTo>
                <a:cubicBezTo>
                  <a:pt x="1052512" y="628650"/>
                  <a:pt x="1166813" y="357187"/>
                  <a:pt x="1247775" y="241300"/>
                </a:cubicBezTo>
                <a:cubicBezTo>
                  <a:pt x="1328737" y="125413"/>
                  <a:pt x="1316038" y="88900"/>
                  <a:pt x="1457325" y="50800"/>
                </a:cubicBezTo>
                <a:cubicBezTo>
                  <a:pt x="1598612" y="12700"/>
                  <a:pt x="1946275" y="15875"/>
                  <a:pt x="2095500" y="12700"/>
                </a:cubicBezTo>
                <a:cubicBezTo>
                  <a:pt x="2244725" y="9525"/>
                  <a:pt x="2247900" y="33338"/>
                  <a:pt x="2352675" y="31750"/>
                </a:cubicBezTo>
                <a:cubicBezTo>
                  <a:pt x="2457450" y="30163"/>
                  <a:pt x="2589213" y="0"/>
                  <a:pt x="2724150" y="3175"/>
                </a:cubicBezTo>
                <a:cubicBezTo>
                  <a:pt x="2859087" y="6350"/>
                  <a:pt x="3024188" y="39688"/>
                  <a:pt x="3162300" y="50800"/>
                </a:cubicBezTo>
                <a:cubicBezTo>
                  <a:pt x="3300412" y="61912"/>
                  <a:pt x="3436938" y="47625"/>
                  <a:pt x="3552825" y="69850"/>
                </a:cubicBezTo>
                <a:cubicBezTo>
                  <a:pt x="3668712" y="92075"/>
                  <a:pt x="3765550" y="142875"/>
                  <a:pt x="3857625" y="184150"/>
                </a:cubicBezTo>
                <a:cubicBezTo>
                  <a:pt x="3949700" y="225425"/>
                  <a:pt x="4032250" y="261938"/>
                  <a:pt x="4105275" y="317500"/>
                </a:cubicBezTo>
                <a:cubicBezTo>
                  <a:pt x="4178300" y="373062"/>
                  <a:pt x="4295775" y="517525"/>
                  <a:pt x="4295775" y="51752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285720" y="5929330"/>
            <a:ext cx="43140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transient limiter frequency response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990996" y="4544054"/>
            <a:ext cx="2710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使用补偿的数据进行测量</a:t>
            </a:r>
            <a:endParaRPr lang="zh-CN" altLang="en-US" sz="1600" dirty="0">
              <a:latin typeface="Arial Black" pitchFamily="34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6230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功能应用举例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0034" y="1214422"/>
            <a:ext cx="1928826" cy="6429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Zero Span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786" y="3515644"/>
            <a:ext cx="4400776" cy="26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285860"/>
            <a:ext cx="4380000" cy="26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6500826" y="391692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ASK signal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30870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AM signal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571736" y="135729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包络信号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57884" y="4786322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设置</a:t>
            </a:r>
            <a:r>
              <a:rPr lang="en-US" altLang="zh-CN" sz="1600" dirty="0" smtClean="0"/>
              <a:t> </a:t>
            </a:r>
            <a:r>
              <a:rPr lang="zh-CN" altLang="en-US" sz="1600" b="1" dirty="0" smtClean="0"/>
              <a:t>中心频率</a:t>
            </a:r>
            <a:endParaRPr lang="zh-CN" altLang="en-US" sz="1600" b="1" dirty="0">
              <a:latin typeface="Arial Black" pitchFamily="34" charset="0"/>
              <a:ea typeface="隶书" pitchFamily="49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57884" y="5115558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setup </a:t>
            </a:r>
            <a:r>
              <a:rPr lang="en-US" altLang="zh-CN" sz="1600" b="1" dirty="0" smtClean="0">
                <a:latin typeface="Arial" pitchFamily="34" charset="0"/>
                <a:cs typeface="Arial" pitchFamily="34" charset="0"/>
              </a:rPr>
              <a:t>RBW</a:t>
            </a:r>
            <a:endParaRPr lang="zh-CN" altLang="en-US" sz="1600" b="1" dirty="0">
              <a:latin typeface="Arial" pitchFamily="34" charset="0"/>
              <a:ea typeface="隶书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762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控制区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17" y="1916832"/>
            <a:ext cx="6682342" cy="345638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868144" y="2132856"/>
            <a:ext cx="669674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470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 smtClean="0">
                <a:latin typeface="微软雅黑" pitchFamily="34" charset="-122"/>
                <a:ea typeface="微软雅黑" pitchFamily="34" charset="-122"/>
              </a:rPr>
              <a:t>控制区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584" y="2553108"/>
            <a:ext cx="2961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2000" dirty="0" smtClean="0"/>
              <a:t>分辨率带宽，视频带宽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/>
              <a:t>检波</a:t>
            </a:r>
            <a:r>
              <a:rPr lang="zh-CN" altLang="en-US" sz="2000" dirty="0" smtClean="0"/>
              <a:t>类型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/>
              <a:t>滤波器</a:t>
            </a:r>
            <a:r>
              <a:rPr lang="zh-CN" altLang="en-US" sz="2000" dirty="0" smtClean="0"/>
              <a:t>类型</a:t>
            </a:r>
            <a:endParaRPr lang="en-US" altLang="zh-CN" sz="2000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642910" y="1428736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BW/</a:t>
            </a:r>
          </a:p>
          <a:p>
            <a:pPr algn="ctr"/>
            <a:r>
              <a:rPr lang="en-US" altLang="zh-CN" sz="2000" dirty="0" err="1" smtClean="0"/>
              <a:t>Det</a:t>
            </a:r>
            <a:endParaRPr lang="zh-CN" altLang="en-US" sz="2000" dirty="0"/>
          </a:p>
        </p:txBody>
      </p:sp>
      <p:sp>
        <p:nvSpPr>
          <p:cNvPr id="23" name="TextBox 4"/>
          <p:cNvSpPr txBox="1"/>
          <p:nvPr/>
        </p:nvSpPr>
        <p:spPr>
          <a:xfrm>
            <a:off x="395536" y="5297938"/>
            <a:ext cx="39661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/>
              <a:t>迹线类型，迹线运算，迹线点数</a:t>
            </a:r>
            <a:endParaRPr lang="en-US" altLang="zh-CN" sz="2000" dirty="0"/>
          </a:p>
          <a:p>
            <a:pPr>
              <a:buFont typeface="Wingdings" pitchFamily="2" charset="2"/>
              <a:buChar char="l"/>
            </a:pPr>
            <a:r>
              <a:rPr lang="zh-CN" altLang="en-US" sz="2000" dirty="0"/>
              <a:t>通过</a:t>
            </a:r>
            <a:r>
              <a:rPr lang="en-US" altLang="zh-CN" sz="2000" dirty="0"/>
              <a:t>/</a:t>
            </a:r>
            <a:r>
              <a:rPr lang="zh-CN" altLang="en-US" sz="2000" dirty="0"/>
              <a:t>失败</a:t>
            </a:r>
          </a:p>
          <a:p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571472" y="4143776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Trace/</a:t>
            </a:r>
          </a:p>
          <a:p>
            <a:pPr algn="ctr"/>
            <a:r>
              <a:rPr lang="en-US" altLang="zh-CN" sz="2000" dirty="0" smtClean="0"/>
              <a:t>P/F</a:t>
            </a:r>
            <a:endParaRPr lang="zh-CN" altLang="en-US" sz="2000" dirty="0"/>
          </a:p>
        </p:txBody>
      </p:sp>
      <p:sp>
        <p:nvSpPr>
          <p:cNvPr id="25" name="TextBox 4"/>
          <p:cNvSpPr txBox="1"/>
          <p:nvPr/>
        </p:nvSpPr>
        <p:spPr>
          <a:xfrm>
            <a:off x="5292650" y="2579384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zh-CN" altLang="en-US" sz="2000" dirty="0" smtClean="0"/>
              <a:t>扫描时间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/>
              <a:t>触发类型</a:t>
            </a:r>
            <a:endParaRPr lang="en-US" altLang="zh-CN" sz="2000" dirty="0" smtClean="0"/>
          </a:p>
        </p:txBody>
      </p:sp>
      <p:sp>
        <p:nvSpPr>
          <p:cNvPr id="26" name="圆角矩形 25"/>
          <p:cNvSpPr/>
          <p:nvPr/>
        </p:nvSpPr>
        <p:spPr>
          <a:xfrm>
            <a:off x="5364088" y="1436376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Sweep/</a:t>
            </a:r>
          </a:p>
          <a:p>
            <a:pPr algn="ctr"/>
            <a:r>
              <a:rPr lang="en-US" altLang="zh-CN" sz="2000" dirty="0" smtClean="0"/>
              <a:t>Trig</a:t>
            </a:r>
            <a:endParaRPr lang="zh-CN" altLang="en-US" sz="2000" dirty="0"/>
          </a:p>
        </p:txBody>
      </p:sp>
      <p:sp>
        <p:nvSpPr>
          <p:cNvPr id="28" name="TextBox 4"/>
          <p:cNvSpPr txBox="1"/>
          <p:nvPr/>
        </p:nvSpPr>
        <p:spPr>
          <a:xfrm>
            <a:off x="5200818" y="5297938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/>
              <a:t>跟踪源</a:t>
            </a:r>
            <a:endParaRPr lang="en-US" altLang="zh-CN" sz="2000" dirty="0"/>
          </a:p>
        </p:txBody>
      </p:sp>
      <p:sp>
        <p:nvSpPr>
          <p:cNvPr id="29" name="圆角矩形 28"/>
          <p:cNvSpPr/>
          <p:nvPr/>
        </p:nvSpPr>
        <p:spPr>
          <a:xfrm>
            <a:off x="5364088" y="4143776"/>
            <a:ext cx="1928826" cy="10001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TG</a:t>
            </a:r>
          </a:p>
        </p:txBody>
      </p:sp>
    </p:spTree>
    <p:extLst>
      <p:ext uri="{BB962C8B-B14F-4D97-AF65-F5344CB8AC3E}">
        <p14:creationId xmlns:p14="http://schemas.microsoft.com/office/powerpoint/2010/main" xmlns="" val="1106055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功能举例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68760"/>
            <a:ext cx="4380551" cy="26239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870211"/>
            <a:ext cx="4371776" cy="26055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32040" y="1523208"/>
            <a:ext cx="3495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借助于</a:t>
            </a:r>
            <a:r>
              <a:rPr lang="en-US" altLang="zh-CN" sz="2400" b="1" dirty="0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10Hz RBW</a:t>
            </a:r>
            <a:r>
              <a:rPr lang="zh-CN" altLang="en-US" sz="2400" b="1" dirty="0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，清晰分辨出相邻的</a:t>
            </a:r>
            <a:r>
              <a:rPr lang="en-US" altLang="zh-CN" sz="2400" b="1" dirty="0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个信号</a:t>
            </a:r>
            <a:endParaRPr lang="zh-CN" altLang="en-US" sz="2400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8983" y="4757468"/>
            <a:ext cx="4283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通过不同颜色的迹线清晰观察比较改变</a:t>
            </a:r>
            <a:r>
              <a:rPr lang="en-US" altLang="zh-CN" sz="2400" b="1" dirty="0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RBW</a:t>
            </a:r>
            <a:r>
              <a:rPr lang="zh-CN" altLang="en-US" sz="2400" b="1" dirty="0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后的频谱变化</a:t>
            </a:r>
            <a:endParaRPr lang="zh-CN" altLang="en-US" sz="2400" b="1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7846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22186</TotalTime>
  <Words>610</Words>
  <Application>Microsoft Office PowerPoint</Application>
  <PresentationFormat>全屏显示(4:3)</PresentationFormat>
  <Paragraphs>183</Paragraphs>
  <Slides>21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1_自定义设计方案</vt:lpstr>
      <vt:lpstr>频谱仪功能介绍</vt:lpstr>
      <vt:lpstr>前面板</vt:lpstr>
      <vt:lpstr>常用功能键</vt:lpstr>
      <vt:lpstr>频谱分析仪的基本设置</vt:lpstr>
      <vt:lpstr>功能应用举例</vt:lpstr>
      <vt:lpstr>功能应用举例</vt:lpstr>
      <vt:lpstr>控制区</vt:lpstr>
      <vt:lpstr>控制区</vt:lpstr>
      <vt:lpstr>功能举例</vt:lpstr>
      <vt:lpstr>功能应用举例</vt:lpstr>
      <vt:lpstr>功能应用举例</vt:lpstr>
      <vt:lpstr>光标区</vt:lpstr>
      <vt:lpstr>光标区</vt:lpstr>
      <vt:lpstr>功能应用举例</vt:lpstr>
      <vt:lpstr>高级测量功能区</vt:lpstr>
      <vt:lpstr>高级测量功能区</vt:lpstr>
      <vt:lpstr>功能应用举例</vt:lpstr>
      <vt:lpstr>功能应用举例</vt:lpstr>
      <vt:lpstr>其他功能</vt:lpstr>
      <vt:lpstr>功能应用举例</vt:lpstr>
      <vt:lpstr>幻灯片 21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RIGOL频谱仪特点及典型应用</dc:title>
  <dc:creator>董丽萍</dc:creator>
  <cp:lastModifiedBy>sn01564</cp:lastModifiedBy>
  <cp:revision>819</cp:revision>
  <dcterms:created xsi:type="dcterms:W3CDTF">2004-07-21T02:43:03Z</dcterms:created>
  <dcterms:modified xsi:type="dcterms:W3CDTF">2016-11-10T08:22:28Z</dcterms:modified>
</cp:coreProperties>
</file>