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0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B308"/>
    <a:srgbClr val="F4A10C"/>
    <a:srgbClr val="9E2222"/>
    <a:srgbClr val="805080"/>
    <a:srgbClr val="743E92"/>
    <a:srgbClr val="4FACDB"/>
    <a:srgbClr val="57BED3"/>
    <a:srgbClr val="43C0E7"/>
    <a:srgbClr val="54ACA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35" autoAdjust="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AC644-9399-49FC-AF7B-14E1EC1EAFA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7846B-6B23-41D9-8043-7F06591DE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0438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4C9E-89B2-4B31-A90E-746F2B931B9C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A5452-5772-4D3B-B727-22276DF9F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767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CC3553-8CC3-4DD6-8032-21D2ACCD2544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5013" cy="34083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67187"/>
          </a:xfrm>
          <a:noFill/>
        </p:spPr>
        <p:txBody>
          <a:bodyPr wrap="square" lIns="91611" tIns="45806" rIns="91611" bIns="45806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电流输入保险丝、前面板信号输入端（香蕉插座）、主板上的测量模拟前端和主稳压电路都包含在浮地电路中。其中测量模拟前端包含所有测量功能的输入保护、功能切换、信号变换调理、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A/D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转换、控制接口等电路。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dirty="0" smtClean="0">
                <a:latin typeface="Arial" pitchFamily="34" charset="0"/>
                <a:cs typeface="Arial" pitchFamily="34" charset="0"/>
              </a:rPr>
              <a:t>主</a:t>
            </a:r>
            <a:r>
              <a:rPr lang="en-US" altLang="zh-CN" sz="1200" b="0" dirty="0" smtClean="0"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sz="1200" b="0" dirty="0" smtClean="0">
                <a:latin typeface="Arial" pitchFamily="34" charset="0"/>
                <a:cs typeface="Arial" pitchFamily="34" charset="0"/>
              </a:rPr>
              <a:t>先发送命令控制模拟前端完成功能和量程切换；然后模拟前端将被测信号的</a:t>
            </a:r>
            <a:r>
              <a:rPr lang="en-US" altLang="zh-CN" sz="1200" b="0" dirty="0" smtClean="0">
                <a:latin typeface="Arial" pitchFamily="34" charset="0"/>
                <a:cs typeface="Arial" pitchFamily="34" charset="0"/>
              </a:rPr>
              <a:t>A/D</a:t>
            </a:r>
            <a:r>
              <a:rPr lang="zh-CN" altLang="en-US" sz="1200" b="0" dirty="0" smtClean="0">
                <a:latin typeface="Arial" pitchFamily="34" charset="0"/>
                <a:cs typeface="Arial" pitchFamily="34" charset="0"/>
              </a:rPr>
              <a:t>变换结果或频率计数结果返回给主</a:t>
            </a:r>
            <a:r>
              <a:rPr lang="en-US" altLang="zh-CN" sz="1200" b="0" dirty="0" smtClean="0"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sz="1200" b="0" dirty="0" smtClean="0">
                <a:latin typeface="Arial" pitchFamily="34" charset="0"/>
                <a:cs typeface="Arial" pitchFamily="34" charset="0"/>
              </a:rPr>
              <a:t>；</a:t>
            </a:r>
            <a:endParaRPr lang="en-US" altLang="zh-CN" sz="1200" b="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1200" b="0" dirty="0" smtClean="0">
                <a:latin typeface="Arial" pitchFamily="34" charset="0"/>
                <a:cs typeface="Arial" pitchFamily="34" charset="0"/>
              </a:rPr>
              <a:t>主</a:t>
            </a:r>
            <a:r>
              <a:rPr lang="en-US" altLang="zh-CN" sz="1200" b="0" dirty="0" smtClean="0"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sz="1200" b="0" dirty="0" smtClean="0">
                <a:latin typeface="Arial" pitchFamily="34" charset="0"/>
                <a:cs typeface="Arial" pitchFamily="34" charset="0"/>
              </a:rPr>
              <a:t>用校准数据对</a:t>
            </a:r>
            <a:r>
              <a:rPr lang="en-US" altLang="zh-CN" sz="1200" b="0" dirty="0" smtClean="0">
                <a:latin typeface="Arial" pitchFamily="34" charset="0"/>
                <a:cs typeface="Arial" pitchFamily="34" charset="0"/>
              </a:rPr>
              <a:t>A/D</a:t>
            </a:r>
            <a:r>
              <a:rPr lang="zh-CN" altLang="en-US" sz="1200" b="0" dirty="0" smtClean="0">
                <a:latin typeface="Arial" pitchFamily="34" charset="0"/>
                <a:cs typeface="Arial" pitchFamily="34" charset="0"/>
              </a:rPr>
              <a:t>变换结果或频率计数结果进行校正；最后将测量结果通过</a:t>
            </a:r>
            <a:r>
              <a:rPr lang="en-US" altLang="zh-CN" sz="1200" b="0" dirty="0" smtClean="0">
                <a:latin typeface="Arial" pitchFamily="34" charset="0"/>
                <a:cs typeface="Arial" pitchFamily="34" charset="0"/>
              </a:rPr>
              <a:t>LCD</a:t>
            </a:r>
            <a:r>
              <a:rPr lang="zh-CN" altLang="en-US" sz="1200" b="0" dirty="0" smtClean="0">
                <a:latin typeface="Arial" pitchFamily="34" charset="0"/>
                <a:cs typeface="Arial" pitchFamily="34" charset="0"/>
              </a:rPr>
              <a:t>模块显示出来。</a:t>
            </a:r>
          </a:p>
        </p:txBody>
      </p:sp>
    </p:spTree>
    <p:extLst>
      <p:ext uri="{BB962C8B-B14F-4D97-AF65-F5344CB8AC3E}">
        <p14:creationId xmlns:p14="http://schemas.microsoft.com/office/powerpoint/2010/main" xmlns="" val="4138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308700-D87A-4BEB-909D-889330EC3A05}" type="slidenum">
              <a:rPr lang="zh-CN" altLang="en-US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1114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对于温度传感器，热电偶是金属材料制作的，不同金属之间有金属结电势，从而产生测量误差。测量时需要加上这部分误差。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也就是对应的冷端温度。冷端就在香蕉插座内。冷端温度可以通过外测也可以 通过读取内部数字温度传感器得到。</a:t>
            </a: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790847-7034-4472-8B31-6CCA93FE2BD5}" type="slidenum">
              <a:rPr lang="zh-CN" altLang="en-US" smtClean="0">
                <a:latin typeface="Arial" pitchFamily="34" charset="0"/>
              </a:rPr>
              <a:pPr/>
              <a:t>12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2753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CC3553-8CC3-4DD6-8032-21D2ACCD2544}" type="slidenum">
              <a:rPr lang="ko-KR" altLang="en-US" smtClean="0"/>
              <a:pPr/>
              <a:t>13</a:t>
            </a:fld>
            <a:endParaRPr lang="ko-KR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5013" cy="34083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67187"/>
          </a:xfrm>
          <a:noFill/>
        </p:spPr>
        <p:txBody>
          <a:bodyPr wrap="square" lIns="91611" tIns="45806" rIns="91611" bIns="45806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696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CC3553-8CC3-4DD6-8032-21D2ACCD2544}" type="slidenum">
              <a:rPr lang="ko-KR" altLang="en-US" smtClean="0"/>
              <a:pPr/>
              <a:t>14</a:t>
            </a:fld>
            <a:endParaRPr lang="ko-KR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5013" cy="34083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67187"/>
          </a:xfrm>
          <a:noFill/>
        </p:spPr>
        <p:txBody>
          <a:bodyPr wrap="square" lIns="91611" tIns="45806" rIns="91611" bIns="458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为什么有半位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为了提高读数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测量分辨率。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强调一下，通常说的</a:t>
            </a:r>
            <a:r>
              <a:rPr lang="zh-CN" altLang="en-US" sz="1200" b="1" dirty="0" smtClean="0">
                <a:latin typeface="黑体" pitchFamily="2" charset="-122"/>
                <a:ea typeface="黑体" pitchFamily="2" charset="-122"/>
              </a:rPr>
              <a:t>（读数分辨率）就是位数。下一页</a:t>
            </a:r>
            <a:r>
              <a:rPr lang="en-US" altLang="zh-CN" sz="1200" b="1" dirty="0" smtClean="0">
                <a:latin typeface="黑体" pitchFamily="2" charset="-122"/>
                <a:ea typeface="黑体" pitchFamily="2" charset="-122"/>
              </a:rPr>
              <a:t>PPT</a:t>
            </a:r>
            <a:r>
              <a:rPr lang="zh-CN" altLang="en-US" sz="1200" b="1" dirty="0" smtClean="0">
                <a:latin typeface="黑体" pitchFamily="2" charset="-122"/>
                <a:ea typeface="黑体" pitchFamily="2" charset="-122"/>
              </a:rPr>
              <a:t>要讲的是测量分辨率。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72529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CC3553-8CC3-4DD6-8032-21D2ACCD2544}" type="slidenum">
              <a:rPr lang="ko-KR" altLang="en-US" smtClean="0"/>
              <a:pPr/>
              <a:t>15</a:t>
            </a:fld>
            <a:endParaRPr lang="ko-KR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5013" cy="34083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67187"/>
          </a:xfrm>
          <a:noFill/>
        </p:spPr>
        <p:txBody>
          <a:bodyPr wrap="square" lIns="91611" tIns="45806" rIns="91611" bIns="45806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27838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CC3553-8CC3-4DD6-8032-21D2ACCD2544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5013" cy="34083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67187"/>
          </a:xfrm>
          <a:noFill/>
        </p:spPr>
        <p:txBody>
          <a:bodyPr wrap="square" lIns="91611" tIns="45806" rIns="91611" bIns="45806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53637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CC3553-8CC3-4DD6-8032-21D2ACCD2544}" type="slidenum">
              <a:rPr lang="ko-KR" altLang="en-US" smtClean="0"/>
              <a:pPr/>
              <a:t>17</a:t>
            </a:fld>
            <a:endParaRPr lang="ko-KR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5013" cy="34083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67187"/>
          </a:xfrm>
          <a:noFill/>
        </p:spPr>
        <p:txBody>
          <a:bodyPr wrap="square" lIns="91611" tIns="45806" rIns="91611" bIns="45806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25898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CC3553-8CC3-4DD6-8032-21D2ACCD2544}" type="slidenum">
              <a:rPr lang="ko-KR" altLang="en-US" smtClean="0"/>
              <a:pPr/>
              <a:t>18</a:t>
            </a:fld>
            <a:endParaRPr lang="ko-KR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1038"/>
            <a:ext cx="4545013" cy="34083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16413"/>
            <a:ext cx="5026025" cy="4167187"/>
          </a:xfrm>
          <a:noFill/>
        </p:spPr>
        <p:txBody>
          <a:bodyPr wrap="square" lIns="91611" tIns="45806" rIns="91611" bIns="45806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11479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790847-7034-4472-8B31-6CCA93FE2BD5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68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问：</a:t>
            </a:r>
            <a:r>
              <a:rPr lang="en-US" altLang="zh-CN" smtClean="0"/>
              <a:t>DCV</a:t>
            </a:r>
            <a:r>
              <a:rPr lang="zh-CN" altLang="en-US" smtClean="0"/>
              <a:t>测量时：电路中的直流放大器有哪几个作用？</a:t>
            </a:r>
          </a:p>
          <a:p>
            <a:r>
              <a:rPr lang="zh-CN" altLang="en-US" smtClean="0"/>
              <a:t>答：增加输入阻抗；将</a:t>
            </a:r>
            <a:r>
              <a:rPr lang="en-US" altLang="zh-CN" smtClean="0"/>
              <a:t>200mV</a:t>
            </a:r>
            <a:r>
              <a:rPr lang="zh-CN" altLang="en-US" smtClean="0"/>
              <a:t>以下信号放大；驱动</a:t>
            </a:r>
            <a:r>
              <a:rPr lang="en-US" altLang="zh-CN" smtClean="0"/>
              <a:t>ADC</a:t>
            </a:r>
            <a:r>
              <a:rPr lang="zh-CN" altLang="en-US" smtClean="0"/>
              <a:t>；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268A82-05EE-47D5-8292-2F238150DA16}" type="slidenum">
              <a:rPr lang="zh-CN" altLang="en-US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304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问：</a:t>
            </a:r>
            <a:r>
              <a:rPr lang="en-US" altLang="zh-CN" smtClean="0"/>
              <a:t>DCI</a:t>
            </a:r>
            <a:r>
              <a:rPr lang="zh-CN" altLang="en-US" smtClean="0"/>
              <a:t>测量时：为什么转成</a:t>
            </a:r>
            <a:r>
              <a:rPr lang="en-US" altLang="zh-CN" smtClean="0"/>
              <a:t>0</a:t>
            </a:r>
            <a:r>
              <a:rPr lang="zh-CN" altLang="en-US" smtClean="0"/>
              <a:t>至</a:t>
            </a:r>
            <a:r>
              <a:rPr lang="en-US" altLang="zh-CN" smtClean="0"/>
              <a:t>0.2V</a:t>
            </a:r>
            <a:r>
              <a:rPr lang="zh-CN" altLang="en-US" smtClean="0"/>
              <a:t>，而不是直接转成</a:t>
            </a:r>
            <a:r>
              <a:rPr lang="en-US" altLang="zh-CN" smtClean="0"/>
              <a:t>0</a:t>
            </a:r>
            <a:r>
              <a:rPr lang="zh-CN" altLang="en-US" smtClean="0"/>
              <a:t>至</a:t>
            </a:r>
            <a:r>
              <a:rPr lang="en-US" altLang="zh-CN" smtClean="0"/>
              <a:t>2V</a:t>
            </a:r>
            <a:r>
              <a:rPr lang="zh-CN" altLang="en-US" smtClean="0"/>
              <a:t>？</a:t>
            </a:r>
          </a:p>
          <a:p>
            <a:r>
              <a:rPr lang="zh-CN" altLang="en-US" smtClean="0"/>
              <a:t>答：</a:t>
            </a:r>
            <a:r>
              <a:rPr lang="en-US" altLang="zh-CN" smtClean="0"/>
              <a:t>DCI</a:t>
            </a:r>
            <a:r>
              <a:rPr lang="zh-CN" altLang="en-US" smtClean="0"/>
              <a:t>测量时电流取样电阻越小越好（理想的电流表的内阻为</a:t>
            </a:r>
            <a:r>
              <a:rPr lang="en-US" altLang="zh-CN" smtClean="0"/>
              <a:t>0</a:t>
            </a:r>
            <a:r>
              <a:rPr lang="zh-CN" altLang="en-US" smtClean="0"/>
              <a:t>），但是取样电阻的最小值受电路噪声限值。在噪声和取样电阻之间折中，取了</a:t>
            </a:r>
            <a:r>
              <a:rPr lang="en-US" altLang="zh-CN" smtClean="0"/>
              <a:t>0.2V</a:t>
            </a:r>
            <a:r>
              <a:rPr lang="zh-CN" altLang="en-US" smtClean="0"/>
              <a:t>（用</a:t>
            </a:r>
            <a:r>
              <a:rPr lang="en-US" altLang="zh-CN" smtClean="0"/>
              <a:t>DCV 0.2V</a:t>
            </a:r>
            <a:r>
              <a:rPr lang="zh-CN" altLang="en-US" smtClean="0"/>
              <a:t>量程）。</a:t>
            </a: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2EA64E-B4E3-4165-A990-35F701D28F2A}" type="slidenum">
              <a:rPr lang="zh-CN" altLang="en-US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837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BD1915-460A-46CF-B9F6-75CC52892C26}" type="slidenum">
              <a:rPr lang="zh-CN" altLang="en-US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08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0D97A4-E268-412B-AC24-23270B871D94}" type="slidenum">
              <a:rPr lang="zh-CN" altLang="en-US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790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注意：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测电阻时，可以先将表笔短接一下，读取一个测量值。然后</a:t>
            </a:r>
            <a:r>
              <a:rPr lang="en-US" altLang="zh-CN" smtClean="0"/>
              <a:t>REL</a:t>
            </a:r>
            <a:r>
              <a:rPr lang="zh-CN" altLang="en-US" smtClean="0"/>
              <a:t>一下。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安捷伦在测量</a:t>
            </a:r>
            <a:r>
              <a:rPr lang="en-US" altLang="zh-CN" smtClean="0"/>
              <a:t>4WR</a:t>
            </a:r>
            <a:r>
              <a:rPr lang="zh-CN" altLang="en-US" smtClean="0"/>
              <a:t>时，电压要测</a:t>
            </a:r>
            <a:r>
              <a:rPr lang="en-US" altLang="zh-CN" smtClean="0"/>
              <a:t>2</a:t>
            </a:r>
            <a:r>
              <a:rPr lang="zh-CN" altLang="en-US" smtClean="0"/>
              <a:t>次，我们是测一次，比较有优势。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C76E71-8C62-4429-B756-061B34997C0C}" type="slidenum">
              <a:rPr lang="zh-CN" altLang="en-US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090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问：电容测量时：具体是如何测量电压变化率的？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网络说法：将被测电容的充电时间变换为脉冲，并将脉冲积分，然后测量这一积分值而得。</a:t>
            </a:r>
          </a:p>
          <a:p>
            <a:r>
              <a:rPr lang="zh-CN" altLang="en-US" dirty="0" smtClean="0"/>
              <a:t>答：先将电容放电到初始状态，然后用恒定电流给电容充电到终止状态。测量初始状态和终止状态电容两端的电压差，充电过程中同时测量充电的时间；用电压差除充电时间即得电压变化率。</a:t>
            </a: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55021A-A455-4C61-A462-F8FD1933FEB2}" type="slidenum">
              <a:rPr lang="zh-CN" altLang="en-US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95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0B9612-2028-4590-93CD-8DCB76EC2F25}" type="slidenum">
              <a:rPr lang="zh-CN" altLang="en-US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779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底图-封面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66" y="24"/>
            <a:ext cx="913766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7215206" y="6429396"/>
            <a:ext cx="1818126" cy="2616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latin typeface="Myriad Pro" pitchFamily="34" charset="0"/>
                <a:cs typeface="Arial" pitchFamily="34" charset="0"/>
              </a:rPr>
              <a:t>RIGOL TECHNOLOGIES, INC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.</a:t>
            </a:r>
            <a:endParaRPr lang="zh-CN" altLang="en-US" sz="11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391400" cy="609600"/>
          </a:xfrm>
          <a:prstGeom prst="rect">
            <a:avLst/>
          </a:prstGeom>
        </p:spPr>
        <p:txBody>
          <a:bodyPr/>
          <a:lstStyle>
            <a:lvl1pPr>
              <a:defRPr sz="4000" b="1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911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58016" y="63579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 altLang="zh-CN" dirty="0" smtClean="0"/>
              <a:t>RIGOL TECHNOLOGIES,INC.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2230" y="836712"/>
            <a:ext cx="915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6" y="0"/>
            <a:ext cx="913766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1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95736" y="9087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Bookman Old Style" pitchFamily="18" charset="0"/>
              </a:rPr>
              <a:t>万用表测量原理介绍</a:t>
            </a:r>
            <a:endParaRPr lang="zh-CN" altLang="en-US" sz="3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4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600" y="1371600"/>
            <a:ext cx="3810000" cy="1311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sz="2000" kern="100" dirty="0">
                <a:latin typeface="黑体" pitchFamily="2" charset="-122"/>
                <a:ea typeface="黑体" pitchFamily="2" charset="-122"/>
                <a:cs typeface="Times New Roman"/>
              </a:rPr>
              <a:t>二极管测试：</a:t>
            </a:r>
            <a:endParaRPr lang="en-US" altLang="zh-CN" sz="2000" kern="100" dirty="0">
              <a:latin typeface="黑体" pitchFamily="2" charset="-122"/>
              <a:ea typeface="黑体" pitchFamily="2" charset="-122"/>
              <a:cs typeface="Times New Roman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2000" kern="100" dirty="0">
              <a:latin typeface="黑体" pitchFamily="2" charset="-122"/>
              <a:ea typeface="黑体" pitchFamily="2" charset="-122"/>
              <a:cs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sz="2000" kern="100" dirty="0">
                <a:latin typeface="黑体" pitchFamily="2" charset="-122"/>
                <a:ea typeface="黑体" pitchFamily="2" charset="-122"/>
                <a:cs typeface="Times New Roman"/>
              </a:rPr>
              <a:t>判别二极管极性</a:t>
            </a:r>
            <a:endParaRPr lang="en-US" altLang="zh-CN" sz="2000" kern="100" dirty="0">
              <a:latin typeface="黑体" pitchFamily="2" charset="-122"/>
              <a:ea typeface="黑体" pitchFamily="2" charset="-122"/>
              <a:cs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sz="2000" kern="100" dirty="0">
                <a:latin typeface="黑体" pitchFamily="2" charset="-122"/>
                <a:ea typeface="黑体" pitchFamily="2" charset="-122"/>
                <a:cs typeface="Times New Roman"/>
              </a:rPr>
              <a:t>判别二极管管型</a:t>
            </a:r>
            <a:endParaRPr lang="en-US" altLang="zh-CN" sz="2000" kern="100" dirty="0">
              <a:latin typeface="黑体" pitchFamily="2" charset="-122"/>
              <a:ea typeface="黑体" pitchFamily="2" charset="-122"/>
              <a:cs typeface="Times New Roman"/>
            </a:endParaRP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219200"/>
            <a:ext cx="32004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矩形 10"/>
          <p:cNvSpPr>
            <a:spLocks noChangeArrowheads="1"/>
          </p:cNvSpPr>
          <p:nvPr/>
        </p:nvSpPr>
        <p:spPr bwMode="auto">
          <a:xfrm>
            <a:off x="609600" y="3276600"/>
            <a:ext cx="7848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000">
                <a:ea typeface="黑体" pitchFamily="2" charset="-122"/>
                <a:cs typeface="Times New Roman" pitchFamily="18" charset="0"/>
              </a:rPr>
              <a:t>将参考电流源施加到待测二极管，测量其两端的电压。</a:t>
            </a:r>
            <a:endParaRPr lang="en-US" altLang="zh-CN" sz="2000">
              <a:ea typeface="黑体" pitchFamily="2" charset="-122"/>
              <a:cs typeface="Times New Roman" pitchFamily="18" charset="0"/>
            </a:endParaRPr>
          </a:p>
          <a:p>
            <a:pPr algn="just"/>
            <a:r>
              <a:rPr lang="zh-CN" altLang="en-US" sz="2000">
                <a:ea typeface="黑体" pitchFamily="2" charset="-122"/>
                <a:cs typeface="Times New Roman" pitchFamily="18" charset="0"/>
              </a:rPr>
              <a:t>如果二极管反向接入，相当于开路，测得电压很大，由此判定极性。</a:t>
            </a:r>
            <a:endParaRPr lang="en-US" altLang="zh-CN" sz="2000">
              <a:ea typeface="黑体" pitchFamily="2" charset="-122"/>
              <a:cs typeface="Times New Roman" pitchFamily="18" charset="0"/>
            </a:endParaRPr>
          </a:p>
          <a:p>
            <a:pPr algn="just"/>
            <a:r>
              <a:rPr lang="zh-CN" altLang="en-US" sz="2000">
                <a:ea typeface="黑体" pitchFamily="2" charset="-122"/>
                <a:cs typeface="Times New Roman" pitchFamily="18" charset="0"/>
              </a:rPr>
              <a:t>如果二极管正常接入，根据导通压降，可判定管型。</a:t>
            </a:r>
            <a:endParaRPr lang="en-US" altLang="zh-CN" sz="2000">
              <a:ea typeface="黑体" pitchFamily="2" charset="-122"/>
              <a:cs typeface="Times New Roman" pitchFamily="18" charset="0"/>
            </a:endParaRPr>
          </a:p>
          <a:p>
            <a:pPr algn="just"/>
            <a:endParaRPr lang="en-US" altLang="zh-CN" sz="2000">
              <a:latin typeface="Calibri" pitchFamily="34" charset="0"/>
              <a:ea typeface="黑体" pitchFamily="2" charset="-122"/>
              <a:cs typeface="Times New Roman" pitchFamily="18" charset="0"/>
            </a:endParaRPr>
          </a:p>
          <a:p>
            <a:pPr algn="just"/>
            <a:r>
              <a:rPr lang="zh-CN" altLang="en-US" sz="20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硅二极管正向压降一般为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0.6V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  <a:cs typeface="Arial" pitchFamily="34" charset="0"/>
              </a:rPr>
              <a:t>~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0.7V</a:t>
            </a:r>
            <a:r>
              <a:rPr lang="zh-CN" altLang="en-US" sz="20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。</a:t>
            </a:r>
            <a:endParaRPr lang="en-US" altLang="zh-CN" sz="2000" b="1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  <a:p>
            <a:pPr algn="just"/>
            <a:r>
              <a:rPr lang="zh-CN" altLang="en-US" sz="20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锗二极管正向压降一般为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0.1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  <a:cs typeface="Arial" pitchFamily="34" charset="0"/>
              </a:rPr>
              <a:t>~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0.3V</a:t>
            </a:r>
            <a:r>
              <a:rPr lang="zh-CN" altLang="en-US" sz="20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。</a:t>
            </a:r>
            <a:endParaRPr lang="en-US" altLang="zh-CN" sz="2000" b="1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9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  <a:r>
              <a:rPr lang="en-US" altLang="zh-CN" sz="3200" dirty="0">
                <a:latin typeface="Helvetica" panose="020B0604020202030204" pitchFamily="34" charset="0"/>
                <a:ea typeface="华文新魏" pitchFamily="2" charset="-122"/>
              </a:rPr>
              <a:t>—</a:t>
            </a:r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二极管</a:t>
            </a:r>
          </a:p>
        </p:txBody>
      </p:sp>
    </p:spTree>
    <p:extLst>
      <p:ext uri="{BB962C8B-B14F-4D97-AF65-F5344CB8AC3E}">
        <p14:creationId xmlns:p14="http://schemas.microsoft.com/office/powerpoint/2010/main" xmlns="" val="4071170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447800"/>
            <a:ext cx="38100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矩形 8"/>
          <p:cNvSpPr>
            <a:spLocks noChangeArrowheads="1"/>
          </p:cNvSpPr>
          <p:nvPr/>
        </p:nvSpPr>
        <p:spPr bwMode="auto">
          <a:xfrm>
            <a:off x="1066800" y="39624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黑体" pitchFamily="2" charset="-122"/>
                <a:cs typeface="Times New Roman" pitchFamily="18" charset="0"/>
              </a:rPr>
              <a:t>原理同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2WR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测量，固定使用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2kΩ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量程。</a:t>
            </a:r>
            <a:endParaRPr lang="en-US" altLang="zh-CN" sz="2000">
              <a:ea typeface="黑体" pitchFamily="2" charset="-122"/>
              <a:cs typeface="Times New Roman" pitchFamily="18" charset="0"/>
            </a:endParaRPr>
          </a:p>
          <a:p>
            <a:endParaRPr lang="en-US" altLang="zh-CN" sz="2000">
              <a:ea typeface="黑体" pitchFamily="2" charset="-122"/>
              <a:cs typeface="Times New Roman" pitchFamily="18" charset="0"/>
            </a:endParaRPr>
          </a:p>
          <a:p>
            <a:r>
              <a:rPr lang="zh-CN" altLang="en-US" sz="2000">
                <a:ea typeface="黑体" pitchFamily="2" charset="-122"/>
                <a:cs typeface="Times New Roman" pitchFamily="18" charset="0"/>
              </a:rPr>
              <a:t>将电阻测量结果与用户设定的短路电阻</a:t>
            </a:r>
            <a:r>
              <a:rPr lang="zh-CN" altLang="en-US" sz="2000" b="1"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 1Ω~ 2kΩ 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）相比较后输出测量结果。</a:t>
            </a:r>
          </a:p>
        </p:txBody>
      </p:sp>
      <p:sp>
        <p:nvSpPr>
          <p:cNvPr id="7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  <a:r>
              <a:rPr lang="en-US" altLang="zh-CN" sz="3200" dirty="0">
                <a:latin typeface="Helvetica" panose="020B0604020202030204" pitchFamily="34" charset="0"/>
                <a:ea typeface="华文新魏" pitchFamily="2" charset="-122"/>
              </a:rPr>
              <a:t>—</a:t>
            </a:r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通断性</a:t>
            </a:r>
          </a:p>
        </p:txBody>
      </p:sp>
    </p:spTree>
    <p:extLst>
      <p:ext uri="{BB962C8B-B14F-4D97-AF65-F5344CB8AC3E}">
        <p14:creationId xmlns:p14="http://schemas.microsoft.com/office/powerpoint/2010/main" xmlns="" val="650270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0" name="矩形 8"/>
          <p:cNvSpPr>
            <a:spLocks noChangeArrowheads="1"/>
          </p:cNvSpPr>
          <p:nvPr/>
        </p:nvSpPr>
        <p:spPr bwMode="auto">
          <a:xfrm>
            <a:off x="457200" y="1214422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ea typeface="黑体" pitchFamily="2" charset="-122"/>
                <a:cs typeface="Times New Roman" pitchFamily="18" charset="0"/>
              </a:rPr>
              <a:t>根据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用户定义的曲线测量相应的物理量。不同传感器</a:t>
            </a:r>
            <a:r>
              <a:rPr lang="zh-CN" altLang="en-US" sz="2000" dirty="0" smtClean="0">
                <a:ea typeface="黑体" pitchFamily="2" charset="-122"/>
                <a:cs typeface="Times New Roman" pitchFamily="18" charset="0"/>
              </a:rPr>
              <a:t>类型（电压型，电流型，电阻型）采用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前述的对应测量方法。</a:t>
            </a:r>
            <a:endParaRPr lang="zh-CN" altLang="en-US" sz="1600" dirty="0"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11" name="图片 10" descr="http://172.16.3.65/pictures/Display.bmp"/>
          <p:cNvPicPr>
            <a:picLocks noChangeAspect="1" noChangeArrowheads="1"/>
          </p:cNvPicPr>
          <p:nvPr/>
        </p:nvPicPr>
        <p:blipFill>
          <a:blip r:embed="rId3">
            <a:lum bright="-20000"/>
          </a:blip>
          <a:srcRect/>
          <a:stretch>
            <a:fillRect/>
          </a:stretch>
        </p:blipFill>
        <p:spPr bwMode="auto">
          <a:xfrm>
            <a:off x="4071934" y="4071942"/>
            <a:ext cx="3786214" cy="946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  <a:r>
              <a:rPr lang="en-US" altLang="zh-CN" sz="3200" dirty="0">
                <a:latin typeface="Helvetica" panose="020B0604020202030204" pitchFamily="34" charset="0"/>
                <a:ea typeface="华文新魏" pitchFamily="2" charset="-122"/>
              </a:rPr>
              <a:t>—</a:t>
            </a:r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传感器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lum bright="-20000"/>
          </a:blip>
          <a:srcRect/>
          <a:stretch>
            <a:fillRect/>
          </a:stretch>
        </p:blipFill>
        <p:spPr bwMode="auto">
          <a:xfrm>
            <a:off x="571472" y="2000240"/>
            <a:ext cx="3714776" cy="92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>
            <a:lum bright="-20000"/>
          </a:blip>
          <a:srcRect/>
          <a:stretch>
            <a:fillRect/>
          </a:stretch>
        </p:blipFill>
        <p:spPr bwMode="auto">
          <a:xfrm>
            <a:off x="1857356" y="3000372"/>
            <a:ext cx="3705266" cy="99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6">
            <a:lum bright="-20000"/>
          </a:blip>
          <a:srcRect/>
          <a:stretch>
            <a:fillRect/>
          </a:stretch>
        </p:blipFill>
        <p:spPr bwMode="auto">
          <a:xfrm>
            <a:off x="5000628" y="5143512"/>
            <a:ext cx="3752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061289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数字万用表性能指标</a:t>
            </a:r>
          </a:p>
        </p:txBody>
      </p:sp>
      <p:sp>
        <p:nvSpPr>
          <p:cNvPr id="3" name="矩形 2"/>
          <p:cNvSpPr/>
          <p:nvPr/>
        </p:nvSpPr>
        <p:spPr>
          <a:xfrm>
            <a:off x="1357290" y="5000636"/>
            <a:ext cx="67866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例如：</a:t>
            </a:r>
            <a:endParaRPr lang="en-US" altLang="zh-CN" sz="2000" b="1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位数：</a:t>
            </a:r>
            <a:r>
              <a:rPr lang="en-US" altLang="zh-CN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3 </a:t>
            </a:r>
            <a:r>
              <a:rPr lang="en-US" altLang="zh-CN" sz="2000" b="1" dirty="0">
                <a:latin typeface="Arial" pitchFamily="34" charset="0"/>
                <a:ea typeface="黑体" pitchFamily="2" charset="-122"/>
                <a:cs typeface="Arial" pitchFamily="34" charset="0"/>
              </a:rPr>
              <a:t>½</a:t>
            </a:r>
            <a:r>
              <a:rPr lang="zh-CN" altLang="en-US" sz="20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位、</a:t>
            </a:r>
            <a:r>
              <a:rPr lang="en-US" altLang="zh-CN" sz="2000" b="1" dirty="0">
                <a:latin typeface="Arial" pitchFamily="34" charset="0"/>
                <a:ea typeface="黑体" pitchFamily="2" charset="-122"/>
                <a:cs typeface="Arial" pitchFamily="34" charset="0"/>
              </a:rPr>
              <a:t>4 ½</a:t>
            </a:r>
            <a:r>
              <a:rPr lang="zh-CN" altLang="en-US" sz="20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位、</a:t>
            </a:r>
            <a:r>
              <a:rPr lang="en-US" altLang="zh-CN" sz="2000" b="1" dirty="0">
                <a:latin typeface="Arial" pitchFamily="34" charset="0"/>
                <a:ea typeface="黑体" pitchFamily="2" charset="-122"/>
                <a:cs typeface="Arial" pitchFamily="34" charset="0"/>
              </a:rPr>
              <a:t>5 </a:t>
            </a:r>
            <a:r>
              <a:rPr lang="en-US" altLang="zh-CN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½</a:t>
            </a:r>
            <a:r>
              <a:rPr lang="zh-CN" altLang="en-US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5 ¾</a:t>
            </a:r>
            <a:r>
              <a:rPr lang="zh-CN" altLang="en-US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位、</a:t>
            </a:r>
            <a:r>
              <a:rPr lang="en-US" altLang="zh-CN" sz="2000" b="1" dirty="0">
                <a:latin typeface="Arial" pitchFamily="34" charset="0"/>
                <a:ea typeface="黑体" pitchFamily="2" charset="-122"/>
                <a:cs typeface="Arial" pitchFamily="34" charset="0"/>
              </a:rPr>
              <a:t>6 ½</a:t>
            </a:r>
            <a:r>
              <a:rPr lang="zh-CN" altLang="en-US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位</a:t>
            </a:r>
            <a:endParaRPr lang="en-US" altLang="zh-CN" sz="2000" b="1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计数：</a:t>
            </a:r>
            <a:r>
              <a:rPr lang="en-US" altLang="zh-CN" sz="20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±1999, ±19999, ±199999,±399999,±1999999</a:t>
            </a:r>
            <a:endParaRPr lang="en-US" altLang="zh-CN" sz="20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357298"/>
            <a:ext cx="5461029" cy="57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54394" y="1142984"/>
            <a:ext cx="1317210" cy="885831"/>
            <a:chOff x="109" y="664373"/>
            <a:chExt cx="1317210" cy="885831"/>
          </a:xfrm>
        </p:grpSpPr>
        <p:sp>
          <p:nvSpPr>
            <p:cNvPr id="9" name="圆角矩形 8"/>
            <p:cNvSpPr/>
            <p:nvPr/>
          </p:nvSpPr>
          <p:spPr>
            <a:xfrm>
              <a:off x="109" y="664373"/>
              <a:ext cx="1317210" cy="885831"/>
            </a:xfrm>
            <a:prstGeom prst="roundRect">
              <a:avLst/>
            </a:prstGeom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6200000" scaled="0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3352" y="707616"/>
              <a:ext cx="1230724" cy="799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+mj-ea"/>
                  <a:ea typeface="+mj-ea"/>
                </a:rPr>
                <a:t>位数</a:t>
              </a:r>
              <a:endParaRPr lang="en-US" altLang="zh-CN" sz="2000" b="1" kern="1200" dirty="0" smtClean="0">
                <a:latin typeface="+mj-ea"/>
                <a:ea typeface="+mj-ea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dirty="0" smtClean="0">
                  <a:latin typeface="+mj-ea"/>
                  <a:ea typeface="+mj-ea"/>
                </a:rPr>
                <a:t>Digits</a:t>
              </a:r>
              <a:endParaRPr lang="zh-CN" altLang="en-US" sz="2000" b="1" kern="1200" dirty="0">
                <a:latin typeface="+mj-ea"/>
                <a:ea typeface="+mj-ea"/>
              </a:endParaRPr>
            </a:p>
          </p:txBody>
        </p:sp>
      </p:grp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786578" y="1319198"/>
            <a:ext cx="1143008" cy="642942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730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02" y="2428868"/>
            <a:ext cx="1285884" cy="77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38" y="3143248"/>
            <a:ext cx="46958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2071638" y="2631040"/>
            <a:ext cx="195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rgbClr val="FF0000"/>
                </a:solidFill>
              </a:rPr>
              <a:t>GBT 13978-2008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85918" y="2357430"/>
            <a:ext cx="5286380" cy="2428892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75165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数字万用表性能指标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254394" y="1142984"/>
            <a:ext cx="1317210" cy="885831"/>
            <a:chOff x="109" y="664373"/>
            <a:chExt cx="1317210" cy="885831"/>
          </a:xfrm>
        </p:grpSpPr>
        <p:sp>
          <p:nvSpPr>
            <p:cNvPr id="9" name="圆角矩形 8"/>
            <p:cNvSpPr/>
            <p:nvPr/>
          </p:nvSpPr>
          <p:spPr>
            <a:xfrm>
              <a:off x="109" y="664373"/>
              <a:ext cx="1317210" cy="885831"/>
            </a:xfrm>
            <a:prstGeom prst="roundRect">
              <a:avLst/>
            </a:prstGeom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6200000" scaled="0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3352" y="707616"/>
              <a:ext cx="1230724" cy="799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+mj-ea"/>
                  <a:ea typeface="+mj-ea"/>
                </a:rPr>
                <a:t>位数</a:t>
              </a:r>
              <a:endParaRPr lang="en-US" altLang="zh-CN" sz="2000" b="1" kern="1200" dirty="0" smtClean="0">
                <a:latin typeface="+mj-ea"/>
                <a:ea typeface="+mj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000" b="1" dirty="0" smtClean="0">
                  <a:latin typeface="+mj-ea"/>
                </a:rPr>
                <a:t>Digits</a:t>
              </a:r>
              <a:endParaRPr lang="zh-CN" altLang="en-US" sz="2000" b="1" dirty="0" smtClean="0">
                <a:latin typeface="+mj-ea"/>
              </a:endParaRPr>
            </a:p>
          </p:txBody>
        </p:sp>
      </p:grpSp>
      <p:pic>
        <p:nvPicPr>
          <p:cNvPr id="8" name="Picture 11" descr="8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7430"/>
            <a:ext cx="321471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云形标注 11"/>
          <p:cNvSpPr/>
          <p:nvPr/>
        </p:nvSpPr>
        <p:spPr>
          <a:xfrm>
            <a:off x="4786314" y="1214422"/>
            <a:ext cx="3500462" cy="1714512"/>
          </a:xfrm>
          <a:prstGeom prst="cloudCallout">
            <a:avLst>
              <a:gd name="adj1" fmla="val -86139"/>
              <a:gd name="adj2" fmla="val 6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为什么有半位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?</a:t>
            </a:r>
            <a:endParaRPr lang="zh-CN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71801" y="4000502"/>
          <a:ext cx="5286412" cy="162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589"/>
                <a:gridCol w="1897686"/>
                <a:gridCol w="1762137"/>
              </a:tblGrid>
              <a:tr h="375050">
                <a:tc>
                  <a:txBody>
                    <a:bodyPr/>
                    <a:lstStyle/>
                    <a:p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baseline="0" dirty="0" smtClean="0">
                          <a:latin typeface="黑体" pitchFamily="2" charset="-122"/>
                          <a:ea typeface="黑体" pitchFamily="2" charset="-122"/>
                        </a:rPr>
                        <a:t> ½ digits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itchFamily="2" charset="-122"/>
                          <a:ea typeface="黑体" pitchFamily="2" charset="-122"/>
                        </a:rPr>
                        <a:t>3 digits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itchFamily="2" charset="-122"/>
                          <a:ea typeface="黑体" pitchFamily="2" charset="-122"/>
                        </a:rPr>
                        <a:t>最大显示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itchFamily="2" charset="-122"/>
                          <a:ea typeface="黑体" pitchFamily="2" charset="-122"/>
                        </a:rPr>
                        <a:t>1999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itchFamily="2" charset="-122"/>
                          <a:ea typeface="黑体" pitchFamily="2" charset="-122"/>
                        </a:rPr>
                        <a:t>999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itchFamily="2" charset="-122"/>
                          <a:ea typeface="黑体" pitchFamily="2" charset="-122"/>
                        </a:rPr>
                        <a:t>使用档位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itchFamily="2" charset="-122"/>
                          <a:ea typeface="黑体" pitchFamily="2" charset="-122"/>
                        </a:rPr>
                        <a:t>10V</a:t>
                      </a:r>
                      <a:r>
                        <a:rPr lang="zh-CN" altLang="en-US" dirty="0" smtClean="0">
                          <a:latin typeface="黑体" pitchFamily="2" charset="-122"/>
                          <a:ea typeface="黑体" pitchFamily="2" charset="-122"/>
                        </a:rPr>
                        <a:t>档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itchFamily="2" charset="-122"/>
                          <a:ea typeface="黑体" pitchFamily="2" charset="-122"/>
                        </a:rPr>
                        <a:t>使用</a:t>
                      </a:r>
                      <a:r>
                        <a:rPr lang="en-US" altLang="zh-CN" dirty="0" smtClean="0">
                          <a:latin typeface="黑体" pitchFamily="2" charset="-122"/>
                          <a:ea typeface="黑体" pitchFamily="2" charset="-122"/>
                        </a:rPr>
                        <a:t>10V</a:t>
                      </a:r>
                      <a:r>
                        <a:rPr lang="zh-CN" altLang="en-US" dirty="0" smtClean="0">
                          <a:latin typeface="黑体" pitchFamily="2" charset="-122"/>
                          <a:ea typeface="黑体" pitchFamily="2" charset="-122"/>
                        </a:rPr>
                        <a:t>档溢出</a:t>
                      </a:r>
                      <a:endParaRPr lang="en-US" altLang="zh-CN" dirty="0" smtClean="0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r>
                        <a:rPr lang="zh-CN" altLang="en-US" dirty="0" smtClean="0">
                          <a:latin typeface="黑体" pitchFamily="2" charset="-122"/>
                          <a:ea typeface="黑体" pitchFamily="2" charset="-122"/>
                        </a:rPr>
                        <a:t>只能用</a:t>
                      </a:r>
                      <a:r>
                        <a:rPr lang="en-US" altLang="zh-CN" dirty="0" smtClean="0">
                          <a:latin typeface="黑体" pitchFamily="2" charset="-122"/>
                          <a:ea typeface="黑体" pitchFamily="2" charset="-122"/>
                        </a:rPr>
                        <a:t>100V</a:t>
                      </a:r>
                      <a:r>
                        <a:rPr lang="zh-CN" altLang="en-US" dirty="0" smtClean="0">
                          <a:latin typeface="黑体" pitchFamily="2" charset="-122"/>
                          <a:ea typeface="黑体" pitchFamily="2" charset="-122"/>
                        </a:rPr>
                        <a:t>档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黑体" pitchFamily="2" charset="-122"/>
                          <a:ea typeface="黑体" pitchFamily="2" charset="-122"/>
                        </a:rPr>
                        <a:t>分辨率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itchFamily="2" charset="-122"/>
                          <a:ea typeface="黑体" pitchFamily="2" charset="-122"/>
                        </a:rPr>
                        <a:t>0.01V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itchFamily="2" charset="-122"/>
                          <a:ea typeface="黑体" pitchFamily="2" charset="-122"/>
                        </a:rPr>
                        <a:t>0.1V</a:t>
                      </a:r>
                      <a:endParaRPr lang="zh-CN" altLang="en-US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000364" y="3500438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同样是测量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12V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的电压：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2656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数字万用表性能指标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>
            <a:lum bright="-26000"/>
          </a:blip>
          <a:srcRect/>
          <a:stretch>
            <a:fillRect/>
          </a:stretch>
        </p:blipFill>
        <p:spPr bwMode="auto">
          <a:xfrm>
            <a:off x="357158" y="2384250"/>
            <a:ext cx="8501122" cy="3204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1428728" y="2500306"/>
            <a:ext cx="785818" cy="2214578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412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3768" y="2010326"/>
            <a:ext cx="40126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DM3068</a:t>
            </a:r>
            <a:r>
              <a:rPr lang="zh-CN" altLang="en-US" sz="1600" b="1" dirty="0" smtClean="0"/>
              <a:t>数据手册中的（测量）分辨率指标</a:t>
            </a:r>
            <a:endParaRPr lang="en-US" altLang="zh-CN" sz="1600" b="1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285720" y="1142984"/>
            <a:ext cx="1571636" cy="885831"/>
            <a:chOff x="2786053" y="1328746"/>
            <a:chExt cx="1317210" cy="885831"/>
          </a:xfrm>
        </p:grpSpPr>
        <p:sp>
          <p:nvSpPr>
            <p:cNvPr id="14" name="圆角矩形 13"/>
            <p:cNvSpPr/>
            <p:nvPr/>
          </p:nvSpPr>
          <p:spPr>
            <a:xfrm>
              <a:off x="2786053" y="1328746"/>
              <a:ext cx="1317210" cy="885831"/>
            </a:xfrm>
            <a:prstGeom prst="roundRect">
              <a:avLst/>
            </a:prstGeom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6200000" scaled="0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2829296" y="1371989"/>
              <a:ext cx="1230724" cy="799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+mj-ea"/>
                  <a:ea typeface="+mj-ea"/>
                </a:rPr>
                <a:t>分辨率</a:t>
              </a:r>
              <a:endParaRPr lang="en-US" altLang="zh-CN" sz="2000" b="1" kern="1200" dirty="0" smtClean="0">
                <a:latin typeface="+mj-ea"/>
                <a:ea typeface="+mj-ea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dirty="0" smtClean="0">
                  <a:latin typeface="+mj-ea"/>
                  <a:ea typeface="+mj-ea"/>
                </a:rPr>
                <a:t>Resolution</a:t>
              </a:r>
              <a:endParaRPr lang="zh-CN" altLang="en-US" sz="2000" b="1" kern="1200" dirty="0">
                <a:latin typeface="+mj-ea"/>
                <a:ea typeface="+mj-ea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28596" y="5560204"/>
            <a:ext cx="82868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b="1" dirty="0" smtClean="0"/>
              <a:t>在不同档位，不同测量参数设置下，具有不同的测量分辨率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457200" indent="-457200">
              <a:buAutoNum type="arabicPeriod"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通常用量程的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%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ppm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表示（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ppm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：百万分之一）。</a:t>
            </a:r>
            <a:endParaRPr lang="zh-CN" altLang="en-US" sz="1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8317" y="1312217"/>
            <a:ext cx="6636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测量分辨率：指万用表能够响应输入信号变化的最小量值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7926165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数字万用表性能指标</a:t>
            </a:r>
          </a:p>
        </p:txBody>
      </p:sp>
      <p:grpSp>
        <p:nvGrpSpPr>
          <p:cNvPr id="3" name="组合 21"/>
          <p:cNvGrpSpPr/>
          <p:nvPr/>
        </p:nvGrpSpPr>
        <p:grpSpPr>
          <a:xfrm>
            <a:off x="285720" y="1142984"/>
            <a:ext cx="2786082" cy="885831"/>
            <a:chOff x="3073600" y="664373"/>
            <a:chExt cx="1317210" cy="885831"/>
          </a:xfrm>
        </p:grpSpPr>
        <p:sp>
          <p:nvSpPr>
            <p:cNvPr id="23" name="圆角矩形 22"/>
            <p:cNvSpPr/>
            <p:nvPr/>
          </p:nvSpPr>
          <p:spPr>
            <a:xfrm>
              <a:off x="3073600" y="664373"/>
              <a:ext cx="1317210" cy="885831"/>
            </a:xfrm>
            <a:prstGeom prst="roundRect">
              <a:avLst/>
            </a:prstGeom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6200000" scaled="0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4"/>
            <p:cNvSpPr/>
            <p:nvPr/>
          </p:nvSpPr>
          <p:spPr>
            <a:xfrm>
              <a:off x="3116843" y="707616"/>
              <a:ext cx="1230724" cy="799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+mj-ea"/>
                  <a:ea typeface="+mj-ea"/>
                </a:rPr>
                <a:t>测量范围</a:t>
              </a:r>
              <a:endParaRPr lang="en-US" altLang="zh-CN" sz="2000" b="1" kern="1200" dirty="0" smtClean="0">
                <a:latin typeface="+mj-ea"/>
                <a:ea typeface="+mj-ea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dirty="0" smtClean="0">
                  <a:latin typeface="+mj-ea"/>
                  <a:ea typeface="+mj-ea"/>
                </a:rPr>
                <a:t>Measurement Range</a:t>
              </a:r>
              <a:endParaRPr lang="zh-CN" altLang="en-US" sz="2000" b="1" kern="1200" dirty="0">
                <a:latin typeface="+mj-ea"/>
                <a:ea typeface="+mj-ea"/>
              </a:endParaRPr>
            </a:p>
          </p:txBody>
        </p:sp>
      </p:grp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lum bright="-34000"/>
          </a:blip>
          <a:srcRect/>
          <a:stretch>
            <a:fillRect/>
          </a:stretch>
        </p:blipFill>
        <p:spPr bwMode="auto">
          <a:xfrm>
            <a:off x="357159" y="2126612"/>
            <a:ext cx="7000923" cy="2945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50673" y="5143512"/>
            <a:ext cx="75360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例如</a:t>
            </a:r>
            <a:r>
              <a:rPr lang="zh-CN" altLang="en-US" sz="1400" b="1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：对于直流电压测量</a:t>
            </a:r>
            <a:endParaRPr lang="en-US" altLang="zh-CN" sz="1400" b="1" dirty="0">
              <a:solidFill>
                <a:srgbClr val="FF0000"/>
              </a:solidFill>
              <a:latin typeface="+mj-lt"/>
              <a:ea typeface="黑体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测量范围：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-1050V</a:t>
            </a: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至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1050V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量程：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200mV(±220mV)</a:t>
            </a: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2V(</a:t>
            </a:r>
            <a:r>
              <a:rPr lang="en-US" altLang="zh-CN" sz="1400" b="1" dirty="0">
                <a:solidFill>
                  <a:srgbClr val="FF0000"/>
                </a:solidFill>
                <a:ea typeface="黑体" pitchFamily="2" charset="-122"/>
              </a:rPr>
              <a:t> ±2.2V )</a:t>
            </a: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20V(</a:t>
            </a:r>
            <a:r>
              <a:rPr lang="en-US" altLang="zh-CN" sz="1400" b="1" dirty="0">
                <a:solidFill>
                  <a:srgbClr val="FF0000"/>
                </a:solidFill>
                <a:ea typeface="黑体" pitchFamily="2" charset="-122"/>
              </a:rPr>
              <a:t> ± 22V)</a:t>
            </a: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200V(</a:t>
            </a:r>
            <a:r>
              <a:rPr lang="en-US" altLang="zh-CN" sz="1400" b="1" dirty="0">
                <a:solidFill>
                  <a:srgbClr val="FF0000"/>
                </a:solidFill>
                <a:ea typeface="黑体" pitchFamily="2" charset="-122"/>
              </a:rPr>
              <a:t> ±220V )</a:t>
            </a: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1000V(</a:t>
            </a:r>
            <a:r>
              <a:rPr lang="en-US" altLang="zh-CN" sz="1400" b="1" dirty="0">
                <a:solidFill>
                  <a:srgbClr val="FF0000"/>
                </a:solidFill>
                <a:ea typeface="黑体" pitchFamily="2" charset="-122"/>
              </a:rPr>
              <a:t> ±1050V)</a:t>
            </a:r>
            <a:endParaRPr lang="en-US" altLang="zh-CN" sz="1400" b="1" dirty="0">
              <a:solidFill>
                <a:srgbClr val="FF0000"/>
              </a:solidFill>
              <a:latin typeface="+mj-lt"/>
              <a:ea typeface="黑体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超量程：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1000V</a:t>
            </a: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量程时为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5%</a:t>
            </a: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，其他量程时为</a:t>
            </a:r>
            <a:r>
              <a:rPr lang="en-US" altLang="zh-CN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10%</a:t>
            </a:r>
            <a:r>
              <a:rPr lang="zh-CN" altLang="en-US" sz="1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。</a:t>
            </a:r>
            <a:endParaRPr lang="zh-CN" altLang="en-US" sz="1400" dirty="0">
              <a:solidFill>
                <a:srgbClr val="FF0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7868" y="1845222"/>
            <a:ext cx="195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rgbClr val="FF0000"/>
                </a:solidFill>
              </a:rPr>
              <a:t>GBT 13978-2008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522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数字万用表性能指标</a:t>
            </a:r>
          </a:p>
        </p:txBody>
      </p:sp>
      <p:grpSp>
        <p:nvGrpSpPr>
          <p:cNvPr id="2" name="组合 24"/>
          <p:cNvGrpSpPr/>
          <p:nvPr/>
        </p:nvGrpSpPr>
        <p:grpSpPr>
          <a:xfrm>
            <a:off x="285720" y="1142984"/>
            <a:ext cx="2714644" cy="885831"/>
            <a:chOff x="4610345" y="664373"/>
            <a:chExt cx="1317210" cy="885831"/>
          </a:xfrm>
        </p:grpSpPr>
        <p:sp>
          <p:nvSpPr>
            <p:cNvPr id="26" name="圆角矩形 25"/>
            <p:cNvSpPr/>
            <p:nvPr/>
          </p:nvSpPr>
          <p:spPr>
            <a:xfrm>
              <a:off x="4610345" y="664373"/>
              <a:ext cx="1317210" cy="885831"/>
            </a:xfrm>
            <a:prstGeom prst="roundRect">
              <a:avLst/>
            </a:prstGeom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6200000" scaled="0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圆角矩形 4"/>
            <p:cNvSpPr/>
            <p:nvPr/>
          </p:nvSpPr>
          <p:spPr>
            <a:xfrm>
              <a:off x="4653588" y="707616"/>
              <a:ext cx="1230724" cy="799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+mj-ea"/>
                  <a:ea typeface="+mj-ea"/>
                </a:rPr>
                <a:t>测量速率</a:t>
              </a:r>
              <a:endParaRPr lang="en-US" altLang="zh-CN" sz="2000" b="1" kern="1200" dirty="0" smtClean="0">
                <a:latin typeface="+mj-ea"/>
                <a:ea typeface="+mj-ea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dirty="0" smtClean="0">
                  <a:latin typeface="+mj-ea"/>
                  <a:ea typeface="+mj-ea"/>
                </a:rPr>
                <a:t>Measuring Rate</a:t>
              </a:r>
              <a:endParaRPr lang="zh-CN" altLang="en-US" sz="2000" b="1" kern="1200" dirty="0">
                <a:latin typeface="+mj-ea"/>
                <a:ea typeface="+mj-ea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lum bright="-24000"/>
          </a:blip>
          <a:srcRect/>
          <a:stretch>
            <a:fillRect/>
          </a:stretch>
        </p:blipFill>
        <p:spPr bwMode="auto">
          <a:xfrm>
            <a:off x="357158" y="2571744"/>
            <a:ext cx="4071966" cy="1185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85720" y="4241077"/>
            <a:ext cx="80010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取决于很多因素（积分时间、触发延时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…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），但是最高速率受 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A/D 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转换器的转换速率限制。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8910" y="2273850"/>
            <a:ext cx="195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rgbClr val="FF0000"/>
                </a:solidFill>
              </a:rPr>
              <a:t>GBT 13978-2008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4500562" y="1214422"/>
            <a:ext cx="4286280" cy="25717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DM3068</a:t>
            </a:r>
            <a:r>
              <a:rPr lang="zh-CN" altLang="en-US" sz="2400" b="1" dirty="0" smtClean="0"/>
              <a:t>速率高达</a:t>
            </a:r>
            <a:r>
              <a:rPr lang="en-US" altLang="zh-CN" sz="2400" b="1" dirty="0" smtClean="0"/>
              <a:t>10k</a:t>
            </a:r>
            <a:r>
              <a:rPr lang="zh-CN" altLang="en-US" sz="2400" b="1" dirty="0" smtClean="0"/>
              <a:t>读数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秒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661300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数字万用表性能指标</a:t>
            </a:r>
          </a:p>
        </p:txBody>
      </p:sp>
      <p:grpSp>
        <p:nvGrpSpPr>
          <p:cNvPr id="5" name="组合 27"/>
          <p:cNvGrpSpPr/>
          <p:nvPr/>
        </p:nvGrpSpPr>
        <p:grpSpPr>
          <a:xfrm>
            <a:off x="285720" y="1142984"/>
            <a:ext cx="1785950" cy="885831"/>
            <a:chOff x="6147090" y="664373"/>
            <a:chExt cx="1317210" cy="885831"/>
          </a:xfrm>
        </p:grpSpPr>
        <p:sp>
          <p:nvSpPr>
            <p:cNvPr id="29" name="圆角矩形 28"/>
            <p:cNvSpPr/>
            <p:nvPr/>
          </p:nvSpPr>
          <p:spPr>
            <a:xfrm>
              <a:off x="6147090" y="664373"/>
              <a:ext cx="1317210" cy="885831"/>
            </a:xfrm>
            <a:prstGeom prst="roundRect">
              <a:avLst/>
            </a:prstGeom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6200000" scaled="0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/>
            <p:nvPr/>
          </p:nvSpPr>
          <p:spPr>
            <a:xfrm>
              <a:off x="6190333" y="707616"/>
              <a:ext cx="1230724" cy="799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+mj-ea"/>
                  <a:ea typeface="+mj-ea"/>
                </a:rPr>
                <a:t>准确度</a:t>
              </a:r>
              <a:endParaRPr lang="en-US" altLang="zh-CN" sz="2000" b="1" kern="1200" dirty="0" smtClean="0">
                <a:latin typeface="+mj-ea"/>
                <a:ea typeface="+mj-ea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dirty="0" smtClean="0">
                  <a:latin typeface="+mj-ea"/>
                  <a:ea typeface="+mj-ea"/>
                </a:rPr>
                <a:t>Accuracy</a:t>
              </a:r>
              <a:endParaRPr lang="zh-CN" altLang="en-US" sz="2000" b="1" kern="1200" dirty="0">
                <a:latin typeface="+mj-ea"/>
                <a:ea typeface="+mj-ea"/>
              </a:endParaRPr>
            </a:p>
          </p:txBody>
        </p:sp>
      </p:grp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lum bright="-22000"/>
          </a:blip>
          <a:srcRect/>
          <a:stretch>
            <a:fillRect/>
          </a:stretch>
        </p:blipFill>
        <p:spPr bwMode="auto">
          <a:xfrm>
            <a:off x="285720" y="2357430"/>
            <a:ext cx="843915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836628" y="2059536"/>
            <a:ext cx="195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rgbClr val="FF0000"/>
                </a:solidFill>
              </a:rPr>
              <a:t>GBT 13978-2008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500438"/>
            <a:ext cx="4448457" cy="5715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>
            <a:lum bright="-20000"/>
          </a:blip>
          <a:srcRect/>
          <a:stretch>
            <a:fillRect/>
          </a:stretch>
        </p:blipFill>
        <p:spPr bwMode="auto">
          <a:xfrm>
            <a:off x="336550" y="5157806"/>
            <a:ext cx="850265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85720" y="45005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DM3068</a:t>
            </a:r>
            <a:r>
              <a:rPr lang="zh-CN" altLang="en-US" sz="2000" b="1" dirty="0" smtClean="0"/>
              <a:t>数据手册中的准确度指标：</a:t>
            </a:r>
            <a:endParaRPr lang="en-US" altLang="zh-CN" sz="20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3571868" y="4907173"/>
            <a:ext cx="5286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    24</a:t>
            </a:r>
            <a:r>
              <a:rPr lang="zh-CN" altLang="en-US" sz="1400" dirty="0" smtClean="0"/>
              <a:t>小时                   </a:t>
            </a:r>
            <a:r>
              <a:rPr lang="en-US" altLang="zh-CN" sz="1400" dirty="0" smtClean="0"/>
              <a:t>90</a:t>
            </a:r>
            <a:r>
              <a:rPr lang="zh-CN" altLang="en-US" sz="1400" dirty="0" smtClean="0"/>
              <a:t>天                     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年                附加误差</a:t>
            </a:r>
            <a:endParaRPr lang="en-US" altLang="zh-CN" sz="1400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214282" y="4429132"/>
            <a:ext cx="8715436" cy="178595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893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苏州PPT封底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868" y="0"/>
            <a:ext cx="9180000" cy="6889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76872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谢 谢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THANK YOU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71472" y="1142989"/>
          <a:ext cx="7200000" cy="5013380"/>
        </p:xfrm>
        <a:graphic>
          <a:graphicData uri="http://schemas.openxmlformats.org/presentationml/2006/ole">
            <p:oleObj spid="_x0000_s3075" name="Visio" r:id="rId4" imgW="7168896" imgH="623287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0216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</a:t>
            </a:r>
            <a:r>
              <a:rPr lang="zh-CN" altLang="en-US" sz="3200" dirty="0" smtClean="0">
                <a:latin typeface="Helvetica" panose="020B0604020202030204" pitchFamily="34" charset="0"/>
                <a:ea typeface="华文新魏" pitchFamily="2" charset="-122"/>
              </a:rPr>
              <a:t>原理</a:t>
            </a:r>
            <a:endParaRPr lang="zh-CN" altLang="en-US" sz="3200" dirty="0">
              <a:latin typeface="Helvetica" panose="020B0604020202030204" pitchFamily="34" charset="0"/>
              <a:ea typeface="华文新魏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7158" y="4912821"/>
            <a:ext cx="80724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直流电压本身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测量的准确性就直接决定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了一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款表的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性能。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8596" y="4286256"/>
            <a:ext cx="235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DCV!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2143116"/>
            <a:ext cx="3155627" cy="14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357158" y="135729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理论基础：欧姆定律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8105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6523038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85800" y="3810000"/>
            <a:ext cx="7620000" cy="15525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400" kern="100" dirty="0">
                <a:latin typeface="+mj-lt"/>
                <a:ea typeface="黑体" pitchFamily="2" charset="-122"/>
                <a:cs typeface="Times New Roman"/>
              </a:rPr>
              <a:t>DCV</a:t>
            </a:r>
            <a:r>
              <a:rPr lang="zh-CN" altLang="en-US" sz="2400" kern="100" dirty="0">
                <a:latin typeface="+mj-lt"/>
                <a:ea typeface="黑体" pitchFamily="2" charset="-122"/>
                <a:cs typeface="Times New Roman"/>
              </a:rPr>
              <a:t>量程：</a:t>
            </a:r>
            <a:r>
              <a:rPr lang="en-US" altLang="zh-CN" sz="2400" kern="100" dirty="0">
                <a:latin typeface="+mj-lt"/>
                <a:ea typeface="黑体" pitchFamily="2" charset="-122"/>
                <a:cs typeface="Times New Roman"/>
              </a:rPr>
              <a:t>200mV,2V,20V,200V,1000V</a:t>
            </a:r>
          </a:p>
          <a:p>
            <a:pPr algn="just">
              <a:spcAft>
                <a:spcPts val="0"/>
              </a:spcAft>
              <a:defRPr/>
            </a:pPr>
            <a:endParaRPr lang="en-US" altLang="zh-CN" sz="2400" kern="100" dirty="0">
              <a:latin typeface="+mj-lt"/>
              <a:ea typeface="黑体" pitchFamily="2" charset="-122"/>
              <a:cs typeface="Times New Roman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en-US" sz="2400" kern="100" dirty="0">
                <a:latin typeface="+mj-lt"/>
                <a:ea typeface="黑体" pitchFamily="2" charset="-122"/>
                <a:cs typeface="Times New Roman"/>
              </a:rPr>
              <a:t>测量时，大的量程进行分压，小的量程进行放大。最终能够将所有量程变换到</a:t>
            </a:r>
            <a:r>
              <a:rPr lang="en-US" altLang="zh-CN" sz="2400" kern="100" dirty="0">
                <a:latin typeface="+mj-lt"/>
                <a:ea typeface="黑体" pitchFamily="2" charset="-122"/>
                <a:cs typeface="Times New Roman"/>
              </a:rPr>
              <a:t>0</a:t>
            </a:r>
            <a:r>
              <a:rPr lang="en-US" altLang="zh-CN" sz="2400" kern="100" dirty="0">
                <a:latin typeface="+mj-lt"/>
                <a:ea typeface="黑体" pitchFamily="2" charset="-122"/>
                <a:cs typeface="Arial" pitchFamily="34" charset="0"/>
              </a:rPr>
              <a:t>~</a:t>
            </a:r>
            <a:r>
              <a:rPr lang="en-US" altLang="zh-CN" sz="2400" kern="100" dirty="0">
                <a:latin typeface="+mj-lt"/>
                <a:ea typeface="黑体" pitchFamily="2" charset="-122"/>
                <a:cs typeface="Times New Roman"/>
              </a:rPr>
              <a:t>2V</a:t>
            </a:r>
            <a:r>
              <a:rPr lang="zh-CN" altLang="en-US" sz="2400" kern="100" dirty="0">
                <a:latin typeface="+mj-lt"/>
                <a:ea typeface="黑体" pitchFamily="2" charset="-122"/>
                <a:cs typeface="Times New Roman"/>
              </a:rPr>
              <a:t>（</a:t>
            </a:r>
            <a:r>
              <a:rPr lang="en-US" altLang="zh-CN" sz="2400" kern="100" dirty="0">
                <a:latin typeface="+mj-lt"/>
                <a:ea typeface="黑体" pitchFamily="2" charset="-122"/>
                <a:cs typeface="Times New Roman"/>
              </a:rPr>
              <a:t>2.2V</a:t>
            </a:r>
            <a:r>
              <a:rPr lang="zh-CN" altLang="en-US" sz="2400" kern="100" dirty="0">
                <a:latin typeface="+mj-lt"/>
                <a:ea typeface="黑体" pitchFamily="2" charset="-122"/>
                <a:cs typeface="Times New Roman"/>
              </a:rPr>
              <a:t>）。</a:t>
            </a:r>
            <a:endParaRPr lang="zh-CN" altLang="zh-CN" sz="2400" kern="100" dirty="0">
              <a:latin typeface="+mj-lt"/>
              <a:ea typeface="黑体" pitchFamily="2" charset="-122"/>
              <a:cs typeface="Times New Roman"/>
            </a:endParaRPr>
          </a:p>
        </p:txBody>
      </p:sp>
      <p:sp>
        <p:nvSpPr>
          <p:cNvPr id="9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  <a:r>
              <a:rPr lang="en-US" altLang="zh-CN" sz="3200" dirty="0">
                <a:latin typeface="Helvetica" panose="020B0604020202030204" pitchFamily="34" charset="0"/>
                <a:ea typeface="华文新魏" pitchFamily="2" charset="-122"/>
              </a:rPr>
              <a:t>—</a:t>
            </a:r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直流电压</a:t>
            </a:r>
          </a:p>
        </p:txBody>
      </p:sp>
    </p:spTree>
    <p:extLst>
      <p:ext uri="{BB962C8B-B14F-4D97-AF65-F5344CB8AC3E}">
        <p14:creationId xmlns:p14="http://schemas.microsoft.com/office/powerpoint/2010/main" xmlns="" val="10531768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1472" y="4189405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sz="2400" kern="100" dirty="0">
                <a:latin typeface="Arial" pitchFamily="34" charset="0"/>
                <a:ea typeface="黑体" pitchFamily="2" charset="-122"/>
                <a:cs typeface="Arial" pitchFamily="34" charset="0"/>
              </a:rPr>
              <a:t>将输入电流通过已知电阻，然后测量电阻两端的直流电压，换算后即可得到被测电流：</a:t>
            </a:r>
            <a:r>
              <a:rPr lang="en-US" altLang="zh-CN" sz="2400" kern="100" dirty="0">
                <a:latin typeface="Arial" pitchFamily="34" charset="0"/>
                <a:ea typeface="黑体" pitchFamily="2" charset="-122"/>
                <a:cs typeface="Arial" pitchFamily="34" charset="0"/>
              </a:rPr>
              <a:t>I=U/R</a:t>
            </a:r>
            <a:r>
              <a:rPr lang="zh-CN" altLang="en-US" sz="2400" kern="100" dirty="0">
                <a:latin typeface="Arial" pitchFamily="34" charset="0"/>
                <a:ea typeface="黑体" pitchFamily="2" charset="-122"/>
                <a:cs typeface="Arial" pitchFamily="34" charset="0"/>
              </a:rPr>
              <a:t>。 </a:t>
            </a:r>
            <a:endParaRPr lang="zh-CN" altLang="zh-CN" sz="2400" kern="1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357298"/>
            <a:ext cx="3500462" cy="233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  <a:r>
              <a:rPr lang="en-US" altLang="zh-CN" sz="3200" dirty="0">
                <a:latin typeface="Helvetica" panose="020B0604020202030204" pitchFamily="34" charset="0"/>
                <a:ea typeface="华文新魏" pitchFamily="2" charset="-122"/>
              </a:rPr>
              <a:t>—</a:t>
            </a:r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直流电流</a:t>
            </a:r>
          </a:p>
        </p:txBody>
      </p:sp>
    </p:spTree>
    <p:extLst>
      <p:ext uri="{BB962C8B-B14F-4D97-AF65-F5344CB8AC3E}">
        <p14:creationId xmlns:p14="http://schemas.microsoft.com/office/powerpoint/2010/main" xmlns="" val="3106890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9600" y="3776024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000" dirty="0">
                <a:ea typeface="黑体" pitchFamily="2" charset="-122"/>
                <a:cs typeface="Times New Roman" pitchFamily="18" charset="0"/>
              </a:rPr>
              <a:t>ACV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测量（</a:t>
            </a:r>
            <a:r>
              <a:rPr lang="en-US" altLang="zh-CN" sz="2000" dirty="0">
                <a:ea typeface="黑体" pitchFamily="2" charset="-122"/>
                <a:cs typeface="Times New Roman" pitchFamily="18" charset="0"/>
              </a:rPr>
              <a:t>AC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耦合真有效值测量）：使用真有效值</a:t>
            </a:r>
            <a:r>
              <a:rPr lang="en-US" altLang="zh-CN" sz="2000" dirty="0">
                <a:ea typeface="黑体" pitchFamily="2" charset="-122"/>
                <a:cs typeface="Times New Roman" pitchFamily="18" charset="0"/>
              </a:rPr>
              <a:t>AC-DC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转换芯片，将交流电压转换成与之等效的直流电压，然后使用</a:t>
            </a:r>
            <a:r>
              <a:rPr lang="en-US" altLang="zh-CN" sz="2000" dirty="0">
                <a:ea typeface="黑体" pitchFamily="2" charset="-122"/>
                <a:cs typeface="Times New Roman" pitchFamily="18" charset="0"/>
              </a:rPr>
              <a:t>DCV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测量方法进行后续测量。</a:t>
            </a:r>
            <a:endParaRPr lang="en-US" altLang="zh-CN" sz="2000" dirty="0">
              <a:ea typeface="黑体" pitchFamily="2" charset="-122"/>
              <a:cs typeface="Times New Roman" pitchFamily="18" charset="0"/>
            </a:endParaRPr>
          </a:p>
          <a:p>
            <a:pPr algn="just"/>
            <a:endParaRPr lang="en-US" altLang="zh-CN" sz="2000" dirty="0">
              <a:ea typeface="黑体" pitchFamily="2" charset="-122"/>
              <a:cs typeface="Times New Roman" pitchFamily="18" charset="0"/>
            </a:endParaRPr>
          </a:p>
          <a:p>
            <a:pPr algn="just"/>
            <a:r>
              <a:rPr lang="en-US" altLang="zh-CN" sz="2000" dirty="0">
                <a:ea typeface="黑体" pitchFamily="2" charset="-122"/>
                <a:cs typeface="Times New Roman" pitchFamily="18" charset="0"/>
              </a:rPr>
              <a:t>Freq/Period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测量：使用比较器将输入信号整形成方波，然后使用计数法（可以设置闸门时间）进行测量。</a:t>
            </a:r>
            <a:endParaRPr lang="zh-CN" altLang="zh-CN" sz="2000" dirty="0"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14487"/>
            <a:ext cx="6572250" cy="174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  <a:r>
              <a:rPr lang="en-US" altLang="zh-CN" sz="3200" dirty="0">
                <a:latin typeface="Helvetica" panose="020B0604020202030204" pitchFamily="34" charset="0"/>
                <a:ea typeface="华文新魏" pitchFamily="2" charset="-122"/>
              </a:rPr>
              <a:t>—</a:t>
            </a:r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交流电压</a:t>
            </a:r>
          </a:p>
        </p:txBody>
      </p:sp>
    </p:spTree>
    <p:extLst>
      <p:ext uri="{BB962C8B-B14F-4D97-AF65-F5344CB8AC3E}">
        <p14:creationId xmlns:p14="http://schemas.microsoft.com/office/powerpoint/2010/main" xmlns="" val="15644553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7224" y="4214818"/>
            <a:ext cx="742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sz="2400" kern="100" dirty="0">
                <a:latin typeface="Arial" pitchFamily="34" charset="0"/>
                <a:ea typeface="黑体" pitchFamily="2" charset="-122"/>
                <a:cs typeface="Arial" pitchFamily="34" charset="0"/>
              </a:rPr>
              <a:t>将输入电流通过已知电阻，将其转换成交流电压，然后使用</a:t>
            </a:r>
            <a:r>
              <a:rPr lang="en-US" altLang="zh-CN" sz="2400" kern="100" dirty="0">
                <a:latin typeface="Arial" pitchFamily="34" charset="0"/>
                <a:ea typeface="黑体" pitchFamily="2" charset="-122"/>
                <a:cs typeface="Arial" pitchFamily="34" charset="0"/>
              </a:rPr>
              <a:t>ACV</a:t>
            </a:r>
            <a:r>
              <a:rPr lang="zh-CN" altLang="en-US" sz="2400" kern="100" dirty="0">
                <a:latin typeface="Arial" pitchFamily="34" charset="0"/>
                <a:ea typeface="黑体" pitchFamily="2" charset="-122"/>
                <a:cs typeface="Arial" pitchFamily="34" charset="0"/>
              </a:rPr>
              <a:t>方法进行后续测量。</a:t>
            </a:r>
            <a:endParaRPr lang="zh-CN" altLang="zh-CN" sz="2400" kern="1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571612"/>
            <a:ext cx="30480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  <a:r>
              <a:rPr lang="en-US" altLang="zh-CN" sz="3200" dirty="0">
                <a:latin typeface="Helvetica" panose="020B0604020202030204" pitchFamily="34" charset="0"/>
                <a:ea typeface="华文新魏" pitchFamily="2" charset="-122"/>
              </a:rPr>
              <a:t>—</a:t>
            </a:r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交流电流</a:t>
            </a:r>
          </a:p>
        </p:txBody>
      </p:sp>
    </p:spTree>
    <p:extLst>
      <p:ext uri="{BB962C8B-B14F-4D97-AF65-F5344CB8AC3E}">
        <p14:creationId xmlns:p14="http://schemas.microsoft.com/office/powerpoint/2010/main" xmlns="" val="31693144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4400" y="4464070"/>
            <a:ext cx="7543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在待测电阻上施加已知电流（由参考电压源通过稳定的精密电阻产生），然后测量待测电阻两端的电压，后续使用</a:t>
            </a:r>
            <a:r>
              <a:rPr lang="en-US" altLang="zh-CN" sz="2000" dirty="0">
                <a:ea typeface="黑体" pitchFamily="2" charset="-122"/>
                <a:cs typeface="Times New Roman" pitchFamily="18" charset="0"/>
              </a:rPr>
              <a:t>DCV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测量方法。</a:t>
            </a:r>
            <a:endParaRPr lang="zh-CN" altLang="zh-CN" sz="2000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400" y="5280045"/>
            <a:ext cx="75438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4WR</a:t>
            </a:r>
            <a:r>
              <a:rPr lang="zh-CN" altLang="en-US" sz="2000" kern="1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/>
              </a:rPr>
              <a:t>适用于待测电阻较小（</a:t>
            </a:r>
            <a:r>
              <a:rPr lang="en-US" altLang="zh-CN" sz="2000" kern="1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&lt;100kΩ</a:t>
            </a:r>
            <a:r>
              <a:rPr lang="zh-CN" altLang="en-US" sz="2000" kern="1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/>
              </a:rPr>
              <a:t>）</a:t>
            </a:r>
            <a:r>
              <a:rPr lang="zh-CN" altLang="en-US" sz="2000" kern="1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/>
              </a:rPr>
              <a:t>时</a:t>
            </a:r>
            <a:r>
              <a:rPr lang="en-US" altLang="zh-CN" sz="2000" kern="1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/>
              </a:rPr>
              <a:t>,</a:t>
            </a:r>
            <a:r>
              <a:rPr lang="zh-CN" altLang="en-US" sz="2000" kern="1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/>
              </a:rPr>
              <a:t>必须</a:t>
            </a:r>
            <a:r>
              <a:rPr lang="zh-CN" altLang="en-US" sz="2000" kern="1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/>
              </a:rPr>
              <a:t>考虑引线电阻产生的压降。处理方法是直接从电阻两端引出测量端子测量电压。</a:t>
            </a:r>
            <a:endParaRPr lang="zh-CN" altLang="zh-CN" sz="2000" kern="1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Times New Roman"/>
            </a:endParaRPr>
          </a:p>
        </p:txBody>
      </p:sp>
      <p:sp>
        <p:nvSpPr>
          <p:cNvPr id="10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  <a:r>
              <a:rPr lang="en-US" altLang="zh-CN" sz="3200" dirty="0">
                <a:latin typeface="Helvetica" panose="020B0604020202030204" pitchFamily="34" charset="0"/>
                <a:ea typeface="华文新魏" pitchFamily="2" charset="-122"/>
              </a:rPr>
              <a:t>—</a:t>
            </a:r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电阻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33400" y="1214422"/>
            <a:ext cx="3810000" cy="2936911"/>
            <a:chOff x="533400" y="1214422"/>
            <a:chExt cx="3810000" cy="2936911"/>
          </a:xfrm>
        </p:grpSpPr>
        <p:pic>
          <p:nvPicPr>
            <p:cNvPr id="2867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1644670"/>
              <a:ext cx="3810000" cy="2506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1668156" y="1214422"/>
              <a:ext cx="14750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二线测量法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76800" y="1214422"/>
            <a:ext cx="3336925" cy="3097248"/>
            <a:chOff x="4876800" y="1214422"/>
            <a:chExt cx="3336925" cy="3097248"/>
          </a:xfrm>
        </p:grpSpPr>
        <p:pic>
          <p:nvPicPr>
            <p:cNvPr id="2867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1720870"/>
              <a:ext cx="333692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5882998" y="1214422"/>
              <a:ext cx="14750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四线测量法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37645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4400" y="3505200"/>
            <a:ext cx="7543800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sz="2000" kern="100" dirty="0">
                <a:latin typeface="+mj-lt"/>
                <a:ea typeface="黑体" pitchFamily="2" charset="-122"/>
                <a:cs typeface="Times New Roman"/>
              </a:rPr>
              <a:t>用充放电的方法测量电容大小。将参考电流源输入到电容，然后计算电压变化率。</a:t>
            </a:r>
            <a:endParaRPr lang="zh-CN" altLang="zh-CN" sz="2000" kern="100" dirty="0">
              <a:latin typeface="+mj-lt"/>
              <a:ea typeface="黑体" pitchFamily="2" charset="-122"/>
              <a:cs typeface="Times New Roman"/>
            </a:endParaRPr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371600"/>
            <a:ext cx="30480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371600" y="1752600"/>
          <a:ext cx="2057400" cy="1081088"/>
        </p:xfrm>
        <a:graphic>
          <a:graphicData uri="http://schemas.openxmlformats.org/presentationml/2006/ole">
            <p:oleObj spid="_x0000_s4099" name="公式" r:id="rId5" imgW="748975" imgH="393529" progId="Equation.3">
              <p:embed/>
            </p:oleObj>
          </a:graphicData>
        </a:graphic>
      </p:graphicFrame>
      <p:sp>
        <p:nvSpPr>
          <p:cNvPr id="10" name="右箭头 9"/>
          <p:cNvSpPr/>
          <p:nvPr/>
        </p:nvSpPr>
        <p:spPr>
          <a:xfrm>
            <a:off x="3886200" y="2133600"/>
            <a:ext cx="9144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4400" y="4419600"/>
            <a:ext cx="73152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具体方法：先将电容放电到初始状态，然后用恒定电流给电容充电到终止状态。测量初始状态和终止状态电容两端的电压差，充电过程中同时测量充电的时间；用电压差除充电时间即得电压变化率。</a:t>
            </a:r>
          </a:p>
        </p:txBody>
      </p:sp>
      <p:sp>
        <p:nvSpPr>
          <p:cNvPr id="12" name="标题 10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001000" cy="609600"/>
          </a:xfrm>
        </p:spPr>
        <p:txBody>
          <a:bodyPr/>
          <a:lstStyle/>
          <a:p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数字万用表测量原理</a:t>
            </a:r>
            <a:r>
              <a:rPr lang="en-US" altLang="zh-CN" sz="3200" dirty="0">
                <a:latin typeface="Helvetica" panose="020B0604020202030204" pitchFamily="34" charset="0"/>
                <a:ea typeface="华文新魏" pitchFamily="2" charset="-122"/>
              </a:rPr>
              <a:t>—</a:t>
            </a:r>
            <a:r>
              <a:rPr lang="zh-CN" altLang="en-US" sz="3200" dirty="0">
                <a:latin typeface="Helvetica" panose="020B0604020202030204" pitchFamily="34" charset="0"/>
                <a:ea typeface="华文新魏" pitchFamily="2" charset="-122"/>
              </a:rPr>
              <a:t>电容</a:t>
            </a:r>
          </a:p>
        </p:txBody>
      </p:sp>
    </p:spTree>
    <p:extLst>
      <p:ext uri="{BB962C8B-B14F-4D97-AF65-F5344CB8AC3E}">
        <p14:creationId xmlns:p14="http://schemas.microsoft.com/office/powerpoint/2010/main" xmlns="" val="32312500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algn="ctr">
          <a:defRPr sz="1100" dirty="0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PPT模版-北京-2</Template>
  <TotalTime>972</TotalTime>
  <Words>1241</Words>
  <Application>Microsoft Office PowerPoint</Application>
  <PresentationFormat>全屏显示(4:3)</PresentationFormat>
  <Paragraphs>131</Paragraphs>
  <Slides>19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Visio</vt:lpstr>
      <vt:lpstr>公式</vt:lpstr>
      <vt:lpstr>幻灯片 1</vt:lpstr>
      <vt:lpstr>数字万用表测量原理</vt:lpstr>
      <vt:lpstr>数字万用表测量原理</vt:lpstr>
      <vt:lpstr>数字万用表测量原理—直流电压</vt:lpstr>
      <vt:lpstr>数字万用表测量原理—直流电流</vt:lpstr>
      <vt:lpstr>数字万用表测量原理—交流电压</vt:lpstr>
      <vt:lpstr>数字万用表测量原理—交流电流</vt:lpstr>
      <vt:lpstr>数字万用表测量原理—电阻</vt:lpstr>
      <vt:lpstr>数字万用表测量原理—电容</vt:lpstr>
      <vt:lpstr>数字万用表测量原理—二极管</vt:lpstr>
      <vt:lpstr>数字万用表测量原理—通断性</vt:lpstr>
      <vt:lpstr>数字万用表测量原理—传感器</vt:lpstr>
      <vt:lpstr>数字万用表性能指标</vt:lpstr>
      <vt:lpstr>数字万用表性能指标</vt:lpstr>
      <vt:lpstr>数字万用表性能指标</vt:lpstr>
      <vt:lpstr>数字万用表性能指标</vt:lpstr>
      <vt:lpstr>数字万用表性能指标</vt:lpstr>
      <vt:lpstr>数字万用表性能指标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sn01565</dc:creator>
  <cp:lastModifiedBy>sn01564</cp:lastModifiedBy>
  <cp:revision>119</cp:revision>
  <dcterms:created xsi:type="dcterms:W3CDTF">2015-06-16T07:12:21Z</dcterms:created>
  <dcterms:modified xsi:type="dcterms:W3CDTF">2016-10-27T06:13:02Z</dcterms:modified>
</cp:coreProperties>
</file>