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61" d="100"/>
          <a:sy n="61" d="100"/>
        </p:scale>
        <p:origin x="63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452AA-0DEA-4CFA-8040-AC48FDBA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6ABC0C-896A-4A2D-9256-B1F9F1222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7F727-2A92-4241-A49E-91CA8640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1E41C4-B8D4-44AF-B903-67051A35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DC0DA-79DB-4234-BFF4-5578C494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78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DACED-93D7-4E17-A24D-01C8ED6A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56A3C-8453-4A65-86A4-9CF9E5E6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AE0CD-63F7-470B-A367-0CC08242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B810C-230F-4AEE-AF9E-846CCD8B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FC55C-4E7C-46D7-BABE-C271A78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2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C8E23D-CE6B-4AC1-A0C7-C23D6235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053DF-A890-4624-8CBE-5FAFB2E2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FEF3D-986F-44C5-947C-7BE07A0A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7CE04-B12E-40FB-9BFA-E4384A3F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026B6-5197-4ACB-B6B3-56EBB95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59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DE716-BE05-4500-ADFC-DC0EEB81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0D97E-0240-49B2-89A5-4854502D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B0444-A519-4096-8149-E02CBE1F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6DF9F-BAB1-4A47-9C40-EDCF4256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8C403A-2121-4ACA-9AF5-D63825CD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5066D-1B1A-4C74-905A-3E2B7FFF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E3CC6-6486-4664-8A00-2162CF3FF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F1F583-F40F-4323-B09C-D2BDBE1B9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C44DC-B3F8-4DAD-A87D-D3BA8EC5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1D85A-7D74-49DE-918C-D7DC199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B3FAF-CB26-4A52-A349-0CDA97BF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E41CA-D1D9-4B0F-9F73-DFB4CEDA3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68BB4-8A30-4E77-92AC-7EF4670B2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F49A4-73D3-42C7-838A-C009C496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C0995-1B8A-4F02-A4FE-A6B89B9D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5BC89B-C2A8-45EB-A0F6-CA35DB8D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9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F47E4-DA5B-4FB7-96C1-CDFF395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E47CC-9265-47C2-AD5F-E452793E7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85E1B-1BC6-46AE-8AF9-66EF7682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83EB90-8F3B-4E99-9768-D1F3B923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C0B19-3505-4289-A5AA-7D19C0B41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93C8AA-3BC4-40C9-8546-7018EFBC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B718EF-F53F-4020-BDA1-6B64065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ABB75-F482-430F-999D-2A394A9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5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64230-0932-4723-9042-E1767B2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1FBCF-D9AE-4F80-9A57-751A1B38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83F64B-6FD8-44DA-8C59-C4792399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1F895-1183-4AEC-8AD0-F9BF22EF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7EF5B3-DA39-489E-A1A4-CA17CF15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53D4E0-6A4B-4F0D-BED9-6793C7C8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88A611-D0F6-493A-8442-BDCBD1DA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7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32F9-698E-41DD-86A7-B585699E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6F37A-A51B-4375-8A8C-20D8F689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B3F349-12DE-49DE-A499-E57F7DABF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2C17A-874E-4E3E-8247-F0EC93AB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176C8-6170-4B1D-BAFC-7D94C44E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E6C7B8-A257-4C56-8036-C55A36A5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5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CAB82-1C3C-4B2D-8885-E7B05E32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B31F2-0515-465D-B205-1454D0F7C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CE90D5-F20A-457E-BAC9-11D4FB65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80241-5925-4A95-9CF4-CD60FF84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47E54B-F8F4-4368-9A36-E8C49BD5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C48D7-37FB-491B-8A9C-938D771E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D456DD-4CB6-41EB-B901-48AA87EA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01A40-52D2-4934-8B42-AFA1EF368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D2F1A5-B542-4454-B8D5-6B600B77A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6A5A-686C-482D-98CD-78C597187D86}" type="datetimeFigureOut">
              <a:rPr lang="zh-CN" altLang="en-US" smtClean="0"/>
              <a:t>2018/3/12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4E012-1E4A-4470-9831-F9C93FDFC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A138E-E233-4A4C-8F3F-3D8ABC141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2D0A-C6BB-423D-9059-E59BB663D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2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BDBF9-1B46-4D1A-A36D-D90328FA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碳单质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93AE0-62BD-4CB8-B6A0-841B48F1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石墨：具有层状结构，碳原子采取</a:t>
            </a:r>
            <a:r>
              <a:rPr lang="en-US" altLang="zh-CN" sz="2000" dirty="0"/>
              <a:t>sp2</a:t>
            </a:r>
            <a:r>
              <a:rPr lang="zh-CN" altLang="en-US" sz="2000" dirty="0"/>
              <a:t>杂化，平行于层方向有导电性。</a:t>
            </a:r>
            <a:endParaRPr lang="en-US" altLang="zh-CN" sz="2000" dirty="0"/>
          </a:p>
          <a:p>
            <a:r>
              <a:rPr lang="zh-CN" altLang="en-US" sz="2000" dirty="0"/>
              <a:t>金刚石：晶胞如下图所示，碳原子采取</a:t>
            </a:r>
            <a:r>
              <a:rPr lang="en-US" altLang="zh-CN" sz="2000" dirty="0"/>
              <a:t>sp3</a:t>
            </a:r>
            <a:r>
              <a:rPr lang="zh-CN" altLang="en-US" sz="2000" dirty="0"/>
              <a:t>杂化，有立方金刚石和六方金刚石两种。</a:t>
            </a:r>
            <a:endParaRPr lang="en-US" altLang="zh-CN" sz="2000" dirty="0"/>
          </a:p>
          <a:p>
            <a:r>
              <a:rPr lang="zh-CN" altLang="en-US" sz="2000" dirty="0"/>
              <a:t>新型材料：碳纤维，</a:t>
            </a:r>
            <a:r>
              <a:rPr lang="en-US" altLang="zh-CN" sz="2000" dirty="0"/>
              <a:t>C60</a:t>
            </a:r>
            <a:r>
              <a:rPr lang="zh-CN" altLang="en-US" sz="2000" dirty="0"/>
              <a:t>，碳纳米管等。</a:t>
            </a:r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5ECA7-FF87-4025-B817-98BDB6A1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3897"/>
            <a:ext cx="5012760" cy="2069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DACBF6-EAF3-433E-81FC-C10A6E32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26" y="3516922"/>
            <a:ext cx="4088423" cy="18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729F2-8EEF-4C60-99EA-AF6F8A9C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硅单质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20A09-0428-4C15-9EB9-42F5E57B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硅单质为原子晶体，是一种常见的半导体材料，硅单质在制作芯片、太阳能电池等方面有重要的用途</a:t>
            </a:r>
            <a:endParaRPr lang="en-US" altLang="zh-CN" sz="2000" dirty="0"/>
          </a:p>
          <a:p>
            <a:r>
              <a:rPr lang="zh-CN" altLang="en-US" sz="2000" dirty="0"/>
              <a:t>晶体硅是有金属光泽的固体，其中硅原子均采取</a:t>
            </a:r>
            <a:r>
              <a:rPr lang="en-US" altLang="zh-CN" sz="2000" dirty="0"/>
              <a:t>sp3</a:t>
            </a:r>
            <a:r>
              <a:rPr lang="zh-CN" altLang="en-US" sz="2000" dirty="0"/>
              <a:t>杂化，晶胞与金刚石相同。</a:t>
            </a:r>
            <a:endParaRPr lang="en-US" altLang="zh-CN" sz="2000" dirty="0"/>
          </a:p>
          <a:p>
            <a:r>
              <a:rPr lang="zh-CN" altLang="zh-CN" sz="2000" dirty="0"/>
              <a:t>物理性质：坚硬，脆性，难溶，无色透明。 </a:t>
            </a:r>
            <a:endParaRPr lang="en-US" altLang="zh-CN" sz="2000" dirty="0"/>
          </a:p>
          <a:p>
            <a:r>
              <a:rPr lang="en-US" altLang="zh-CN" sz="2000" dirty="0"/>
              <a:t>*</a:t>
            </a:r>
            <a:r>
              <a:rPr lang="zh-CN" altLang="en-US" sz="2000" dirty="0"/>
              <a:t>自然界中没有单质硅，但它的化合物</a:t>
            </a:r>
            <a:r>
              <a:rPr lang="zh-CN" altLang="zh-CN" sz="2000" dirty="0"/>
              <a:t>作为矿石成分在地壳中广泛存在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835E2D-315D-4C73-9723-6AB515D8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9" y="4156683"/>
            <a:ext cx="3884246" cy="2701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542DAA-995E-466D-8322-8BE919E9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15" y="3867760"/>
            <a:ext cx="3048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9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144C9-B8D7-495D-9F62-CBCDA65A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硅单质的化学性质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92DFE-AC36-4BE3-851B-6F03221F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不与一般的酸反应，只与</a:t>
            </a:r>
            <a:r>
              <a:rPr lang="en-US" altLang="zh-CN" dirty="0"/>
              <a:t>HF</a:t>
            </a:r>
            <a:r>
              <a:rPr lang="zh-CN" altLang="en-US" dirty="0"/>
              <a:t>反应，生成</a:t>
            </a:r>
            <a:r>
              <a:rPr lang="en-US" altLang="zh-CN" dirty="0"/>
              <a:t>SiF4</a:t>
            </a:r>
            <a:r>
              <a:rPr lang="zh-CN" altLang="en-US" dirty="0"/>
              <a:t>和</a:t>
            </a:r>
            <a:r>
              <a:rPr lang="en-US" altLang="zh-CN" dirty="0"/>
              <a:t>H2.</a:t>
            </a:r>
            <a:r>
              <a:rPr lang="zh-CN" altLang="en-US" dirty="0"/>
              <a:t>当</a:t>
            </a:r>
            <a:r>
              <a:rPr lang="en-US" altLang="zh-CN" dirty="0"/>
              <a:t>HF</a:t>
            </a:r>
            <a:r>
              <a:rPr lang="zh-CN" altLang="en-US" dirty="0"/>
              <a:t>过量时，生成</a:t>
            </a:r>
            <a:r>
              <a:rPr lang="en-US" altLang="zh-CN" dirty="0"/>
              <a:t>H2SiF6</a:t>
            </a:r>
            <a:r>
              <a:rPr lang="zh-CN" altLang="en-US" dirty="0"/>
              <a:t>（氟硅酸）</a:t>
            </a:r>
            <a:endParaRPr lang="en-US" altLang="zh-CN" dirty="0"/>
          </a:p>
          <a:p>
            <a:r>
              <a:rPr lang="zh-CN" altLang="en-US" dirty="0"/>
              <a:t>与热浓碱液反应，生成硅酸盐并放出氢气</a:t>
            </a:r>
            <a:endParaRPr lang="en-US" altLang="zh-CN" dirty="0"/>
          </a:p>
          <a:p>
            <a:r>
              <a:rPr lang="zh-CN" altLang="en-US" dirty="0"/>
              <a:t>有较强的还原性，可以在</a:t>
            </a:r>
            <a:r>
              <a:rPr lang="en-US" altLang="zh-CN" dirty="0"/>
              <a:t>O2 Cl2</a:t>
            </a:r>
            <a:r>
              <a:rPr lang="zh-CN" altLang="en-US" dirty="0"/>
              <a:t>等氧化性气体中燃烧，生成最高价化合物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2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458C9-015D-41E1-A2CD-7BB196DF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二氧化硅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9E27C-0B76-4810-B4E8-4565EE7C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SiO2</a:t>
            </a:r>
            <a:r>
              <a:rPr lang="zh-CN" altLang="en-US" dirty="0"/>
              <a:t>为原子晶体，掺杂</a:t>
            </a:r>
            <a:r>
              <a:rPr lang="en-US" altLang="zh-CN" dirty="0"/>
              <a:t>SiO2</a:t>
            </a:r>
            <a:r>
              <a:rPr lang="zh-CN" altLang="en-US" dirty="0"/>
              <a:t>的各种矿物质在自然界有着广泛的分布，最典型的如水晶。</a:t>
            </a:r>
            <a:endParaRPr lang="en-US" altLang="zh-CN" dirty="0"/>
          </a:p>
          <a:p>
            <a:r>
              <a:rPr lang="zh-CN" altLang="en-US" dirty="0"/>
              <a:t>在二氧化硅中，</a:t>
            </a:r>
            <a:r>
              <a:rPr lang="en-US" altLang="zh-CN" dirty="0"/>
              <a:t>Si</a:t>
            </a:r>
            <a:r>
              <a:rPr lang="zh-CN" altLang="en-US" dirty="0"/>
              <a:t>和</a:t>
            </a:r>
            <a:r>
              <a:rPr lang="en-US" altLang="zh-CN" dirty="0"/>
              <a:t>O</a:t>
            </a:r>
            <a:r>
              <a:rPr lang="zh-CN" altLang="en-US" dirty="0"/>
              <a:t>均采取</a:t>
            </a:r>
            <a:r>
              <a:rPr lang="en-US" altLang="zh-CN" dirty="0"/>
              <a:t>sp3</a:t>
            </a:r>
            <a:r>
              <a:rPr lang="zh-CN" altLang="en-US" dirty="0"/>
              <a:t>杂化，也形成类似金刚石的面心立方晶胞。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A468B3-D1CA-4760-A31B-638D14026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69" y="4047925"/>
            <a:ext cx="1597152" cy="14691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F60B07-DF78-491C-B21D-922111C9E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08" y="4065954"/>
            <a:ext cx="2286000" cy="152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5834E7-425C-4930-8B6F-43F49942C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90" y="3317631"/>
            <a:ext cx="22764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8429A-49DD-4B55-89E8-7BAA27C8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Sio2</a:t>
            </a:r>
            <a:r>
              <a:rPr lang="zh-CN" altLang="en-US" dirty="0"/>
              <a:t>化学性质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3CDF-307F-4BA0-BFA1-9A4691C7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不与一般的酸反应，只与</a:t>
            </a:r>
            <a:r>
              <a:rPr lang="en-US" altLang="zh-CN" dirty="0"/>
              <a:t>HF</a:t>
            </a:r>
            <a:r>
              <a:rPr lang="zh-CN" altLang="zh-CN" dirty="0"/>
              <a:t>反应。与碱反应。</a:t>
            </a:r>
            <a:r>
              <a:rPr lang="en-US" altLang="zh-CN" dirty="0"/>
              <a:t>xSiO</a:t>
            </a:r>
            <a:r>
              <a:rPr lang="en-US" altLang="zh-CN" baseline="-25000" dirty="0"/>
              <a:t>2</a:t>
            </a:r>
            <a:r>
              <a:rPr lang="zh-CN" altLang="zh-CN" dirty="0"/>
              <a:t>·</a:t>
            </a:r>
            <a:r>
              <a:rPr lang="en-US" altLang="zh-CN" dirty="0"/>
              <a:t>yH</a:t>
            </a:r>
            <a:r>
              <a:rPr lang="en-US" altLang="zh-CN" baseline="-25000" dirty="0"/>
              <a:t>2</a:t>
            </a:r>
            <a:r>
              <a:rPr lang="en-US" altLang="zh-CN" dirty="0"/>
              <a:t>O</a:t>
            </a:r>
            <a:r>
              <a:rPr lang="zh-CN" altLang="zh-CN" dirty="0"/>
              <a:t>随水含量减少由凝胶状变硬。</a:t>
            </a:r>
          </a:p>
          <a:p>
            <a:r>
              <a:rPr lang="zh-CN" altLang="zh-CN" dirty="0"/>
              <a:t>以硅铝氧为骨架的铝硅酸盐分子筛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6BA79-AEC9-4DEE-B571-91B31B5E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4" y="3429000"/>
            <a:ext cx="3547893" cy="3267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456FE1-41F1-4395-8358-546F4D08F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35" y="3511456"/>
            <a:ext cx="2427097" cy="25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2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74C5C-A099-43C6-BEB9-C4E7EEC5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硅的氢化物和卤化物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B514E-9BBA-4314-9B3D-B691A4ED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硅的简单氢化物为硅烷（</a:t>
            </a:r>
            <a:r>
              <a:rPr lang="en-US" altLang="zh-CN" dirty="0"/>
              <a:t>SiH4</a:t>
            </a:r>
            <a:r>
              <a:rPr lang="zh-CN" altLang="en-US" dirty="0"/>
              <a:t>），化学性质及其活泼，可在空气中自燃。</a:t>
            </a:r>
            <a:endParaRPr lang="en-US" altLang="zh-CN" dirty="0"/>
          </a:p>
          <a:p>
            <a:r>
              <a:rPr lang="en-US" altLang="zh-CN" dirty="0"/>
              <a:t>SiH4</a:t>
            </a:r>
            <a:r>
              <a:rPr lang="zh-CN" altLang="en-US" dirty="0"/>
              <a:t>可以由</a:t>
            </a:r>
            <a:r>
              <a:rPr lang="en-US" altLang="zh-CN" dirty="0"/>
              <a:t>Mg2Si</a:t>
            </a:r>
            <a:r>
              <a:rPr lang="zh-CN" altLang="en-US" dirty="0"/>
              <a:t>和水反应制得，反应中生成的硅烷会燃烧、爆炸。</a:t>
            </a:r>
            <a:endParaRPr lang="en-US" altLang="zh-CN" dirty="0"/>
          </a:p>
          <a:p>
            <a:r>
              <a:rPr lang="zh-CN" altLang="en-US" dirty="0"/>
              <a:t>硅的常见卤化物主要是</a:t>
            </a:r>
            <a:r>
              <a:rPr lang="en-US" altLang="zh-CN" dirty="0"/>
              <a:t>SiCl4</a:t>
            </a:r>
            <a:r>
              <a:rPr lang="zh-CN" altLang="en-US" dirty="0"/>
              <a:t>，可以以它为中间体制备高纯硅。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038C11-DD66-4E86-888C-A70E754A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4" y="4195599"/>
            <a:ext cx="5219593" cy="2422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1E8173-50AA-4C38-AC6E-D0C5E71D3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62" y="4195599"/>
            <a:ext cx="2595560" cy="23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9001-FC5D-4553-B8DD-8DEF1E90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一氧化碳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B5B50-3611-484C-946B-768395B4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）物理性质：无色、无味、有毒气体，微溶于水。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）制备：</a:t>
            </a:r>
            <a:r>
              <a:rPr lang="en-US" altLang="zh-CN" dirty="0"/>
              <a:t>C+H</a:t>
            </a:r>
            <a:r>
              <a:rPr lang="en-US" altLang="zh-CN" baseline="-25000" dirty="0"/>
              <a:t>2</a:t>
            </a:r>
            <a:r>
              <a:rPr lang="en-US" altLang="zh-CN" dirty="0"/>
              <a:t>O=</a:t>
            </a:r>
            <a:r>
              <a:rPr lang="zh-CN" altLang="zh-CN" dirty="0"/>
              <a:t>高温</a:t>
            </a:r>
            <a:r>
              <a:rPr lang="en-US" altLang="zh-CN" dirty="0"/>
              <a:t>=CO+H</a:t>
            </a:r>
            <a:r>
              <a:rPr lang="en-US" altLang="zh-CN" baseline="-25000" dirty="0"/>
              <a:t>2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zh-CN" altLang="zh-CN" dirty="0"/>
              <a:t>常见来源：碳的不完全燃烧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3537F3-1039-4739-8DF5-3B7CBCEE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3632566"/>
            <a:ext cx="2908544" cy="2390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301EE6-B532-4A73-BAD3-37B8AA59D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860" y="3104763"/>
            <a:ext cx="6067181" cy="30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2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69F9B-0C98-48A0-9E50-2D31F610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</a:t>
            </a:r>
            <a:r>
              <a:rPr lang="zh-CN" altLang="en-US" dirty="0"/>
              <a:t>中的</a:t>
            </a:r>
            <a:r>
              <a:rPr lang="en-US" altLang="zh-CN" dirty="0"/>
              <a:t>C</a:t>
            </a:r>
            <a:r>
              <a:rPr lang="zh-CN" altLang="en-US" dirty="0"/>
              <a:t>≡</a:t>
            </a:r>
            <a:r>
              <a:rPr lang="en-US" altLang="zh-CN" dirty="0"/>
              <a:t>O</a:t>
            </a:r>
            <a:r>
              <a:rPr lang="zh-CN" altLang="en-US" dirty="0"/>
              <a:t>三键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17177-4891-4602-9A51-AB056DE68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</a:t>
            </a:r>
            <a:r>
              <a:rPr lang="zh-CN" altLang="en-US" dirty="0"/>
              <a:t>是</a:t>
            </a:r>
            <a:r>
              <a:rPr lang="en-US" altLang="zh-CN" dirty="0"/>
              <a:t>N2</a:t>
            </a:r>
            <a:r>
              <a:rPr lang="zh-CN" altLang="en-US" dirty="0"/>
              <a:t>的等电子体，由分子轨道理论可以得到，</a:t>
            </a:r>
            <a:r>
              <a:rPr lang="en-US" altLang="zh-CN" dirty="0"/>
              <a:t>CO</a:t>
            </a:r>
            <a:r>
              <a:rPr lang="zh-CN" altLang="en-US" dirty="0"/>
              <a:t>之间的键级为</a:t>
            </a:r>
            <a:r>
              <a:rPr lang="en-US" altLang="zh-CN" dirty="0"/>
              <a:t>3</a:t>
            </a:r>
            <a:r>
              <a:rPr lang="zh-CN" altLang="en-US" dirty="0"/>
              <a:t>，即</a:t>
            </a:r>
            <a:r>
              <a:rPr lang="en-US" altLang="zh-CN" dirty="0"/>
              <a:t>CO</a:t>
            </a:r>
            <a:r>
              <a:rPr lang="zh-CN" altLang="en-US" dirty="0"/>
              <a:t>之间除了正常的碳氧双键外，还形成了一根反馈键，这使得分子的极性减小。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503D1F-64AE-4EAC-A530-38942B5F7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318000" cy="228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69CBEA1-DA04-4F92-AC63-0022A8A1F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2" b="17530"/>
          <a:stretch/>
        </p:blipFill>
        <p:spPr>
          <a:xfrm>
            <a:off x="5682351" y="3429000"/>
            <a:ext cx="455091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6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0D0C0-BE94-446E-9306-5B69E361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</a:t>
            </a:r>
            <a:r>
              <a:rPr lang="zh-CN" altLang="en-US" dirty="0"/>
              <a:t>的毒性与配位性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11047-BCBC-4592-B7B6-8F9A04BD4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由于</a:t>
            </a:r>
            <a:r>
              <a:rPr lang="en-US" altLang="zh-CN" dirty="0"/>
              <a:t>CO</a:t>
            </a:r>
            <a:r>
              <a:rPr lang="zh-CN" altLang="en-US" dirty="0"/>
              <a:t>中存在反馈</a:t>
            </a:r>
            <a:r>
              <a:rPr lang="en-US" altLang="zh-CN" dirty="0"/>
              <a:t>π</a:t>
            </a:r>
            <a:r>
              <a:rPr lang="zh-CN" altLang="en-US" dirty="0"/>
              <a:t>键，</a:t>
            </a:r>
            <a:r>
              <a:rPr lang="en-US" altLang="zh-CN" dirty="0"/>
              <a:t>C</a:t>
            </a:r>
            <a:r>
              <a:rPr lang="zh-CN" altLang="en-US" dirty="0"/>
              <a:t>端的孤对电子具有很强的配位性。这使得它能与很多金属形成各种复杂的配合物。正是由于这样的性质，它与血红蛋白结合的牢固程度远大于</a:t>
            </a:r>
            <a:r>
              <a:rPr lang="en-US" altLang="zh-CN" dirty="0"/>
              <a:t>O2</a:t>
            </a:r>
            <a:r>
              <a:rPr lang="zh-CN" altLang="en-US" dirty="0"/>
              <a:t>，所以</a:t>
            </a:r>
            <a:r>
              <a:rPr lang="en-US" altLang="zh-CN" dirty="0"/>
              <a:t>CO</a:t>
            </a:r>
            <a:r>
              <a:rPr lang="zh-CN" altLang="en-US" dirty="0"/>
              <a:t>一旦被吸入，就会引起血红蛋白失活，引起窒息等一系列严重的中毒反应。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35B5A-A31A-49A6-BD35-E905BABC9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2359"/>
            <a:ext cx="3732721" cy="2799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AC0C04-185A-41F4-9A98-26322E01B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31" y="3429000"/>
            <a:ext cx="47625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1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166B7-7D11-4FF2-B76F-A8C274B5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</a:t>
            </a:r>
            <a:r>
              <a:rPr lang="zh-CN" altLang="en-US" dirty="0"/>
              <a:t>的还原性与制备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F9C87-F9E9-4D30-8022-26AA181E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在一氧化碳中，碳显</a:t>
            </a:r>
            <a:r>
              <a:rPr lang="en-US" altLang="zh-CN" dirty="0"/>
              <a:t>+2</a:t>
            </a:r>
            <a:r>
              <a:rPr lang="zh-CN" altLang="en-US" dirty="0"/>
              <a:t>氧化态，具有较强的还原性，在高炉炼铁等工业生产中有着重要的用途。在不同的温度下，</a:t>
            </a:r>
            <a:r>
              <a:rPr lang="en-US" altLang="zh-CN" dirty="0"/>
              <a:t>Fe2O3</a:t>
            </a:r>
            <a:r>
              <a:rPr lang="zh-CN" altLang="en-US" dirty="0"/>
              <a:t>被</a:t>
            </a:r>
            <a:r>
              <a:rPr lang="en-US" altLang="zh-CN" dirty="0"/>
              <a:t>CO</a:t>
            </a:r>
            <a:r>
              <a:rPr lang="zh-CN" altLang="en-US" dirty="0"/>
              <a:t>还原的产物也不尽相同。</a:t>
            </a:r>
            <a:endParaRPr lang="en-US" altLang="zh-CN" dirty="0"/>
          </a:p>
          <a:p>
            <a:r>
              <a:rPr lang="en-US" altLang="zh-CN" dirty="0"/>
              <a:t>CO</a:t>
            </a:r>
            <a:r>
              <a:rPr lang="zh-CN" altLang="en-US" dirty="0"/>
              <a:t>在实验室中一般以草酸或甲酸的热分解制备。此外，高炉炼铁的过程中，</a:t>
            </a:r>
            <a:r>
              <a:rPr lang="en-US" altLang="zh-CN" dirty="0"/>
              <a:t>C</a:t>
            </a:r>
            <a:r>
              <a:rPr lang="zh-CN" altLang="en-US" dirty="0"/>
              <a:t>的不完全燃烧，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CO2</a:t>
            </a:r>
            <a:r>
              <a:rPr lang="zh-CN" altLang="en-US" dirty="0"/>
              <a:t>的反应都会生成</a:t>
            </a:r>
            <a:r>
              <a:rPr lang="en-US" altLang="zh-CN" dirty="0"/>
              <a:t>CO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EF886-FCE7-43A5-B49C-6282CE3D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785" y="3923323"/>
            <a:ext cx="4876800" cy="28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356EF-8328-4F82-905E-289AC26E8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二氧化碳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6154E-B60C-4A61-84A8-EAB98DDF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物理性质：无色、无味气体，易加压液化</a:t>
            </a:r>
            <a:endParaRPr lang="en-US" altLang="zh-CN" dirty="0"/>
          </a:p>
          <a:p>
            <a:r>
              <a:rPr lang="zh-CN" altLang="en-US" dirty="0"/>
              <a:t>有弱氧化性，能够与</a:t>
            </a:r>
            <a:r>
              <a:rPr lang="en-US" altLang="zh-CN" dirty="0"/>
              <a:t>Mg</a:t>
            </a:r>
            <a:r>
              <a:rPr lang="zh-CN" altLang="en-US" dirty="0"/>
              <a:t>等活泼金属反应</a:t>
            </a:r>
            <a:endParaRPr lang="en-US" altLang="zh-CN" dirty="0"/>
          </a:p>
          <a:p>
            <a:r>
              <a:rPr lang="zh-CN" altLang="en-US" dirty="0"/>
              <a:t>分子结构：</a:t>
            </a:r>
            <a:r>
              <a:rPr lang="en-US" altLang="zh-CN" dirty="0"/>
              <a:t>C</a:t>
            </a:r>
            <a:r>
              <a:rPr lang="zh-CN" altLang="en-US" dirty="0"/>
              <a:t>采取</a:t>
            </a:r>
            <a:r>
              <a:rPr lang="en-US" altLang="zh-CN" dirty="0" err="1"/>
              <a:t>sp</a:t>
            </a:r>
            <a:r>
              <a:rPr lang="zh-CN" altLang="en-US" dirty="0"/>
              <a:t>杂化，分子呈线性，偶极矩为</a:t>
            </a:r>
            <a:r>
              <a:rPr lang="en-US" altLang="zh-CN" dirty="0"/>
              <a:t>0</a:t>
            </a:r>
            <a:r>
              <a:rPr lang="zh-CN" altLang="en-US" dirty="0"/>
              <a:t>，含有两个</a:t>
            </a:r>
            <a:r>
              <a:rPr lang="en-US" altLang="zh-CN" dirty="0"/>
              <a:t>π34</a:t>
            </a:r>
            <a:r>
              <a:rPr lang="zh-CN" altLang="en-US" dirty="0"/>
              <a:t>大</a:t>
            </a:r>
            <a:r>
              <a:rPr lang="en-US" altLang="zh-CN" dirty="0"/>
              <a:t>π</a:t>
            </a:r>
            <a:r>
              <a:rPr lang="zh-CN" altLang="en-US" dirty="0"/>
              <a:t>键。</a:t>
            </a:r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1551BB-7DDB-4297-AF3A-A5BE00978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3" y="3241430"/>
            <a:ext cx="5117911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05C2C8-4A1E-4AA3-8A77-662391BD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74" y="3241430"/>
            <a:ext cx="4952308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C410-531B-4B48-9AB2-EA4F66DF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碳酸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62A14-CA2B-4F83-BD03-7F2329C98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zh-CN" dirty="0"/>
                  <a:t>大π键：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𝜋</m:t>
                        </m:r>
                      </m:e>
                      <m:sub>
                        <m:r>
                          <a:rPr lang="en-US" altLang="zh-CN" i="1"/>
                          <m:t>3</m:t>
                        </m:r>
                      </m:sub>
                      <m:sup>
                        <m:r>
                          <a:rPr lang="en-US" altLang="zh-CN" i="1"/>
                          <m:t>4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zh-CN" altLang="zh-CN" dirty="0"/>
                  <a:t>碳酸根的键长平均化</a:t>
                </a:r>
              </a:p>
              <a:p>
                <a:r>
                  <a:rPr lang="zh-CN" altLang="zh-CN" dirty="0"/>
                  <a:t>碳酸：酸性 由于无法提纯，常用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CO</m:t>
                    </m:r>
                    <m:r>
                      <a:rPr lang="en-US" altLang="zh-CN" baseline="-25000"/>
                      <m:t>2</m:t>
                    </m:r>
                    <m:r>
                      <a:rPr lang="en-US" altLang="zh-CN"/>
                      <m:t>+</m:t>
                    </m:r>
                    <m:r>
                      <m:rPr>
                        <m:sty m:val="p"/>
                      </m:rPr>
                      <a:rPr lang="en-US" altLang="zh-CN"/>
                      <m:t>H</m:t>
                    </m:r>
                    <m:r>
                      <a:rPr lang="en-US" altLang="zh-CN" baseline="-25000"/>
                      <m:t>2</m:t>
                    </m:r>
                    <m:r>
                      <m:rPr>
                        <m:sty m:val="p"/>
                      </m:rPr>
                      <a:rPr lang="en-US" altLang="zh-CN"/>
                      <m:t>O</m:t>
                    </m:r>
                    <m:r>
                      <a:rPr lang="en-US" altLang="zh-CN"/>
                      <m:t>==</m:t>
                    </m:r>
                    <m:r>
                      <m:rPr>
                        <m:sty m:val="p"/>
                      </m:rPr>
                      <a:rPr lang="en-US" altLang="zh-CN"/>
                      <m:t>H</m:t>
                    </m:r>
                    <m:r>
                      <a:rPr lang="en-US" altLang="zh-CN" baseline="30000"/>
                      <m:t>+</m:t>
                    </m:r>
                    <m:r>
                      <a:rPr lang="en-US" altLang="zh-CN"/>
                      <m:t>+</m:t>
                    </m:r>
                    <m:r>
                      <m:rPr>
                        <m:sty m:val="p"/>
                      </m:rPr>
                      <a:rPr lang="en-US" altLang="zh-CN"/>
                      <m:t>HC</m:t>
                    </m:r>
                    <m:sSubSup>
                      <m:sSubSupPr>
                        <m:ctrlPr>
                          <a:rPr lang="zh-CN" altLang="zh-CN" i="1"/>
                        </m:ctrlPr>
                      </m:sSubSupPr>
                      <m:e>
                        <m:r>
                          <a:rPr lang="en-US" altLang="zh-CN" i="1"/>
                          <m:t>𝑂</m:t>
                        </m:r>
                      </m:e>
                      <m:sub>
                        <m:r>
                          <a:rPr lang="en-US" altLang="zh-CN" i="1"/>
                          <m:t>3</m:t>
                        </m:r>
                      </m:sub>
                      <m:sup>
                        <m:r>
                          <a:rPr lang="en-US" altLang="zh-CN" i="1"/>
                          <m:t>2−</m:t>
                        </m:r>
                      </m:sup>
                    </m:sSubSup>
                  </m:oMath>
                </a14:m>
                <a:r>
                  <a:rPr lang="zh-CN" altLang="zh-CN" dirty="0"/>
                  <a:t>的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代替</a:t>
                </a:r>
                <a:r>
                  <a:rPr lang="en-US" altLang="zh-CN" dirty="0"/>
                  <a:t>H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CO</a:t>
                </a:r>
                <a:r>
                  <a:rPr lang="en-US" altLang="zh-CN" baseline="-25000" dirty="0"/>
                  <a:t>3</a:t>
                </a:r>
                <a:r>
                  <a:rPr lang="zh-CN" altLang="zh-CN" dirty="0"/>
                  <a:t>的</a:t>
                </a:r>
                <a:r>
                  <a:rPr lang="en-US" altLang="zh-CN" dirty="0"/>
                  <a:t>Ka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</a:t>
                </a:r>
                <a:endParaRPr lang="zh-CN" altLang="zh-CN" dirty="0"/>
              </a:p>
              <a:p>
                <a:r>
                  <a:rPr lang="zh-CN" altLang="zh-CN" dirty="0"/>
                  <a:t>氢键在碳氢氧化合物中广泛存在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A62A14-CA2B-4F83-BD03-7F2329C98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38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14F06-6343-4667-B66E-48816664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碳酸盐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84462-C67F-4F36-AB80-50F39027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M(CO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  <a:r>
              <a:rPr lang="en-US" altLang="zh-CN" baseline="-25000" dirty="0"/>
              <a:t>n</a:t>
            </a:r>
            <a:r>
              <a:rPr lang="zh-CN" altLang="zh-CN" dirty="0"/>
              <a:t>的溶解度：与阳离子半径的大小有关（离子化合物）</a:t>
            </a:r>
          </a:p>
          <a:p>
            <a:r>
              <a:rPr lang="zh-CN" altLang="zh-CN" dirty="0"/>
              <a:t>热稳定性：阳离子可极化性越强越不稳定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97918-F5EA-440C-B2BF-E76D3BA551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6232" y="3361607"/>
            <a:ext cx="6674318" cy="19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59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4FD01-FE42-4A39-86AD-7CAE4A62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碳化物、碳的卤化物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B4746-7FF0-4F60-8B82-069A758D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CX</a:t>
            </a:r>
            <a:r>
              <a:rPr lang="en-US" altLang="zh-CN" baseline="-25000" dirty="0"/>
              <a:t>4</a:t>
            </a:r>
            <a:r>
              <a:rPr lang="en-US" altLang="zh-CN" dirty="0"/>
              <a:t>  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）稳定。氟利昂作冷冻剂；</a:t>
            </a:r>
            <a:r>
              <a:rPr lang="en-US" altLang="zh-CN" dirty="0"/>
              <a:t>CBrClF</a:t>
            </a:r>
            <a:r>
              <a:rPr lang="en-US" altLang="zh-CN" baseline="-25000" dirty="0"/>
              <a:t>2</a:t>
            </a:r>
            <a:r>
              <a:rPr lang="zh-CN" altLang="zh-CN" dirty="0"/>
              <a:t>用于灭火。</a:t>
            </a:r>
          </a:p>
          <a:p>
            <a:r>
              <a:rPr lang="en-US" altLang="zh-CN" dirty="0"/>
              <a:t>    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）破坏臭氧层和其它环境</a:t>
            </a:r>
          </a:p>
          <a:p>
            <a:r>
              <a:rPr lang="zh-CN" altLang="zh-CN" dirty="0"/>
              <a:t>碳化物  典型：（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CaC</a:t>
            </a:r>
            <a:r>
              <a:rPr lang="en-US" altLang="zh-CN" baseline="-25000" dirty="0"/>
              <a:t>2</a:t>
            </a:r>
            <a:r>
              <a:rPr lang="zh-CN" altLang="zh-CN" dirty="0"/>
              <a:t>与水反应生成乙烯</a:t>
            </a:r>
          </a:p>
          <a:p>
            <a:r>
              <a:rPr lang="en-US" altLang="zh-CN" dirty="0"/>
              <a:t>           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Al</a:t>
            </a:r>
            <a:r>
              <a:rPr lang="en-US" altLang="zh-CN" baseline="-25000" dirty="0"/>
              <a:t>4</a:t>
            </a:r>
            <a:r>
              <a:rPr lang="en-US" altLang="zh-CN" dirty="0"/>
              <a:t>C</a:t>
            </a:r>
            <a:r>
              <a:rPr lang="en-US" altLang="zh-CN" baseline="-25000" dirty="0"/>
              <a:t>3</a:t>
            </a:r>
            <a:r>
              <a:rPr lang="zh-CN" altLang="zh-CN" dirty="0"/>
              <a:t>与水反应生成甲烷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998AE9-9A01-4C2A-8F01-052B3D662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8" y="4001294"/>
            <a:ext cx="2548324" cy="2119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F16C1D-FC13-4DAD-BE23-901879735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23" y="2008554"/>
            <a:ext cx="5715000" cy="47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9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765</Words>
  <Application>Microsoft Office PowerPoint</Application>
  <PresentationFormat>宽屏</PresentationFormat>
  <Paragraphs>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碳单质</vt:lpstr>
      <vt:lpstr>一氧化碳</vt:lpstr>
      <vt:lpstr>CO中的C≡O三键</vt:lpstr>
      <vt:lpstr>CO的毒性与配位性</vt:lpstr>
      <vt:lpstr>CO的还原性与制备</vt:lpstr>
      <vt:lpstr>二氧化碳</vt:lpstr>
      <vt:lpstr>碳酸</vt:lpstr>
      <vt:lpstr>碳酸盐</vt:lpstr>
      <vt:lpstr>碳化物、碳的卤化物</vt:lpstr>
      <vt:lpstr>硅单质</vt:lpstr>
      <vt:lpstr>硅单质的化学性质</vt:lpstr>
      <vt:lpstr>二氧化硅</vt:lpstr>
      <vt:lpstr>Sio2化学性质</vt:lpstr>
      <vt:lpstr>硅的氢化物和卤化物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碳单质</dc:title>
  <dc:creator>吴天元</dc:creator>
  <cp:lastModifiedBy>吴天元</cp:lastModifiedBy>
  <cp:revision>14</cp:revision>
  <dcterms:created xsi:type="dcterms:W3CDTF">2018-03-12T13:41:56Z</dcterms:created>
  <dcterms:modified xsi:type="dcterms:W3CDTF">2018-03-12T14:30:38Z</dcterms:modified>
</cp:coreProperties>
</file>