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85" d="100"/>
          <a:sy n="85" d="100"/>
        </p:scale>
        <p:origin x="4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EE33A-DD36-4482-8106-B3F3064AC6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4FC867-23FF-426D-AF6F-053CC4719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A58DF9-6C7D-4494-8F29-95803AFFB0CE}"/>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F9E3041F-ACDD-4061-B897-DE8FCF90E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EE8553-658F-4572-A34A-7A670E200417}"/>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213680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4D682-2C1A-429F-B42C-A36802DA13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543F9F-31D6-444F-92AC-6517F1400C8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61FC73-B7AD-48EA-B1DE-1DD7DF98575C}"/>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7A9B63F9-E8E2-40CB-8E5E-AA7CB3939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3E917-51D7-4329-94CB-239F9F30E3C3}"/>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52852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F050F8-4E9F-4CCF-86B5-009C75D24E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231BD1-F97A-413D-8BF4-961C9398A0F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3E573F-A47B-4454-9EE1-910CC74D94CC}"/>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25D15882-248F-4B20-84D9-075DD909D7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854810-CA51-4A4E-94AE-E77887DACB08}"/>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67849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0B716-5A52-48F0-9764-30B1445FCB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7C767C-F367-48B3-97A2-781F8CBCCAD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B25B6E-FAF7-4EFF-8299-0DC9C7713222}"/>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567D9E48-310D-4B82-9923-597C1E3127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A3E425-ECAF-4888-89B7-C4A59AC6D9AE}"/>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24715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DEC89-8CE4-45B9-BDBF-B16958C58A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8F25B0-C57A-4EF4-BCF7-419ED4B1D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D64E436-C8B8-47F7-94C7-1FC82CCCDD9B}"/>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E20B9F6E-4481-44EB-BD9A-E5D40FD4E5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673152-8BBB-4BCF-AE11-F85617F952C5}"/>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371973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76CFB-686E-45FD-9F4A-062281E98F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C64122-7145-4D03-A944-8B7D8AA7127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6420837-6523-4333-BA0D-57BBA3710EA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EDE72E5-5FE8-4307-B2AF-7CB2B67F7BA8}"/>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6" name="页脚占位符 5">
            <a:extLst>
              <a:ext uri="{FF2B5EF4-FFF2-40B4-BE49-F238E27FC236}">
                <a16:creationId xmlns:a16="http://schemas.microsoft.com/office/drawing/2014/main" id="{91B429BE-5B22-4F2B-BB67-A3D4E94F57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C790CD-0AAC-4B94-A5C2-6D6F441FF609}"/>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406875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326A0-D24F-4E53-8804-202DB9E8E0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52D772-B05E-474A-AF7C-6A2780AD4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35124FD-10AF-47CB-B8E4-EB2B3AE4FCF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8659D76-2853-49CF-A876-D79CF69CB8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059C62-A01D-411F-B784-216AE49060B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ED340F-F576-48DB-84F5-C8CF4CC6E6AA}"/>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8" name="页脚占位符 7">
            <a:extLst>
              <a:ext uri="{FF2B5EF4-FFF2-40B4-BE49-F238E27FC236}">
                <a16:creationId xmlns:a16="http://schemas.microsoft.com/office/drawing/2014/main" id="{A37D16A2-9858-4092-B012-B2853FC565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47C1DD-9B34-443B-91DF-04E2857CBECE}"/>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64250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29A8C-F532-4A77-9B7D-D75986D4D1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52D528-F2D6-4828-A97C-8A6959BF2C05}"/>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4" name="页脚占位符 3">
            <a:extLst>
              <a:ext uri="{FF2B5EF4-FFF2-40B4-BE49-F238E27FC236}">
                <a16:creationId xmlns:a16="http://schemas.microsoft.com/office/drawing/2014/main" id="{B469AE91-1F14-40FF-AAB2-99CEB14BE6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B06C4E-F967-421D-B7DD-6BCE4B844AE4}"/>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115353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A3AEE0-DB09-4770-A47E-B3110ECE91D9}"/>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3" name="页脚占位符 2">
            <a:extLst>
              <a:ext uri="{FF2B5EF4-FFF2-40B4-BE49-F238E27FC236}">
                <a16:creationId xmlns:a16="http://schemas.microsoft.com/office/drawing/2014/main" id="{EEC4670A-DEA7-41B3-ACE0-A33BA8B1FC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09E70A-F15A-44F8-8478-C760BDB85845}"/>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288102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724C7-7DA1-4E52-81AA-3CE3E6C9D4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F5297A-8CDF-41AB-B482-AF10E54E8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41B5F6A-1549-4A12-8E83-EF7A76F2E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F544E0-54CC-437C-AB0B-FE47EBA37D69}"/>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6" name="页脚占位符 5">
            <a:extLst>
              <a:ext uri="{FF2B5EF4-FFF2-40B4-BE49-F238E27FC236}">
                <a16:creationId xmlns:a16="http://schemas.microsoft.com/office/drawing/2014/main" id="{FB61329B-5B69-45B6-893C-C27249949D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937675-666C-43D2-BB3F-32C2842AED14}"/>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134237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99AE5-61C2-48BB-9550-A53089E2A5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98BA35-3A92-43DE-A405-7631AE671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1D07F9-0AB2-4C4B-BDE7-0D0A5254C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BA33056-CF40-467D-8173-CA7DAFEDCEA0}"/>
              </a:ext>
            </a:extLst>
          </p:cNvPr>
          <p:cNvSpPr>
            <a:spLocks noGrp="1"/>
          </p:cNvSpPr>
          <p:nvPr>
            <p:ph type="dt" sz="half" idx="10"/>
          </p:nvPr>
        </p:nvSpPr>
        <p:spPr/>
        <p:txBody>
          <a:bodyPr/>
          <a:lstStyle/>
          <a:p>
            <a:fld id="{29B4A929-53B7-4F88-9E44-599515EAB609}" type="datetimeFigureOut">
              <a:rPr lang="zh-CN" altLang="en-US" smtClean="0"/>
              <a:t>2018/1/3</a:t>
            </a:fld>
            <a:endParaRPr lang="zh-CN" altLang="en-US"/>
          </a:p>
        </p:txBody>
      </p:sp>
      <p:sp>
        <p:nvSpPr>
          <p:cNvPr id="6" name="页脚占位符 5">
            <a:extLst>
              <a:ext uri="{FF2B5EF4-FFF2-40B4-BE49-F238E27FC236}">
                <a16:creationId xmlns:a16="http://schemas.microsoft.com/office/drawing/2014/main" id="{2C1A2AE3-F743-4DC9-BBD6-6FDCA83384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AAEF6D-C492-468B-B17F-4FF2A8157548}"/>
              </a:ext>
            </a:extLst>
          </p:cNvPr>
          <p:cNvSpPr>
            <a:spLocks noGrp="1"/>
          </p:cNvSpPr>
          <p:nvPr>
            <p:ph type="sldNum" sz="quarter" idx="12"/>
          </p:nvPr>
        </p:nvSpPr>
        <p:spPr/>
        <p:txBody>
          <a:body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188370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0A778D-04C6-4AEC-9659-A43D62C1D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7600C1-AD9E-433A-928F-C552553EE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7A2190-6E8C-4C66-A6DD-25D20A03E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4A929-53B7-4F88-9E44-599515EAB609}" type="datetimeFigureOut">
              <a:rPr lang="zh-CN" altLang="en-US" smtClean="0"/>
              <a:t>2018/1/3</a:t>
            </a:fld>
            <a:endParaRPr lang="zh-CN" altLang="en-US"/>
          </a:p>
        </p:txBody>
      </p:sp>
      <p:sp>
        <p:nvSpPr>
          <p:cNvPr id="5" name="页脚占位符 4">
            <a:extLst>
              <a:ext uri="{FF2B5EF4-FFF2-40B4-BE49-F238E27FC236}">
                <a16:creationId xmlns:a16="http://schemas.microsoft.com/office/drawing/2014/main" id="{A4DA7E62-05B0-4BF8-A039-BB11E42FC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7CDDDF-0DBE-424C-BFAF-CA7A6E935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E9CE-3C9D-4AFB-A214-A9026248B890}" type="slidenum">
              <a:rPr lang="zh-CN" altLang="en-US" smtClean="0"/>
              <a:t>‹#›</a:t>
            </a:fld>
            <a:endParaRPr lang="zh-CN" altLang="en-US"/>
          </a:p>
        </p:txBody>
      </p:sp>
    </p:spTree>
    <p:extLst>
      <p:ext uri="{BB962C8B-B14F-4D97-AF65-F5344CB8AC3E}">
        <p14:creationId xmlns:p14="http://schemas.microsoft.com/office/powerpoint/2010/main" val="19830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38FAA-05C6-4BE6-B6E8-BC39B62DD469}"/>
              </a:ext>
            </a:extLst>
          </p:cNvPr>
          <p:cNvSpPr>
            <a:spLocks noGrp="1"/>
          </p:cNvSpPr>
          <p:nvPr>
            <p:ph type="ctrTitle"/>
          </p:nvPr>
        </p:nvSpPr>
        <p:spPr/>
        <p:txBody>
          <a:bodyPr/>
          <a:lstStyle/>
          <a:p>
            <a:r>
              <a:rPr lang="zh-CN" altLang="en-US" dirty="0"/>
              <a:t>变色玻璃原理</a:t>
            </a:r>
          </a:p>
        </p:txBody>
      </p:sp>
      <p:sp>
        <p:nvSpPr>
          <p:cNvPr id="3" name="副标题 2">
            <a:extLst>
              <a:ext uri="{FF2B5EF4-FFF2-40B4-BE49-F238E27FC236}">
                <a16:creationId xmlns:a16="http://schemas.microsoft.com/office/drawing/2014/main" id="{7C00D564-2E83-4806-9BBD-0CF3E9601CF6}"/>
              </a:ext>
            </a:extLst>
          </p:cNvPr>
          <p:cNvSpPr>
            <a:spLocks noGrp="1"/>
          </p:cNvSpPr>
          <p:nvPr>
            <p:ph type="subTitle" idx="1"/>
          </p:nvPr>
        </p:nvSpPr>
        <p:spPr/>
        <p:txBody>
          <a:bodyPr/>
          <a:lstStyle/>
          <a:p>
            <a:r>
              <a:rPr lang="en-US" altLang="zh-CN" dirty="0"/>
              <a:t>2017</a:t>
            </a:r>
            <a:r>
              <a:rPr lang="zh-CN" altLang="en-US" dirty="0"/>
              <a:t>级 唐玮 吴天元</a:t>
            </a:r>
          </a:p>
        </p:txBody>
      </p:sp>
    </p:spTree>
    <p:extLst>
      <p:ext uri="{BB962C8B-B14F-4D97-AF65-F5344CB8AC3E}">
        <p14:creationId xmlns:p14="http://schemas.microsoft.com/office/powerpoint/2010/main" val="197137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F25D7-7321-428A-A658-8AF494803A4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909C5B8-1401-4156-9349-927C3694B3F9}"/>
              </a:ext>
            </a:extLst>
          </p:cNvPr>
          <p:cNvSpPr>
            <a:spLocks noGrp="1"/>
          </p:cNvSpPr>
          <p:nvPr>
            <p:ph idx="1"/>
          </p:nvPr>
        </p:nvSpPr>
        <p:spPr>
          <a:xfrm>
            <a:off x="838200" y="1825625"/>
            <a:ext cx="10515600" cy="4608834"/>
          </a:xfrm>
        </p:spPr>
        <p:txBody>
          <a:bodyPr>
            <a:normAutofit lnSpcReduction="10000"/>
          </a:bodyPr>
          <a:lstStyle/>
          <a:p>
            <a:r>
              <a:rPr lang="zh-CN" altLang="zh-CN" sz="2200" dirty="0"/>
              <a:t>显色方式③：焰色反应</a:t>
            </a:r>
          </a:p>
          <a:p>
            <a:r>
              <a:rPr lang="zh-CN" altLang="zh-CN" sz="2200" dirty="0"/>
              <a:t>原因：原子轨道</a:t>
            </a:r>
            <a:r>
              <a:rPr lang="zh-CN" altLang="en-US" sz="2200" dirty="0"/>
              <a:t>中电子的</a:t>
            </a:r>
            <a:r>
              <a:rPr lang="zh-CN" altLang="zh-CN" sz="2200" dirty="0"/>
              <a:t>跃迁，如由</a:t>
            </a:r>
            <a:r>
              <a:rPr lang="en-US" altLang="zh-CN" sz="2200" dirty="0"/>
              <a:t>1s</a:t>
            </a:r>
            <a:r>
              <a:rPr lang="zh-CN" altLang="zh-CN" sz="2200" dirty="0"/>
              <a:t>跃迁到</a:t>
            </a:r>
            <a:r>
              <a:rPr lang="en-US" altLang="zh-CN" sz="2200" dirty="0"/>
              <a:t>2p</a:t>
            </a:r>
            <a:r>
              <a:rPr lang="zh-CN" altLang="zh-CN" sz="2200" dirty="0"/>
              <a:t>轨道，吸收了特定波长的光，显现对应的互补色。</a:t>
            </a:r>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pPr marL="0" indent="0">
              <a:buNone/>
            </a:pPr>
            <a:endParaRPr lang="en-US" altLang="zh-CN" sz="2200" dirty="0"/>
          </a:p>
          <a:p>
            <a:r>
              <a:rPr lang="zh-CN" altLang="zh-CN" sz="2200" dirty="0"/>
              <a:t>显色的条件：有能量合适的轨道</a:t>
            </a:r>
            <a:r>
              <a:rPr lang="zh-CN" altLang="en-US" sz="2200" dirty="0"/>
              <a:t>（即电子跃迁所需要的光的波长落在可见光区内）</a:t>
            </a:r>
            <a:r>
              <a:rPr lang="zh-CN" altLang="zh-CN" sz="2200" dirty="0"/>
              <a:t>，且满足其他限制条件（如</a:t>
            </a:r>
            <a:r>
              <a:rPr lang="zh-CN" altLang="en-US" sz="2200" dirty="0"/>
              <a:t>没有</a:t>
            </a:r>
            <a:r>
              <a:rPr lang="zh-CN" altLang="zh-CN" sz="2200" dirty="0"/>
              <a:t>自旋禁阻</a:t>
            </a:r>
            <a:r>
              <a:rPr lang="zh-CN" altLang="en-US" sz="2200" dirty="0"/>
              <a:t>，对称性禁阻等</a:t>
            </a:r>
            <a:r>
              <a:rPr lang="zh-CN" altLang="zh-CN" sz="2200" dirty="0"/>
              <a:t>）。</a:t>
            </a:r>
          </a:p>
          <a:p>
            <a:endParaRPr lang="zh-CN" altLang="en-US" dirty="0"/>
          </a:p>
        </p:txBody>
      </p:sp>
    </p:spTree>
    <p:extLst>
      <p:ext uri="{BB962C8B-B14F-4D97-AF65-F5344CB8AC3E}">
        <p14:creationId xmlns:p14="http://schemas.microsoft.com/office/powerpoint/2010/main" val="255150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517CF-DD48-4DAC-8D8E-FAB48B927204}"/>
              </a:ext>
            </a:extLst>
          </p:cNvPr>
          <p:cNvSpPr>
            <a:spLocks noGrp="1"/>
          </p:cNvSpPr>
          <p:nvPr>
            <p:ph type="title"/>
          </p:nvPr>
        </p:nvSpPr>
        <p:spPr/>
        <p:txBody>
          <a:bodyPr/>
          <a:lstStyle/>
          <a:p>
            <a:r>
              <a:rPr lang="zh-CN" altLang="en-US" dirty="0"/>
              <a:t>对于该变色玻璃的实验探究</a:t>
            </a:r>
          </a:p>
        </p:txBody>
      </p:sp>
      <p:sp>
        <p:nvSpPr>
          <p:cNvPr id="3" name="内容占位符 2">
            <a:extLst>
              <a:ext uri="{FF2B5EF4-FFF2-40B4-BE49-F238E27FC236}">
                <a16:creationId xmlns:a16="http://schemas.microsoft.com/office/drawing/2014/main" id="{36F7ABE1-1F0D-4C22-BC65-D432B4B0F099}"/>
              </a:ext>
            </a:extLst>
          </p:cNvPr>
          <p:cNvSpPr>
            <a:spLocks noGrp="1"/>
          </p:cNvSpPr>
          <p:nvPr>
            <p:ph idx="1"/>
          </p:nvPr>
        </p:nvSpPr>
        <p:spPr/>
        <p:txBody>
          <a:bodyPr/>
          <a:lstStyle/>
          <a:p>
            <a:r>
              <a:rPr lang="zh-CN" altLang="en-US" dirty="0"/>
              <a:t>（一）该玻璃的变色情况概述</a:t>
            </a:r>
            <a:endParaRPr lang="en-US" altLang="zh-CN" dirty="0"/>
          </a:p>
          <a:p>
            <a:r>
              <a:rPr lang="zh-CN" altLang="zh-CN" dirty="0"/>
              <a:t>在荧光灯下呈蓝色，在日光或白炽灯下呈紫红色，高压汞灯下呈蓝绿色</a:t>
            </a:r>
            <a:r>
              <a:rPr lang="zh-CN" altLang="en-US" dirty="0"/>
              <a:t>。</a:t>
            </a:r>
            <a:endParaRPr lang="en-US" altLang="zh-CN" dirty="0"/>
          </a:p>
          <a:p>
            <a:r>
              <a:rPr lang="zh-CN" altLang="en-US" dirty="0"/>
              <a:t>（二）研究问题</a:t>
            </a:r>
            <a:endParaRPr lang="en-US" altLang="zh-CN" dirty="0"/>
          </a:p>
          <a:p>
            <a:r>
              <a:rPr lang="zh-CN" altLang="zh-CN" dirty="0"/>
              <a:t>变色玻璃的主要成分，变色机理。</a:t>
            </a:r>
            <a:endParaRPr lang="zh-CN" altLang="en-US" dirty="0"/>
          </a:p>
        </p:txBody>
      </p:sp>
    </p:spTree>
    <p:extLst>
      <p:ext uri="{BB962C8B-B14F-4D97-AF65-F5344CB8AC3E}">
        <p14:creationId xmlns:p14="http://schemas.microsoft.com/office/powerpoint/2010/main" val="404966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29E9D-2E8B-4A93-9BAB-20BD3B32B024}"/>
              </a:ext>
            </a:extLst>
          </p:cNvPr>
          <p:cNvSpPr>
            <a:spLocks noGrp="1"/>
          </p:cNvSpPr>
          <p:nvPr>
            <p:ph type="title"/>
          </p:nvPr>
        </p:nvSpPr>
        <p:spPr/>
        <p:txBody>
          <a:bodyPr/>
          <a:lstStyle/>
          <a:p>
            <a:r>
              <a:rPr lang="zh-CN" altLang="en-US" dirty="0"/>
              <a:t>（三）变色原理假设</a:t>
            </a:r>
          </a:p>
        </p:txBody>
      </p:sp>
      <p:sp>
        <p:nvSpPr>
          <p:cNvPr id="3" name="内容占位符 2">
            <a:extLst>
              <a:ext uri="{FF2B5EF4-FFF2-40B4-BE49-F238E27FC236}">
                <a16:creationId xmlns:a16="http://schemas.microsoft.com/office/drawing/2014/main" id="{62651CCB-B8E2-4A40-86C1-9D1DF448FB91}"/>
              </a:ext>
            </a:extLst>
          </p:cNvPr>
          <p:cNvSpPr>
            <a:spLocks noGrp="1"/>
          </p:cNvSpPr>
          <p:nvPr>
            <p:ph idx="1"/>
          </p:nvPr>
        </p:nvSpPr>
        <p:spPr/>
        <p:txBody>
          <a:bodyPr>
            <a:normAutofit fontScale="92500" lnSpcReduction="10000"/>
          </a:bodyPr>
          <a:lstStyle/>
          <a:p>
            <a:r>
              <a:rPr lang="zh-CN" altLang="zh-CN" dirty="0"/>
              <a:t>①变色玻璃中掺杂</a:t>
            </a:r>
            <a:r>
              <a:rPr lang="en-US" altLang="zh-CN" dirty="0" err="1"/>
              <a:t>AgI</a:t>
            </a:r>
            <a:r>
              <a:rPr lang="zh-CN" altLang="zh-CN" dirty="0"/>
              <a:t>和少量淀粉。由于碘化银的光敏性质，光照下分解为</a:t>
            </a:r>
            <a:r>
              <a:rPr lang="en-US" altLang="zh-CN" dirty="0"/>
              <a:t>Ag</a:t>
            </a:r>
            <a:r>
              <a:rPr lang="zh-CN" altLang="zh-CN" dirty="0"/>
              <a:t>和</a:t>
            </a:r>
            <a:r>
              <a:rPr lang="en-US" altLang="zh-CN" dirty="0"/>
              <a:t>I</a:t>
            </a:r>
            <a:r>
              <a:rPr lang="en-US" altLang="zh-CN" baseline="-15000" dirty="0"/>
              <a:t>2</a:t>
            </a:r>
            <a:r>
              <a:rPr lang="zh-CN" altLang="zh-CN" dirty="0"/>
              <a:t>。日光下碘含量较多显紫色。荧光灯下碘含量少恰好与</a:t>
            </a:r>
            <a:r>
              <a:rPr lang="en-US" altLang="zh-CN" dirty="0"/>
              <a:t>I</a:t>
            </a:r>
            <a:r>
              <a:rPr lang="en-US" altLang="zh-CN" baseline="-15000" dirty="0"/>
              <a:t>2</a:t>
            </a:r>
            <a:r>
              <a:rPr lang="zh-CN" altLang="zh-CN" dirty="0"/>
              <a:t>完全络合形成蓝色的配合物。</a:t>
            </a:r>
          </a:p>
          <a:p>
            <a:r>
              <a:rPr lang="zh-CN" altLang="zh-CN" dirty="0"/>
              <a:t>②变色玻璃中掺杂第四周期过渡金属元素（此处假设为</a:t>
            </a:r>
            <a:r>
              <a:rPr lang="en-US" altLang="zh-CN" dirty="0"/>
              <a:t>Cu</a:t>
            </a:r>
            <a:r>
              <a:rPr lang="zh-CN" altLang="zh-CN" dirty="0"/>
              <a:t>和</a:t>
            </a:r>
            <a:r>
              <a:rPr lang="en-US" altLang="zh-CN" dirty="0" err="1"/>
              <a:t>Mn</a:t>
            </a:r>
            <a:r>
              <a:rPr lang="zh-CN" altLang="zh-CN" dirty="0"/>
              <a:t>），光照下发生电子转移，生成</a:t>
            </a:r>
            <a:r>
              <a:rPr lang="en-US" altLang="zh-CN" dirty="0" err="1"/>
              <a:t>Mn</a:t>
            </a:r>
            <a:r>
              <a:rPr lang="zh-CN" altLang="zh-CN" dirty="0"/>
              <a:t>（</a:t>
            </a:r>
            <a:r>
              <a:rPr lang="en-US" altLang="zh-CN" dirty="0"/>
              <a:t>III</a:t>
            </a:r>
            <a:r>
              <a:rPr lang="zh-CN" altLang="zh-CN" dirty="0"/>
              <a:t>）和</a:t>
            </a:r>
            <a:r>
              <a:rPr lang="en-US" altLang="zh-CN" dirty="0"/>
              <a:t>Cu</a:t>
            </a:r>
            <a:r>
              <a:rPr lang="zh-CN" altLang="zh-CN" dirty="0"/>
              <a:t>（</a:t>
            </a:r>
            <a:r>
              <a:rPr lang="en-US" altLang="zh-CN" dirty="0"/>
              <a:t>I</a:t>
            </a:r>
            <a:r>
              <a:rPr lang="zh-CN" altLang="zh-CN" dirty="0"/>
              <a:t>），显现紫色。荧光灯下生成</a:t>
            </a:r>
            <a:r>
              <a:rPr lang="en-US" altLang="zh-CN" dirty="0" err="1"/>
              <a:t>Mn</a:t>
            </a:r>
            <a:r>
              <a:rPr lang="zh-CN" altLang="zh-CN" dirty="0"/>
              <a:t>（</a:t>
            </a:r>
            <a:r>
              <a:rPr lang="en-US" altLang="zh-CN" dirty="0"/>
              <a:t>II</a:t>
            </a:r>
            <a:r>
              <a:rPr lang="zh-CN" altLang="zh-CN" dirty="0"/>
              <a:t>）和</a:t>
            </a:r>
            <a:r>
              <a:rPr lang="en-US" altLang="zh-CN" dirty="0"/>
              <a:t>Cu</a:t>
            </a:r>
            <a:r>
              <a:rPr lang="zh-CN" altLang="zh-CN" dirty="0"/>
              <a:t>（</a:t>
            </a:r>
            <a:r>
              <a:rPr lang="en-US" altLang="zh-CN" dirty="0"/>
              <a:t>II</a:t>
            </a:r>
            <a:r>
              <a:rPr lang="zh-CN" altLang="zh-CN" dirty="0"/>
              <a:t>），呈蓝色。</a:t>
            </a:r>
          </a:p>
          <a:p>
            <a:r>
              <a:rPr lang="zh-CN" altLang="zh-CN" dirty="0"/>
              <a:t>③变色玻璃中掺杂稀土元素（如</a:t>
            </a:r>
            <a:r>
              <a:rPr lang="en-US" altLang="zh-CN" dirty="0" err="1"/>
              <a:t>Pr</a:t>
            </a:r>
            <a:r>
              <a:rPr lang="zh-CN" altLang="zh-CN" dirty="0"/>
              <a:t>、</a:t>
            </a:r>
            <a:r>
              <a:rPr lang="en-US" altLang="zh-CN" dirty="0"/>
              <a:t>Nd</a:t>
            </a:r>
            <a:r>
              <a:rPr lang="zh-CN" altLang="zh-CN" dirty="0"/>
              <a:t>等），由于</a:t>
            </a:r>
            <a:r>
              <a:rPr lang="en-US" altLang="zh-CN" dirty="0"/>
              <a:t>f-f</a:t>
            </a:r>
            <a:r>
              <a:rPr lang="zh-CN" altLang="zh-CN" dirty="0"/>
              <a:t>电子跃迁导致将可见光光谱划分为几个区域，在接受不同波长光辐射时，特征地吸收不同的波长而显现不同颜色。</a:t>
            </a:r>
          </a:p>
          <a:p>
            <a:r>
              <a:rPr lang="zh-CN" altLang="zh-CN" dirty="0"/>
              <a:t>④变色玻璃中掺杂有机化合物，在接受特定波长的光照后发生如环加成，顺反异构改变，构象改变等反应，可能破坏原有的显色基（如共轭体系），从而变色。</a:t>
            </a:r>
          </a:p>
          <a:p>
            <a:endParaRPr lang="zh-CN" altLang="en-US" dirty="0"/>
          </a:p>
        </p:txBody>
      </p:sp>
    </p:spTree>
    <p:extLst>
      <p:ext uri="{BB962C8B-B14F-4D97-AF65-F5344CB8AC3E}">
        <p14:creationId xmlns:p14="http://schemas.microsoft.com/office/powerpoint/2010/main" val="313464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9A77C-4FE0-41C7-8951-63ED1B242B7B}"/>
              </a:ext>
            </a:extLst>
          </p:cNvPr>
          <p:cNvSpPr>
            <a:spLocks noGrp="1"/>
          </p:cNvSpPr>
          <p:nvPr>
            <p:ph type="title"/>
          </p:nvPr>
        </p:nvSpPr>
        <p:spPr/>
        <p:txBody>
          <a:bodyPr/>
          <a:lstStyle/>
          <a:p>
            <a:r>
              <a:rPr lang="zh-CN" altLang="en-US" dirty="0"/>
              <a:t>（四）实验探究</a:t>
            </a:r>
          </a:p>
        </p:txBody>
      </p:sp>
      <p:sp>
        <p:nvSpPr>
          <p:cNvPr id="3" name="内容占位符 2">
            <a:extLst>
              <a:ext uri="{FF2B5EF4-FFF2-40B4-BE49-F238E27FC236}">
                <a16:creationId xmlns:a16="http://schemas.microsoft.com/office/drawing/2014/main" id="{EDAC58A9-05ED-4BA6-8695-BF00AA1096E4}"/>
              </a:ext>
            </a:extLst>
          </p:cNvPr>
          <p:cNvSpPr>
            <a:spLocks noGrp="1"/>
          </p:cNvSpPr>
          <p:nvPr>
            <p:ph idx="1"/>
          </p:nvPr>
        </p:nvSpPr>
        <p:spPr/>
        <p:txBody>
          <a:bodyPr>
            <a:normAutofit/>
          </a:bodyPr>
          <a:lstStyle/>
          <a:p>
            <a:r>
              <a:rPr lang="zh-CN" altLang="en-US" sz="2000" dirty="0"/>
              <a:t>实验仪器：</a:t>
            </a:r>
            <a:r>
              <a:rPr lang="zh-CN" altLang="zh-CN" sz="2000" dirty="0"/>
              <a:t>红外透射光谱仪</a:t>
            </a:r>
            <a:r>
              <a:rPr lang="zh-CN" altLang="en-US" sz="2000" dirty="0"/>
              <a:t>、</a:t>
            </a:r>
            <a:r>
              <a:rPr lang="zh-CN" altLang="zh-CN" sz="2000" dirty="0"/>
              <a:t>可见光光谱仪</a:t>
            </a:r>
            <a:r>
              <a:rPr lang="zh-CN" altLang="en-US" sz="2000" dirty="0"/>
              <a:t>、</a:t>
            </a:r>
            <a:r>
              <a:rPr lang="zh-CN" altLang="zh-CN" sz="2000" dirty="0"/>
              <a:t>紫外光谱仪</a:t>
            </a:r>
            <a:r>
              <a:rPr lang="zh-CN" altLang="en-US" sz="2000" dirty="0"/>
              <a:t>、</a:t>
            </a:r>
            <a:r>
              <a:rPr lang="en-US" altLang="zh-CN" sz="2000" dirty="0"/>
              <a:t>X</a:t>
            </a:r>
            <a:r>
              <a:rPr lang="zh-CN" altLang="zh-CN" sz="2000" dirty="0"/>
              <a:t>射线光电子能谱（</a:t>
            </a:r>
            <a:r>
              <a:rPr lang="en-US" altLang="zh-CN" sz="2000" dirty="0"/>
              <a:t>XPS</a:t>
            </a:r>
            <a:r>
              <a:rPr lang="zh-CN" altLang="zh-CN" sz="2000" dirty="0"/>
              <a:t>）</a:t>
            </a:r>
            <a:r>
              <a:rPr lang="zh-CN" altLang="en-US" sz="2000" dirty="0"/>
              <a:t>、高速摄影装置。</a:t>
            </a:r>
            <a:endParaRPr lang="en-US" altLang="zh-CN" sz="2000" dirty="0"/>
          </a:p>
          <a:p>
            <a:r>
              <a:rPr lang="zh-CN" altLang="en-US" sz="2000" dirty="0"/>
              <a:t>实验步骤及结果</a:t>
            </a:r>
            <a:endParaRPr lang="en-US" altLang="zh-CN" sz="2000" dirty="0"/>
          </a:p>
          <a:p>
            <a:r>
              <a:rPr lang="zh-CN" altLang="zh-CN" sz="2000" dirty="0"/>
              <a:t>①红外光谱：远红外和中红外区没有明显吸收，</a:t>
            </a:r>
            <a:r>
              <a:rPr lang="zh-CN" altLang="en-US" sz="2000" dirty="0"/>
              <a:t>近</a:t>
            </a:r>
            <a:r>
              <a:rPr lang="zh-CN" altLang="zh-CN" sz="2000" dirty="0"/>
              <a:t>红外区在</a:t>
            </a:r>
            <a:r>
              <a:rPr lang="en-US" altLang="zh-CN" sz="2000" dirty="0"/>
              <a:t>1000nm-1100nm</a:t>
            </a:r>
            <a:r>
              <a:rPr lang="zh-CN" altLang="en-US" sz="2000" dirty="0"/>
              <a:t>处</a:t>
            </a:r>
            <a:r>
              <a:rPr lang="zh-CN" altLang="zh-CN" sz="2000" dirty="0"/>
              <a:t>出现一个强烈的吸收峰（</a:t>
            </a:r>
            <a:r>
              <a:rPr lang="en-US" altLang="zh-CN" sz="2000" dirty="0"/>
              <a:t>Si-O</a:t>
            </a:r>
            <a:r>
              <a:rPr lang="zh-CN" altLang="zh-CN" sz="2000" dirty="0"/>
              <a:t>键的吸收峰</a:t>
            </a:r>
            <a:r>
              <a:rPr lang="zh-CN" altLang="en-US" sz="2000" dirty="0"/>
              <a:t>）。</a:t>
            </a:r>
            <a:endParaRPr lang="zh-CN" altLang="zh-CN" sz="2000" dirty="0"/>
          </a:p>
          <a:p>
            <a:r>
              <a:rPr lang="zh-CN" altLang="zh-CN" sz="2000" dirty="0"/>
              <a:t>②可见及紫外光谱：</a:t>
            </a:r>
            <a:r>
              <a:rPr lang="zh-CN" altLang="en-US" sz="2000" dirty="0"/>
              <a:t>在紫外区，该玻璃几乎吸收所有紫外光。而在可见光及进红外区，该玻璃在</a:t>
            </a:r>
            <a:r>
              <a:rPr lang="en-US" altLang="zh-CN" sz="2000" dirty="0"/>
              <a:t>740nm</a:t>
            </a:r>
            <a:r>
              <a:rPr lang="zh-CN" altLang="en-US" sz="2000" dirty="0"/>
              <a:t>，</a:t>
            </a:r>
            <a:r>
              <a:rPr lang="en-US" altLang="zh-CN" sz="2000" dirty="0"/>
              <a:t>810nm</a:t>
            </a:r>
            <a:r>
              <a:rPr lang="zh-CN" altLang="en-US" sz="2000" dirty="0"/>
              <a:t>，</a:t>
            </a:r>
            <a:r>
              <a:rPr lang="en-US" altLang="zh-CN" sz="2000" dirty="0"/>
              <a:t>575nm</a:t>
            </a:r>
            <a:r>
              <a:rPr lang="zh-CN" altLang="en-US" sz="2000" dirty="0"/>
              <a:t>处有很强的吸收，在</a:t>
            </a:r>
            <a:r>
              <a:rPr lang="en-US" altLang="zh-CN" sz="2000" dirty="0"/>
              <a:t>870nm</a:t>
            </a:r>
            <a:r>
              <a:rPr lang="zh-CN" altLang="en-US" sz="2000" dirty="0"/>
              <a:t>，</a:t>
            </a:r>
            <a:r>
              <a:rPr lang="en-US" altLang="zh-CN" sz="2000" dirty="0"/>
              <a:t>520nm</a:t>
            </a:r>
            <a:r>
              <a:rPr lang="zh-CN" altLang="en-US" sz="2000" dirty="0"/>
              <a:t>，</a:t>
            </a:r>
            <a:r>
              <a:rPr lang="en-US" altLang="zh-CN" sz="2000" dirty="0"/>
              <a:t>350nm</a:t>
            </a:r>
            <a:r>
              <a:rPr lang="zh-CN" altLang="en-US" sz="2000" dirty="0"/>
              <a:t>处有较强的吸收。可见主要吸收红、绿、黄色光。</a:t>
            </a:r>
            <a:endParaRPr lang="zh-CN" altLang="zh-CN" sz="2000" dirty="0"/>
          </a:p>
          <a:p>
            <a:r>
              <a:rPr lang="zh-CN" altLang="zh-CN" sz="2000" dirty="0"/>
              <a:t>③</a:t>
            </a:r>
            <a:r>
              <a:rPr lang="en-US" altLang="zh-CN" sz="2000" dirty="0"/>
              <a:t>XPS</a:t>
            </a:r>
            <a:r>
              <a:rPr lang="zh-CN" altLang="zh-CN" sz="2000" dirty="0"/>
              <a:t>：</a:t>
            </a:r>
            <a:r>
              <a:rPr lang="en-US" altLang="zh-CN" sz="2000" dirty="0"/>
              <a:t>XPS</a:t>
            </a:r>
            <a:r>
              <a:rPr lang="zh-CN" altLang="en-US" sz="2000" dirty="0"/>
              <a:t>显示，该玻璃在</a:t>
            </a:r>
            <a:r>
              <a:rPr lang="en-US" altLang="zh-CN" sz="2000" dirty="0"/>
              <a:t>1000eV</a:t>
            </a:r>
            <a:r>
              <a:rPr lang="zh-CN" altLang="en-US" sz="2000" dirty="0"/>
              <a:t>左右出现了两个明显的峰。这说明与常规玻璃相比，该玻璃除了含有</a:t>
            </a:r>
            <a:r>
              <a:rPr lang="en-US" altLang="zh-CN" sz="2000" dirty="0"/>
              <a:t>Si</a:t>
            </a:r>
            <a:r>
              <a:rPr lang="zh-CN" altLang="en-US" sz="2000" dirty="0"/>
              <a:t>、</a:t>
            </a:r>
            <a:r>
              <a:rPr lang="en-US" altLang="zh-CN" sz="2000" dirty="0"/>
              <a:t>O</a:t>
            </a:r>
            <a:r>
              <a:rPr lang="zh-CN" altLang="en-US" sz="2000" dirty="0"/>
              <a:t>、</a:t>
            </a:r>
            <a:r>
              <a:rPr lang="en-US" altLang="zh-CN" sz="2000" dirty="0"/>
              <a:t>Na</a:t>
            </a:r>
            <a:r>
              <a:rPr lang="zh-CN" altLang="en-US" sz="2000" dirty="0"/>
              <a:t>、</a:t>
            </a:r>
            <a:r>
              <a:rPr lang="en-US" altLang="zh-CN" sz="2000" dirty="0"/>
              <a:t>K</a:t>
            </a:r>
            <a:r>
              <a:rPr lang="zh-CN" altLang="en-US" sz="2000" dirty="0"/>
              <a:t>等元素外，还含有</a:t>
            </a:r>
            <a:r>
              <a:rPr lang="en-US" altLang="zh-CN" sz="2000" dirty="0"/>
              <a:t>Nd</a:t>
            </a:r>
            <a:r>
              <a:rPr lang="zh-CN" altLang="en-US" sz="2000" dirty="0"/>
              <a:t>元素，上述的两个峰为</a:t>
            </a:r>
            <a:r>
              <a:rPr lang="en-US" altLang="zh-CN" sz="2000" dirty="0"/>
              <a:t>Nd</a:t>
            </a:r>
            <a:r>
              <a:rPr lang="zh-CN" altLang="en-US" sz="2000" dirty="0"/>
              <a:t>元素的</a:t>
            </a:r>
            <a:r>
              <a:rPr lang="en-US" altLang="zh-CN" sz="2000" dirty="0"/>
              <a:t>3d</a:t>
            </a:r>
            <a:r>
              <a:rPr lang="zh-CN" altLang="en-US" sz="2000" dirty="0"/>
              <a:t>电子形成。</a:t>
            </a:r>
            <a:endParaRPr lang="en-US" altLang="zh-CN" sz="2000" dirty="0"/>
          </a:p>
        </p:txBody>
      </p:sp>
    </p:spTree>
    <p:extLst>
      <p:ext uri="{BB962C8B-B14F-4D97-AF65-F5344CB8AC3E}">
        <p14:creationId xmlns:p14="http://schemas.microsoft.com/office/powerpoint/2010/main" val="3223850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230F11-0990-44DA-9971-5C52CEB83F8E}"/>
              </a:ext>
            </a:extLst>
          </p:cNvPr>
          <p:cNvSpPr>
            <a:spLocks noGrp="1"/>
          </p:cNvSpPr>
          <p:nvPr>
            <p:ph idx="1"/>
          </p:nvPr>
        </p:nvSpPr>
        <p:spPr>
          <a:xfrm>
            <a:off x="838200" y="375858"/>
            <a:ext cx="10515600" cy="5801105"/>
          </a:xfrm>
        </p:spPr>
        <p:txBody>
          <a:bodyPr/>
          <a:lstStyle/>
          <a:p>
            <a:r>
              <a:rPr lang="zh-CN" altLang="zh-CN" sz="2000" dirty="0"/>
              <a:t>④热致和电致变色的研究：</a:t>
            </a:r>
          </a:p>
          <a:p>
            <a:r>
              <a:rPr lang="zh-CN" altLang="zh-CN" sz="2000" dirty="0"/>
              <a:t>将玻璃从室温加热致</a:t>
            </a:r>
            <a:r>
              <a:rPr lang="en-US" altLang="zh-CN" sz="2000" dirty="0"/>
              <a:t>90</a:t>
            </a:r>
            <a:r>
              <a:rPr lang="zh-CN" altLang="zh-CN" sz="2000" dirty="0"/>
              <a:t>℃，每隔</a:t>
            </a:r>
            <a:r>
              <a:rPr lang="en-US" altLang="zh-CN" sz="2000" dirty="0"/>
              <a:t>10</a:t>
            </a:r>
            <a:r>
              <a:rPr lang="zh-CN" altLang="zh-CN" sz="2000" dirty="0"/>
              <a:t>℃就</a:t>
            </a:r>
            <a:r>
              <a:rPr lang="zh-CN" altLang="en-US" sz="2000" dirty="0"/>
              <a:t>用不同光源分别照射一次</a:t>
            </a:r>
            <a:r>
              <a:rPr lang="zh-CN" altLang="zh-CN" sz="2000" dirty="0"/>
              <a:t>，观察变色是否可以正常进行。得到</a:t>
            </a:r>
            <a:r>
              <a:rPr lang="zh-CN" altLang="en-US" sz="2000" dirty="0"/>
              <a:t>在</a:t>
            </a:r>
            <a:r>
              <a:rPr lang="en-US" altLang="zh-CN" sz="2000" dirty="0"/>
              <a:t>20-90</a:t>
            </a:r>
            <a:r>
              <a:rPr lang="zh-CN" altLang="zh-CN" sz="2000" dirty="0"/>
              <a:t>℃区间内变色均可以正常进行</a:t>
            </a:r>
          </a:p>
          <a:p>
            <a:r>
              <a:rPr lang="zh-CN" altLang="zh-CN" sz="2000" dirty="0"/>
              <a:t>将玻璃两端分别接到直流</a:t>
            </a:r>
            <a:r>
              <a:rPr lang="en-US" altLang="zh-CN" sz="2000" dirty="0"/>
              <a:t>12V</a:t>
            </a:r>
            <a:r>
              <a:rPr lang="zh-CN" altLang="zh-CN" sz="2000" dirty="0"/>
              <a:t>电源上，改变电压，观察是否出现变色。得到此种玻璃不具有导电特性，也未发现电致变色。</a:t>
            </a:r>
          </a:p>
          <a:p>
            <a:r>
              <a:rPr lang="zh-CN" altLang="zh-CN" sz="2000" dirty="0"/>
              <a:t>⑤光源与变色的关系：</a:t>
            </a:r>
            <a:endParaRPr lang="en-US" altLang="zh-CN" sz="2000" dirty="0"/>
          </a:p>
          <a:p>
            <a:r>
              <a:rPr lang="zh-CN" altLang="zh-CN" sz="2000" dirty="0"/>
              <a:t>用荧光灯</a:t>
            </a:r>
            <a:r>
              <a:rPr lang="zh-CN" altLang="en-US" sz="2000" dirty="0"/>
              <a:t>、</a:t>
            </a:r>
            <a:r>
              <a:rPr lang="zh-CN" altLang="zh-CN" sz="2000" dirty="0"/>
              <a:t>日光</a:t>
            </a:r>
            <a:r>
              <a:rPr lang="zh-CN" altLang="en-US" sz="2000" dirty="0"/>
              <a:t>、</a:t>
            </a:r>
            <a:r>
              <a:rPr lang="zh-CN" altLang="zh-CN" sz="2000" dirty="0"/>
              <a:t>汞灯</a:t>
            </a:r>
            <a:r>
              <a:rPr lang="zh-CN" altLang="en-US" sz="2000" dirty="0"/>
              <a:t>、</a:t>
            </a:r>
            <a:r>
              <a:rPr lang="en-US" altLang="zh-CN" sz="2000" dirty="0"/>
              <a:t>LED</a:t>
            </a:r>
            <a:r>
              <a:rPr lang="zh-CN" altLang="en-US" sz="2000" dirty="0"/>
              <a:t>、</a:t>
            </a:r>
            <a:r>
              <a:rPr lang="zh-CN" altLang="zh-CN" sz="2000" dirty="0"/>
              <a:t>紫外光</a:t>
            </a:r>
            <a:r>
              <a:rPr lang="zh-CN" altLang="en-US" sz="2000" dirty="0"/>
              <a:t>、</a:t>
            </a:r>
            <a:r>
              <a:rPr lang="zh-CN" altLang="zh-CN" sz="2000" dirty="0"/>
              <a:t>白炽灯光分别照射该玻璃，观察不同的变色情况。得到荧光灯下为蓝灰色，日光及白炽灯下为紫红色，汞灯下为蓝绿色，</a:t>
            </a:r>
            <a:r>
              <a:rPr lang="en-US" altLang="zh-CN" sz="2000" dirty="0"/>
              <a:t>LED</a:t>
            </a:r>
            <a:r>
              <a:rPr lang="zh-CN" altLang="zh-CN" sz="2000" dirty="0"/>
              <a:t>下为紫红色，紫外线下没有发现明显的变色。</a:t>
            </a:r>
            <a:endParaRPr lang="en-US" altLang="zh-CN" sz="2000" dirty="0"/>
          </a:p>
          <a:p>
            <a:r>
              <a:rPr lang="zh-CN" altLang="zh-CN" sz="2000" dirty="0"/>
              <a:t>⑥光致变色延迟时间：用</a:t>
            </a:r>
            <a:r>
              <a:rPr lang="en-US" altLang="zh-CN" sz="2000" dirty="0"/>
              <a:t>40</a:t>
            </a:r>
            <a:r>
              <a:rPr lang="zh-CN" altLang="zh-CN" sz="2000" dirty="0"/>
              <a:t>帧</a:t>
            </a:r>
            <a:r>
              <a:rPr lang="en-US" altLang="zh-CN" sz="2000" dirty="0"/>
              <a:t>/</a:t>
            </a:r>
            <a:r>
              <a:rPr lang="zh-CN" altLang="zh-CN" sz="2000" dirty="0"/>
              <a:t>秒高速摄影拍摄从改变光源到变色的过程，观察变色发生的时间。得到相邻两帧之间没有出现过渡的变色状态，即变色的整个过程小于</a:t>
            </a:r>
            <a:r>
              <a:rPr lang="en-US" altLang="zh-CN" sz="2000" dirty="0"/>
              <a:t>0.025s</a:t>
            </a:r>
            <a:endParaRPr lang="zh-CN" altLang="zh-CN" sz="2000" dirty="0"/>
          </a:p>
          <a:p>
            <a:endParaRPr lang="zh-CN" altLang="zh-CN" sz="2000" dirty="0"/>
          </a:p>
          <a:p>
            <a:endParaRPr lang="zh-CN" altLang="en-US" dirty="0"/>
          </a:p>
        </p:txBody>
      </p:sp>
    </p:spTree>
    <p:extLst>
      <p:ext uri="{BB962C8B-B14F-4D97-AF65-F5344CB8AC3E}">
        <p14:creationId xmlns:p14="http://schemas.microsoft.com/office/powerpoint/2010/main" val="142776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8EE11-8959-4649-9C66-30FBD8CDAB63}"/>
              </a:ext>
            </a:extLst>
          </p:cNvPr>
          <p:cNvSpPr>
            <a:spLocks noGrp="1"/>
          </p:cNvSpPr>
          <p:nvPr>
            <p:ph type="title"/>
          </p:nvPr>
        </p:nvSpPr>
        <p:spPr/>
        <p:txBody>
          <a:bodyPr/>
          <a:lstStyle/>
          <a:p>
            <a:r>
              <a:rPr lang="zh-CN" altLang="en-US" dirty="0"/>
              <a:t>（五）结果分析与结论</a:t>
            </a:r>
          </a:p>
        </p:txBody>
      </p:sp>
      <p:sp>
        <p:nvSpPr>
          <p:cNvPr id="3" name="内容占位符 2">
            <a:extLst>
              <a:ext uri="{FF2B5EF4-FFF2-40B4-BE49-F238E27FC236}">
                <a16:creationId xmlns:a16="http://schemas.microsoft.com/office/drawing/2014/main" id="{61BFC3DF-FCB5-48DA-B2A9-FDE207D98EEC}"/>
              </a:ext>
            </a:extLst>
          </p:cNvPr>
          <p:cNvSpPr>
            <a:spLocks noGrp="1"/>
          </p:cNvSpPr>
          <p:nvPr>
            <p:ph idx="1"/>
          </p:nvPr>
        </p:nvSpPr>
        <p:spPr/>
        <p:txBody>
          <a:bodyPr>
            <a:normAutofit fontScale="92500" lnSpcReduction="20000"/>
          </a:bodyPr>
          <a:lstStyle/>
          <a:p>
            <a:r>
              <a:rPr lang="zh-CN" altLang="zh-CN" dirty="0"/>
              <a:t>①由于红外光谱显示没有出现羟基、碳碳双键、苯环等特征吸收峰，排除其中存在淀粉和有机物的可能（排除假设①④）</a:t>
            </a:r>
          </a:p>
          <a:p>
            <a:r>
              <a:rPr lang="zh-CN" altLang="zh-CN" dirty="0"/>
              <a:t>②光致变色延迟时间表明，该变色过程是一个进行极快的过程，即淀粉、有机物、氧化还原的可能性不大，但仍需进一步分析。</a:t>
            </a:r>
          </a:p>
          <a:p>
            <a:r>
              <a:rPr lang="zh-CN" altLang="zh-CN" dirty="0"/>
              <a:t>③</a:t>
            </a:r>
            <a:r>
              <a:rPr lang="en-US" altLang="zh-CN" dirty="0"/>
              <a:t>XPS</a:t>
            </a:r>
            <a:r>
              <a:rPr lang="zh-CN" altLang="zh-CN" dirty="0"/>
              <a:t>表明不存在假设的过渡金属元素，即排除假设②。</a:t>
            </a:r>
          </a:p>
          <a:p>
            <a:r>
              <a:rPr lang="zh-CN" altLang="zh-CN" dirty="0"/>
              <a:t>④热致变色和电致变色的实验中，由于实验条件有限，只测试了较窄的温度和电压区间内的光电性质，不能完整得到该物质的热电变色性质。但是由于加热至</a:t>
            </a:r>
            <a:r>
              <a:rPr lang="en-US" altLang="zh-CN" dirty="0"/>
              <a:t>90</a:t>
            </a:r>
            <a:r>
              <a:rPr lang="zh-CN" altLang="zh-CN" dirty="0"/>
              <a:t>℃仍未发生变色，说明其中不可能含有碘化银。</a:t>
            </a:r>
          </a:p>
          <a:p>
            <a:r>
              <a:rPr lang="zh-CN" altLang="zh-CN" dirty="0"/>
              <a:t>⑤查阅资料可知，亚铜离子掺杂的玻璃也会有特征的砖红色，与观察到的紫色显然不符，排除该种可能。同时，</a:t>
            </a:r>
            <a:r>
              <a:rPr lang="en-US" altLang="zh-CN" dirty="0"/>
              <a:t>Nd</a:t>
            </a:r>
            <a:r>
              <a:rPr lang="zh-CN" altLang="zh-CN" dirty="0"/>
              <a:t>掺杂的玻璃满足这种变色规律，即荧光灯下变蓝色，白炽灯和阳光下变为紫红色</a:t>
            </a:r>
            <a:r>
              <a:rPr lang="zh-CN" altLang="en-US" dirty="0"/>
              <a:t>，也满足</a:t>
            </a:r>
            <a:r>
              <a:rPr lang="en-US" altLang="zh-CN" dirty="0"/>
              <a:t>XPS</a:t>
            </a:r>
            <a:r>
              <a:rPr lang="zh-CN" altLang="en-US" dirty="0"/>
              <a:t>的结果</a:t>
            </a:r>
            <a:r>
              <a:rPr lang="zh-CN" altLang="zh-CN" dirty="0"/>
              <a:t>。</a:t>
            </a:r>
          </a:p>
          <a:p>
            <a:endParaRPr lang="zh-CN" altLang="en-US" dirty="0"/>
          </a:p>
        </p:txBody>
      </p:sp>
    </p:spTree>
    <p:extLst>
      <p:ext uri="{BB962C8B-B14F-4D97-AF65-F5344CB8AC3E}">
        <p14:creationId xmlns:p14="http://schemas.microsoft.com/office/powerpoint/2010/main" val="252626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7AEDD-A640-4BE2-B37E-2743C9278A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88AA88-0ED6-4AB4-AA7D-0F92903D3184}"/>
              </a:ext>
            </a:extLst>
          </p:cNvPr>
          <p:cNvSpPr>
            <a:spLocks noGrp="1"/>
          </p:cNvSpPr>
          <p:nvPr>
            <p:ph idx="1"/>
          </p:nvPr>
        </p:nvSpPr>
        <p:spPr/>
        <p:txBody>
          <a:bodyPr/>
          <a:lstStyle/>
          <a:p>
            <a:r>
              <a:rPr lang="zh-CN" altLang="zh-CN" dirty="0"/>
              <a:t>结论：该材料是以</a:t>
            </a:r>
            <a:r>
              <a:rPr lang="en-US" altLang="zh-CN" dirty="0"/>
              <a:t>Nd</a:t>
            </a:r>
            <a:r>
              <a:rPr lang="zh-CN" altLang="zh-CN" dirty="0"/>
              <a:t>掺杂为主的变色玻璃，可能还有其他稀土元素或助色剂。变色原理为</a:t>
            </a:r>
            <a:r>
              <a:rPr lang="en-US" altLang="zh-CN" dirty="0"/>
              <a:t>f</a:t>
            </a:r>
            <a:r>
              <a:rPr lang="zh-CN" altLang="zh-CN" dirty="0"/>
              <a:t>电子的跃迁导致。</a:t>
            </a:r>
          </a:p>
          <a:p>
            <a:endParaRPr lang="zh-CN" altLang="en-US" dirty="0"/>
          </a:p>
        </p:txBody>
      </p:sp>
    </p:spTree>
    <p:extLst>
      <p:ext uri="{BB962C8B-B14F-4D97-AF65-F5344CB8AC3E}">
        <p14:creationId xmlns:p14="http://schemas.microsoft.com/office/powerpoint/2010/main" val="259111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33C86-A9A0-4903-8B36-062879BF1AE8}"/>
              </a:ext>
            </a:extLst>
          </p:cNvPr>
          <p:cNvSpPr>
            <a:spLocks noGrp="1"/>
          </p:cNvSpPr>
          <p:nvPr>
            <p:ph type="title"/>
          </p:nvPr>
        </p:nvSpPr>
        <p:spPr/>
        <p:txBody>
          <a:bodyPr/>
          <a:lstStyle/>
          <a:p>
            <a:r>
              <a:rPr lang="zh-CN" altLang="en-US" dirty="0"/>
              <a:t>变色玻璃原理</a:t>
            </a:r>
          </a:p>
        </p:txBody>
      </p:sp>
      <p:sp>
        <p:nvSpPr>
          <p:cNvPr id="3" name="内容占位符 2">
            <a:extLst>
              <a:ext uri="{FF2B5EF4-FFF2-40B4-BE49-F238E27FC236}">
                <a16:creationId xmlns:a16="http://schemas.microsoft.com/office/drawing/2014/main" id="{DDCC253F-3AA8-4026-B958-715C7C6C54F1}"/>
              </a:ext>
            </a:extLst>
          </p:cNvPr>
          <p:cNvSpPr>
            <a:spLocks noGrp="1"/>
          </p:cNvSpPr>
          <p:nvPr>
            <p:ph idx="1"/>
          </p:nvPr>
        </p:nvSpPr>
        <p:spPr/>
        <p:txBody>
          <a:bodyPr>
            <a:normAutofit/>
          </a:bodyPr>
          <a:lstStyle/>
          <a:p>
            <a:r>
              <a:rPr lang="zh-CN" altLang="zh-CN" sz="2000" dirty="0"/>
              <a:t>由于前面的实验确定了变色玻璃的主要变色成分是稀土元素如</a:t>
            </a:r>
            <a:r>
              <a:rPr lang="en-US" altLang="zh-CN" sz="2000" dirty="0"/>
              <a:t>Nd</a:t>
            </a:r>
            <a:r>
              <a:rPr lang="zh-CN" altLang="zh-CN" sz="2000" dirty="0"/>
              <a:t>等，我们考虑变色原理时应当主要考虑电子跃迁而非它与玻璃主要成分（</a:t>
            </a:r>
            <a:r>
              <a:rPr lang="en-US" altLang="zh-CN" sz="2000" dirty="0"/>
              <a:t>SiO</a:t>
            </a:r>
            <a:r>
              <a:rPr lang="en-US" altLang="zh-CN" sz="2000" baseline="-25000" dirty="0"/>
              <a:t>2</a:t>
            </a:r>
            <a:r>
              <a:rPr lang="zh-CN" altLang="zh-CN" sz="2000" dirty="0"/>
              <a:t>，硅酸盐等）的化学反应。</a:t>
            </a:r>
            <a:r>
              <a:rPr lang="en-US" altLang="zh-CN" sz="2000" dirty="0"/>
              <a:t>Nd</a:t>
            </a:r>
            <a:r>
              <a:rPr lang="en-US" altLang="zh-CN" sz="2000" baseline="30000" dirty="0"/>
              <a:t>3+</a:t>
            </a:r>
            <a:r>
              <a:rPr lang="zh-CN" altLang="zh-CN" sz="2000" dirty="0"/>
              <a:t>的电子结构为</a:t>
            </a:r>
            <a:r>
              <a:rPr lang="en-US" altLang="zh-CN" sz="2000" dirty="0"/>
              <a:t>[</a:t>
            </a:r>
            <a:r>
              <a:rPr lang="en-US" altLang="zh-CN" sz="2000" dirty="0" err="1"/>
              <a:t>Xe</a:t>
            </a:r>
            <a:r>
              <a:rPr lang="en-US" altLang="zh-CN" sz="2000" dirty="0"/>
              <a:t>]4f</a:t>
            </a:r>
            <a:r>
              <a:rPr lang="en-US" altLang="zh-CN" sz="2000" baseline="30000" dirty="0"/>
              <a:t>3</a:t>
            </a:r>
            <a:r>
              <a:rPr lang="zh-CN" altLang="zh-CN" sz="2000" dirty="0"/>
              <a:t>，</a:t>
            </a:r>
            <a:r>
              <a:rPr lang="zh-CN" altLang="en-US" sz="2000" dirty="0"/>
              <a:t>在</a:t>
            </a:r>
            <a:r>
              <a:rPr lang="zh-CN" altLang="zh-CN" sz="2000" dirty="0"/>
              <a:t>钕玻璃</a:t>
            </a:r>
            <a:r>
              <a:rPr lang="zh-CN" altLang="en-US" sz="2000" dirty="0"/>
              <a:t>中，</a:t>
            </a:r>
            <a:r>
              <a:rPr lang="zh-CN" altLang="zh-CN" sz="2000" dirty="0"/>
              <a:t>钕</a:t>
            </a:r>
            <a:r>
              <a:rPr lang="zh-CN" altLang="en-US" sz="2000" dirty="0"/>
              <a:t>离</a:t>
            </a:r>
            <a:r>
              <a:rPr lang="zh-CN" altLang="zh-CN" sz="2000" dirty="0"/>
              <a:t>子</a:t>
            </a:r>
            <a:r>
              <a:rPr lang="zh-CN" altLang="en-US" sz="2000" dirty="0"/>
              <a:t>只可能</a:t>
            </a:r>
            <a:r>
              <a:rPr lang="zh-CN" altLang="zh-CN" sz="2000" dirty="0"/>
              <a:t>通过</a:t>
            </a:r>
            <a:r>
              <a:rPr lang="en-US" altLang="zh-CN" sz="2000" dirty="0" err="1"/>
              <a:t>Nd</a:t>
            </a:r>
            <a:r>
              <a:rPr lang="en-US" altLang="zh-CN" sz="2000" dirty="0"/>
              <a:t>-O-Si</a:t>
            </a:r>
            <a:r>
              <a:rPr lang="zh-CN" altLang="zh-CN" sz="2000" dirty="0"/>
              <a:t>等形式连接在玻璃的硅氧四面体中或者以正离子的形式处于</a:t>
            </a:r>
            <a:r>
              <a:rPr lang="en-US" altLang="zh-CN" sz="2000" dirty="0"/>
              <a:t>Si-O</a:t>
            </a:r>
            <a:r>
              <a:rPr lang="zh-CN" altLang="zh-CN" sz="2000" dirty="0"/>
              <a:t>网状结构中。</a:t>
            </a:r>
            <a:r>
              <a:rPr lang="zh-CN" altLang="en-US" sz="2000" dirty="0"/>
              <a:t>进一步查阅文献</a:t>
            </a:r>
            <a:r>
              <a:rPr lang="zh-CN" altLang="zh-CN" sz="2000" dirty="0"/>
              <a:t>可知，</a:t>
            </a:r>
            <a:r>
              <a:rPr lang="en-US" altLang="zh-CN" sz="2000" dirty="0"/>
              <a:t>Nd</a:t>
            </a:r>
            <a:r>
              <a:rPr lang="en-US" altLang="zh-CN" sz="2000" baseline="30000" dirty="0"/>
              <a:t>3+</a:t>
            </a:r>
            <a:r>
              <a:rPr lang="zh-CN" altLang="zh-CN" sz="2000" dirty="0"/>
              <a:t>镶嵌在</a:t>
            </a:r>
            <a:r>
              <a:rPr lang="zh-CN" altLang="en-US" sz="2000" dirty="0"/>
              <a:t>硅氧四面体</a:t>
            </a:r>
            <a:r>
              <a:rPr lang="zh-CN" altLang="zh-CN" sz="2000" dirty="0"/>
              <a:t>的</a:t>
            </a:r>
            <a:r>
              <a:rPr lang="zh-CN" altLang="en-US" sz="2000" dirty="0"/>
              <a:t>空隙里。由于在晶体中，</a:t>
            </a:r>
            <a:r>
              <a:rPr lang="en-US" altLang="zh-CN" sz="2000" dirty="0"/>
              <a:t>f</a:t>
            </a:r>
            <a:r>
              <a:rPr lang="zh-CN" altLang="en-US" sz="2000" dirty="0"/>
              <a:t>轨道如</a:t>
            </a:r>
            <a:r>
              <a:rPr lang="en-US" altLang="zh-CN" sz="2000" dirty="0"/>
              <a:t>d</a:t>
            </a:r>
            <a:r>
              <a:rPr lang="zh-CN" altLang="en-US" sz="2000" dirty="0"/>
              <a:t>轨道一样会发生分裂，从而解除了跃迁的禁阻，使得显色现象发生。                              </a:t>
            </a:r>
            <a:endParaRPr lang="en-US" altLang="zh-CN" sz="2000" dirty="0"/>
          </a:p>
          <a:p>
            <a:endParaRPr lang="zh-CN" altLang="en-US" sz="2000" dirty="0"/>
          </a:p>
        </p:txBody>
      </p:sp>
      <p:pic>
        <p:nvPicPr>
          <p:cNvPr id="4" name="图片 3">
            <a:extLst>
              <a:ext uri="{FF2B5EF4-FFF2-40B4-BE49-F238E27FC236}">
                <a16:creationId xmlns:a16="http://schemas.microsoft.com/office/drawing/2014/main" id="{928A8C79-FA83-4B28-BC5F-93AF3DD7B338}"/>
              </a:ext>
            </a:extLst>
          </p:cNvPr>
          <p:cNvPicPr/>
          <p:nvPr/>
        </p:nvPicPr>
        <p:blipFill>
          <a:blip r:embed="rId2"/>
          <a:stretch>
            <a:fillRect/>
          </a:stretch>
        </p:blipFill>
        <p:spPr>
          <a:xfrm>
            <a:off x="965298" y="3730526"/>
            <a:ext cx="4408906" cy="2232708"/>
          </a:xfrm>
          <a:prstGeom prst="rect">
            <a:avLst/>
          </a:prstGeom>
        </p:spPr>
      </p:pic>
      <p:sp>
        <p:nvSpPr>
          <p:cNvPr id="5" name="文本框 4">
            <a:extLst>
              <a:ext uri="{FF2B5EF4-FFF2-40B4-BE49-F238E27FC236}">
                <a16:creationId xmlns:a16="http://schemas.microsoft.com/office/drawing/2014/main" id="{31202E27-7592-43DE-9FB2-0E22CF7906E0}"/>
              </a:ext>
            </a:extLst>
          </p:cNvPr>
          <p:cNvSpPr txBox="1"/>
          <p:nvPr/>
        </p:nvSpPr>
        <p:spPr>
          <a:xfrm>
            <a:off x="5878389" y="3820284"/>
            <a:ext cx="5423280" cy="1600438"/>
          </a:xfrm>
          <a:prstGeom prst="rect">
            <a:avLst/>
          </a:prstGeom>
          <a:noFill/>
        </p:spPr>
        <p:txBody>
          <a:bodyPr wrap="none" rtlCol="0">
            <a:spAutoFit/>
          </a:bodyPr>
          <a:lstStyle/>
          <a:p>
            <a:r>
              <a:rPr lang="zh-CN" altLang="zh-CN" sz="2000" dirty="0"/>
              <a:t>观察可见光谱吸收结果，可以得到如图的几个</a:t>
            </a:r>
            <a:endParaRPr lang="en-US" altLang="zh-CN" sz="2000" dirty="0"/>
          </a:p>
          <a:p>
            <a:r>
              <a:rPr lang="zh-CN" altLang="zh-CN" sz="2000" dirty="0"/>
              <a:t>明显的吸收峰。主要在黄光（</a:t>
            </a:r>
            <a:r>
              <a:rPr lang="en-US" altLang="zh-CN" sz="2000" dirty="0"/>
              <a:t>521.8nm</a:t>
            </a:r>
            <a:r>
              <a:rPr lang="zh-CN" altLang="zh-CN" sz="2000" dirty="0"/>
              <a:t>），绿</a:t>
            </a:r>
            <a:endParaRPr lang="en-US" altLang="zh-CN" sz="2000" dirty="0"/>
          </a:p>
          <a:p>
            <a:r>
              <a:rPr lang="zh-CN" altLang="zh-CN" sz="2000" dirty="0"/>
              <a:t>光（</a:t>
            </a:r>
            <a:r>
              <a:rPr lang="en-US" altLang="zh-CN" sz="2000" dirty="0"/>
              <a:t>574.5nm</a:t>
            </a:r>
            <a:r>
              <a:rPr lang="zh-CN" altLang="zh-CN" sz="2000" dirty="0"/>
              <a:t>），红光（</a:t>
            </a:r>
            <a:r>
              <a:rPr lang="en-US" altLang="zh-CN" sz="2000" dirty="0"/>
              <a:t>739.5nm</a:t>
            </a:r>
            <a:r>
              <a:rPr lang="zh-CN" altLang="zh-CN" sz="2000" dirty="0"/>
              <a:t>）处有明显的</a:t>
            </a:r>
            <a:endParaRPr lang="en-US" altLang="zh-CN" sz="2000" dirty="0"/>
          </a:p>
          <a:p>
            <a:r>
              <a:rPr lang="zh-CN" altLang="zh-CN" sz="2000" dirty="0"/>
              <a:t>吸收。</a:t>
            </a:r>
          </a:p>
          <a:p>
            <a:endParaRPr lang="zh-CN" altLang="en-US" dirty="0"/>
          </a:p>
        </p:txBody>
      </p:sp>
    </p:spTree>
    <p:extLst>
      <p:ext uri="{BB962C8B-B14F-4D97-AF65-F5344CB8AC3E}">
        <p14:creationId xmlns:p14="http://schemas.microsoft.com/office/powerpoint/2010/main" val="366909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B346E-4385-4682-822D-B2F1F14B2A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A072584-7B4F-4183-8FB3-065405EAE2A1}"/>
              </a:ext>
            </a:extLst>
          </p:cNvPr>
          <p:cNvSpPr>
            <a:spLocks noGrp="1"/>
          </p:cNvSpPr>
          <p:nvPr>
            <p:ph idx="1"/>
          </p:nvPr>
        </p:nvSpPr>
        <p:spPr/>
        <p:txBody>
          <a:bodyPr/>
          <a:lstStyle/>
          <a:p>
            <a:r>
              <a:rPr lang="zh-CN" altLang="zh-CN" dirty="0"/>
              <a:t>由于日光灯的波长范围在</a:t>
            </a:r>
            <a:r>
              <a:rPr lang="en-US" altLang="zh-CN" dirty="0"/>
              <a:t>360nm-610nm,</a:t>
            </a:r>
            <a:r>
              <a:rPr lang="zh-CN" altLang="zh-CN" dirty="0"/>
              <a:t>峰值在</a:t>
            </a:r>
            <a:r>
              <a:rPr lang="en-US" altLang="zh-CN" dirty="0"/>
              <a:t>4000A</a:t>
            </a:r>
            <a:r>
              <a:rPr lang="zh-CN" altLang="zh-CN" dirty="0"/>
              <a:t>附近，在</a:t>
            </a:r>
            <a:r>
              <a:rPr lang="en-US" altLang="zh-CN" dirty="0"/>
              <a:t>360nm-470nm</a:t>
            </a:r>
            <a:r>
              <a:rPr lang="zh-CN" altLang="zh-CN" dirty="0"/>
              <a:t>的比例占超过</a:t>
            </a:r>
            <a:r>
              <a:rPr lang="en-US" altLang="zh-CN" dirty="0"/>
              <a:t>80%</a:t>
            </a:r>
            <a:r>
              <a:rPr lang="zh-CN" altLang="zh-CN" dirty="0"/>
              <a:t>（缺少红光）。与钕玻璃的</a:t>
            </a:r>
            <a:r>
              <a:rPr lang="en-US" altLang="zh-CN" dirty="0"/>
              <a:t>416.7nm-454.5nm</a:t>
            </a:r>
            <a:r>
              <a:rPr lang="zh-CN" altLang="zh-CN" dirty="0"/>
              <a:t>（橙光和黄光）吸收峰相近，使其显现出互补的波长在</a:t>
            </a:r>
            <a:r>
              <a:rPr lang="en-US" altLang="zh-CN" dirty="0"/>
              <a:t>454.5-470nm</a:t>
            </a:r>
            <a:r>
              <a:rPr lang="zh-CN" altLang="zh-CN" dirty="0"/>
              <a:t>的蓝色。而阳光和白炽灯的波长在</a:t>
            </a:r>
            <a:r>
              <a:rPr lang="en-US" altLang="zh-CN" dirty="0"/>
              <a:t>410nm-770nm</a:t>
            </a:r>
            <a:r>
              <a:rPr lang="zh-CN" altLang="zh-CN" dirty="0"/>
              <a:t>之间，即在可见光范围内是基本连续的，峰值</a:t>
            </a:r>
            <a:r>
              <a:rPr lang="en-US" altLang="zh-CN" dirty="0"/>
              <a:t>500nm-620nm</a:t>
            </a:r>
            <a:r>
              <a:rPr lang="zh-CN" altLang="zh-CN" dirty="0"/>
              <a:t>之间，钕玻璃吸收</a:t>
            </a:r>
            <a:r>
              <a:rPr lang="en-US" altLang="zh-CN" dirty="0"/>
              <a:t>416.7nm-454.5nm</a:t>
            </a:r>
            <a:r>
              <a:rPr lang="zh-CN" altLang="zh-CN" dirty="0"/>
              <a:t>的波长，剩余的光为少量蓝光、红光，从而显现</a:t>
            </a:r>
            <a:r>
              <a:rPr lang="en-US" altLang="zh-CN" dirty="0"/>
              <a:t>500nm-600nm</a:t>
            </a:r>
            <a:r>
              <a:rPr lang="zh-CN" altLang="zh-CN" dirty="0"/>
              <a:t>的紫红色。</a:t>
            </a:r>
          </a:p>
          <a:p>
            <a:endParaRPr lang="zh-CN" altLang="en-US" dirty="0"/>
          </a:p>
        </p:txBody>
      </p:sp>
    </p:spTree>
    <p:extLst>
      <p:ext uri="{BB962C8B-B14F-4D97-AF65-F5344CB8AC3E}">
        <p14:creationId xmlns:p14="http://schemas.microsoft.com/office/powerpoint/2010/main" val="240934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08C30-AB1D-435C-AD7C-0FCE70752190}"/>
              </a:ext>
            </a:extLst>
          </p:cNvPr>
          <p:cNvSpPr>
            <a:spLocks noGrp="1"/>
          </p:cNvSpPr>
          <p:nvPr>
            <p:ph type="title"/>
          </p:nvPr>
        </p:nvSpPr>
        <p:spPr/>
        <p:txBody>
          <a:bodyPr/>
          <a:lstStyle/>
          <a:p>
            <a:r>
              <a:rPr lang="zh-CN" altLang="en-US" dirty="0"/>
              <a:t>该玻璃的主要变色成分</a:t>
            </a:r>
          </a:p>
        </p:txBody>
      </p:sp>
      <p:sp>
        <p:nvSpPr>
          <p:cNvPr id="3" name="内容占位符 2">
            <a:extLst>
              <a:ext uri="{FF2B5EF4-FFF2-40B4-BE49-F238E27FC236}">
                <a16:creationId xmlns:a16="http://schemas.microsoft.com/office/drawing/2014/main" id="{595EFC44-39B0-447E-BBAE-FF46F12A6898}"/>
              </a:ext>
            </a:extLst>
          </p:cNvPr>
          <p:cNvSpPr>
            <a:spLocks noGrp="1"/>
          </p:cNvSpPr>
          <p:nvPr>
            <p:ph idx="1"/>
          </p:nvPr>
        </p:nvSpPr>
        <p:spPr/>
        <p:txBody>
          <a:bodyPr/>
          <a:lstStyle/>
          <a:p>
            <a:r>
              <a:rPr lang="zh-CN" altLang="en-US" dirty="0"/>
              <a:t>综上所述，</a:t>
            </a:r>
            <a:r>
              <a:rPr lang="zh-CN" altLang="zh-CN" dirty="0"/>
              <a:t>在该种玻璃中，变色主要由于</a:t>
            </a:r>
            <a:r>
              <a:rPr lang="en-US" altLang="zh-CN" dirty="0"/>
              <a:t>Nd</a:t>
            </a:r>
            <a:r>
              <a:rPr lang="en-US" altLang="zh-CN" baseline="30000" dirty="0"/>
              <a:t>3+</a:t>
            </a:r>
            <a:r>
              <a:rPr lang="zh-CN" altLang="zh-CN" dirty="0"/>
              <a:t>导致，在不同波长的光照下，该玻璃的吸收光波长不同，从而显现出的互补色不同。</a:t>
            </a:r>
            <a:endParaRPr lang="zh-CN" altLang="en-US" dirty="0"/>
          </a:p>
        </p:txBody>
      </p:sp>
    </p:spTree>
    <p:extLst>
      <p:ext uri="{BB962C8B-B14F-4D97-AF65-F5344CB8AC3E}">
        <p14:creationId xmlns:p14="http://schemas.microsoft.com/office/powerpoint/2010/main" val="160644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B86C7-6A5A-45CF-8499-D45D4658881C}"/>
              </a:ext>
            </a:extLst>
          </p:cNvPr>
          <p:cNvSpPr>
            <a:spLocks noGrp="1"/>
          </p:cNvSpPr>
          <p:nvPr>
            <p:ph type="title"/>
          </p:nvPr>
        </p:nvSpPr>
        <p:spPr/>
        <p:txBody>
          <a:bodyPr/>
          <a:lstStyle/>
          <a:p>
            <a:r>
              <a:rPr lang="zh-CN" altLang="en-US" dirty="0"/>
              <a:t>什么是变色玻璃</a:t>
            </a:r>
          </a:p>
        </p:txBody>
      </p:sp>
      <p:sp>
        <p:nvSpPr>
          <p:cNvPr id="3" name="内容占位符 2">
            <a:extLst>
              <a:ext uri="{FF2B5EF4-FFF2-40B4-BE49-F238E27FC236}">
                <a16:creationId xmlns:a16="http://schemas.microsoft.com/office/drawing/2014/main" id="{12DF2611-DBC2-47B0-81FF-ADD825F99A64}"/>
              </a:ext>
            </a:extLst>
          </p:cNvPr>
          <p:cNvSpPr>
            <a:spLocks noGrp="1"/>
          </p:cNvSpPr>
          <p:nvPr>
            <p:ph idx="1"/>
          </p:nvPr>
        </p:nvSpPr>
        <p:spPr/>
        <p:txBody>
          <a:bodyPr/>
          <a:lstStyle/>
          <a:p>
            <a:r>
              <a:rPr lang="zh-CN" altLang="zh-CN" dirty="0">
                <a:latin typeface="华文楷体" panose="02010600040101010101" pitchFamily="2" charset="-122"/>
                <a:ea typeface="华文楷体" panose="02010600040101010101" pitchFamily="2" charset="-122"/>
              </a:rPr>
              <a:t>变色玻璃是指在光照、温度、电场或电流、表面施压等一定条件下改变颜色且随着条件的变化而发生相应的变化，当施加条件消失后又能可逆地自动恢复到初始状态的玻璃，也称调光玻璃。</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引起变色玻璃变色的原因</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t>  </a:t>
            </a:r>
            <a:r>
              <a:rPr lang="zh-CN" altLang="en-US" dirty="0"/>
              <a:t>光照</a:t>
            </a:r>
            <a:r>
              <a:rPr lang="en-US" altLang="zh-CN" dirty="0"/>
              <a:t>——</a:t>
            </a:r>
            <a:r>
              <a:rPr lang="zh-CN" altLang="zh-CN" dirty="0"/>
              <a:t>光致变色</a:t>
            </a:r>
            <a:endParaRPr lang="en-US" altLang="zh-CN" dirty="0"/>
          </a:p>
          <a:p>
            <a:pPr marL="0" indent="0">
              <a:buNone/>
            </a:pPr>
            <a:r>
              <a:rPr lang="zh-CN" altLang="zh-CN" dirty="0"/>
              <a:t> </a:t>
            </a:r>
            <a:r>
              <a:rPr lang="en-US" altLang="zh-CN" dirty="0"/>
              <a:t> </a:t>
            </a:r>
            <a:r>
              <a:rPr lang="zh-CN" altLang="en-US" dirty="0"/>
              <a:t>电场</a:t>
            </a:r>
            <a:r>
              <a:rPr lang="en-US" altLang="zh-CN" dirty="0"/>
              <a:t>——</a:t>
            </a:r>
            <a:r>
              <a:rPr lang="zh-CN" altLang="zh-CN" dirty="0"/>
              <a:t>电致变色</a:t>
            </a:r>
            <a:endParaRPr lang="en-US" altLang="zh-CN" dirty="0"/>
          </a:p>
          <a:p>
            <a:pPr marL="0" indent="0">
              <a:buNone/>
            </a:pPr>
            <a:r>
              <a:rPr lang="en-US" altLang="zh-CN" dirty="0"/>
              <a:t> </a:t>
            </a:r>
            <a:r>
              <a:rPr lang="zh-CN" altLang="zh-CN" dirty="0"/>
              <a:t> </a:t>
            </a:r>
            <a:r>
              <a:rPr lang="zh-CN" altLang="en-US" dirty="0"/>
              <a:t>温度变化</a:t>
            </a:r>
            <a:r>
              <a:rPr lang="en-US" altLang="zh-CN" dirty="0"/>
              <a:t>——</a:t>
            </a:r>
            <a:r>
              <a:rPr lang="zh-CN" altLang="zh-CN" dirty="0"/>
              <a:t>热致变色</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469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5750D-957A-4B97-887F-75232D4FA085}"/>
              </a:ext>
            </a:extLst>
          </p:cNvPr>
          <p:cNvSpPr>
            <a:spLocks noGrp="1"/>
          </p:cNvSpPr>
          <p:nvPr>
            <p:ph type="title"/>
          </p:nvPr>
        </p:nvSpPr>
        <p:spPr/>
        <p:txBody>
          <a:bodyPr/>
          <a:lstStyle/>
          <a:p>
            <a:r>
              <a:rPr lang="zh-CN" altLang="en-US" dirty="0"/>
              <a:t>普通玻璃无法变色的原因</a:t>
            </a:r>
          </a:p>
        </p:txBody>
      </p:sp>
      <p:sp>
        <p:nvSpPr>
          <p:cNvPr id="3" name="内容占位符 2">
            <a:extLst>
              <a:ext uri="{FF2B5EF4-FFF2-40B4-BE49-F238E27FC236}">
                <a16:creationId xmlns:a16="http://schemas.microsoft.com/office/drawing/2014/main" id="{95F30537-5935-48C0-9F14-FF410CE11787}"/>
              </a:ext>
            </a:extLst>
          </p:cNvPr>
          <p:cNvSpPr>
            <a:spLocks noGrp="1"/>
          </p:cNvSpPr>
          <p:nvPr>
            <p:ph idx="1"/>
          </p:nvPr>
        </p:nvSpPr>
        <p:spPr/>
        <p:txBody>
          <a:bodyPr>
            <a:normAutofit fontScale="92500" lnSpcReduction="10000"/>
          </a:bodyPr>
          <a:lstStyle/>
          <a:p>
            <a:r>
              <a:rPr lang="zh-CN" altLang="zh-CN" dirty="0"/>
              <a:t>普通玻璃一般显无色透明或淡绿色。其中绿色的深浅主要由于其中掺杂的铁离子导致。一般来说，铁掺杂量高的玻璃绿色较深，质地变脆。故一般玻璃生产工艺中含铁量应低于</a:t>
            </a:r>
            <a:r>
              <a:rPr lang="en-US" altLang="zh-CN" dirty="0"/>
              <a:t>0.4%</a:t>
            </a:r>
            <a:r>
              <a:rPr lang="zh-CN" altLang="zh-CN" dirty="0"/>
              <a:t>。低铁玻璃呈现无色，高透明度的状态。但不论是哪种，都不会有变色现象。这是由于玻璃主要由</a:t>
            </a:r>
            <a:r>
              <a:rPr lang="en-US" altLang="zh-CN" dirty="0"/>
              <a:t>Na</a:t>
            </a:r>
            <a:r>
              <a:rPr lang="en-US" altLang="zh-CN" baseline="-25000" dirty="0"/>
              <a:t>2</a:t>
            </a:r>
            <a:r>
              <a:rPr lang="en-US" altLang="zh-CN" dirty="0"/>
              <a:t>CO</a:t>
            </a:r>
            <a:r>
              <a:rPr lang="en-US" altLang="zh-CN" baseline="-25000" dirty="0"/>
              <a:t>3</a:t>
            </a:r>
            <a:r>
              <a:rPr lang="zh-CN" altLang="zh-CN" dirty="0"/>
              <a:t>，</a:t>
            </a:r>
            <a:r>
              <a:rPr lang="en-US" altLang="zh-CN" dirty="0"/>
              <a:t>CaCO</a:t>
            </a:r>
            <a:r>
              <a:rPr lang="en-US" altLang="zh-CN" baseline="-25000" dirty="0"/>
              <a:t>3</a:t>
            </a:r>
            <a:r>
              <a:rPr lang="zh-CN" altLang="zh-CN" dirty="0"/>
              <a:t>，</a:t>
            </a:r>
            <a:r>
              <a:rPr lang="en-US" altLang="zh-CN" dirty="0" err="1"/>
              <a:t>CaO</a:t>
            </a:r>
            <a:r>
              <a:rPr lang="zh-CN" altLang="zh-CN" dirty="0"/>
              <a:t>，</a:t>
            </a:r>
            <a:r>
              <a:rPr lang="en-US" altLang="zh-CN" dirty="0"/>
              <a:t>SiO</a:t>
            </a:r>
            <a:r>
              <a:rPr lang="en-US" altLang="zh-CN" baseline="-25000" dirty="0"/>
              <a:t>2</a:t>
            </a:r>
            <a:r>
              <a:rPr lang="zh-CN" altLang="zh-CN" dirty="0"/>
              <a:t>（有的还掺杂有</a:t>
            </a:r>
            <a:r>
              <a:rPr lang="en-US" altLang="zh-CN" dirty="0"/>
              <a:t>Al</a:t>
            </a:r>
            <a:r>
              <a:rPr lang="en-US" altLang="zh-CN" baseline="-25000" dirty="0"/>
              <a:t>2</a:t>
            </a:r>
            <a:r>
              <a:rPr lang="en-US" altLang="zh-CN" dirty="0"/>
              <a:t>O</a:t>
            </a:r>
            <a:r>
              <a:rPr lang="en-US" altLang="zh-CN" baseline="-25000" dirty="0"/>
              <a:t>3</a:t>
            </a:r>
            <a:r>
              <a:rPr lang="zh-CN" altLang="zh-CN" dirty="0"/>
              <a:t>和</a:t>
            </a:r>
            <a:r>
              <a:rPr lang="en-US" altLang="zh-CN" dirty="0"/>
              <a:t>B</a:t>
            </a:r>
            <a:r>
              <a:rPr lang="en-US" altLang="zh-CN" baseline="-25000" dirty="0"/>
              <a:t>2</a:t>
            </a:r>
            <a:r>
              <a:rPr lang="en-US" altLang="zh-CN" dirty="0"/>
              <a:t>O</a:t>
            </a:r>
            <a:r>
              <a:rPr lang="en-US" altLang="zh-CN" baseline="-25000" dirty="0"/>
              <a:t>3</a:t>
            </a:r>
            <a:r>
              <a:rPr lang="zh-CN" altLang="zh-CN" dirty="0"/>
              <a:t>）煅烧制成。光谱分析表明，石英玻璃透过光的波长为</a:t>
            </a:r>
            <a:r>
              <a:rPr lang="en-US" altLang="zh-CN" dirty="0"/>
              <a:t>160-4200nm</a:t>
            </a:r>
            <a:r>
              <a:rPr lang="zh-CN" altLang="zh-CN" dirty="0"/>
              <a:t>，铝酸钙玻璃的透过波长为</a:t>
            </a:r>
            <a:r>
              <a:rPr lang="en-US" altLang="zh-CN" dirty="0"/>
              <a:t>400-5500nm</a:t>
            </a:r>
            <a:r>
              <a:rPr lang="zh-CN" altLang="zh-CN" dirty="0"/>
              <a:t>，在可见光区域没有明显的吸收。如前文所言，物质吸收了特定波长的光（特定能量的光子）后，电子发生跃迁，从而显现初互补的颜色。</a:t>
            </a:r>
            <a:r>
              <a:rPr lang="en-US" altLang="zh-CN" dirty="0"/>
              <a:t>Nd</a:t>
            </a:r>
            <a:r>
              <a:rPr lang="zh-CN" altLang="zh-CN" dirty="0"/>
              <a:t>掺杂的玻璃之所以能够变色，正是因为吸收的特定波长在可见光的范围内，而且在不同的可见光波长范围内有不同的吸收峰，这使得不同的可见光照射钕玻璃时会呈现不同的互补色。但普通玻璃不具备这样的</a:t>
            </a:r>
            <a:r>
              <a:rPr lang="en-US" altLang="zh-CN" dirty="0"/>
              <a:t>f-f</a:t>
            </a:r>
            <a:r>
              <a:rPr lang="zh-CN" altLang="zh-CN" dirty="0"/>
              <a:t>电子跃迁性质，即无法在可见光范围内产生不同的吸收，故无法变色。</a:t>
            </a:r>
          </a:p>
          <a:p>
            <a:endParaRPr lang="zh-CN" altLang="en-US" dirty="0"/>
          </a:p>
        </p:txBody>
      </p:sp>
    </p:spTree>
    <p:extLst>
      <p:ext uri="{BB962C8B-B14F-4D97-AF65-F5344CB8AC3E}">
        <p14:creationId xmlns:p14="http://schemas.microsoft.com/office/powerpoint/2010/main" val="278672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6E5CE-0A99-4DAE-ABFA-1ADE79967076}"/>
              </a:ext>
            </a:extLst>
          </p:cNvPr>
          <p:cNvSpPr>
            <a:spLocks noGrp="1"/>
          </p:cNvSpPr>
          <p:nvPr>
            <p:ph type="title"/>
          </p:nvPr>
        </p:nvSpPr>
        <p:spPr/>
        <p:txBody>
          <a:bodyPr/>
          <a:lstStyle/>
          <a:p>
            <a:r>
              <a:rPr lang="zh-CN" altLang="en-US" dirty="0"/>
              <a:t>该种变色玻璃性能的改进</a:t>
            </a:r>
          </a:p>
        </p:txBody>
      </p:sp>
      <p:sp>
        <p:nvSpPr>
          <p:cNvPr id="3" name="内容占位符 2">
            <a:extLst>
              <a:ext uri="{FF2B5EF4-FFF2-40B4-BE49-F238E27FC236}">
                <a16:creationId xmlns:a16="http://schemas.microsoft.com/office/drawing/2014/main" id="{2802625E-20D4-4F99-A896-DEB105604536}"/>
              </a:ext>
            </a:extLst>
          </p:cNvPr>
          <p:cNvSpPr>
            <a:spLocks noGrp="1"/>
          </p:cNvSpPr>
          <p:nvPr>
            <p:ph idx="1"/>
          </p:nvPr>
        </p:nvSpPr>
        <p:spPr/>
        <p:txBody>
          <a:bodyPr/>
          <a:lstStyle/>
          <a:p>
            <a:r>
              <a:rPr lang="zh-CN" altLang="zh-CN" dirty="0"/>
              <a:t>由于</a:t>
            </a:r>
            <a:r>
              <a:rPr lang="en-US" altLang="zh-CN" dirty="0"/>
              <a:t>4f</a:t>
            </a:r>
            <a:r>
              <a:rPr lang="zh-CN" altLang="zh-CN" dirty="0"/>
              <a:t>电子受到</a:t>
            </a:r>
            <a:r>
              <a:rPr lang="en-US" altLang="zh-CN" dirty="0"/>
              <a:t>5s</a:t>
            </a:r>
            <a:r>
              <a:rPr lang="zh-CN" altLang="zh-CN" dirty="0"/>
              <a:t>，</a:t>
            </a:r>
            <a:r>
              <a:rPr lang="en-US" altLang="zh-CN" dirty="0"/>
              <a:t>5d</a:t>
            </a:r>
            <a:r>
              <a:rPr lang="zh-CN" altLang="zh-CN" dirty="0"/>
              <a:t>等轨道的屏蔽作用，其着色不像</a:t>
            </a:r>
            <a:r>
              <a:rPr lang="en-US" altLang="zh-CN" dirty="0"/>
              <a:t>d</a:t>
            </a:r>
            <a:r>
              <a:rPr lang="zh-CN" altLang="zh-CN" dirty="0"/>
              <a:t>轨道过渡金属掺杂时那样明显，所以往往需要较大的掺杂量来实现明显的变色效果。如文献所示，现在的掺杂浓度在</a:t>
            </a:r>
            <a:r>
              <a:rPr lang="en-US" altLang="zh-CN" dirty="0"/>
              <a:t>15%</a:t>
            </a:r>
            <a:r>
              <a:rPr lang="zh-CN" altLang="zh-CN" dirty="0"/>
              <a:t>左右，可以适当增大掺杂浓度来使变色更加明显。</a:t>
            </a:r>
          </a:p>
          <a:p>
            <a:r>
              <a:rPr lang="zh-CN" altLang="zh-CN" dirty="0"/>
              <a:t>如前文所述，该玻璃的变色主要是由于可见光区域不同波长的吸收导致。若使变色性能更好，可以考虑掺杂与</a:t>
            </a:r>
            <a:r>
              <a:rPr lang="en-US" altLang="zh-CN" dirty="0"/>
              <a:t>Nd</a:t>
            </a:r>
            <a:r>
              <a:rPr lang="en-US" altLang="zh-CN" baseline="30000" dirty="0"/>
              <a:t>3+</a:t>
            </a:r>
            <a:r>
              <a:rPr lang="zh-CN" altLang="zh-CN" dirty="0"/>
              <a:t>具有相同或相近吸收波长的元素，使其在某一个波段的吸收更加强烈，即可使变色更加明显。</a:t>
            </a:r>
          </a:p>
          <a:p>
            <a:endParaRPr lang="zh-CN" altLang="en-US" dirty="0"/>
          </a:p>
        </p:txBody>
      </p:sp>
    </p:spTree>
    <p:extLst>
      <p:ext uri="{BB962C8B-B14F-4D97-AF65-F5344CB8AC3E}">
        <p14:creationId xmlns:p14="http://schemas.microsoft.com/office/powerpoint/2010/main" val="334148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49648-0A5B-46D4-A209-EBFFCFEEFE0D}"/>
              </a:ext>
            </a:extLst>
          </p:cNvPr>
          <p:cNvSpPr>
            <a:spLocks noGrp="1"/>
          </p:cNvSpPr>
          <p:nvPr>
            <p:ph type="title"/>
          </p:nvPr>
        </p:nvSpPr>
        <p:spPr/>
        <p:txBody>
          <a:bodyPr/>
          <a:lstStyle/>
          <a:p>
            <a:r>
              <a:rPr lang="zh-CN" altLang="en-US" dirty="0"/>
              <a:t>几种可能的改变变色性能的方法</a:t>
            </a:r>
          </a:p>
        </p:txBody>
      </p:sp>
      <p:sp>
        <p:nvSpPr>
          <p:cNvPr id="3" name="内容占位符 2">
            <a:extLst>
              <a:ext uri="{FF2B5EF4-FFF2-40B4-BE49-F238E27FC236}">
                <a16:creationId xmlns:a16="http://schemas.microsoft.com/office/drawing/2014/main" id="{761FA89A-DBAC-4A08-8523-4889AF651B2E}"/>
              </a:ext>
            </a:extLst>
          </p:cNvPr>
          <p:cNvSpPr>
            <a:spLocks noGrp="1"/>
          </p:cNvSpPr>
          <p:nvPr>
            <p:ph idx="1"/>
          </p:nvPr>
        </p:nvSpPr>
        <p:spPr/>
        <p:txBody>
          <a:bodyPr/>
          <a:lstStyle/>
          <a:p>
            <a:r>
              <a:rPr lang="zh-CN" altLang="zh-CN" dirty="0"/>
              <a:t>据文献报道，</a:t>
            </a:r>
            <a:r>
              <a:rPr lang="en-US" altLang="zh-CN" dirty="0"/>
              <a:t>Pr</a:t>
            </a:r>
            <a:r>
              <a:rPr lang="en-US" altLang="zh-CN" baseline="30000" dirty="0"/>
              <a:t>3+</a:t>
            </a:r>
            <a:r>
              <a:rPr lang="zh-CN" altLang="zh-CN" dirty="0"/>
              <a:t>在</a:t>
            </a:r>
            <a:r>
              <a:rPr lang="en-US" altLang="zh-CN" dirty="0"/>
              <a:t>440nm-480nm</a:t>
            </a:r>
            <a:r>
              <a:rPr lang="zh-CN" altLang="zh-CN" dirty="0"/>
              <a:t>处（蓝色光区）有强吸收峰，在钕玻璃中掺杂</a:t>
            </a:r>
            <a:r>
              <a:rPr lang="en-US" altLang="zh-CN" dirty="0"/>
              <a:t>Pr</a:t>
            </a:r>
            <a:r>
              <a:rPr lang="en-US" altLang="zh-CN" baseline="30000" dirty="0"/>
              <a:t>3+</a:t>
            </a:r>
            <a:r>
              <a:rPr lang="zh-CN" altLang="zh-CN" dirty="0"/>
              <a:t>可以起到调节色彩的作用。</a:t>
            </a:r>
            <a:r>
              <a:rPr lang="zh-CN" altLang="en-US" dirty="0"/>
              <a:t>如下图是该文献中报道的掺杂</a:t>
            </a:r>
            <a:r>
              <a:rPr lang="en-US" altLang="zh-CN" dirty="0" err="1"/>
              <a:t>Pr</a:t>
            </a:r>
            <a:r>
              <a:rPr lang="zh-CN" altLang="en-US" dirty="0"/>
              <a:t>和</a:t>
            </a:r>
            <a:r>
              <a:rPr lang="en-US" altLang="zh-CN" dirty="0"/>
              <a:t>Nd</a:t>
            </a:r>
            <a:r>
              <a:rPr lang="zh-CN" altLang="en-US" dirty="0"/>
              <a:t>的釉面砖的变色性能比较。</a:t>
            </a:r>
            <a:endParaRPr lang="zh-CN" altLang="zh-CN" dirty="0"/>
          </a:p>
          <a:p>
            <a:endParaRPr lang="en-US" altLang="zh-CN" dirty="0"/>
          </a:p>
          <a:p>
            <a:endParaRPr lang="en-US" altLang="zh-CN" dirty="0"/>
          </a:p>
          <a:p>
            <a:endParaRPr lang="en-US" altLang="zh-CN" dirty="0"/>
          </a:p>
          <a:p>
            <a:r>
              <a:rPr lang="zh-CN" altLang="zh-CN" dirty="0"/>
              <a:t>（其中单一色剂为</a:t>
            </a:r>
            <a:r>
              <a:rPr lang="en-US" altLang="zh-CN" dirty="0"/>
              <a:t>Nd</a:t>
            </a:r>
            <a:r>
              <a:rPr lang="en-US" altLang="zh-CN" baseline="30000" dirty="0"/>
              <a:t>3+</a:t>
            </a:r>
            <a:r>
              <a:rPr lang="zh-CN" altLang="zh-CN" dirty="0"/>
              <a:t>，复合变色剂中还掺杂了</a:t>
            </a:r>
            <a:r>
              <a:rPr lang="en-US" altLang="zh-CN" dirty="0"/>
              <a:t>Pr</a:t>
            </a:r>
            <a:r>
              <a:rPr lang="en-US" altLang="zh-CN" baseline="30000" dirty="0"/>
              <a:t>3+</a:t>
            </a:r>
            <a:r>
              <a:rPr lang="zh-CN" altLang="zh-CN" dirty="0"/>
              <a:t>）</a:t>
            </a:r>
          </a:p>
          <a:p>
            <a:r>
              <a:rPr lang="zh-CN" altLang="zh-CN" dirty="0"/>
              <a:t>可见掺杂</a:t>
            </a:r>
            <a:r>
              <a:rPr lang="en-US" altLang="zh-CN" dirty="0"/>
              <a:t>Pr</a:t>
            </a:r>
            <a:r>
              <a:rPr lang="en-US" altLang="zh-CN" baseline="30000" dirty="0"/>
              <a:t>3+</a:t>
            </a:r>
            <a:r>
              <a:rPr lang="zh-CN" altLang="zh-CN" dirty="0"/>
              <a:t>之后变色更加明显。</a:t>
            </a:r>
          </a:p>
          <a:p>
            <a:endParaRPr lang="en-US" altLang="zh-CN" dirty="0"/>
          </a:p>
        </p:txBody>
      </p:sp>
      <p:pic>
        <p:nvPicPr>
          <p:cNvPr id="4" name="图片 3">
            <a:extLst>
              <a:ext uri="{FF2B5EF4-FFF2-40B4-BE49-F238E27FC236}">
                <a16:creationId xmlns:a16="http://schemas.microsoft.com/office/drawing/2014/main" id="{A7B4E8C4-FE9B-4806-A829-43E90D0964A3}"/>
              </a:ext>
            </a:extLst>
          </p:cNvPr>
          <p:cNvPicPr/>
          <p:nvPr/>
        </p:nvPicPr>
        <p:blipFill>
          <a:blip r:embed="rId2">
            <a:extLst>
              <a:ext uri="{28A0092B-C50C-407E-A947-70E740481C1C}">
                <a14:useLocalDpi xmlns:a14="http://schemas.microsoft.com/office/drawing/2010/main" val="0"/>
              </a:ext>
            </a:extLst>
          </a:blip>
          <a:stretch>
            <a:fillRect/>
          </a:stretch>
        </p:blipFill>
        <p:spPr>
          <a:xfrm>
            <a:off x="998548" y="3371500"/>
            <a:ext cx="7615442" cy="1148728"/>
          </a:xfrm>
          <a:prstGeom prst="rect">
            <a:avLst/>
          </a:prstGeom>
        </p:spPr>
      </p:pic>
    </p:spTree>
    <p:extLst>
      <p:ext uri="{BB962C8B-B14F-4D97-AF65-F5344CB8AC3E}">
        <p14:creationId xmlns:p14="http://schemas.microsoft.com/office/powerpoint/2010/main" val="395429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55B69-6DB0-4F55-884A-FC34B66635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4A08140-699E-4AD6-9BAD-2B9DD69F6522}"/>
              </a:ext>
            </a:extLst>
          </p:cNvPr>
          <p:cNvSpPr>
            <a:spLocks noGrp="1"/>
          </p:cNvSpPr>
          <p:nvPr>
            <p:ph idx="1"/>
          </p:nvPr>
        </p:nvSpPr>
        <p:spPr/>
        <p:txBody>
          <a:bodyPr/>
          <a:lstStyle/>
          <a:p>
            <a:r>
              <a:rPr lang="zh-CN" altLang="zh-CN" dirty="0"/>
              <a:t>掺杂锆铁氧化物也可以通过类似的原理来影响变色。掺杂不同的比例的锆铁氧化物可导致不同的变色结果，如图：</a:t>
            </a:r>
          </a:p>
          <a:p>
            <a:endParaRPr lang="en-US" altLang="zh-CN" dirty="0"/>
          </a:p>
          <a:p>
            <a:endParaRPr lang="en-US" altLang="zh-CN" dirty="0"/>
          </a:p>
          <a:p>
            <a:endParaRPr lang="en-US" altLang="zh-CN" dirty="0"/>
          </a:p>
          <a:p>
            <a:endParaRPr lang="en-US" altLang="zh-CN" dirty="0"/>
          </a:p>
          <a:p>
            <a:endParaRPr lang="en-US" altLang="zh-CN" dirty="0"/>
          </a:p>
          <a:p>
            <a:r>
              <a:rPr lang="zh-CN" altLang="zh-CN" dirty="0"/>
              <a:t>③有文献还报道了掺杂</a:t>
            </a:r>
            <a:r>
              <a:rPr lang="en-US" altLang="zh-CN" dirty="0"/>
              <a:t>V</a:t>
            </a:r>
            <a:r>
              <a:rPr lang="en-US" altLang="zh-CN" baseline="30000" dirty="0"/>
              <a:t>3+</a:t>
            </a:r>
            <a:r>
              <a:rPr lang="zh-CN" altLang="zh-CN" dirty="0"/>
              <a:t>也可以改变钕玻璃的变色，但其缺乏足够的数据和实验</a:t>
            </a:r>
            <a:r>
              <a:rPr lang="zh-CN" altLang="en-US" dirty="0"/>
              <a:t>验证。</a:t>
            </a:r>
          </a:p>
        </p:txBody>
      </p:sp>
      <p:pic>
        <p:nvPicPr>
          <p:cNvPr id="4" name="图片 3">
            <a:extLst>
              <a:ext uri="{FF2B5EF4-FFF2-40B4-BE49-F238E27FC236}">
                <a16:creationId xmlns:a16="http://schemas.microsoft.com/office/drawing/2014/main" id="{A9FADCC5-875B-44AD-8E0D-8ABB97225BBE}"/>
              </a:ext>
            </a:extLst>
          </p:cNvPr>
          <p:cNvPicPr/>
          <p:nvPr/>
        </p:nvPicPr>
        <p:blipFill>
          <a:blip r:embed="rId2">
            <a:extLst>
              <a:ext uri="{28A0092B-C50C-407E-A947-70E740481C1C}">
                <a14:useLocalDpi xmlns:a14="http://schemas.microsoft.com/office/drawing/2010/main" val="0"/>
              </a:ext>
            </a:extLst>
          </a:blip>
          <a:stretch>
            <a:fillRect/>
          </a:stretch>
        </p:blipFill>
        <p:spPr>
          <a:xfrm>
            <a:off x="1200470" y="2797924"/>
            <a:ext cx="2872256" cy="2374326"/>
          </a:xfrm>
          <a:prstGeom prst="rect">
            <a:avLst/>
          </a:prstGeom>
        </p:spPr>
      </p:pic>
      <p:pic>
        <p:nvPicPr>
          <p:cNvPr id="5" name="图片 4">
            <a:extLst>
              <a:ext uri="{FF2B5EF4-FFF2-40B4-BE49-F238E27FC236}">
                <a16:creationId xmlns:a16="http://schemas.microsoft.com/office/drawing/2014/main" id="{B05BE114-39D8-4B29-8361-B6B54E7EF44F}"/>
              </a:ext>
            </a:extLst>
          </p:cNvPr>
          <p:cNvPicPr/>
          <p:nvPr/>
        </p:nvPicPr>
        <p:blipFill>
          <a:blip r:embed="rId3">
            <a:extLst>
              <a:ext uri="{28A0092B-C50C-407E-A947-70E740481C1C}">
                <a14:useLocalDpi xmlns:a14="http://schemas.microsoft.com/office/drawing/2010/main" val="0"/>
              </a:ext>
            </a:extLst>
          </a:blip>
          <a:stretch>
            <a:fillRect/>
          </a:stretch>
        </p:blipFill>
        <p:spPr>
          <a:xfrm>
            <a:off x="4123446" y="2797923"/>
            <a:ext cx="7185943" cy="2413595"/>
          </a:xfrm>
          <a:prstGeom prst="rect">
            <a:avLst/>
          </a:prstGeom>
        </p:spPr>
      </p:pic>
    </p:spTree>
    <p:extLst>
      <p:ext uri="{BB962C8B-B14F-4D97-AF65-F5344CB8AC3E}">
        <p14:creationId xmlns:p14="http://schemas.microsoft.com/office/powerpoint/2010/main" val="334368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9C9E0-C606-41B1-8C7E-D23FC0BAE9F9}"/>
              </a:ext>
            </a:extLst>
          </p:cNvPr>
          <p:cNvSpPr>
            <a:spLocks noGrp="1"/>
          </p:cNvSpPr>
          <p:nvPr>
            <p:ph type="title"/>
          </p:nvPr>
        </p:nvSpPr>
        <p:spPr/>
        <p:txBody>
          <a:bodyPr/>
          <a:lstStyle/>
          <a:p>
            <a:r>
              <a:rPr lang="zh-CN" altLang="en-US" dirty="0"/>
              <a:t>文献及网络报道的该变色玻璃的应用</a:t>
            </a:r>
          </a:p>
        </p:txBody>
      </p:sp>
      <p:sp>
        <p:nvSpPr>
          <p:cNvPr id="3" name="内容占位符 2">
            <a:extLst>
              <a:ext uri="{FF2B5EF4-FFF2-40B4-BE49-F238E27FC236}">
                <a16:creationId xmlns:a16="http://schemas.microsoft.com/office/drawing/2014/main" id="{5645518F-D663-4E94-B296-7B256A765D57}"/>
              </a:ext>
            </a:extLst>
          </p:cNvPr>
          <p:cNvSpPr>
            <a:spLocks noGrp="1"/>
          </p:cNvSpPr>
          <p:nvPr>
            <p:ph idx="1"/>
          </p:nvPr>
        </p:nvSpPr>
        <p:spPr/>
        <p:txBody>
          <a:bodyPr>
            <a:normAutofit fontScale="92500" lnSpcReduction="20000"/>
          </a:bodyPr>
          <a:lstStyle/>
          <a:p>
            <a:r>
              <a:rPr lang="zh-CN" altLang="en-US" dirty="0"/>
              <a:t>变色材料</a:t>
            </a:r>
            <a:endParaRPr lang="en-US" altLang="zh-CN" dirty="0"/>
          </a:p>
          <a:p>
            <a:r>
              <a:rPr lang="en-US" altLang="zh-CN" dirty="0"/>
              <a:t>Neodymium and didymium glass are used in color-enhancing filters in indoor photography, particularly in filtering out the yellow hues from incandescent lighting.</a:t>
            </a:r>
            <a:endParaRPr lang="zh-CN" altLang="zh-CN" dirty="0"/>
          </a:p>
          <a:p>
            <a:r>
              <a:rPr lang="en-US" altLang="zh-CN" dirty="0"/>
              <a:t>Neodymium glass is becoming widely used more directly in incandescent light bulbs. These lamps contain neodymium in the glass to filter out yellow light, resulting in a whiter light which is more like sunlight. </a:t>
            </a:r>
            <a:endParaRPr lang="zh-CN" altLang="zh-CN" dirty="0"/>
          </a:p>
          <a:p>
            <a:r>
              <a:rPr lang="en-US" altLang="zh-CN" dirty="0"/>
              <a:t>The use of neodymium in automobile rear-view mirrors, to reduce the glare at night, has been patented.</a:t>
            </a:r>
            <a:endParaRPr lang="zh-CN" altLang="zh-CN" dirty="0"/>
          </a:p>
          <a:p>
            <a:r>
              <a:rPr lang="en-US" altLang="zh-CN" dirty="0"/>
              <a:t>Similar to its use in glasses, neodymium salts are used as a colorant for enamels.</a:t>
            </a:r>
            <a:endParaRPr lang="zh-CN" altLang="zh-CN" dirty="0"/>
          </a:p>
          <a:p>
            <a:pPr marL="0" indent="0">
              <a:buNone/>
            </a:pPr>
            <a:r>
              <a:rPr lang="zh-CN" altLang="en-US" dirty="0"/>
              <a:t>                                                                                       （</a:t>
            </a:r>
            <a:r>
              <a:rPr lang="en-US" altLang="zh-CN" dirty="0"/>
              <a:t>Wikipedia</a:t>
            </a:r>
            <a:r>
              <a:rPr lang="zh-CN" altLang="en-US" dirty="0"/>
              <a:t>）</a:t>
            </a:r>
            <a:endParaRPr lang="en-US" altLang="zh-CN" dirty="0"/>
          </a:p>
        </p:txBody>
      </p:sp>
    </p:spTree>
    <p:extLst>
      <p:ext uri="{BB962C8B-B14F-4D97-AF65-F5344CB8AC3E}">
        <p14:creationId xmlns:p14="http://schemas.microsoft.com/office/powerpoint/2010/main" val="38691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8986C-5178-4A39-9A24-3B565530F0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DF7899-B09F-4BB1-8155-9133BBE0D764}"/>
              </a:ext>
            </a:extLst>
          </p:cNvPr>
          <p:cNvSpPr>
            <a:spLocks noGrp="1"/>
          </p:cNvSpPr>
          <p:nvPr>
            <p:ph idx="1"/>
          </p:nvPr>
        </p:nvSpPr>
        <p:spPr/>
        <p:txBody>
          <a:bodyPr>
            <a:normAutofit fontScale="92500"/>
          </a:bodyPr>
          <a:lstStyle/>
          <a:p>
            <a:r>
              <a:rPr lang="zh-CN" altLang="en-US" dirty="0"/>
              <a:t>激光材料</a:t>
            </a:r>
            <a:endParaRPr lang="en-US" altLang="zh-CN" dirty="0"/>
          </a:p>
          <a:p>
            <a:r>
              <a:rPr lang="zh-CN" altLang="en-US" dirty="0"/>
              <a:t>在激光实际应用中</a:t>
            </a:r>
            <a:r>
              <a:rPr lang="en-US" altLang="zh-CN" dirty="0"/>
              <a:t>, </a:t>
            </a:r>
            <a:r>
              <a:rPr lang="zh-CN" altLang="en-US" dirty="0"/>
              <a:t>掺钕离子的固体激光器占有非常重要的地位。其中 </a:t>
            </a:r>
            <a:r>
              <a:rPr lang="en-US" altLang="zh-CN" dirty="0"/>
              <a:t>Nd :YAG </a:t>
            </a:r>
            <a:r>
              <a:rPr lang="zh-CN" altLang="en-US" dirty="0"/>
              <a:t>因其增益高 、热特性和 机械特性良好等特性 </a:t>
            </a:r>
            <a:r>
              <a:rPr lang="en-US" altLang="zh-CN" dirty="0"/>
              <a:t>,</a:t>
            </a:r>
            <a:r>
              <a:rPr lang="zh-CN" altLang="en-US" dirty="0"/>
              <a:t>在科研 、工业 、医学和军事等领域得到重要应用 。钕玻璃介质的生长尺寸很大</a:t>
            </a:r>
            <a:r>
              <a:rPr lang="en-US" altLang="zh-CN" dirty="0"/>
              <a:t>,</a:t>
            </a:r>
            <a:r>
              <a:rPr lang="zh-CN" altLang="en-US" dirty="0"/>
              <a:t>易制成多种形状</a:t>
            </a:r>
            <a:r>
              <a:rPr lang="en-US" altLang="zh-CN" dirty="0"/>
              <a:t>(</a:t>
            </a:r>
            <a:r>
              <a:rPr lang="zh-CN" altLang="en-US" dirty="0"/>
              <a:t>如棒状、片状、板条</a:t>
            </a:r>
            <a:r>
              <a:rPr lang="en-US" altLang="zh-CN" dirty="0"/>
              <a:t>), </a:t>
            </a:r>
            <a:r>
              <a:rPr lang="zh-CN" altLang="en-US" dirty="0"/>
              <a:t>储能良好</a:t>
            </a:r>
            <a:r>
              <a:rPr lang="en-US" altLang="zh-CN" dirty="0"/>
              <a:t>, </a:t>
            </a:r>
            <a:r>
              <a:rPr lang="zh-CN" altLang="en-US" dirty="0"/>
              <a:t>目前在大型激光核聚变驱动器装置研制中具有不可替代的地位。 </a:t>
            </a:r>
            <a:r>
              <a:rPr lang="en-US" altLang="zh-CN" dirty="0"/>
              <a:t>Nd :GGG </a:t>
            </a:r>
            <a:r>
              <a:rPr lang="zh-CN" altLang="en-US" dirty="0"/>
              <a:t>与 </a:t>
            </a:r>
            <a:r>
              <a:rPr lang="en-US" altLang="zh-CN" dirty="0"/>
              <a:t>Nd :YAG </a:t>
            </a:r>
            <a:r>
              <a:rPr lang="zh-CN" altLang="en-US" dirty="0"/>
              <a:t>介质的激光性能比较接近 </a:t>
            </a:r>
            <a:r>
              <a:rPr lang="en-US" altLang="zh-CN" dirty="0"/>
              <a:t>,</a:t>
            </a:r>
            <a:r>
              <a:rPr lang="zh-CN" altLang="en-US" dirty="0"/>
              <a:t>均在 </a:t>
            </a:r>
            <a:r>
              <a:rPr lang="en-US" altLang="zh-CN" dirty="0"/>
              <a:t>20 </a:t>
            </a:r>
            <a:r>
              <a:rPr lang="zh-CN" altLang="en-US" dirty="0"/>
              <a:t>世纪六七十年代被发现</a:t>
            </a:r>
            <a:r>
              <a:rPr lang="en-US" altLang="zh-CN" dirty="0"/>
              <a:t>, </a:t>
            </a:r>
            <a:r>
              <a:rPr lang="zh-CN" altLang="en-US" dirty="0"/>
              <a:t>且被认为是较好的固体激 光工作介质</a:t>
            </a:r>
            <a:r>
              <a:rPr lang="en-US" altLang="zh-CN" dirty="0"/>
              <a:t>, </a:t>
            </a:r>
            <a:r>
              <a:rPr lang="zh-CN" altLang="en-US" dirty="0"/>
              <a:t>但由于当时无法生长性能优良的 </a:t>
            </a:r>
            <a:r>
              <a:rPr lang="en-US" altLang="zh-CN" dirty="0"/>
              <a:t>Nd :GGG </a:t>
            </a:r>
            <a:r>
              <a:rPr lang="zh-CN" altLang="en-US" dirty="0"/>
              <a:t>晶体 </a:t>
            </a:r>
            <a:r>
              <a:rPr lang="en-US" altLang="zh-CN" dirty="0"/>
              <a:t>,</a:t>
            </a:r>
            <a:r>
              <a:rPr lang="zh-CN" altLang="en-US" dirty="0"/>
              <a:t>其制作成本也高于 </a:t>
            </a:r>
            <a:r>
              <a:rPr lang="en-US" altLang="zh-CN" dirty="0"/>
              <a:t>Nd :YAG , </a:t>
            </a:r>
            <a:r>
              <a:rPr lang="zh-CN" altLang="en-US" dirty="0"/>
              <a:t>所以即使在中小 功率激光器的应用中 </a:t>
            </a:r>
            <a:r>
              <a:rPr lang="en-US" altLang="zh-CN" dirty="0"/>
              <a:t>Nd :GGG </a:t>
            </a:r>
            <a:r>
              <a:rPr lang="zh-CN" altLang="en-US" dirty="0"/>
              <a:t>晶体也一直无法超越 </a:t>
            </a:r>
            <a:r>
              <a:rPr lang="en-US" altLang="zh-CN" dirty="0"/>
              <a:t>Nd :YAG </a:t>
            </a:r>
            <a:r>
              <a:rPr lang="zh-CN" altLang="en-US" dirty="0"/>
              <a:t>激光晶体 。</a:t>
            </a:r>
            <a:endParaRPr lang="en-US" altLang="zh-CN" dirty="0"/>
          </a:p>
          <a:p>
            <a:pPr marL="0" indent="0">
              <a:buNone/>
            </a:pPr>
            <a:r>
              <a:rPr lang="en-US" altLang="zh-CN" dirty="0"/>
              <a:t>                           《</a:t>
            </a:r>
            <a:r>
              <a:rPr lang="zh-CN" altLang="en-US" dirty="0"/>
              <a:t>钕玻璃 、</a:t>
            </a:r>
            <a:r>
              <a:rPr lang="en-US" altLang="zh-CN" dirty="0"/>
              <a:t>Nd :YAG </a:t>
            </a:r>
            <a:r>
              <a:rPr lang="zh-CN" altLang="en-US" dirty="0"/>
              <a:t>和 </a:t>
            </a:r>
            <a:r>
              <a:rPr lang="en-US" altLang="zh-CN" dirty="0"/>
              <a:t>Nd :GGG </a:t>
            </a:r>
            <a:r>
              <a:rPr lang="zh-CN" altLang="en-US" dirty="0"/>
              <a:t>热容激光特性比较</a:t>
            </a:r>
            <a:r>
              <a:rPr lang="en-US" altLang="zh-CN" dirty="0"/>
              <a:t>》</a:t>
            </a:r>
            <a:endParaRPr lang="zh-CN" altLang="en-US" dirty="0"/>
          </a:p>
        </p:txBody>
      </p:sp>
    </p:spTree>
    <p:extLst>
      <p:ext uri="{BB962C8B-B14F-4D97-AF65-F5344CB8AC3E}">
        <p14:creationId xmlns:p14="http://schemas.microsoft.com/office/powerpoint/2010/main" val="84515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7E421-B46A-451F-80E3-7BD4DCEAA4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D4A910-350B-4B09-A9F4-CAA7206EDF4B}"/>
              </a:ext>
            </a:extLst>
          </p:cNvPr>
          <p:cNvSpPr>
            <a:spLocks noGrp="1"/>
          </p:cNvSpPr>
          <p:nvPr>
            <p:ph idx="1"/>
          </p:nvPr>
        </p:nvSpPr>
        <p:spPr/>
        <p:txBody>
          <a:bodyPr>
            <a:normAutofit/>
          </a:bodyPr>
          <a:lstStyle/>
          <a:p>
            <a:pPr marL="0" indent="0">
              <a:buNone/>
            </a:pPr>
            <a:r>
              <a:rPr lang="zh-CN" altLang="en-US" sz="19600" dirty="0"/>
              <a:t>   谢谢！</a:t>
            </a:r>
          </a:p>
        </p:txBody>
      </p:sp>
    </p:spTree>
    <p:extLst>
      <p:ext uri="{BB962C8B-B14F-4D97-AF65-F5344CB8AC3E}">
        <p14:creationId xmlns:p14="http://schemas.microsoft.com/office/powerpoint/2010/main" val="13701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6B1E-D216-435C-9425-864B6CD0CF0A}"/>
              </a:ext>
            </a:extLst>
          </p:cNvPr>
          <p:cNvSpPr>
            <a:spLocks noGrp="1"/>
          </p:cNvSpPr>
          <p:nvPr>
            <p:ph type="title"/>
          </p:nvPr>
        </p:nvSpPr>
        <p:spPr/>
        <p:txBody>
          <a:bodyPr/>
          <a:lstStyle/>
          <a:p>
            <a:r>
              <a:rPr lang="zh-CN" altLang="en-US" dirty="0"/>
              <a:t>常见的变色玻璃及原理</a:t>
            </a:r>
          </a:p>
        </p:txBody>
      </p:sp>
      <p:sp>
        <p:nvSpPr>
          <p:cNvPr id="3" name="内容占位符 2">
            <a:extLst>
              <a:ext uri="{FF2B5EF4-FFF2-40B4-BE49-F238E27FC236}">
                <a16:creationId xmlns:a16="http://schemas.microsoft.com/office/drawing/2014/main" id="{7B90002E-A90A-429D-B3AA-6250158B3982}"/>
              </a:ext>
            </a:extLst>
          </p:cNvPr>
          <p:cNvSpPr>
            <a:spLocks noGrp="1"/>
          </p:cNvSpPr>
          <p:nvPr>
            <p:ph idx="1"/>
          </p:nvPr>
        </p:nvSpPr>
        <p:spPr/>
        <p:txBody>
          <a:bodyPr/>
          <a:lstStyle/>
          <a:p>
            <a:r>
              <a:rPr lang="en-US" altLang="zh-CN" dirty="0"/>
              <a:t>1.</a:t>
            </a:r>
            <a:r>
              <a:rPr lang="zh-CN" altLang="en-US" dirty="0"/>
              <a:t>掺杂卤化银的变色玻璃</a:t>
            </a:r>
            <a:endParaRPr lang="en-US" altLang="zh-CN" dirty="0"/>
          </a:p>
          <a:p>
            <a:r>
              <a:rPr lang="zh-CN" altLang="en-US" sz="2000" dirty="0"/>
              <a:t>原理：</a:t>
            </a:r>
            <a:r>
              <a:rPr lang="zh-CN" altLang="zh-CN" sz="2000" dirty="0"/>
              <a:t>玻璃中掺杂卤化银和少量氧化铜，光照下</a:t>
            </a:r>
            <a:r>
              <a:rPr lang="en-US" altLang="zh-CN" sz="2000" dirty="0" err="1"/>
              <a:t>AgX</a:t>
            </a:r>
            <a:r>
              <a:rPr lang="zh-CN" altLang="zh-CN" sz="2000" dirty="0"/>
              <a:t>接受可见光中光子的能量发生分解，生成</a:t>
            </a:r>
            <a:r>
              <a:rPr lang="en-US" altLang="zh-CN" sz="2000" dirty="0"/>
              <a:t>Ag</a:t>
            </a:r>
            <a:r>
              <a:rPr lang="zh-CN" altLang="zh-CN" sz="2000" dirty="0"/>
              <a:t>和</a:t>
            </a:r>
            <a:r>
              <a:rPr lang="en-US" altLang="zh-CN" sz="2000" dirty="0"/>
              <a:t>X</a:t>
            </a:r>
            <a:r>
              <a:rPr lang="zh-CN" altLang="zh-CN" sz="2000" dirty="0"/>
              <a:t>原子，其中纳米</a:t>
            </a:r>
            <a:r>
              <a:rPr lang="zh-CN" altLang="en-US" sz="2000" dirty="0"/>
              <a:t>尺度</a:t>
            </a:r>
            <a:r>
              <a:rPr lang="zh-CN" altLang="zh-CN" sz="2000" dirty="0"/>
              <a:t>的银显现黑色，使得玻璃在光照下变为不透明的深色。在黑暗环境中，在</a:t>
            </a:r>
            <a:r>
              <a:rPr lang="en-US" altLang="zh-CN" sz="2000" dirty="0" err="1"/>
              <a:t>CuO</a:t>
            </a:r>
            <a:r>
              <a:rPr lang="zh-CN" altLang="zh-CN" sz="2000" dirty="0"/>
              <a:t>的催化作用下，</a:t>
            </a:r>
            <a:r>
              <a:rPr lang="en-US" altLang="zh-CN" sz="2000" dirty="0"/>
              <a:t>Ag</a:t>
            </a:r>
            <a:r>
              <a:rPr lang="zh-CN" altLang="zh-CN" sz="2000" dirty="0"/>
              <a:t>和</a:t>
            </a:r>
            <a:r>
              <a:rPr lang="en-US" altLang="zh-CN" sz="2000" dirty="0"/>
              <a:t>X</a:t>
            </a:r>
            <a:r>
              <a:rPr lang="zh-CN" altLang="zh-CN" sz="2000" dirty="0"/>
              <a:t>原子发生化合再生成透明的</a:t>
            </a:r>
            <a:r>
              <a:rPr lang="en-US" altLang="zh-CN" sz="2000" dirty="0" err="1"/>
              <a:t>AgX</a:t>
            </a:r>
            <a:r>
              <a:rPr lang="zh-CN" altLang="zh-CN" sz="2000" dirty="0"/>
              <a:t>，恢复透明。</a:t>
            </a:r>
          </a:p>
          <a:p>
            <a:r>
              <a:rPr lang="zh-CN" altLang="zh-CN" sz="2000" dirty="0"/>
              <a:t>此过程</a:t>
            </a:r>
            <a:r>
              <a:rPr lang="zh-CN" altLang="en-US" sz="2000" dirty="0"/>
              <a:t>的反应为：</a:t>
            </a:r>
            <a:r>
              <a:rPr lang="zh-CN" altLang="zh-CN" sz="2000" dirty="0"/>
              <a:t>光下</a:t>
            </a:r>
            <a:r>
              <a:rPr lang="en-US" altLang="zh-CN" sz="2000" b="1" dirty="0" err="1"/>
              <a:t>AgBr</a:t>
            </a:r>
            <a:r>
              <a:rPr lang="en-US" altLang="zh-CN" sz="2000" dirty="0"/>
              <a:t>=</a:t>
            </a:r>
            <a:r>
              <a:rPr lang="en-US" altLang="zh-CN" sz="2000" b="1" dirty="0" err="1"/>
              <a:t>Ag</a:t>
            </a:r>
            <a:r>
              <a:rPr lang="en-US" altLang="zh-CN" sz="2000" dirty="0" err="1"/>
              <a:t>+</a:t>
            </a:r>
            <a:r>
              <a:rPr lang="en-US" altLang="zh-CN" sz="2000" b="1" dirty="0" err="1"/>
              <a:t>Br</a:t>
            </a:r>
            <a:r>
              <a:rPr lang="en-US" altLang="zh-CN" sz="2000" dirty="0"/>
              <a:t> </a:t>
            </a:r>
            <a:r>
              <a:rPr lang="zh-CN" altLang="zh-CN" sz="2000" dirty="0"/>
              <a:t>黑暗中</a:t>
            </a:r>
            <a:r>
              <a:rPr lang="en-US" altLang="zh-CN" sz="2000" b="1" dirty="0" err="1"/>
              <a:t>Ag</a:t>
            </a:r>
            <a:r>
              <a:rPr lang="en-US" altLang="zh-CN" sz="2000" dirty="0" err="1"/>
              <a:t>+</a:t>
            </a:r>
            <a:r>
              <a:rPr lang="en-US" altLang="zh-CN" sz="2000" b="1" dirty="0" err="1"/>
              <a:t>Br</a:t>
            </a:r>
            <a:r>
              <a:rPr lang="en-US" altLang="zh-CN" sz="2000" dirty="0"/>
              <a:t>=</a:t>
            </a:r>
            <a:r>
              <a:rPr lang="en-US" altLang="zh-CN" sz="2000" b="1" dirty="0" err="1"/>
              <a:t>CuO</a:t>
            </a:r>
            <a:r>
              <a:rPr lang="en-US" altLang="zh-CN" sz="2000" dirty="0"/>
              <a:t>=</a:t>
            </a:r>
            <a:r>
              <a:rPr lang="en-US" altLang="zh-CN" sz="2000" b="1" dirty="0" err="1"/>
              <a:t>AgBr</a:t>
            </a:r>
            <a:endParaRPr lang="zh-CN" altLang="zh-CN" sz="2000" dirty="0"/>
          </a:p>
          <a:p>
            <a:endParaRPr lang="zh-CN" altLang="en-US" dirty="0"/>
          </a:p>
        </p:txBody>
      </p:sp>
    </p:spTree>
    <p:extLst>
      <p:ext uri="{BB962C8B-B14F-4D97-AF65-F5344CB8AC3E}">
        <p14:creationId xmlns:p14="http://schemas.microsoft.com/office/powerpoint/2010/main" val="86898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82264-7BC4-4EBA-89A9-FD55CB26C7FB}"/>
              </a:ext>
            </a:extLst>
          </p:cNvPr>
          <p:cNvSpPr>
            <a:spLocks noGrp="1"/>
          </p:cNvSpPr>
          <p:nvPr>
            <p:ph type="title"/>
          </p:nvPr>
        </p:nvSpPr>
        <p:spPr/>
        <p:txBody>
          <a:bodyPr/>
          <a:lstStyle/>
          <a:p>
            <a:endParaRPr lang="zh-CN" altLang="en-US" baseline="-42000"/>
          </a:p>
        </p:txBody>
      </p:sp>
      <p:sp>
        <p:nvSpPr>
          <p:cNvPr id="3" name="内容占位符 2">
            <a:extLst>
              <a:ext uri="{FF2B5EF4-FFF2-40B4-BE49-F238E27FC236}">
                <a16:creationId xmlns:a16="http://schemas.microsoft.com/office/drawing/2014/main" id="{28FD9CCB-6E30-4F74-A95C-D1BE29C0B2E6}"/>
              </a:ext>
            </a:extLst>
          </p:cNvPr>
          <p:cNvSpPr>
            <a:spLocks noGrp="1"/>
          </p:cNvSpPr>
          <p:nvPr>
            <p:ph idx="1"/>
          </p:nvPr>
        </p:nvSpPr>
        <p:spPr/>
        <p:txBody>
          <a:bodyPr/>
          <a:lstStyle/>
          <a:p>
            <a:r>
              <a:rPr lang="en-US" altLang="zh-CN" dirty="0"/>
              <a:t>2.</a:t>
            </a:r>
            <a:r>
              <a:rPr lang="zh-CN" altLang="en-US" dirty="0"/>
              <a:t>掺杂</a:t>
            </a:r>
            <a:r>
              <a:rPr lang="en-US" altLang="zh-CN" dirty="0"/>
              <a:t>WO</a:t>
            </a:r>
            <a:r>
              <a:rPr lang="en-US" altLang="zh-CN" baseline="-25000" dirty="0"/>
              <a:t>3</a:t>
            </a:r>
            <a:r>
              <a:rPr lang="zh-CN" altLang="en-US" dirty="0"/>
              <a:t>的变色玻璃</a:t>
            </a:r>
            <a:endParaRPr lang="en-US" altLang="zh-CN" dirty="0"/>
          </a:p>
          <a:p>
            <a:r>
              <a:rPr lang="zh-CN" altLang="en-US" sz="2000" dirty="0"/>
              <a:t>原理：</a:t>
            </a:r>
            <a:r>
              <a:rPr lang="zh-CN" altLang="zh-CN" sz="2000" dirty="0"/>
              <a:t>在紫外光的作用下，价带中电子跃迁到导带，形成电子空穴。随后光电子被</a:t>
            </a:r>
            <a:r>
              <a:rPr lang="en-US" altLang="zh-CN" sz="2000" dirty="0"/>
              <a:t>W</a:t>
            </a:r>
            <a:r>
              <a:rPr lang="zh-CN" altLang="zh-CN" sz="2000" dirty="0"/>
              <a:t>（</a:t>
            </a:r>
            <a:r>
              <a:rPr lang="en-US" altLang="zh-CN" sz="2000" dirty="0"/>
              <a:t>VI</a:t>
            </a:r>
            <a:r>
              <a:rPr lang="zh-CN" altLang="zh-CN" sz="2000" dirty="0"/>
              <a:t>）捕获，</a:t>
            </a:r>
            <a:r>
              <a:rPr lang="en-US" altLang="zh-CN" sz="2000" dirty="0"/>
              <a:t>W</a:t>
            </a:r>
            <a:r>
              <a:rPr lang="zh-CN" altLang="zh-CN" sz="2000" dirty="0"/>
              <a:t>被还原到</a:t>
            </a:r>
            <a:r>
              <a:rPr lang="en-US" altLang="zh-CN" sz="2000" dirty="0"/>
              <a:t>5</a:t>
            </a:r>
            <a:r>
              <a:rPr lang="zh-CN" altLang="zh-CN" sz="2000" dirty="0"/>
              <a:t>价。同时掺杂的还原性物种产生正离子</a:t>
            </a:r>
            <a:r>
              <a:rPr lang="en-US" altLang="zh-CN" sz="2000" dirty="0"/>
              <a:t>M</a:t>
            </a:r>
            <a:r>
              <a:rPr lang="en-US" altLang="zh-CN" sz="2000" b="1" baseline="30000" dirty="0"/>
              <a:t>+</a:t>
            </a:r>
            <a:r>
              <a:rPr lang="zh-CN" altLang="zh-CN" sz="2000" dirty="0"/>
              <a:t>，双注入到</a:t>
            </a:r>
            <a:r>
              <a:rPr lang="en-US" altLang="zh-CN" sz="2000" dirty="0"/>
              <a:t>WO3</a:t>
            </a:r>
            <a:r>
              <a:rPr lang="zh-CN" altLang="zh-CN" sz="2000" dirty="0"/>
              <a:t>晶格中形成</a:t>
            </a:r>
            <a:r>
              <a:rPr lang="en-US" altLang="zh-CN" sz="2000" dirty="0"/>
              <a:t>M</a:t>
            </a:r>
            <a:r>
              <a:rPr lang="en-US" altLang="zh-CN" sz="2000" b="1" baseline="-25000" dirty="0"/>
              <a:t>x</a:t>
            </a:r>
            <a:r>
              <a:rPr lang="en-US" altLang="zh-CN" sz="2000" dirty="0"/>
              <a:t>WO</a:t>
            </a:r>
            <a:r>
              <a:rPr lang="en-US" altLang="zh-CN" sz="2000" b="1" baseline="-25000" dirty="0"/>
              <a:t>3</a:t>
            </a:r>
            <a:r>
              <a:rPr lang="zh-CN" altLang="zh-CN" sz="2000" dirty="0"/>
              <a:t>（</a:t>
            </a:r>
            <a:r>
              <a:rPr lang="en-US" altLang="zh-CN" sz="2000" dirty="0"/>
              <a:t>0</a:t>
            </a:r>
            <a:r>
              <a:rPr lang="zh-CN" altLang="zh-CN" sz="2000" dirty="0"/>
              <a:t>＜</a:t>
            </a:r>
            <a:r>
              <a:rPr lang="en-US" altLang="zh-CN" sz="2000" dirty="0"/>
              <a:t>x</a:t>
            </a:r>
            <a:r>
              <a:rPr lang="zh-CN" altLang="zh-CN" sz="2000" dirty="0"/>
              <a:t>＜</a:t>
            </a:r>
            <a:r>
              <a:rPr lang="en-US" altLang="zh-CN" sz="2000" dirty="0"/>
              <a:t>1</a:t>
            </a:r>
            <a:r>
              <a:rPr lang="zh-CN" altLang="zh-CN" sz="2000" dirty="0"/>
              <a:t>）。其中</a:t>
            </a:r>
            <a:r>
              <a:rPr lang="en-US" altLang="zh-CN" sz="2000" dirty="0"/>
              <a:t>W(V)</a:t>
            </a:r>
            <a:r>
              <a:rPr lang="zh-CN" altLang="zh-CN" sz="2000" dirty="0"/>
              <a:t>和</a:t>
            </a:r>
            <a:r>
              <a:rPr lang="en-US" altLang="zh-CN" sz="2000" dirty="0"/>
              <a:t>W(VI)</a:t>
            </a:r>
            <a:r>
              <a:rPr lang="zh-CN" altLang="zh-CN" sz="2000" dirty="0"/>
              <a:t>的混合晶体称为钨青铜，为不透明的深色。（</a:t>
            </a:r>
            <a:r>
              <a:rPr lang="en-US" altLang="zh-CN" sz="2000" dirty="0"/>
              <a:t>M</a:t>
            </a:r>
            <a:r>
              <a:rPr lang="en-US" altLang="zh-CN" sz="2000" b="1" baseline="30000" dirty="0"/>
              <a:t>+</a:t>
            </a:r>
            <a:r>
              <a:rPr lang="zh-CN" altLang="zh-CN" sz="2000" dirty="0"/>
              <a:t>一般为氢离子）</a:t>
            </a:r>
            <a:r>
              <a:rPr lang="zh-CN" altLang="en-US" sz="2000" dirty="0"/>
              <a:t>。另外，在外加电场作用下，也可以使该玻璃变色，原理与光致变色的相同。</a:t>
            </a:r>
            <a:endParaRPr lang="zh-CN" altLang="zh-CN" sz="2000" dirty="0"/>
          </a:p>
          <a:p>
            <a:r>
              <a:rPr lang="zh-CN" altLang="en-US" sz="2000" dirty="0"/>
              <a:t>此过程的反应为：</a:t>
            </a:r>
            <a:r>
              <a:rPr lang="zh-CN" altLang="zh-CN" sz="2000" dirty="0"/>
              <a:t>光下</a:t>
            </a:r>
            <a:r>
              <a:rPr lang="en-US" altLang="zh-CN" sz="2000" b="1" dirty="0"/>
              <a:t>WO</a:t>
            </a:r>
            <a:r>
              <a:rPr lang="en-US" altLang="zh-CN" sz="2000" b="1" baseline="-25000" dirty="0"/>
              <a:t>3</a:t>
            </a:r>
            <a:r>
              <a:rPr lang="en-US" altLang="zh-CN" sz="2000" dirty="0"/>
              <a:t>+x</a:t>
            </a:r>
            <a:r>
              <a:rPr lang="en-US" altLang="zh-CN" sz="2000" b="1" dirty="0"/>
              <a:t>e</a:t>
            </a:r>
            <a:r>
              <a:rPr lang="en-US" altLang="zh-CN" sz="2000" b="1" baseline="30000" dirty="0"/>
              <a:t>-</a:t>
            </a:r>
            <a:r>
              <a:rPr lang="en-US" altLang="zh-CN" sz="2000" dirty="0"/>
              <a:t>+</a:t>
            </a:r>
            <a:r>
              <a:rPr lang="en-US" altLang="zh-CN" sz="2000" dirty="0" err="1"/>
              <a:t>x</a:t>
            </a:r>
            <a:r>
              <a:rPr lang="en-US" altLang="zh-CN" sz="2000" b="1" dirty="0" err="1"/>
              <a:t>M</a:t>
            </a:r>
            <a:r>
              <a:rPr lang="en-US" altLang="zh-CN" sz="2000" b="1" baseline="30000" dirty="0"/>
              <a:t>+</a:t>
            </a:r>
            <a:r>
              <a:rPr lang="en-US" altLang="zh-CN" sz="2000" dirty="0"/>
              <a:t>=</a:t>
            </a:r>
            <a:r>
              <a:rPr lang="en-US" altLang="zh-CN" sz="2000" b="1" dirty="0"/>
              <a:t>M</a:t>
            </a:r>
            <a:r>
              <a:rPr lang="en-US" altLang="zh-CN" sz="2000" b="1" baseline="-25000" dirty="0"/>
              <a:t>x</a:t>
            </a:r>
            <a:r>
              <a:rPr lang="en-US" altLang="zh-CN" sz="2000" b="1" dirty="0"/>
              <a:t>WO</a:t>
            </a:r>
            <a:r>
              <a:rPr lang="en-US" altLang="zh-CN" sz="2000" b="1" baseline="-25000" dirty="0"/>
              <a:t>3</a:t>
            </a:r>
            <a:r>
              <a:rPr lang="en-US" altLang="zh-CN" sz="2000" b="1" dirty="0"/>
              <a:t>   </a:t>
            </a:r>
            <a:r>
              <a:rPr lang="zh-CN" altLang="en-US" sz="2000" dirty="0"/>
              <a:t>黑暗中</a:t>
            </a:r>
            <a:r>
              <a:rPr lang="en-US" altLang="zh-CN" sz="2000" b="1" dirty="0"/>
              <a:t>M</a:t>
            </a:r>
            <a:r>
              <a:rPr lang="en-US" altLang="zh-CN" sz="2000" b="1" baseline="-25000" dirty="0"/>
              <a:t>x</a:t>
            </a:r>
            <a:r>
              <a:rPr lang="en-US" altLang="zh-CN" sz="2000" b="1" dirty="0"/>
              <a:t>WO</a:t>
            </a:r>
            <a:r>
              <a:rPr lang="en-US" altLang="zh-CN" sz="2000" b="1" baseline="-25000" dirty="0"/>
              <a:t>3</a:t>
            </a:r>
            <a:r>
              <a:rPr lang="en-US" altLang="zh-CN" sz="2000" dirty="0"/>
              <a:t>=</a:t>
            </a:r>
            <a:r>
              <a:rPr lang="en-US" altLang="zh-CN" sz="2000" b="1" dirty="0"/>
              <a:t>WO</a:t>
            </a:r>
            <a:r>
              <a:rPr lang="en-US" altLang="zh-CN" sz="2000" b="1" baseline="-25000" dirty="0"/>
              <a:t>3</a:t>
            </a:r>
            <a:r>
              <a:rPr lang="en-US" altLang="zh-CN" sz="2000" dirty="0"/>
              <a:t>+x</a:t>
            </a:r>
            <a:r>
              <a:rPr lang="en-US" altLang="zh-CN" sz="2000" b="1" dirty="0"/>
              <a:t>M</a:t>
            </a:r>
            <a:r>
              <a:rPr lang="en-US" altLang="zh-CN" sz="2000" b="1" baseline="30000" dirty="0"/>
              <a:t>+</a:t>
            </a:r>
            <a:r>
              <a:rPr lang="en-US" altLang="zh-CN" sz="2000" dirty="0"/>
              <a:t>+</a:t>
            </a:r>
            <a:r>
              <a:rPr lang="en-US" altLang="zh-CN" sz="2000" dirty="0" err="1"/>
              <a:t>x</a:t>
            </a:r>
            <a:r>
              <a:rPr lang="en-US" altLang="zh-CN" sz="2000" b="1" dirty="0" err="1"/>
              <a:t>e</a:t>
            </a:r>
            <a:r>
              <a:rPr lang="en-US" altLang="zh-CN" sz="2000" b="1" baseline="30000" dirty="0"/>
              <a:t>-</a:t>
            </a:r>
            <a:endParaRPr lang="zh-CN" altLang="zh-CN" sz="2000" b="1" baseline="30000" dirty="0"/>
          </a:p>
          <a:p>
            <a:endParaRPr lang="zh-CN" altLang="en-US" sz="2000" b="1" baseline="-25000" dirty="0"/>
          </a:p>
        </p:txBody>
      </p:sp>
    </p:spTree>
    <p:extLst>
      <p:ext uri="{BB962C8B-B14F-4D97-AF65-F5344CB8AC3E}">
        <p14:creationId xmlns:p14="http://schemas.microsoft.com/office/powerpoint/2010/main" val="300609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E2749-7F50-4CC4-A3FE-84AAB0D617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1D93F1-8C5C-4E88-925D-C44A48026830}"/>
              </a:ext>
            </a:extLst>
          </p:cNvPr>
          <p:cNvSpPr>
            <a:spLocks noGrp="1"/>
          </p:cNvSpPr>
          <p:nvPr>
            <p:ph idx="1"/>
          </p:nvPr>
        </p:nvSpPr>
        <p:spPr/>
        <p:txBody>
          <a:bodyPr/>
          <a:lstStyle/>
          <a:p>
            <a:r>
              <a:rPr lang="en-US" altLang="zh-CN" dirty="0"/>
              <a:t>3.</a:t>
            </a:r>
            <a:r>
              <a:rPr lang="zh-CN" altLang="en-US" dirty="0"/>
              <a:t>掺杂稀土元素的变色玻璃</a:t>
            </a:r>
            <a:endParaRPr lang="en-US" altLang="zh-CN" dirty="0"/>
          </a:p>
          <a:p>
            <a:r>
              <a:rPr lang="zh-CN" altLang="en-US" sz="2000" dirty="0"/>
              <a:t>原理：</a:t>
            </a:r>
            <a:r>
              <a:rPr lang="zh-CN" altLang="zh-CN" sz="2000" dirty="0"/>
              <a:t>在玻璃中适当掺杂一些稀土金属元素，由于其特殊的</a:t>
            </a:r>
            <a:r>
              <a:rPr lang="en-US" altLang="zh-CN" sz="2000" dirty="0"/>
              <a:t>f-f</a:t>
            </a:r>
            <a:r>
              <a:rPr lang="zh-CN" altLang="zh-CN" sz="2000" dirty="0"/>
              <a:t>轨道电子跃迁的性质，可以吸收特定波长的可见光。当入射光的主要波长不同时，被吸收后呈现的互补色就不相同，从而实现变色。</a:t>
            </a:r>
          </a:p>
          <a:p>
            <a:endParaRPr lang="en-US" altLang="zh-CN" dirty="0"/>
          </a:p>
          <a:p>
            <a:endParaRPr lang="zh-CN" altLang="en-US" dirty="0"/>
          </a:p>
        </p:txBody>
      </p:sp>
    </p:spTree>
    <p:extLst>
      <p:ext uri="{BB962C8B-B14F-4D97-AF65-F5344CB8AC3E}">
        <p14:creationId xmlns:p14="http://schemas.microsoft.com/office/powerpoint/2010/main" val="8918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0A20F-F9F3-40DD-87D7-9894A4616D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517DDF-5EC1-40D8-9BF7-7C2A1162BBFE}"/>
              </a:ext>
            </a:extLst>
          </p:cNvPr>
          <p:cNvSpPr>
            <a:spLocks noGrp="1"/>
          </p:cNvSpPr>
          <p:nvPr>
            <p:ph idx="1"/>
          </p:nvPr>
        </p:nvSpPr>
        <p:spPr/>
        <p:txBody>
          <a:bodyPr/>
          <a:lstStyle/>
          <a:p>
            <a:r>
              <a:rPr lang="en-US" altLang="zh-CN" dirty="0"/>
              <a:t>4.</a:t>
            </a:r>
            <a:r>
              <a:rPr lang="zh-CN" altLang="en-US" dirty="0"/>
              <a:t>掺杂有机变色材料的变色玻璃</a:t>
            </a:r>
            <a:endParaRPr lang="en-US" altLang="zh-CN" dirty="0"/>
          </a:p>
          <a:p>
            <a:r>
              <a:rPr lang="zh-CN" altLang="en-US" sz="2000" dirty="0"/>
              <a:t>原理：</a:t>
            </a:r>
            <a:r>
              <a:rPr lang="zh-CN" altLang="zh-CN" sz="2000" dirty="0"/>
              <a:t>以偶氮材料为例。偶氮基团</a:t>
            </a:r>
            <a:r>
              <a:rPr lang="en-US" altLang="zh-CN" sz="2000" dirty="0"/>
              <a:t>-N=N-</a:t>
            </a:r>
            <a:r>
              <a:rPr lang="zh-CN" altLang="zh-CN" sz="2000" dirty="0"/>
              <a:t>有顺反异构体，顺式和反式的摩尔消光系数差别很大（即吸收光的能力差别很大）。</a:t>
            </a:r>
            <a:r>
              <a:rPr lang="zh-CN" altLang="en-US" sz="2000" dirty="0"/>
              <a:t>它</a:t>
            </a:r>
            <a:r>
              <a:rPr lang="zh-CN" altLang="zh-CN" sz="2000" dirty="0"/>
              <a:t>在光照下，</a:t>
            </a:r>
            <a:r>
              <a:rPr lang="zh-CN" altLang="en-US" sz="2000" dirty="0"/>
              <a:t>构型改变</a:t>
            </a:r>
            <a:r>
              <a:rPr lang="zh-CN" altLang="zh-CN" sz="2000" dirty="0"/>
              <a:t>，生成</a:t>
            </a:r>
            <a:r>
              <a:rPr lang="zh-CN" altLang="en-US" sz="2000" dirty="0"/>
              <a:t>深色的</a:t>
            </a:r>
            <a:r>
              <a:rPr lang="zh-CN" altLang="zh-CN" sz="2000" dirty="0"/>
              <a:t>反式异构体</a:t>
            </a:r>
            <a:r>
              <a:rPr lang="zh-CN" altLang="en-US" sz="2000" dirty="0"/>
              <a:t>，</a:t>
            </a:r>
            <a:r>
              <a:rPr lang="zh-CN" altLang="zh-CN" sz="2000" dirty="0"/>
              <a:t>变为不透明状态。若将该不透光物质加热，它又会恢复为热力学稳定的顺式状态（玻璃恢复透明）。又如光反应</a:t>
            </a:r>
            <a:r>
              <a:rPr lang="en-US" altLang="zh-CN" sz="2000" dirty="0"/>
              <a:t>[2+2]</a:t>
            </a:r>
            <a:r>
              <a:rPr lang="zh-CN" altLang="zh-CN" sz="2000" dirty="0"/>
              <a:t>环加成生成不透明物质，黑暗</a:t>
            </a:r>
            <a:r>
              <a:rPr lang="en-US" altLang="zh-CN" sz="2000" dirty="0"/>
              <a:t>/</a:t>
            </a:r>
            <a:r>
              <a:rPr lang="zh-CN" altLang="zh-CN" sz="2000" dirty="0"/>
              <a:t>加热下恢复稳定透明。</a:t>
            </a:r>
          </a:p>
          <a:p>
            <a:endParaRPr lang="zh-CN" altLang="en-US" dirty="0"/>
          </a:p>
        </p:txBody>
      </p:sp>
    </p:spTree>
    <p:extLst>
      <p:ext uri="{BB962C8B-B14F-4D97-AF65-F5344CB8AC3E}">
        <p14:creationId xmlns:p14="http://schemas.microsoft.com/office/powerpoint/2010/main" val="138318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26714-0BEA-4B26-95F5-1F81A8091BD2}"/>
              </a:ext>
            </a:extLst>
          </p:cNvPr>
          <p:cNvSpPr>
            <a:spLocks noGrp="1"/>
          </p:cNvSpPr>
          <p:nvPr>
            <p:ph type="title"/>
          </p:nvPr>
        </p:nvSpPr>
        <p:spPr/>
        <p:txBody>
          <a:bodyPr/>
          <a:lstStyle/>
          <a:p>
            <a:r>
              <a:rPr lang="zh-CN" altLang="en-US" dirty="0"/>
              <a:t>变色玻璃的应用</a:t>
            </a:r>
          </a:p>
        </p:txBody>
      </p:sp>
      <p:sp>
        <p:nvSpPr>
          <p:cNvPr id="3" name="内容占位符 2">
            <a:extLst>
              <a:ext uri="{FF2B5EF4-FFF2-40B4-BE49-F238E27FC236}">
                <a16:creationId xmlns:a16="http://schemas.microsoft.com/office/drawing/2014/main" id="{CF1930CB-EC84-4EBD-B2DD-9776A02C5BEA}"/>
              </a:ext>
            </a:extLst>
          </p:cNvPr>
          <p:cNvSpPr>
            <a:spLocks noGrp="1"/>
          </p:cNvSpPr>
          <p:nvPr>
            <p:ph idx="1"/>
          </p:nvPr>
        </p:nvSpPr>
        <p:spPr/>
        <p:txBody>
          <a:bodyPr>
            <a:normAutofit fontScale="92500" lnSpcReduction="10000"/>
          </a:bodyPr>
          <a:lstStyle/>
          <a:p>
            <a:pPr marL="0" indent="0">
              <a:buNone/>
            </a:pPr>
            <a:r>
              <a:rPr lang="en-US" altLang="zh-CN" dirty="0"/>
              <a:t>(</a:t>
            </a:r>
            <a:r>
              <a:rPr lang="en-US" altLang="zh-CN" dirty="0" err="1"/>
              <a:t>i</a:t>
            </a:r>
            <a:r>
              <a:rPr lang="en-US" altLang="zh-CN" dirty="0"/>
              <a:t>)</a:t>
            </a:r>
            <a:r>
              <a:rPr lang="zh-CN" altLang="zh-CN" dirty="0"/>
              <a:t>信息存储元件：利用光致变色化合物受不同强度和波长光照射时可反复循环变色的特点，可以将其制成计算机的记忆存储元件，实现信息的记忆与消除过程</a:t>
            </a:r>
            <a:r>
              <a:rPr lang="en-US" altLang="zh-CN" dirty="0"/>
              <a:t>.</a:t>
            </a:r>
          </a:p>
          <a:p>
            <a:pPr marL="0" indent="0">
              <a:buNone/>
            </a:pPr>
            <a:r>
              <a:rPr lang="en-US" altLang="zh-CN" dirty="0"/>
              <a:t>(ii)</a:t>
            </a:r>
            <a:r>
              <a:rPr lang="zh-CN" altLang="zh-CN" dirty="0"/>
              <a:t>装饰和防护包装材料：变色化合物可用作指甲漆、漆雕工艺品、</a:t>
            </a:r>
            <a:r>
              <a:rPr lang="en-US" altLang="zh-CN" dirty="0"/>
              <a:t>T </a:t>
            </a:r>
            <a:r>
              <a:rPr lang="zh-CN" altLang="zh-CN" dirty="0"/>
              <a:t>恤衫、墙壁纸等装饰品。</a:t>
            </a:r>
            <a:endParaRPr lang="en-US" altLang="zh-CN" dirty="0"/>
          </a:p>
          <a:p>
            <a:pPr marL="0" indent="0">
              <a:buNone/>
            </a:pPr>
            <a:r>
              <a:rPr lang="en-US" altLang="zh-CN" dirty="0"/>
              <a:t>(iii)</a:t>
            </a:r>
            <a:r>
              <a:rPr lang="zh-CN" altLang="zh-CN" dirty="0"/>
              <a:t>自</a:t>
            </a:r>
            <a:r>
              <a:rPr lang="en-US" altLang="zh-CN" dirty="0"/>
              <a:t>显影全息</a:t>
            </a:r>
            <a:r>
              <a:rPr lang="zh-CN" altLang="zh-CN" dirty="0"/>
              <a:t>记录照相：这是利用</a:t>
            </a:r>
            <a:r>
              <a:rPr lang="en-US" altLang="zh-CN" dirty="0"/>
              <a:t>变色材料</a:t>
            </a:r>
            <a:r>
              <a:rPr lang="zh-CN" altLang="zh-CN" dirty="0"/>
              <a:t>的光敏性制作的一种新型自显影法照相技术。在透明胶片等</a:t>
            </a:r>
            <a:r>
              <a:rPr lang="en-US" altLang="zh-CN" dirty="0"/>
              <a:t>支持体</a:t>
            </a:r>
            <a:r>
              <a:rPr lang="zh-CN" altLang="zh-CN" dirty="0"/>
              <a:t>上涂一层很薄的</a:t>
            </a:r>
            <a:r>
              <a:rPr lang="en-US" altLang="zh-CN" dirty="0"/>
              <a:t>光致变色</a:t>
            </a:r>
            <a:r>
              <a:rPr lang="zh-CN" altLang="zh-CN" dirty="0"/>
              <a:t>物质</a:t>
            </a:r>
            <a:r>
              <a:rPr lang="en-US" altLang="zh-CN" dirty="0"/>
              <a:t>(</a:t>
            </a:r>
            <a:r>
              <a:rPr lang="zh-CN" altLang="zh-CN" dirty="0"/>
              <a:t>如螺吡喃、俘精酸醉等</a:t>
            </a:r>
            <a:r>
              <a:rPr lang="en-US" altLang="zh-CN" dirty="0"/>
              <a:t>)</a:t>
            </a:r>
            <a:r>
              <a:rPr lang="zh-CN" altLang="zh-CN" dirty="0"/>
              <a:t>，其对</a:t>
            </a:r>
            <a:r>
              <a:rPr lang="en-US" altLang="zh-CN" dirty="0"/>
              <a:t>可见光</a:t>
            </a:r>
            <a:r>
              <a:rPr lang="zh-CN" altLang="zh-CN" dirty="0"/>
              <a:t>不感光，只对</a:t>
            </a:r>
            <a:r>
              <a:rPr lang="en-US" altLang="zh-CN" dirty="0"/>
              <a:t>紫外光</a:t>
            </a:r>
            <a:r>
              <a:rPr lang="zh-CN" altLang="zh-CN" dirty="0"/>
              <a:t>感光，从而形成有色影像。</a:t>
            </a:r>
            <a:endParaRPr lang="en-US" altLang="zh-CN" dirty="0"/>
          </a:p>
          <a:p>
            <a:pPr marL="0" indent="0">
              <a:buNone/>
            </a:pPr>
            <a:r>
              <a:rPr lang="en-US" altLang="zh-CN" dirty="0"/>
              <a:t>(iv)</a:t>
            </a:r>
            <a:r>
              <a:rPr lang="zh-CN" altLang="zh-CN" dirty="0"/>
              <a:t>国防上的用途：光致变色材料对强光特别敏感，因此可以用来制作强光辐剂量剂。它能测量</a:t>
            </a:r>
            <a:r>
              <a:rPr lang="en-US" altLang="zh-CN" dirty="0"/>
              <a:t>电离辐射</a:t>
            </a:r>
            <a:r>
              <a:rPr lang="zh-CN" altLang="zh-CN" dirty="0"/>
              <a:t>，探测紫外线、</a:t>
            </a:r>
            <a:r>
              <a:rPr lang="en-US" altLang="zh-CN" dirty="0"/>
              <a:t>X </a:t>
            </a:r>
            <a:r>
              <a:rPr lang="zh-CN" altLang="zh-CN" dirty="0"/>
              <a:t>射线、</a:t>
            </a:r>
            <a:r>
              <a:rPr lang="en-US" altLang="zh-CN" dirty="0"/>
              <a:t>y </a:t>
            </a:r>
            <a:r>
              <a:rPr lang="zh-CN" altLang="zh-CN" dirty="0"/>
              <a:t>射线等的剂量。</a:t>
            </a:r>
            <a:endParaRPr lang="en-US" altLang="zh-CN" dirty="0"/>
          </a:p>
        </p:txBody>
      </p:sp>
    </p:spTree>
    <p:extLst>
      <p:ext uri="{BB962C8B-B14F-4D97-AF65-F5344CB8AC3E}">
        <p14:creationId xmlns:p14="http://schemas.microsoft.com/office/powerpoint/2010/main" val="276089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72AA6-A678-4FD1-9B35-359B9A3EE960}"/>
              </a:ext>
            </a:extLst>
          </p:cNvPr>
          <p:cNvSpPr>
            <a:spLocks noGrp="1"/>
          </p:cNvSpPr>
          <p:nvPr>
            <p:ph type="title"/>
          </p:nvPr>
        </p:nvSpPr>
        <p:spPr/>
        <p:txBody>
          <a:bodyPr/>
          <a:lstStyle/>
          <a:p>
            <a:r>
              <a:rPr lang="zh-CN" altLang="en-US" dirty="0"/>
              <a:t>物质颜色与性质的关系</a:t>
            </a:r>
          </a:p>
        </p:txBody>
      </p:sp>
      <p:sp>
        <p:nvSpPr>
          <p:cNvPr id="3" name="内容占位符 2">
            <a:extLst>
              <a:ext uri="{FF2B5EF4-FFF2-40B4-BE49-F238E27FC236}">
                <a16:creationId xmlns:a16="http://schemas.microsoft.com/office/drawing/2014/main" id="{3469065F-1AC7-4B4E-8113-F784127F4E9A}"/>
              </a:ext>
            </a:extLst>
          </p:cNvPr>
          <p:cNvSpPr>
            <a:spLocks noGrp="1"/>
          </p:cNvSpPr>
          <p:nvPr>
            <p:ph idx="1"/>
          </p:nvPr>
        </p:nvSpPr>
        <p:spPr/>
        <p:txBody>
          <a:bodyPr/>
          <a:lstStyle/>
          <a:p>
            <a:r>
              <a:rPr lang="zh-CN" altLang="en-US" sz="2000" dirty="0"/>
              <a:t>物质显色的原理：本质为</a:t>
            </a:r>
            <a:r>
              <a:rPr lang="zh-CN" altLang="zh-CN" sz="2000" dirty="0"/>
              <a:t>物质内部的电子可以吸收特定波长的光而发生跃迁，从而显现出与其互补的颜色</a:t>
            </a:r>
            <a:r>
              <a:rPr lang="zh-CN" altLang="en-US" sz="2000" dirty="0"/>
              <a:t>，具体又可分为以下几类。</a:t>
            </a:r>
            <a:endParaRPr lang="en-US" altLang="zh-CN" sz="2000" dirty="0"/>
          </a:p>
          <a:p>
            <a:r>
              <a:rPr lang="zh-CN" altLang="zh-CN" sz="2000" dirty="0"/>
              <a:t>显色方式①：共价键电荷跃迁</a:t>
            </a:r>
          </a:p>
          <a:p>
            <a:pPr marL="0" indent="0">
              <a:buNone/>
            </a:pPr>
            <a:r>
              <a:rPr lang="zh-CN" altLang="zh-CN" sz="2000" dirty="0"/>
              <a:t>原因：成键电子吸收能量为</a:t>
            </a:r>
            <a:r>
              <a:rPr lang="en-US" altLang="zh-CN" sz="2000" dirty="0" err="1"/>
              <a:t>hv</a:t>
            </a:r>
            <a:r>
              <a:rPr lang="zh-CN" altLang="zh-CN" sz="2000" dirty="0"/>
              <a:t>（波长为</a:t>
            </a:r>
            <a:r>
              <a:rPr lang="en-US" altLang="zh-CN" sz="2000" dirty="0"/>
              <a:t>c/v</a:t>
            </a:r>
            <a:r>
              <a:rPr lang="zh-CN" altLang="zh-CN" sz="2000" dirty="0"/>
              <a:t>）的光跃迁到反键轨道上，从而显现与其互补</a:t>
            </a:r>
            <a:r>
              <a:rPr lang="zh-CN" altLang="en-US" sz="2000" dirty="0"/>
              <a:t>光</a:t>
            </a:r>
            <a:r>
              <a:rPr lang="zh-CN" altLang="zh-CN" sz="2000" dirty="0"/>
              <a:t>的颜色。</a:t>
            </a:r>
            <a:r>
              <a:rPr lang="zh-CN" altLang="en-US" sz="2000" dirty="0"/>
              <a:t>（如</a:t>
            </a:r>
            <a:r>
              <a:rPr lang="en-US" altLang="zh-CN" sz="2000" dirty="0"/>
              <a:t>π-π</a:t>
            </a:r>
            <a:r>
              <a:rPr lang="zh-CN" altLang="en-US" sz="2000" dirty="0"/>
              <a:t>*跃迁，</a:t>
            </a:r>
            <a:r>
              <a:rPr lang="en-US" altLang="zh-CN" sz="2000" dirty="0"/>
              <a:t>σ-σ</a:t>
            </a:r>
            <a:r>
              <a:rPr lang="zh-CN" altLang="en-US" sz="2000" dirty="0"/>
              <a:t>*跃迁等）</a:t>
            </a:r>
            <a:endParaRPr lang="zh-CN" altLang="zh-CN" sz="2000" dirty="0"/>
          </a:p>
          <a:p>
            <a:pPr marL="0" indent="0">
              <a:buNone/>
            </a:pPr>
            <a:endParaRPr lang="zh-CN" altLang="en-US" dirty="0"/>
          </a:p>
        </p:txBody>
      </p:sp>
    </p:spTree>
    <p:extLst>
      <p:ext uri="{BB962C8B-B14F-4D97-AF65-F5344CB8AC3E}">
        <p14:creationId xmlns:p14="http://schemas.microsoft.com/office/powerpoint/2010/main" val="57226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10AA6-37B2-4D95-9062-758C28B606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5CA31DC-3951-4EE1-8E0D-6208FEFAB28C}"/>
              </a:ext>
            </a:extLst>
          </p:cNvPr>
          <p:cNvSpPr>
            <a:spLocks noGrp="1"/>
          </p:cNvSpPr>
          <p:nvPr>
            <p:ph idx="1"/>
          </p:nvPr>
        </p:nvSpPr>
        <p:spPr/>
        <p:txBody>
          <a:bodyPr/>
          <a:lstStyle/>
          <a:p>
            <a:r>
              <a:rPr lang="zh-CN" altLang="zh-CN" sz="2000" dirty="0"/>
              <a:t>显色方式②：过渡金属配合物配位场</a:t>
            </a:r>
            <a:r>
              <a:rPr lang="zh-CN" altLang="en-US" sz="2000" dirty="0"/>
              <a:t>中的电子</a:t>
            </a:r>
            <a:r>
              <a:rPr lang="zh-CN" altLang="zh-CN" sz="2000" dirty="0"/>
              <a:t>跃迁</a:t>
            </a:r>
            <a:endParaRPr lang="en-US" altLang="zh-CN" sz="2000" dirty="0"/>
          </a:p>
          <a:p>
            <a:r>
              <a:rPr lang="zh-CN" altLang="zh-CN" sz="2000" dirty="0"/>
              <a:t>原因：以</a:t>
            </a:r>
            <a:r>
              <a:rPr lang="en-US" altLang="zh-CN" sz="2000" dirty="0"/>
              <a:t>d</a:t>
            </a:r>
            <a:r>
              <a:rPr lang="zh-CN" altLang="zh-CN" sz="2000" dirty="0"/>
              <a:t>轨道为例，在配位化合物中，</a:t>
            </a:r>
            <a:r>
              <a:rPr lang="en-US" altLang="zh-CN" sz="2000" dirty="0"/>
              <a:t>d</a:t>
            </a:r>
            <a:r>
              <a:rPr lang="zh-CN" altLang="zh-CN" sz="2000" dirty="0"/>
              <a:t>电子在配位场中由</a:t>
            </a:r>
            <a:r>
              <a:rPr lang="en-US" altLang="zh-CN" sz="2000" dirty="0"/>
              <a:t>t2g</a:t>
            </a:r>
            <a:r>
              <a:rPr lang="zh-CN" altLang="zh-CN" sz="2000" dirty="0"/>
              <a:t>轨道吸收</a:t>
            </a:r>
            <a:r>
              <a:rPr lang="en-US" altLang="zh-CN" sz="2000" dirty="0" err="1"/>
              <a:t>hv</a:t>
            </a:r>
            <a:r>
              <a:rPr lang="zh-CN" altLang="zh-CN" sz="2000" dirty="0"/>
              <a:t>跃迁到</a:t>
            </a:r>
            <a:r>
              <a:rPr lang="en-US" altLang="zh-CN" sz="2000" dirty="0" err="1"/>
              <a:t>eg</a:t>
            </a:r>
            <a:r>
              <a:rPr lang="zh-CN" altLang="zh-CN" sz="2000" dirty="0"/>
              <a:t>轨道上，吸收了特定波长的光显现互补的颜色。</a:t>
            </a:r>
            <a:endParaRPr lang="en-US" altLang="zh-CN" sz="2000" dirty="0"/>
          </a:p>
          <a:p>
            <a:endParaRPr lang="zh-CN" altLang="zh-CN" dirty="0"/>
          </a:p>
          <a:p>
            <a:endParaRPr lang="zh-CN" altLang="en-US" dirty="0"/>
          </a:p>
        </p:txBody>
      </p:sp>
    </p:spTree>
    <p:extLst>
      <p:ext uri="{BB962C8B-B14F-4D97-AF65-F5344CB8AC3E}">
        <p14:creationId xmlns:p14="http://schemas.microsoft.com/office/powerpoint/2010/main" val="903518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2821</Words>
  <Application>Microsoft Office PowerPoint</Application>
  <PresentationFormat>宽屏</PresentationFormat>
  <Paragraphs>108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华文楷体</vt:lpstr>
      <vt:lpstr>Arial</vt:lpstr>
      <vt:lpstr>Office 主题​​</vt:lpstr>
      <vt:lpstr>变色玻璃原理</vt:lpstr>
      <vt:lpstr>什么是变色玻璃</vt:lpstr>
      <vt:lpstr>常见的变色玻璃及原理</vt:lpstr>
      <vt:lpstr>PowerPoint 演示文稿</vt:lpstr>
      <vt:lpstr>PowerPoint 演示文稿</vt:lpstr>
      <vt:lpstr>PowerPoint 演示文稿</vt:lpstr>
      <vt:lpstr>变色玻璃的应用</vt:lpstr>
      <vt:lpstr>物质颜色与性质的关系</vt:lpstr>
      <vt:lpstr>PowerPoint 演示文稿</vt:lpstr>
      <vt:lpstr>PowerPoint 演示文稿</vt:lpstr>
      <vt:lpstr>对于该变色玻璃的实验探究</vt:lpstr>
      <vt:lpstr>（三）变色原理假设</vt:lpstr>
      <vt:lpstr>（四）实验探究</vt:lpstr>
      <vt:lpstr>PowerPoint 演示文稿</vt:lpstr>
      <vt:lpstr>（五）结果分析与结论</vt:lpstr>
      <vt:lpstr>PowerPoint 演示文稿</vt:lpstr>
      <vt:lpstr>变色玻璃原理</vt:lpstr>
      <vt:lpstr>PowerPoint 演示文稿</vt:lpstr>
      <vt:lpstr>该玻璃的主要变色成分</vt:lpstr>
      <vt:lpstr>普通玻璃无法变色的原因</vt:lpstr>
      <vt:lpstr>该种变色玻璃性能的改进</vt:lpstr>
      <vt:lpstr>几种可能的改变变色性能的方法</vt:lpstr>
      <vt:lpstr>PowerPoint 演示文稿</vt:lpstr>
      <vt:lpstr>文献及网络报道的该变色玻璃的应用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变色玻璃原理</dc:title>
  <dc:creator>吴天元</dc:creator>
  <cp:lastModifiedBy>吴天元</cp:lastModifiedBy>
  <cp:revision>38</cp:revision>
  <dcterms:created xsi:type="dcterms:W3CDTF">2018-01-02T07:12:39Z</dcterms:created>
  <dcterms:modified xsi:type="dcterms:W3CDTF">2018-01-03T10:10:27Z</dcterms:modified>
</cp:coreProperties>
</file>