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842" r:id="rId2"/>
    <p:sldId id="912" r:id="rId3"/>
    <p:sldId id="901" r:id="rId4"/>
    <p:sldId id="925" r:id="rId5"/>
    <p:sldId id="924" r:id="rId6"/>
    <p:sldId id="928" r:id="rId7"/>
    <p:sldId id="929" r:id="rId8"/>
    <p:sldId id="927" r:id="rId9"/>
    <p:sldId id="930" r:id="rId10"/>
    <p:sldId id="931" r:id="rId11"/>
    <p:sldId id="932" r:id="rId12"/>
    <p:sldId id="934" r:id="rId13"/>
    <p:sldId id="935" r:id="rId14"/>
    <p:sldId id="936" r:id="rId15"/>
    <p:sldId id="914" r:id="rId16"/>
    <p:sldId id="938" r:id="rId17"/>
    <p:sldId id="939" r:id="rId18"/>
    <p:sldId id="940" r:id="rId19"/>
    <p:sldId id="941" r:id="rId20"/>
    <p:sldId id="942" r:id="rId21"/>
    <p:sldId id="943" r:id="rId22"/>
    <p:sldId id="937" r:id="rId23"/>
    <p:sldId id="945" r:id="rId24"/>
    <p:sldId id="944" r:id="rId25"/>
    <p:sldId id="946" r:id="rId26"/>
    <p:sldId id="947" r:id="rId27"/>
    <p:sldId id="949" r:id="rId28"/>
    <p:sldId id="950" r:id="rId29"/>
    <p:sldId id="951" r:id="rId30"/>
    <p:sldId id="952" r:id="rId31"/>
    <p:sldId id="953" r:id="rId32"/>
    <p:sldId id="954" r:id="rId33"/>
    <p:sldId id="956" r:id="rId34"/>
    <p:sldId id="957" r:id="rId35"/>
    <p:sldId id="919" r:id="rId36"/>
    <p:sldId id="916" r:id="rId37"/>
    <p:sldId id="933" r:id="rId38"/>
    <p:sldId id="923" r:id="rId39"/>
    <p:sldId id="915" r:id="rId40"/>
    <p:sldId id="958" r:id="rId41"/>
    <p:sldId id="959" r:id="rId42"/>
    <p:sldId id="961" r:id="rId43"/>
    <p:sldId id="960" r:id="rId44"/>
    <p:sldId id="917" r:id="rId45"/>
    <p:sldId id="921" r:id="rId46"/>
    <p:sldId id="922" r:id="rId47"/>
  </p:sldIdLst>
  <p:sldSz cx="9144000" cy="6858000" type="screen4x3"/>
  <p:notesSz cx="6737350" cy="986948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1E0F5"/>
    <a:srgbClr val="99FF99"/>
    <a:srgbClr val="FFCCFF"/>
    <a:srgbClr val="FF99CC"/>
    <a:srgbClr val="FFFFCC"/>
    <a:srgbClr val="33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80364" autoAdjust="0"/>
  </p:normalViewPr>
  <p:slideViewPr>
    <p:cSldViewPr snapToGrid="0">
      <p:cViewPr>
        <p:scale>
          <a:sx n="75" d="100"/>
          <a:sy n="75" d="100"/>
        </p:scale>
        <p:origin x="1018" y="-2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90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2" rIns="91428" bIns="45712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2" rIns="91428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2" rIns="91428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2" rIns="91428" bIns="4571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2" rIns="91428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E3D2AD-2CD6-446F-BC0B-056C304F8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7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UPNP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EPNP</a:t>
            </a:r>
            <a:r>
              <a:rPr lang="zh-CN" altLang="en-US" dirty="0" smtClean="0"/>
              <a:t>的升级版，</a:t>
            </a:r>
            <a:r>
              <a:rPr lang="en-US" altLang="zh-CN" dirty="0" smtClean="0"/>
              <a:t>UPNP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未知，</a:t>
            </a:r>
            <a:r>
              <a:rPr lang="en-US" altLang="zh-CN" dirty="0" smtClean="0"/>
              <a:t>u0v0</a:t>
            </a:r>
            <a:r>
              <a:rPr lang="zh-CN" altLang="en-US" dirty="0" smtClean="0"/>
              <a:t>为图像中心。</a:t>
            </a:r>
            <a:endParaRPr lang="en-US" altLang="zh-CN" dirty="0" smtClean="0"/>
          </a:p>
          <a:p>
            <a:r>
              <a:rPr lang="en-US" altLang="zh-CN" dirty="0" smtClean="0"/>
              <a:t>EPNP</a:t>
            </a:r>
            <a:r>
              <a:rPr lang="zh-CN" altLang="en-US" dirty="0" smtClean="0"/>
              <a:t>是已知内参的情况下，根据世界坐标系中的空间点和图像上的</a:t>
            </a:r>
            <a:r>
              <a:rPr lang="en-US" altLang="zh-CN" dirty="0" smtClean="0"/>
              <a:t>2d</a:t>
            </a:r>
            <a:r>
              <a:rPr lang="zh-CN" altLang="en-US" dirty="0" smtClean="0"/>
              <a:t>对应点，求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</a:p>
          <a:p>
            <a:r>
              <a:rPr lang="zh-CN" altLang="en-US" dirty="0" smtClean="0"/>
              <a:t>先选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个控制点，表示</a:t>
            </a:r>
            <a:r>
              <a:rPr lang="en-US" altLang="zh-CN" dirty="0" smtClean="0"/>
              <a:t>pw</a:t>
            </a:r>
            <a:r>
              <a:rPr lang="zh-CN" altLang="en-US" dirty="0" smtClean="0"/>
              <a:t>，然后根据投影模型提供的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个方程，解出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个控制点在相机坐标系下的坐标，然后恢复所有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。最后已知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pw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理论上来说，控制点可以随便选择，</a:t>
            </a:r>
            <a:r>
              <a:rPr lang="en-US" altLang="zh-CN" dirty="0" smtClean="0"/>
              <a:t>UPNP</a:t>
            </a:r>
            <a:r>
              <a:rPr lang="zh-CN" altLang="en-US" dirty="0" smtClean="0"/>
              <a:t>直接坐标系原点，和主轴单位向量。 </a:t>
            </a:r>
            <a:r>
              <a:rPr lang="en-US" altLang="zh-CN" dirty="0" smtClean="0"/>
              <a:t>EPNP</a:t>
            </a:r>
            <a:r>
              <a:rPr lang="zh-CN" altLang="en-US" dirty="0" smtClean="0"/>
              <a:t>是选一个点为所有</a:t>
            </a:r>
            <a:r>
              <a:rPr lang="en-US" altLang="zh-CN" dirty="0" smtClean="0"/>
              <a:t>pw</a:t>
            </a:r>
            <a:r>
              <a:rPr lang="zh-CN" altLang="en-US" dirty="0" smtClean="0"/>
              <a:t>的质点，其他的点是</a:t>
            </a:r>
            <a:r>
              <a:rPr lang="en-US" altLang="zh-CN" dirty="0" smtClean="0"/>
              <a:t>pw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之后得到的主轴上单位向量的点，提高了算法的稳定性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9026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17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N&gt;=6, </a:t>
            </a:r>
            <a:r>
              <a:rPr lang="zh-CN" altLang="en-US" dirty="0" smtClean="0"/>
              <a:t>无噪点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63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最小二乘解带来的不一致性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72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0775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7729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5664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一般迭代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480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正交，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上三</a:t>
            </a:r>
            <a:r>
              <a:rPr lang="zh-CN" altLang="en-US" dirty="0" smtClean="0"/>
              <a:t>角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上三角的逆还是上三角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214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一元边，位姿调整而空间点不优化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531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一元边，位姿调整而空间点不优化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879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404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EPNP UPNP n&gt;=6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N=1</a:t>
            </a:r>
            <a:r>
              <a:rPr lang="zh-CN" altLang="en-US" dirty="0" smtClean="0"/>
              <a:t>，好解。 </a:t>
            </a:r>
            <a:r>
              <a:rPr lang="en-US" altLang="zh-CN" dirty="0" smtClean="0"/>
              <a:t>n=4-6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也可以解， 具体啥时候</a:t>
            </a:r>
            <a:r>
              <a:rPr lang="en-US" altLang="zh-CN" dirty="0" smtClean="0"/>
              <a:t>N=4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EPNP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UPNP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N=3</a:t>
            </a:r>
            <a:r>
              <a:rPr lang="zh-CN" altLang="en-US" dirty="0" smtClean="0"/>
              <a:t>），不好说，可以肯定的是不好解，或者说时间长。</a:t>
            </a:r>
            <a:r>
              <a:rPr lang="en-US" altLang="zh-CN" dirty="0" smtClean="0"/>
              <a:t>UPNP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N=3</a:t>
            </a:r>
            <a:r>
              <a:rPr lang="zh-CN" altLang="en-US" dirty="0" smtClean="0"/>
              <a:t>时要想得到最优解，常常要遍历</a:t>
            </a:r>
            <a:r>
              <a:rPr lang="en-US" altLang="zh-CN" dirty="0" smtClean="0"/>
              <a:t>10w</a:t>
            </a:r>
            <a:r>
              <a:rPr lang="zh-CN" altLang="en-US" dirty="0" smtClean="0"/>
              <a:t>个等式集，实际一般是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次。（代码中甚至没写。。）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118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28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透视投影，正交投影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次实验结果合成，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越正交，控制点的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影响越小（投影差距越小），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越</a:t>
            </a:r>
            <a:r>
              <a:rPr lang="zh-CN" altLang="en-US" dirty="0" smtClean="0"/>
              <a:t>大； 特征点少，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241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对应点数越多，最后一个特征向量越能代表最终解</a:t>
            </a:r>
            <a:r>
              <a:rPr lang="en-US" altLang="zh-CN" dirty="0" smtClean="0"/>
              <a:t>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噪声越小，最后一个特征向量越能代表最终解</a:t>
            </a:r>
            <a:r>
              <a:rPr lang="en-US" altLang="zh-CN" dirty="0" smtClean="0"/>
              <a:t>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445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重线性：增加约束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240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一般迭代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44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速度快，跟</a:t>
            </a:r>
            <a:r>
              <a:rPr lang="en-US" altLang="zh-CN" dirty="0" smtClean="0"/>
              <a:t>p3p</a:t>
            </a:r>
            <a:r>
              <a:rPr lang="zh-CN" altLang="en-US" dirty="0" smtClean="0"/>
              <a:t>（一次操作快）不同，多个点对时速度最快算法。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36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3D2AD-2CD6-446F-BC0B-056C304F834A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842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8" descr="header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115888"/>
            <a:ext cx="542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waseda_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3825"/>
            <a:ext cx="5048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33425" y="138113"/>
            <a:ext cx="7737475" cy="32385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r>
              <a:rPr lang="en-US" altLang="ja-JP"/>
              <a:t>Graduate School of Information, Production and Systems, Waseda University </a:t>
            </a:r>
          </a:p>
        </p:txBody>
      </p:sp>
    </p:spTree>
    <p:extLst>
      <p:ext uri="{BB962C8B-B14F-4D97-AF65-F5344CB8AC3E}">
        <p14:creationId xmlns:p14="http://schemas.microsoft.com/office/powerpoint/2010/main" val="4142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6A33-DDF8-49EF-9EF7-F3ABD3FFE0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702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BA0BB-4FEB-422A-ABCB-DE16C237A4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66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DE171-1C82-47E1-AC4B-35942162C2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412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0C94F-1438-4380-8654-B8525DF6A9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6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AA6B8-87C4-4C82-A05F-EB977E8EE6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44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5098B-D11F-4408-9572-B89BB35B76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31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F2C2E-75F5-423D-8DEA-8BA9C8B7CA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06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ADC1E-803E-4468-AA62-1C0D6A44CF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55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ADC0-E6B3-4CE9-BDBF-BFCE534AB9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71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6B07A-8331-41F8-AAE0-E259113E3C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17DC-18D4-49AB-BEE4-9C1963A928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74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E046B-7123-4C02-8178-2F71AFAB9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9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13500"/>
            <a:ext cx="19812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i="0">
                <a:solidFill>
                  <a:srgbClr val="A50021"/>
                </a:solidFill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Soft Computing Lab.</a:t>
            </a: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1700" y="6424613"/>
            <a:ext cx="2895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1" i="0">
                <a:solidFill>
                  <a:srgbClr val="A50021"/>
                </a:solidFill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WASEDA UNIVERSITY , IPS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i="0">
                <a:solidFill>
                  <a:srgbClr val="A5002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0FB3AA-0654-47A4-AD73-C213D6FABA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13" descr="header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6403975"/>
            <a:ext cx="431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8" descr="waseda_mark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6423025"/>
            <a:ext cx="45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</p:sldLayoutIdLst>
  <p:timing>
    <p:tnLst>
      <p:par>
        <p:cTn id="1" dur="indefinite" restart="never" nodeType="tmRoot"/>
      </p:par>
    </p:tnLst>
  </p:timing>
  <p:hf hdr="0"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rgbClr val="99CC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rgbClr val="99CC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rgbClr val="99CC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rgbClr val="99CC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12" Type="http://schemas.openxmlformats.org/officeDocument/2006/relationships/image" Target="../media/image46.png"/><Relationship Id="rId2" Type="http://schemas.openxmlformats.org/officeDocument/2006/relationships/image" Target="../media/image44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15" Type="http://schemas.openxmlformats.org/officeDocument/2006/relationships/image" Target="../media/image49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2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15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1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0.png"/><Relationship Id="rId5" Type="http://schemas.openxmlformats.org/officeDocument/2006/relationships/image" Target="../media/image1260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48.png"/><Relationship Id="rId5" Type="http://schemas.openxmlformats.org/officeDocument/2006/relationships/image" Target="../media/image140.png"/><Relationship Id="rId10" Type="http://schemas.openxmlformats.org/officeDocument/2006/relationships/image" Target="../media/image160.png"/><Relationship Id="rId9" Type="http://schemas.openxmlformats.org/officeDocument/2006/relationships/image" Target="../media/image1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2" Type="http://schemas.openxmlformats.org/officeDocument/2006/relationships/image" Target="../media/image52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60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Graduate School of Information, Production and Systems, </a:t>
            </a:r>
            <a:r>
              <a:rPr lang="en-US" altLang="ja-JP" smtClean="0"/>
              <a:t>Waseda University </a:t>
            </a:r>
            <a:endParaRPr lang="en-US" altLang="ja-JP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75" y="1509713"/>
            <a:ext cx="8639175" cy="1196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</a:extLst>
        </p:spPr>
        <p:txBody>
          <a:bodyPr/>
          <a:lstStyle/>
          <a:p>
            <a:r>
              <a:rPr lang="en-US" altLang="ja-JP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erspective-n-Point (PnP)</a:t>
            </a:r>
            <a:b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Introduction &amp; Analysis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算法简介与代码解析</a:t>
            </a:r>
            <a:endParaRPr lang="en-US" altLang="ja-JP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617717" y="4338638"/>
            <a:ext cx="17267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0" lang="zh-CN" altLang="en-US" sz="2400" i="0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柴政</a:t>
            </a:r>
            <a:endParaRPr kumimoji="0" lang="en-US" altLang="zh-CN" sz="2400" i="0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1" hangingPunct="1"/>
            <a:r>
              <a:rPr kumimoji="0" lang="en-US" altLang="zh-CN" sz="2400" i="0" dirty="0" err="1" smtClean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paopaorobot</a:t>
            </a:r>
            <a:endParaRPr kumimoji="0" lang="en-US" altLang="zh-CN" sz="2400" i="0" dirty="0" smtClean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1" hangingPunct="1"/>
            <a:r>
              <a:rPr kumimoji="0" lang="en-US" altLang="ja-JP" sz="2400" i="0" dirty="0" smtClean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2016/9/19</a:t>
            </a:r>
            <a:endParaRPr kumimoji="0" lang="en-US" altLang="ja-JP" sz="2400" i="0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Perspective-3-Point (P3P)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9CB3C4-8DFF-40D0-B29F-3D6B1A4538D9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06055" y="2090299"/>
                <a:ext cx="3054828" cy="1322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∠</m:t>
                          </m:r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APB</m:t>
                          </m:r>
                        </m:e>
                      </m:func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p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b="0" i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55" y="2090299"/>
                <a:ext cx="3054828" cy="13227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753155" y="784149"/>
            <a:ext cx="4364726" cy="3710213"/>
            <a:chOff x="4433169" y="784149"/>
            <a:chExt cx="4684712" cy="4107408"/>
          </a:xfrm>
        </p:grpSpPr>
        <p:grpSp>
          <p:nvGrpSpPr>
            <p:cNvPr id="45" name="组合 44"/>
            <p:cNvGrpSpPr/>
            <p:nvPr/>
          </p:nvGrpSpPr>
          <p:grpSpPr>
            <a:xfrm>
              <a:off x="4433169" y="784149"/>
              <a:ext cx="4684712" cy="4107408"/>
              <a:chOff x="975115" y="1568051"/>
              <a:chExt cx="4684712" cy="4107408"/>
            </a:xfrm>
          </p:grpSpPr>
          <p:sp>
            <p:nvSpPr>
              <p:cNvPr id="33" name="流程图: 数据 32"/>
              <p:cNvSpPr/>
              <p:nvPr/>
            </p:nvSpPr>
            <p:spPr bwMode="auto">
              <a:xfrm>
                <a:off x="1526822" y="2891504"/>
                <a:ext cx="3647709" cy="1226794"/>
              </a:xfrm>
              <a:prstGeom prst="flowChartInputOutp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50" charset="-128"/>
                </a:endParaRPr>
              </a:p>
            </p:txBody>
          </p:sp>
          <p:grpSp>
            <p:nvGrpSpPr>
              <p:cNvPr id="7" name="组合 32"/>
              <p:cNvGrpSpPr>
                <a:grpSpLocks/>
              </p:cNvGrpSpPr>
              <p:nvPr/>
            </p:nvGrpSpPr>
            <p:grpSpPr bwMode="auto">
              <a:xfrm>
                <a:off x="975115" y="1568051"/>
                <a:ext cx="4684712" cy="4107408"/>
                <a:chOff x="1140843" y="1634415"/>
                <a:chExt cx="4684144" cy="4106536"/>
              </a:xfrm>
            </p:grpSpPr>
            <p:cxnSp>
              <p:nvCxnSpPr>
                <p:cNvPr id="8" name="直接连接符 2"/>
                <p:cNvCxnSpPr>
                  <a:cxnSpLocks noChangeShapeType="1"/>
                </p:cNvCxnSpPr>
                <p:nvPr/>
              </p:nvCxnSpPr>
              <p:spPr bwMode="auto">
                <a:xfrm>
                  <a:off x="1604512" y="4502179"/>
                  <a:ext cx="3735238" cy="3450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" name="直接连接符 6"/>
                <p:cNvCxnSpPr>
                  <a:cxnSpLocks noChangeShapeType="1"/>
                </p:cNvCxnSpPr>
                <p:nvPr/>
              </p:nvCxnSpPr>
              <p:spPr bwMode="auto">
                <a:xfrm>
                  <a:off x="1604512" y="4502179"/>
                  <a:ext cx="1966823" cy="956951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直接连接符 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93979" y="4536686"/>
                  <a:ext cx="1745771" cy="927774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直接连接符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434508" y="1936571"/>
                  <a:ext cx="1591868" cy="1752731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直接连接符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09106" y="1970179"/>
                  <a:ext cx="217270" cy="1745478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026377" y="1940132"/>
                  <a:ext cx="1313374" cy="2596554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文本框 19"/>
                <p:cNvSpPr txBox="1">
                  <a:spLocks noChangeArrowheads="1"/>
                </p:cNvSpPr>
                <p:nvPr/>
              </p:nvSpPr>
              <p:spPr bwMode="auto">
                <a:xfrm>
                  <a:off x="3719213" y="1634415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zh-CN" altLang="en-US" sz="2000" i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23"/>
                <p:cNvSpPr txBox="1">
                  <a:spLocks noChangeArrowheads="1"/>
                </p:cNvSpPr>
                <p:nvPr/>
              </p:nvSpPr>
              <p:spPr bwMode="auto">
                <a:xfrm>
                  <a:off x="1140843" y="4325969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24"/>
                <p:cNvSpPr txBox="1">
                  <a:spLocks noChangeArrowheads="1"/>
                </p:cNvSpPr>
                <p:nvPr/>
              </p:nvSpPr>
              <p:spPr bwMode="auto">
                <a:xfrm>
                  <a:off x="5316029" y="4502179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2000" i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3719213" y="5340841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CN" altLang="en-US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26"/>
                <p:cNvSpPr txBox="1">
                  <a:spLocks noChangeArrowheads="1"/>
                </p:cNvSpPr>
                <p:nvPr/>
              </p:nvSpPr>
              <p:spPr bwMode="auto">
                <a:xfrm>
                  <a:off x="2158172" y="4875929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c’</a:t>
                  </a:r>
                  <a:endParaRPr lang="zh-CN" altLang="en-US" sz="20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27"/>
                <p:cNvSpPr txBox="1">
                  <a:spLocks noChangeArrowheads="1"/>
                </p:cNvSpPr>
                <p:nvPr/>
              </p:nvSpPr>
              <p:spPr bwMode="auto">
                <a:xfrm>
                  <a:off x="3100909" y="4530327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b’</a:t>
                  </a:r>
                  <a:endParaRPr lang="zh-CN" altLang="en-US" sz="20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28"/>
                <p:cNvSpPr txBox="1">
                  <a:spLocks noChangeArrowheads="1"/>
                </p:cNvSpPr>
                <p:nvPr/>
              </p:nvSpPr>
              <p:spPr bwMode="auto">
                <a:xfrm>
                  <a:off x="4504571" y="4919930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a’</a:t>
                  </a:r>
                  <a:endParaRPr lang="zh-CN" altLang="en-US" sz="2000" i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弧形 22"/>
                <p:cNvSpPr/>
                <p:nvPr/>
              </p:nvSpPr>
              <p:spPr bwMode="auto">
                <a:xfrm rot="8780527">
                  <a:off x="3428153" y="2046195"/>
                  <a:ext cx="761908" cy="726921"/>
                </a:xfrm>
                <a:prstGeom prst="arc">
                  <a:avLst>
                    <a:gd name="adj1" fmla="val 17305595"/>
                    <a:gd name="adj2" fmla="val 75645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zh-CN" altLang="en-US">
                    <a:ea typeface="ＭＳ Ｐゴシック" pitchFamily="50" charset="-128"/>
                  </a:endParaRPr>
                </a:p>
              </p:txBody>
            </p:sp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388" y="2691361"/>
                  <a:ext cx="508958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27" name="文本框 42"/>
                <p:cNvSpPr txBox="1">
                  <a:spLocks noChangeArrowheads="1"/>
                </p:cNvSpPr>
                <p:nvPr/>
              </p:nvSpPr>
              <p:spPr bwMode="auto">
                <a:xfrm>
                  <a:off x="2712114" y="2550936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43"/>
                <p:cNvSpPr txBox="1">
                  <a:spLocks noChangeArrowheads="1"/>
                </p:cNvSpPr>
                <p:nvPr/>
              </p:nvSpPr>
              <p:spPr bwMode="auto">
                <a:xfrm>
                  <a:off x="3658707" y="4598981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44"/>
                <p:cNvSpPr txBox="1">
                  <a:spLocks noChangeArrowheads="1"/>
                </p:cNvSpPr>
                <p:nvPr/>
              </p:nvSpPr>
              <p:spPr bwMode="auto">
                <a:xfrm>
                  <a:off x="4426779" y="2391929"/>
                  <a:ext cx="50895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2000" i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zh-CN" altLang="en-US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8" name="直接连接符 11"/>
              <p:cNvCxnSpPr>
                <a:cxnSpLocks noChangeShapeType="1"/>
              </p:cNvCxnSpPr>
              <p:nvPr/>
            </p:nvCxnSpPr>
            <p:spPr bwMode="auto">
              <a:xfrm flipV="1">
                <a:off x="1468376" y="4105861"/>
                <a:ext cx="354303" cy="330562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11"/>
              <p:cNvCxnSpPr>
                <a:cxnSpLocks noChangeShapeType="1"/>
              </p:cNvCxnSpPr>
              <p:nvPr/>
            </p:nvCxnSpPr>
            <p:spPr bwMode="auto">
              <a:xfrm flipV="1">
                <a:off x="3409755" y="4097107"/>
                <a:ext cx="191709" cy="131073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9427" y="3663888"/>
                    <a:ext cx="1154976" cy="413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i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99427" y="3663888"/>
                    <a:ext cx="1154976" cy="41351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11640" b="-1323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椭圆 48"/>
              <p:cNvSpPr/>
              <p:nvPr/>
            </p:nvSpPr>
            <p:spPr bwMode="auto">
              <a:xfrm>
                <a:off x="3602184" y="3640942"/>
                <a:ext cx="83707" cy="7785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 bwMode="auto">
              <a:xfrm>
                <a:off x="2227082" y="3586090"/>
                <a:ext cx="83707" cy="7785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50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9828" y="3679788"/>
                    <a:ext cx="1349101" cy="4001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 i="1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i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99828" y="3679788"/>
                    <a:ext cx="1349101" cy="40019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直接连接符 51"/>
            <p:cNvCxnSpPr/>
            <p:nvPr/>
          </p:nvCxnSpPr>
          <p:spPr bwMode="auto">
            <a:xfrm>
              <a:off x="7318100" y="1094995"/>
              <a:ext cx="0" cy="1536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lgDashDotDot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7341930" y="2401993"/>
                  <a:ext cx="1349101" cy="4001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 i="1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i="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41930" y="2401993"/>
                  <a:ext cx="1349101" cy="4001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 bwMode="auto">
            <a:xfrm>
              <a:off x="7276748" y="2626336"/>
              <a:ext cx="83707" cy="77857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endParaRPr>
            </a:p>
          </p:txBody>
        </p:sp>
        <p:sp>
          <p:nvSpPr>
            <p:cNvPr id="37" name="文本框 25"/>
            <p:cNvSpPr txBox="1">
              <a:spLocks noChangeArrowheads="1"/>
            </p:cNvSpPr>
            <p:nvPr/>
          </p:nvSpPr>
          <p:spPr bwMode="auto">
            <a:xfrm>
              <a:off x="7320887" y="1717514"/>
              <a:ext cx="361421" cy="400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6738" y="4696398"/>
                <a:ext cx="8230394" cy="839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8" y="4696398"/>
                <a:ext cx="8230394" cy="83907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1248" y="3672821"/>
                <a:ext cx="32723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" y="3672821"/>
                <a:ext cx="3272371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81110" y="4075868"/>
                <a:ext cx="32723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0" y="4075868"/>
                <a:ext cx="32723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-8188847" y="2800155"/>
                <a:ext cx="8218468" cy="1737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88847" y="2800155"/>
                <a:ext cx="8218468" cy="17374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1248" y="1208953"/>
                <a:ext cx="2207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endParaRPr lang="en-US" altLang="zh-CN" sz="2400" i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" y="1208953"/>
                <a:ext cx="220727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359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  <p:bldP spid="41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Perspective-3-Point (P3P)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9CB3C4-8DFF-40D0-B29F-3D6B1A4538D9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335771" y="1024959"/>
            <a:ext cx="8472458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|AB|, |BC|, |AC| 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∠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BPC, ∠APC, ∠APB;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|AP|, |BP|, |CP|;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A</a:t>
            </a:r>
            <a:r>
              <a:rPr lang="en-US" altLang="zh-CN" sz="24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4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R and t (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</a:t>
            </a:r>
            <a:r>
              <a:rPr lang="en-US" altLang="zh-CN" sz="24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R and t by </a:t>
            </a:r>
            <a:r>
              <a:rPr lang="en-US" altLang="zh-CN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</a:t>
            </a:r>
            <a:r>
              <a:rPr lang="en-US" altLang="zh-CN" sz="24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(reprojection error)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zh-CN" sz="2400" i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Speed: fast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Coplanar: ok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endParaRPr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low</a:t>
            </a:r>
            <a:endParaRPr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Unstable: need RANSAC</a:t>
            </a:r>
            <a:endParaRPr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2" y="1329612"/>
            <a:ext cx="7604724" cy="4760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624" y="3218493"/>
            <a:ext cx="5103376" cy="3195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335771" y="1024959"/>
                <a:ext cx="7652091" cy="3415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World coordinate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endParaRPr lang="en-US" altLang="zh-CN" sz="2400" i="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coordinate</a:t>
                </a: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endParaRPr lang="en-US" altLang="zh-CN" sz="2400" i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points selection</a:t>
                </a: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1). all 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acceptable</a:t>
                </a: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2). 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PCA: stable</a:t>
                </a: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1" y="1024959"/>
                <a:ext cx="7652091" cy="3415679"/>
              </a:xfrm>
              <a:prstGeom prst="rect">
                <a:avLst/>
              </a:prstGeom>
              <a:blipFill rotWithShape="0">
                <a:blip r:embed="rId4"/>
                <a:stretch>
                  <a:fillRect l="-1036" t="-1429" b="-3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7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335771" y="1024959"/>
                <a:ext cx="7652091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1" y="1024959"/>
                <a:ext cx="76520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36" t="-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7923" y="1496628"/>
                <a:ext cx="6858000" cy="1238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23" y="1496628"/>
                <a:ext cx="6858000" cy="1238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 bwMode="auto">
          <a:xfrm>
            <a:off x="3441700" y="2844692"/>
            <a:ext cx="315311" cy="6494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69401" y="2885037"/>
                <a:ext cx="176452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01" y="2885037"/>
                <a:ext cx="1764522" cy="414472"/>
              </a:xfrm>
              <a:prstGeom prst="rect">
                <a:avLst/>
              </a:prstGeom>
              <a:blipFill rotWithShape="0">
                <a:blip r:embed="rId5"/>
                <a:stretch>
                  <a:fillRect t="-10294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5771" y="3620080"/>
                <a:ext cx="4479047" cy="202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1" y="3620080"/>
                <a:ext cx="4479047" cy="20291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 bwMode="auto">
          <a:xfrm rot="16200000">
            <a:off x="4594007" y="4331892"/>
            <a:ext cx="315311" cy="6494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140874" y="3642058"/>
                <a:ext cx="3823739" cy="202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74" y="3642058"/>
                <a:ext cx="3823739" cy="20291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3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5106140" y="992708"/>
            <a:ext cx="3754546" cy="2027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877076" y="1209147"/>
            <a:ext cx="231658" cy="830997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200696" y="1205770"/>
            <a:ext cx="231658" cy="830997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536445" y="1197407"/>
            <a:ext cx="231658" cy="830997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841629" y="1197407"/>
            <a:ext cx="231658" cy="830997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623652" y="1506669"/>
            <a:ext cx="1100059" cy="219945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335772" y="1024959"/>
                <a:ext cx="419162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2" y="1024959"/>
                <a:ext cx="419162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890" t="-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19817" y="1626217"/>
                <a:ext cx="3750167" cy="2029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17" y="1626217"/>
                <a:ext cx="3750167" cy="2029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19817" y="3484442"/>
                <a:ext cx="7455503" cy="2083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17" y="3484442"/>
                <a:ext cx="7455503" cy="20833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66820" y="4775166"/>
                <a:ext cx="1235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20" y="4775166"/>
                <a:ext cx="123521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983413" y="3028739"/>
                <a:ext cx="1011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13" y="3028739"/>
                <a:ext cx="101104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19817" y="5434388"/>
                <a:ext cx="42868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1" hangingPunct="1"/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l-GR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sSup>
                      <m:sSupPr>
                        <m:ctrlPr>
                          <a:rPr lang="el-GR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(SVD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12∗12</m:t>
                        </m:r>
                      </m:sub>
                    </m:sSub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2400" b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l-GR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l-GR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17" y="5434388"/>
                <a:ext cx="4286879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27" t="-5839" r="-1280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636126" y="5573344"/>
                <a:ext cx="2305055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26" y="5573344"/>
                <a:ext cx="2305055" cy="4764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5627184" y="1246710"/>
            <a:ext cx="1100059" cy="219945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 bwMode="auto">
          <a:xfrm>
            <a:off x="6149176" y="1284822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522293" y="1286724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149176" y="1546073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522293" y="1541696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925638" y="1284636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60666" y="1284636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587790" y="1292987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932469" y="15492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58458" y="15492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587790" y="15492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892590" y="1292987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885611" y="15611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935227" y="1821145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258458" y="1821145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885611" y="1821145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581689" y="1821145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783920" y="1292987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783920" y="1549582"/>
            <a:ext cx="136634" cy="14409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55727" y="928522"/>
            <a:ext cx="62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2*3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58458" y="936731"/>
            <a:ext cx="62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3*4</a:t>
            </a:r>
            <a:endParaRPr lang="zh-CN" altLang="en-US" i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85810" y="2162073"/>
            <a:ext cx="27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48544" y="2162073"/>
            <a:ext cx="64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4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062272" y="2169340"/>
            <a:ext cx="61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2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253160" y="2469338"/>
                <a:ext cx="3607526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O(2n*12*12)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60" y="2469338"/>
                <a:ext cx="3607526" cy="468846"/>
              </a:xfrm>
              <a:prstGeom prst="rect">
                <a:avLst/>
              </a:prstGeom>
              <a:blipFill rotWithShape="0">
                <a:blip r:embed="rId10"/>
                <a:stretch>
                  <a:fillRect r="-676" b="-20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22" grpId="0"/>
      <p:bldP spid="19" grpId="0"/>
      <p:bldP spid="24" grpId="0"/>
      <p:bldP spid="20" grpId="0"/>
      <p:bldP spid="23" grpId="0"/>
      <p:bldP spid="25" grpId="0" animBg="1"/>
      <p:bldP spid="25" grpId="1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7" grpId="0"/>
      <p:bldP spid="47" grpId="0"/>
      <p:bldP spid="53" grpId="0"/>
      <p:bldP spid="54" grpId="0"/>
      <p:bldP spid="5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88031" y="1181852"/>
                <a:ext cx="6747360" cy="1953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increases,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perspective-&gt;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orthographic, N:1-&gt;4</a:t>
                </a: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" y="1181852"/>
                <a:ext cx="6747360" cy="1953805"/>
              </a:xfrm>
              <a:prstGeom prst="rect">
                <a:avLst/>
              </a:prstGeom>
              <a:blipFill rotWithShape="0">
                <a:blip r:embed="rId3"/>
                <a:stretch>
                  <a:fillRect l="-1445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88" y="2899553"/>
            <a:ext cx="7018972" cy="3260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933" y="1290391"/>
            <a:ext cx="3147134" cy="1083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01" y="2574055"/>
            <a:ext cx="7561785" cy="3059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01554" y="1134845"/>
                <a:ext cx="7140892" cy="1220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under-constrained</a:t>
                </a:r>
              </a:p>
              <a:p>
                <a:pPr lvl="0"/>
                <a:endParaRPr lang="en-US" altLang="zh-CN" sz="2400" i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correspondences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 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 (no noise)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4" y="1134845"/>
                <a:ext cx="7140892" cy="1220527"/>
              </a:xfrm>
              <a:prstGeom prst="rect">
                <a:avLst/>
              </a:prstGeom>
              <a:blipFill rotWithShape="0">
                <a:blip r:embed="rId4"/>
                <a:stretch>
                  <a:fillRect l="-1280" t="-3000" b="-10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752601" y="5618008"/>
            <a:ext cx="6883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Noise: 10 pixels                                 No. of correspondences: 6</a:t>
            </a:r>
            <a:endParaRPr lang="en-US" altLang="zh-CN" sz="200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7993776" y="1356607"/>
            <a:ext cx="234142" cy="937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37168" y="2131488"/>
                <a:ext cx="2904513" cy="426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68" y="2131488"/>
                <a:ext cx="2904513" cy="426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69988" y="2161764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031943" y="2648408"/>
            <a:ext cx="296216" cy="3603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70051" y="3151850"/>
                <a:ext cx="3523785" cy="426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51" y="3151850"/>
                <a:ext cx="3523785" cy="426399"/>
              </a:xfrm>
              <a:prstGeom prst="rect">
                <a:avLst/>
              </a:prstGeom>
              <a:blipFill rotWithShape="0"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161677" y="3164994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N=1 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233943" y="3876993"/>
                <a:ext cx="6127575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43" y="3876993"/>
                <a:ext cx="6127575" cy="5191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161677" y="3936528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 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081653" y="1458370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88182" y="1454188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787609" y="1458370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81653" y="1780778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288182" y="1780778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787609" y="1780778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787609" y="2082956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081653" y="20795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288182" y="207952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081653" y="2527264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88182" y="252308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87609" y="2527264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81653" y="284967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88182" y="284967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787609" y="2849672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787609" y="3151850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081653" y="3148416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88182" y="3148416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4816" y="1294827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24816" y="162524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24816" y="1924872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5896" y="212256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75573" y="213230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4816" y="267831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24816" y="2356468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24816" y="2977145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24816" y="212256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80551" y="212256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031301" y="1458419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031301" y="1780827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031301" y="2083005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8031301" y="2527313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031301" y="2849721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031301" y="3151899"/>
            <a:ext cx="136634" cy="14409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924243" y="2122560"/>
            <a:ext cx="17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05460" y="1552919"/>
                <a:ext cx="691856" cy="473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60" y="1552919"/>
                <a:ext cx="691856" cy="473784"/>
              </a:xfrm>
              <a:prstGeom prst="rect">
                <a:avLst/>
              </a:prstGeom>
              <a:blipFill rotWithShape="0">
                <a:blip r:embed="rId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 bwMode="auto">
          <a:xfrm>
            <a:off x="7735667" y="1356558"/>
            <a:ext cx="234142" cy="937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987064" y="2440168"/>
            <a:ext cx="234142" cy="937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7536062" y="859965"/>
                <a:ext cx="691856" cy="473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2" y="859965"/>
                <a:ext cx="691856" cy="4737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8205460" y="2648408"/>
                <a:ext cx="691856" cy="473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60" y="2648408"/>
                <a:ext cx="691856" cy="473784"/>
              </a:xfrm>
              <a:prstGeom prst="rect">
                <a:avLst/>
              </a:prstGeom>
              <a:blipFill rotWithShape="0"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1161675" y="4665574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N=3 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61675" y="5398703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N=4 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2233943" y="4570214"/>
                <a:ext cx="5723297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43" y="4570214"/>
                <a:ext cx="5723297" cy="5191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2233943" y="5279105"/>
                <a:ext cx="66065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43" y="5279105"/>
                <a:ext cx="6606552" cy="5191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8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9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11" grpId="0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08842" y="2228213"/>
                <a:ext cx="3523785" cy="426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42" y="2228213"/>
                <a:ext cx="3523785" cy="426399"/>
              </a:xfrm>
              <a:prstGeom prst="rect">
                <a:avLst/>
              </a:prstGeom>
              <a:blipFill rotWithShape="0"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200468" y="2241357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420642" y="4021807"/>
                <a:ext cx="4302716" cy="795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1,4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1,4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42" y="4021807"/>
                <a:ext cx="4302716" cy="7957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348116" y="3345920"/>
            <a:ext cx="227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closed-form solutions: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81820" y="956752"/>
                <a:ext cx="180318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20" y="956752"/>
                <a:ext cx="1803186" cy="9578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160588" y="2219397"/>
                <a:ext cx="6127575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88" y="2219397"/>
                <a:ext cx="6127575" cy="519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088322" y="2278932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1931" y="3165574"/>
                <a:ext cx="8904937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1" y="3165574"/>
                <a:ext cx="8904937" cy="418256"/>
              </a:xfrm>
              <a:prstGeom prst="rect">
                <a:avLst/>
              </a:prstGeom>
              <a:blipFill rotWithShape="0">
                <a:blip r:embed="rId4"/>
                <a:stretch>
                  <a:fillRect l="-274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10278" y="3850735"/>
                <a:ext cx="762824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78" y="3850735"/>
                <a:ext cx="7628242" cy="880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45046" y="4771664"/>
                <a:ext cx="6528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46" y="4771664"/>
                <a:ext cx="6528967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23410" y="5495059"/>
                <a:ext cx="18506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10" y="5495059"/>
                <a:ext cx="185069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30" r="-2310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381568" y="5448893"/>
            <a:ext cx="1817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pseudo-inverse: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O</a:t>
            </a:r>
            <a:r>
              <a:rPr lang="en-US" altLang="zh-CN" sz="3600" smtClean="0"/>
              <a:t>utline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B7171E-5CE0-4AD6-9943-6E4B91F95C29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415925" y="952500"/>
            <a:ext cx="83121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342900" indent="-342900" eaLnBrk="1" hangingPunct="1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32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Perspective-n-Point Background</a:t>
            </a:r>
          </a:p>
          <a:p>
            <a:pPr marL="342900" indent="-342900" eaLnBrk="1" hangingPunct="1"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32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Common PnP Algorithm</a:t>
            </a:r>
          </a:p>
          <a:p>
            <a:pPr marL="108585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P3P</a:t>
            </a:r>
          </a:p>
          <a:p>
            <a:pPr marL="108585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EPnP</a:t>
            </a:r>
          </a:p>
          <a:p>
            <a:pPr marL="1200150" lvl="1" indent="-457200" eaLnBrk="1" hangingPunct="1">
              <a:buClr>
                <a:srgbClr val="00B05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DLT</a:t>
            </a:r>
            <a:endParaRPr lang="en-US" altLang="zh-CN" sz="2800" i="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Clr>
                <a:srgbClr val="00B05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UPnP</a:t>
            </a:r>
          </a:p>
          <a:p>
            <a:pPr marL="108585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MRE</a:t>
            </a:r>
            <a:r>
              <a:rPr lang="zh-CN" altLang="en-US" sz="28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（</a:t>
            </a:r>
            <a:r>
              <a:rPr lang="en-US" altLang="zh-CN" sz="28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LS Iteration, G2O</a:t>
            </a:r>
            <a:r>
              <a:rPr lang="zh-CN" altLang="en-US" sz="28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）</a:t>
            </a:r>
            <a:endParaRPr lang="en-US" altLang="zh-CN" sz="2800" i="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 eaLnBrk="1" hangingPunct="1"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32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Code analysis</a:t>
            </a:r>
          </a:p>
          <a:p>
            <a:pPr marL="342900" indent="-342900" eaLnBrk="1" hangingPunct="1"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3200" i="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Conclusion</a:t>
            </a:r>
          </a:p>
          <a:p>
            <a:pPr marL="342900" indent="-342900" eaLnBrk="1" hangingPunct="1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2400" i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50835" y="3037176"/>
                <a:ext cx="8042330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5" y="3037176"/>
                <a:ext cx="8042330" cy="798232"/>
              </a:xfrm>
              <a:prstGeom prst="rect">
                <a:avLst/>
              </a:prstGeom>
              <a:blipFill rotWithShape="0">
                <a:blip r:embed="rId3"/>
                <a:stretch>
                  <a:fillRect l="-530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2493" y="5042500"/>
                <a:ext cx="81560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3" y="5042500"/>
                <a:ext cx="8156014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65164" y="5521743"/>
                <a:ext cx="1112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4" y="5521743"/>
                <a:ext cx="111267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11" r="-3825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143568" y="5481778"/>
            <a:ext cx="1817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269" y="2194141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N=3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45046" y="2133310"/>
                <a:ext cx="7204473" cy="467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46" y="2133310"/>
                <a:ext cx="7204473" cy="4671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6611" y="3723706"/>
            <a:ext cx="9105642" cy="1291316"/>
            <a:chOff x="0" y="4044496"/>
            <a:chExt cx="9105642" cy="129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519567" y="4044496"/>
                  <a:ext cx="1586075" cy="1291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567" y="4044496"/>
                  <a:ext cx="1586075" cy="1291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0" y="4454417"/>
                  <a:ext cx="7694799" cy="305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100" b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1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1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altLang="zh-CN" sz="11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1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4417"/>
                  <a:ext cx="7694799" cy="3052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9187" y="4805919"/>
                <a:ext cx="8311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87" y="4805919"/>
                <a:ext cx="8311954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81071" y="5355770"/>
                <a:ext cx="119237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71" y="5355770"/>
                <a:ext cx="1192378" cy="332463"/>
              </a:xfrm>
              <a:prstGeom prst="rect">
                <a:avLst/>
              </a:prstGeom>
              <a:blipFill rotWithShape="0">
                <a:blip r:embed="rId5"/>
                <a:stretch>
                  <a:fillRect l="-6154" r="-2051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82822" y="5323430"/>
            <a:ext cx="3459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Relinearization technique</a:t>
            </a:r>
            <a:r>
              <a:rPr lang="en-US" altLang="zh-CN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269" y="2194141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N=4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45046" y="2133310"/>
                <a:ext cx="6286786" cy="467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46" y="2133310"/>
                <a:ext cx="6286786" cy="4671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104596" y="2805315"/>
                <a:ext cx="2039404" cy="2794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zh-CN" sz="1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596" y="2805315"/>
                <a:ext cx="2039404" cy="27940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66" y="884026"/>
                <a:ext cx="1803186" cy="957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0565" y="3870925"/>
                <a:ext cx="7120795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  <m:e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zh-CN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brk m:alnAt="7"/>
                              </m:rP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" y="3870925"/>
                <a:ext cx="7120795" cy="494238"/>
              </a:xfrm>
              <a:prstGeom prst="rect">
                <a:avLst/>
              </a:prstGeom>
              <a:blipFill rotWithShape="0">
                <a:blip r:embed="rId9"/>
                <a:stretch>
                  <a:fillRect l="-257" t="-1235" r="-171"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2822" y="5778293"/>
            <a:ext cx="2558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zh-CN" alt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approximation: 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736521" y="5783952"/>
                <a:ext cx="18814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21" y="5783952"/>
                <a:ext cx="1881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47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617998" y="5737785"/>
                <a:ext cx="1518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6∗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98" y="5737785"/>
                <a:ext cx="1518364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2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21" grpId="0"/>
      <p:bldP spid="11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070339" y="5035669"/>
            <a:ext cx="1190316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40222" y="1175487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Gauss-Newton algorithm to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58868" y="1812610"/>
                <a:ext cx="5657126" cy="87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b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68" y="1812610"/>
                <a:ext cx="5657126" cy="8756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8868" y="2817922"/>
                <a:ext cx="701140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b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68" y="2817922"/>
                <a:ext cx="7011407" cy="992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 bwMode="auto">
          <a:xfrm flipV="1">
            <a:off x="4263113" y="3680398"/>
            <a:ext cx="3512820" cy="2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02560" y="2725192"/>
                <a:ext cx="12618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60" y="2725192"/>
                <a:ext cx="126187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89594" y="4057949"/>
                <a:ext cx="57380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zh-CN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000" b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</m:e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94" y="4057949"/>
                <a:ext cx="573804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992844" y="5016631"/>
                <a:ext cx="4540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</m:e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44" y="5016631"/>
                <a:ext cx="4540538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091" r="-147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 bwMode="auto">
          <a:xfrm>
            <a:off x="5484114" y="5070034"/>
            <a:ext cx="985697" cy="3896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25553" y="5489182"/>
                <a:ext cx="48020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=      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3" y="5489182"/>
                <a:ext cx="4802087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5" grpId="0"/>
      <p:bldP spid="19" grpId="0"/>
      <p:bldP spid="22" grpId="0"/>
      <p:bldP spid="24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44954" y="1170950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Gauss-Newton algorithm to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337096" y="1884346"/>
                <a:ext cx="981615" cy="2793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zh-CN" sz="1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96" y="1884346"/>
                <a:ext cx="981615" cy="2793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88352" y="3118306"/>
                <a:ext cx="5948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2" y="3118306"/>
                <a:ext cx="59487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7" r="-717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099986" y="2620992"/>
                <a:ext cx="48020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=   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86" y="2620992"/>
                <a:ext cx="4802087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169988" y="4220387"/>
                <a:ext cx="564827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88" y="4220387"/>
                <a:ext cx="5648278" cy="584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 bwMode="auto">
          <a:xfrm>
            <a:off x="2177481" y="2081888"/>
            <a:ext cx="1190316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099986" y="2062850"/>
                <a:ext cx="4540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</m:e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86" y="2062850"/>
                <a:ext cx="454053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r="-161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 bwMode="auto">
          <a:xfrm>
            <a:off x="5591256" y="2116253"/>
            <a:ext cx="985697" cy="3896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39785" y="4865719"/>
                <a:ext cx="7086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85" y="4865719"/>
                <a:ext cx="7086748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r="-688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79400" y="5541523"/>
                <a:ext cx="6978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𝑄𝑅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400" y="5541523"/>
                <a:ext cx="6978926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06318" y="1301849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 control points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the camera coordinate: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9637" y="2132845"/>
                <a:ext cx="2072554" cy="112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4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7" y="2132845"/>
                <a:ext cx="2072554" cy="1129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79285" y="2174762"/>
                <a:ext cx="2192715" cy="112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85" y="2174762"/>
                <a:ext cx="2192715" cy="1129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001424" y="1301848"/>
            <a:ext cx="41425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 3d points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the camera coordinate: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65438" y="2153859"/>
                <a:ext cx="2515255" cy="1170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38" y="2153859"/>
                <a:ext cx="2515255" cy="1170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529208" y="3508596"/>
                <a:ext cx="8435405" cy="2732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solve R and t: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compute center: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emove center: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spcAft>
                    <a:spcPts val="300"/>
                  </a:spcAft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ompute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4). SVD: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&lt;0,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2,.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(2,.))</m:t>
                      </m:r>
                    </m:oMath>
                  </m:oMathPara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" y="3508596"/>
                <a:ext cx="8435405" cy="2732671"/>
              </a:xfrm>
              <a:prstGeom prst="rect">
                <a:avLst/>
              </a:prstGeom>
              <a:blipFill rotWithShape="0">
                <a:blip r:embed="rId5"/>
                <a:stretch>
                  <a:fillRect l="-1012" t="-1786" b="-6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EPnP ( + </a:t>
            </a:r>
            <a:r>
              <a:rPr lang="en-US" altLang="zh-CN" sz="3600" dirty="0" smtClean="0"/>
              <a:t>Iteration</a:t>
            </a:r>
            <a:r>
              <a:rPr lang="en-US" altLang="ja-JP" sz="3600" dirty="0" smtClean="0"/>
              <a:t>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343552" y="1041323"/>
                <a:ext cx="8312150" cy="282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 four control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(PCA)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camera coordinate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3.1)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3.2)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3.3)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3d points in the camera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 and t (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Horn,…)</a:t>
                </a: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52" y="1041323"/>
                <a:ext cx="8312150" cy="2825261"/>
              </a:xfrm>
              <a:prstGeom prst="rect">
                <a:avLst/>
              </a:prstGeom>
              <a:blipFill rotWithShape="0">
                <a:blip r:embed="rId3"/>
                <a:stretch>
                  <a:fillRect l="-953" t="-2376" b="-41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343552" y="4142733"/>
                <a:ext cx="8800448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Advantage: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: fast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: high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Coplanar: ok  (</a:t>
                </a:r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control point</a:t>
                </a:r>
                <a:r>
                  <a:rPr lang="en-US" altLang="zh-CN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∗9</m:t>
                        </m:r>
                      </m:sub>
                    </m:sSub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3∗1</m:t>
                        </m:r>
                      </m:sub>
                    </m:sSub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Relinearization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52" y="4142733"/>
                <a:ext cx="8800448" cy="1631216"/>
              </a:xfrm>
              <a:prstGeom prst="rect">
                <a:avLst/>
              </a:prstGeom>
              <a:blipFill rotWithShape="0">
                <a:blip r:embed="rId4"/>
                <a:stretch>
                  <a:fillRect l="-900" t="-4120" r="-554" b="-7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39403" y="4424915"/>
                <a:ext cx="3595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∗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03" y="4424915"/>
                <a:ext cx="3595793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39402" y="4781024"/>
                <a:ext cx="3595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=3: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∗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02" y="4781024"/>
                <a:ext cx="3595793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3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335771" y="1024959"/>
                <a:ext cx="7652091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1" y="1024959"/>
                <a:ext cx="76520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36" t="-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7923" y="1496628"/>
                <a:ext cx="6858000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23" y="1496628"/>
                <a:ext cx="6858000" cy="1242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 bwMode="auto">
          <a:xfrm>
            <a:off x="3126389" y="2814844"/>
            <a:ext cx="315311" cy="6494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48261" y="3462341"/>
                <a:ext cx="3823739" cy="202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1" y="3462341"/>
                <a:ext cx="3823739" cy="20291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 bwMode="auto">
          <a:xfrm>
            <a:off x="5452068" y="1630715"/>
            <a:ext cx="357061" cy="69691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656521" y="1630715"/>
            <a:ext cx="215199" cy="3981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3680" y="1271180"/>
            <a:ext cx="75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6433" y="1277440"/>
            <a:ext cx="1027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 bwMode="auto">
          <a:xfrm rot="16200000">
            <a:off x="4384245" y="4257710"/>
            <a:ext cx="315311" cy="6494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38258" y="3462340"/>
                <a:ext cx="3644779" cy="202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58" y="3462340"/>
                <a:ext cx="3644779" cy="20291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427073" y="2883825"/>
            <a:ext cx="1027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out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8937" y="4175743"/>
            <a:ext cx="42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f</a:t>
            </a:r>
            <a:endParaRPr lang="zh-CN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624" y="3210304"/>
            <a:ext cx="5103376" cy="319500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 bwMode="auto">
          <a:xfrm>
            <a:off x="7333681" y="5946555"/>
            <a:ext cx="640332" cy="34169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180330" y="5212080"/>
            <a:ext cx="266700" cy="3924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1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1" grpId="0" animBg="1"/>
      <p:bldP spid="22" grpId="0"/>
      <p:bldP spid="23" grpId="0"/>
      <p:bldP spid="24" grpId="0"/>
      <p:bldP spid="26" grpId="0" animBg="1"/>
      <p:bldP spid="26" grpId="1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066401" y="2565265"/>
                <a:ext cx="7246086" cy="2589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1" y="2565265"/>
                <a:ext cx="7246086" cy="2589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971486" y="4337570"/>
                <a:ext cx="1235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86" y="4337570"/>
                <a:ext cx="123521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788653" y="2024368"/>
                <a:ext cx="1011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53" y="2024368"/>
                <a:ext cx="101104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66401" y="5347570"/>
                <a:ext cx="4286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12∗12</m:t>
                        </m:r>
                      </m:sub>
                    </m:sSub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2400" b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l-GR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l-GR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1" y="5347570"/>
                <a:ext cx="428687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7" t="-10526" r="-128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58046" y="5370460"/>
                <a:ext cx="2305055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46" y="5370460"/>
                <a:ext cx="2305055" cy="4764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66401" y="1171615"/>
                <a:ext cx="3686457" cy="2029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1" y="1171615"/>
                <a:ext cx="3686457" cy="20291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4" grpId="0"/>
      <p:bldP spid="20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60073" y="1104807"/>
                <a:ext cx="3304540" cy="138948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73" y="1104807"/>
                <a:ext cx="3304540" cy="1389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2805" y="2120935"/>
                <a:ext cx="2904513" cy="426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05" y="2120935"/>
                <a:ext cx="2904513" cy="426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48855" y="2144011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Constraint: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031943" y="2648408"/>
            <a:ext cx="296216" cy="3603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03249" y="3118558"/>
                <a:ext cx="8346196" cy="437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9" y="3118558"/>
                <a:ext cx="8346196" cy="437620"/>
              </a:xfrm>
              <a:prstGeom prst="rect">
                <a:avLst/>
              </a:prstGeom>
              <a:blipFill rotWithShape="0"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82811" y="2718448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48855" y="3929933"/>
                <a:ext cx="6968638" cy="529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i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i</m:t>
                                        </m:r>
                                      </m:sup>
                                    </m:sSubSup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5" y="3929933"/>
                <a:ext cx="6968638" cy="529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1459916" y="4586708"/>
                <a:ext cx="596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16" y="4586708"/>
                <a:ext cx="5967916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48855" y="5162996"/>
                <a:ext cx="7717625" cy="546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squares: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ra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,         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5" y="5162996"/>
                <a:ext cx="7717625" cy="546816"/>
              </a:xfrm>
              <a:prstGeom prst="rect">
                <a:avLst/>
              </a:prstGeom>
              <a:blipFill rotWithShape="0">
                <a:blip r:embed="rId9"/>
                <a:stretch>
                  <a:fillRect l="-12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/>
      <p:bldP spid="13" grpId="0"/>
      <p:bldP spid="60" grpId="0"/>
      <p:bldP spid="7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791484" y="1813709"/>
                <a:ext cx="6907660" cy="129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84" y="1813709"/>
                <a:ext cx="6907660" cy="1298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48855" y="2234411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-11265533" y="3326665"/>
                <a:ext cx="20113263" cy="1667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i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i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b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𝑓𝑓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𝑓𝑓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𝑓𝑓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65533" y="3326665"/>
                <a:ext cx="20113263" cy="1667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13678" y="5481938"/>
                <a:ext cx="8250935" cy="77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exhaustive linearization:          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</m:t>
                    </m:r>
                  </m:oMath>
                </a14:m>
                <a:r>
                  <a:rPr lang="zh-CN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∗3∗2=18</m:t>
                    </m:r>
                  </m:oMath>
                </a14:m>
                <a:endParaRPr lang="zh-CN" altLang="en-US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8" y="5481938"/>
                <a:ext cx="8250935" cy="77707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6250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374316" y="5019671"/>
                <a:ext cx="596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16" y="5019671"/>
                <a:ext cx="5967916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4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0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Perspective-n-Point </a:t>
            </a:r>
            <a:r>
              <a:rPr lang="zh-CN" altLang="en-US" sz="3600" smtClean="0"/>
              <a:t>（</a:t>
            </a:r>
            <a:r>
              <a:rPr lang="en-US" altLang="zh-CN" sz="3600" smtClean="0"/>
              <a:t>PnP</a:t>
            </a:r>
            <a:r>
              <a:rPr lang="zh-CN" altLang="en-US" sz="3600" smtClean="0"/>
              <a:t>）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8EEE96-86F0-46FF-BD4A-D73F876976B7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pic>
        <p:nvPicPr>
          <p:cNvPr id="1843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24025"/>
            <a:ext cx="692785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307975" y="1065510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B90000"/>
              </a:buClr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Image/Camera/World  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Coordinate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6259" y="1989588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6632" y="1929369"/>
            <a:ext cx="3792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linearzation: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69988" y="2566507"/>
                <a:ext cx="737854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  <m:r>
                                      <a:rPr lang="zh-CN" altLang="en-US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 …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88" y="2566507"/>
                <a:ext cx="73785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0924" y="3230427"/>
                <a:ext cx="1435328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24" y="3230427"/>
                <a:ext cx="1435328" cy="649601"/>
              </a:xfrm>
              <a:prstGeom prst="rect">
                <a:avLst/>
              </a:prstGeom>
              <a:blipFill rotWithShape="0"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68117" y="3203645"/>
                <a:ext cx="2104294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17" y="3203645"/>
                <a:ext cx="2104294" cy="656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94276" y="3198044"/>
                <a:ext cx="131606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𝑓𝑓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76" y="3198044"/>
                <a:ext cx="1316066" cy="7825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56271" y="4212058"/>
                <a:ext cx="832798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𝑓𝑓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−0.5∗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𝑓𝑓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71" y="4212058"/>
                <a:ext cx="8327985" cy="8917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724036" y="5331369"/>
            <a:ext cx="4838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Reprojection error,  optimal R and t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327969" y="2083775"/>
                <a:ext cx="26460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969" y="2083775"/>
                <a:ext cx="2646044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6259" y="1989588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25507" y="2501671"/>
                <a:ext cx="832798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−0.5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  <m:m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i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𝑓𝑓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−0.5∗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  <m: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0.5∗</m:t>
                                    </m:r>
                                    <m:func>
                                      <m:func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𝑓𝑓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7" y="2501671"/>
                <a:ext cx="8327985" cy="8917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160588" y="1958810"/>
            <a:ext cx="4838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Reprojection error,  optimal R and t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84959" y="3614110"/>
                <a:ext cx="3304540" cy="1389483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59" y="3614110"/>
                <a:ext cx="3304540" cy="1389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 bwMode="auto">
          <a:xfrm>
            <a:off x="847258" y="4260855"/>
            <a:ext cx="517566" cy="2501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619226" y="3723402"/>
                <a:ext cx="2515255" cy="1170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226" y="3723402"/>
                <a:ext cx="2515255" cy="11708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 bwMode="auto">
          <a:xfrm>
            <a:off x="5109634" y="4210632"/>
            <a:ext cx="517566" cy="2501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"/>
              <p:cNvSpPr txBox="1">
                <a:spLocks noChangeArrowheads="1"/>
              </p:cNvSpPr>
              <p:nvPr/>
            </p:nvSpPr>
            <p:spPr bwMode="auto">
              <a:xfrm>
                <a:off x="532776" y="5295871"/>
                <a:ext cx="8663659" cy="832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solve R and t,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 the optimal R and t by reprojection error (from 18 solutions)</a:t>
                </a:r>
              </a:p>
            </p:txBody>
          </p:sp>
        </mc:Choice>
        <mc:Fallback xmlns="">
          <p:sp>
            <p:nvSpPr>
              <p:cNvPr id="22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5295871"/>
                <a:ext cx="8663659" cy="832279"/>
              </a:xfrm>
              <a:prstGeom prst="rect">
                <a:avLst/>
              </a:prstGeom>
              <a:blipFill rotWithShape="0">
                <a:blip r:embed="rId6"/>
                <a:stretch>
                  <a:fillRect l="-914" t="-5882" r="-1266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20" grpId="0"/>
      <p:bldP spid="21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0" y="2008624"/>
                <a:ext cx="9159815" cy="129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8624"/>
                <a:ext cx="9159815" cy="1298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183111" y="1353786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N=3 :</a:t>
            </a:r>
            <a:endParaRPr lang="zh-CN" altLang="en-US" sz="2000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5421" y="4121804"/>
            <a:ext cx="3661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relinearization: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 :</a:t>
                </a:r>
                <a:endParaRPr lang="en-US" altLang="zh-CN" sz="2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76" y="1230676"/>
                <a:ext cx="419162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89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9907" y="4055835"/>
                <a:ext cx="2062616" cy="611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07" y="4055835"/>
                <a:ext cx="2062616" cy="611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848186" y="4183359"/>
                <a:ext cx="18762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6∗13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13∗1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86" y="4183359"/>
                <a:ext cx="187628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12430" y="5201753"/>
                <a:ext cx="14323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0" y="5201753"/>
                <a:ext cx="143231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95327" y="4870003"/>
                <a:ext cx="165814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7" y="4870003"/>
                <a:ext cx="1658146" cy="9578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512739" y="3531794"/>
                <a:ext cx="59555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∗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39" y="3531794"/>
                <a:ext cx="5955541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5248" y="39784"/>
            <a:ext cx="6309629" cy="64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" grpId="0"/>
      <p:bldP spid="15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44954" y="1170950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Gauss-Newton algorithm to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334039" y="1755810"/>
                <a:ext cx="827919" cy="337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zh-CN" sz="1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𝑓𝑓</m:t>
                                                </m:r>
                                                <m:r>
                                                  <a:rPr lang="zh-CN" alt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8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𝑓𝑓</m:t>
                                                            </m:r>
                                                            <m:r>
                                                              <a:rPr lang="zh-CN" altLang="en-US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𝛽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8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𝑓𝑓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8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zh-CN" altLang="en-US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𝛽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8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𝑓𝑓</m:t>
                                                            </m:r>
                                                            <m:r>
                                                              <a:rPr lang="zh-CN" altLang="en-US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𝛽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𝑓𝑓</m:t>
                                                      </m:r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𝑓𝑓</m:t>
                                                      </m:r>
                                                      <m:r>
                                                        <a:rPr lang="zh-CN" altLang="en-US" sz="1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39" y="1755810"/>
                <a:ext cx="827919" cy="3375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9388" y="3778287"/>
                <a:ext cx="7154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" y="3778287"/>
                <a:ext cx="715465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913114" y="3225747"/>
                <a:ext cx="48020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=   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14" y="3225747"/>
                <a:ext cx="4802087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9022" y="4570446"/>
                <a:ext cx="564827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80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𝐸𝑟𝑟𝑜𝑟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80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2" y="4570446"/>
                <a:ext cx="5648278" cy="584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 bwMode="auto">
          <a:xfrm>
            <a:off x="1990609" y="2825637"/>
            <a:ext cx="1190316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913114" y="2806599"/>
                <a:ext cx="4540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</m:e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14" y="2806599"/>
                <a:ext cx="454053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r="-147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 bwMode="auto">
          <a:xfrm>
            <a:off x="5404384" y="2860002"/>
            <a:ext cx="985697" cy="3896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33377" y="5329241"/>
                <a:ext cx="7882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𝑓𝑓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+…)</m:t>
                                  </m:r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7" y="5329241"/>
                <a:ext cx="7882671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r="-387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85250" y="5854702"/>
                <a:ext cx="6978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𝑄𝑅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zh-CN" alt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50" y="5854702"/>
                <a:ext cx="6978926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62367" y="1716065"/>
                <a:ext cx="5797934" cy="87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b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 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67" y="1716065"/>
                <a:ext cx="5797934" cy="8756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086031" y="3685954"/>
                <a:ext cx="572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031" y="3685954"/>
                <a:ext cx="5722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1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8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/>
              <a:t>UPnP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39484-1CA9-4921-B837-830DC4C1BD10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06318" y="1301849"/>
            <a:ext cx="43453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 control points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the camera coordinate: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980955" y="1351299"/>
            <a:ext cx="41425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 3d points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the camera coordinate: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55727" y="2357014"/>
                <a:ext cx="2515255" cy="1170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7" y="2357014"/>
                <a:ext cx="2515255" cy="11708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47881" y="2421271"/>
                <a:ext cx="3304540" cy="1389483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81" y="2421271"/>
                <a:ext cx="3304540" cy="1389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"/>
              <p:cNvSpPr txBox="1">
                <a:spLocks noChangeArrowheads="1"/>
              </p:cNvSpPr>
              <p:nvPr/>
            </p:nvSpPr>
            <p:spPr bwMode="auto">
              <a:xfrm>
                <a:off x="506318" y="4254655"/>
                <a:ext cx="8663659" cy="1217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solve R and t,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 the optimal R and t by reprojection error (from 3 solutions)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consider the case of N=3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318" y="4254655"/>
                <a:ext cx="8663659" cy="1217834"/>
              </a:xfrm>
              <a:prstGeom prst="rect">
                <a:avLst/>
              </a:prstGeom>
              <a:blipFill rotWithShape="0">
                <a:blip r:embed="rId4"/>
                <a:stretch>
                  <a:fillRect l="-915" t="-4000" b="-9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UPnP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7A025D7-E96B-4A58-9FF1-B588D9C1E24E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343552" y="990525"/>
                <a:ext cx="8312150" cy="2914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 four control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(PCA)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camera coordinate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3.1)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3.2)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i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3.3)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4).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3d points in the camera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 and t (Horn)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52" y="990525"/>
                <a:ext cx="8312150" cy="2914452"/>
              </a:xfrm>
              <a:prstGeom prst="rect">
                <a:avLst/>
              </a:prstGeom>
              <a:blipFill rotWithShape="0">
                <a:blip r:embed="rId2"/>
                <a:stretch>
                  <a:fillRect l="-953" t="-2088" b="-12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343552" y="3822244"/>
                <a:ext cx="8800448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Advantage: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: fast (big N)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Intrinsic parameters: No need to know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Coplanar: ok  (</a:t>
                </a:r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control point</a:t>
                </a:r>
                <a:r>
                  <a:rPr lang="en-US" altLang="zh-CN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∗9</m:t>
                        </m:r>
                      </m:sub>
                    </m:sSub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3∗1</m:t>
                        </m:r>
                      </m:sub>
                    </m:sSub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Relinearization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52" y="3822244"/>
                <a:ext cx="880044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900" t="-3113" r="-416" b="-81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43552" y="5391904"/>
            <a:ext cx="88004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: not high         2). Speed: slow (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N&lt;6</a:t>
            </a:r>
            <a:r>
              <a:rPr lang="zh-CN" alt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big f)</a:t>
            </a:r>
            <a:endPara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185514" y="4270002"/>
                <a:ext cx="3595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∗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14" y="4270002"/>
                <a:ext cx="3595793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185515" y="5333315"/>
                <a:ext cx="3595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∗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6∗1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15" y="5333315"/>
                <a:ext cx="3595793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OpenCV (SOLVEPNP_ITERATIVE)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56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9488BAC-F41C-4455-AD60-44AC4989D427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TextBox 6"/>
              <p:cNvSpPr txBox="1">
                <a:spLocks noChangeArrowheads="1"/>
              </p:cNvSpPr>
              <p:nvPr/>
            </p:nvSpPr>
            <p:spPr bwMode="auto">
              <a:xfrm>
                <a:off x="412750" y="1262063"/>
                <a:ext cx="8312150" cy="490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Coplanar (Homography matrix):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Covariance matrix, SVD, w[2]/w[1]&lt;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1e-3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correspondences &lt; 4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Non-coplanar (DLT): </a:t>
                </a: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Projection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2).  Number of correspondences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3).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𝐾𝑅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𝐾𝑅𝐶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</m:d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LevMarq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iterative algorithm: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Minimize reprojection error</a:t>
                </a: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2).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Lie algebra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𝔰𝔢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6*1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0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" y="1262063"/>
                <a:ext cx="8312150" cy="4900188"/>
              </a:xfrm>
              <a:prstGeom prst="rect">
                <a:avLst/>
              </a:prstGeom>
              <a:blipFill rotWithShape="0">
                <a:blip r:embed="rId2"/>
                <a:stretch>
                  <a:fillRect l="-1027" t="-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DLT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355D488-C6E1-44F9-8C30-40D6772908DB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26995" y="1528469"/>
                <a:ext cx="6678613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95" y="1528469"/>
                <a:ext cx="6678613" cy="1242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 bwMode="auto">
          <a:xfrm>
            <a:off x="4572000" y="2770476"/>
            <a:ext cx="405442" cy="3795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41280" y="3195771"/>
                <a:ext cx="3910942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80" y="3195771"/>
                <a:ext cx="3910942" cy="13874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 bwMode="auto">
          <a:xfrm>
            <a:off x="3609915" y="4683616"/>
            <a:ext cx="405442" cy="3795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839" y="4705353"/>
                <a:ext cx="8915774" cy="1838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0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" y="4705353"/>
                <a:ext cx="8915774" cy="18380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6344" y="1141256"/>
                <a:ext cx="2881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4" y="1141256"/>
                <a:ext cx="28813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748" t="-52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DLT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355D488-C6E1-44F9-8C30-40D6772908DB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TextBox 6"/>
              <p:cNvSpPr txBox="1">
                <a:spLocks noChangeArrowheads="1"/>
              </p:cNvSpPr>
              <p:nvPr/>
            </p:nvSpPr>
            <p:spPr bwMode="auto">
              <a:xfrm>
                <a:off x="412750" y="1262063"/>
                <a:ext cx="8860342" cy="4462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 noise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rank(A)=11, Exact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Solution, (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5.5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correspondences)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Noise case: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&gt;=6,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l-GR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sSup>
                      <m:sSupPr>
                        <m:ctrlPr>
                          <a:rPr lang="el-GR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(SVD),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12∗12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l-GR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l-GR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i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i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𝑲𝑹</m:t>
                        </m:r>
                      </m:e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𝑲𝑹</m:t>
                        </m:r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i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zh-CN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QR decomposition),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=(−</m:t>
                    </m:r>
                    <m:sSup>
                      <m:sSupPr>
                        <m:ctrl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)∗(−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l-GR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sSup>
                      <m:sSupPr>
                        <m:ctrlPr>
                          <a:rPr lang="el-GR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SVD</m:t>
                    </m:r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QR decomposition: fast but lower precision than SVD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𝑲𝑹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l-GR" altLang="zh-C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sSup>
                      <m:sSupPr>
                        <m:ctrl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l-GR" altLang="zh-CN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sSup>
                      <m:sSupPr>
                        <m:ctrlPr>
                          <a:rPr lang="el-GR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l-GR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4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63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" y="1262063"/>
                <a:ext cx="8860342" cy="4462760"/>
              </a:xfrm>
              <a:prstGeom prst="rect">
                <a:avLst/>
              </a:prstGeom>
              <a:blipFill rotWithShape="0">
                <a:blip r:embed="rId3"/>
                <a:stretch>
                  <a:fillRect l="-964" t="-1093" b="-2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 bwMode="auto">
          <a:xfrm>
            <a:off x="2074527" y="3485478"/>
            <a:ext cx="518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010639" y="3485478"/>
            <a:ext cx="518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572585" y="3485478"/>
            <a:ext cx="518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3133417" y="348547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51483" y="348547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528705" y="5699829"/>
            <a:ext cx="5619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3651483" y="5699829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284383" y="5703647"/>
            <a:ext cx="518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363281" y="5703647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Least Square Iteration (G2O)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BC564-91EF-457E-BB5E-B075EF94971F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344" y="1141256"/>
            <a:ext cx="26516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Minimize 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en-US" altLang="zh-CN" sz="2400" i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reprojection 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27" y="765175"/>
            <a:ext cx="5139373" cy="3090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95" y="2221022"/>
            <a:ext cx="1846858" cy="4510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7" y="2875330"/>
            <a:ext cx="2955840" cy="7604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7" y="3839040"/>
            <a:ext cx="4534791" cy="8611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100" y="4696701"/>
            <a:ext cx="4785213" cy="8562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438" y="5471911"/>
            <a:ext cx="5293416" cy="98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Perspective-n-Point </a:t>
            </a:r>
            <a:r>
              <a:rPr lang="zh-CN" altLang="en-US" sz="3600" smtClean="0"/>
              <a:t>（</a:t>
            </a:r>
            <a:r>
              <a:rPr lang="en-US" altLang="zh-CN" sz="3600" smtClean="0"/>
              <a:t>PnP</a:t>
            </a:r>
            <a:r>
              <a:rPr lang="zh-CN" altLang="en-US" sz="3600" smtClean="0"/>
              <a:t>）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194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9095B1-699E-47EE-84E4-523BA551D393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66145" y="1047550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B90000"/>
              </a:buClr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Camera Projection Model</a:t>
            </a: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46148" y="2646709"/>
            <a:ext cx="355867" cy="246221"/>
          </a:xfrm>
          <a:prstGeom prst="rect">
            <a:avLst/>
          </a:prstGeom>
          <a:blipFill rotWithShape="0">
            <a:blip r:embed="rId2"/>
            <a:stretch>
              <a:fillRect l="-17241" r="-15517" b="-365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5774" y="1842001"/>
            <a:ext cx="355867" cy="246221"/>
          </a:xfrm>
          <a:prstGeom prst="rect">
            <a:avLst/>
          </a:prstGeom>
          <a:blipFill rotWithShape="0">
            <a:blip r:embed="rId3"/>
            <a:stretch>
              <a:fillRect l="-17241" r="-15517" b="-365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46149" y="1842000"/>
            <a:ext cx="355867" cy="246221"/>
          </a:xfrm>
          <a:prstGeom prst="rect">
            <a:avLst/>
          </a:prstGeom>
          <a:blipFill rotWithShape="0">
            <a:blip r:embed="rId4"/>
            <a:stretch>
              <a:fillRect l="-17241" r="-15517" b="-365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7982" y="2316441"/>
            <a:ext cx="2931449" cy="120776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0570" y="1709465"/>
            <a:ext cx="1445204" cy="52713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文本框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9462" y="1709465"/>
            <a:ext cx="1432252" cy="57958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625" y="3640739"/>
            <a:ext cx="2729337" cy="1242007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7897" y="4123744"/>
            <a:ext cx="355867" cy="246221"/>
          </a:xfrm>
          <a:prstGeom prst="rect">
            <a:avLst/>
          </a:prstGeom>
          <a:blipFill rotWithShape="0">
            <a:blip r:embed="rId9"/>
            <a:stretch>
              <a:fillRect l="-17241" r="-15517" b="-365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28330" y="2931975"/>
            <a:ext cx="355867" cy="246221"/>
          </a:xfrm>
          <a:prstGeom prst="rect">
            <a:avLst/>
          </a:prstGeom>
          <a:blipFill rotWithShape="0">
            <a:blip r:embed="rId10"/>
            <a:stretch>
              <a:fillRect l="-15517" r="-17241" b="-375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文本框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09226" y="2908383"/>
            <a:ext cx="355867" cy="246221"/>
          </a:xfrm>
          <a:prstGeom prst="rect">
            <a:avLst/>
          </a:prstGeom>
          <a:blipFill rotWithShape="0">
            <a:blip r:embed="rId11"/>
            <a:stretch>
              <a:fillRect l="-15517" r="-17241" b="-4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0" name="文本框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09225" y="3912854"/>
            <a:ext cx="355867" cy="246221"/>
          </a:xfrm>
          <a:prstGeom prst="rect">
            <a:avLst/>
          </a:prstGeom>
          <a:blipFill rotWithShape="0">
            <a:blip r:embed="rId12"/>
            <a:stretch>
              <a:fillRect l="-15517" r="-17241" b="-375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文本框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21874" y="3511082"/>
            <a:ext cx="3127897" cy="990849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文本框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96144" y="2721621"/>
            <a:ext cx="1024960" cy="628121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9235" y="2708733"/>
            <a:ext cx="1020536" cy="628121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5739" y="5008140"/>
            <a:ext cx="1884726" cy="1242007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0616" y="4727627"/>
            <a:ext cx="471604" cy="40011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9479" name="图片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765175"/>
            <a:ext cx="3097212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45856" y="5233411"/>
            <a:ext cx="1039836" cy="887807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9883" y="5035534"/>
            <a:ext cx="3595856" cy="1242007"/>
          </a:xfrm>
          <a:prstGeom prst="rect">
            <a:avLst/>
          </a:prstGeom>
          <a:blipFill rotWithShape="0">
            <a:blip r:embed="rId20"/>
            <a:stretch>
              <a:fillRect l="-186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66016" y="5459866"/>
            <a:ext cx="44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Least Square Iteration (G2O)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BC564-91EF-457E-BB5E-B075EF94971F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344" y="1141256"/>
            <a:ext cx="4389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Minimize 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i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reprojection 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72" y="1972992"/>
            <a:ext cx="2864315" cy="798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45" y="1947962"/>
            <a:ext cx="2931309" cy="823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013" y="2771307"/>
            <a:ext cx="1358985" cy="422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98" y="3255873"/>
            <a:ext cx="3851089" cy="817632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 bwMode="auto">
          <a:xfrm>
            <a:off x="2265396" y="2740204"/>
            <a:ext cx="209617" cy="5660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761" y="4442646"/>
            <a:ext cx="5687274" cy="128381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4572000" y="1805901"/>
            <a:ext cx="3402013" cy="12173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43078" y="1473450"/>
            <a:ext cx="6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G2O</a:t>
            </a:r>
            <a:endParaRPr lang="zh-CN" altLang="en-US" sz="1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851" y="4356046"/>
            <a:ext cx="1861090" cy="14211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568" y="4349527"/>
            <a:ext cx="4443445" cy="138292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07" y="3141350"/>
            <a:ext cx="8785225" cy="160255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851" y="4619802"/>
            <a:ext cx="6560436" cy="16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" y="1190111"/>
            <a:ext cx="8163663" cy="4909819"/>
          </a:xfrm>
          <a:prstGeom prst="rect">
            <a:avLst/>
          </a:prstGeom>
        </p:spPr>
      </p:pic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Least Square Iteration (G2O)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BC564-91EF-457E-BB5E-B075EF94971F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26" y="942636"/>
            <a:ext cx="7593647" cy="54047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26" y="863326"/>
            <a:ext cx="7593647" cy="5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Least Square Iteration (G2O)</a:t>
            </a:r>
            <a:endParaRPr lang="ja-JP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BC564-91EF-457E-BB5E-B075EF94971F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392" y="1226528"/>
            <a:ext cx="3366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Optimizer::</a:t>
            </a:r>
            <a:r>
              <a:rPr lang="en-US" altLang="zh-CN" sz="20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PoseOptimization</a:t>
            </a:r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056"/>
            <a:ext cx="9144000" cy="34415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908" y="5669049"/>
            <a:ext cx="7909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Tracking::</a:t>
            </a:r>
            <a:r>
              <a:rPr lang="en-US" altLang="zh-CN" sz="2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TrackReferenceKeyFrame</a:t>
            </a:r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TrackLocalMap</a:t>
            </a:r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Relocalization</a:t>
            </a:r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Ransac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1C74B1-2DD8-49C3-A811-DEF98E51E965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6"/>
              <p:cNvSpPr txBox="1">
                <a:spLocks noChangeArrowheads="1"/>
              </p:cNvSpPr>
              <p:nvPr/>
            </p:nvSpPr>
            <p:spPr bwMode="auto">
              <a:xfrm>
                <a:off x="1550912" y="3565749"/>
                <a:ext cx="777522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Probability of building a correct model: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samples to build a model.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912" y="3565749"/>
                <a:ext cx="777522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214495" y="981716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6968" y="1393325"/>
            <a:ext cx="187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0287" y="1781041"/>
            <a:ext cx="187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01564" y="2133785"/>
            <a:ext cx="187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Inlier counting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肘形连接符 20"/>
          <p:cNvCxnSpPr/>
          <p:nvPr/>
        </p:nvCxnSpPr>
        <p:spPr bwMode="auto">
          <a:xfrm flipV="1">
            <a:off x="7072386" y="1229538"/>
            <a:ext cx="422557" cy="1198157"/>
          </a:xfrm>
          <a:prstGeom prst="bentConnector3">
            <a:avLst>
              <a:gd name="adj1" fmla="val 1540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229063" y="3550657"/>
            <a:ext cx="33639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1071412" y="964341"/>
            <a:ext cx="5319" cy="3765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2643590" y="2088071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88765" y="4274797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909491" y="3370292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964700" y="2616241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983629" y="1960408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302279" y="1852238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748697" y="3596376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937910" y="2253032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365020" y="2988093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855328" y="300098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98444" y="4197399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535235" y="3347433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271350" y="1480743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378231" y="3550657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994451" y="3755137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105939" y="2257049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821428" y="4458040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410739" y="2561849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flipV="1">
            <a:off x="488765" y="1254795"/>
            <a:ext cx="3281745" cy="3248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230798" y="1137616"/>
            <a:ext cx="3281745" cy="3248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718878" y="1409330"/>
            <a:ext cx="3281745" cy="3248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左大括号 39"/>
          <p:cNvSpPr/>
          <p:nvPr/>
        </p:nvSpPr>
        <p:spPr bwMode="auto">
          <a:xfrm rot="17486138">
            <a:off x="264845" y="4402182"/>
            <a:ext cx="124002" cy="248873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8358" y="4560566"/>
            <a:ext cx="10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3814043" y="2714114"/>
                <a:ext cx="4572000" cy="10406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eaLnBrk="1" hangingPunct="1"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Probability of choosing an inlier:</a:t>
                </a:r>
              </a:p>
              <a:p>
                <a:pPr lvl="0" eaLnBrk="1" hangingPunct="1"/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𝑖𝑛𝑙𝑖𝑒𝑟𝑠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14114"/>
                <a:ext cx="4572000" cy="1040670"/>
              </a:xfrm>
              <a:prstGeom prst="rect">
                <a:avLst/>
              </a:prstGeom>
              <a:blipFill rotWithShape="0">
                <a:blip r:embed="rId3"/>
                <a:stretch>
                  <a:fillRect l="-1867" t="-4678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547116" y="4946384"/>
                <a:ext cx="8049767" cy="1419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hangingPunct="1">
                  <a:buFont typeface="Wingdings" panose="05000000000000000000" pitchFamily="2" charset="2"/>
                  <a:buChar char="Ø"/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not build a correct model during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iterations:</a:t>
                </a:r>
              </a:p>
              <a:p>
                <a:pPr lvl="0" eaLnBrk="1" hangingPunct="1"/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1" hangingPunct="1"/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desired RANSAN success rate.</a:t>
                </a:r>
                <a:endParaRPr lang="en-US" altLang="zh-CN" sz="24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6" y="4946384"/>
                <a:ext cx="8049767" cy="1419748"/>
              </a:xfrm>
              <a:prstGeom prst="rect">
                <a:avLst/>
              </a:prstGeom>
              <a:blipFill rotWithShape="0">
                <a:blip r:embed="rId4"/>
                <a:stretch>
                  <a:fillRect l="-1061" t="-3433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7813552" y="1562131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40" grpId="0" animBg="1"/>
      <p:bldP spid="41" grpId="0"/>
      <p:bldP spid="52" grpId="0"/>
      <p:bldP spid="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Ransac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1C74B1-2DD8-49C3-A811-DEF98E51E965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44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2970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4" y="1183849"/>
            <a:ext cx="9168587" cy="479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4" y="1211803"/>
            <a:ext cx="9156294" cy="49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Conclusion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501650" y="4328981"/>
            <a:ext cx="8642350" cy="1845907"/>
          </a:xfrm>
        </p:spPr>
        <p:txBody>
          <a:bodyPr/>
          <a:lstStyle/>
          <a:p>
            <a:r>
              <a:rPr lang="en-US" altLang="zh-CN" dirty="0" smtClean="0"/>
              <a:t>Suggestion: </a:t>
            </a:r>
          </a:p>
          <a:p>
            <a:pPr lvl="1"/>
            <a:r>
              <a:rPr lang="en-US" altLang="zh-CN" dirty="0" smtClean="0"/>
              <a:t>Intrinsic K is known: EPnP + Iteration</a:t>
            </a:r>
          </a:p>
          <a:p>
            <a:pPr lvl="1"/>
            <a:r>
              <a:rPr lang="en-US" altLang="zh-CN" dirty="0" smtClean="0"/>
              <a:t>Intrinsic K is unknown: UPnP + Iteration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8AF443-A36C-4D39-87FF-312F75E058E7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45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1719"/>
              </p:ext>
            </p:extLst>
          </p:nvPr>
        </p:nvGraphicFramePr>
        <p:xfrm>
          <a:off x="826546" y="1444456"/>
          <a:ext cx="7490908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4202"/>
                <a:gridCol w="1194099"/>
                <a:gridCol w="2312894"/>
                <a:gridCol w="1333949"/>
                <a:gridCol w="1075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PnP 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need K?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No. of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correspond-</a:t>
                      </a:r>
                      <a:r>
                        <a:rPr lang="en-US" altLang="zh-CN" dirty="0" err="1" smtClean="0"/>
                        <a:t>dences</a:t>
                      </a:r>
                      <a:r>
                        <a:rPr lang="en-US" altLang="zh-CN" dirty="0" smtClean="0"/>
                        <a:t> at least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P3P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 (4)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EPnP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Yes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UPnP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MRE(LSI)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Yes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Slow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^_^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79388" y="2220484"/>
            <a:ext cx="8642350" cy="20395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   </a:t>
            </a:r>
          </a:p>
          <a:p>
            <a:pPr marL="0" indent="0" algn="ctr">
              <a:buNone/>
            </a:pP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are welcome!</a:t>
            </a:r>
            <a:endParaRPr lang="zh-CN" alt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Soft Computing Lab.</a:t>
            </a:r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WASEDA</a:t>
            </a:r>
            <a:r>
              <a:rPr lang="en-US" altLang="ja-JP" b="0" smtClean="0"/>
              <a:t> UNIVERSITY , IPS</a:t>
            </a:r>
            <a:endParaRPr lang="en-US" altLang="ja-JP" b="0"/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BAF6783-0262-4531-A9D6-ACEC187B866B}" type="slidenum">
              <a:rPr kumimoji="0" lang="en-US" altLang="ja-JP" sz="1400" i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46</a:t>
            </a:fld>
            <a:endParaRPr kumimoji="0" lang="en-US" altLang="ja-JP" sz="1400" i="0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Perspective-n-Point </a:t>
            </a:r>
            <a:r>
              <a:rPr lang="zh-CN" altLang="en-US" sz="3600" smtClean="0"/>
              <a:t>（</a:t>
            </a:r>
            <a:r>
              <a:rPr lang="en-US" altLang="zh-CN" sz="3600" smtClean="0"/>
              <a:t>PnP</a:t>
            </a:r>
            <a:r>
              <a:rPr lang="zh-CN" altLang="en-US" sz="3600" smtClean="0"/>
              <a:t>）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74B25D-775A-40FF-B732-16DA86B27701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0486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4123" y="1063655"/>
            <a:ext cx="8627733" cy="5279202"/>
          </a:xfrm>
          <a:prstGeom prst="rect">
            <a:avLst/>
          </a:prstGeom>
          <a:blipFill rotWithShape="0">
            <a:blip r:embed="rId2"/>
            <a:stretch>
              <a:fillRect l="-918" t="-924" b="-173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0487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2303463"/>
            <a:ext cx="522763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Perspective-3-Point (P3P)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15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3F960A-5E83-46B0-AAD9-08ACF60C444D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1511" name="文本框 41"/>
          <p:cNvSpPr txBox="1">
            <a:spLocks noChangeArrowheads="1"/>
          </p:cNvSpPr>
          <p:nvPr/>
        </p:nvSpPr>
        <p:spPr bwMode="auto">
          <a:xfrm>
            <a:off x="2043635" y="1058341"/>
            <a:ext cx="13763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Solve: </a:t>
            </a:r>
          </a:p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 (X), </a:t>
            </a:r>
          </a:p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 (Y), </a:t>
            </a:r>
          </a:p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(Z). 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14" name="直接连接符 2"/>
          <p:cNvCxnSpPr>
            <a:cxnSpLocks noChangeShapeType="1"/>
          </p:cNvCxnSpPr>
          <p:nvPr/>
        </p:nvCxnSpPr>
        <p:spPr bwMode="auto">
          <a:xfrm>
            <a:off x="1438840" y="4436425"/>
            <a:ext cx="3735691" cy="34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直接连接符 6"/>
          <p:cNvCxnSpPr>
            <a:cxnSpLocks noChangeShapeType="1"/>
          </p:cNvCxnSpPr>
          <p:nvPr/>
        </p:nvCxnSpPr>
        <p:spPr bwMode="auto">
          <a:xfrm>
            <a:off x="1438840" y="4436425"/>
            <a:ext cx="1967061" cy="95715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直接连接符 9"/>
          <p:cNvCxnSpPr>
            <a:cxnSpLocks noChangeShapeType="1"/>
          </p:cNvCxnSpPr>
          <p:nvPr/>
        </p:nvCxnSpPr>
        <p:spPr bwMode="auto">
          <a:xfrm flipV="1">
            <a:off x="3428548" y="4470939"/>
            <a:ext cx="1745983" cy="92797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直接连接符 11"/>
          <p:cNvCxnSpPr>
            <a:cxnSpLocks noChangeShapeType="1"/>
          </p:cNvCxnSpPr>
          <p:nvPr/>
        </p:nvCxnSpPr>
        <p:spPr bwMode="auto">
          <a:xfrm flipV="1">
            <a:off x="1438840" y="1870271"/>
            <a:ext cx="2422158" cy="2566156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直接连接符 15"/>
          <p:cNvCxnSpPr>
            <a:cxnSpLocks noChangeShapeType="1"/>
          </p:cNvCxnSpPr>
          <p:nvPr/>
        </p:nvCxnSpPr>
        <p:spPr bwMode="auto">
          <a:xfrm flipV="1">
            <a:off x="3428548" y="1903885"/>
            <a:ext cx="432450" cy="348464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直接连接符 18"/>
          <p:cNvCxnSpPr>
            <a:cxnSpLocks noChangeShapeType="1"/>
          </p:cNvCxnSpPr>
          <p:nvPr/>
        </p:nvCxnSpPr>
        <p:spPr bwMode="auto">
          <a:xfrm flipH="1" flipV="1">
            <a:off x="3860999" y="1873833"/>
            <a:ext cx="1313533" cy="2597106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文本框 19"/>
          <p:cNvSpPr txBox="1">
            <a:spLocks noChangeArrowheads="1"/>
          </p:cNvSpPr>
          <p:nvPr/>
        </p:nvSpPr>
        <p:spPr bwMode="auto">
          <a:xfrm>
            <a:off x="3553798" y="1568052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文本框 23"/>
          <p:cNvSpPr txBox="1">
            <a:spLocks noChangeArrowheads="1"/>
          </p:cNvSpPr>
          <p:nvPr/>
        </p:nvSpPr>
        <p:spPr bwMode="auto">
          <a:xfrm>
            <a:off x="975115" y="4260178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文本框 24"/>
          <p:cNvSpPr txBox="1">
            <a:spLocks noChangeArrowheads="1"/>
          </p:cNvSpPr>
          <p:nvPr/>
        </p:nvSpPr>
        <p:spPr bwMode="auto">
          <a:xfrm>
            <a:off x="5150807" y="4436425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文本框 25"/>
          <p:cNvSpPr txBox="1">
            <a:spLocks noChangeArrowheads="1"/>
          </p:cNvSpPr>
          <p:nvPr/>
        </p:nvSpPr>
        <p:spPr bwMode="auto">
          <a:xfrm>
            <a:off x="3123279" y="5354014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文本框 26"/>
          <p:cNvSpPr txBox="1">
            <a:spLocks noChangeArrowheads="1"/>
          </p:cNvSpPr>
          <p:nvPr/>
        </p:nvSpPr>
        <p:spPr bwMode="auto">
          <a:xfrm>
            <a:off x="1992567" y="4810254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zh-CN" altLang="en-US" sz="2000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文本框 27"/>
          <p:cNvSpPr txBox="1">
            <a:spLocks noChangeArrowheads="1"/>
          </p:cNvSpPr>
          <p:nvPr/>
        </p:nvSpPr>
        <p:spPr bwMode="auto">
          <a:xfrm>
            <a:off x="2865607" y="4070744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endParaRPr lang="zh-CN" altLang="en-US" sz="2000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6" name="文本框 28"/>
          <p:cNvSpPr txBox="1">
            <a:spLocks noChangeArrowheads="1"/>
          </p:cNvSpPr>
          <p:nvPr/>
        </p:nvSpPr>
        <p:spPr bwMode="auto">
          <a:xfrm>
            <a:off x="4339251" y="4854265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000" i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弧形 31"/>
          <p:cNvSpPr/>
          <p:nvPr/>
        </p:nvSpPr>
        <p:spPr bwMode="auto">
          <a:xfrm rot="8780527">
            <a:off x="3743715" y="2056119"/>
            <a:ext cx="568325" cy="30162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zh-CN" altLang="en-US">
              <a:ea typeface="ＭＳ Ｐゴシック" pitchFamily="50" charset="-128"/>
            </a:endParaRPr>
          </a:p>
        </p:txBody>
      </p:sp>
      <p:sp>
        <p:nvSpPr>
          <p:cNvPr id="36" name="弧形 35"/>
          <p:cNvSpPr/>
          <p:nvPr/>
        </p:nvSpPr>
        <p:spPr bwMode="auto">
          <a:xfrm rot="8330629">
            <a:off x="3342077" y="1438582"/>
            <a:ext cx="1138238" cy="1100137"/>
          </a:xfrm>
          <a:prstGeom prst="arc">
            <a:avLst>
              <a:gd name="adj1" fmla="val 17086611"/>
              <a:gd name="adj2" fmla="val 33925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zh-CN" altLang="en-US">
              <a:ea typeface="ＭＳ Ｐゴシック" pitchFamily="50" charset="-128"/>
            </a:endParaRPr>
          </a:p>
        </p:txBody>
      </p:sp>
      <p:sp>
        <p:nvSpPr>
          <p:cNvPr id="37" name="弧形 36"/>
          <p:cNvSpPr/>
          <p:nvPr/>
        </p:nvSpPr>
        <p:spPr bwMode="auto">
          <a:xfrm rot="8780527">
            <a:off x="3262702" y="1979919"/>
            <a:ext cx="762000" cy="727075"/>
          </a:xfrm>
          <a:prstGeom prst="arc">
            <a:avLst>
              <a:gd name="adj1" fmla="val 17305595"/>
              <a:gd name="adj2" fmla="val 75645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zh-CN" altLang="en-US">
              <a:ea typeface="ＭＳ Ｐゴシック" pitchFamily="50" charset="-128"/>
            </a:endParaRP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98948" y="2102002"/>
            <a:ext cx="509020" cy="33862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文本框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44278" y="2186519"/>
            <a:ext cx="509020" cy="338626"/>
          </a:xfrm>
          <a:prstGeom prst="rect">
            <a:avLst/>
          </a:prstGeom>
          <a:blipFill rotWithShape="0">
            <a:blip r:embed="rId3"/>
            <a:stretch>
              <a:fillRect b="-1071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文本框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189929" y="2625222"/>
            <a:ext cx="509020" cy="338626"/>
          </a:xfrm>
          <a:prstGeom prst="rect">
            <a:avLst/>
          </a:prstGeom>
          <a:blipFill rotWithShape="0">
            <a:blip r:embed="rId4"/>
            <a:stretch>
              <a:fillRect b="-178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1533" name="文本框 42"/>
          <p:cNvSpPr txBox="1">
            <a:spLocks noChangeArrowheads="1"/>
          </p:cNvSpPr>
          <p:nvPr/>
        </p:nvSpPr>
        <p:spPr bwMode="auto">
          <a:xfrm>
            <a:off x="2262435" y="2811019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4" name="文本框 43"/>
          <p:cNvSpPr txBox="1">
            <a:spLocks noChangeArrowheads="1"/>
          </p:cNvSpPr>
          <p:nvPr/>
        </p:nvSpPr>
        <p:spPr bwMode="auto">
          <a:xfrm>
            <a:off x="3632712" y="3670160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5" name="文本框 44"/>
          <p:cNvSpPr txBox="1">
            <a:spLocks noChangeArrowheads="1"/>
          </p:cNvSpPr>
          <p:nvPr/>
        </p:nvSpPr>
        <p:spPr bwMode="auto">
          <a:xfrm>
            <a:off x="4607274" y="2895188"/>
            <a:ext cx="509020" cy="4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41"/>
              <p:cNvSpPr txBox="1">
                <a:spLocks noChangeArrowheads="1"/>
              </p:cNvSpPr>
              <p:nvPr/>
            </p:nvSpPr>
            <p:spPr bwMode="auto">
              <a:xfrm>
                <a:off x="5232677" y="1058341"/>
                <a:ext cx="2862796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i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Make:</a:t>
                </a:r>
                <a:r>
                  <a:rPr lang="en-US" altLang="zh-CN" sz="20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i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endParaRPr lang="en-US" altLang="zh-CN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0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3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2677" y="1058341"/>
                <a:ext cx="2862796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2128" t="-1630" b="-4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41"/>
          <p:cNvSpPr txBox="1">
            <a:spLocks noChangeArrowheads="1"/>
          </p:cNvSpPr>
          <p:nvPr/>
        </p:nvSpPr>
        <p:spPr bwMode="auto">
          <a:xfrm>
            <a:off x="553427" y="1069198"/>
            <a:ext cx="1376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Known:</a:t>
            </a:r>
            <a:r>
              <a:rPr lang="en-US" altLang="zh-CN" sz="20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 (a’), </a:t>
            </a:r>
            <a:endParaRPr lang="en-US" altLang="zh-CN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 (b’), </a:t>
            </a:r>
            <a:endParaRPr lang="en-US" altLang="zh-CN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(c’),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136903" y="1337876"/>
                <a:ext cx="206206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func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903" y="1337876"/>
                <a:ext cx="2062061" cy="1015663"/>
              </a:xfrm>
              <a:prstGeom prst="rect">
                <a:avLst/>
              </a:prstGeom>
              <a:blipFill rotWithShape="0">
                <a:blip r:embed="rId7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572411" y="3986544"/>
                <a:ext cx="339220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𝑌𝑍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𝑋𝑍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11" y="3986544"/>
                <a:ext cx="3392201" cy="1015663"/>
              </a:xfrm>
              <a:prstGeom prst="rect">
                <a:avLst/>
              </a:prstGeom>
              <a:blipFill rotWithShape="0">
                <a:blip r:embed="rId10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84135" y="5727844"/>
                <a:ext cx="6069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𝑁𝑜𝑛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𝑐𝑜𝑝𝑙𝑎𝑛𝑎𝑟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35" y="5727844"/>
                <a:ext cx="606929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231" r="-20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7752871" y="5754209"/>
            <a:ext cx="44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67435" y="4267148"/>
            <a:ext cx="5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23189" y="2393707"/>
                <a:ext cx="151676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BPC</m:t>
                    </m:r>
                    <m: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zh-CN" alt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APC</m:t>
                    </m:r>
                    <m: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zh-CN" alt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en-US" sz="20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APB</m:t>
                    </m:r>
                    <m:r>
                      <a:rPr lang="en-US" altLang="zh-CN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9" y="2393707"/>
                <a:ext cx="1516761" cy="1015663"/>
              </a:xfrm>
              <a:prstGeom prst="rect">
                <a:avLst/>
              </a:prstGeom>
              <a:blipFill rotWithShape="0">
                <a:blip r:embed="rId11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20" grpId="0"/>
      <p:bldP spid="21521" grpId="0"/>
      <p:bldP spid="21522" grpId="0"/>
      <p:bldP spid="21523" grpId="0"/>
      <p:bldP spid="21524" grpId="0"/>
      <p:bldP spid="21525" grpId="0"/>
      <p:bldP spid="21526" grpId="0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1533" grpId="0"/>
      <p:bldP spid="21534" grpId="0"/>
      <p:bldP spid="21535" grpId="0"/>
      <p:bldP spid="33" grpId="0"/>
      <p:bldP spid="34" grpId="0"/>
      <p:bldP spid="7" grpId="0"/>
      <p:bldP spid="42" grpId="0"/>
      <p:bldP spid="8" grpId="0"/>
      <p:bldP spid="35" grpId="0"/>
      <p:bldP spid="4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Perspective-3-Point (P3P)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15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3F960A-5E83-46B0-AAD9-08ACF60C444D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p:sp>
        <p:nvSpPr>
          <p:cNvPr id="2" name="下箭头 1"/>
          <p:cNvSpPr/>
          <p:nvPr/>
        </p:nvSpPr>
        <p:spPr bwMode="auto">
          <a:xfrm rot="16200000">
            <a:off x="4679318" y="1345620"/>
            <a:ext cx="491706" cy="6728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17187" y="1222286"/>
                <a:ext cx="339220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𝑌𝑍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𝑋𝑍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7" y="1222286"/>
                <a:ext cx="3392201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520405" y="1170630"/>
                <a:ext cx="357023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05" y="1170630"/>
                <a:ext cx="3570235" cy="1015663"/>
              </a:xfrm>
              <a:prstGeom prst="rect">
                <a:avLst/>
              </a:prstGeom>
              <a:blipFill rotWithShape="0">
                <a:blip r:embed="rId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423667" y="1119722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 smtClean="0">
                <a:solidFill>
                  <a:srgbClr val="FF0000"/>
                </a:solidFill>
              </a:rPr>
              <a:t>replace</a:t>
            </a:r>
            <a:endParaRPr lang="zh-CN" altLang="en-US" i="0" dirty="0">
              <a:solidFill>
                <a:srgbClr val="FF0000"/>
              </a:solidFill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6884170" y="2255317"/>
            <a:ext cx="491706" cy="6728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375876" y="2295015"/>
                <a:ext cx="63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 smtClean="0">
                    <a:solidFill>
                      <a:srgbClr val="FF0000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i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76" y="2295015"/>
                <a:ext cx="63235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769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938407" y="2965127"/>
                <a:ext cx="27342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407" y="2965127"/>
                <a:ext cx="2734229" cy="1015663"/>
              </a:xfrm>
              <a:prstGeom prst="rect">
                <a:avLst/>
              </a:prstGeom>
              <a:blipFill rotWithShape="0">
                <a:blip r:embed="rId5"/>
                <a:stretch>
                  <a:fillRect t="-2994" r="-2227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27716" y="2765072"/>
                <a:ext cx="23298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𝑥𝑦𝑟</m:t>
                      </m:r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716" y="2765072"/>
                <a:ext cx="232980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62551" y="3780586"/>
                <a:ext cx="466201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𝑎𝑥𝑦𝑟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𝑦𝑝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𝑏𝑥𝑦𝑟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𝑥𝑞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1" y="3780586"/>
                <a:ext cx="4662018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下箭头 48"/>
          <p:cNvSpPr/>
          <p:nvPr/>
        </p:nvSpPr>
        <p:spPr bwMode="auto">
          <a:xfrm>
            <a:off x="2248632" y="4550434"/>
            <a:ext cx="491706" cy="6728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75004" y="5290735"/>
                <a:ext cx="4662018" cy="734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" y="5290735"/>
                <a:ext cx="4662018" cy="734240"/>
              </a:xfrm>
              <a:prstGeom prst="rect">
                <a:avLst/>
              </a:prstGeom>
              <a:blipFill rotWithShape="0">
                <a:blip r:embed="rId8"/>
                <a:stretch>
                  <a:fillRect l="-654" t="-5000" b="-1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961800" y="4675245"/>
                <a:ext cx="1414076" cy="745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00" y="4675245"/>
                <a:ext cx="1414076" cy="7459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137839" y="4698314"/>
                <a:ext cx="141407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𝑥𝑍</m:t>
                      </m:r>
                    </m:oMath>
                  </m:oMathPara>
                </a14:m>
                <a:endParaRPr lang="en-US" altLang="zh-CN" sz="20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sz="20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839" y="4698314"/>
                <a:ext cx="1414076" cy="707886"/>
              </a:xfrm>
              <a:prstGeom prst="rect">
                <a:avLst/>
              </a:prstGeom>
              <a:blipFill rotWithShape="0">
                <a:blip r:embed="rId10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3892619" y="1559851"/>
            <a:ext cx="5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6051" y="2785083"/>
            <a:ext cx="5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87594" y="5686421"/>
            <a:ext cx="5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6797" y="3901350"/>
            <a:ext cx="97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  ES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直角上箭头 6"/>
          <p:cNvSpPr/>
          <p:nvPr/>
        </p:nvSpPr>
        <p:spPr bwMode="auto">
          <a:xfrm rot="10800000">
            <a:off x="1895340" y="3283430"/>
            <a:ext cx="3849494" cy="430814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755440" y="4625112"/>
                <a:ext cx="17830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i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40" y="4625112"/>
                <a:ext cx="1783052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1010" y="4651372"/>
                <a:ext cx="1657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0" y="4651372"/>
                <a:ext cx="1657697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直角上箭头 29"/>
          <p:cNvSpPr/>
          <p:nvPr/>
        </p:nvSpPr>
        <p:spPr bwMode="auto">
          <a:xfrm>
            <a:off x="4538492" y="5442448"/>
            <a:ext cx="2638685" cy="430814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11" y="5439720"/>
            <a:ext cx="5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/>
      <p:bldP spid="43" grpId="0"/>
      <p:bldP spid="3" grpId="0"/>
      <p:bldP spid="44" grpId="0" animBg="1"/>
      <p:bldP spid="45" grpId="0"/>
      <p:bldP spid="46" grpId="0"/>
      <p:bldP spid="6" grpId="0"/>
      <p:bldP spid="48" grpId="0"/>
      <p:bldP spid="49" grpId="0" animBg="1"/>
      <p:bldP spid="50" grpId="0"/>
      <p:bldP spid="53" grpId="0"/>
      <p:bldP spid="54" grpId="0"/>
      <p:bldP spid="22" grpId="0"/>
      <p:bldP spid="23" grpId="0"/>
      <p:bldP spid="24" grpId="0"/>
      <p:bldP spid="25" grpId="0"/>
      <p:bldP spid="7" grpId="0" animBg="1"/>
      <p:bldP spid="28" grpId="0"/>
      <p:bldP spid="8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Perspective-3-Point (P3P)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ED823C-DC4D-4453-8653-5CAA8C89540B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70198" y="4074070"/>
                <a:ext cx="4458572" cy="2063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8" y="4074070"/>
                <a:ext cx="4458572" cy="20639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4348252" cy="282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56939" y="1042251"/>
                <a:ext cx="2724390" cy="2541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endParaRPr lang="en-US" altLang="zh-CN" sz="2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39" y="1042251"/>
                <a:ext cx="2724390" cy="2541530"/>
              </a:xfrm>
              <a:prstGeom prst="rect">
                <a:avLst/>
              </a:prstGeom>
              <a:blipFill rotWithShape="0">
                <a:blip r:embed="rId14"/>
                <a:stretch>
                  <a:fillRect r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0" y="4216584"/>
                <a:ext cx="530915" cy="403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❶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6584"/>
                <a:ext cx="530915" cy="403316"/>
              </a:xfrm>
              <a:prstGeom prst="rect">
                <a:avLst/>
              </a:prstGeom>
              <a:blipFill rotWithShape="0">
                <a:blip r:embed="rId1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888030" y="1355176"/>
                <a:ext cx="530915" cy="403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❷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30" y="1355176"/>
                <a:ext cx="530915" cy="403316"/>
              </a:xfrm>
              <a:prstGeom prst="rect">
                <a:avLst/>
              </a:prstGeom>
              <a:blipFill rotWithShape="0">
                <a:blip r:embed="rId1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888030" y="3631346"/>
                <a:ext cx="530915" cy="403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❸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30" y="3631346"/>
                <a:ext cx="530915" cy="403316"/>
              </a:xfrm>
              <a:prstGeom prst="rect">
                <a:avLst/>
              </a:prstGeom>
              <a:blipFill rotWithShape="0"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556939" y="3608409"/>
                <a:ext cx="32216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Known: </a:t>
                </a:r>
                <a:endParaRPr lang="en-US" altLang="zh-C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Solve: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(Align the camera coordinate and the world coordinate)</a:t>
                </a:r>
                <a:endParaRPr lang="zh-CN" altLang="en-US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39" y="3608409"/>
                <a:ext cx="3221637" cy="2308324"/>
              </a:xfrm>
              <a:prstGeom prst="rect">
                <a:avLst/>
              </a:prstGeom>
              <a:blipFill rotWithShape="0">
                <a:blip r:embed="rId21"/>
                <a:stretch>
                  <a:fillRect l="-3030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6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Perspective-3-Point (P3P)</a:t>
            </a:r>
            <a:endParaRPr lang="ja-JP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MATSUMARU</a:t>
            </a:r>
            <a:r>
              <a:rPr lang="ja-JP" altLang="en-US" dirty="0"/>
              <a:t> L</a:t>
            </a:r>
            <a:r>
              <a:rPr lang="en-US" altLang="ja-JP" dirty="0"/>
              <a:t>AB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WASEDA</a:t>
            </a:r>
            <a:r>
              <a:rPr lang="en-US" altLang="ja-JP" b="0"/>
              <a:t> UNIVERSITY , IPS</a:t>
            </a: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fol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rgbClr val="0099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0099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99CC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9CB3C4-8DFF-40D0-B29F-3D6B1A4538D9}" type="slidenum">
              <a:rPr kumimoji="0" lang="en-US" altLang="ja-JP" sz="1400" smtClean="0">
                <a:solidFill>
                  <a:srgbClr val="A5002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ja-JP" sz="1400" smtClean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TextBox 6"/>
              <p:cNvSpPr txBox="1">
                <a:spLocks noChangeArrowheads="1"/>
              </p:cNvSpPr>
              <p:nvPr/>
            </p:nvSpPr>
            <p:spPr bwMode="auto">
              <a:xfrm>
                <a:off x="421376" y="1244810"/>
                <a:ext cx="8472458" cy="4546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600">
                    <a:solidFill>
                      <a:schemeClr val="folHlink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sz="2300">
                    <a:solidFill>
                      <a:srgbClr val="0099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0099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99CC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Align coordinate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Quaternions to 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RMSD (</a:t>
                </a:r>
                <a:r>
                  <a:rPr lang="en-US" altLang="zh-CN" sz="240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Kabsch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case, different solution (Wu-</a:t>
                </a:r>
                <a:r>
                  <a:rPr lang="en-US" altLang="zh-CN" sz="2400" i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Ritt’s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zero-decomposition)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𝑍𝑒𝑟𝑜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Excluding the coplanar P,A,B,C)</a:t>
                </a: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𝑍𝑒𝑟𝑜</m:t>
                    </m:r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main component </a:t>
                </a:r>
                <a:endParaRPr lang="en-US" altLang="zh-CN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other components: degenerate case (a, b, p, q, r must satisfy 		</a:t>
                </a: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       certain algebraic relations)</a:t>
                </a:r>
              </a:p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en-US" altLang="zh-CN" sz="24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ACB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°,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−1=0)</m:t>
                    </m:r>
                  </m:oMath>
                </a14:m>
                <a:endParaRPr lang="en-US" altLang="zh-CN" sz="2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376" y="1244810"/>
                <a:ext cx="8472458" cy="4546629"/>
              </a:xfrm>
              <a:prstGeom prst="rect">
                <a:avLst/>
              </a:prstGeom>
              <a:blipFill rotWithShape="0">
                <a:blip r:embed="rId2"/>
                <a:stretch>
                  <a:fillRect l="-935" t="-1072" r="-791" b="-2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71748"/>
                  </p:ext>
                </p:extLst>
              </p:nvPr>
            </p:nvGraphicFramePr>
            <p:xfrm>
              <a:off x="1107838" y="3312603"/>
              <a:ext cx="709953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181"/>
                    <a:gridCol w="534838"/>
                    <a:gridCol w="500332"/>
                    <a:gridCol w="500332"/>
                    <a:gridCol w="508959"/>
                    <a:gridCol w="534837"/>
                    <a:gridCol w="508959"/>
                    <a:gridCol w="526211"/>
                    <a:gridCol w="526211"/>
                    <a:gridCol w="526212"/>
                    <a:gridCol w="54346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 solution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71748"/>
                  </p:ext>
                </p:extLst>
              </p:nvPr>
            </p:nvGraphicFramePr>
            <p:xfrm>
              <a:off x="1107838" y="3312603"/>
              <a:ext cx="709953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181"/>
                    <a:gridCol w="534838"/>
                    <a:gridCol w="500332"/>
                    <a:gridCol w="500332"/>
                    <a:gridCol w="508959"/>
                    <a:gridCol w="534837"/>
                    <a:gridCol w="508959"/>
                    <a:gridCol w="526211"/>
                    <a:gridCol w="526211"/>
                    <a:gridCol w="526212"/>
                    <a:gridCol w="54346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23" t="-8065" r="-27677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 solution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02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wasedaSample5</Template>
  <TotalTime>27951</TotalTime>
  <Words>1650</Words>
  <Application>Microsoft Office PowerPoint</Application>
  <PresentationFormat>全屏显示(4:3)</PresentationFormat>
  <Paragraphs>721</Paragraphs>
  <Slides>46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ＭＳ Ｐゴシック</vt:lpstr>
      <vt:lpstr>ＭＳ Ｐ明朝</vt:lpstr>
      <vt:lpstr>华文楷体</vt:lpstr>
      <vt:lpstr>Arial</vt:lpstr>
      <vt:lpstr>Cambria Math</vt:lpstr>
      <vt:lpstr>Times New Roman</vt:lpstr>
      <vt:lpstr>Verdana</vt:lpstr>
      <vt:lpstr>Wingdings</vt:lpstr>
      <vt:lpstr>wasedaSample5</vt:lpstr>
      <vt:lpstr>Perspective-n-Point (PnP) Introduction &amp; Analysis 算法简介与代码解析</vt:lpstr>
      <vt:lpstr>Outline</vt:lpstr>
      <vt:lpstr>Perspective-n-Point （PnP）</vt:lpstr>
      <vt:lpstr>Perspective-n-Point （PnP）</vt:lpstr>
      <vt:lpstr>Perspective-n-Point （PnP）</vt:lpstr>
      <vt:lpstr>Perspective-3-Point (P3P)</vt:lpstr>
      <vt:lpstr>Perspective-3-Point (P3P)</vt:lpstr>
      <vt:lpstr>Perspective-3-Point (P3P)</vt:lpstr>
      <vt:lpstr>Perspective-3-Point (P3P)</vt:lpstr>
      <vt:lpstr>Perspective-3-Point (P3P)</vt:lpstr>
      <vt:lpstr>Perspective-3-Point (P3P)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EPnP ( + Iteration)</vt:lpstr>
      <vt:lpstr>UPnP</vt:lpstr>
      <vt:lpstr>UPnP</vt:lpstr>
      <vt:lpstr>UPnP</vt:lpstr>
      <vt:lpstr>UPnP</vt:lpstr>
      <vt:lpstr>UPnP</vt:lpstr>
      <vt:lpstr>UPnP</vt:lpstr>
      <vt:lpstr>UPnP</vt:lpstr>
      <vt:lpstr>UPnP</vt:lpstr>
      <vt:lpstr>UPnP</vt:lpstr>
      <vt:lpstr>UPnP</vt:lpstr>
      <vt:lpstr>OpenCV (SOLVEPNP_ITERATIVE)</vt:lpstr>
      <vt:lpstr>DLT</vt:lpstr>
      <vt:lpstr>DLT</vt:lpstr>
      <vt:lpstr>Least Square Iteration (G2O)</vt:lpstr>
      <vt:lpstr>Least Square Iteration (G2O)</vt:lpstr>
      <vt:lpstr>Least Square Iteration (G2O)</vt:lpstr>
      <vt:lpstr>Least Square Iteration (G2O)</vt:lpstr>
      <vt:lpstr>Ransac</vt:lpstr>
      <vt:lpstr>Ransac</vt:lpstr>
      <vt:lpstr>Conclusion</vt:lpstr>
      <vt:lpstr>^_^</vt:lpstr>
    </vt:vector>
  </TitlesOfParts>
  <Company>Gen Lab.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</dc:title>
  <dc:creator>柴政</dc:creator>
  <cp:lastModifiedBy>政柴</cp:lastModifiedBy>
  <cp:revision>1256</cp:revision>
  <dcterms:created xsi:type="dcterms:W3CDTF">2004-07-04T15:28:53Z</dcterms:created>
  <dcterms:modified xsi:type="dcterms:W3CDTF">2016-09-19T10:33:14Z</dcterms:modified>
</cp:coreProperties>
</file>