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62" r:id="rId4"/>
    <p:sldId id="258" r:id="rId5"/>
    <p:sldId id="259" r:id="rId6"/>
    <p:sldId id="260" r:id="rId7"/>
    <p:sldId id="257"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49A"/>
    <a:srgbClr val="9EEEFE"/>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Koyu Stil 1 - Vurgu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Koyu Stil 1 - Vurgu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4" autoAdjust="0"/>
    <p:restoredTop sz="90053" autoAdjust="0"/>
  </p:normalViewPr>
  <p:slideViewPr>
    <p:cSldViewPr snapToGrid="0">
      <p:cViewPr varScale="1">
        <p:scale>
          <a:sx n="98" d="100"/>
          <a:sy n="98" d="100"/>
        </p:scale>
        <p:origin x="81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880681-CD95-4C3D-BEAF-32377725DB22}" type="doc">
      <dgm:prSet loTypeId="urn:microsoft.com/office/officeart/2008/layout/VerticalCurvedList" loCatId="list" qsTypeId="urn:microsoft.com/office/officeart/2005/8/quickstyle/simple1" qsCatId="simple" csTypeId="urn:microsoft.com/office/officeart/2005/8/colors/accent5_2" csCatId="accent5" phldr="1"/>
      <dgm:spPr/>
      <dgm:t>
        <a:bodyPr/>
        <a:lstStyle/>
        <a:p>
          <a:endParaRPr lang="tr-TR"/>
        </a:p>
      </dgm:t>
    </dgm:pt>
    <dgm:pt modelId="{812FE419-4690-4289-A5E2-6E6E14CB4865}">
      <dgm:prSet phldrT="[Metin]" custT="1"/>
      <dgm:spPr>
        <a:noFill/>
        <a:ln>
          <a:noFill/>
        </a:ln>
      </dgm:spPr>
      <dgm:t>
        <a:bodyPr/>
        <a:lstStyle/>
        <a:p>
          <a:r>
            <a:rPr lang="tr-TR" sz="1400" dirty="0" smtClean="0">
              <a:solidFill>
                <a:srgbClr val="00949A"/>
              </a:solidFill>
            </a:rPr>
            <a:t>KİTLENİZ, SİZİN HAKKINIZDA NE DÜŞÜNÜYOR?</a:t>
          </a:r>
          <a:endParaRPr lang="tr-TR" sz="1400" dirty="0">
            <a:solidFill>
              <a:srgbClr val="00949A"/>
            </a:solidFill>
          </a:endParaRPr>
        </a:p>
      </dgm:t>
    </dgm:pt>
    <dgm:pt modelId="{B07818B9-4AEE-4381-8692-5D6BFABC88B7}" type="parTrans" cxnId="{92F73EA8-3CE7-489C-9798-AF121A87711E}">
      <dgm:prSet/>
      <dgm:spPr/>
      <dgm:t>
        <a:bodyPr/>
        <a:lstStyle/>
        <a:p>
          <a:endParaRPr lang="tr-TR" sz="1400"/>
        </a:p>
      </dgm:t>
    </dgm:pt>
    <dgm:pt modelId="{A3F6AEB7-F8A8-47B3-99D8-24FFF8A52A9A}" type="sibTrans" cxnId="{92F73EA8-3CE7-489C-9798-AF121A87711E}">
      <dgm:prSet/>
      <dgm:spPr/>
      <dgm:t>
        <a:bodyPr/>
        <a:lstStyle/>
        <a:p>
          <a:endParaRPr lang="tr-TR" sz="1400"/>
        </a:p>
      </dgm:t>
    </dgm:pt>
    <dgm:pt modelId="{275B6D35-30FD-4F6C-B979-2BC0BC50FA2F}">
      <dgm:prSet phldrT="[Metin]" custT="1"/>
      <dgm:spPr>
        <a:noFill/>
        <a:ln>
          <a:noFill/>
        </a:ln>
      </dgm:spPr>
      <dgm:t>
        <a:bodyPr/>
        <a:lstStyle/>
        <a:p>
          <a:r>
            <a:rPr lang="tr-TR" sz="1400" dirty="0" smtClean="0">
              <a:solidFill>
                <a:srgbClr val="00949A"/>
              </a:solidFill>
            </a:rPr>
            <a:t>RAKİPLERİNİZİ NE KADAR TANIYORSUNUZ?</a:t>
          </a:r>
          <a:endParaRPr lang="tr-TR" sz="1400" dirty="0">
            <a:solidFill>
              <a:srgbClr val="00949A"/>
            </a:solidFill>
          </a:endParaRPr>
        </a:p>
      </dgm:t>
    </dgm:pt>
    <dgm:pt modelId="{17E62079-4786-4F3A-A9B8-6F27810EB42D}" type="parTrans" cxnId="{35ADDF22-6805-4BE0-A701-BEF809080D32}">
      <dgm:prSet/>
      <dgm:spPr/>
      <dgm:t>
        <a:bodyPr/>
        <a:lstStyle/>
        <a:p>
          <a:endParaRPr lang="tr-TR" sz="1400"/>
        </a:p>
      </dgm:t>
    </dgm:pt>
    <dgm:pt modelId="{7469FB85-BEDA-494A-8B57-7D7F5014A384}" type="sibTrans" cxnId="{35ADDF22-6805-4BE0-A701-BEF809080D32}">
      <dgm:prSet/>
      <dgm:spPr/>
      <dgm:t>
        <a:bodyPr/>
        <a:lstStyle/>
        <a:p>
          <a:endParaRPr lang="tr-TR" sz="1400"/>
        </a:p>
      </dgm:t>
    </dgm:pt>
    <dgm:pt modelId="{78832E48-81D4-4B83-B361-D3B715F60AA8}">
      <dgm:prSet phldrT="[Metin]" custT="1"/>
      <dgm:spPr>
        <a:noFill/>
        <a:ln>
          <a:noFill/>
        </a:ln>
      </dgm:spPr>
      <dgm:t>
        <a:bodyPr/>
        <a:lstStyle/>
        <a:p>
          <a:r>
            <a:rPr lang="tr-TR" sz="1400" dirty="0" smtClean="0">
              <a:solidFill>
                <a:srgbClr val="00949A"/>
              </a:solidFill>
            </a:rPr>
            <a:t>LİNÇ PAYLAŞIMLARINA NE KADAR HIZLI ULAŞABİLİYORSUNUZ?</a:t>
          </a:r>
          <a:endParaRPr lang="tr-TR" sz="1400" dirty="0">
            <a:solidFill>
              <a:srgbClr val="00949A"/>
            </a:solidFill>
          </a:endParaRPr>
        </a:p>
      </dgm:t>
    </dgm:pt>
    <dgm:pt modelId="{6DBCE60A-3639-40A8-8BAF-21609F4E1B0E}" type="parTrans" cxnId="{F9C4EC7B-FF1E-47E5-9F67-8B01A23742A6}">
      <dgm:prSet/>
      <dgm:spPr/>
      <dgm:t>
        <a:bodyPr/>
        <a:lstStyle/>
        <a:p>
          <a:endParaRPr lang="tr-TR" sz="1400"/>
        </a:p>
      </dgm:t>
    </dgm:pt>
    <dgm:pt modelId="{BE6FCC68-E0E4-416D-AF84-3B55CD27F906}" type="sibTrans" cxnId="{F9C4EC7B-FF1E-47E5-9F67-8B01A23742A6}">
      <dgm:prSet/>
      <dgm:spPr/>
      <dgm:t>
        <a:bodyPr/>
        <a:lstStyle/>
        <a:p>
          <a:endParaRPr lang="tr-TR" sz="1400"/>
        </a:p>
      </dgm:t>
    </dgm:pt>
    <dgm:pt modelId="{A2A50223-AC4A-42E7-9339-E6A48B2CAE68}">
      <dgm:prSet custT="1"/>
      <dgm:spPr>
        <a:noFill/>
        <a:ln>
          <a:noFill/>
        </a:ln>
      </dgm:spPr>
      <dgm:t>
        <a:bodyPr/>
        <a:lstStyle/>
        <a:p>
          <a:r>
            <a:rPr lang="tr-TR" sz="1400" dirty="0" smtClean="0">
              <a:solidFill>
                <a:srgbClr val="00949A"/>
              </a:solidFill>
            </a:rPr>
            <a:t>İNTERNETTE NE KADAR ETKİLİSİNİZ?</a:t>
          </a:r>
          <a:endParaRPr lang="tr-TR" sz="1400" dirty="0">
            <a:solidFill>
              <a:srgbClr val="00949A"/>
            </a:solidFill>
          </a:endParaRPr>
        </a:p>
      </dgm:t>
    </dgm:pt>
    <dgm:pt modelId="{ABB6959E-1133-48DD-85E8-E32FC8376B17}" type="parTrans" cxnId="{7A9EF9C3-E69A-4881-B0B3-5958D61C16CB}">
      <dgm:prSet/>
      <dgm:spPr/>
      <dgm:t>
        <a:bodyPr/>
        <a:lstStyle/>
        <a:p>
          <a:endParaRPr lang="tr-TR" sz="1400"/>
        </a:p>
      </dgm:t>
    </dgm:pt>
    <dgm:pt modelId="{AF4461B1-AD39-40A6-981A-36A7D327548B}" type="sibTrans" cxnId="{7A9EF9C3-E69A-4881-B0B3-5958D61C16CB}">
      <dgm:prSet/>
      <dgm:spPr/>
      <dgm:t>
        <a:bodyPr/>
        <a:lstStyle/>
        <a:p>
          <a:endParaRPr lang="tr-TR" sz="1400"/>
        </a:p>
      </dgm:t>
    </dgm:pt>
    <dgm:pt modelId="{B98FDF49-0228-4896-B593-02158611DEE6}">
      <dgm:prSet custT="1"/>
      <dgm:spPr>
        <a:noFill/>
        <a:ln>
          <a:noFill/>
        </a:ln>
      </dgm:spPr>
      <dgm:t>
        <a:bodyPr/>
        <a:lstStyle/>
        <a:p>
          <a:r>
            <a:rPr lang="tr-TR" sz="1400" dirty="0" smtClean="0">
              <a:solidFill>
                <a:srgbClr val="00949A"/>
              </a:solidFill>
            </a:rPr>
            <a:t>GÜNDEMİ NE KADAR HIZLI TAKİP EDEBİLİYORSUNUZ?</a:t>
          </a:r>
          <a:endParaRPr lang="tr-TR" sz="1400" dirty="0">
            <a:solidFill>
              <a:srgbClr val="00949A"/>
            </a:solidFill>
          </a:endParaRPr>
        </a:p>
      </dgm:t>
    </dgm:pt>
    <dgm:pt modelId="{AA647D26-F97B-4227-8EA3-4336D4962B7A}" type="parTrans" cxnId="{DED05683-AE37-4ACE-9858-0664D3F46F5A}">
      <dgm:prSet/>
      <dgm:spPr/>
      <dgm:t>
        <a:bodyPr/>
        <a:lstStyle/>
        <a:p>
          <a:endParaRPr lang="tr-TR" sz="1400"/>
        </a:p>
      </dgm:t>
    </dgm:pt>
    <dgm:pt modelId="{3B93FEF8-15C2-4026-B652-678DDB23D754}" type="sibTrans" cxnId="{DED05683-AE37-4ACE-9858-0664D3F46F5A}">
      <dgm:prSet/>
      <dgm:spPr/>
      <dgm:t>
        <a:bodyPr/>
        <a:lstStyle/>
        <a:p>
          <a:endParaRPr lang="tr-TR" sz="1400"/>
        </a:p>
      </dgm:t>
    </dgm:pt>
    <dgm:pt modelId="{F21B549F-ACD7-4D38-837A-B5AA5D0CE036}" type="pres">
      <dgm:prSet presAssocID="{5C880681-CD95-4C3D-BEAF-32377725DB22}" presName="Name0" presStyleCnt="0">
        <dgm:presLayoutVars>
          <dgm:chMax val="7"/>
          <dgm:chPref val="7"/>
          <dgm:dir val="rev"/>
        </dgm:presLayoutVars>
      </dgm:prSet>
      <dgm:spPr/>
      <dgm:t>
        <a:bodyPr/>
        <a:lstStyle/>
        <a:p>
          <a:endParaRPr lang="tr-TR"/>
        </a:p>
      </dgm:t>
    </dgm:pt>
    <dgm:pt modelId="{E92D214A-17D8-410F-9B18-5F714D247D58}" type="pres">
      <dgm:prSet presAssocID="{5C880681-CD95-4C3D-BEAF-32377725DB22}" presName="Name1" presStyleCnt="0"/>
      <dgm:spPr/>
    </dgm:pt>
    <dgm:pt modelId="{547904C6-CC83-4EE6-A500-1171F5AE6BC2}" type="pres">
      <dgm:prSet presAssocID="{5C880681-CD95-4C3D-BEAF-32377725DB22}" presName="cycle" presStyleCnt="0"/>
      <dgm:spPr/>
    </dgm:pt>
    <dgm:pt modelId="{0EAA05F0-FF7F-4D9F-B174-4916EEABE40F}" type="pres">
      <dgm:prSet presAssocID="{5C880681-CD95-4C3D-BEAF-32377725DB22}" presName="srcNode" presStyleLbl="node1" presStyleIdx="0" presStyleCnt="5"/>
      <dgm:spPr/>
    </dgm:pt>
    <dgm:pt modelId="{0DD696DB-0DAC-4888-8483-294A320B6A1B}" type="pres">
      <dgm:prSet presAssocID="{5C880681-CD95-4C3D-BEAF-32377725DB22}" presName="conn" presStyleLbl="parChTrans1D2" presStyleIdx="0" presStyleCnt="1"/>
      <dgm:spPr/>
      <dgm:t>
        <a:bodyPr/>
        <a:lstStyle/>
        <a:p>
          <a:endParaRPr lang="tr-TR"/>
        </a:p>
      </dgm:t>
    </dgm:pt>
    <dgm:pt modelId="{58F95DAB-5992-4AF6-A634-64BF91BB97C3}" type="pres">
      <dgm:prSet presAssocID="{5C880681-CD95-4C3D-BEAF-32377725DB22}" presName="extraNode" presStyleLbl="node1" presStyleIdx="0" presStyleCnt="5"/>
      <dgm:spPr/>
    </dgm:pt>
    <dgm:pt modelId="{10E09A63-A9D5-4E57-902B-2F6F2A07AE6B}" type="pres">
      <dgm:prSet presAssocID="{5C880681-CD95-4C3D-BEAF-32377725DB22}" presName="dstNode" presStyleLbl="node1" presStyleIdx="0" presStyleCnt="5"/>
      <dgm:spPr/>
    </dgm:pt>
    <dgm:pt modelId="{C479E564-182A-4383-802E-212921F55D6E}" type="pres">
      <dgm:prSet presAssocID="{812FE419-4690-4289-A5E2-6E6E14CB4865}" presName="text_1" presStyleLbl="node1" presStyleIdx="0" presStyleCnt="5">
        <dgm:presLayoutVars>
          <dgm:bulletEnabled val="1"/>
        </dgm:presLayoutVars>
      </dgm:prSet>
      <dgm:spPr/>
      <dgm:t>
        <a:bodyPr/>
        <a:lstStyle/>
        <a:p>
          <a:endParaRPr lang="tr-TR"/>
        </a:p>
      </dgm:t>
    </dgm:pt>
    <dgm:pt modelId="{4CCA28D7-50DA-4569-B514-1B6B3502A310}" type="pres">
      <dgm:prSet presAssocID="{812FE419-4690-4289-A5E2-6E6E14CB4865}" presName="accent_1" presStyleCnt="0"/>
      <dgm:spPr/>
    </dgm:pt>
    <dgm:pt modelId="{C582EE38-7F71-4B02-9EB8-8BB6E666D336}" type="pres">
      <dgm:prSet presAssocID="{812FE419-4690-4289-A5E2-6E6E14CB4865}" presName="accentRepeatNode" presStyleLbl="solidFgAcc1" presStyleIdx="0" presStyleCnt="5" custScaleX="37322" custScaleY="37322"/>
      <dgm:spPr>
        <a:solidFill>
          <a:srgbClr val="00949A"/>
        </a:solidFill>
        <a:ln>
          <a:noFill/>
        </a:ln>
      </dgm:spPr>
      <dgm:t>
        <a:bodyPr/>
        <a:lstStyle/>
        <a:p>
          <a:endParaRPr lang="tr-TR"/>
        </a:p>
      </dgm:t>
    </dgm:pt>
    <dgm:pt modelId="{4EBF6D83-0CCF-4F39-ACEC-5C9D30113D23}" type="pres">
      <dgm:prSet presAssocID="{275B6D35-30FD-4F6C-B979-2BC0BC50FA2F}" presName="text_2" presStyleLbl="node1" presStyleIdx="1" presStyleCnt="5">
        <dgm:presLayoutVars>
          <dgm:bulletEnabled val="1"/>
        </dgm:presLayoutVars>
      </dgm:prSet>
      <dgm:spPr/>
      <dgm:t>
        <a:bodyPr/>
        <a:lstStyle/>
        <a:p>
          <a:endParaRPr lang="tr-TR"/>
        </a:p>
      </dgm:t>
    </dgm:pt>
    <dgm:pt modelId="{11C04287-4745-4339-A9C2-C546F1F441B8}" type="pres">
      <dgm:prSet presAssocID="{275B6D35-30FD-4F6C-B979-2BC0BC50FA2F}" presName="accent_2" presStyleCnt="0"/>
      <dgm:spPr/>
    </dgm:pt>
    <dgm:pt modelId="{C4F25E02-D02D-4EC1-ABD3-F7B71F44809D}" type="pres">
      <dgm:prSet presAssocID="{275B6D35-30FD-4F6C-B979-2BC0BC50FA2F}" presName="accentRepeatNode" presStyleLbl="solidFgAcc1" presStyleIdx="1" presStyleCnt="5" custScaleX="37322" custScaleY="37322"/>
      <dgm:spPr>
        <a:solidFill>
          <a:srgbClr val="00949A"/>
        </a:solidFill>
        <a:ln>
          <a:noFill/>
        </a:ln>
      </dgm:spPr>
      <dgm:t>
        <a:bodyPr/>
        <a:lstStyle/>
        <a:p>
          <a:endParaRPr lang="tr-TR"/>
        </a:p>
      </dgm:t>
    </dgm:pt>
    <dgm:pt modelId="{E6AFCF01-9057-43BC-9854-5648855E40F9}" type="pres">
      <dgm:prSet presAssocID="{78832E48-81D4-4B83-B361-D3B715F60AA8}" presName="text_3" presStyleLbl="node1" presStyleIdx="2" presStyleCnt="5">
        <dgm:presLayoutVars>
          <dgm:bulletEnabled val="1"/>
        </dgm:presLayoutVars>
      </dgm:prSet>
      <dgm:spPr/>
      <dgm:t>
        <a:bodyPr/>
        <a:lstStyle/>
        <a:p>
          <a:endParaRPr lang="tr-TR"/>
        </a:p>
      </dgm:t>
    </dgm:pt>
    <dgm:pt modelId="{6D7948B6-54F5-497D-82EE-DBA9CFF06519}" type="pres">
      <dgm:prSet presAssocID="{78832E48-81D4-4B83-B361-D3B715F60AA8}" presName="accent_3" presStyleCnt="0"/>
      <dgm:spPr/>
    </dgm:pt>
    <dgm:pt modelId="{4489BBAB-A7C5-4CEA-805E-7FCF1C56CA3D}" type="pres">
      <dgm:prSet presAssocID="{78832E48-81D4-4B83-B361-D3B715F60AA8}" presName="accentRepeatNode" presStyleLbl="solidFgAcc1" presStyleIdx="2" presStyleCnt="5" custScaleX="37322" custScaleY="37322"/>
      <dgm:spPr>
        <a:solidFill>
          <a:srgbClr val="00949A"/>
        </a:solidFill>
        <a:ln>
          <a:noFill/>
        </a:ln>
      </dgm:spPr>
      <dgm:t>
        <a:bodyPr/>
        <a:lstStyle/>
        <a:p>
          <a:endParaRPr lang="tr-TR"/>
        </a:p>
      </dgm:t>
    </dgm:pt>
    <dgm:pt modelId="{8EF141A2-C7F6-41E5-AF72-DDD2218721D0}" type="pres">
      <dgm:prSet presAssocID="{A2A50223-AC4A-42E7-9339-E6A48B2CAE68}" presName="text_4" presStyleLbl="node1" presStyleIdx="3" presStyleCnt="5">
        <dgm:presLayoutVars>
          <dgm:bulletEnabled val="1"/>
        </dgm:presLayoutVars>
      </dgm:prSet>
      <dgm:spPr/>
      <dgm:t>
        <a:bodyPr/>
        <a:lstStyle/>
        <a:p>
          <a:endParaRPr lang="tr-TR"/>
        </a:p>
      </dgm:t>
    </dgm:pt>
    <dgm:pt modelId="{01A56DE6-5E1D-4984-AA83-B9F259DA117E}" type="pres">
      <dgm:prSet presAssocID="{A2A50223-AC4A-42E7-9339-E6A48B2CAE68}" presName="accent_4" presStyleCnt="0"/>
      <dgm:spPr/>
    </dgm:pt>
    <dgm:pt modelId="{4F1684CD-C69C-4B77-8061-3B0CE0378419}" type="pres">
      <dgm:prSet presAssocID="{A2A50223-AC4A-42E7-9339-E6A48B2CAE68}" presName="accentRepeatNode" presStyleLbl="solidFgAcc1" presStyleIdx="3" presStyleCnt="5" custScaleX="37322" custScaleY="37322"/>
      <dgm:spPr>
        <a:solidFill>
          <a:srgbClr val="00949A"/>
        </a:solidFill>
        <a:ln>
          <a:noFill/>
        </a:ln>
      </dgm:spPr>
      <dgm:t>
        <a:bodyPr/>
        <a:lstStyle/>
        <a:p>
          <a:endParaRPr lang="tr-TR"/>
        </a:p>
      </dgm:t>
    </dgm:pt>
    <dgm:pt modelId="{337FF236-1396-4643-AA0A-77B7047CD217}" type="pres">
      <dgm:prSet presAssocID="{B98FDF49-0228-4896-B593-02158611DEE6}" presName="text_5" presStyleLbl="node1" presStyleIdx="4" presStyleCnt="5">
        <dgm:presLayoutVars>
          <dgm:bulletEnabled val="1"/>
        </dgm:presLayoutVars>
      </dgm:prSet>
      <dgm:spPr/>
      <dgm:t>
        <a:bodyPr/>
        <a:lstStyle/>
        <a:p>
          <a:endParaRPr lang="tr-TR"/>
        </a:p>
      </dgm:t>
    </dgm:pt>
    <dgm:pt modelId="{6C235971-7B23-4B78-BA5F-DCE51E3E1D46}" type="pres">
      <dgm:prSet presAssocID="{B98FDF49-0228-4896-B593-02158611DEE6}" presName="accent_5" presStyleCnt="0"/>
      <dgm:spPr/>
    </dgm:pt>
    <dgm:pt modelId="{AACA29C7-45C2-4EB8-A583-D811FBDF0623}" type="pres">
      <dgm:prSet presAssocID="{B98FDF49-0228-4896-B593-02158611DEE6}" presName="accentRepeatNode" presStyleLbl="solidFgAcc1" presStyleIdx="4" presStyleCnt="5" custScaleX="37322" custScaleY="37322"/>
      <dgm:spPr>
        <a:solidFill>
          <a:srgbClr val="00949A"/>
        </a:solidFill>
        <a:ln>
          <a:noFill/>
        </a:ln>
      </dgm:spPr>
      <dgm:t>
        <a:bodyPr/>
        <a:lstStyle/>
        <a:p>
          <a:endParaRPr lang="tr-TR"/>
        </a:p>
      </dgm:t>
    </dgm:pt>
  </dgm:ptLst>
  <dgm:cxnLst>
    <dgm:cxn modelId="{613EC10B-474F-4846-9C2A-9214315F4888}" type="presOf" srcId="{B98FDF49-0228-4896-B593-02158611DEE6}" destId="{337FF236-1396-4643-AA0A-77B7047CD217}" srcOrd="0" destOrd="0" presId="urn:microsoft.com/office/officeart/2008/layout/VerticalCurvedList"/>
    <dgm:cxn modelId="{DED05683-AE37-4ACE-9858-0664D3F46F5A}" srcId="{5C880681-CD95-4C3D-BEAF-32377725DB22}" destId="{B98FDF49-0228-4896-B593-02158611DEE6}" srcOrd="4" destOrd="0" parTransId="{AA647D26-F97B-4227-8EA3-4336D4962B7A}" sibTransId="{3B93FEF8-15C2-4026-B652-678DDB23D754}"/>
    <dgm:cxn modelId="{074D5D4B-E08B-452C-A924-9C2E75BA55FB}" type="presOf" srcId="{5C880681-CD95-4C3D-BEAF-32377725DB22}" destId="{F21B549F-ACD7-4D38-837A-B5AA5D0CE036}" srcOrd="0" destOrd="0" presId="urn:microsoft.com/office/officeart/2008/layout/VerticalCurvedList"/>
    <dgm:cxn modelId="{35ADDF22-6805-4BE0-A701-BEF809080D32}" srcId="{5C880681-CD95-4C3D-BEAF-32377725DB22}" destId="{275B6D35-30FD-4F6C-B979-2BC0BC50FA2F}" srcOrd="1" destOrd="0" parTransId="{17E62079-4786-4F3A-A9B8-6F27810EB42D}" sibTransId="{7469FB85-BEDA-494A-8B57-7D7F5014A384}"/>
    <dgm:cxn modelId="{26B55930-3238-476E-8AB5-EBA26F3A06F1}" type="presOf" srcId="{A2A50223-AC4A-42E7-9339-E6A48B2CAE68}" destId="{8EF141A2-C7F6-41E5-AF72-DDD2218721D0}" srcOrd="0" destOrd="0" presId="urn:microsoft.com/office/officeart/2008/layout/VerticalCurvedList"/>
    <dgm:cxn modelId="{01D88F17-539B-4688-957B-67AFA50BEE7E}" type="presOf" srcId="{275B6D35-30FD-4F6C-B979-2BC0BC50FA2F}" destId="{4EBF6D83-0CCF-4F39-ACEC-5C9D30113D23}" srcOrd="0" destOrd="0" presId="urn:microsoft.com/office/officeart/2008/layout/VerticalCurvedList"/>
    <dgm:cxn modelId="{536040E3-B1E1-48B3-811F-849DCFC63EE2}" type="presOf" srcId="{A3F6AEB7-F8A8-47B3-99D8-24FFF8A52A9A}" destId="{0DD696DB-0DAC-4888-8483-294A320B6A1B}" srcOrd="0" destOrd="0" presId="urn:microsoft.com/office/officeart/2008/layout/VerticalCurvedList"/>
    <dgm:cxn modelId="{F9C4EC7B-FF1E-47E5-9F67-8B01A23742A6}" srcId="{5C880681-CD95-4C3D-BEAF-32377725DB22}" destId="{78832E48-81D4-4B83-B361-D3B715F60AA8}" srcOrd="2" destOrd="0" parTransId="{6DBCE60A-3639-40A8-8BAF-21609F4E1B0E}" sibTransId="{BE6FCC68-E0E4-416D-AF84-3B55CD27F906}"/>
    <dgm:cxn modelId="{92F73EA8-3CE7-489C-9798-AF121A87711E}" srcId="{5C880681-CD95-4C3D-BEAF-32377725DB22}" destId="{812FE419-4690-4289-A5E2-6E6E14CB4865}" srcOrd="0" destOrd="0" parTransId="{B07818B9-4AEE-4381-8692-5D6BFABC88B7}" sibTransId="{A3F6AEB7-F8A8-47B3-99D8-24FFF8A52A9A}"/>
    <dgm:cxn modelId="{AD8EB969-D57B-42F4-BC5F-012E96B2E060}" type="presOf" srcId="{812FE419-4690-4289-A5E2-6E6E14CB4865}" destId="{C479E564-182A-4383-802E-212921F55D6E}" srcOrd="0" destOrd="0" presId="urn:microsoft.com/office/officeart/2008/layout/VerticalCurvedList"/>
    <dgm:cxn modelId="{7A9EF9C3-E69A-4881-B0B3-5958D61C16CB}" srcId="{5C880681-CD95-4C3D-BEAF-32377725DB22}" destId="{A2A50223-AC4A-42E7-9339-E6A48B2CAE68}" srcOrd="3" destOrd="0" parTransId="{ABB6959E-1133-48DD-85E8-E32FC8376B17}" sibTransId="{AF4461B1-AD39-40A6-981A-36A7D327548B}"/>
    <dgm:cxn modelId="{C5B4FBEE-A07B-4EE9-87F8-5FF615EFF73E}" type="presOf" srcId="{78832E48-81D4-4B83-B361-D3B715F60AA8}" destId="{E6AFCF01-9057-43BC-9854-5648855E40F9}" srcOrd="0" destOrd="0" presId="urn:microsoft.com/office/officeart/2008/layout/VerticalCurvedList"/>
    <dgm:cxn modelId="{0A4DB938-91FE-4F76-AC23-C3B4BDEC98CE}" type="presParOf" srcId="{F21B549F-ACD7-4D38-837A-B5AA5D0CE036}" destId="{E92D214A-17D8-410F-9B18-5F714D247D58}" srcOrd="0" destOrd="0" presId="urn:microsoft.com/office/officeart/2008/layout/VerticalCurvedList"/>
    <dgm:cxn modelId="{05C33338-9BE9-4E62-A9E2-B2D6D83EFEB7}" type="presParOf" srcId="{E92D214A-17D8-410F-9B18-5F714D247D58}" destId="{547904C6-CC83-4EE6-A500-1171F5AE6BC2}" srcOrd="0" destOrd="0" presId="urn:microsoft.com/office/officeart/2008/layout/VerticalCurvedList"/>
    <dgm:cxn modelId="{5CE69758-B68B-4958-9197-17CE0AE7B9BE}" type="presParOf" srcId="{547904C6-CC83-4EE6-A500-1171F5AE6BC2}" destId="{0EAA05F0-FF7F-4D9F-B174-4916EEABE40F}" srcOrd="0" destOrd="0" presId="urn:microsoft.com/office/officeart/2008/layout/VerticalCurvedList"/>
    <dgm:cxn modelId="{45F0FF9E-C920-4498-B408-7FABEF0E6DB7}" type="presParOf" srcId="{547904C6-CC83-4EE6-A500-1171F5AE6BC2}" destId="{0DD696DB-0DAC-4888-8483-294A320B6A1B}" srcOrd="1" destOrd="0" presId="urn:microsoft.com/office/officeart/2008/layout/VerticalCurvedList"/>
    <dgm:cxn modelId="{54091955-E010-4CE1-AFEB-97C7DFBC2B69}" type="presParOf" srcId="{547904C6-CC83-4EE6-A500-1171F5AE6BC2}" destId="{58F95DAB-5992-4AF6-A634-64BF91BB97C3}" srcOrd="2" destOrd="0" presId="urn:microsoft.com/office/officeart/2008/layout/VerticalCurvedList"/>
    <dgm:cxn modelId="{8D478173-F84E-4613-B7C1-E59E6BA9F3EB}" type="presParOf" srcId="{547904C6-CC83-4EE6-A500-1171F5AE6BC2}" destId="{10E09A63-A9D5-4E57-902B-2F6F2A07AE6B}" srcOrd="3" destOrd="0" presId="urn:microsoft.com/office/officeart/2008/layout/VerticalCurvedList"/>
    <dgm:cxn modelId="{31E61619-D382-4449-AEBD-F86C37C98DE4}" type="presParOf" srcId="{E92D214A-17D8-410F-9B18-5F714D247D58}" destId="{C479E564-182A-4383-802E-212921F55D6E}" srcOrd="1" destOrd="0" presId="urn:microsoft.com/office/officeart/2008/layout/VerticalCurvedList"/>
    <dgm:cxn modelId="{8F75C656-CCC9-48DB-B5DF-C0EF5B16C454}" type="presParOf" srcId="{E92D214A-17D8-410F-9B18-5F714D247D58}" destId="{4CCA28D7-50DA-4569-B514-1B6B3502A310}" srcOrd="2" destOrd="0" presId="urn:microsoft.com/office/officeart/2008/layout/VerticalCurvedList"/>
    <dgm:cxn modelId="{AECA033D-76DC-42B0-BD49-CBB1AEC05CB1}" type="presParOf" srcId="{4CCA28D7-50DA-4569-B514-1B6B3502A310}" destId="{C582EE38-7F71-4B02-9EB8-8BB6E666D336}" srcOrd="0" destOrd="0" presId="urn:microsoft.com/office/officeart/2008/layout/VerticalCurvedList"/>
    <dgm:cxn modelId="{02B12C37-ED5F-4176-9D81-A1B17456B79D}" type="presParOf" srcId="{E92D214A-17D8-410F-9B18-5F714D247D58}" destId="{4EBF6D83-0CCF-4F39-ACEC-5C9D30113D23}" srcOrd="3" destOrd="0" presId="urn:microsoft.com/office/officeart/2008/layout/VerticalCurvedList"/>
    <dgm:cxn modelId="{41EBDDE9-4D73-43CB-903C-358B65B43B9B}" type="presParOf" srcId="{E92D214A-17D8-410F-9B18-5F714D247D58}" destId="{11C04287-4745-4339-A9C2-C546F1F441B8}" srcOrd="4" destOrd="0" presId="urn:microsoft.com/office/officeart/2008/layout/VerticalCurvedList"/>
    <dgm:cxn modelId="{9A1DD82A-D6A2-47F0-89D1-DA6BC51980CC}" type="presParOf" srcId="{11C04287-4745-4339-A9C2-C546F1F441B8}" destId="{C4F25E02-D02D-4EC1-ABD3-F7B71F44809D}" srcOrd="0" destOrd="0" presId="urn:microsoft.com/office/officeart/2008/layout/VerticalCurvedList"/>
    <dgm:cxn modelId="{38D680C4-5330-49D3-B9BF-2F160C10505A}" type="presParOf" srcId="{E92D214A-17D8-410F-9B18-5F714D247D58}" destId="{E6AFCF01-9057-43BC-9854-5648855E40F9}" srcOrd="5" destOrd="0" presId="urn:microsoft.com/office/officeart/2008/layout/VerticalCurvedList"/>
    <dgm:cxn modelId="{AC54A345-528D-4175-A977-D4C306C002D9}" type="presParOf" srcId="{E92D214A-17D8-410F-9B18-5F714D247D58}" destId="{6D7948B6-54F5-497D-82EE-DBA9CFF06519}" srcOrd="6" destOrd="0" presId="urn:microsoft.com/office/officeart/2008/layout/VerticalCurvedList"/>
    <dgm:cxn modelId="{A04FA77B-B902-4FC7-BB83-829FFBD49EC2}" type="presParOf" srcId="{6D7948B6-54F5-497D-82EE-DBA9CFF06519}" destId="{4489BBAB-A7C5-4CEA-805E-7FCF1C56CA3D}" srcOrd="0" destOrd="0" presId="urn:microsoft.com/office/officeart/2008/layout/VerticalCurvedList"/>
    <dgm:cxn modelId="{1D063904-2A26-4E72-9E37-C1997FD64001}" type="presParOf" srcId="{E92D214A-17D8-410F-9B18-5F714D247D58}" destId="{8EF141A2-C7F6-41E5-AF72-DDD2218721D0}" srcOrd="7" destOrd="0" presId="urn:microsoft.com/office/officeart/2008/layout/VerticalCurvedList"/>
    <dgm:cxn modelId="{B4B6E3BE-A507-48E8-B3F2-87D02B73420E}" type="presParOf" srcId="{E92D214A-17D8-410F-9B18-5F714D247D58}" destId="{01A56DE6-5E1D-4984-AA83-B9F259DA117E}" srcOrd="8" destOrd="0" presId="urn:microsoft.com/office/officeart/2008/layout/VerticalCurvedList"/>
    <dgm:cxn modelId="{2581BC72-6EC8-4DCE-A226-63B0D9BE4D51}" type="presParOf" srcId="{01A56DE6-5E1D-4984-AA83-B9F259DA117E}" destId="{4F1684CD-C69C-4B77-8061-3B0CE0378419}" srcOrd="0" destOrd="0" presId="urn:microsoft.com/office/officeart/2008/layout/VerticalCurvedList"/>
    <dgm:cxn modelId="{B736501D-231E-428D-BA37-F64A3F6CAF9E}" type="presParOf" srcId="{E92D214A-17D8-410F-9B18-5F714D247D58}" destId="{337FF236-1396-4643-AA0A-77B7047CD217}" srcOrd="9" destOrd="0" presId="urn:microsoft.com/office/officeart/2008/layout/VerticalCurvedList"/>
    <dgm:cxn modelId="{A6EFC454-B1A4-4F7E-8191-34D7BC092B1A}" type="presParOf" srcId="{E92D214A-17D8-410F-9B18-5F714D247D58}" destId="{6C235971-7B23-4B78-BA5F-DCE51E3E1D46}" srcOrd="10" destOrd="0" presId="urn:microsoft.com/office/officeart/2008/layout/VerticalCurvedList"/>
    <dgm:cxn modelId="{D1ACD123-CCF5-4BC2-AD62-B184B72B765C}" type="presParOf" srcId="{6C235971-7B23-4B78-BA5F-DCE51E3E1D46}" destId="{AACA29C7-45C2-4EB8-A583-D811FBDF0623}"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696DB-0DAC-4888-8483-294A320B6A1B}">
      <dsp:nvSpPr>
        <dsp:cNvPr id="0" name=""/>
        <dsp:cNvSpPr/>
      </dsp:nvSpPr>
      <dsp:spPr>
        <a:xfrm>
          <a:off x="3691340" y="-1047310"/>
          <a:ext cx="8489978" cy="8489978"/>
        </a:xfrm>
        <a:prstGeom prst="blockArc">
          <a:avLst>
            <a:gd name="adj1" fmla="val 8100000"/>
            <a:gd name="adj2" fmla="val 13500000"/>
            <a:gd name="adj3" fmla="val 254"/>
          </a:avLst>
        </a:pr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79E564-182A-4383-802E-212921F55D6E}">
      <dsp:nvSpPr>
        <dsp:cNvPr id="0" name=""/>
        <dsp:cNvSpPr/>
      </dsp:nvSpPr>
      <dsp:spPr>
        <a:xfrm>
          <a:off x="90642" y="437403"/>
          <a:ext cx="4364505" cy="788866"/>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626163" bIns="35560" numCol="1" spcCol="1270" anchor="ctr" anchorCtr="0">
          <a:noAutofit/>
        </a:bodyPr>
        <a:lstStyle/>
        <a:p>
          <a:pPr lvl="0" algn="r" defTabSz="622300">
            <a:lnSpc>
              <a:spcPct val="90000"/>
            </a:lnSpc>
            <a:spcBef>
              <a:spcPct val="0"/>
            </a:spcBef>
            <a:spcAft>
              <a:spcPct val="35000"/>
            </a:spcAft>
          </a:pPr>
          <a:r>
            <a:rPr lang="tr-TR" sz="1400" kern="1200" dirty="0" smtClean="0">
              <a:solidFill>
                <a:srgbClr val="00949A"/>
              </a:solidFill>
            </a:rPr>
            <a:t>KİTLENİZ, SİZİN HAKKINIZDA NE DÜŞÜNÜYOR?</a:t>
          </a:r>
          <a:endParaRPr lang="tr-TR" sz="1400" kern="1200" dirty="0">
            <a:solidFill>
              <a:srgbClr val="00949A"/>
            </a:solidFill>
          </a:endParaRPr>
        </a:p>
      </dsp:txBody>
      <dsp:txXfrm>
        <a:off x="90642" y="437403"/>
        <a:ext cx="4364505" cy="788866"/>
      </dsp:txXfrm>
    </dsp:sp>
    <dsp:sp modelId="{C582EE38-7F71-4B02-9EB8-8BB6E666D336}">
      <dsp:nvSpPr>
        <dsp:cNvPr id="0" name=""/>
        <dsp:cNvSpPr/>
      </dsp:nvSpPr>
      <dsp:spPr>
        <a:xfrm>
          <a:off x="4271135" y="647823"/>
          <a:ext cx="368025" cy="368025"/>
        </a:xfrm>
        <a:prstGeom prst="ellipse">
          <a:avLst/>
        </a:prstGeom>
        <a:solidFill>
          <a:srgbClr val="00949A"/>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EBF6D83-0CCF-4F39-ACEC-5C9D30113D23}">
      <dsp:nvSpPr>
        <dsp:cNvPr id="0" name=""/>
        <dsp:cNvSpPr/>
      </dsp:nvSpPr>
      <dsp:spPr>
        <a:xfrm>
          <a:off x="90642" y="1620324"/>
          <a:ext cx="3799227" cy="788866"/>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626163" bIns="35560" numCol="1" spcCol="1270" anchor="ctr" anchorCtr="0">
          <a:noAutofit/>
        </a:bodyPr>
        <a:lstStyle/>
        <a:p>
          <a:pPr lvl="0" algn="r" defTabSz="622300">
            <a:lnSpc>
              <a:spcPct val="90000"/>
            </a:lnSpc>
            <a:spcBef>
              <a:spcPct val="0"/>
            </a:spcBef>
            <a:spcAft>
              <a:spcPct val="35000"/>
            </a:spcAft>
          </a:pPr>
          <a:r>
            <a:rPr lang="tr-TR" sz="1400" kern="1200" dirty="0" smtClean="0">
              <a:solidFill>
                <a:srgbClr val="00949A"/>
              </a:solidFill>
            </a:rPr>
            <a:t>RAKİPLERİNİZİ NE KADAR TANIYORSUNUZ?</a:t>
          </a:r>
          <a:endParaRPr lang="tr-TR" sz="1400" kern="1200" dirty="0">
            <a:solidFill>
              <a:srgbClr val="00949A"/>
            </a:solidFill>
          </a:endParaRPr>
        </a:p>
      </dsp:txBody>
      <dsp:txXfrm>
        <a:off x="90642" y="1620324"/>
        <a:ext cx="3799227" cy="788866"/>
      </dsp:txXfrm>
    </dsp:sp>
    <dsp:sp modelId="{C4F25E02-D02D-4EC1-ABD3-F7B71F44809D}">
      <dsp:nvSpPr>
        <dsp:cNvPr id="0" name=""/>
        <dsp:cNvSpPr/>
      </dsp:nvSpPr>
      <dsp:spPr>
        <a:xfrm>
          <a:off x="3705856" y="1830744"/>
          <a:ext cx="368025" cy="368025"/>
        </a:xfrm>
        <a:prstGeom prst="ellipse">
          <a:avLst/>
        </a:prstGeom>
        <a:solidFill>
          <a:srgbClr val="00949A"/>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6AFCF01-9057-43BC-9854-5648855E40F9}">
      <dsp:nvSpPr>
        <dsp:cNvPr id="0" name=""/>
        <dsp:cNvSpPr/>
      </dsp:nvSpPr>
      <dsp:spPr>
        <a:xfrm>
          <a:off x="90642" y="2803245"/>
          <a:ext cx="3625732" cy="788866"/>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626163" bIns="35560" numCol="1" spcCol="1270" anchor="ctr" anchorCtr="0">
          <a:noAutofit/>
        </a:bodyPr>
        <a:lstStyle/>
        <a:p>
          <a:pPr lvl="0" algn="r" defTabSz="622300">
            <a:lnSpc>
              <a:spcPct val="90000"/>
            </a:lnSpc>
            <a:spcBef>
              <a:spcPct val="0"/>
            </a:spcBef>
            <a:spcAft>
              <a:spcPct val="35000"/>
            </a:spcAft>
          </a:pPr>
          <a:r>
            <a:rPr lang="tr-TR" sz="1400" kern="1200" dirty="0" smtClean="0">
              <a:solidFill>
                <a:srgbClr val="00949A"/>
              </a:solidFill>
            </a:rPr>
            <a:t>LİNÇ PAYLAŞIMLARINA NE KADAR HIZLI ULAŞABİLİYORSUNUZ?</a:t>
          </a:r>
          <a:endParaRPr lang="tr-TR" sz="1400" kern="1200" dirty="0">
            <a:solidFill>
              <a:srgbClr val="00949A"/>
            </a:solidFill>
          </a:endParaRPr>
        </a:p>
      </dsp:txBody>
      <dsp:txXfrm>
        <a:off x="90642" y="2803245"/>
        <a:ext cx="3625732" cy="788866"/>
      </dsp:txXfrm>
    </dsp:sp>
    <dsp:sp modelId="{4489BBAB-A7C5-4CEA-805E-7FCF1C56CA3D}">
      <dsp:nvSpPr>
        <dsp:cNvPr id="0" name=""/>
        <dsp:cNvSpPr/>
      </dsp:nvSpPr>
      <dsp:spPr>
        <a:xfrm>
          <a:off x="3532361" y="3013666"/>
          <a:ext cx="368025" cy="368025"/>
        </a:xfrm>
        <a:prstGeom prst="ellipse">
          <a:avLst/>
        </a:prstGeom>
        <a:solidFill>
          <a:srgbClr val="00949A"/>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EF141A2-C7F6-41E5-AF72-DDD2218721D0}">
      <dsp:nvSpPr>
        <dsp:cNvPr id="0" name=""/>
        <dsp:cNvSpPr/>
      </dsp:nvSpPr>
      <dsp:spPr>
        <a:xfrm>
          <a:off x="90642" y="3986166"/>
          <a:ext cx="3799227" cy="788866"/>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626163" bIns="35560" numCol="1" spcCol="1270" anchor="ctr" anchorCtr="0">
          <a:noAutofit/>
        </a:bodyPr>
        <a:lstStyle/>
        <a:p>
          <a:pPr lvl="0" algn="r" defTabSz="622300">
            <a:lnSpc>
              <a:spcPct val="90000"/>
            </a:lnSpc>
            <a:spcBef>
              <a:spcPct val="0"/>
            </a:spcBef>
            <a:spcAft>
              <a:spcPct val="35000"/>
            </a:spcAft>
          </a:pPr>
          <a:r>
            <a:rPr lang="tr-TR" sz="1400" kern="1200" dirty="0" smtClean="0">
              <a:solidFill>
                <a:srgbClr val="00949A"/>
              </a:solidFill>
            </a:rPr>
            <a:t>İNTERNETTE NE KADAR ETKİLİSİNİZ?</a:t>
          </a:r>
          <a:endParaRPr lang="tr-TR" sz="1400" kern="1200" dirty="0">
            <a:solidFill>
              <a:srgbClr val="00949A"/>
            </a:solidFill>
          </a:endParaRPr>
        </a:p>
      </dsp:txBody>
      <dsp:txXfrm>
        <a:off x="90642" y="3986166"/>
        <a:ext cx="3799227" cy="788866"/>
      </dsp:txXfrm>
    </dsp:sp>
    <dsp:sp modelId="{4F1684CD-C69C-4B77-8061-3B0CE0378419}">
      <dsp:nvSpPr>
        <dsp:cNvPr id="0" name=""/>
        <dsp:cNvSpPr/>
      </dsp:nvSpPr>
      <dsp:spPr>
        <a:xfrm>
          <a:off x="3705856" y="4196587"/>
          <a:ext cx="368025" cy="368025"/>
        </a:xfrm>
        <a:prstGeom prst="ellipse">
          <a:avLst/>
        </a:prstGeom>
        <a:solidFill>
          <a:srgbClr val="00949A"/>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37FF236-1396-4643-AA0A-77B7047CD217}">
      <dsp:nvSpPr>
        <dsp:cNvPr id="0" name=""/>
        <dsp:cNvSpPr/>
      </dsp:nvSpPr>
      <dsp:spPr>
        <a:xfrm>
          <a:off x="90642" y="5169087"/>
          <a:ext cx="4364505" cy="788866"/>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626163" bIns="35560" numCol="1" spcCol="1270" anchor="ctr" anchorCtr="0">
          <a:noAutofit/>
        </a:bodyPr>
        <a:lstStyle/>
        <a:p>
          <a:pPr lvl="0" algn="r" defTabSz="622300">
            <a:lnSpc>
              <a:spcPct val="90000"/>
            </a:lnSpc>
            <a:spcBef>
              <a:spcPct val="0"/>
            </a:spcBef>
            <a:spcAft>
              <a:spcPct val="35000"/>
            </a:spcAft>
          </a:pPr>
          <a:r>
            <a:rPr lang="tr-TR" sz="1400" kern="1200" dirty="0" smtClean="0">
              <a:solidFill>
                <a:srgbClr val="00949A"/>
              </a:solidFill>
            </a:rPr>
            <a:t>GÜNDEMİ NE KADAR HIZLI TAKİP EDEBİLİYORSUNUZ?</a:t>
          </a:r>
          <a:endParaRPr lang="tr-TR" sz="1400" kern="1200" dirty="0">
            <a:solidFill>
              <a:srgbClr val="00949A"/>
            </a:solidFill>
          </a:endParaRPr>
        </a:p>
      </dsp:txBody>
      <dsp:txXfrm>
        <a:off x="90642" y="5169087"/>
        <a:ext cx="4364505" cy="788866"/>
      </dsp:txXfrm>
    </dsp:sp>
    <dsp:sp modelId="{AACA29C7-45C2-4EB8-A583-D811FBDF0623}">
      <dsp:nvSpPr>
        <dsp:cNvPr id="0" name=""/>
        <dsp:cNvSpPr/>
      </dsp:nvSpPr>
      <dsp:spPr>
        <a:xfrm>
          <a:off x="4271135" y="5379508"/>
          <a:ext cx="368025" cy="368025"/>
        </a:xfrm>
        <a:prstGeom prst="ellipse">
          <a:avLst/>
        </a:prstGeom>
        <a:solidFill>
          <a:srgbClr val="00949A"/>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BC425-AA47-48C3-AA2D-9E3C8FA1C460}" type="datetimeFigureOut">
              <a:rPr lang="tr-TR" smtClean="0"/>
              <a:t>28.11.2019</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DFAE7-9F16-4E79-B734-4500B861B081}" type="slidenum">
              <a:rPr lang="tr-TR" smtClean="0"/>
              <a:t>‹#›</a:t>
            </a:fld>
            <a:endParaRPr lang="tr-TR"/>
          </a:p>
        </p:txBody>
      </p:sp>
    </p:spTree>
    <p:extLst>
      <p:ext uri="{BB962C8B-B14F-4D97-AF65-F5344CB8AC3E}">
        <p14:creationId xmlns:p14="http://schemas.microsoft.com/office/powerpoint/2010/main" val="1822753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F80D7BD-A93B-421C-A43E-2E0C069BEF2F}" type="datetimeFigureOut">
              <a:rPr lang="tr-TR" smtClean="0"/>
              <a:t>28.11.2019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3114794-823C-4B37-9EE7-0EA06BF8D731}" type="slidenum">
              <a:rPr lang="tr-TR" smtClean="0"/>
              <a:t>‹#›</a:t>
            </a:fld>
            <a:endParaRPr lang="tr-TR"/>
          </a:p>
        </p:txBody>
      </p:sp>
    </p:spTree>
    <p:extLst>
      <p:ext uri="{BB962C8B-B14F-4D97-AF65-F5344CB8AC3E}">
        <p14:creationId xmlns:p14="http://schemas.microsoft.com/office/powerpoint/2010/main" val="266309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F80D7BD-A93B-421C-A43E-2E0C069BEF2F}" type="datetimeFigureOut">
              <a:rPr lang="tr-TR" smtClean="0"/>
              <a:t>28.11.2019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3114794-823C-4B37-9EE7-0EA06BF8D731}" type="slidenum">
              <a:rPr lang="tr-TR" smtClean="0"/>
              <a:t>‹#›</a:t>
            </a:fld>
            <a:endParaRPr lang="tr-TR"/>
          </a:p>
        </p:txBody>
      </p:sp>
    </p:spTree>
    <p:extLst>
      <p:ext uri="{BB962C8B-B14F-4D97-AF65-F5344CB8AC3E}">
        <p14:creationId xmlns:p14="http://schemas.microsoft.com/office/powerpoint/2010/main" val="74060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F80D7BD-A93B-421C-A43E-2E0C069BEF2F}" type="datetimeFigureOut">
              <a:rPr lang="tr-TR" smtClean="0"/>
              <a:t>28.11.2019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3114794-823C-4B37-9EE7-0EA06BF8D731}" type="slidenum">
              <a:rPr lang="tr-TR" smtClean="0"/>
              <a:t>‹#›</a:t>
            </a:fld>
            <a:endParaRPr lang="tr-TR"/>
          </a:p>
        </p:txBody>
      </p:sp>
    </p:spTree>
    <p:extLst>
      <p:ext uri="{BB962C8B-B14F-4D97-AF65-F5344CB8AC3E}">
        <p14:creationId xmlns:p14="http://schemas.microsoft.com/office/powerpoint/2010/main" val="3789637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F80D7BD-A93B-421C-A43E-2E0C069BEF2F}" type="datetimeFigureOut">
              <a:rPr lang="tr-TR" smtClean="0"/>
              <a:t>28.11.2019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3114794-823C-4B37-9EE7-0EA06BF8D731}" type="slidenum">
              <a:rPr lang="tr-TR" smtClean="0"/>
              <a:t>‹#›</a:t>
            </a:fld>
            <a:endParaRPr lang="tr-TR"/>
          </a:p>
        </p:txBody>
      </p:sp>
    </p:spTree>
    <p:extLst>
      <p:ext uri="{BB962C8B-B14F-4D97-AF65-F5344CB8AC3E}">
        <p14:creationId xmlns:p14="http://schemas.microsoft.com/office/powerpoint/2010/main" val="187771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F80D7BD-A93B-421C-A43E-2E0C069BEF2F}" type="datetimeFigureOut">
              <a:rPr lang="tr-TR" smtClean="0"/>
              <a:t>28.11.2019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3114794-823C-4B37-9EE7-0EA06BF8D731}" type="slidenum">
              <a:rPr lang="tr-TR" smtClean="0"/>
              <a:t>‹#›</a:t>
            </a:fld>
            <a:endParaRPr lang="tr-TR"/>
          </a:p>
        </p:txBody>
      </p:sp>
    </p:spTree>
    <p:extLst>
      <p:ext uri="{BB962C8B-B14F-4D97-AF65-F5344CB8AC3E}">
        <p14:creationId xmlns:p14="http://schemas.microsoft.com/office/powerpoint/2010/main" val="3158874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F80D7BD-A93B-421C-A43E-2E0C069BEF2F}" type="datetimeFigureOut">
              <a:rPr lang="tr-TR" smtClean="0"/>
              <a:t>28.11.2019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3114794-823C-4B37-9EE7-0EA06BF8D731}" type="slidenum">
              <a:rPr lang="tr-TR" smtClean="0"/>
              <a:t>‹#›</a:t>
            </a:fld>
            <a:endParaRPr lang="tr-TR"/>
          </a:p>
        </p:txBody>
      </p:sp>
    </p:spTree>
    <p:extLst>
      <p:ext uri="{BB962C8B-B14F-4D97-AF65-F5344CB8AC3E}">
        <p14:creationId xmlns:p14="http://schemas.microsoft.com/office/powerpoint/2010/main" val="2083658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F80D7BD-A93B-421C-A43E-2E0C069BEF2F}" type="datetimeFigureOut">
              <a:rPr lang="tr-TR" smtClean="0"/>
              <a:t>28.11.2019</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13114794-823C-4B37-9EE7-0EA06BF8D731}" type="slidenum">
              <a:rPr lang="tr-TR" smtClean="0"/>
              <a:t>‹#›</a:t>
            </a:fld>
            <a:endParaRPr lang="tr-TR"/>
          </a:p>
        </p:txBody>
      </p:sp>
    </p:spTree>
    <p:extLst>
      <p:ext uri="{BB962C8B-B14F-4D97-AF65-F5344CB8AC3E}">
        <p14:creationId xmlns:p14="http://schemas.microsoft.com/office/powerpoint/2010/main" val="167422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F80D7BD-A93B-421C-A43E-2E0C069BEF2F}" type="datetimeFigureOut">
              <a:rPr lang="tr-TR" smtClean="0"/>
              <a:t>28.11.2019</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13114794-823C-4B37-9EE7-0EA06BF8D731}" type="slidenum">
              <a:rPr lang="tr-TR" smtClean="0"/>
              <a:t>‹#›</a:t>
            </a:fld>
            <a:endParaRPr lang="tr-TR"/>
          </a:p>
        </p:txBody>
      </p:sp>
    </p:spTree>
    <p:extLst>
      <p:ext uri="{BB962C8B-B14F-4D97-AF65-F5344CB8AC3E}">
        <p14:creationId xmlns:p14="http://schemas.microsoft.com/office/powerpoint/2010/main" val="113017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F80D7BD-A93B-421C-A43E-2E0C069BEF2F}" type="datetimeFigureOut">
              <a:rPr lang="tr-TR" smtClean="0"/>
              <a:t>28.11.2019</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13114794-823C-4B37-9EE7-0EA06BF8D731}" type="slidenum">
              <a:rPr lang="tr-TR" smtClean="0"/>
              <a:t>‹#›</a:t>
            </a:fld>
            <a:endParaRPr lang="tr-TR"/>
          </a:p>
        </p:txBody>
      </p:sp>
    </p:spTree>
    <p:extLst>
      <p:ext uri="{BB962C8B-B14F-4D97-AF65-F5344CB8AC3E}">
        <p14:creationId xmlns:p14="http://schemas.microsoft.com/office/powerpoint/2010/main" val="2253613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F80D7BD-A93B-421C-A43E-2E0C069BEF2F}" type="datetimeFigureOut">
              <a:rPr lang="tr-TR" smtClean="0"/>
              <a:t>28.11.2019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3114794-823C-4B37-9EE7-0EA06BF8D731}" type="slidenum">
              <a:rPr lang="tr-TR" smtClean="0"/>
              <a:t>‹#›</a:t>
            </a:fld>
            <a:endParaRPr lang="tr-TR"/>
          </a:p>
        </p:txBody>
      </p:sp>
    </p:spTree>
    <p:extLst>
      <p:ext uri="{BB962C8B-B14F-4D97-AF65-F5344CB8AC3E}">
        <p14:creationId xmlns:p14="http://schemas.microsoft.com/office/powerpoint/2010/main" val="44063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F80D7BD-A93B-421C-A43E-2E0C069BEF2F}" type="datetimeFigureOut">
              <a:rPr lang="tr-TR" smtClean="0"/>
              <a:t>28.11.2019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3114794-823C-4B37-9EE7-0EA06BF8D731}" type="slidenum">
              <a:rPr lang="tr-TR" smtClean="0"/>
              <a:t>‹#›</a:t>
            </a:fld>
            <a:endParaRPr lang="tr-TR"/>
          </a:p>
        </p:txBody>
      </p:sp>
    </p:spTree>
    <p:extLst>
      <p:ext uri="{BB962C8B-B14F-4D97-AF65-F5344CB8AC3E}">
        <p14:creationId xmlns:p14="http://schemas.microsoft.com/office/powerpoint/2010/main" val="117776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0D7BD-A93B-421C-A43E-2E0C069BEF2F}" type="datetimeFigureOut">
              <a:rPr lang="tr-TR" smtClean="0"/>
              <a:t>28.11.2019</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14794-823C-4B37-9EE7-0EA06BF8D731}" type="slidenum">
              <a:rPr lang="tr-TR" smtClean="0"/>
              <a:t>‹#›</a:t>
            </a:fld>
            <a:endParaRPr lang="tr-TR"/>
          </a:p>
        </p:txBody>
      </p:sp>
    </p:spTree>
    <p:extLst>
      <p:ext uri="{BB962C8B-B14F-4D97-AF65-F5344CB8AC3E}">
        <p14:creationId xmlns:p14="http://schemas.microsoft.com/office/powerpoint/2010/main" val="872695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023" y="4010025"/>
            <a:ext cx="5695950" cy="5695950"/>
          </a:xfrm>
          <a:prstGeom prst="rect">
            <a:avLst/>
          </a:prstGeom>
        </p:spPr>
      </p:pic>
      <p:pic>
        <p:nvPicPr>
          <p:cNvPr id="6"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3324" y="5870114"/>
            <a:ext cx="1785351" cy="505850"/>
          </a:xfrm>
          <a:prstGeom prst="rect">
            <a:avLst/>
          </a:prstGeom>
        </p:spPr>
      </p:pic>
      <p:sp>
        <p:nvSpPr>
          <p:cNvPr id="2" name="Metin kutusu 1"/>
          <p:cNvSpPr txBox="1"/>
          <p:nvPr/>
        </p:nvSpPr>
        <p:spPr>
          <a:xfrm>
            <a:off x="2228531" y="3105834"/>
            <a:ext cx="7734938" cy="646331"/>
          </a:xfrm>
          <a:prstGeom prst="rect">
            <a:avLst/>
          </a:prstGeom>
          <a:noFill/>
        </p:spPr>
        <p:txBody>
          <a:bodyPr wrap="none" rtlCol="0">
            <a:spAutoFit/>
          </a:bodyPr>
          <a:lstStyle/>
          <a:p>
            <a:r>
              <a:rPr lang="tr-TR" sz="3600" dirty="0">
                <a:solidFill>
                  <a:srgbClr val="00949A"/>
                </a:solidFill>
              </a:rPr>
              <a:t>Büyük Veri Takip ve Raporlama Merkezi</a:t>
            </a:r>
          </a:p>
        </p:txBody>
      </p:sp>
      <p:pic>
        <p:nvPicPr>
          <p:cNvPr id="3" name="Resi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7413" y="1772275"/>
            <a:ext cx="3157173" cy="1307705"/>
          </a:xfrm>
          <a:prstGeom prst="rect">
            <a:avLst/>
          </a:prstGeom>
        </p:spPr>
      </p:pic>
    </p:spTree>
    <p:extLst>
      <p:ext uri="{BB962C8B-B14F-4D97-AF65-F5344CB8AC3E}">
        <p14:creationId xmlns:p14="http://schemas.microsoft.com/office/powerpoint/2010/main" val="1566574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Dikdörtgen 1"/>
          <p:cNvSpPr/>
          <p:nvPr/>
        </p:nvSpPr>
        <p:spPr>
          <a:xfrm>
            <a:off x="11519975" y="0"/>
            <a:ext cx="672025"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548" y="581024"/>
            <a:ext cx="5695950" cy="5695950"/>
          </a:xfrm>
          <a:prstGeom prst="rect">
            <a:avLst/>
          </a:prstGeom>
        </p:spPr>
      </p:pic>
      <p:pic>
        <p:nvPicPr>
          <p:cNvPr id="6"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963312" y="5584365"/>
            <a:ext cx="1785351" cy="505850"/>
          </a:xfrm>
          <a:prstGeom prst="rect">
            <a:avLst/>
          </a:prstGeom>
        </p:spPr>
      </p:pic>
      <p:sp>
        <p:nvSpPr>
          <p:cNvPr id="7" name="Metin kutusu 6"/>
          <p:cNvSpPr txBox="1"/>
          <p:nvPr/>
        </p:nvSpPr>
        <p:spPr>
          <a:xfrm rot="16200000">
            <a:off x="9622202" y="2318419"/>
            <a:ext cx="4467569" cy="307777"/>
          </a:xfrm>
          <a:prstGeom prst="rect">
            <a:avLst/>
          </a:prstGeom>
          <a:noFill/>
        </p:spPr>
        <p:txBody>
          <a:bodyPr wrap="none" rtlCol="0">
            <a:spAutoFit/>
          </a:bodyPr>
          <a:lstStyle/>
          <a:p>
            <a:pPr algn="ctr"/>
            <a:r>
              <a:rPr lang="tr-TR" sz="1400" i="1" dirty="0" smtClean="0">
                <a:solidFill>
                  <a:schemeClr val="accent1">
                    <a:lumMod val="60000"/>
                    <a:lumOff val="40000"/>
                  </a:schemeClr>
                </a:solidFill>
              </a:rPr>
              <a:t>+90 (850) 301 16 30     </a:t>
            </a:r>
            <a:r>
              <a:rPr lang="tr-TR" sz="1400" i="1" dirty="0" err="1" smtClean="0">
                <a:solidFill>
                  <a:schemeClr val="accent1">
                    <a:lumMod val="60000"/>
                    <a:lumOff val="40000"/>
                  </a:schemeClr>
                </a:solidFill>
              </a:rPr>
              <a:t>bilgi@veri.zone</a:t>
            </a:r>
            <a:r>
              <a:rPr lang="tr-TR" sz="1400" i="1" dirty="0">
                <a:solidFill>
                  <a:schemeClr val="accent1">
                    <a:lumMod val="60000"/>
                    <a:lumOff val="40000"/>
                  </a:schemeClr>
                </a:solidFill>
              </a:rPr>
              <a:t> </a:t>
            </a:r>
            <a:r>
              <a:rPr lang="tr-TR" sz="1400" i="1" dirty="0" smtClean="0">
                <a:solidFill>
                  <a:schemeClr val="accent1">
                    <a:lumMod val="60000"/>
                    <a:lumOff val="40000"/>
                  </a:schemeClr>
                </a:solidFill>
              </a:rPr>
              <a:t>    https://veri.zone/</a:t>
            </a:r>
            <a:endParaRPr lang="tr-TR" sz="1400" i="1" dirty="0">
              <a:solidFill>
                <a:schemeClr val="accent1">
                  <a:lumMod val="60000"/>
                  <a:lumOff val="40000"/>
                </a:schemeClr>
              </a:solidFill>
            </a:endParaRPr>
          </a:p>
        </p:txBody>
      </p:sp>
      <p:sp>
        <p:nvSpPr>
          <p:cNvPr id="3" name="Slayt Numarası Yer Tutucusu 2"/>
          <p:cNvSpPr>
            <a:spLocks noGrp="1"/>
          </p:cNvSpPr>
          <p:nvPr>
            <p:ph type="sldNum" sz="quarter" idx="12"/>
          </p:nvPr>
        </p:nvSpPr>
        <p:spPr/>
        <p:txBody>
          <a:bodyPr/>
          <a:lstStyle/>
          <a:p>
            <a:fld id="{13114794-823C-4B37-9EE7-0EA06BF8D731}" type="slidenum">
              <a:rPr lang="tr-TR" smtClean="0">
                <a:solidFill>
                  <a:schemeClr val="accent1">
                    <a:lumMod val="60000"/>
                    <a:lumOff val="40000"/>
                  </a:schemeClr>
                </a:solidFill>
              </a:rPr>
              <a:t>2</a:t>
            </a:fld>
            <a:endParaRPr lang="tr-TR" dirty="0">
              <a:solidFill>
                <a:schemeClr val="accent1">
                  <a:lumMod val="60000"/>
                  <a:lumOff val="40000"/>
                </a:schemeClr>
              </a:solidFill>
            </a:endParaRPr>
          </a:p>
        </p:txBody>
      </p:sp>
      <p:graphicFrame>
        <p:nvGraphicFramePr>
          <p:cNvPr id="20" name="Diyagram 19"/>
          <p:cNvGraphicFramePr/>
          <p:nvPr>
            <p:extLst>
              <p:ext uri="{D42A27DB-BD31-4B8C-83A1-F6EECF244321}">
                <p14:modId xmlns:p14="http://schemas.microsoft.com/office/powerpoint/2010/main" val="3782517256"/>
              </p:ext>
            </p:extLst>
          </p:nvPr>
        </p:nvGraphicFramePr>
        <p:xfrm>
          <a:off x="613604" y="231321"/>
          <a:ext cx="5047130" cy="63953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3" name="Resim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03541" y="3019108"/>
            <a:ext cx="1629546" cy="674960"/>
          </a:xfrm>
          <a:prstGeom prst="rect">
            <a:avLst/>
          </a:prstGeom>
        </p:spPr>
      </p:pic>
      <p:cxnSp>
        <p:nvCxnSpPr>
          <p:cNvPr id="34" name="Düz Bağlayıcı 33"/>
          <p:cNvCxnSpPr/>
          <p:nvPr/>
        </p:nvCxnSpPr>
        <p:spPr>
          <a:xfrm>
            <a:off x="5076825" y="1057275"/>
            <a:ext cx="2438400" cy="838200"/>
          </a:xfrm>
          <a:prstGeom prst="line">
            <a:avLst/>
          </a:prstGeom>
          <a:ln>
            <a:solidFill>
              <a:srgbClr val="00949A"/>
            </a:solidFill>
          </a:ln>
        </p:spPr>
        <p:style>
          <a:lnRef idx="1">
            <a:schemeClr val="accent1"/>
          </a:lnRef>
          <a:fillRef idx="0">
            <a:schemeClr val="accent1"/>
          </a:fillRef>
          <a:effectRef idx="0">
            <a:schemeClr val="accent1"/>
          </a:effectRef>
          <a:fontRef idx="minor">
            <a:schemeClr val="tx1"/>
          </a:fontRef>
        </p:style>
      </p:cxnSp>
      <p:cxnSp>
        <p:nvCxnSpPr>
          <p:cNvPr id="35" name="Düz Bağlayıcı 34"/>
          <p:cNvCxnSpPr/>
          <p:nvPr/>
        </p:nvCxnSpPr>
        <p:spPr>
          <a:xfrm>
            <a:off x="4491038" y="2245179"/>
            <a:ext cx="3810000" cy="193221"/>
          </a:xfrm>
          <a:prstGeom prst="line">
            <a:avLst/>
          </a:prstGeom>
          <a:ln>
            <a:solidFill>
              <a:srgbClr val="00949A"/>
            </a:solidFill>
          </a:ln>
        </p:spPr>
        <p:style>
          <a:lnRef idx="1">
            <a:schemeClr val="accent1"/>
          </a:lnRef>
          <a:fillRef idx="0">
            <a:schemeClr val="accent1"/>
          </a:fillRef>
          <a:effectRef idx="0">
            <a:schemeClr val="accent1"/>
          </a:effectRef>
          <a:fontRef idx="minor">
            <a:schemeClr val="tx1"/>
          </a:fontRef>
        </p:style>
      </p:cxnSp>
      <p:cxnSp>
        <p:nvCxnSpPr>
          <p:cNvPr id="38" name="Düz Bağlayıcı 37"/>
          <p:cNvCxnSpPr/>
          <p:nvPr/>
        </p:nvCxnSpPr>
        <p:spPr>
          <a:xfrm flipV="1">
            <a:off x="4352925" y="3330575"/>
            <a:ext cx="1711555" cy="98426"/>
          </a:xfrm>
          <a:prstGeom prst="line">
            <a:avLst/>
          </a:prstGeom>
          <a:ln>
            <a:solidFill>
              <a:srgbClr val="00949A"/>
            </a:solidFill>
          </a:ln>
        </p:spPr>
        <p:style>
          <a:lnRef idx="1">
            <a:schemeClr val="accent1"/>
          </a:lnRef>
          <a:fillRef idx="0">
            <a:schemeClr val="accent1"/>
          </a:fillRef>
          <a:effectRef idx="0">
            <a:schemeClr val="accent1"/>
          </a:effectRef>
          <a:fontRef idx="minor">
            <a:schemeClr val="tx1"/>
          </a:fontRef>
        </p:style>
      </p:cxnSp>
      <p:cxnSp>
        <p:nvCxnSpPr>
          <p:cNvPr id="41" name="Düz Bağlayıcı 40"/>
          <p:cNvCxnSpPr/>
          <p:nvPr/>
        </p:nvCxnSpPr>
        <p:spPr>
          <a:xfrm flipV="1">
            <a:off x="4491038" y="4362450"/>
            <a:ext cx="3905250" cy="254795"/>
          </a:xfrm>
          <a:prstGeom prst="line">
            <a:avLst/>
          </a:prstGeom>
          <a:ln>
            <a:solidFill>
              <a:srgbClr val="00949A"/>
            </a:solidFill>
          </a:ln>
        </p:spPr>
        <p:style>
          <a:lnRef idx="1">
            <a:schemeClr val="accent1"/>
          </a:lnRef>
          <a:fillRef idx="0">
            <a:schemeClr val="accent1"/>
          </a:fillRef>
          <a:effectRef idx="0">
            <a:schemeClr val="accent1"/>
          </a:effectRef>
          <a:fontRef idx="minor">
            <a:schemeClr val="tx1"/>
          </a:fontRef>
        </p:style>
      </p:cxnSp>
      <p:cxnSp>
        <p:nvCxnSpPr>
          <p:cNvPr id="46" name="Düz Bağlayıcı 45"/>
          <p:cNvCxnSpPr/>
          <p:nvPr/>
        </p:nvCxnSpPr>
        <p:spPr>
          <a:xfrm flipV="1">
            <a:off x="5076825" y="4772025"/>
            <a:ext cx="3712369" cy="994770"/>
          </a:xfrm>
          <a:prstGeom prst="line">
            <a:avLst/>
          </a:prstGeom>
          <a:ln>
            <a:solidFill>
              <a:srgbClr val="00949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7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Dikdörtgen 1"/>
          <p:cNvSpPr/>
          <p:nvPr/>
        </p:nvSpPr>
        <p:spPr>
          <a:xfrm>
            <a:off x="11519975" y="0"/>
            <a:ext cx="672025"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3781425"/>
            <a:ext cx="5695950" cy="5695950"/>
          </a:xfrm>
          <a:prstGeom prst="rect">
            <a:avLst/>
          </a:prstGeom>
        </p:spPr>
      </p:pic>
      <p:pic>
        <p:nvPicPr>
          <p:cNvPr id="6"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963312" y="5584365"/>
            <a:ext cx="1785351" cy="505850"/>
          </a:xfrm>
          <a:prstGeom prst="rect">
            <a:avLst/>
          </a:prstGeom>
        </p:spPr>
      </p:pic>
      <p:sp>
        <p:nvSpPr>
          <p:cNvPr id="7" name="Metin kutusu 6"/>
          <p:cNvSpPr txBox="1"/>
          <p:nvPr/>
        </p:nvSpPr>
        <p:spPr>
          <a:xfrm rot="16200000">
            <a:off x="9622202" y="2318419"/>
            <a:ext cx="4467569" cy="307777"/>
          </a:xfrm>
          <a:prstGeom prst="rect">
            <a:avLst/>
          </a:prstGeom>
          <a:noFill/>
        </p:spPr>
        <p:txBody>
          <a:bodyPr wrap="none" rtlCol="0">
            <a:spAutoFit/>
          </a:bodyPr>
          <a:lstStyle/>
          <a:p>
            <a:pPr algn="ctr"/>
            <a:r>
              <a:rPr lang="tr-TR" sz="1400" i="1" dirty="0" smtClean="0">
                <a:solidFill>
                  <a:schemeClr val="accent1">
                    <a:lumMod val="60000"/>
                    <a:lumOff val="40000"/>
                  </a:schemeClr>
                </a:solidFill>
              </a:rPr>
              <a:t>+90 (850) 301 16 30     </a:t>
            </a:r>
            <a:r>
              <a:rPr lang="tr-TR" sz="1400" i="1" dirty="0" err="1" smtClean="0">
                <a:solidFill>
                  <a:schemeClr val="accent1">
                    <a:lumMod val="60000"/>
                    <a:lumOff val="40000"/>
                  </a:schemeClr>
                </a:solidFill>
              </a:rPr>
              <a:t>bilgi@veri.zone</a:t>
            </a:r>
            <a:r>
              <a:rPr lang="tr-TR" sz="1400" i="1" dirty="0">
                <a:solidFill>
                  <a:schemeClr val="accent1">
                    <a:lumMod val="60000"/>
                    <a:lumOff val="40000"/>
                  </a:schemeClr>
                </a:solidFill>
              </a:rPr>
              <a:t> </a:t>
            </a:r>
            <a:r>
              <a:rPr lang="tr-TR" sz="1400" i="1" dirty="0" smtClean="0">
                <a:solidFill>
                  <a:schemeClr val="accent1">
                    <a:lumMod val="60000"/>
                    <a:lumOff val="40000"/>
                  </a:schemeClr>
                </a:solidFill>
              </a:rPr>
              <a:t>    https://veri.zone/</a:t>
            </a:r>
            <a:endParaRPr lang="tr-TR" sz="1400" i="1" dirty="0">
              <a:solidFill>
                <a:schemeClr val="accent1">
                  <a:lumMod val="60000"/>
                  <a:lumOff val="40000"/>
                </a:schemeClr>
              </a:solidFill>
            </a:endParaRPr>
          </a:p>
        </p:txBody>
      </p:sp>
      <p:sp>
        <p:nvSpPr>
          <p:cNvPr id="3" name="Slayt Numarası Yer Tutucusu 2"/>
          <p:cNvSpPr>
            <a:spLocks noGrp="1"/>
          </p:cNvSpPr>
          <p:nvPr>
            <p:ph type="sldNum" sz="quarter" idx="12"/>
          </p:nvPr>
        </p:nvSpPr>
        <p:spPr/>
        <p:txBody>
          <a:bodyPr/>
          <a:lstStyle/>
          <a:p>
            <a:fld id="{13114794-823C-4B37-9EE7-0EA06BF8D731}" type="slidenum">
              <a:rPr lang="tr-TR" smtClean="0">
                <a:solidFill>
                  <a:schemeClr val="accent1">
                    <a:lumMod val="60000"/>
                    <a:lumOff val="40000"/>
                  </a:schemeClr>
                </a:solidFill>
              </a:rPr>
              <a:t>3</a:t>
            </a:fld>
            <a:endParaRPr lang="tr-TR" dirty="0">
              <a:solidFill>
                <a:schemeClr val="accent1">
                  <a:lumMod val="60000"/>
                  <a:lumOff val="40000"/>
                </a:schemeClr>
              </a:solidFill>
            </a:endParaRPr>
          </a:p>
        </p:txBody>
      </p:sp>
      <p:sp>
        <p:nvSpPr>
          <p:cNvPr id="4" name="Metin kutusu 3"/>
          <p:cNvSpPr txBox="1"/>
          <p:nvPr/>
        </p:nvSpPr>
        <p:spPr>
          <a:xfrm>
            <a:off x="286870" y="220594"/>
            <a:ext cx="5813836" cy="646331"/>
          </a:xfrm>
          <a:prstGeom prst="rect">
            <a:avLst/>
          </a:prstGeom>
          <a:noFill/>
        </p:spPr>
        <p:txBody>
          <a:bodyPr wrap="none" rtlCol="0">
            <a:spAutoFit/>
          </a:bodyPr>
          <a:lstStyle/>
          <a:p>
            <a:r>
              <a:rPr lang="tr-TR" sz="3600" dirty="0" smtClean="0">
                <a:solidFill>
                  <a:srgbClr val="00949A"/>
                </a:solidFill>
              </a:rPr>
              <a:t>Olive hangi sorunları çözüyor?</a:t>
            </a:r>
          </a:p>
        </p:txBody>
      </p:sp>
      <p:sp>
        <p:nvSpPr>
          <p:cNvPr id="11" name="Metin kutusu 10"/>
          <p:cNvSpPr txBox="1"/>
          <p:nvPr/>
        </p:nvSpPr>
        <p:spPr>
          <a:xfrm>
            <a:off x="286870" y="1230152"/>
            <a:ext cx="5513295" cy="3459306"/>
          </a:xfrm>
          <a:prstGeom prst="rect">
            <a:avLst/>
          </a:prstGeom>
          <a:noFill/>
        </p:spPr>
        <p:txBody>
          <a:bodyPr wrap="square" rtlCol="0">
            <a:spAutoFit/>
          </a:bodyPr>
          <a:lstStyle/>
          <a:p>
            <a:pPr marL="342900" indent="-342900">
              <a:buFont typeface="Arial" panose="020B0604020202020204" pitchFamily="34" charset="0"/>
              <a:buChar char="•"/>
            </a:pPr>
            <a:r>
              <a:rPr lang="tr-TR" sz="1400" dirty="0" smtClean="0">
                <a:solidFill>
                  <a:srgbClr val="00949A"/>
                </a:solidFill>
              </a:rPr>
              <a:t>Bir firmanın; yönetici, personel veya ürünlerinin başına gelebilecek dijital tehditleri önceden sezebilmesine yardımcı olur.</a:t>
            </a:r>
          </a:p>
          <a:p>
            <a:pPr marL="342900" indent="-342900">
              <a:buFont typeface="Arial" panose="020B0604020202020204" pitchFamily="34" charset="0"/>
              <a:buChar char="•"/>
            </a:pPr>
            <a:endParaRPr lang="tr-TR" sz="1400" dirty="0" smtClean="0">
              <a:solidFill>
                <a:srgbClr val="00949A"/>
              </a:solidFill>
            </a:endParaRPr>
          </a:p>
          <a:p>
            <a:pPr marL="342900" indent="-342900">
              <a:buFont typeface="Arial" panose="020B0604020202020204" pitchFamily="34" charset="0"/>
              <a:buChar char="•"/>
            </a:pPr>
            <a:r>
              <a:rPr lang="tr-TR" sz="1400" dirty="0" smtClean="0">
                <a:solidFill>
                  <a:srgbClr val="00949A"/>
                </a:solidFill>
              </a:rPr>
              <a:t>Firmaların, kurumların veya tanınmış kişilerin, çevrimiçi kriz zamanlarında, </a:t>
            </a:r>
            <a:r>
              <a:rPr lang="tr-TR" sz="1400" dirty="0">
                <a:solidFill>
                  <a:srgbClr val="00949A"/>
                </a:solidFill>
              </a:rPr>
              <a:t>krizin büyümesine neden olabilecek içerikleri hızlı ve düzenli bir şekilde </a:t>
            </a:r>
            <a:r>
              <a:rPr lang="tr-TR" sz="1400" dirty="0" smtClean="0">
                <a:solidFill>
                  <a:srgbClr val="00949A"/>
                </a:solidFill>
              </a:rPr>
              <a:t>tespit etmesine yardımcı olur.</a:t>
            </a:r>
          </a:p>
          <a:p>
            <a:pPr marL="342900" indent="-342900">
              <a:buFont typeface="Arial" panose="020B0604020202020204" pitchFamily="34" charset="0"/>
              <a:buChar char="•"/>
            </a:pPr>
            <a:endParaRPr lang="tr-TR" sz="1400" dirty="0" smtClean="0">
              <a:solidFill>
                <a:srgbClr val="00949A"/>
              </a:solidFill>
            </a:endParaRPr>
          </a:p>
          <a:p>
            <a:pPr marL="342900" indent="-342900">
              <a:buFont typeface="Arial" panose="020B0604020202020204" pitchFamily="34" charset="0"/>
              <a:buChar char="•"/>
            </a:pPr>
            <a:r>
              <a:rPr lang="tr-TR" sz="1400" dirty="0" smtClean="0">
                <a:solidFill>
                  <a:srgbClr val="00949A"/>
                </a:solidFill>
              </a:rPr>
              <a:t>Olive bir </a:t>
            </a:r>
            <a:r>
              <a:rPr lang="tr-TR" sz="1400" dirty="0">
                <a:solidFill>
                  <a:srgbClr val="00949A"/>
                </a:solidFill>
              </a:rPr>
              <a:t>nevi </a:t>
            </a:r>
            <a:r>
              <a:rPr lang="tr-TR" sz="1400" dirty="0" smtClean="0">
                <a:solidFill>
                  <a:srgbClr val="00949A"/>
                </a:solidFill>
              </a:rPr>
              <a:t>çevrimiçi kasko yazılımıdır. Şahıs veya kurumlara </a:t>
            </a:r>
            <a:r>
              <a:rPr lang="tr-TR" sz="1400" dirty="0">
                <a:solidFill>
                  <a:srgbClr val="00949A"/>
                </a:solidFill>
              </a:rPr>
              <a:t>karşı yapılacak </a:t>
            </a:r>
            <a:r>
              <a:rPr lang="tr-TR" sz="1400" dirty="0" smtClean="0">
                <a:solidFill>
                  <a:srgbClr val="00949A"/>
                </a:solidFill>
              </a:rPr>
              <a:t>haklı/haksız, olası </a:t>
            </a:r>
            <a:r>
              <a:rPr lang="tr-TR" sz="1400" dirty="0">
                <a:solidFill>
                  <a:srgbClr val="00949A"/>
                </a:solidFill>
              </a:rPr>
              <a:t>bir linç girişimine herkesten </a:t>
            </a:r>
            <a:r>
              <a:rPr lang="tr-TR" sz="1400" dirty="0" smtClean="0">
                <a:solidFill>
                  <a:srgbClr val="00949A"/>
                </a:solidFill>
              </a:rPr>
              <a:t>önce ulaşılmasını ve bu linç girişimlerinin çıkış noktalarının bulunmasını sağlar.</a:t>
            </a:r>
          </a:p>
          <a:p>
            <a:pPr marL="342900" indent="-342900">
              <a:buFont typeface="Arial" panose="020B0604020202020204" pitchFamily="34" charset="0"/>
              <a:buChar char="•"/>
            </a:pPr>
            <a:endParaRPr lang="tr-TR" sz="1400" dirty="0">
              <a:solidFill>
                <a:srgbClr val="00949A"/>
              </a:solidFill>
            </a:endParaRPr>
          </a:p>
          <a:p>
            <a:pPr marL="285750" indent="-285750">
              <a:buFont typeface="Arial" panose="020B0604020202020204" pitchFamily="34" charset="0"/>
              <a:buChar char="•"/>
            </a:pPr>
            <a:r>
              <a:rPr lang="tr-TR" sz="1400" dirty="0" smtClean="0">
                <a:solidFill>
                  <a:srgbClr val="00949A"/>
                </a:solidFill>
              </a:rPr>
              <a:t>Firma, kurum veya tanınmış kişilerin başlarını ağrıtan sanal tehditler genellikle; yeni açılmış, ziyaretçisi olmayan trol, haber sitelerinden, trol sözlük yazarları veya trol </a:t>
            </a:r>
            <a:r>
              <a:rPr lang="tr-TR" sz="1400" dirty="0" err="1" smtClean="0">
                <a:solidFill>
                  <a:srgbClr val="00949A"/>
                </a:solidFill>
              </a:rPr>
              <a:t>Twitter</a:t>
            </a:r>
            <a:r>
              <a:rPr lang="tr-TR" sz="1400" dirty="0" smtClean="0">
                <a:solidFill>
                  <a:srgbClr val="00949A"/>
                </a:solidFill>
              </a:rPr>
              <a:t> hesaplarından paylaşılır. Bu paylaşımlar haftalarca sessiz kaldıktan sonra, büyük kitlesi olan kişiler tarafından keşfedilir. Bu kişiler ilgili konuları gündeme taşıyarak ilgili taraf için linç çalışmalarını başlatmış olur. Olive ile bu gibi durumları erkenden tespit edebilirsiniz.</a:t>
            </a:r>
          </a:p>
        </p:txBody>
      </p:sp>
      <p:sp>
        <p:nvSpPr>
          <p:cNvPr id="12" name="Dikdörtgen 11"/>
          <p:cNvSpPr/>
          <p:nvPr/>
        </p:nvSpPr>
        <p:spPr>
          <a:xfrm>
            <a:off x="6320118" y="1267543"/>
            <a:ext cx="4912658" cy="3815412"/>
          </a:xfrm>
          <a:prstGeom prst="rect">
            <a:avLst/>
          </a:prstGeom>
        </p:spPr>
        <p:txBody>
          <a:bodyPr wrap="square">
            <a:spAutoFit/>
          </a:bodyPr>
          <a:lstStyle/>
          <a:p>
            <a:pPr marL="285750" indent="-285750">
              <a:buFont typeface="Arial" panose="020B0604020202020204" pitchFamily="34" charset="0"/>
              <a:buChar char="•"/>
            </a:pPr>
            <a:r>
              <a:rPr lang="tr-TR" sz="1400" dirty="0" smtClean="0">
                <a:solidFill>
                  <a:srgbClr val="00949A"/>
                </a:solidFill>
              </a:rPr>
              <a:t>Özgür ve limitsizce hazırlanabilen sorgular ile eş zamanlı ekranlar hazırlanabilir. Bu ekranlar dinamik yapıları ve sesli bildirim gibi zengin özellikleri sayesinde bir yöneticinin her şeyden haberdar olmasını sağlar.</a:t>
            </a:r>
            <a:endParaRPr lang="tr-TR" sz="1400" dirty="0">
              <a:solidFill>
                <a:srgbClr val="00949A"/>
              </a:solidFill>
            </a:endParaRPr>
          </a:p>
          <a:p>
            <a:pPr marL="285750" indent="-285750">
              <a:buFont typeface="Arial" panose="020B0604020202020204" pitchFamily="34" charset="0"/>
              <a:buChar char="•"/>
            </a:pPr>
            <a:endParaRPr lang="tr-TR" sz="1400" dirty="0" smtClean="0">
              <a:solidFill>
                <a:srgbClr val="00949A"/>
              </a:solidFill>
            </a:endParaRPr>
          </a:p>
          <a:p>
            <a:pPr marL="285750" indent="-285750">
              <a:buFont typeface="Arial" panose="020B0604020202020204" pitchFamily="34" charset="0"/>
              <a:buChar char="•"/>
            </a:pPr>
            <a:r>
              <a:rPr lang="tr-TR" sz="1400" dirty="0" smtClean="0">
                <a:solidFill>
                  <a:srgbClr val="00949A"/>
                </a:solidFill>
              </a:rPr>
              <a:t>Bir destek ekibi, interneti </a:t>
            </a:r>
            <a:r>
              <a:rPr lang="tr-TR" sz="1400" dirty="0">
                <a:solidFill>
                  <a:srgbClr val="00949A"/>
                </a:solidFill>
              </a:rPr>
              <a:t>eş zamanlı </a:t>
            </a:r>
            <a:r>
              <a:rPr lang="tr-TR" sz="1400" dirty="0" smtClean="0">
                <a:solidFill>
                  <a:srgbClr val="00949A"/>
                </a:solidFill>
              </a:rPr>
              <a:t>dinleyerek </a:t>
            </a:r>
            <a:r>
              <a:rPr lang="tr-TR" sz="1400" dirty="0">
                <a:solidFill>
                  <a:srgbClr val="00949A"/>
                </a:solidFill>
              </a:rPr>
              <a:t>halkın </a:t>
            </a:r>
            <a:r>
              <a:rPr lang="tr-TR" sz="1400" dirty="0" smtClean="0">
                <a:solidFill>
                  <a:srgbClr val="00949A"/>
                </a:solidFill>
              </a:rPr>
              <a:t>sesine hızla erişebilir.</a:t>
            </a:r>
            <a:endParaRPr lang="tr-TR" sz="1400" dirty="0">
              <a:solidFill>
                <a:srgbClr val="00949A"/>
              </a:solidFill>
            </a:endParaRPr>
          </a:p>
          <a:p>
            <a:pPr marL="285750" indent="-285750">
              <a:buFont typeface="Arial" panose="020B0604020202020204" pitchFamily="34" charset="0"/>
              <a:buChar char="•"/>
            </a:pPr>
            <a:endParaRPr lang="tr-TR" sz="1400" dirty="0" smtClean="0">
              <a:solidFill>
                <a:srgbClr val="00949A"/>
              </a:solidFill>
            </a:endParaRPr>
          </a:p>
          <a:p>
            <a:pPr marL="285750" indent="-285750">
              <a:buFont typeface="Arial" panose="020B0604020202020204" pitchFamily="34" charset="0"/>
              <a:buChar char="•"/>
            </a:pPr>
            <a:r>
              <a:rPr lang="tr-TR" sz="1400" dirty="0" smtClean="0">
                <a:solidFill>
                  <a:srgbClr val="00949A"/>
                </a:solidFill>
              </a:rPr>
              <a:t>Firmaların müşterileri, markaların müdavimleri ve tanınmış kişilerin hayran kitleleri, onlar hakkında ne </a:t>
            </a:r>
            <a:r>
              <a:rPr lang="tr-TR" sz="1400" dirty="0">
                <a:solidFill>
                  <a:srgbClr val="00949A"/>
                </a:solidFill>
              </a:rPr>
              <a:t>düşünüyor, ne yapıyor, ne istiyor? </a:t>
            </a:r>
            <a:r>
              <a:rPr lang="tr-TR" sz="1400" dirty="0" smtClean="0">
                <a:solidFill>
                  <a:srgbClr val="00949A"/>
                </a:solidFill>
              </a:rPr>
              <a:t>Bu söylemlerin </a:t>
            </a:r>
            <a:r>
              <a:rPr lang="tr-TR" sz="1400" dirty="0">
                <a:solidFill>
                  <a:srgbClr val="00949A"/>
                </a:solidFill>
              </a:rPr>
              <a:t>nefrete dönüşmeden hızlı bir şekilde </a:t>
            </a:r>
            <a:r>
              <a:rPr lang="tr-TR" sz="1400" dirty="0" smtClean="0">
                <a:solidFill>
                  <a:srgbClr val="00949A"/>
                </a:solidFill>
              </a:rPr>
              <a:t>ölçümlenmesi ve konu hakkında eyleme </a:t>
            </a:r>
            <a:r>
              <a:rPr lang="tr-TR" sz="1400" dirty="0">
                <a:solidFill>
                  <a:srgbClr val="00949A"/>
                </a:solidFill>
              </a:rPr>
              <a:t>geçilmesi gerekiyor</a:t>
            </a:r>
            <a:r>
              <a:rPr lang="tr-TR" sz="1400" dirty="0" smtClean="0">
                <a:solidFill>
                  <a:srgbClr val="00949A"/>
                </a:solidFill>
              </a:rPr>
              <a:t>. Olive bu konu için gerekli ölçümlerin yapılmasını sağlar.</a:t>
            </a:r>
          </a:p>
          <a:p>
            <a:pPr marL="285750" indent="-285750">
              <a:buFont typeface="Arial" panose="020B0604020202020204" pitchFamily="34" charset="0"/>
              <a:buChar char="•"/>
            </a:pPr>
            <a:endParaRPr lang="tr-TR" sz="1400" dirty="0" smtClean="0">
              <a:solidFill>
                <a:srgbClr val="00949A"/>
              </a:solidFill>
            </a:endParaRPr>
          </a:p>
          <a:p>
            <a:pPr marL="285750" indent="-285750">
              <a:buFont typeface="Arial" panose="020B0604020202020204" pitchFamily="34" charset="0"/>
              <a:buChar char="•"/>
            </a:pPr>
            <a:r>
              <a:rPr lang="tr-TR" sz="1400" dirty="0" smtClean="0">
                <a:solidFill>
                  <a:srgbClr val="00949A"/>
                </a:solidFill>
              </a:rPr>
              <a:t>Rakiplerin incelenip, stratejilerinin anlamlandırılması ve her konuda bir adım önde olunmasını sağlar.</a:t>
            </a:r>
          </a:p>
          <a:p>
            <a:pPr marL="285750" indent="-285750">
              <a:buFont typeface="Arial" panose="020B0604020202020204" pitchFamily="34" charset="0"/>
              <a:buChar char="•"/>
            </a:pPr>
            <a:endParaRPr lang="tr-TR" sz="1400" dirty="0" smtClean="0">
              <a:solidFill>
                <a:srgbClr val="00949A"/>
              </a:solidFill>
            </a:endParaRPr>
          </a:p>
          <a:p>
            <a:pPr marL="285750" indent="-285750">
              <a:buFont typeface="Arial" panose="020B0604020202020204" pitchFamily="34" charset="0"/>
              <a:buChar char="•"/>
            </a:pPr>
            <a:r>
              <a:rPr lang="tr-TR" sz="1400" dirty="0" smtClean="0">
                <a:solidFill>
                  <a:srgbClr val="00949A"/>
                </a:solidFill>
              </a:rPr>
              <a:t>Büyük veri kıyaslamaları yapılabilir. Yani bir finansçı, halkın sesini dinleyerek yarın doların düşeceğini veya yükseleceğini ölçümleyebilir.</a:t>
            </a:r>
          </a:p>
        </p:txBody>
      </p:sp>
    </p:spTree>
    <p:extLst>
      <p:ext uri="{BB962C8B-B14F-4D97-AF65-F5344CB8AC3E}">
        <p14:creationId xmlns:p14="http://schemas.microsoft.com/office/powerpoint/2010/main" val="4032012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Dikdörtgen 1"/>
          <p:cNvSpPr/>
          <p:nvPr/>
        </p:nvSpPr>
        <p:spPr>
          <a:xfrm>
            <a:off x="11519975" y="0"/>
            <a:ext cx="672025"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3781425"/>
            <a:ext cx="5695950" cy="5695950"/>
          </a:xfrm>
          <a:prstGeom prst="rect">
            <a:avLst/>
          </a:prstGeom>
        </p:spPr>
      </p:pic>
      <p:pic>
        <p:nvPicPr>
          <p:cNvPr id="6"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963312" y="5584365"/>
            <a:ext cx="1785351" cy="505850"/>
          </a:xfrm>
          <a:prstGeom prst="rect">
            <a:avLst/>
          </a:prstGeom>
        </p:spPr>
      </p:pic>
      <p:sp>
        <p:nvSpPr>
          <p:cNvPr id="7" name="Metin kutusu 6"/>
          <p:cNvSpPr txBox="1"/>
          <p:nvPr/>
        </p:nvSpPr>
        <p:spPr>
          <a:xfrm rot="16200000">
            <a:off x="9622202" y="2318419"/>
            <a:ext cx="4467569" cy="307777"/>
          </a:xfrm>
          <a:prstGeom prst="rect">
            <a:avLst/>
          </a:prstGeom>
          <a:noFill/>
        </p:spPr>
        <p:txBody>
          <a:bodyPr wrap="none" rtlCol="0">
            <a:spAutoFit/>
          </a:bodyPr>
          <a:lstStyle/>
          <a:p>
            <a:pPr algn="ctr"/>
            <a:r>
              <a:rPr lang="tr-TR" sz="1400" i="1" dirty="0" smtClean="0">
                <a:solidFill>
                  <a:schemeClr val="accent1">
                    <a:lumMod val="60000"/>
                    <a:lumOff val="40000"/>
                  </a:schemeClr>
                </a:solidFill>
              </a:rPr>
              <a:t>+90 (850) 301 16 30     </a:t>
            </a:r>
            <a:r>
              <a:rPr lang="tr-TR" sz="1400" i="1" dirty="0" err="1" smtClean="0">
                <a:solidFill>
                  <a:schemeClr val="accent1">
                    <a:lumMod val="60000"/>
                    <a:lumOff val="40000"/>
                  </a:schemeClr>
                </a:solidFill>
              </a:rPr>
              <a:t>bilgi@veri.zone</a:t>
            </a:r>
            <a:r>
              <a:rPr lang="tr-TR" sz="1400" i="1" dirty="0">
                <a:solidFill>
                  <a:schemeClr val="accent1">
                    <a:lumMod val="60000"/>
                    <a:lumOff val="40000"/>
                  </a:schemeClr>
                </a:solidFill>
              </a:rPr>
              <a:t> </a:t>
            </a:r>
            <a:r>
              <a:rPr lang="tr-TR" sz="1400" i="1" dirty="0" smtClean="0">
                <a:solidFill>
                  <a:schemeClr val="accent1">
                    <a:lumMod val="60000"/>
                    <a:lumOff val="40000"/>
                  </a:schemeClr>
                </a:solidFill>
              </a:rPr>
              <a:t>    https://veri.zone/</a:t>
            </a:r>
            <a:endParaRPr lang="tr-TR" sz="1400" i="1" dirty="0">
              <a:solidFill>
                <a:schemeClr val="accent1">
                  <a:lumMod val="60000"/>
                  <a:lumOff val="40000"/>
                </a:schemeClr>
              </a:solidFill>
            </a:endParaRPr>
          </a:p>
        </p:txBody>
      </p:sp>
      <p:sp>
        <p:nvSpPr>
          <p:cNvPr id="3" name="Slayt Numarası Yer Tutucusu 2"/>
          <p:cNvSpPr>
            <a:spLocks noGrp="1"/>
          </p:cNvSpPr>
          <p:nvPr>
            <p:ph type="sldNum" sz="quarter" idx="12"/>
          </p:nvPr>
        </p:nvSpPr>
        <p:spPr/>
        <p:txBody>
          <a:bodyPr/>
          <a:lstStyle/>
          <a:p>
            <a:fld id="{13114794-823C-4B37-9EE7-0EA06BF8D731}" type="slidenum">
              <a:rPr lang="tr-TR" smtClean="0">
                <a:solidFill>
                  <a:schemeClr val="accent1">
                    <a:lumMod val="60000"/>
                    <a:lumOff val="40000"/>
                  </a:schemeClr>
                </a:solidFill>
              </a:rPr>
              <a:t>4</a:t>
            </a:fld>
            <a:endParaRPr lang="tr-TR" dirty="0">
              <a:solidFill>
                <a:schemeClr val="accent1">
                  <a:lumMod val="60000"/>
                  <a:lumOff val="40000"/>
                </a:schemeClr>
              </a:solidFill>
            </a:endParaRPr>
          </a:p>
        </p:txBody>
      </p:sp>
      <p:sp>
        <p:nvSpPr>
          <p:cNvPr id="4" name="Metin kutusu 3"/>
          <p:cNvSpPr txBox="1"/>
          <p:nvPr/>
        </p:nvSpPr>
        <p:spPr>
          <a:xfrm>
            <a:off x="286870" y="220594"/>
            <a:ext cx="5187382" cy="646331"/>
          </a:xfrm>
          <a:prstGeom prst="rect">
            <a:avLst/>
          </a:prstGeom>
          <a:noFill/>
        </p:spPr>
        <p:txBody>
          <a:bodyPr wrap="none" rtlCol="0">
            <a:spAutoFit/>
          </a:bodyPr>
          <a:lstStyle/>
          <a:p>
            <a:r>
              <a:rPr lang="tr-TR" sz="3600" dirty="0" smtClean="0">
                <a:solidFill>
                  <a:srgbClr val="00949A"/>
                </a:solidFill>
              </a:rPr>
              <a:t>Olive’in teknik kabiliyetleri</a:t>
            </a:r>
            <a:endParaRPr lang="tr-TR" sz="3600" dirty="0">
              <a:solidFill>
                <a:srgbClr val="00949A"/>
              </a:solidFill>
            </a:endParaRPr>
          </a:p>
        </p:txBody>
      </p:sp>
      <p:sp>
        <p:nvSpPr>
          <p:cNvPr id="9" name="Metin kutusu 8"/>
          <p:cNvSpPr txBox="1"/>
          <p:nvPr/>
        </p:nvSpPr>
        <p:spPr>
          <a:xfrm>
            <a:off x="6125626" y="866925"/>
            <a:ext cx="5394347" cy="4247317"/>
          </a:xfrm>
          <a:prstGeom prst="rect">
            <a:avLst/>
          </a:prstGeom>
          <a:noFill/>
        </p:spPr>
        <p:txBody>
          <a:bodyPr wrap="square" rtlCol="0">
            <a:spAutoFit/>
          </a:bodyPr>
          <a:lstStyle/>
          <a:p>
            <a:r>
              <a:rPr lang="tr-TR" dirty="0" smtClean="0">
                <a:solidFill>
                  <a:srgbClr val="00949A"/>
                </a:solidFill>
              </a:rPr>
              <a:t>Arama</a:t>
            </a:r>
          </a:p>
          <a:p>
            <a:pPr marL="285750" indent="-285750">
              <a:buFont typeface="Arial" panose="020B0604020202020204" pitchFamily="34" charset="0"/>
              <a:buChar char="•"/>
            </a:pPr>
            <a:r>
              <a:rPr lang="tr-TR" sz="1200" dirty="0" smtClean="0">
                <a:solidFill>
                  <a:srgbClr val="00949A"/>
                </a:solidFill>
              </a:rPr>
              <a:t>3 aylık arşiv. (Sınırsız </a:t>
            </a:r>
            <a:r>
              <a:rPr lang="tr-TR" sz="1200" dirty="0" err="1" smtClean="0">
                <a:solidFill>
                  <a:srgbClr val="00949A"/>
                </a:solidFill>
              </a:rPr>
              <a:t>pin</a:t>
            </a:r>
            <a:r>
              <a:rPr lang="tr-TR" sz="1200" dirty="0" smtClean="0">
                <a:solidFill>
                  <a:srgbClr val="00949A"/>
                </a:solidFill>
              </a:rPr>
              <a:t>)</a:t>
            </a:r>
          </a:p>
          <a:p>
            <a:pPr marL="285750" indent="-285750">
              <a:buFont typeface="Arial" panose="020B0604020202020204" pitchFamily="34" charset="0"/>
              <a:buChar char="•"/>
            </a:pPr>
            <a:r>
              <a:rPr lang="tr-TR" sz="1200" dirty="0" smtClean="0">
                <a:solidFill>
                  <a:srgbClr val="00949A"/>
                </a:solidFill>
              </a:rPr>
              <a:t>Arama kaydetme.</a:t>
            </a:r>
          </a:p>
          <a:p>
            <a:pPr marL="285750" indent="-285750">
              <a:buFont typeface="Arial" panose="020B0604020202020204" pitchFamily="34" charset="0"/>
              <a:buChar char="•"/>
            </a:pPr>
            <a:r>
              <a:rPr lang="tr-TR" sz="1200" dirty="0" smtClean="0">
                <a:solidFill>
                  <a:srgbClr val="00949A"/>
                </a:solidFill>
              </a:rPr>
              <a:t>Sınırsız sorgu.</a:t>
            </a:r>
          </a:p>
          <a:p>
            <a:pPr marL="285750" indent="-285750">
              <a:buFont typeface="Arial" panose="020B0604020202020204" pitchFamily="34" charset="0"/>
              <a:buChar char="•"/>
            </a:pPr>
            <a:r>
              <a:rPr lang="tr-TR" sz="1200" dirty="0" smtClean="0">
                <a:solidFill>
                  <a:srgbClr val="00949A"/>
                </a:solidFill>
              </a:rPr>
              <a:t>Sınırsız sonuç.</a:t>
            </a:r>
          </a:p>
          <a:p>
            <a:pPr marL="285750" indent="-285750">
              <a:buFont typeface="Arial" panose="020B0604020202020204" pitchFamily="34" charset="0"/>
              <a:buChar char="•"/>
            </a:pPr>
            <a:r>
              <a:rPr lang="tr-TR" sz="1200" dirty="0" smtClean="0">
                <a:solidFill>
                  <a:srgbClr val="00949A"/>
                </a:solidFill>
              </a:rPr>
              <a:t>Kelime tanıma fonksiyonları ile içerik betimleme.</a:t>
            </a:r>
          </a:p>
          <a:p>
            <a:pPr marL="285750" indent="-285750">
              <a:buFont typeface="Arial" panose="020B0604020202020204" pitchFamily="34" charset="0"/>
              <a:buChar char="•"/>
            </a:pPr>
            <a:r>
              <a:rPr lang="tr-TR" sz="1200" dirty="0" smtClean="0">
                <a:solidFill>
                  <a:srgbClr val="00949A"/>
                </a:solidFill>
              </a:rPr>
              <a:t>Oluşturulan sorgu sonuçlarını istatistiksel olarak kıyaslama.</a:t>
            </a:r>
          </a:p>
          <a:p>
            <a:pPr marL="285750" indent="-285750">
              <a:buFont typeface="Arial" panose="020B0604020202020204" pitchFamily="34" charset="0"/>
              <a:buChar char="•"/>
            </a:pPr>
            <a:r>
              <a:rPr lang="tr-TR" sz="1200" dirty="0" smtClean="0">
                <a:solidFill>
                  <a:srgbClr val="00949A"/>
                </a:solidFill>
              </a:rPr>
              <a:t>Bir haberin diğer varyasyonlarını tespit etme.</a:t>
            </a:r>
          </a:p>
          <a:p>
            <a:endParaRPr lang="tr-TR" sz="1200" dirty="0" smtClean="0">
              <a:solidFill>
                <a:srgbClr val="00949A"/>
              </a:solidFill>
            </a:endParaRPr>
          </a:p>
          <a:p>
            <a:r>
              <a:rPr lang="tr-TR" dirty="0" smtClean="0">
                <a:solidFill>
                  <a:srgbClr val="00949A"/>
                </a:solidFill>
              </a:rPr>
              <a:t>İçerik Kaydetme</a:t>
            </a:r>
            <a:endParaRPr lang="tr-TR" dirty="0">
              <a:solidFill>
                <a:srgbClr val="00949A"/>
              </a:solidFill>
            </a:endParaRPr>
          </a:p>
          <a:p>
            <a:pPr marL="285750" indent="-285750">
              <a:buFont typeface="Arial" panose="020B0604020202020204" pitchFamily="34" charset="0"/>
              <a:buChar char="•"/>
            </a:pPr>
            <a:r>
              <a:rPr lang="tr-TR" sz="1200" dirty="0" smtClean="0">
                <a:solidFill>
                  <a:srgbClr val="00949A"/>
                </a:solidFill>
              </a:rPr>
              <a:t>İçerik kaydetmek için grup oluşturma.</a:t>
            </a:r>
          </a:p>
          <a:p>
            <a:pPr marL="285750" indent="-285750">
              <a:buFont typeface="Arial" panose="020B0604020202020204" pitchFamily="34" charset="0"/>
              <a:buChar char="•"/>
            </a:pPr>
            <a:r>
              <a:rPr lang="tr-TR" sz="1200" dirty="0" smtClean="0">
                <a:solidFill>
                  <a:srgbClr val="00949A"/>
                </a:solidFill>
              </a:rPr>
              <a:t>Oluşturulan gruplara sınırsız </a:t>
            </a:r>
            <a:r>
              <a:rPr lang="tr-TR" sz="1200" dirty="0">
                <a:solidFill>
                  <a:srgbClr val="00949A"/>
                </a:solidFill>
              </a:rPr>
              <a:t>içerik kaydetme</a:t>
            </a:r>
            <a:r>
              <a:rPr lang="tr-TR" sz="1200" dirty="0" smtClean="0">
                <a:solidFill>
                  <a:srgbClr val="00949A"/>
                </a:solidFill>
              </a:rPr>
              <a:t>.</a:t>
            </a:r>
          </a:p>
          <a:p>
            <a:pPr marL="285750" indent="-285750">
              <a:buFont typeface="Arial" panose="020B0604020202020204" pitchFamily="34" charset="0"/>
              <a:buChar char="•"/>
            </a:pPr>
            <a:r>
              <a:rPr lang="tr-TR" sz="1200" dirty="0" smtClean="0">
                <a:solidFill>
                  <a:srgbClr val="00949A"/>
                </a:solidFill>
              </a:rPr>
              <a:t>Kaydedilen içeriklere yorum girme.</a:t>
            </a:r>
          </a:p>
          <a:p>
            <a:pPr marL="285750" indent="-285750">
              <a:buFont typeface="Arial" panose="020B0604020202020204" pitchFamily="34" charset="0"/>
              <a:buChar char="•"/>
            </a:pPr>
            <a:r>
              <a:rPr lang="tr-TR" sz="1200" dirty="0" smtClean="0">
                <a:solidFill>
                  <a:srgbClr val="00949A"/>
                </a:solidFill>
              </a:rPr>
              <a:t>PDF ve Excel çıktı alma.</a:t>
            </a:r>
          </a:p>
          <a:p>
            <a:endParaRPr lang="tr-TR" sz="1200" dirty="0" smtClean="0">
              <a:solidFill>
                <a:srgbClr val="00949A"/>
              </a:solidFill>
            </a:endParaRPr>
          </a:p>
          <a:p>
            <a:r>
              <a:rPr lang="tr-TR" dirty="0" smtClean="0">
                <a:solidFill>
                  <a:srgbClr val="00949A"/>
                </a:solidFill>
              </a:rPr>
              <a:t>Gerçek Zamanlı Akış</a:t>
            </a:r>
            <a:endParaRPr lang="tr-TR" sz="1200" dirty="0" smtClean="0">
              <a:solidFill>
                <a:srgbClr val="00949A"/>
              </a:solidFill>
            </a:endParaRPr>
          </a:p>
          <a:p>
            <a:pPr marL="285750" indent="-285750">
              <a:buFont typeface="Arial" panose="020B0604020202020204" pitchFamily="34" charset="0"/>
              <a:buChar char="•"/>
            </a:pPr>
            <a:r>
              <a:rPr lang="tr-TR" sz="1200" dirty="0">
                <a:solidFill>
                  <a:srgbClr val="00949A"/>
                </a:solidFill>
              </a:rPr>
              <a:t>En geç 2 dakika gecikme </a:t>
            </a:r>
            <a:r>
              <a:rPr lang="tr-TR" sz="1200" dirty="0" smtClean="0">
                <a:solidFill>
                  <a:srgbClr val="00949A"/>
                </a:solidFill>
              </a:rPr>
              <a:t>ile eş zamanlı akış ekranı.</a:t>
            </a:r>
          </a:p>
          <a:p>
            <a:pPr marL="285750" indent="-285750">
              <a:buFont typeface="Arial" panose="020B0604020202020204" pitchFamily="34" charset="0"/>
              <a:buChar char="•"/>
            </a:pPr>
            <a:r>
              <a:rPr lang="tr-TR" sz="1200" dirty="0" err="1" smtClean="0">
                <a:solidFill>
                  <a:srgbClr val="00949A"/>
                </a:solidFill>
              </a:rPr>
              <a:t>Kısayol</a:t>
            </a:r>
            <a:r>
              <a:rPr lang="tr-TR" sz="1200" dirty="0" smtClean="0">
                <a:solidFill>
                  <a:srgbClr val="00949A"/>
                </a:solidFill>
              </a:rPr>
              <a:t> tuşları ile veya fare ile akışı durdurma.</a:t>
            </a:r>
          </a:p>
          <a:p>
            <a:pPr marL="285750" indent="-285750">
              <a:buFont typeface="Arial" panose="020B0604020202020204" pitchFamily="34" charset="0"/>
              <a:buChar char="•"/>
            </a:pPr>
            <a:r>
              <a:rPr lang="tr-TR" sz="1200" dirty="0" smtClean="0">
                <a:solidFill>
                  <a:srgbClr val="00949A"/>
                </a:solidFill>
              </a:rPr>
              <a:t>Bildirim sesleri ile içerik uyarıları.</a:t>
            </a:r>
            <a:endParaRPr lang="tr-TR" sz="1200" dirty="0">
              <a:solidFill>
                <a:srgbClr val="00949A"/>
              </a:solidFill>
            </a:endParaRPr>
          </a:p>
          <a:p>
            <a:pPr marL="285750" indent="-285750">
              <a:buFont typeface="Arial" panose="020B0604020202020204" pitchFamily="34" charset="0"/>
              <a:buChar char="•"/>
            </a:pPr>
            <a:r>
              <a:rPr lang="tr-TR" sz="1200" dirty="0">
                <a:solidFill>
                  <a:srgbClr val="00949A"/>
                </a:solidFill>
              </a:rPr>
              <a:t>Kelime tanıma fonksiyonları ile içerik betimleme</a:t>
            </a:r>
            <a:r>
              <a:rPr lang="tr-TR" sz="1200" dirty="0" smtClean="0">
                <a:solidFill>
                  <a:srgbClr val="00949A"/>
                </a:solidFill>
              </a:rPr>
              <a:t>.</a:t>
            </a:r>
          </a:p>
          <a:p>
            <a:pPr marL="285750" indent="-285750">
              <a:buFont typeface="Arial" panose="020B0604020202020204" pitchFamily="34" charset="0"/>
              <a:buChar char="•"/>
            </a:pPr>
            <a:r>
              <a:rPr lang="tr-TR" sz="1200" dirty="0" smtClean="0">
                <a:solidFill>
                  <a:srgbClr val="00949A"/>
                </a:solidFill>
              </a:rPr>
              <a:t>Akış hızı güncelleme.</a:t>
            </a:r>
          </a:p>
        </p:txBody>
      </p:sp>
      <p:sp>
        <p:nvSpPr>
          <p:cNvPr id="10" name="Metin kutusu 9"/>
          <p:cNvSpPr txBox="1"/>
          <p:nvPr/>
        </p:nvSpPr>
        <p:spPr>
          <a:xfrm>
            <a:off x="286870" y="876627"/>
            <a:ext cx="5394347" cy="5632311"/>
          </a:xfrm>
          <a:prstGeom prst="rect">
            <a:avLst/>
          </a:prstGeom>
          <a:noFill/>
        </p:spPr>
        <p:txBody>
          <a:bodyPr wrap="square" rtlCol="0">
            <a:spAutoFit/>
          </a:bodyPr>
          <a:lstStyle/>
          <a:p>
            <a:r>
              <a:rPr lang="tr-TR" dirty="0" smtClean="0">
                <a:solidFill>
                  <a:srgbClr val="00949A"/>
                </a:solidFill>
              </a:rPr>
              <a:t>Veri Kaynakları</a:t>
            </a:r>
          </a:p>
          <a:p>
            <a:pPr marL="285750" indent="-285750">
              <a:buFont typeface="Arial" panose="020B0604020202020204" pitchFamily="34" charset="0"/>
              <a:buChar char="•"/>
            </a:pPr>
            <a:r>
              <a:rPr lang="tr-TR" sz="1200" dirty="0" err="1" smtClean="0">
                <a:solidFill>
                  <a:srgbClr val="00949A"/>
                </a:solidFill>
              </a:rPr>
              <a:t>Twitter</a:t>
            </a:r>
            <a:endParaRPr lang="tr-TR" sz="1200" dirty="0" smtClean="0">
              <a:solidFill>
                <a:srgbClr val="00949A"/>
              </a:solidFill>
            </a:endParaRPr>
          </a:p>
          <a:p>
            <a:pPr marL="285750" indent="-285750">
              <a:buFont typeface="Arial" panose="020B0604020202020204" pitchFamily="34" charset="0"/>
              <a:buChar char="•"/>
            </a:pPr>
            <a:r>
              <a:rPr lang="tr-TR" sz="1200" dirty="0" err="1" smtClean="0">
                <a:solidFill>
                  <a:srgbClr val="00949A"/>
                </a:solidFill>
              </a:rPr>
              <a:t>Instagram</a:t>
            </a:r>
            <a:endParaRPr lang="tr-TR" sz="1200" dirty="0" smtClean="0">
              <a:solidFill>
                <a:srgbClr val="00949A"/>
              </a:solidFill>
            </a:endParaRPr>
          </a:p>
          <a:p>
            <a:pPr marL="285750" indent="-285750">
              <a:buFont typeface="Arial" panose="020B0604020202020204" pitchFamily="34" charset="0"/>
              <a:buChar char="•"/>
            </a:pPr>
            <a:r>
              <a:rPr lang="tr-TR" sz="1200" dirty="0" err="1" smtClean="0">
                <a:solidFill>
                  <a:srgbClr val="00949A"/>
                </a:solidFill>
              </a:rPr>
              <a:t>YouTube</a:t>
            </a:r>
            <a:r>
              <a:rPr lang="tr-TR" sz="1200" dirty="0" smtClean="0">
                <a:solidFill>
                  <a:srgbClr val="00949A"/>
                </a:solidFill>
              </a:rPr>
              <a:t> Video</a:t>
            </a:r>
          </a:p>
          <a:p>
            <a:pPr marL="285750" indent="-285750">
              <a:buFont typeface="Arial" panose="020B0604020202020204" pitchFamily="34" charset="0"/>
              <a:buChar char="•"/>
            </a:pPr>
            <a:r>
              <a:rPr lang="tr-TR" sz="1200" dirty="0" err="1" smtClean="0">
                <a:solidFill>
                  <a:srgbClr val="00949A"/>
                </a:solidFill>
              </a:rPr>
              <a:t>YouTube</a:t>
            </a:r>
            <a:r>
              <a:rPr lang="tr-TR" sz="1200" dirty="0" smtClean="0">
                <a:solidFill>
                  <a:srgbClr val="00949A"/>
                </a:solidFill>
              </a:rPr>
              <a:t> Yorum</a:t>
            </a:r>
          </a:p>
          <a:p>
            <a:pPr marL="285750" indent="-285750">
              <a:buFont typeface="Arial" panose="020B0604020202020204" pitchFamily="34" charset="0"/>
              <a:buChar char="•"/>
            </a:pPr>
            <a:r>
              <a:rPr lang="tr-TR" sz="1200" dirty="0" smtClean="0">
                <a:solidFill>
                  <a:srgbClr val="00949A"/>
                </a:solidFill>
              </a:rPr>
              <a:t>Sözlükler (Ekşi, İnci, </a:t>
            </a:r>
            <a:r>
              <a:rPr lang="tr-TR" sz="1200" dirty="0" err="1" smtClean="0">
                <a:solidFill>
                  <a:srgbClr val="00949A"/>
                </a:solidFill>
              </a:rPr>
              <a:t>İnstela</a:t>
            </a:r>
            <a:r>
              <a:rPr lang="tr-TR" sz="1200" dirty="0" smtClean="0">
                <a:solidFill>
                  <a:srgbClr val="00949A"/>
                </a:solidFill>
              </a:rPr>
              <a:t>, Uludağ)</a:t>
            </a:r>
          </a:p>
          <a:p>
            <a:pPr marL="285750" indent="-285750">
              <a:buFont typeface="Arial" panose="020B0604020202020204" pitchFamily="34" charset="0"/>
              <a:buChar char="•"/>
            </a:pPr>
            <a:r>
              <a:rPr lang="tr-TR" sz="1200" dirty="0" smtClean="0">
                <a:solidFill>
                  <a:srgbClr val="00949A"/>
                </a:solidFill>
              </a:rPr>
              <a:t>Yerel ve Genel Haber</a:t>
            </a:r>
          </a:p>
          <a:p>
            <a:pPr marL="285750" indent="-285750">
              <a:buFont typeface="Arial" panose="020B0604020202020204" pitchFamily="34" charset="0"/>
              <a:buChar char="•"/>
            </a:pPr>
            <a:r>
              <a:rPr lang="tr-TR" sz="1200" dirty="0" smtClean="0">
                <a:solidFill>
                  <a:srgbClr val="00949A"/>
                </a:solidFill>
              </a:rPr>
              <a:t>Türkçe </a:t>
            </a:r>
            <a:r>
              <a:rPr lang="tr-TR" sz="1200" dirty="0" err="1" smtClean="0">
                <a:solidFill>
                  <a:srgbClr val="00949A"/>
                </a:solidFill>
              </a:rPr>
              <a:t>Bloglar</a:t>
            </a:r>
            <a:endParaRPr lang="tr-TR" sz="1200" dirty="0" smtClean="0">
              <a:solidFill>
                <a:srgbClr val="00949A"/>
              </a:solidFill>
            </a:endParaRPr>
          </a:p>
          <a:p>
            <a:pPr marL="285750" indent="-285750">
              <a:buFont typeface="Arial" panose="020B0604020202020204" pitchFamily="34" charset="0"/>
              <a:buChar char="•"/>
            </a:pPr>
            <a:r>
              <a:rPr lang="tr-TR" sz="1200" dirty="0" smtClean="0">
                <a:solidFill>
                  <a:srgbClr val="00949A"/>
                </a:solidFill>
              </a:rPr>
              <a:t>İkinci el, e-ticaret</a:t>
            </a:r>
          </a:p>
          <a:p>
            <a:endParaRPr lang="tr-TR" sz="1200" dirty="0">
              <a:solidFill>
                <a:srgbClr val="00949A"/>
              </a:solidFill>
            </a:endParaRPr>
          </a:p>
          <a:p>
            <a:r>
              <a:rPr lang="tr-TR" dirty="0" smtClean="0">
                <a:solidFill>
                  <a:srgbClr val="00949A"/>
                </a:solidFill>
              </a:rPr>
              <a:t>Filtreler</a:t>
            </a:r>
            <a:endParaRPr lang="tr-TR" dirty="0">
              <a:solidFill>
                <a:srgbClr val="00949A"/>
              </a:solidFill>
            </a:endParaRPr>
          </a:p>
          <a:p>
            <a:pPr marL="228600" indent="-228600">
              <a:buFont typeface="Arial" panose="020B0604020202020204" pitchFamily="34" charset="0"/>
              <a:buChar char="•"/>
            </a:pPr>
            <a:r>
              <a:rPr lang="tr-TR" sz="1200" dirty="0" err="1" smtClean="0">
                <a:solidFill>
                  <a:srgbClr val="00949A"/>
                </a:solidFill>
              </a:rPr>
              <a:t>Boole</a:t>
            </a:r>
            <a:r>
              <a:rPr lang="tr-TR" sz="1200" dirty="0" smtClean="0">
                <a:solidFill>
                  <a:srgbClr val="00949A"/>
                </a:solidFill>
              </a:rPr>
              <a:t> operatörleri ile sorgu oluşturma.</a:t>
            </a:r>
          </a:p>
          <a:p>
            <a:r>
              <a:rPr lang="tr-TR" sz="1200" dirty="0" smtClean="0">
                <a:solidFill>
                  <a:srgbClr val="00949A"/>
                </a:solidFill>
              </a:rPr>
              <a:t>"</a:t>
            </a:r>
            <a:r>
              <a:rPr lang="tr-TR" sz="1200" dirty="0" err="1" smtClean="0">
                <a:solidFill>
                  <a:srgbClr val="00949A"/>
                </a:solidFill>
              </a:rPr>
              <a:t>bkz</a:t>
            </a:r>
            <a:r>
              <a:rPr lang="tr-TR" sz="1200" dirty="0" smtClean="0">
                <a:solidFill>
                  <a:srgbClr val="00949A"/>
                </a:solidFill>
              </a:rPr>
              <a:t>: ((</a:t>
            </a:r>
            <a:r>
              <a:rPr lang="tr-TR" sz="1200" dirty="0" err="1" smtClean="0">
                <a:solidFill>
                  <a:srgbClr val="00949A"/>
                </a:solidFill>
              </a:rPr>
              <a:t>ankara</a:t>
            </a:r>
            <a:r>
              <a:rPr lang="tr-TR" sz="1200" dirty="0" smtClean="0">
                <a:solidFill>
                  <a:srgbClr val="00949A"/>
                </a:solidFill>
              </a:rPr>
              <a:t> || İstanbul) &amp;&amp; </a:t>
            </a:r>
            <a:r>
              <a:rPr lang="tr-TR" sz="1200" dirty="0" err="1" smtClean="0">
                <a:solidFill>
                  <a:srgbClr val="00949A"/>
                </a:solidFill>
              </a:rPr>
              <a:t>maltepe</a:t>
            </a:r>
            <a:r>
              <a:rPr lang="tr-TR" sz="1200" dirty="0" smtClean="0">
                <a:solidFill>
                  <a:srgbClr val="00949A"/>
                </a:solidFill>
              </a:rPr>
              <a:t>) &amp;&amp; -bursa"</a:t>
            </a:r>
          </a:p>
          <a:p>
            <a:pPr marL="228600" indent="-228600">
              <a:buFont typeface="Arial" panose="020B0604020202020204" pitchFamily="34" charset="0"/>
              <a:buChar char="•"/>
            </a:pPr>
            <a:r>
              <a:rPr lang="tr-TR" sz="1200" dirty="0" smtClean="0">
                <a:solidFill>
                  <a:srgbClr val="00949A"/>
                </a:solidFill>
              </a:rPr>
              <a:t>Sözlük, Haber, E-ticaret ve </a:t>
            </a:r>
            <a:r>
              <a:rPr lang="tr-TR" sz="1200" dirty="0" err="1" smtClean="0">
                <a:solidFill>
                  <a:srgbClr val="00949A"/>
                </a:solidFill>
              </a:rPr>
              <a:t>Blog</a:t>
            </a:r>
            <a:r>
              <a:rPr lang="tr-TR" sz="1200" dirty="0" smtClean="0">
                <a:solidFill>
                  <a:srgbClr val="00949A"/>
                </a:solidFill>
              </a:rPr>
              <a:t> sitelerine göre gruplama.</a:t>
            </a:r>
          </a:p>
          <a:p>
            <a:pPr marL="228600" indent="-228600">
              <a:buFont typeface="Arial" panose="020B0604020202020204" pitchFamily="34" charset="0"/>
              <a:buChar char="•"/>
            </a:pPr>
            <a:r>
              <a:rPr lang="tr-TR" sz="1200" dirty="0" err="1" smtClean="0">
                <a:solidFill>
                  <a:srgbClr val="00949A"/>
                </a:solidFill>
              </a:rPr>
              <a:t>YouTube</a:t>
            </a:r>
            <a:r>
              <a:rPr lang="tr-TR" sz="1200" dirty="0" smtClean="0">
                <a:solidFill>
                  <a:srgbClr val="00949A"/>
                </a:solidFill>
              </a:rPr>
              <a:t>: Kanal Adı, Kanal </a:t>
            </a:r>
            <a:r>
              <a:rPr lang="tr-TR" sz="1200" dirty="0" err="1" smtClean="0">
                <a:solidFill>
                  <a:srgbClr val="00949A"/>
                </a:solidFill>
              </a:rPr>
              <a:t>Id</a:t>
            </a:r>
            <a:r>
              <a:rPr lang="tr-TR" sz="1200" dirty="0" smtClean="0">
                <a:solidFill>
                  <a:srgbClr val="00949A"/>
                </a:solidFill>
              </a:rPr>
              <a:t> veya Video </a:t>
            </a:r>
            <a:r>
              <a:rPr lang="tr-TR" sz="1200" dirty="0" err="1" smtClean="0">
                <a:solidFill>
                  <a:srgbClr val="00949A"/>
                </a:solidFill>
              </a:rPr>
              <a:t>Id’lerine</a:t>
            </a:r>
            <a:r>
              <a:rPr lang="tr-TR" sz="1200" dirty="0" smtClean="0">
                <a:solidFill>
                  <a:srgbClr val="00949A"/>
                </a:solidFill>
              </a:rPr>
              <a:t> göre filtreleme.</a:t>
            </a:r>
          </a:p>
          <a:p>
            <a:pPr marL="228600" indent="-228600">
              <a:buFont typeface="Arial" panose="020B0604020202020204" pitchFamily="34" charset="0"/>
              <a:buChar char="•"/>
            </a:pPr>
            <a:r>
              <a:rPr lang="tr-TR" sz="1200" dirty="0" smtClean="0">
                <a:solidFill>
                  <a:srgbClr val="00949A"/>
                </a:solidFill>
              </a:rPr>
              <a:t>Sözlük: Yazar </a:t>
            </a:r>
            <a:r>
              <a:rPr lang="tr-TR" sz="1200" dirty="0" err="1" smtClean="0">
                <a:solidFill>
                  <a:srgbClr val="00949A"/>
                </a:solidFill>
              </a:rPr>
              <a:t>Adı’na</a:t>
            </a:r>
            <a:r>
              <a:rPr lang="tr-TR" sz="1200" dirty="0" smtClean="0">
                <a:solidFill>
                  <a:srgbClr val="00949A"/>
                </a:solidFill>
              </a:rPr>
              <a:t> veya Konu Başlığına göre filtreleme.</a:t>
            </a:r>
          </a:p>
          <a:p>
            <a:pPr marL="228600" indent="-228600">
              <a:buFont typeface="Arial" panose="020B0604020202020204" pitchFamily="34" charset="0"/>
              <a:buChar char="•"/>
            </a:pPr>
            <a:r>
              <a:rPr lang="tr-TR" sz="1200" dirty="0" err="1" smtClean="0">
                <a:solidFill>
                  <a:srgbClr val="00949A"/>
                </a:solidFill>
              </a:rPr>
              <a:t>Twitter</a:t>
            </a:r>
            <a:r>
              <a:rPr lang="tr-TR" sz="1200" dirty="0" smtClean="0">
                <a:solidFill>
                  <a:srgbClr val="00949A"/>
                </a:solidFill>
              </a:rPr>
              <a:t>: Kullanıcı Adı, Kullanıcı </a:t>
            </a:r>
            <a:r>
              <a:rPr lang="tr-TR" sz="1200" dirty="0" err="1" smtClean="0">
                <a:solidFill>
                  <a:srgbClr val="00949A"/>
                </a:solidFill>
              </a:rPr>
              <a:t>Id</a:t>
            </a:r>
            <a:r>
              <a:rPr lang="tr-TR" sz="1200" dirty="0" smtClean="0">
                <a:solidFill>
                  <a:srgbClr val="00949A"/>
                </a:solidFill>
              </a:rPr>
              <a:t>, Doğrulanmış Hesap, </a:t>
            </a:r>
            <a:r>
              <a:rPr lang="tr-TR" sz="1200" dirty="0" err="1" smtClean="0">
                <a:solidFill>
                  <a:srgbClr val="00949A"/>
                </a:solidFill>
              </a:rPr>
              <a:t>Tweet</a:t>
            </a:r>
            <a:r>
              <a:rPr lang="tr-TR" sz="1200" dirty="0" smtClean="0">
                <a:solidFill>
                  <a:srgbClr val="00949A"/>
                </a:solidFill>
              </a:rPr>
              <a:t> sayısı, Favori Sayısı, Liste Sayısı, Takip sayısı, Takipçi sayısına göre filtreleme.</a:t>
            </a:r>
          </a:p>
          <a:p>
            <a:pPr marL="228600" indent="-228600">
              <a:buFont typeface="Arial" panose="020B0604020202020204" pitchFamily="34" charset="0"/>
              <a:buChar char="•"/>
            </a:pPr>
            <a:r>
              <a:rPr lang="tr-TR" sz="1200" dirty="0" err="1" smtClean="0">
                <a:solidFill>
                  <a:srgbClr val="00949A"/>
                </a:solidFill>
              </a:rPr>
              <a:t>Twitter</a:t>
            </a:r>
            <a:r>
              <a:rPr lang="tr-TR" sz="1200" dirty="0">
                <a:solidFill>
                  <a:srgbClr val="00949A"/>
                </a:solidFill>
              </a:rPr>
              <a:t>:</a:t>
            </a:r>
            <a:r>
              <a:rPr lang="tr-TR" sz="1200" dirty="0" smtClean="0">
                <a:solidFill>
                  <a:srgbClr val="00949A"/>
                </a:solidFill>
              </a:rPr>
              <a:t> </a:t>
            </a:r>
            <a:r>
              <a:rPr lang="tr-TR" sz="1200" dirty="0" err="1" smtClean="0">
                <a:solidFill>
                  <a:srgbClr val="00949A"/>
                </a:solidFill>
              </a:rPr>
              <a:t>ReTweet</a:t>
            </a:r>
            <a:r>
              <a:rPr lang="tr-TR" sz="1200" dirty="0" smtClean="0">
                <a:solidFill>
                  <a:srgbClr val="00949A"/>
                </a:solidFill>
              </a:rPr>
              <a:t> sayısı, Favori sayısı, Alıntı sayısı, Cevap sayısı, </a:t>
            </a:r>
            <a:r>
              <a:rPr lang="tr-TR" sz="1200" dirty="0" err="1" smtClean="0">
                <a:solidFill>
                  <a:srgbClr val="00949A"/>
                </a:solidFill>
              </a:rPr>
              <a:t>Hashtag</a:t>
            </a:r>
            <a:r>
              <a:rPr lang="tr-TR" sz="1200" dirty="0" smtClean="0">
                <a:solidFill>
                  <a:srgbClr val="00949A"/>
                </a:solidFill>
              </a:rPr>
              <a:t> sayısı, </a:t>
            </a:r>
            <a:r>
              <a:rPr lang="tr-TR" sz="1200" dirty="0" err="1" smtClean="0">
                <a:solidFill>
                  <a:srgbClr val="00949A"/>
                </a:solidFill>
              </a:rPr>
              <a:t>Mention</a:t>
            </a:r>
            <a:r>
              <a:rPr lang="tr-TR" sz="1200" dirty="0" smtClean="0">
                <a:solidFill>
                  <a:srgbClr val="00949A"/>
                </a:solidFill>
              </a:rPr>
              <a:t> sayısı, Medya sayısı, Bağlantı sayısına göre filtreleme.</a:t>
            </a:r>
          </a:p>
          <a:p>
            <a:pPr marL="228600" indent="-228600">
              <a:buFont typeface="Arial" panose="020B0604020202020204" pitchFamily="34" charset="0"/>
              <a:buChar char="•"/>
            </a:pPr>
            <a:r>
              <a:rPr lang="tr-TR" sz="1200" dirty="0" err="1" smtClean="0">
                <a:solidFill>
                  <a:srgbClr val="00949A"/>
                </a:solidFill>
              </a:rPr>
              <a:t>Twitter</a:t>
            </a:r>
            <a:r>
              <a:rPr lang="tr-TR" sz="1200" dirty="0" smtClean="0">
                <a:solidFill>
                  <a:srgbClr val="00949A"/>
                </a:solidFill>
              </a:rPr>
              <a:t>: Alıntılar, Cevaplar, Dil ve </a:t>
            </a:r>
            <a:r>
              <a:rPr lang="tr-TR" sz="1200" dirty="0" err="1" smtClean="0">
                <a:solidFill>
                  <a:srgbClr val="00949A"/>
                </a:solidFill>
              </a:rPr>
              <a:t>Konum’a</a:t>
            </a:r>
            <a:r>
              <a:rPr lang="tr-TR" sz="1200" dirty="0" smtClean="0">
                <a:solidFill>
                  <a:srgbClr val="00949A"/>
                </a:solidFill>
              </a:rPr>
              <a:t> göre filtreleme. Profil açıklamalarında arama.</a:t>
            </a:r>
          </a:p>
          <a:p>
            <a:pPr marL="228600" indent="-228600">
              <a:buFont typeface="Arial" panose="020B0604020202020204" pitchFamily="34" charset="0"/>
              <a:buChar char="•"/>
            </a:pPr>
            <a:r>
              <a:rPr lang="tr-TR" sz="1200" dirty="0" smtClean="0">
                <a:solidFill>
                  <a:srgbClr val="00949A"/>
                </a:solidFill>
              </a:rPr>
              <a:t>İlk içeriklere göre sıralama.</a:t>
            </a:r>
          </a:p>
          <a:p>
            <a:pPr marL="228600" indent="-228600">
              <a:buFont typeface="Arial" panose="020B0604020202020204" pitchFamily="34" charset="0"/>
              <a:buChar char="•"/>
            </a:pPr>
            <a:r>
              <a:rPr lang="tr-TR" sz="1200" dirty="0" smtClean="0">
                <a:solidFill>
                  <a:srgbClr val="00949A"/>
                </a:solidFill>
              </a:rPr>
              <a:t>Hızlı ve pratik bir şekilde veri kaynağına göre filtreleme.</a:t>
            </a:r>
          </a:p>
          <a:p>
            <a:pPr marL="228600" indent="-228600">
              <a:buFont typeface="Arial" panose="020B0604020202020204" pitchFamily="34" charset="0"/>
              <a:buChar char="•"/>
            </a:pPr>
            <a:r>
              <a:rPr lang="tr-TR" sz="1200" dirty="0" smtClean="0">
                <a:solidFill>
                  <a:srgbClr val="00949A"/>
                </a:solidFill>
              </a:rPr>
              <a:t>Cinsiyete göre filtreleme.</a:t>
            </a:r>
          </a:p>
          <a:p>
            <a:pPr marL="228600" indent="-228600">
              <a:buFont typeface="Arial" panose="020B0604020202020204" pitchFamily="34" charset="0"/>
              <a:buChar char="•"/>
            </a:pPr>
            <a:r>
              <a:rPr lang="tr-TR" sz="1200" dirty="0" smtClean="0">
                <a:solidFill>
                  <a:srgbClr val="00949A"/>
                </a:solidFill>
              </a:rPr>
              <a:t>Duygulara göre filtreleme.</a:t>
            </a:r>
          </a:p>
          <a:p>
            <a:pPr marL="228600" indent="-228600">
              <a:buFont typeface="Arial" panose="020B0604020202020204" pitchFamily="34" charset="0"/>
              <a:buChar char="•"/>
            </a:pPr>
            <a:r>
              <a:rPr lang="tr-TR" sz="1200" dirty="0" smtClean="0">
                <a:solidFill>
                  <a:srgbClr val="00949A"/>
                </a:solidFill>
              </a:rPr>
              <a:t>Soru, İstek, Şikayet ve Haber niteliği taşıyan türlere göre filtreleme.</a:t>
            </a:r>
          </a:p>
          <a:p>
            <a:pPr marL="228600" indent="-228600">
              <a:buFont typeface="Arial" panose="020B0604020202020204" pitchFamily="34" charset="0"/>
              <a:buChar char="•"/>
            </a:pPr>
            <a:r>
              <a:rPr lang="tr-TR" sz="1200" dirty="0" smtClean="0">
                <a:solidFill>
                  <a:srgbClr val="00949A"/>
                </a:solidFill>
              </a:rPr>
              <a:t>Genel içerik kategorilerine göre filtreleme.</a:t>
            </a:r>
          </a:p>
          <a:p>
            <a:pPr marL="228600" indent="-228600">
              <a:buFont typeface="Arial" panose="020B0604020202020204" pitchFamily="34" charset="0"/>
              <a:buChar char="•"/>
            </a:pPr>
            <a:r>
              <a:rPr lang="tr-TR" sz="1200" dirty="0" smtClean="0">
                <a:solidFill>
                  <a:srgbClr val="00949A"/>
                </a:solidFill>
              </a:rPr>
              <a:t>Yerel basına göre haber filtreleme.</a:t>
            </a:r>
          </a:p>
        </p:txBody>
      </p:sp>
    </p:spTree>
    <p:extLst>
      <p:ext uri="{BB962C8B-B14F-4D97-AF65-F5344CB8AC3E}">
        <p14:creationId xmlns:p14="http://schemas.microsoft.com/office/powerpoint/2010/main" val="3099035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Dikdörtgen 1"/>
          <p:cNvSpPr/>
          <p:nvPr/>
        </p:nvSpPr>
        <p:spPr>
          <a:xfrm>
            <a:off x="11519975" y="0"/>
            <a:ext cx="672025"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3781425"/>
            <a:ext cx="5695950" cy="5695950"/>
          </a:xfrm>
          <a:prstGeom prst="rect">
            <a:avLst/>
          </a:prstGeom>
        </p:spPr>
      </p:pic>
      <p:pic>
        <p:nvPicPr>
          <p:cNvPr id="6"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963312" y="5584365"/>
            <a:ext cx="1785351" cy="505850"/>
          </a:xfrm>
          <a:prstGeom prst="rect">
            <a:avLst/>
          </a:prstGeom>
        </p:spPr>
      </p:pic>
      <p:sp>
        <p:nvSpPr>
          <p:cNvPr id="7" name="Metin kutusu 6"/>
          <p:cNvSpPr txBox="1"/>
          <p:nvPr/>
        </p:nvSpPr>
        <p:spPr>
          <a:xfrm rot="16200000">
            <a:off x="9622202" y="2318419"/>
            <a:ext cx="4467569" cy="307777"/>
          </a:xfrm>
          <a:prstGeom prst="rect">
            <a:avLst/>
          </a:prstGeom>
          <a:noFill/>
        </p:spPr>
        <p:txBody>
          <a:bodyPr wrap="none" rtlCol="0">
            <a:spAutoFit/>
          </a:bodyPr>
          <a:lstStyle/>
          <a:p>
            <a:pPr algn="ctr"/>
            <a:r>
              <a:rPr lang="tr-TR" sz="1400" i="1" dirty="0" smtClean="0">
                <a:solidFill>
                  <a:schemeClr val="accent1">
                    <a:lumMod val="60000"/>
                    <a:lumOff val="40000"/>
                  </a:schemeClr>
                </a:solidFill>
              </a:rPr>
              <a:t>+90 (850) 301 16 30     </a:t>
            </a:r>
            <a:r>
              <a:rPr lang="tr-TR" sz="1400" i="1" dirty="0" err="1" smtClean="0">
                <a:solidFill>
                  <a:schemeClr val="accent1">
                    <a:lumMod val="60000"/>
                    <a:lumOff val="40000"/>
                  </a:schemeClr>
                </a:solidFill>
              </a:rPr>
              <a:t>bilgi@veri.zone</a:t>
            </a:r>
            <a:r>
              <a:rPr lang="tr-TR" sz="1400" i="1" dirty="0">
                <a:solidFill>
                  <a:schemeClr val="accent1">
                    <a:lumMod val="60000"/>
                    <a:lumOff val="40000"/>
                  </a:schemeClr>
                </a:solidFill>
              </a:rPr>
              <a:t> </a:t>
            </a:r>
            <a:r>
              <a:rPr lang="tr-TR" sz="1400" i="1" dirty="0" smtClean="0">
                <a:solidFill>
                  <a:schemeClr val="accent1">
                    <a:lumMod val="60000"/>
                    <a:lumOff val="40000"/>
                  </a:schemeClr>
                </a:solidFill>
              </a:rPr>
              <a:t>    https://veri.zone/</a:t>
            </a:r>
            <a:endParaRPr lang="tr-TR" sz="1400" i="1" dirty="0">
              <a:solidFill>
                <a:schemeClr val="accent1">
                  <a:lumMod val="60000"/>
                  <a:lumOff val="40000"/>
                </a:schemeClr>
              </a:solidFill>
            </a:endParaRPr>
          </a:p>
        </p:txBody>
      </p:sp>
      <p:sp>
        <p:nvSpPr>
          <p:cNvPr id="3" name="Slayt Numarası Yer Tutucusu 2"/>
          <p:cNvSpPr>
            <a:spLocks noGrp="1"/>
          </p:cNvSpPr>
          <p:nvPr>
            <p:ph type="sldNum" sz="quarter" idx="12"/>
          </p:nvPr>
        </p:nvSpPr>
        <p:spPr/>
        <p:txBody>
          <a:bodyPr/>
          <a:lstStyle/>
          <a:p>
            <a:fld id="{13114794-823C-4B37-9EE7-0EA06BF8D731}" type="slidenum">
              <a:rPr lang="tr-TR" smtClean="0">
                <a:solidFill>
                  <a:schemeClr val="accent1">
                    <a:lumMod val="60000"/>
                    <a:lumOff val="40000"/>
                  </a:schemeClr>
                </a:solidFill>
              </a:rPr>
              <a:t>5</a:t>
            </a:fld>
            <a:endParaRPr lang="tr-TR" dirty="0">
              <a:solidFill>
                <a:schemeClr val="accent1">
                  <a:lumMod val="60000"/>
                  <a:lumOff val="40000"/>
                </a:schemeClr>
              </a:solidFill>
            </a:endParaRPr>
          </a:p>
        </p:txBody>
      </p:sp>
      <p:sp>
        <p:nvSpPr>
          <p:cNvPr id="4" name="Metin kutusu 3"/>
          <p:cNvSpPr txBox="1"/>
          <p:nvPr/>
        </p:nvSpPr>
        <p:spPr>
          <a:xfrm>
            <a:off x="286870" y="220594"/>
            <a:ext cx="5187382" cy="646331"/>
          </a:xfrm>
          <a:prstGeom prst="rect">
            <a:avLst/>
          </a:prstGeom>
          <a:noFill/>
        </p:spPr>
        <p:txBody>
          <a:bodyPr wrap="none" rtlCol="0">
            <a:spAutoFit/>
          </a:bodyPr>
          <a:lstStyle/>
          <a:p>
            <a:r>
              <a:rPr lang="tr-TR" sz="3600" dirty="0">
                <a:solidFill>
                  <a:srgbClr val="00949A"/>
                </a:solidFill>
              </a:rPr>
              <a:t>Olive’in teknik kabiliyetleri</a:t>
            </a:r>
          </a:p>
        </p:txBody>
      </p:sp>
      <p:sp>
        <p:nvSpPr>
          <p:cNvPr id="9" name="Metin kutusu 8"/>
          <p:cNvSpPr txBox="1"/>
          <p:nvPr/>
        </p:nvSpPr>
        <p:spPr>
          <a:xfrm>
            <a:off x="6117653" y="876627"/>
            <a:ext cx="5394347" cy="5170646"/>
          </a:xfrm>
          <a:prstGeom prst="rect">
            <a:avLst/>
          </a:prstGeom>
          <a:noFill/>
        </p:spPr>
        <p:txBody>
          <a:bodyPr wrap="square" rtlCol="0">
            <a:spAutoFit/>
          </a:bodyPr>
          <a:lstStyle/>
          <a:p>
            <a:r>
              <a:rPr lang="tr-TR" dirty="0">
                <a:solidFill>
                  <a:srgbClr val="00949A"/>
                </a:solidFill>
              </a:rPr>
              <a:t>İçerik </a:t>
            </a:r>
            <a:r>
              <a:rPr lang="tr-TR" dirty="0" smtClean="0">
                <a:solidFill>
                  <a:srgbClr val="00949A"/>
                </a:solidFill>
              </a:rPr>
              <a:t>İnceleme</a:t>
            </a:r>
            <a:endParaRPr lang="tr-TR" sz="1200" b="1" dirty="0" smtClean="0">
              <a:solidFill>
                <a:srgbClr val="00949A"/>
              </a:solidFill>
            </a:endParaRPr>
          </a:p>
          <a:p>
            <a:r>
              <a:rPr lang="tr-TR" sz="1200" b="1" dirty="0" err="1" smtClean="0">
                <a:solidFill>
                  <a:srgbClr val="00949A"/>
                </a:solidFill>
              </a:rPr>
              <a:t>Instagram</a:t>
            </a:r>
            <a:endParaRPr lang="tr-TR" sz="1200" b="1" dirty="0">
              <a:solidFill>
                <a:srgbClr val="00949A"/>
              </a:solidFill>
            </a:endParaRPr>
          </a:p>
          <a:p>
            <a:pPr marL="285750" indent="-285750">
              <a:buFont typeface="Arial" panose="020B0604020202020204" pitchFamily="34" charset="0"/>
              <a:buChar char="•"/>
            </a:pPr>
            <a:r>
              <a:rPr lang="tr-TR" sz="1200" dirty="0" smtClean="0">
                <a:solidFill>
                  <a:srgbClr val="00949A"/>
                </a:solidFill>
              </a:rPr>
              <a:t>En çok etkileşim içerisinde olduğu hesapları. </a:t>
            </a:r>
            <a:r>
              <a:rPr lang="tr-TR" sz="1200" dirty="0" err="1" smtClean="0">
                <a:solidFill>
                  <a:srgbClr val="00949A"/>
                </a:solidFill>
              </a:rPr>
              <a:t>Hashtag</a:t>
            </a:r>
            <a:r>
              <a:rPr lang="tr-TR" sz="1200" dirty="0" smtClean="0">
                <a:solidFill>
                  <a:srgbClr val="00949A"/>
                </a:solidFill>
              </a:rPr>
              <a:t> geçmişi.</a:t>
            </a:r>
          </a:p>
          <a:p>
            <a:endParaRPr lang="tr-TR" sz="1200" dirty="0">
              <a:solidFill>
                <a:srgbClr val="00949A"/>
              </a:solidFill>
            </a:endParaRPr>
          </a:p>
          <a:p>
            <a:r>
              <a:rPr lang="tr-TR" sz="1200" b="1" dirty="0" err="1" smtClean="0">
                <a:solidFill>
                  <a:srgbClr val="00949A"/>
                </a:solidFill>
              </a:rPr>
              <a:t>Twitter</a:t>
            </a:r>
            <a:endParaRPr lang="tr-TR" sz="1200" b="1" dirty="0" smtClean="0">
              <a:solidFill>
                <a:srgbClr val="00949A"/>
              </a:solidFill>
            </a:endParaRPr>
          </a:p>
          <a:p>
            <a:pPr marL="228600" indent="-228600">
              <a:buFont typeface="Arial" panose="020B0604020202020204" pitchFamily="34" charset="0"/>
              <a:buChar char="•"/>
            </a:pPr>
            <a:r>
              <a:rPr lang="tr-TR" sz="1200" dirty="0" err="1" smtClean="0">
                <a:solidFill>
                  <a:srgbClr val="00949A"/>
                </a:solidFill>
              </a:rPr>
              <a:t>Tweet</a:t>
            </a:r>
            <a:r>
              <a:rPr lang="tr-TR" sz="1200" dirty="0" smtClean="0">
                <a:solidFill>
                  <a:srgbClr val="00949A"/>
                </a:solidFill>
              </a:rPr>
              <a:t> için: Yanıtlar, Alıntılar, </a:t>
            </a:r>
            <a:r>
              <a:rPr lang="tr-TR" sz="1200" dirty="0" err="1" smtClean="0">
                <a:solidFill>
                  <a:srgbClr val="00949A"/>
                </a:solidFill>
              </a:rPr>
              <a:t>ReTweetler</a:t>
            </a:r>
            <a:r>
              <a:rPr lang="tr-TR" sz="1200" dirty="0" smtClean="0">
                <a:solidFill>
                  <a:srgbClr val="00949A"/>
                </a:solidFill>
              </a:rPr>
              <a:t>, En Çok beğenilen ve </a:t>
            </a:r>
            <a:r>
              <a:rPr lang="tr-TR" sz="1200" dirty="0">
                <a:solidFill>
                  <a:srgbClr val="00949A"/>
                </a:solidFill>
              </a:rPr>
              <a:t>e</a:t>
            </a:r>
            <a:r>
              <a:rPr lang="tr-TR" sz="1200" dirty="0" smtClean="0">
                <a:solidFill>
                  <a:srgbClr val="00949A"/>
                </a:solidFill>
              </a:rPr>
              <a:t>tkileşim alan içerikler.</a:t>
            </a:r>
          </a:p>
          <a:p>
            <a:pPr marL="228600" indent="-228600">
              <a:buFont typeface="Arial" panose="020B0604020202020204" pitchFamily="34" charset="0"/>
              <a:buChar char="•"/>
            </a:pPr>
            <a:r>
              <a:rPr lang="tr-TR" sz="1200" dirty="0" smtClean="0">
                <a:solidFill>
                  <a:srgbClr val="00949A"/>
                </a:solidFill>
              </a:rPr>
              <a:t>Kullanıcı için: </a:t>
            </a:r>
            <a:r>
              <a:rPr lang="tr-TR" sz="1200" dirty="0" err="1" smtClean="0">
                <a:solidFill>
                  <a:srgbClr val="00949A"/>
                </a:solidFill>
              </a:rPr>
              <a:t>Tweetler</a:t>
            </a:r>
            <a:r>
              <a:rPr lang="tr-TR" sz="1200" dirty="0" smtClean="0">
                <a:solidFill>
                  <a:srgbClr val="00949A"/>
                </a:solidFill>
              </a:rPr>
              <a:t>, Verdiği Yanıtlar, Yaptığı Alıntılar, Yaptığı </a:t>
            </a:r>
            <a:r>
              <a:rPr lang="tr-TR" sz="1200" dirty="0" err="1" smtClean="0">
                <a:solidFill>
                  <a:srgbClr val="00949A"/>
                </a:solidFill>
              </a:rPr>
              <a:t>ReTweetler</a:t>
            </a:r>
            <a:r>
              <a:rPr lang="tr-TR" sz="1200" dirty="0" smtClean="0">
                <a:solidFill>
                  <a:srgbClr val="00949A"/>
                </a:solidFill>
              </a:rPr>
              <a:t>, Beğeni sayılarına, alıntı, yanıt ve </a:t>
            </a:r>
            <a:r>
              <a:rPr lang="tr-TR" sz="1200" dirty="0" err="1" smtClean="0">
                <a:solidFill>
                  <a:srgbClr val="00949A"/>
                </a:solidFill>
              </a:rPr>
              <a:t>ReTweet</a:t>
            </a:r>
            <a:r>
              <a:rPr lang="tr-TR" sz="1200" dirty="0" smtClean="0">
                <a:solidFill>
                  <a:srgbClr val="00949A"/>
                </a:solidFill>
              </a:rPr>
              <a:t> sayılarına göre içerikler.</a:t>
            </a:r>
          </a:p>
          <a:p>
            <a:pPr marL="228600" indent="-228600">
              <a:buFont typeface="Arial" panose="020B0604020202020204" pitchFamily="34" charset="0"/>
              <a:buChar char="•"/>
            </a:pPr>
            <a:r>
              <a:rPr lang="tr-TR" sz="1200" dirty="0" smtClean="0">
                <a:solidFill>
                  <a:srgbClr val="00949A"/>
                </a:solidFill>
              </a:rPr>
              <a:t>Hesabın; geçmişe yönelik Takipçi, Takip, Liste ve Favori değerleri grafikleri.</a:t>
            </a:r>
          </a:p>
          <a:p>
            <a:pPr marL="228600" indent="-228600">
              <a:buFont typeface="Arial" panose="020B0604020202020204" pitchFamily="34" charset="0"/>
              <a:buChar char="•"/>
            </a:pPr>
            <a:r>
              <a:rPr lang="tr-TR" sz="1200" dirty="0" smtClean="0">
                <a:solidFill>
                  <a:srgbClr val="00949A"/>
                </a:solidFill>
              </a:rPr>
              <a:t>Hesabın paylaşım yaptığı cihazlar. </a:t>
            </a:r>
            <a:r>
              <a:rPr lang="tr-TR" sz="1200" dirty="0">
                <a:solidFill>
                  <a:srgbClr val="00949A"/>
                </a:solidFill>
              </a:rPr>
              <a:t>E</a:t>
            </a:r>
            <a:r>
              <a:rPr lang="tr-TR" sz="1200" dirty="0" smtClean="0">
                <a:solidFill>
                  <a:srgbClr val="00949A"/>
                </a:solidFill>
              </a:rPr>
              <a:t>n çok etkileşim içerisinde olduğu hesaplar. </a:t>
            </a:r>
            <a:r>
              <a:rPr lang="tr-TR" sz="1200" dirty="0" err="1" smtClean="0">
                <a:solidFill>
                  <a:srgbClr val="00949A"/>
                </a:solidFill>
              </a:rPr>
              <a:t>Hashtag</a:t>
            </a:r>
            <a:r>
              <a:rPr lang="tr-TR" sz="1200" dirty="0" smtClean="0">
                <a:solidFill>
                  <a:srgbClr val="00949A"/>
                </a:solidFill>
              </a:rPr>
              <a:t> ve Konum geçmişi.</a:t>
            </a:r>
          </a:p>
          <a:p>
            <a:endParaRPr lang="tr-TR" sz="1200" dirty="0" smtClean="0">
              <a:solidFill>
                <a:srgbClr val="00949A"/>
              </a:solidFill>
            </a:endParaRPr>
          </a:p>
          <a:p>
            <a:r>
              <a:rPr lang="tr-TR" sz="1200" b="1" dirty="0" smtClean="0">
                <a:solidFill>
                  <a:srgbClr val="00949A"/>
                </a:solidFill>
              </a:rPr>
              <a:t>Sözlükler, </a:t>
            </a:r>
            <a:r>
              <a:rPr lang="tr-TR" sz="1200" b="1" dirty="0" err="1" smtClean="0">
                <a:solidFill>
                  <a:srgbClr val="00949A"/>
                </a:solidFill>
              </a:rPr>
              <a:t>Bloglar</a:t>
            </a:r>
            <a:r>
              <a:rPr lang="tr-TR" sz="1200" b="1" dirty="0" smtClean="0">
                <a:solidFill>
                  <a:srgbClr val="00949A"/>
                </a:solidFill>
              </a:rPr>
              <a:t> ve Haber Siteleri</a:t>
            </a:r>
          </a:p>
          <a:p>
            <a:pPr marL="228600" indent="-228600">
              <a:buFont typeface="Arial" panose="020B0604020202020204" pitchFamily="34" charset="0"/>
              <a:buChar char="•"/>
            </a:pPr>
            <a:r>
              <a:rPr lang="tr-TR" sz="1200" dirty="0" smtClean="0">
                <a:solidFill>
                  <a:srgbClr val="00949A"/>
                </a:solidFill>
              </a:rPr>
              <a:t>Etiket bulutları.</a:t>
            </a:r>
          </a:p>
          <a:p>
            <a:pPr marL="228600" indent="-228600">
              <a:buFont typeface="Arial" panose="020B0604020202020204" pitchFamily="34" charset="0"/>
              <a:buChar char="•"/>
            </a:pPr>
            <a:r>
              <a:rPr lang="tr-TR" sz="1200" dirty="0" smtClean="0">
                <a:solidFill>
                  <a:srgbClr val="00949A"/>
                </a:solidFill>
              </a:rPr>
              <a:t>Mevcut veya diğer sitelerdeki benzer içerikler.</a:t>
            </a:r>
          </a:p>
          <a:p>
            <a:pPr marL="228600" indent="-228600">
              <a:buFont typeface="Arial" panose="020B0604020202020204" pitchFamily="34" charset="0"/>
              <a:buChar char="•"/>
            </a:pPr>
            <a:r>
              <a:rPr lang="tr-TR" sz="1200" dirty="0" smtClean="0">
                <a:solidFill>
                  <a:srgbClr val="00949A"/>
                </a:solidFill>
              </a:rPr>
              <a:t>Konu, başlık ve site bazlı günlük ve saatlik paylaşım grafikleri.</a:t>
            </a:r>
          </a:p>
          <a:p>
            <a:endParaRPr lang="tr-TR" sz="1200" dirty="0" smtClean="0">
              <a:solidFill>
                <a:srgbClr val="00949A"/>
              </a:solidFill>
            </a:endParaRPr>
          </a:p>
          <a:p>
            <a:r>
              <a:rPr lang="tr-TR" sz="1200" b="1" dirty="0" err="1" smtClean="0">
                <a:solidFill>
                  <a:srgbClr val="00949A"/>
                </a:solidFill>
              </a:rPr>
              <a:t>YouTube</a:t>
            </a:r>
            <a:endParaRPr lang="tr-TR" sz="1200" b="1" dirty="0" smtClean="0">
              <a:solidFill>
                <a:srgbClr val="00949A"/>
              </a:solidFill>
            </a:endParaRPr>
          </a:p>
          <a:p>
            <a:pPr marL="228600" indent="-228600">
              <a:buFont typeface="Arial" panose="020B0604020202020204" pitchFamily="34" charset="0"/>
              <a:buChar char="•"/>
            </a:pPr>
            <a:r>
              <a:rPr lang="tr-TR" sz="1200" dirty="0" smtClean="0">
                <a:solidFill>
                  <a:srgbClr val="00949A"/>
                </a:solidFill>
              </a:rPr>
              <a:t>Kanalın yaptığı yüklemelere ve yorumlara göre günlük ve saatlik paylaşım grafikleri.</a:t>
            </a:r>
          </a:p>
          <a:p>
            <a:pPr marL="228600" indent="-228600">
              <a:buFont typeface="Arial" panose="020B0604020202020204" pitchFamily="34" charset="0"/>
              <a:buChar char="•"/>
            </a:pPr>
            <a:r>
              <a:rPr lang="tr-TR" sz="1200" dirty="0" smtClean="0">
                <a:solidFill>
                  <a:srgbClr val="00949A"/>
                </a:solidFill>
              </a:rPr>
              <a:t>Eski kanal adları.</a:t>
            </a:r>
          </a:p>
          <a:p>
            <a:pPr marL="228600" indent="-228600">
              <a:buFont typeface="Arial" panose="020B0604020202020204" pitchFamily="34" charset="0"/>
              <a:buChar char="•"/>
            </a:pPr>
            <a:r>
              <a:rPr lang="tr-TR" sz="1200" dirty="0" smtClean="0">
                <a:solidFill>
                  <a:srgbClr val="00949A"/>
                </a:solidFill>
              </a:rPr>
              <a:t>Videoya yapılan tüm yorumlar ve yorumlarda arama yapma.</a:t>
            </a:r>
          </a:p>
          <a:p>
            <a:pPr marL="228600" indent="-228600">
              <a:buFont typeface="Arial" panose="020B0604020202020204" pitchFamily="34" charset="0"/>
              <a:buChar char="•"/>
            </a:pPr>
            <a:r>
              <a:rPr lang="tr-TR" sz="1200" dirty="0" smtClean="0">
                <a:solidFill>
                  <a:srgbClr val="00949A"/>
                </a:solidFill>
              </a:rPr>
              <a:t>Kanalın yaptığı tüm </a:t>
            </a:r>
            <a:r>
              <a:rPr lang="tr-TR" sz="1200" dirty="0" err="1" smtClean="0">
                <a:solidFill>
                  <a:srgbClr val="00949A"/>
                </a:solidFill>
              </a:rPr>
              <a:t>YouTube</a:t>
            </a:r>
            <a:r>
              <a:rPr lang="tr-TR" sz="1200" dirty="0" smtClean="0">
                <a:solidFill>
                  <a:srgbClr val="00949A"/>
                </a:solidFill>
              </a:rPr>
              <a:t> yorumları ve yorumlarda arama yapma.</a:t>
            </a:r>
          </a:p>
          <a:p>
            <a:pPr marL="228600" indent="-228600">
              <a:buFont typeface="Arial" panose="020B0604020202020204" pitchFamily="34" charset="0"/>
              <a:buChar char="•"/>
            </a:pPr>
            <a:r>
              <a:rPr lang="tr-TR" sz="1200" dirty="0" smtClean="0">
                <a:solidFill>
                  <a:srgbClr val="00949A"/>
                </a:solidFill>
              </a:rPr>
              <a:t>Kanalın yüklediği videolar ve videolarda arama yapma.</a:t>
            </a:r>
          </a:p>
          <a:p>
            <a:pPr marL="228600" indent="-228600">
              <a:buFont typeface="Arial" panose="020B0604020202020204" pitchFamily="34" charset="0"/>
              <a:buChar char="•"/>
            </a:pPr>
            <a:r>
              <a:rPr lang="tr-TR" sz="1200" dirty="0" smtClean="0">
                <a:solidFill>
                  <a:srgbClr val="00949A"/>
                </a:solidFill>
              </a:rPr>
              <a:t>Benzer videolar ve benzer videolarda arama yapma.</a:t>
            </a:r>
            <a:endParaRPr lang="tr-TR" sz="1200" dirty="0">
              <a:solidFill>
                <a:srgbClr val="00949A"/>
              </a:solidFill>
            </a:endParaRPr>
          </a:p>
        </p:txBody>
      </p:sp>
      <p:sp>
        <p:nvSpPr>
          <p:cNvPr id="10" name="Metin kutusu 9"/>
          <p:cNvSpPr txBox="1"/>
          <p:nvPr/>
        </p:nvSpPr>
        <p:spPr>
          <a:xfrm>
            <a:off x="286870" y="876627"/>
            <a:ext cx="5394347" cy="5262979"/>
          </a:xfrm>
          <a:prstGeom prst="rect">
            <a:avLst/>
          </a:prstGeom>
          <a:noFill/>
        </p:spPr>
        <p:txBody>
          <a:bodyPr wrap="square" rtlCol="0">
            <a:spAutoFit/>
          </a:bodyPr>
          <a:lstStyle/>
          <a:p>
            <a:r>
              <a:rPr lang="tr-TR" dirty="0" smtClean="0">
                <a:solidFill>
                  <a:srgbClr val="00949A"/>
                </a:solidFill>
              </a:rPr>
              <a:t>Grafikler</a:t>
            </a:r>
          </a:p>
          <a:p>
            <a:pPr marL="285750" indent="-285750">
              <a:buFont typeface="Arial" panose="020B0604020202020204" pitchFamily="34" charset="0"/>
              <a:buChar char="•"/>
            </a:pPr>
            <a:r>
              <a:rPr lang="tr-TR" sz="1200" dirty="0" smtClean="0">
                <a:solidFill>
                  <a:srgbClr val="00949A"/>
                </a:solidFill>
              </a:rPr>
              <a:t>İçerik kaynaklarına göre saatlik ve günlük paylaşım grafikleri.</a:t>
            </a:r>
          </a:p>
          <a:p>
            <a:pPr marL="285750" indent="-285750">
              <a:buFont typeface="Arial" panose="020B0604020202020204" pitchFamily="34" charset="0"/>
              <a:buChar char="•"/>
            </a:pPr>
            <a:r>
              <a:rPr lang="tr-TR" sz="1200" dirty="0" err="1" smtClean="0">
                <a:solidFill>
                  <a:srgbClr val="00949A"/>
                </a:solidFill>
              </a:rPr>
              <a:t>Lokasyon</a:t>
            </a:r>
            <a:r>
              <a:rPr lang="tr-TR" sz="1200" dirty="0" smtClean="0">
                <a:solidFill>
                  <a:srgbClr val="00949A"/>
                </a:solidFill>
              </a:rPr>
              <a:t> grafikleri.</a:t>
            </a:r>
          </a:p>
          <a:p>
            <a:pPr marL="285750" indent="-285750">
              <a:buFont typeface="Arial" panose="020B0604020202020204" pitchFamily="34" charset="0"/>
              <a:buChar char="•"/>
            </a:pPr>
            <a:r>
              <a:rPr lang="tr-TR" sz="1200" dirty="0" smtClean="0">
                <a:solidFill>
                  <a:srgbClr val="00949A"/>
                </a:solidFill>
              </a:rPr>
              <a:t>Paylaşım yapılan cihazlara göre grafikler.</a:t>
            </a:r>
          </a:p>
          <a:p>
            <a:pPr marL="285750" indent="-285750">
              <a:buFont typeface="Arial" panose="020B0604020202020204" pitchFamily="34" charset="0"/>
              <a:buChar char="•"/>
            </a:pPr>
            <a:r>
              <a:rPr lang="tr-TR" sz="1200" dirty="0" smtClean="0">
                <a:solidFill>
                  <a:srgbClr val="00949A"/>
                </a:solidFill>
              </a:rPr>
              <a:t>Duygu grafikleri.</a:t>
            </a:r>
          </a:p>
          <a:p>
            <a:pPr marL="285750" indent="-285750">
              <a:buFont typeface="Arial" panose="020B0604020202020204" pitchFamily="34" charset="0"/>
              <a:buChar char="•"/>
            </a:pPr>
            <a:r>
              <a:rPr lang="tr-TR" sz="1200" dirty="0" smtClean="0">
                <a:solidFill>
                  <a:srgbClr val="00949A"/>
                </a:solidFill>
              </a:rPr>
              <a:t>Soru, İstek, Şikayet ve Haber niteliği grafikleri.</a:t>
            </a:r>
          </a:p>
          <a:p>
            <a:pPr marL="285750" indent="-285750">
              <a:buFont typeface="Arial" panose="020B0604020202020204" pitchFamily="34" charset="0"/>
              <a:buChar char="•"/>
            </a:pPr>
            <a:r>
              <a:rPr lang="tr-TR" sz="1200" dirty="0" smtClean="0">
                <a:solidFill>
                  <a:srgbClr val="00949A"/>
                </a:solidFill>
              </a:rPr>
              <a:t>Cinsiyet grafikleri.</a:t>
            </a:r>
          </a:p>
          <a:p>
            <a:pPr marL="285750" indent="-285750">
              <a:buFont typeface="Arial" panose="020B0604020202020204" pitchFamily="34" charset="0"/>
              <a:buChar char="•"/>
            </a:pPr>
            <a:r>
              <a:rPr lang="tr-TR" sz="1200" dirty="0" err="1" smtClean="0">
                <a:solidFill>
                  <a:srgbClr val="00949A"/>
                </a:solidFill>
              </a:rPr>
              <a:t>Hashtag</a:t>
            </a:r>
            <a:r>
              <a:rPr lang="tr-TR" sz="1200" dirty="0" smtClean="0">
                <a:solidFill>
                  <a:srgbClr val="00949A"/>
                </a:solidFill>
              </a:rPr>
              <a:t> etkileşimi grafikleri.</a:t>
            </a:r>
          </a:p>
          <a:p>
            <a:pPr marL="285750" indent="-285750">
              <a:buFont typeface="Arial" panose="020B0604020202020204" pitchFamily="34" charset="0"/>
              <a:buChar char="•"/>
            </a:pPr>
            <a:r>
              <a:rPr lang="tr-TR" sz="1200" dirty="0" smtClean="0">
                <a:solidFill>
                  <a:srgbClr val="00949A"/>
                </a:solidFill>
              </a:rPr>
              <a:t>Kategorilere göre grafikler.</a:t>
            </a:r>
          </a:p>
          <a:p>
            <a:pPr marL="285750" indent="-285750">
              <a:buFont typeface="Arial" panose="020B0604020202020204" pitchFamily="34" charset="0"/>
              <a:buChar char="•"/>
            </a:pPr>
            <a:r>
              <a:rPr lang="tr-TR" sz="1200" dirty="0" smtClean="0">
                <a:solidFill>
                  <a:srgbClr val="00949A"/>
                </a:solidFill>
              </a:rPr>
              <a:t>Yerel basın grafikleri.</a:t>
            </a:r>
          </a:p>
          <a:p>
            <a:pPr marL="285750" indent="-285750">
              <a:buFont typeface="Arial" panose="020B0604020202020204" pitchFamily="34" charset="0"/>
              <a:buChar char="•"/>
            </a:pPr>
            <a:r>
              <a:rPr lang="tr-TR" sz="1200" dirty="0" err="1" smtClean="0">
                <a:solidFill>
                  <a:srgbClr val="00949A"/>
                </a:solidFill>
              </a:rPr>
              <a:t>YouTube</a:t>
            </a:r>
            <a:r>
              <a:rPr lang="tr-TR" sz="1200" dirty="0" smtClean="0">
                <a:solidFill>
                  <a:srgbClr val="00949A"/>
                </a:solidFill>
              </a:rPr>
              <a:t>; Yorum ve Yükleme yapan</a:t>
            </a:r>
            <a:r>
              <a:rPr lang="tr-TR" sz="1200" dirty="0">
                <a:solidFill>
                  <a:srgbClr val="00949A"/>
                </a:solidFill>
              </a:rPr>
              <a:t> </a:t>
            </a:r>
            <a:r>
              <a:rPr lang="tr-TR" sz="1200" dirty="0" smtClean="0">
                <a:solidFill>
                  <a:srgbClr val="00949A"/>
                </a:solidFill>
              </a:rPr>
              <a:t>kullanıcılar.</a:t>
            </a:r>
          </a:p>
          <a:p>
            <a:pPr marL="285750" indent="-285750">
              <a:buFont typeface="Arial" panose="020B0604020202020204" pitchFamily="34" charset="0"/>
              <a:buChar char="•"/>
            </a:pPr>
            <a:r>
              <a:rPr lang="tr-TR" sz="1200" dirty="0" err="1" smtClean="0">
                <a:solidFill>
                  <a:srgbClr val="00949A"/>
                </a:solidFill>
              </a:rPr>
              <a:t>Blog</a:t>
            </a:r>
            <a:r>
              <a:rPr lang="tr-TR" sz="1200" dirty="0" smtClean="0">
                <a:solidFill>
                  <a:srgbClr val="00949A"/>
                </a:solidFill>
              </a:rPr>
              <a:t>; İçerik paylaşan siteler.</a:t>
            </a:r>
          </a:p>
          <a:p>
            <a:pPr marL="285750" indent="-285750">
              <a:buFont typeface="Arial" panose="020B0604020202020204" pitchFamily="34" charset="0"/>
              <a:buChar char="•"/>
            </a:pPr>
            <a:r>
              <a:rPr lang="tr-TR" sz="1200" dirty="0" smtClean="0">
                <a:solidFill>
                  <a:srgbClr val="00949A"/>
                </a:solidFill>
              </a:rPr>
              <a:t>Haber; Haber yapan siteler.</a:t>
            </a:r>
          </a:p>
          <a:p>
            <a:pPr marL="285750" indent="-285750">
              <a:buFont typeface="Arial" panose="020B0604020202020204" pitchFamily="34" charset="0"/>
              <a:buChar char="•"/>
            </a:pPr>
            <a:r>
              <a:rPr lang="tr-TR" sz="1200" dirty="0" smtClean="0">
                <a:solidFill>
                  <a:srgbClr val="00949A"/>
                </a:solidFill>
              </a:rPr>
              <a:t>Sözlük; Paylaşım yapan yazarlar, paylaşım yapılan siteler.</a:t>
            </a:r>
          </a:p>
          <a:p>
            <a:pPr marL="285750" indent="-285750">
              <a:buFont typeface="Arial" panose="020B0604020202020204" pitchFamily="34" charset="0"/>
              <a:buChar char="•"/>
            </a:pPr>
            <a:r>
              <a:rPr lang="tr-TR" sz="1200" dirty="0" err="1" smtClean="0">
                <a:solidFill>
                  <a:srgbClr val="00949A"/>
                </a:solidFill>
              </a:rPr>
              <a:t>Twitter</a:t>
            </a:r>
            <a:r>
              <a:rPr lang="tr-TR" sz="1200" dirty="0" smtClean="0">
                <a:solidFill>
                  <a:srgbClr val="00949A"/>
                </a:solidFill>
              </a:rPr>
              <a:t>; Paylaşım yapan kullanıcılar, bahsi geçen kullanıcılar.</a:t>
            </a:r>
          </a:p>
          <a:p>
            <a:pPr marL="285750" indent="-285750">
              <a:buFont typeface="Arial" panose="020B0604020202020204" pitchFamily="34" charset="0"/>
              <a:buChar char="•"/>
            </a:pPr>
            <a:r>
              <a:rPr lang="tr-TR" sz="1200" dirty="0" smtClean="0">
                <a:solidFill>
                  <a:srgbClr val="00949A"/>
                </a:solidFill>
              </a:rPr>
              <a:t>E-ticaret; İlan paylaşan kişiler, ilan paylaşılan siteler.</a:t>
            </a:r>
          </a:p>
          <a:p>
            <a:pPr marL="285750" indent="-285750">
              <a:buFont typeface="Arial" panose="020B0604020202020204" pitchFamily="34" charset="0"/>
              <a:buChar char="•"/>
            </a:pPr>
            <a:r>
              <a:rPr lang="tr-TR" sz="1200" dirty="0" smtClean="0">
                <a:solidFill>
                  <a:srgbClr val="00949A"/>
                </a:solidFill>
              </a:rPr>
              <a:t>Sonuçların etkileşim değerleri: RT, Alıntı, Cevap, Tekil Kullanıcı ve Tekil Yazar, Doğrulanmış Hesap, Ortalama Takipçi, </a:t>
            </a:r>
            <a:r>
              <a:rPr lang="tr-TR" sz="1200" dirty="0" err="1" smtClean="0">
                <a:solidFill>
                  <a:srgbClr val="00949A"/>
                </a:solidFill>
              </a:rPr>
              <a:t>Mention</a:t>
            </a:r>
            <a:r>
              <a:rPr lang="tr-TR" sz="1200" dirty="0" smtClean="0">
                <a:solidFill>
                  <a:srgbClr val="00949A"/>
                </a:solidFill>
              </a:rPr>
              <a:t> ve </a:t>
            </a:r>
            <a:r>
              <a:rPr lang="tr-TR" sz="1200" dirty="0" err="1" smtClean="0">
                <a:solidFill>
                  <a:srgbClr val="00949A"/>
                </a:solidFill>
              </a:rPr>
              <a:t>Hashtag</a:t>
            </a:r>
            <a:r>
              <a:rPr lang="tr-TR" sz="1200" dirty="0" smtClean="0">
                <a:solidFill>
                  <a:srgbClr val="00949A"/>
                </a:solidFill>
              </a:rPr>
              <a:t> değerleri, paylaşım yapan Tekil Web Siteleri.</a:t>
            </a:r>
          </a:p>
          <a:p>
            <a:pPr marL="285750" indent="-285750">
              <a:buFont typeface="Arial" panose="020B0604020202020204" pitchFamily="34" charset="0"/>
              <a:buChar char="•"/>
            </a:pPr>
            <a:r>
              <a:rPr lang="tr-TR" sz="1200" dirty="0">
                <a:solidFill>
                  <a:srgbClr val="00949A"/>
                </a:solidFill>
              </a:rPr>
              <a:t>İçerik bulutları.</a:t>
            </a:r>
            <a:endParaRPr lang="tr-TR" sz="1200" dirty="0" smtClean="0">
              <a:solidFill>
                <a:srgbClr val="00949A"/>
              </a:solidFill>
            </a:endParaRPr>
          </a:p>
          <a:p>
            <a:pPr marL="285750" indent="-285750">
              <a:buFont typeface="Arial" panose="020B0604020202020204" pitchFamily="34" charset="0"/>
              <a:buChar char="•"/>
            </a:pPr>
            <a:r>
              <a:rPr lang="tr-TR" sz="1200" dirty="0" smtClean="0">
                <a:solidFill>
                  <a:srgbClr val="00949A"/>
                </a:solidFill>
              </a:rPr>
              <a:t>PNG, SVG ve Excel çıktıları.</a:t>
            </a:r>
          </a:p>
          <a:p>
            <a:endParaRPr lang="tr-TR" sz="1200" dirty="0">
              <a:solidFill>
                <a:srgbClr val="00949A"/>
              </a:solidFill>
            </a:endParaRPr>
          </a:p>
          <a:p>
            <a:r>
              <a:rPr lang="tr-TR" dirty="0">
                <a:solidFill>
                  <a:srgbClr val="00949A"/>
                </a:solidFill>
              </a:rPr>
              <a:t>İçerik İnceleme</a:t>
            </a:r>
          </a:p>
          <a:p>
            <a:pPr marL="285750" indent="-285750">
              <a:buFont typeface="Arial" panose="020B0604020202020204" pitchFamily="34" charset="0"/>
              <a:buChar char="•"/>
            </a:pPr>
            <a:r>
              <a:rPr lang="tr-TR" sz="1200" dirty="0">
                <a:solidFill>
                  <a:srgbClr val="00949A"/>
                </a:solidFill>
              </a:rPr>
              <a:t>İçerikleri sesli dinleme.</a:t>
            </a:r>
          </a:p>
          <a:p>
            <a:pPr marL="285750" indent="-285750">
              <a:buFont typeface="Arial" panose="020B0604020202020204" pitchFamily="34" charset="0"/>
              <a:buChar char="•"/>
            </a:pPr>
            <a:r>
              <a:rPr lang="tr-TR" sz="1200" dirty="0">
                <a:solidFill>
                  <a:srgbClr val="00949A"/>
                </a:solidFill>
              </a:rPr>
              <a:t>İçerik kaynağının (kişi, site, kurum… </a:t>
            </a:r>
            <a:r>
              <a:rPr lang="tr-TR" sz="1200" dirty="0" err="1">
                <a:solidFill>
                  <a:srgbClr val="00949A"/>
                </a:solidFill>
              </a:rPr>
              <a:t>vb</a:t>
            </a:r>
            <a:r>
              <a:rPr lang="tr-TR" sz="1200" dirty="0">
                <a:solidFill>
                  <a:srgbClr val="00949A"/>
                </a:solidFill>
              </a:rPr>
              <a:t>) günlük ve saatlik paylaşım grafikleri</a:t>
            </a:r>
            <a:r>
              <a:rPr lang="tr-TR" sz="1200" dirty="0" smtClean="0">
                <a:solidFill>
                  <a:srgbClr val="00949A"/>
                </a:solidFill>
              </a:rPr>
              <a:t>.</a:t>
            </a:r>
          </a:p>
          <a:p>
            <a:pPr marL="285750" indent="-285750">
              <a:buFont typeface="Arial" panose="020B0604020202020204" pitchFamily="34" charset="0"/>
              <a:buChar char="•"/>
            </a:pPr>
            <a:r>
              <a:rPr lang="tr-TR" sz="1200" dirty="0" smtClean="0">
                <a:solidFill>
                  <a:srgbClr val="00949A"/>
                </a:solidFill>
              </a:rPr>
              <a:t>Duygu modüllerine müdahil olabilme, sorunlu duyguları güncelleme ile sistemin öğrenmesine yardımcı olma.</a:t>
            </a:r>
            <a:endParaRPr lang="tr-TR" sz="1200" dirty="0">
              <a:solidFill>
                <a:srgbClr val="00949A"/>
              </a:solidFill>
            </a:endParaRPr>
          </a:p>
        </p:txBody>
      </p:sp>
    </p:spTree>
    <p:extLst>
      <p:ext uri="{BB962C8B-B14F-4D97-AF65-F5344CB8AC3E}">
        <p14:creationId xmlns:p14="http://schemas.microsoft.com/office/powerpoint/2010/main" val="3282929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Dikdörtgen 1"/>
          <p:cNvSpPr/>
          <p:nvPr/>
        </p:nvSpPr>
        <p:spPr>
          <a:xfrm>
            <a:off x="11519975" y="0"/>
            <a:ext cx="672025"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3781425"/>
            <a:ext cx="5695950" cy="5695950"/>
          </a:xfrm>
          <a:prstGeom prst="rect">
            <a:avLst/>
          </a:prstGeom>
        </p:spPr>
      </p:pic>
      <p:pic>
        <p:nvPicPr>
          <p:cNvPr id="6"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963312" y="5584365"/>
            <a:ext cx="1785351" cy="505850"/>
          </a:xfrm>
          <a:prstGeom prst="rect">
            <a:avLst/>
          </a:prstGeom>
        </p:spPr>
      </p:pic>
      <p:sp>
        <p:nvSpPr>
          <p:cNvPr id="7" name="Metin kutusu 6"/>
          <p:cNvSpPr txBox="1"/>
          <p:nvPr/>
        </p:nvSpPr>
        <p:spPr>
          <a:xfrm rot="16200000">
            <a:off x="9622202" y="2318419"/>
            <a:ext cx="4467569" cy="307777"/>
          </a:xfrm>
          <a:prstGeom prst="rect">
            <a:avLst/>
          </a:prstGeom>
          <a:noFill/>
        </p:spPr>
        <p:txBody>
          <a:bodyPr wrap="none" rtlCol="0">
            <a:spAutoFit/>
          </a:bodyPr>
          <a:lstStyle/>
          <a:p>
            <a:pPr algn="ctr"/>
            <a:r>
              <a:rPr lang="tr-TR" sz="1400" i="1" dirty="0" smtClean="0">
                <a:solidFill>
                  <a:schemeClr val="accent1">
                    <a:lumMod val="60000"/>
                    <a:lumOff val="40000"/>
                  </a:schemeClr>
                </a:solidFill>
              </a:rPr>
              <a:t>+90 (850) 301 16 30     </a:t>
            </a:r>
            <a:r>
              <a:rPr lang="tr-TR" sz="1400" i="1" dirty="0" err="1" smtClean="0">
                <a:solidFill>
                  <a:schemeClr val="accent1">
                    <a:lumMod val="60000"/>
                    <a:lumOff val="40000"/>
                  </a:schemeClr>
                </a:solidFill>
              </a:rPr>
              <a:t>bilgi@veri.zone</a:t>
            </a:r>
            <a:r>
              <a:rPr lang="tr-TR" sz="1400" i="1" dirty="0">
                <a:solidFill>
                  <a:schemeClr val="accent1">
                    <a:lumMod val="60000"/>
                    <a:lumOff val="40000"/>
                  </a:schemeClr>
                </a:solidFill>
              </a:rPr>
              <a:t> </a:t>
            </a:r>
            <a:r>
              <a:rPr lang="tr-TR" sz="1400" i="1" dirty="0" smtClean="0">
                <a:solidFill>
                  <a:schemeClr val="accent1">
                    <a:lumMod val="60000"/>
                    <a:lumOff val="40000"/>
                  </a:schemeClr>
                </a:solidFill>
              </a:rPr>
              <a:t>    https://veri.zone/</a:t>
            </a:r>
            <a:endParaRPr lang="tr-TR" sz="1400" i="1" dirty="0">
              <a:solidFill>
                <a:schemeClr val="accent1">
                  <a:lumMod val="60000"/>
                  <a:lumOff val="40000"/>
                </a:schemeClr>
              </a:solidFill>
            </a:endParaRPr>
          </a:p>
        </p:txBody>
      </p:sp>
      <p:sp>
        <p:nvSpPr>
          <p:cNvPr id="3" name="Slayt Numarası Yer Tutucusu 2"/>
          <p:cNvSpPr>
            <a:spLocks noGrp="1"/>
          </p:cNvSpPr>
          <p:nvPr>
            <p:ph type="sldNum" sz="quarter" idx="12"/>
          </p:nvPr>
        </p:nvSpPr>
        <p:spPr/>
        <p:txBody>
          <a:bodyPr/>
          <a:lstStyle/>
          <a:p>
            <a:fld id="{13114794-823C-4B37-9EE7-0EA06BF8D731}" type="slidenum">
              <a:rPr lang="tr-TR" smtClean="0">
                <a:solidFill>
                  <a:schemeClr val="accent1">
                    <a:lumMod val="60000"/>
                    <a:lumOff val="40000"/>
                  </a:schemeClr>
                </a:solidFill>
              </a:rPr>
              <a:t>6</a:t>
            </a:fld>
            <a:endParaRPr lang="tr-TR" dirty="0">
              <a:solidFill>
                <a:schemeClr val="accent1">
                  <a:lumMod val="60000"/>
                  <a:lumOff val="40000"/>
                </a:schemeClr>
              </a:solidFill>
            </a:endParaRPr>
          </a:p>
        </p:txBody>
      </p:sp>
      <p:sp>
        <p:nvSpPr>
          <p:cNvPr id="4" name="Metin kutusu 3"/>
          <p:cNvSpPr txBox="1"/>
          <p:nvPr/>
        </p:nvSpPr>
        <p:spPr>
          <a:xfrm>
            <a:off x="286870" y="220594"/>
            <a:ext cx="5187382" cy="646331"/>
          </a:xfrm>
          <a:prstGeom prst="rect">
            <a:avLst/>
          </a:prstGeom>
          <a:noFill/>
        </p:spPr>
        <p:txBody>
          <a:bodyPr wrap="none" rtlCol="0">
            <a:spAutoFit/>
          </a:bodyPr>
          <a:lstStyle/>
          <a:p>
            <a:r>
              <a:rPr lang="tr-TR" sz="3600" dirty="0">
                <a:solidFill>
                  <a:srgbClr val="00949A"/>
                </a:solidFill>
              </a:rPr>
              <a:t>Olive’in teknik kabiliyetleri</a:t>
            </a:r>
          </a:p>
        </p:txBody>
      </p:sp>
      <p:sp>
        <p:nvSpPr>
          <p:cNvPr id="10" name="Metin kutusu 9"/>
          <p:cNvSpPr txBox="1"/>
          <p:nvPr/>
        </p:nvSpPr>
        <p:spPr>
          <a:xfrm>
            <a:off x="286870" y="876627"/>
            <a:ext cx="5394347" cy="5601533"/>
          </a:xfrm>
          <a:prstGeom prst="rect">
            <a:avLst/>
          </a:prstGeom>
          <a:noFill/>
        </p:spPr>
        <p:txBody>
          <a:bodyPr wrap="square" rtlCol="0">
            <a:spAutoFit/>
          </a:bodyPr>
          <a:lstStyle/>
          <a:p>
            <a:r>
              <a:rPr lang="tr-TR" dirty="0" smtClean="0">
                <a:solidFill>
                  <a:srgbClr val="00949A"/>
                </a:solidFill>
              </a:rPr>
              <a:t>Gerçek </a:t>
            </a:r>
            <a:r>
              <a:rPr lang="tr-TR" dirty="0">
                <a:solidFill>
                  <a:srgbClr val="00949A"/>
                </a:solidFill>
              </a:rPr>
              <a:t>Zamanlı Trend</a:t>
            </a:r>
          </a:p>
          <a:p>
            <a:pPr marL="285750" indent="-285750">
              <a:buFont typeface="Arial" panose="020B0604020202020204" pitchFamily="34" charset="0"/>
              <a:buChar char="•"/>
            </a:pPr>
            <a:r>
              <a:rPr lang="tr-TR" sz="1200" dirty="0">
                <a:solidFill>
                  <a:srgbClr val="00949A"/>
                </a:solidFill>
              </a:rPr>
              <a:t>Canlı etkileşime göre </a:t>
            </a:r>
            <a:r>
              <a:rPr lang="tr-TR" sz="1200" dirty="0" err="1">
                <a:solidFill>
                  <a:srgbClr val="00949A"/>
                </a:solidFill>
              </a:rPr>
              <a:t>Tweetler</a:t>
            </a:r>
            <a:r>
              <a:rPr lang="tr-TR" sz="1200" dirty="0">
                <a:solidFill>
                  <a:srgbClr val="00949A"/>
                </a:solidFill>
              </a:rPr>
              <a:t>.</a:t>
            </a:r>
          </a:p>
          <a:p>
            <a:pPr marL="285750" indent="-285750">
              <a:buFont typeface="Arial" panose="020B0604020202020204" pitchFamily="34" charset="0"/>
              <a:buChar char="•"/>
            </a:pPr>
            <a:r>
              <a:rPr lang="tr-TR" sz="1200" dirty="0">
                <a:solidFill>
                  <a:srgbClr val="00949A"/>
                </a:solidFill>
              </a:rPr>
              <a:t>Canlı favori sayılarına göre </a:t>
            </a:r>
            <a:r>
              <a:rPr lang="tr-TR" sz="1200" dirty="0" err="1">
                <a:solidFill>
                  <a:srgbClr val="00949A"/>
                </a:solidFill>
              </a:rPr>
              <a:t>Tweetler</a:t>
            </a:r>
            <a:r>
              <a:rPr lang="tr-TR" sz="1200" dirty="0">
                <a:solidFill>
                  <a:srgbClr val="00949A"/>
                </a:solidFill>
              </a:rPr>
              <a:t>.</a:t>
            </a:r>
          </a:p>
          <a:p>
            <a:pPr marL="285750" indent="-285750">
              <a:buFont typeface="Arial" panose="020B0604020202020204" pitchFamily="34" charset="0"/>
              <a:buChar char="•"/>
            </a:pPr>
            <a:r>
              <a:rPr lang="tr-TR" sz="1200" dirty="0">
                <a:solidFill>
                  <a:srgbClr val="00949A"/>
                </a:solidFill>
              </a:rPr>
              <a:t>Canlı verilere göre eş zamanlı </a:t>
            </a:r>
            <a:r>
              <a:rPr lang="tr-TR" sz="1200" dirty="0" err="1">
                <a:solidFill>
                  <a:srgbClr val="00949A"/>
                </a:solidFill>
              </a:rPr>
              <a:t>Twitter</a:t>
            </a:r>
            <a:r>
              <a:rPr lang="tr-TR" sz="1200" dirty="0">
                <a:solidFill>
                  <a:srgbClr val="00949A"/>
                </a:solidFill>
              </a:rPr>
              <a:t> </a:t>
            </a:r>
            <a:r>
              <a:rPr lang="tr-TR" sz="1200" dirty="0" err="1">
                <a:solidFill>
                  <a:srgbClr val="00949A"/>
                </a:solidFill>
              </a:rPr>
              <a:t>hashtag</a:t>
            </a:r>
            <a:r>
              <a:rPr lang="tr-TR" sz="1200" dirty="0">
                <a:solidFill>
                  <a:srgbClr val="00949A"/>
                </a:solidFill>
              </a:rPr>
              <a:t> sıralamaları.</a:t>
            </a:r>
          </a:p>
          <a:p>
            <a:pPr marL="285750" indent="-285750">
              <a:buFont typeface="Arial" panose="020B0604020202020204" pitchFamily="34" charset="0"/>
              <a:buChar char="•"/>
            </a:pPr>
            <a:r>
              <a:rPr lang="tr-TR" sz="1200" dirty="0">
                <a:solidFill>
                  <a:srgbClr val="00949A"/>
                </a:solidFill>
              </a:rPr>
              <a:t>Canlı haber akışına göre haber trendleri.</a:t>
            </a:r>
          </a:p>
          <a:p>
            <a:pPr marL="285750" indent="-285750">
              <a:buFont typeface="Arial" panose="020B0604020202020204" pitchFamily="34" charset="0"/>
              <a:buChar char="•"/>
            </a:pPr>
            <a:r>
              <a:rPr lang="tr-TR" sz="1200" dirty="0">
                <a:solidFill>
                  <a:srgbClr val="00949A"/>
                </a:solidFill>
              </a:rPr>
              <a:t>Canlı sözlük verilerine göre tüm sözlükleri kapsayan eş zamanlı başlık sıralamaları.</a:t>
            </a:r>
          </a:p>
          <a:p>
            <a:pPr marL="285750" indent="-285750">
              <a:buFont typeface="Arial" panose="020B0604020202020204" pitchFamily="34" charset="0"/>
              <a:buChar char="•"/>
            </a:pPr>
            <a:r>
              <a:rPr lang="tr-TR" sz="1200" dirty="0" err="1">
                <a:solidFill>
                  <a:srgbClr val="00949A"/>
                </a:solidFill>
              </a:rPr>
              <a:t>YouTube</a:t>
            </a:r>
            <a:r>
              <a:rPr lang="tr-TR" sz="1200" dirty="0">
                <a:solidFill>
                  <a:srgbClr val="00949A"/>
                </a:solidFill>
              </a:rPr>
              <a:t> yorumlarına göre trend sıralaması.</a:t>
            </a:r>
          </a:p>
          <a:p>
            <a:pPr marL="285750" indent="-285750">
              <a:buFont typeface="Arial" panose="020B0604020202020204" pitchFamily="34" charset="0"/>
              <a:buChar char="•"/>
            </a:pPr>
            <a:r>
              <a:rPr lang="tr-TR" sz="1200" dirty="0">
                <a:solidFill>
                  <a:srgbClr val="00949A"/>
                </a:solidFill>
              </a:rPr>
              <a:t>Google arama sonuçlarının dinamikleştirilmiş olarak </a:t>
            </a:r>
            <a:r>
              <a:rPr lang="tr-TR" sz="1200" dirty="0" err="1">
                <a:solidFill>
                  <a:srgbClr val="00949A"/>
                </a:solidFill>
              </a:rPr>
              <a:t>trendlendirilmiş</a:t>
            </a:r>
            <a:r>
              <a:rPr lang="tr-TR" sz="1200" dirty="0">
                <a:solidFill>
                  <a:srgbClr val="00949A"/>
                </a:solidFill>
              </a:rPr>
              <a:t> sıralaması.</a:t>
            </a:r>
          </a:p>
          <a:p>
            <a:pPr marL="285750" indent="-285750">
              <a:buFont typeface="Arial" panose="020B0604020202020204" pitchFamily="34" charset="0"/>
              <a:buChar char="•"/>
            </a:pPr>
            <a:r>
              <a:rPr lang="tr-TR" sz="1200" dirty="0">
                <a:solidFill>
                  <a:srgbClr val="00949A"/>
                </a:solidFill>
              </a:rPr>
              <a:t>Türkçe </a:t>
            </a:r>
            <a:r>
              <a:rPr lang="tr-TR" sz="1200" dirty="0" err="1">
                <a:solidFill>
                  <a:srgbClr val="00949A"/>
                </a:solidFill>
              </a:rPr>
              <a:t>blog</a:t>
            </a:r>
            <a:r>
              <a:rPr lang="tr-TR" sz="1200" dirty="0">
                <a:solidFill>
                  <a:srgbClr val="00949A"/>
                </a:solidFill>
              </a:rPr>
              <a:t> verilerinin eş zamanlı paylaşımlarına göre canlı trendler.</a:t>
            </a:r>
          </a:p>
          <a:p>
            <a:pPr marL="285750" indent="-285750">
              <a:buFont typeface="Arial" panose="020B0604020202020204" pitchFamily="34" charset="0"/>
              <a:buChar char="•"/>
            </a:pPr>
            <a:r>
              <a:rPr lang="tr-TR" sz="1200" dirty="0">
                <a:solidFill>
                  <a:srgbClr val="00949A"/>
                </a:solidFill>
              </a:rPr>
              <a:t>Canlı verilere göre eş zamanlı </a:t>
            </a:r>
            <a:r>
              <a:rPr lang="tr-TR" sz="1200" dirty="0" err="1">
                <a:solidFill>
                  <a:srgbClr val="00949A"/>
                </a:solidFill>
              </a:rPr>
              <a:t>Instagram</a:t>
            </a:r>
            <a:r>
              <a:rPr lang="tr-TR" sz="1200" dirty="0">
                <a:solidFill>
                  <a:srgbClr val="00949A"/>
                </a:solidFill>
              </a:rPr>
              <a:t> </a:t>
            </a:r>
            <a:r>
              <a:rPr lang="tr-TR" sz="1200" dirty="0" err="1">
                <a:solidFill>
                  <a:srgbClr val="00949A"/>
                </a:solidFill>
              </a:rPr>
              <a:t>hashtag</a:t>
            </a:r>
            <a:r>
              <a:rPr lang="tr-TR" sz="1200" dirty="0">
                <a:solidFill>
                  <a:srgbClr val="00949A"/>
                </a:solidFill>
              </a:rPr>
              <a:t> sıralamaları</a:t>
            </a:r>
            <a:r>
              <a:rPr lang="tr-TR" sz="1200" dirty="0" smtClean="0">
                <a:solidFill>
                  <a:srgbClr val="00949A"/>
                </a:solidFill>
              </a:rPr>
              <a:t>.</a:t>
            </a:r>
          </a:p>
          <a:p>
            <a:endParaRPr lang="tr-TR" sz="1200" dirty="0">
              <a:solidFill>
                <a:srgbClr val="00949A"/>
              </a:solidFill>
            </a:endParaRPr>
          </a:p>
          <a:p>
            <a:r>
              <a:rPr lang="tr-TR" dirty="0" smtClean="0">
                <a:solidFill>
                  <a:srgbClr val="00949A"/>
                </a:solidFill>
              </a:rPr>
              <a:t>Trend Arşivi</a:t>
            </a:r>
          </a:p>
          <a:p>
            <a:pPr marL="228600" indent="-228600">
              <a:buFont typeface="Arial" panose="020B0604020202020204" pitchFamily="34" charset="0"/>
              <a:buChar char="•"/>
            </a:pPr>
            <a:r>
              <a:rPr lang="tr-TR" sz="1200" dirty="0" smtClean="0">
                <a:solidFill>
                  <a:srgbClr val="00949A"/>
                </a:solidFill>
              </a:rPr>
              <a:t>Gerçek zamanlı trendlerin saatlik, günlük, haftalık ve aylık olarak arşivlenmesi.</a:t>
            </a:r>
          </a:p>
          <a:p>
            <a:pPr marL="228600" indent="-228600">
              <a:buFont typeface="Arial" panose="020B0604020202020204" pitchFamily="34" charset="0"/>
              <a:buChar char="•"/>
            </a:pPr>
            <a:r>
              <a:rPr lang="tr-TR" sz="1200" dirty="0" smtClean="0">
                <a:solidFill>
                  <a:srgbClr val="00949A"/>
                </a:solidFill>
              </a:rPr>
              <a:t>Veri arşivlerini içerik kaynağına göre ve periyotlara göre filtreleme.</a:t>
            </a:r>
          </a:p>
          <a:p>
            <a:pPr marL="228600" indent="-228600">
              <a:buFont typeface="Arial" panose="020B0604020202020204" pitchFamily="34" charset="0"/>
              <a:buChar char="•"/>
            </a:pPr>
            <a:r>
              <a:rPr lang="tr-TR" sz="1200" dirty="0" smtClean="0">
                <a:solidFill>
                  <a:srgbClr val="00949A"/>
                </a:solidFill>
              </a:rPr>
              <a:t>Trend arşivine sınırsız erişim.</a:t>
            </a:r>
          </a:p>
          <a:p>
            <a:endParaRPr lang="tr-TR" sz="1200" dirty="0">
              <a:solidFill>
                <a:srgbClr val="00949A"/>
              </a:solidFill>
            </a:endParaRPr>
          </a:p>
          <a:p>
            <a:r>
              <a:rPr lang="tr-TR" dirty="0" smtClean="0">
                <a:solidFill>
                  <a:srgbClr val="00949A"/>
                </a:solidFill>
              </a:rPr>
              <a:t>Popüler Kaynak Sıralaması</a:t>
            </a:r>
          </a:p>
          <a:p>
            <a:pPr marL="228600" indent="-228600">
              <a:buFont typeface="Arial" panose="020B0604020202020204" pitchFamily="34" charset="0"/>
              <a:buChar char="•"/>
            </a:pPr>
            <a:r>
              <a:rPr lang="tr-TR" sz="1200" dirty="0" smtClean="0">
                <a:solidFill>
                  <a:srgbClr val="00949A"/>
                </a:solidFill>
              </a:rPr>
              <a:t>Trende giren verilerin trende girme sayılarına ve anlık trende girme sayılarına göre popüler kaynaklar.</a:t>
            </a:r>
          </a:p>
          <a:p>
            <a:pPr marL="228600" indent="-228600">
              <a:buFont typeface="Arial" panose="020B0604020202020204" pitchFamily="34" charset="0"/>
              <a:buChar char="•"/>
            </a:pPr>
            <a:r>
              <a:rPr lang="tr-TR" sz="1200" dirty="0" smtClean="0">
                <a:solidFill>
                  <a:srgbClr val="00949A"/>
                </a:solidFill>
              </a:rPr>
              <a:t>Kategorilere göre popüler kaynaklar.</a:t>
            </a:r>
          </a:p>
          <a:p>
            <a:pPr marL="228600" indent="-228600">
              <a:buFont typeface="Arial" panose="020B0604020202020204" pitchFamily="34" charset="0"/>
              <a:buChar char="•"/>
            </a:pPr>
            <a:r>
              <a:rPr lang="tr-TR" sz="1200" dirty="0" smtClean="0">
                <a:solidFill>
                  <a:srgbClr val="00949A"/>
                </a:solidFill>
              </a:rPr>
              <a:t>Aktif kelime, sözlük başlığı, haber ve hesap sıralamaları.</a:t>
            </a:r>
          </a:p>
          <a:p>
            <a:endParaRPr lang="tr-TR" sz="1200" dirty="0">
              <a:solidFill>
                <a:srgbClr val="00949A"/>
              </a:solidFill>
            </a:endParaRPr>
          </a:p>
          <a:p>
            <a:r>
              <a:rPr lang="tr-TR" sz="1600" dirty="0">
                <a:solidFill>
                  <a:srgbClr val="00949A"/>
                </a:solidFill>
              </a:rPr>
              <a:t>Alarmlar</a:t>
            </a:r>
          </a:p>
          <a:p>
            <a:pPr marL="285750" indent="-285750">
              <a:buFont typeface="Arial" panose="020B0604020202020204" pitchFamily="34" charset="0"/>
              <a:buChar char="•"/>
            </a:pPr>
            <a:r>
              <a:rPr lang="tr-TR" sz="1200" dirty="0" smtClean="0">
                <a:solidFill>
                  <a:srgbClr val="00949A"/>
                </a:solidFill>
              </a:rPr>
              <a:t>Sistem </a:t>
            </a:r>
            <a:r>
              <a:rPr lang="tr-TR" sz="1200" dirty="0">
                <a:solidFill>
                  <a:srgbClr val="00949A"/>
                </a:solidFill>
              </a:rPr>
              <a:t>filtreleri ile birlikte, gerçek zamanlı veya özel (günlük, saatlik, dakikalık) periyotlarda e-posta </a:t>
            </a:r>
            <a:r>
              <a:rPr lang="tr-TR" sz="1200" dirty="0" smtClean="0">
                <a:solidFill>
                  <a:srgbClr val="00949A"/>
                </a:solidFill>
              </a:rPr>
              <a:t>alarmları.</a:t>
            </a:r>
          </a:p>
          <a:p>
            <a:pPr marL="285750" indent="-285750">
              <a:buFont typeface="Arial" panose="020B0604020202020204" pitchFamily="34" charset="0"/>
              <a:buChar char="•"/>
            </a:pPr>
            <a:r>
              <a:rPr lang="tr-TR" sz="1200" dirty="0" smtClean="0">
                <a:solidFill>
                  <a:srgbClr val="00949A"/>
                </a:solidFill>
              </a:rPr>
              <a:t>Sosyal medya, haber siteleri ve yerel medyadan; kişiler, markalar, kurumlar veya rakiplerle ilgili anlık bildirimler.</a:t>
            </a:r>
            <a:endParaRPr lang="tr-TR" sz="1200" dirty="0">
              <a:solidFill>
                <a:srgbClr val="00949A"/>
              </a:solidFill>
            </a:endParaRPr>
          </a:p>
        </p:txBody>
      </p:sp>
      <p:sp>
        <p:nvSpPr>
          <p:cNvPr id="11" name="Metin kutusu 10"/>
          <p:cNvSpPr txBox="1"/>
          <p:nvPr/>
        </p:nvSpPr>
        <p:spPr>
          <a:xfrm>
            <a:off x="6117653" y="876627"/>
            <a:ext cx="5394347" cy="1846659"/>
          </a:xfrm>
          <a:prstGeom prst="rect">
            <a:avLst/>
          </a:prstGeom>
          <a:noFill/>
        </p:spPr>
        <p:txBody>
          <a:bodyPr wrap="square" rtlCol="0">
            <a:spAutoFit/>
          </a:bodyPr>
          <a:lstStyle/>
          <a:p>
            <a:r>
              <a:rPr lang="tr-TR" dirty="0" smtClean="0">
                <a:solidFill>
                  <a:srgbClr val="00949A"/>
                </a:solidFill>
              </a:rPr>
              <a:t>Çevrimiçi Raporlama</a:t>
            </a:r>
          </a:p>
          <a:p>
            <a:pPr marL="228600" indent="-228600">
              <a:buFont typeface="Arial" panose="020B0604020202020204" pitchFamily="34" charset="0"/>
              <a:buChar char="•"/>
            </a:pPr>
            <a:r>
              <a:rPr lang="tr-TR" sz="1200" dirty="0" smtClean="0">
                <a:solidFill>
                  <a:srgbClr val="00949A"/>
                </a:solidFill>
              </a:rPr>
              <a:t>Olive Rapor Editörü ile araştırmanızı yaparken eş zamanlı olarak raporunuzu da hazırlayabilirsiniz.</a:t>
            </a:r>
          </a:p>
          <a:p>
            <a:pPr marL="228600" indent="-228600">
              <a:buFont typeface="Arial" panose="020B0604020202020204" pitchFamily="34" charset="0"/>
              <a:buChar char="•"/>
            </a:pPr>
            <a:r>
              <a:rPr lang="tr-TR" sz="1200" dirty="0" smtClean="0">
                <a:solidFill>
                  <a:srgbClr val="00949A"/>
                </a:solidFill>
              </a:rPr>
              <a:t>Dünyanın en hızlı büyük veri raporlama ürünü ile çok fazla vakit harcamadan raporunuzu hedefine teslim edin.</a:t>
            </a:r>
          </a:p>
          <a:p>
            <a:pPr marL="228600" indent="-228600">
              <a:buFont typeface="Arial" panose="020B0604020202020204" pitchFamily="34" charset="0"/>
              <a:buChar char="•"/>
            </a:pPr>
            <a:r>
              <a:rPr lang="tr-TR" sz="1200" dirty="0" smtClean="0">
                <a:solidFill>
                  <a:srgbClr val="00949A"/>
                </a:solidFill>
              </a:rPr>
              <a:t>Bulut teknolojisi.</a:t>
            </a:r>
          </a:p>
          <a:p>
            <a:pPr marL="228600" indent="-228600">
              <a:buFont typeface="Arial" panose="020B0604020202020204" pitchFamily="34" charset="0"/>
              <a:buChar char="•"/>
            </a:pPr>
            <a:r>
              <a:rPr lang="tr-TR" sz="1200" dirty="0" smtClean="0">
                <a:solidFill>
                  <a:srgbClr val="00949A"/>
                </a:solidFill>
              </a:rPr>
              <a:t>Raporlarınızın kopyalanmasına engel olun.</a:t>
            </a:r>
          </a:p>
          <a:p>
            <a:pPr marL="228600" indent="-228600">
              <a:buFont typeface="Arial" panose="020B0604020202020204" pitchFamily="34" charset="0"/>
              <a:buChar char="•"/>
            </a:pPr>
            <a:r>
              <a:rPr lang="tr-TR" sz="1200" dirty="0" smtClean="0">
                <a:solidFill>
                  <a:srgbClr val="00949A"/>
                </a:solidFill>
              </a:rPr>
              <a:t>Raporlarınızı şifreleyerek güvenliği arttırın.</a:t>
            </a:r>
          </a:p>
          <a:p>
            <a:pPr marL="228600" indent="-228600">
              <a:buFont typeface="Arial" panose="020B0604020202020204" pitchFamily="34" charset="0"/>
              <a:buChar char="•"/>
            </a:pPr>
            <a:endParaRPr lang="tr-TR" sz="1200" dirty="0" smtClean="0">
              <a:solidFill>
                <a:srgbClr val="00949A"/>
              </a:solidFill>
            </a:endParaRPr>
          </a:p>
        </p:txBody>
      </p:sp>
    </p:spTree>
    <p:extLst>
      <p:ext uri="{BB962C8B-B14F-4D97-AF65-F5344CB8AC3E}">
        <p14:creationId xmlns:p14="http://schemas.microsoft.com/office/powerpoint/2010/main" val="1612724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1" name="Resim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3524" y="1856524"/>
            <a:ext cx="3144951" cy="3144951"/>
          </a:xfrm>
          <a:prstGeom prst="rect">
            <a:avLst/>
          </a:prstGeom>
        </p:spPr>
      </p:pic>
      <p:sp>
        <p:nvSpPr>
          <p:cNvPr id="6" name="Metin kutusu 5"/>
          <p:cNvSpPr txBox="1"/>
          <p:nvPr/>
        </p:nvSpPr>
        <p:spPr>
          <a:xfrm>
            <a:off x="4698887" y="3748600"/>
            <a:ext cx="2794226" cy="276999"/>
          </a:xfrm>
          <a:prstGeom prst="rect">
            <a:avLst/>
          </a:prstGeom>
          <a:noFill/>
        </p:spPr>
        <p:txBody>
          <a:bodyPr wrap="none" rtlCol="0">
            <a:spAutoFit/>
          </a:bodyPr>
          <a:lstStyle/>
          <a:p>
            <a:pPr algn="ctr"/>
            <a:r>
              <a:rPr lang="tr-TR" sz="1200" spc="600" dirty="0">
                <a:solidFill>
                  <a:schemeClr val="accent1">
                    <a:lumMod val="60000"/>
                    <a:lumOff val="40000"/>
                  </a:schemeClr>
                </a:solidFill>
              </a:rPr>
              <a:t>v</a:t>
            </a:r>
            <a:r>
              <a:rPr lang="tr-TR" sz="1200" spc="600" dirty="0" smtClean="0">
                <a:solidFill>
                  <a:schemeClr val="accent1">
                    <a:lumMod val="60000"/>
                    <a:lumOff val="40000"/>
                  </a:schemeClr>
                </a:solidFill>
              </a:rPr>
              <a:t>eri </a:t>
            </a:r>
            <a:r>
              <a:rPr lang="tr-TR" sz="1200" spc="600" dirty="0" err="1" smtClean="0">
                <a:solidFill>
                  <a:schemeClr val="accent1">
                    <a:lumMod val="60000"/>
                    <a:lumOff val="40000"/>
                  </a:schemeClr>
                </a:solidFill>
              </a:rPr>
              <a:t>zone</a:t>
            </a:r>
            <a:r>
              <a:rPr lang="tr-TR" sz="1200" spc="600" dirty="0" smtClean="0">
                <a:solidFill>
                  <a:schemeClr val="accent1">
                    <a:lumMod val="60000"/>
                    <a:lumOff val="40000"/>
                  </a:schemeClr>
                </a:solidFill>
              </a:rPr>
              <a:t> teknoloji</a:t>
            </a:r>
            <a:endParaRPr lang="tr-TR" sz="1200" spc="600" dirty="0">
              <a:solidFill>
                <a:schemeClr val="accent1">
                  <a:lumMod val="60000"/>
                  <a:lumOff val="40000"/>
                </a:schemeClr>
              </a:solidFill>
            </a:endParaRPr>
          </a:p>
        </p:txBody>
      </p:sp>
      <p:sp>
        <p:nvSpPr>
          <p:cNvPr id="8" name="Metin kutusu 7"/>
          <p:cNvSpPr txBox="1"/>
          <p:nvPr/>
        </p:nvSpPr>
        <p:spPr>
          <a:xfrm>
            <a:off x="7493114" y="5768209"/>
            <a:ext cx="4352054" cy="646331"/>
          </a:xfrm>
          <a:prstGeom prst="rect">
            <a:avLst/>
          </a:prstGeom>
          <a:noFill/>
        </p:spPr>
        <p:txBody>
          <a:bodyPr wrap="square" rtlCol="0">
            <a:spAutoFit/>
          </a:bodyPr>
          <a:lstStyle/>
          <a:p>
            <a:pPr algn="r"/>
            <a:r>
              <a:rPr lang="tr-TR" sz="1200" dirty="0" err="1" smtClean="0">
                <a:solidFill>
                  <a:schemeClr val="accent1">
                    <a:lumMod val="60000"/>
                    <a:lumOff val="40000"/>
                  </a:schemeClr>
                </a:solidFill>
              </a:rPr>
              <a:t>Twitter</a:t>
            </a:r>
            <a:r>
              <a:rPr lang="tr-TR" sz="1200" dirty="0" smtClean="0">
                <a:solidFill>
                  <a:schemeClr val="accent1">
                    <a:lumMod val="60000"/>
                    <a:lumOff val="40000"/>
                  </a:schemeClr>
                </a:solidFill>
              </a:rPr>
              <a:t>, https://</a:t>
            </a:r>
            <a:r>
              <a:rPr lang="tr-TR" sz="1200" dirty="0" smtClean="0">
                <a:solidFill>
                  <a:schemeClr val="accent1">
                    <a:lumMod val="60000"/>
                    <a:lumOff val="40000"/>
                  </a:schemeClr>
                </a:solidFill>
              </a:rPr>
              <a:t>twitter.com</a:t>
            </a:r>
            <a:r>
              <a:rPr lang="tr-TR" sz="1200" dirty="0" smtClean="0">
                <a:solidFill>
                  <a:schemeClr val="bg1"/>
                </a:solidFill>
              </a:rPr>
              <a:t>/verizonetek/</a:t>
            </a:r>
            <a:endParaRPr lang="tr-TR" sz="1200" dirty="0" smtClean="0">
              <a:solidFill>
                <a:schemeClr val="bg1"/>
              </a:solidFill>
            </a:endParaRPr>
          </a:p>
          <a:p>
            <a:pPr algn="r"/>
            <a:r>
              <a:rPr lang="tr-TR" sz="1200" dirty="0" err="1" smtClean="0">
                <a:solidFill>
                  <a:schemeClr val="accent1">
                    <a:lumMod val="60000"/>
                    <a:lumOff val="40000"/>
                  </a:schemeClr>
                </a:solidFill>
              </a:rPr>
              <a:t>Instagram</a:t>
            </a:r>
            <a:r>
              <a:rPr lang="tr-TR" sz="1200" dirty="0" smtClean="0">
                <a:solidFill>
                  <a:schemeClr val="accent1">
                    <a:lumMod val="60000"/>
                    <a:lumOff val="40000"/>
                  </a:schemeClr>
                </a:solidFill>
              </a:rPr>
              <a:t>, https://</a:t>
            </a:r>
            <a:r>
              <a:rPr lang="tr-TR" sz="1200" dirty="0" smtClean="0">
                <a:solidFill>
                  <a:schemeClr val="accent1">
                    <a:lumMod val="60000"/>
                    <a:lumOff val="40000"/>
                  </a:schemeClr>
                </a:solidFill>
              </a:rPr>
              <a:t>www.instagram.com</a:t>
            </a:r>
            <a:r>
              <a:rPr lang="tr-TR" sz="1200" dirty="0" smtClean="0">
                <a:solidFill>
                  <a:schemeClr val="bg1"/>
                </a:solidFill>
              </a:rPr>
              <a:t>/verizonetek/</a:t>
            </a:r>
            <a:endParaRPr lang="tr-TR" sz="1200" dirty="0" smtClean="0">
              <a:solidFill>
                <a:schemeClr val="bg1"/>
              </a:solidFill>
            </a:endParaRPr>
          </a:p>
          <a:p>
            <a:pPr algn="r"/>
            <a:r>
              <a:rPr lang="tr-TR" sz="1200" dirty="0" err="1" smtClean="0">
                <a:solidFill>
                  <a:schemeClr val="accent1">
                    <a:lumMod val="60000"/>
                    <a:lumOff val="40000"/>
                  </a:schemeClr>
                </a:solidFill>
              </a:rPr>
              <a:t>LinkedIn</a:t>
            </a:r>
            <a:r>
              <a:rPr lang="tr-TR" sz="1200" dirty="0" smtClean="0">
                <a:solidFill>
                  <a:schemeClr val="accent1">
                    <a:lumMod val="60000"/>
                    <a:lumOff val="40000"/>
                  </a:schemeClr>
                </a:solidFill>
              </a:rPr>
              <a:t>, https://</a:t>
            </a:r>
            <a:r>
              <a:rPr lang="tr-TR" sz="1200" dirty="0" smtClean="0">
                <a:solidFill>
                  <a:schemeClr val="accent1">
                    <a:lumMod val="60000"/>
                    <a:lumOff val="40000"/>
                  </a:schemeClr>
                </a:solidFill>
              </a:rPr>
              <a:t>www.linkedin.com/company</a:t>
            </a:r>
            <a:r>
              <a:rPr lang="tr-TR" sz="1200" dirty="0" smtClean="0">
                <a:solidFill>
                  <a:schemeClr val="bg1"/>
                </a:solidFill>
              </a:rPr>
              <a:t>/verizonetek/</a:t>
            </a:r>
            <a:endParaRPr lang="tr-TR" sz="1200" dirty="0" smtClean="0">
              <a:solidFill>
                <a:schemeClr val="bg1"/>
              </a:solidFill>
            </a:endParaRPr>
          </a:p>
        </p:txBody>
      </p:sp>
      <p:pic>
        <p:nvPicPr>
          <p:cNvPr id="12" name="Resim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3324" y="3176075"/>
            <a:ext cx="1785351" cy="505850"/>
          </a:xfrm>
          <a:prstGeom prst="rect">
            <a:avLst/>
          </a:prstGeom>
        </p:spPr>
      </p:pic>
      <p:sp>
        <p:nvSpPr>
          <p:cNvPr id="13" name="Dikdörtgen 12"/>
          <p:cNvSpPr/>
          <p:nvPr/>
        </p:nvSpPr>
        <p:spPr>
          <a:xfrm>
            <a:off x="352425" y="4752546"/>
            <a:ext cx="2343150" cy="1015663"/>
          </a:xfrm>
          <a:prstGeom prst="rect">
            <a:avLst/>
          </a:prstGeom>
        </p:spPr>
        <p:txBody>
          <a:bodyPr wrap="square">
            <a:spAutoFit/>
          </a:bodyPr>
          <a:lstStyle/>
          <a:p>
            <a:r>
              <a:rPr lang="tr-TR" sz="1200" dirty="0" err="1" smtClean="0">
                <a:solidFill>
                  <a:schemeClr val="accent1">
                    <a:lumMod val="60000"/>
                    <a:lumOff val="40000"/>
                  </a:schemeClr>
                </a:solidFill>
              </a:rPr>
              <a:t>bilgi@veri.zone</a:t>
            </a:r>
            <a:endParaRPr lang="tr-TR" sz="1200" dirty="0" smtClean="0">
              <a:solidFill>
                <a:schemeClr val="accent1">
                  <a:lumMod val="60000"/>
                  <a:lumOff val="40000"/>
                </a:schemeClr>
              </a:solidFill>
            </a:endParaRPr>
          </a:p>
          <a:p>
            <a:r>
              <a:rPr lang="tr-TR" sz="1200" dirty="0" smtClean="0">
                <a:solidFill>
                  <a:schemeClr val="accent1">
                    <a:lumMod val="60000"/>
                    <a:lumOff val="40000"/>
                  </a:schemeClr>
                </a:solidFill>
              </a:rPr>
              <a:t>(+90) 850 302 16 30</a:t>
            </a:r>
          </a:p>
          <a:p>
            <a:endParaRPr lang="tr-TR" sz="1200" dirty="0">
              <a:solidFill>
                <a:schemeClr val="accent1">
                  <a:lumMod val="60000"/>
                  <a:lumOff val="40000"/>
                </a:schemeClr>
              </a:solidFill>
            </a:endParaRPr>
          </a:p>
          <a:p>
            <a:r>
              <a:rPr lang="tr-TR" sz="1200" dirty="0" smtClean="0">
                <a:solidFill>
                  <a:schemeClr val="accent1">
                    <a:lumMod val="60000"/>
                    <a:lumOff val="40000"/>
                  </a:schemeClr>
                </a:solidFill>
              </a:rPr>
              <a:t>https://veri.zone</a:t>
            </a:r>
          </a:p>
          <a:p>
            <a:r>
              <a:rPr lang="tr-TR" sz="1200" dirty="0" smtClean="0">
                <a:solidFill>
                  <a:schemeClr val="accent1">
                    <a:lumMod val="60000"/>
                    <a:lumOff val="40000"/>
                  </a:schemeClr>
                </a:solidFill>
              </a:rPr>
              <a:t>https://olive.veri.zone</a:t>
            </a:r>
          </a:p>
        </p:txBody>
      </p:sp>
      <p:pic>
        <p:nvPicPr>
          <p:cNvPr id="14" name="Resim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425" y="5970262"/>
            <a:ext cx="1072614" cy="444278"/>
          </a:xfrm>
          <a:prstGeom prst="rect">
            <a:avLst/>
          </a:prstGeom>
        </p:spPr>
      </p:pic>
    </p:spTree>
    <p:extLst>
      <p:ext uri="{BB962C8B-B14F-4D97-AF65-F5344CB8AC3E}">
        <p14:creationId xmlns:p14="http://schemas.microsoft.com/office/powerpoint/2010/main" val="31923044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1225</TotalTime>
  <Words>1297</Words>
  <Application>Microsoft Office PowerPoint</Application>
  <PresentationFormat>Geniş ekran</PresentationFormat>
  <Paragraphs>168</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Calibri</vt:lpstr>
      <vt:lpstr>Calibri Light</vt:lpstr>
      <vt:lpstr>Office Teması</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ROSE</dc:creator>
  <cp:lastModifiedBy>ROSE</cp:lastModifiedBy>
  <cp:revision>89</cp:revision>
  <dcterms:created xsi:type="dcterms:W3CDTF">2019-10-13T18:39:46Z</dcterms:created>
  <dcterms:modified xsi:type="dcterms:W3CDTF">2019-11-28T18:51:50Z</dcterms:modified>
</cp:coreProperties>
</file>