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312" r:id="rId3"/>
    <p:sldId id="298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9" r:id="rId15"/>
    <p:sldId id="300" r:id="rId16"/>
    <p:sldId id="304" r:id="rId17"/>
    <p:sldId id="301" r:id="rId18"/>
    <p:sldId id="302" r:id="rId19"/>
    <p:sldId id="303" r:id="rId20"/>
    <p:sldId id="3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88"/>
    <p:restoredTop sz="94694"/>
  </p:normalViewPr>
  <p:slideViewPr>
    <p:cSldViewPr snapToGrid="0">
      <p:cViewPr varScale="1">
        <p:scale>
          <a:sx n="121" d="100"/>
          <a:sy n="121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467BC-F030-794F-8F81-C00FF4D1EED8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FD86A-3F7B-9E47-9DF1-6D07663F4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6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FD86A-3F7B-9E47-9DF1-6D07663F47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29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FD86A-3F7B-9E47-9DF1-6D07663F47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70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FD86A-3F7B-9E47-9DF1-6D07663F47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54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16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3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6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0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5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8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0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11/6/23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1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811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5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id="{8561364B-B66B-E921-D8D9-E2723C9801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14" b="10016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E0C8F-B88E-632B-F9AE-9E545EB82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1309318"/>
          </a:xfrm>
        </p:spPr>
        <p:txBody>
          <a:bodyPr>
            <a:normAutofit/>
          </a:bodyPr>
          <a:lstStyle/>
          <a:p>
            <a:r>
              <a:rPr lang="en-US" dirty="0"/>
              <a:t>Tracing the arc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3DE54-2059-475C-F22C-764DD8380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3768810"/>
            <a:ext cx="8652788" cy="1677575"/>
          </a:xfrm>
        </p:spPr>
        <p:txBody>
          <a:bodyPr>
            <a:normAutofit/>
          </a:bodyPr>
          <a:lstStyle/>
          <a:p>
            <a:r>
              <a:rPr lang="en-US" dirty="0"/>
              <a:t>A Glimpse into the Past, Present, and Future of Artificial Intelligence</a:t>
            </a:r>
          </a:p>
          <a:p>
            <a:r>
              <a:rPr lang="en-US" dirty="0"/>
              <a:t>Dr. Edward Brash</a:t>
            </a:r>
          </a:p>
          <a:p>
            <a:r>
              <a:rPr lang="en-US" dirty="0"/>
              <a:t>A Lecture Series for the CNU Lifelong Learning Society</a:t>
            </a:r>
          </a:p>
          <a:p>
            <a:r>
              <a:rPr lang="en-US" dirty="0"/>
              <a:t>Fall 2023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905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8AEB-17AF-D756-F9EE-991030F2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 in Our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4C45-932A-CE45-8612-78DBA9CC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1500"/>
              </a:spcAf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Transportation and Automotive: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Autonomous Vehicles: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Self-driving cars utilize AI to interpret sensor data, make decisions, and navigate roads with minimal human intervention.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Traffic Management: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AI algorithms optimize traffic flow through smart signal control, reducing congestion and enhancing mobility.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Predictive Maintenance: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AI predicts vehicle maintenance needs, enhancing reliability and reducing unexpected breakdowns.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5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030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8AEB-17AF-D756-F9EE-991030F2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 in Our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4C45-932A-CE45-8612-78DBA9CC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1500"/>
              </a:spcAf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Agriculture: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Precision Farming: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AI-driven technologies enable precise application of fertilizers and pesticides, optimizing yield while minimizing environmental impact.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Crop Monitoring: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Employing drones and AI to monitor crop health, detect diseases, and predict yields.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Automated Harvesting: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Developing autonomous machinery for tasks like harvesting, reducing labor needs, and enhancing efficiency.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5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547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8AEB-17AF-D756-F9EE-991030F2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 in Our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4C45-932A-CE45-8612-78DBA9CC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1500"/>
              </a:spcAf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Environment and Climate Change: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Wildlife Preservation: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Utilizing AI to monitor wildlife, predict threats, and develop conservation strategies.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Climate Modeling: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Employing AI to enhance the predictive accuracy of climate models, aiding in the development of mitigation and adaptation strategies.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Resource Optimization: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AI aids in optimizing resource utilization in various industries, contributing to sustainability and reducing environmental footprints.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66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8AEB-17AF-D756-F9EE-991030F2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 in Our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4C45-932A-CE45-8612-78DBA9CC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1500"/>
              </a:spcAf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Legal: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Document Review: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Automating the review of legal documents, AI can identify relevant materials, reducing manual labor and enhancing efficiency.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Legal Research: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AI can streamline legal research, rapidly retrieving relevant case law and statutory provisions.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Contract Analysis: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Employing AI to review and analyze contracts, identifying potential issues and providing insights.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43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53DA-7578-7677-37A7-E8DE17880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So, why do we fear AI so much??????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Why do we not trust AI??????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2E882-EEBB-9268-38D7-CB440E9D3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43200"/>
            <a:ext cx="10058400" cy="3472206"/>
          </a:xfrm>
        </p:spPr>
        <p:txBody>
          <a:bodyPr>
            <a:normAutofit/>
          </a:bodyPr>
          <a:lstStyle/>
          <a:p>
            <a:r>
              <a:rPr lang="en-US" sz="2000" dirty="0"/>
              <a:t>We will get into this question a LOT more in the coming lectures, but for now, I would like to consider an analogy that I think illustrates nicely one aspect of human psychology that is a big part of answering these questions.</a:t>
            </a:r>
          </a:p>
          <a:p>
            <a:endParaRPr lang="en-US" sz="2000" dirty="0"/>
          </a:p>
          <a:p>
            <a:r>
              <a:rPr lang="en-US" sz="2000" dirty="0"/>
              <a:t>Consider the sport of archery …</a:t>
            </a:r>
          </a:p>
          <a:p>
            <a:endParaRPr lang="en-US" sz="2000" dirty="0"/>
          </a:p>
          <a:p>
            <a:r>
              <a:rPr lang="en-US" sz="2000" dirty="0"/>
              <a:t>Imagine an archer launching 1000 arrows towards a standard archery target … what might the “distribution” look like?</a:t>
            </a:r>
          </a:p>
        </p:txBody>
      </p:sp>
    </p:spTree>
    <p:extLst>
      <p:ext uri="{BB962C8B-B14F-4D97-AF65-F5344CB8AC3E}">
        <p14:creationId xmlns:p14="http://schemas.microsoft.com/office/powerpoint/2010/main" val="537713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FE0F8-EBE1-3246-7FEF-ECC8E6E3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3567774"/>
            <a:ext cx="4602152" cy="939074"/>
          </a:xfrm>
        </p:spPr>
        <p:txBody>
          <a:bodyPr>
            <a:normAutofit/>
          </a:bodyPr>
          <a:lstStyle/>
          <a:p>
            <a:r>
              <a:rPr lang="en-US" sz="3200"/>
              <a:t>Novice Human Archer</a:t>
            </a:r>
          </a:p>
        </p:txBody>
      </p:sp>
      <p:pic>
        <p:nvPicPr>
          <p:cNvPr id="5" name="Content Placeholder 4" descr="A screenshot of a screen&#10;&#10;Description automatically generated">
            <a:extLst>
              <a:ext uri="{FF2B5EF4-FFF2-40B4-BE49-F238E27FC236}">
                <a16:creationId xmlns:a16="http://schemas.microsoft.com/office/drawing/2014/main" id="{0B6F0918-A9DF-0422-F8B2-E2960C4EF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886435"/>
            <a:ext cx="5060992" cy="5060992"/>
          </a:xfrm>
          <a:prstGeom prst="rect">
            <a:avLst/>
          </a:prstGeom>
        </p:spPr>
      </p:pic>
      <p:pic>
        <p:nvPicPr>
          <p:cNvPr id="4" name="Picture 3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192C3F8E-7E27-3FB2-D14A-5A78084C3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560" y="564693"/>
            <a:ext cx="2871476" cy="286429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220ED32-BA89-BBBC-6B38-3D9BB8084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4555671"/>
            <a:ext cx="4602152" cy="1463315"/>
          </a:xfrm>
        </p:spPr>
        <p:txBody>
          <a:bodyPr>
            <a:normAutofit/>
          </a:bodyPr>
          <a:lstStyle/>
          <a:p>
            <a:r>
              <a:rPr lang="en-US" dirty="0" err="1"/>
              <a:t>Mehwish</a:t>
            </a:r>
            <a:r>
              <a:rPr lang="en-US" dirty="0"/>
              <a:t> </a:t>
            </a:r>
            <a:r>
              <a:rPr lang="en-US" dirty="0" err="1"/>
              <a:t>Mazari</a:t>
            </a:r>
            <a:r>
              <a:rPr lang="en-US" dirty="0"/>
              <a:t> – 14 years old</a:t>
            </a:r>
          </a:p>
          <a:p>
            <a:r>
              <a:rPr lang="en-US" dirty="0"/>
              <a:t>2 years archery experience</a:t>
            </a:r>
          </a:p>
        </p:txBody>
      </p:sp>
    </p:spTree>
    <p:extLst>
      <p:ext uri="{BB962C8B-B14F-4D97-AF65-F5344CB8AC3E}">
        <p14:creationId xmlns:p14="http://schemas.microsoft.com/office/powerpoint/2010/main" val="2220144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1ABA-A5D6-C329-30B5-45398DD2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Gaussian Distribution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0B41F-5D37-4A77-DB4C-3518611A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2731477" cy="3849624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“Bell Curve”, or, the NORMAL distribution</a:t>
            </a:r>
          </a:p>
          <a:p>
            <a:r>
              <a:rPr lang="en-US"/>
              <a:t>It is called the normal distribution, because it is “normally” what happens in natural systems</a:t>
            </a:r>
            <a:endParaRPr lang="en-US" dirty="0"/>
          </a:p>
        </p:txBody>
      </p:sp>
      <p:pic>
        <p:nvPicPr>
          <p:cNvPr id="5" name="Picture 4" descr="A diagram of a graph and a diagram of a graph&#10;&#10;Description automatically generated">
            <a:extLst>
              <a:ext uri="{FF2B5EF4-FFF2-40B4-BE49-F238E27FC236}">
                <a16:creationId xmlns:a16="http://schemas.microsoft.com/office/drawing/2014/main" id="{212B6D0D-D811-6105-AEC9-AAF0B112D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428" y="2415215"/>
            <a:ext cx="7772400" cy="32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79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FE0F8-EBE1-3246-7FEF-ECC8E6E3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3567774"/>
            <a:ext cx="4602152" cy="939074"/>
          </a:xfrm>
        </p:spPr>
        <p:txBody>
          <a:bodyPr>
            <a:normAutofit/>
          </a:bodyPr>
          <a:lstStyle/>
          <a:p>
            <a:r>
              <a:rPr lang="en-US" sz="3200"/>
              <a:t>Expert Human Archer</a:t>
            </a:r>
          </a:p>
        </p:txBody>
      </p:sp>
      <p:pic>
        <p:nvPicPr>
          <p:cNvPr id="7" name="Content Placeholder 6" descr="A screen shot of a diagram&#10;&#10;Description automatically generated">
            <a:extLst>
              <a:ext uri="{FF2B5EF4-FFF2-40B4-BE49-F238E27FC236}">
                <a16:creationId xmlns:a16="http://schemas.microsoft.com/office/drawing/2014/main" id="{87A175C9-81FF-263A-3B8B-C1094FBC3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774116"/>
            <a:ext cx="5060992" cy="5285631"/>
          </a:xfrm>
          <a:prstGeom prst="rect">
            <a:avLst/>
          </a:prstGeom>
        </p:spPr>
      </p:pic>
      <p:pic>
        <p:nvPicPr>
          <p:cNvPr id="4" name="Picture 3" descr="A person with a bun in her hair&#10;&#10;Description automatically generated">
            <a:extLst>
              <a:ext uri="{FF2B5EF4-FFF2-40B4-BE49-F238E27FC236}">
                <a16:creationId xmlns:a16="http://schemas.microsoft.com/office/drawing/2014/main" id="{E83665E2-23D5-47F2-D412-5A05C8D6B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952" y="564693"/>
            <a:ext cx="2878691" cy="2864298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BBAED35-1118-42E2-8A9E-6D99453FE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4555671"/>
            <a:ext cx="4602152" cy="1463315"/>
          </a:xfrm>
        </p:spPr>
        <p:txBody>
          <a:bodyPr>
            <a:normAutofit/>
          </a:bodyPr>
          <a:lstStyle/>
          <a:p>
            <a:r>
              <a:rPr lang="en-US" dirty="0"/>
              <a:t>Kristina Larsson</a:t>
            </a:r>
          </a:p>
          <a:p>
            <a:r>
              <a:rPr lang="en-US" dirty="0"/>
              <a:t>Swedish Olympic Archery Team - 2000</a:t>
            </a:r>
          </a:p>
        </p:txBody>
      </p:sp>
    </p:spTree>
    <p:extLst>
      <p:ext uri="{BB962C8B-B14F-4D97-AF65-F5344CB8AC3E}">
        <p14:creationId xmlns:p14="http://schemas.microsoft.com/office/powerpoint/2010/main" val="1674611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F40E2D09-AB8A-79EA-F07D-C6712D63F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775" y="645106"/>
            <a:ext cx="5272518" cy="556466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5"/>
            <a:ext cx="4143830" cy="27855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365"/>
            <a:ext cx="3813048" cy="2459736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FE0F8-EBE1-3246-7FEF-ECC8E6E3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4069" y="1111662"/>
            <a:ext cx="3299328" cy="14563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200" cap="all" spc="-100">
                <a:solidFill>
                  <a:schemeClr val="bg1"/>
                </a:solidFill>
              </a:rPr>
              <a:t>AI Robot Archer</a:t>
            </a:r>
          </a:p>
        </p:txBody>
      </p:sp>
      <p:pic>
        <p:nvPicPr>
          <p:cNvPr id="5" name="Picture 4" descr="A robot with a bow and arrow&#10;&#10;Description automatically generated">
            <a:extLst>
              <a:ext uri="{FF2B5EF4-FFF2-40B4-BE49-F238E27FC236}">
                <a16:creationId xmlns:a16="http://schemas.microsoft.com/office/drawing/2014/main" id="{16F621AD-41BB-54CF-2A47-63EF6306C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7178" y="3588029"/>
            <a:ext cx="3519115" cy="262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41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A2982-8300-D271-FB52-A4A74F98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27789"/>
          </a:xfrm>
        </p:spPr>
        <p:txBody>
          <a:bodyPr/>
          <a:lstStyle/>
          <a:p>
            <a:r>
              <a:rPr lang="en-US"/>
              <a:t>Archery Analogy</a:t>
            </a:r>
            <a:endParaRPr lang="en-US" dirty="0"/>
          </a:p>
        </p:txBody>
      </p:sp>
      <p:pic>
        <p:nvPicPr>
          <p:cNvPr id="5" name="Picture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17C7D379-C1A3-1CF9-F0E0-BC18F5A77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73" y="1876216"/>
            <a:ext cx="11169254" cy="376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9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F8D0-F95C-A76A-57AE-4D2CCC6A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Ideas for Today’s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C5129-54ED-BFB6-9755-99D990BEB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8800"/>
            <a:ext cx="10058400" cy="4519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There is a monumental difference between creating </a:t>
            </a:r>
            <a:r>
              <a:rPr lang="en-US" sz="180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 system that can MIMIC human intelligence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and creating a truly artificially intelligent machine: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			Narrow AI (Weak AI) vs. General AI (Strong AI)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endParaRPr lang="en-US" b="1" dirty="0"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Even within Weak AI, artificially intelligent system are already making many </a:t>
            </a:r>
            <a:r>
              <a:rPr lang="en-US" sz="180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incredible positive contributions 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to our world!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endParaRPr lang="en-US" b="1" dirty="0"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dirty="0">
                <a:latin typeface="Segoe UI" panose="020B0502040204020203" pitchFamily="34" charset="0"/>
                <a:ea typeface="Times New Roman" panose="02020603050405020304" pitchFamily="18" charset="0"/>
              </a:rPr>
              <a:t>A large part of our 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“fear” about AI</a:t>
            </a:r>
            <a:r>
              <a:rPr lang="en-US" dirty="0">
                <a:latin typeface="Segoe UI" panose="020B0502040204020203" pitchFamily="34" charset="0"/>
                <a:ea typeface="Times New Roman" panose="02020603050405020304" pitchFamily="18" charset="0"/>
              </a:rPr>
              <a:t> may come from the fact that when AI gets it wrong, it gets it REALLY wrong, and in a manner that is not consistent with our expectations for what “normal” expert performance should look like!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endParaRPr lang="en-US" dirty="0"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How did we get here?  When we look at a more detailed history of the development of AI, </a:t>
            </a:r>
            <a:r>
              <a:rPr lang="en-US" dirty="0">
                <a:latin typeface="Segoe UI" panose="020B0502040204020203" pitchFamily="34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 would appear that the desire and drive to create artificially intelligent machines is something that is </a:t>
            </a:r>
            <a:r>
              <a:rPr lang="en-US" sz="180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ingrained in the human spirit </a:t>
            </a:r>
            <a:r>
              <a:rPr lang="en-US" sz="180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sym typeface="Wingdings" pitchFamily="2" charset="2"/>
              </a:rPr>
              <a:t></a:t>
            </a:r>
            <a:endParaRPr lang="en-US" sz="1800" dirty="0">
              <a:solidFill>
                <a:srgbClr val="FF000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endParaRPr lang="en-US" b="1" dirty="0"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endParaRPr lang="en-US" sz="1800" dirty="0"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247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A8ED-680D-D929-8E98-FFD34723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vs. AI Distributions</a:t>
            </a:r>
          </a:p>
        </p:txBody>
      </p:sp>
      <p:pic>
        <p:nvPicPr>
          <p:cNvPr id="5" name="Content Placeholder 4" descr="A graph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847B81F0-1E6E-58C9-7D3B-91E5BEA17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7581" y="2103438"/>
            <a:ext cx="7036837" cy="3849687"/>
          </a:xfrm>
        </p:spPr>
      </p:pic>
    </p:spTree>
    <p:extLst>
      <p:ext uri="{BB962C8B-B14F-4D97-AF65-F5344CB8AC3E}">
        <p14:creationId xmlns:p14="http://schemas.microsoft.com/office/powerpoint/2010/main" val="59582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4AD5-6106-73EB-9BCE-0D27ACD4E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556" y="2743200"/>
            <a:ext cx="10058400" cy="1371600"/>
          </a:xfrm>
        </p:spPr>
        <p:txBody>
          <a:bodyPr/>
          <a:lstStyle/>
          <a:p>
            <a:r>
              <a:rPr lang="en-US" dirty="0"/>
              <a:t>Applications of AI in Our World</a:t>
            </a:r>
          </a:p>
        </p:txBody>
      </p:sp>
    </p:spTree>
    <p:extLst>
      <p:ext uri="{BB962C8B-B14F-4D97-AF65-F5344CB8AC3E}">
        <p14:creationId xmlns:p14="http://schemas.microsoft.com/office/powerpoint/2010/main" val="267583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82B0-79AE-A1B2-F19A-5839CD17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Approaches and Subfields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EC25D-57A9-9E23-8FF7-424AA2D8F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256116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Machine Learning (ML):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 subset of AI that allows systems to </a:t>
            </a:r>
            <a:r>
              <a:rPr lang="en-US" sz="180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learn from data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improve from experience, and </a:t>
            </a:r>
            <a:r>
              <a:rPr lang="en-US" sz="180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make predictions or decisions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</a:p>
          <a:p>
            <a:pPr marL="891540" lvl="2" indent="-342900">
              <a:spcBef>
                <a:spcPts val="0"/>
              </a:spcBef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B05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Example:  classification systems – Captcha!</a:t>
            </a:r>
            <a:endParaRPr lang="en-US" dirty="0">
              <a:solidFill>
                <a:srgbClr val="00B05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Deep Learning: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 type of ML that utilizes </a:t>
            </a:r>
            <a:r>
              <a:rPr lang="en-US" sz="180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neural networks 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with many layers (deep neural networks) to analyze various factors of data.</a:t>
            </a:r>
          </a:p>
          <a:p>
            <a:pPr marL="891540" lvl="2" indent="-342900">
              <a:spcBef>
                <a:spcPts val="0"/>
              </a:spcBef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B05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Example:  understanding the stock market</a:t>
            </a:r>
            <a:endParaRPr lang="en-US" dirty="0">
              <a:solidFill>
                <a:srgbClr val="00B05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Robotics: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Design, construction, and operation of </a:t>
            </a:r>
            <a:r>
              <a:rPr lang="en-US" sz="180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robots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to perform tasks </a:t>
            </a:r>
            <a:r>
              <a:rPr lang="en-US" sz="180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autonomously or semi-autonomously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</a:p>
          <a:p>
            <a:pPr marL="891540" lvl="2" indent="-342900">
              <a:spcBef>
                <a:spcPts val="0"/>
              </a:spcBef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B05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Examples:  self-driving cars, drones</a:t>
            </a:r>
            <a:endParaRPr lang="en-US" dirty="0">
              <a:solidFill>
                <a:srgbClr val="00B05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Natural Language Processing (NLP):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Enabling machines to understand, interpret, generate, and </a:t>
            </a:r>
            <a:r>
              <a:rPr lang="en-US" sz="180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respond to human language 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 a valuable way.</a:t>
            </a:r>
          </a:p>
          <a:p>
            <a:pPr marL="891540" lvl="2" indent="-342900">
              <a:spcBef>
                <a:spcPts val="0"/>
              </a:spcBef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B05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Examples:  Siri, Alexa</a:t>
            </a:r>
            <a:endParaRPr lang="en-US" sz="1800" dirty="0">
              <a:solidFill>
                <a:srgbClr val="00B050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548640" lvl="2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Computer Vision: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Allowing machines to interpret and </a:t>
            </a:r>
            <a:r>
              <a:rPr lang="en-US" sz="180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make decisions based on visual data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i.e., images and videos.</a:t>
            </a:r>
          </a:p>
          <a:p>
            <a:pPr marL="891540" lvl="2" indent="-342900">
              <a:spcBef>
                <a:spcPts val="0"/>
              </a:spcBef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B05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Examples:  Facial recognition systems</a:t>
            </a:r>
            <a:endParaRPr lang="en-US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3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8AEB-17AF-D756-F9EE-991030F2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 in Our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4C45-932A-CE45-8612-78DBA9CC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1500"/>
              </a:spcAf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Healthcare: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Diagnostic Aid: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AI algorithms can analyze medical images, such as X-rays and MRIs, assisting in the early detection of conditions like cancer, diabetes, and cardiac diseases.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Treatment Personalization: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AI facilitates personalized medicine by predicting patient responses to various treatments based on their medical history and genetic makeup.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Drug Development: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AI accelerates the drug discovery process by analyzing complex biochemical interactions.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58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8AEB-17AF-D756-F9EE-991030F2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 in Our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4C45-932A-CE45-8612-78DBA9CC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1500"/>
              </a:spcAf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Education: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Personalized Learning: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AI can tailor educational experiences to meet individual student needs, adapting content and learning pathways to enhance knowledge acquisition.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Administrative Tasks: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Automating administrative duties, such as grading assignments, allows educators to devote more time to teaching and student interaction.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Intelligent Tutoring Systems: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AI tutors can offer additional support to students, guiding them through challenging topics outside classroom hours.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5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63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8AEB-17AF-D756-F9EE-991030F2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 in Our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4C45-932A-CE45-8612-78DBA9CC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1500"/>
              </a:spcAf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Finance: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Algorithmic Trading: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Employing algorithms to analyze market trends and execute trades at high speeds, optimizing financial outcomes.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Fraud Detection: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AI systems can detect unusual patterns and activities within financial data, providing alerts related to potential fraud.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Customer Service: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Chatbots and virtual assistants cater to customer inquiries and perform tasks like managing accounts and processing transactions.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5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97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8AEB-17AF-D756-F9EE-991030F2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 in Our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4C45-932A-CE45-8612-78DBA9CC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1500"/>
              </a:spcAf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Manufacturing: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Quality Control: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AI-driven systems monitor production lines, identifying and correcting imperfections, ensuring product quality.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Supply Chain Optimization: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AI analyzes data to optimize inventory management and streamline supply chains, reducing operational costs.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Predictive Maintenance: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Utilizing AI to predict when machinery is likely to fail or require maintenance, minimizing downtime.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5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129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8AEB-17AF-D756-F9EE-991030F2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 in Our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4C45-932A-CE45-8612-78DBA9CC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1500"/>
              </a:spcAf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Retail: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Customer Experience: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AI empowers retailers to offer personalized shopping experiences through recommendation engines and personalized marketing.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Inventory Management: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Automating inventory control ensures optimal stock levels, reducing carrying costs, and preventing stockouts.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Virtual Try-Ons: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Augmented Reality (AR) and AI enable customers to virtually try on products, enhancing online shopping experiences.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5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913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4527</TotalTime>
  <Words>1142</Words>
  <Application>Microsoft Macintosh PowerPoint</Application>
  <PresentationFormat>Widescreen</PresentationFormat>
  <Paragraphs>117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Garamond</vt:lpstr>
      <vt:lpstr>Segoe UI</vt:lpstr>
      <vt:lpstr>Symbol</vt:lpstr>
      <vt:lpstr>Times New Roman</vt:lpstr>
      <vt:lpstr>SavonVTI</vt:lpstr>
      <vt:lpstr>Tracing the arc</vt:lpstr>
      <vt:lpstr>Main Ideas for Today’s Discussion</vt:lpstr>
      <vt:lpstr>Applications of AI in Our World</vt:lpstr>
      <vt:lpstr>Modern Approaches and Subfields of AI</vt:lpstr>
      <vt:lpstr>Applications of AI in Our World</vt:lpstr>
      <vt:lpstr>Applications of AI in Our World</vt:lpstr>
      <vt:lpstr>Applications of AI in Our World</vt:lpstr>
      <vt:lpstr>Applications of AI in Our World</vt:lpstr>
      <vt:lpstr>Applications of AI in Our World</vt:lpstr>
      <vt:lpstr>Applications of AI in Our World</vt:lpstr>
      <vt:lpstr>Applications of AI in Our World</vt:lpstr>
      <vt:lpstr>Applications of AI in Our World</vt:lpstr>
      <vt:lpstr>Applications of AI in Our World</vt:lpstr>
      <vt:lpstr>       So, why do we fear AI so much??????              Why do we not trust AI??????</vt:lpstr>
      <vt:lpstr>Novice Human Archer</vt:lpstr>
      <vt:lpstr>The Gaussian Distribution </vt:lpstr>
      <vt:lpstr>Expert Human Archer</vt:lpstr>
      <vt:lpstr>AI Robot Archer</vt:lpstr>
      <vt:lpstr>Archery Analogy</vt:lpstr>
      <vt:lpstr>Human vs. AI Distributions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Tracing the arc</dc:title>
  <dc:creator>Edward Brash</dc:creator>
  <cp:lastModifiedBy>Edward Brash</cp:lastModifiedBy>
  <cp:revision>19</cp:revision>
  <dcterms:created xsi:type="dcterms:W3CDTF">2023-10-14T18:04:06Z</dcterms:created>
  <dcterms:modified xsi:type="dcterms:W3CDTF">2023-11-07T01:36:09Z</dcterms:modified>
</cp:coreProperties>
</file>