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8" r:id="rId3"/>
    <p:sldId id="259" r:id="rId4"/>
    <p:sldId id="277" r:id="rId5"/>
    <p:sldId id="279" r:id="rId6"/>
    <p:sldId id="280" r:id="rId7"/>
    <p:sldId id="282" r:id="rId8"/>
    <p:sldId id="261" r:id="rId9"/>
    <p:sldId id="272" r:id="rId10"/>
    <p:sldId id="262" r:id="rId11"/>
    <p:sldId id="275" r:id="rId12"/>
    <p:sldId id="263" r:id="rId13"/>
    <p:sldId id="270" r:id="rId14"/>
    <p:sldId id="264" r:id="rId15"/>
    <p:sldId id="265" r:id="rId16"/>
    <p:sldId id="266" r:id="rId17"/>
    <p:sldId id="273" r:id="rId18"/>
    <p:sldId id="276" r:id="rId19"/>
    <p:sldId id="268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ky123.Org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695"/>
    <a:srgbClr val="000000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 autoAdjust="0"/>
    <p:restoredTop sz="94622" autoAdjust="0"/>
  </p:normalViewPr>
  <p:slideViewPr>
    <p:cSldViewPr snapToGrid="0">
      <p:cViewPr varScale="1">
        <p:scale>
          <a:sx n="67" d="100"/>
          <a:sy n="67" d="100"/>
        </p:scale>
        <p:origin x="-84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D29FA-0DA7-44DD-B7BF-F27016F57191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174B8-7128-4E5C-BFAF-00C05BC64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3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174B8-7128-4E5C-BFAF-00C05BC64D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1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9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7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9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1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1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0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3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9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99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25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3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34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79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01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8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5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3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7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88AC-4A8B-4C60-BE89-FCBD303B897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733B-5699-4D1F-BBEB-5C8EB55D2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0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88AC-4A8B-4C60-BE89-FCBD303B897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733B-5699-4D1F-BBEB-5C8EB55D214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4037;&#20316;&#25991;&#20214;\&#26376;&#25253;\&#20215;&#26684;&#25351;&#23548;&#24037;&#20855;.xlsx!&#33519;&#20057;&#28911;&#25104;&#26412;!R397C34:R414C4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file:///C:\Users\Administrator\Desktop\&#24037;&#20316;&#25991;&#20214;\&#26376;&#25253;\&#20215;&#26684;&#25351;&#23548;&#24037;&#20855;.xlsx!&#33519;&#20057;&#28911;&#25104;&#26412;!R397C42:R414C48" TargetMode="Externa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4037;&#20316;&#25991;&#20214;\&#26376;&#25253;\&#20215;&#26684;&#25351;&#23548;&#24037;&#20855;.xlsx!Sheet2!R16C9:R30C1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file:///C:\Users\Administrator\Desktop\&#24037;&#20316;&#25991;&#20214;\&#26376;&#25253;\&#20215;&#26684;&#25351;&#23548;&#24037;&#20855;.xlsx!&#34892;&#24773;&#25351;&#23548;&#24037;&#20855;!R57C8:R59C12" TargetMode="External"/><Relationship Id="rId7" Type="http://schemas.openxmlformats.org/officeDocument/2006/relationships/oleObject" Target="file:///C:\Users\Administrator\Desktop\&#24037;&#20316;&#25991;&#20214;\&#26376;&#25253;\&#20215;&#26684;&#25351;&#23548;&#24037;&#20855;.xlsx!&#20215;&#26684;&#34892;&#24773;!R5C31:R6C33" TargetMode="External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11" Type="http://schemas.openxmlformats.org/officeDocument/2006/relationships/oleObject" Target="file:///C:\Users\Administrator\Desktop\&#24037;&#20316;&#25991;&#20214;\&#26376;&#25253;\&#21333;&#20307;&#20215;&#26684;&#25968;&#25454;.xlsx!&#19969;&#20108;&#28911;&#24211;&#23384;!R94C7:R110C13" TargetMode="External"/><Relationship Id="rId5" Type="http://schemas.openxmlformats.org/officeDocument/2006/relationships/oleObject" Target="file:///C:\Users\Administrator\Desktop\&#24037;&#20316;&#25991;&#20214;\&#26376;&#25253;\&#20215;&#26684;&#25351;&#23548;&#24037;&#20855;.xlsx!&#34892;&#24773;&#25351;&#23548;&#24037;&#20855;!R60C8:R61C12" TargetMode="External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file:///C:\Users\Administrator\Desktop\&#24037;&#20316;&#25991;&#20214;\&#26376;&#25253;\&#20215;&#26684;&#25351;&#23548;&#24037;&#20855;.xlsx!&#20215;&#26684;&#34892;&#24773;!R2C31:R3C3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4037;&#20316;&#25991;&#20214;\&#26376;&#25253;\&#20215;&#26684;&#25351;&#23548;&#24037;&#20855;.xlsx!&#34892;&#24773;&#25351;&#23548;&#24037;&#20855;!R69C8:R74C1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file:///C:\Users\Administrator\Desktop\&#24037;&#20316;&#25991;&#20214;\&#26376;&#25253;\&#20215;&#26684;&#25351;&#23548;&#24037;&#20855;.xlsx!&#34892;&#24773;&#25351;&#23548;&#24037;&#20855;!R75C8:R76C12" TargetMode="Externa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file:///C:\Users\Administrator\Desktop\&#24037;&#20316;&#25991;&#20214;\&#26376;&#25253;\&#21333;&#20307;&#20215;&#26684;&#34892;&#24773;&#34920;.xls!ABS,SM,AN&#19982;BD&#20215;&#26684;&#36235;&#21183;&#22270;!R3C40:R15C47" TargetMode="External"/><Relationship Id="rId7" Type="http://schemas.openxmlformats.org/officeDocument/2006/relationships/oleObject" Target="file:///C:\Users\Administrator\Desktop\&#24037;&#20316;&#25991;&#20214;\&#26376;&#25253;\&#21333;&#20307;&#20215;&#26684;&#34892;&#24773;&#34920;.xls!GPPS&#19982;SM&#20215;&#26684;&#36235;&#21183;&#22270;!R2C30:R12C3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5" Type="http://schemas.openxmlformats.org/officeDocument/2006/relationships/oleObject" Target="file:///C:\Users\Administrator\Desktop\&#24037;&#20316;&#25991;&#20214;\&#26376;&#25253;\&#20215;&#26684;&#25351;&#23548;&#24037;&#20855;.xlsx!&#22269;&#20869;&#29260;&#21495;&#20215;&#26684;&#25104;&#26412;&#24046;!R2C41:R17C47" TargetMode="External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file:///C:\Users\Administrator\Desktop\&#24037;&#20316;&#25991;&#20214;\&#26376;&#25253;\&#20215;&#26684;&#25351;&#23548;&#24037;&#20855;.xlsx!&#22269;&#20869;&#29260;&#21495;&#20215;&#26684;&#25104;&#26412;&#24046;!R21C41:R36C47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4037;&#20316;&#25991;&#20214;\&#26376;&#25253;\&#20215;&#26684;&#25351;&#23548;&#24037;&#20855;.xlsx!&#34892;&#24773;&#25351;&#23548;&#24037;&#20855;!R79C8:R82C1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4037;&#20316;&#25991;&#20214;\&#26376;&#25253;\&#20215;&#26684;&#25351;&#23548;&#24037;&#20855;.xlsx!&#20215;&#26684;&#34892;&#24773;!R24C39:R30C4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Administrator\Desktop\&#24037;&#20316;&#25991;&#20214;\&#26376;&#25253;\&#20215;&#26684;&#25351;&#23548;&#24037;&#20855;.xlsx!&#22269;&#38469;&#21644;&#22269;&#20869;&#29615;&#22659;!R2C45:R3C48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Administrator\Desktop\&#24037;&#20316;&#25991;&#20214;\&#26376;&#25253;\&#20215;&#26684;&#25351;&#23548;&#24037;&#20855;.xlsx!&#22269;&#38469;&#21644;&#22269;&#20869;&#29615;&#22659;!R2C56:R3C59" TargetMode="Externa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file:///C:\Users\Administrator\Desktop\&#24037;&#20316;&#25991;&#20214;\&#26376;&#25253;\&#20215;&#26684;&#25351;&#23548;&#24037;&#20855;.xlsx!&#22269;&#38469;&#21644;&#22269;&#20869;&#29615;&#22659;!R2C40:R3C43" TargetMode="External"/><Relationship Id="rId4" Type="http://schemas.openxmlformats.org/officeDocument/2006/relationships/oleObject" Target="file:///C:\Users\Administrator\Desktop\&#24037;&#20316;&#25991;&#20214;\&#26376;&#25253;\&#20215;&#26684;&#25351;&#23548;&#24037;&#20855;.xlsx!&#22269;&#38469;&#21644;&#22269;&#20869;&#29615;&#22659;!R2C35:R3C38" TargetMode="External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4037;&#20316;&#25991;&#20214;\&#26376;&#25253;\&#20215;&#26684;&#25351;&#23548;&#24037;&#20855;.xlsx!&#22269;&#38469;&#21644;&#22269;&#20869;&#29615;&#22659;!R2C50:R3C5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file:///C:\Users\Administrator\Desktop\&#24037;&#20316;&#25991;&#20214;\&#26376;&#25253;\&#20215;&#26684;&#25351;&#23548;&#24037;&#20855;.xlsx!&#34892;&#24773;&#25351;&#23548;&#24037;&#20855;!R2C26:R13C28" TargetMode="Externa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file:///C:\Users\Administrator\Desktop\&#24037;&#20316;&#25991;&#20214;\&#26376;&#25253;\&#20215;&#26684;&#25351;&#23548;&#24037;&#20855;.xlsx!&#20215;&#26684;&#34892;&#24773;!R2C2:R5C6" TargetMode="External"/><Relationship Id="rId7" Type="http://schemas.openxmlformats.org/officeDocument/2006/relationships/oleObject" Target="file:///C:\Users\Administrator\Desktop\&#24037;&#20316;&#25991;&#20214;\&#26376;&#25253;\&#20215;&#26684;&#25351;&#23548;&#24037;&#20855;.xlsx!&#20215;&#26684;&#34892;&#24773;!R16C2:R19C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file:///C:\Users\Administrator\Desktop\&#24037;&#20316;&#25991;&#20214;\&#26376;&#25253;\&#20215;&#26684;&#25351;&#23548;&#24037;&#20855;.xlsx!&#20215;&#26684;&#34892;&#24773;!R7C2:R14C7" TargetMode="Externa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file:///C:\Users\Administrator\Desktop\&#24037;&#20316;&#25991;&#20214;\&#26376;&#25253;\&#20215;&#26684;&#25351;&#23548;&#24037;&#20855;.xlsx!&#34892;&#24773;&#25351;&#23548;&#24037;&#20855;!R50C8:R51C12" TargetMode="External"/><Relationship Id="rId3" Type="http://schemas.openxmlformats.org/officeDocument/2006/relationships/oleObject" Target="file:///C:\Users\Administrator\Desktop\&#24037;&#20316;&#25991;&#20214;\&#26376;&#25253;\&#20215;&#26684;&#25351;&#23548;&#24037;&#20855;.xlsx!&#34892;&#24773;&#25351;&#23548;&#24037;&#20855;!R52C8:R55C12" TargetMode="External"/><Relationship Id="rId7" Type="http://schemas.openxmlformats.org/officeDocument/2006/relationships/oleObject" Target="file:///C:\Users\Administrator\Desktop\&#24037;&#20316;&#25991;&#20214;\&#26376;&#25253;\&#20215;&#26684;&#25351;&#23548;&#24037;&#20855;.xlsx!&#20215;&#26684;&#34892;&#24773;!R2C24:R3C29" TargetMode="External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oleObject" Target="file:///C:\Users\Administrator\Desktop\&#24037;&#20316;&#25991;&#20214;\&#26376;&#25253;\&#20215;&#26684;&#25351;&#23548;&#24037;&#20855;.xlsx!&#34892;&#24773;&#25351;&#23548;&#24037;&#20855;!R43C8:R49C12" TargetMode="External"/><Relationship Id="rId5" Type="http://schemas.openxmlformats.org/officeDocument/2006/relationships/oleObject" Target="file:///C:\Users\Administrator\Desktop\&#24037;&#20316;&#25991;&#20214;\&#26376;&#25253;\&#21333;&#20307;&#20215;&#26684;&#25968;&#25454;.xlsx!SM&#21326;&#19996;&#21830;&#19994;&#24211;&#23384;!R114C6:R129C12" TargetMode="Externa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file:///C:\Users\Administrator\Desktop\&#24037;&#20316;&#25991;&#20214;\&#26376;&#25253;\&#20215;&#26684;&#25351;&#23548;&#24037;&#20855;.xlsx!&#20215;&#26684;&#34892;&#24773;!R5C24:R6C26" TargetMode="External"/><Relationship Id="rId1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圆角矩形 772"/>
          <p:cNvSpPr/>
          <p:nvPr/>
        </p:nvSpPr>
        <p:spPr>
          <a:xfrm>
            <a:off x="4088216" y="1844594"/>
            <a:ext cx="4015569" cy="9566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4" name="文本框 773"/>
          <p:cNvSpPr txBox="1"/>
          <p:nvPr/>
        </p:nvSpPr>
        <p:spPr>
          <a:xfrm>
            <a:off x="3783186" y="1938174"/>
            <a:ext cx="462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每周价格行情汇报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8257" y="3420388"/>
            <a:ext cx="365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运营部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52830" y="4457689"/>
            <a:ext cx="4960425" cy="54000"/>
            <a:chOff x="8103785" y="3801964"/>
            <a:chExt cx="4960425" cy="54000"/>
          </a:xfrm>
        </p:grpSpPr>
        <p:sp>
          <p:nvSpPr>
            <p:cNvPr id="220" name="椭圆 219"/>
            <p:cNvSpPr/>
            <p:nvPr/>
          </p:nvSpPr>
          <p:spPr>
            <a:xfrm>
              <a:off x="899913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944681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98944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81037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85514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03421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899913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944681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98944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8103785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85514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10342160" y="3819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1168518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1213286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125805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107898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1123751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1302821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1168518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213286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25805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10789835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1123751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13028210" y="3801964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0" y="6438888"/>
            <a:ext cx="11858625" cy="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41"/>
          <p:cNvSpPr txBox="1"/>
          <p:nvPr/>
        </p:nvSpPr>
        <p:spPr>
          <a:xfrm>
            <a:off x="3271837" y="206369"/>
            <a:ext cx="597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SM</a:t>
            </a:r>
            <a:r>
              <a:rPr lang="zh-CN" altLang="en-US" sz="3200" dirty="0" smtClean="0">
                <a:solidFill>
                  <a:schemeClr val="bg1"/>
                </a:solidFill>
              </a:rPr>
              <a:t>盈亏平衡走势图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245689"/>
              </p:ext>
            </p:extLst>
          </p:nvPr>
        </p:nvGraphicFramePr>
        <p:xfrm>
          <a:off x="328613" y="1300163"/>
          <a:ext cx="574357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" name="工作表" r:id="rId3" imgW="4714787" imgH="3095598" progId="Excel.Sheet.12">
                  <p:link updateAutomatic="1"/>
                </p:oleObj>
              </mc:Choice>
              <mc:Fallback>
                <p:oleObj name="工作表" r:id="rId3" imgW="4714787" imgH="309559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613" y="1300163"/>
                        <a:ext cx="5743575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18043"/>
              </p:ext>
            </p:extLst>
          </p:nvPr>
        </p:nvGraphicFramePr>
        <p:xfrm>
          <a:off x="5672138" y="1143000"/>
          <a:ext cx="6186487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" name="工作表" r:id="rId5" imgW="4810076" imgH="3095598" progId="Excel.Sheet.12">
                  <p:link updateAutomatic="1"/>
                </p:oleObj>
              </mc:Choice>
              <mc:Fallback>
                <p:oleObj name="工作表" r:id="rId5" imgW="4810076" imgH="309559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2138" y="1143000"/>
                        <a:ext cx="6186487" cy="410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0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1"/>
          <p:cNvSpPr txBox="1"/>
          <p:nvPr/>
        </p:nvSpPr>
        <p:spPr>
          <a:xfrm>
            <a:off x="3805237" y="231772"/>
            <a:ext cx="3881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苯乙烯下游情况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18830"/>
              </p:ext>
            </p:extLst>
          </p:nvPr>
        </p:nvGraphicFramePr>
        <p:xfrm>
          <a:off x="1743075" y="1328404"/>
          <a:ext cx="8859888" cy="427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" name="工作表" r:id="rId3" imgW="5352927" imgH="2581375" progId="Excel.Sheet.12">
                  <p:link updateAutomatic="1"/>
                </p:oleObj>
              </mc:Choice>
              <mc:Fallback>
                <p:oleObj name="工作表" r:id="rId3" imgW="5352927" imgH="258137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3075" y="1328404"/>
                        <a:ext cx="8859888" cy="427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2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5739" y="811534"/>
            <a:ext cx="7776864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小结：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从供应来看：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，华东主港库存低位运行局面将持续；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成本方面来看：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，纯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苯价格上涨，一定程度上支撑了价格。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从需求来看：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，基本面偏暖运行，业内对节后市场预期乐观，当前市场几无做空动能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预计，下周苯乙烯价格稳中偏强。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1"/>
          <p:cNvSpPr txBox="1"/>
          <p:nvPr/>
        </p:nvSpPr>
        <p:spPr>
          <a:xfrm>
            <a:off x="4762500" y="140260"/>
            <a:ext cx="3881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丁二烯走势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96731"/>
              </p:ext>
            </p:extLst>
          </p:nvPr>
        </p:nvGraphicFramePr>
        <p:xfrm>
          <a:off x="595313" y="1422400"/>
          <a:ext cx="515064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" name="工作表" r:id="rId3" imgW="5429321" imgH="981209" progId="Excel.Sheet.12">
                  <p:link updateAutomatic="1"/>
                </p:oleObj>
              </mc:Choice>
              <mc:Fallback>
                <p:oleObj name="工作表" r:id="rId3" imgW="5429321" imgH="9812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13" y="1422400"/>
                        <a:ext cx="5150643" cy="116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23822"/>
              </p:ext>
            </p:extLst>
          </p:nvPr>
        </p:nvGraphicFramePr>
        <p:xfrm>
          <a:off x="552450" y="3294063"/>
          <a:ext cx="5193506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" name="工作表" r:id="rId5" imgW="5429321" imgH="523941" progId="Excel.Sheet.12">
                  <p:link updateAutomatic="1"/>
                </p:oleObj>
              </mc:Choice>
              <mc:Fallback>
                <p:oleObj name="工作表" r:id="rId5" imgW="5429321" imgH="5239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450" y="3294063"/>
                        <a:ext cx="5193506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348176"/>
              </p:ext>
            </p:extLst>
          </p:nvPr>
        </p:nvGraphicFramePr>
        <p:xfrm>
          <a:off x="652462" y="4994274"/>
          <a:ext cx="5093493" cy="919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6" name="工作表" r:id="rId7" imgW="2371700" imgH="438102" progId="Excel.Sheet.12">
                  <p:link updateAutomatic="1"/>
                </p:oleObj>
              </mc:Choice>
              <mc:Fallback>
                <p:oleObj name="工作表" r:id="rId7" imgW="2371700" imgH="43810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2462" y="4994274"/>
                        <a:ext cx="5093493" cy="919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115863"/>
              </p:ext>
            </p:extLst>
          </p:nvPr>
        </p:nvGraphicFramePr>
        <p:xfrm>
          <a:off x="7239000" y="4714875"/>
          <a:ext cx="4019550" cy="11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" name="工作表" r:id="rId9" imgW="3057620" imgH="590615" progId="Excel.Sheet.12">
                  <p:link updateAutomatic="1"/>
                </p:oleObj>
              </mc:Choice>
              <mc:Fallback>
                <p:oleObj name="工作表" r:id="rId9" imgW="3057620" imgH="59061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9000" y="4714875"/>
                        <a:ext cx="4019550" cy="112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56087"/>
              </p:ext>
            </p:extLst>
          </p:nvPr>
        </p:nvGraphicFramePr>
        <p:xfrm>
          <a:off x="6443663" y="1174750"/>
          <a:ext cx="5314950" cy="324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8" name="工作表" r:id="rId11" imgW="4448086" imgH="2933638" progId="Excel.Sheet.12">
                  <p:link updateAutomatic="1"/>
                </p:oleObj>
              </mc:Choice>
              <mc:Fallback>
                <p:oleObj name="工作表" r:id="rId11" imgW="4448086" imgH="293363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43663" y="1174750"/>
                        <a:ext cx="5314950" cy="3241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3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189" y="1454472"/>
            <a:ext cx="7776864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小结：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从供应来看：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，欧亚丁二烯装置预期检修较多，货源紧张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从下游来看，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，下游</a:t>
            </a:r>
            <a:r>
              <a:rPr lang="en-US" altLang="zh-CN" sz="2000" b="1" dirty="0">
                <a:solidFill>
                  <a:schemeClr val="bg1"/>
                </a:solidFill>
              </a:rPr>
              <a:t>SBR</a:t>
            </a:r>
            <a:r>
              <a:rPr lang="zh-CN" altLang="en-US" sz="2000" b="1" dirty="0">
                <a:solidFill>
                  <a:schemeClr val="bg1"/>
                </a:solidFill>
              </a:rPr>
              <a:t>和</a:t>
            </a:r>
            <a:r>
              <a:rPr lang="en-US" altLang="zh-CN" sz="2000" b="1" dirty="0">
                <a:solidFill>
                  <a:schemeClr val="bg1"/>
                </a:solidFill>
              </a:rPr>
              <a:t>BR</a:t>
            </a:r>
            <a:r>
              <a:rPr lang="zh-CN" altLang="en-US" sz="2000" b="1" dirty="0">
                <a:solidFill>
                  <a:schemeClr val="bg1"/>
                </a:solidFill>
              </a:rPr>
              <a:t>生产商利润不断受到挤压。成本不断升级，台湾和韩国部分合成橡胶生产商或考虑</a:t>
            </a: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月适当降低开工率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预计下周保持整理，稳定偏强。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1"/>
          <p:cNvSpPr txBox="1"/>
          <p:nvPr/>
        </p:nvSpPr>
        <p:spPr>
          <a:xfrm>
            <a:off x="4413176" y="3172"/>
            <a:ext cx="3881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丙烯腈走势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1451" y="3969072"/>
            <a:ext cx="7776864" cy="1865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小结：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从供应来看：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</a:rPr>
              <a:t>，库存仍将维持低位；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从下游来看，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</a:rPr>
              <a:t>，主要下游</a:t>
            </a:r>
            <a:r>
              <a:rPr lang="en-US" altLang="zh-CN" sz="1600" b="1" dirty="0">
                <a:solidFill>
                  <a:schemeClr val="bg1"/>
                </a:solidFill>
              </a:rPr>
              <a:t>ABS</a:t>
            </a:r>
            <a:r>
              <a:rPr lang="zh-CN" altLang="en-US" sz="1600" b="1" dirty="0">
                <a:solidFill>
                  <a:schemeClr val="bg1"/>
                </a:solidFill>
              </a:rPr>
              <a:t>及腈纶行业开工良好。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</a:rPr>
              <a:t>预计，下周</a:t>
            </a:r>
            <a:r>
              <a:rPr lang="zh-CN" altLang="en-US" sz="1600" b="1" dirty="0">
                <a:solidFill>
                  <a:schemeClr val="bg1"/>
                </a:solidFill>
              </a:rPr>
              <a:t>丙烯腈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市场稳中偏强。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931728"/>
              </p:ext>
            </p:extLst>
          </p:nvPr>
        </p:nvGraphicFramePr>
        <p:xfrm>
          <a:off x="2041451" y="816547"/>
          <a:ext cx="7776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工作表" r:id="rId3" imgW="5429321" imgH="1981312" progId="Excel.Sheet.12">
                  <p:link updateAutomatic="1"/>
                </p:oleObj>
              </mc:Choice>
              <mc:Fallback>
                <p:oleObj name="工作表" r:id="rId3" imgW="5429321" imgH="19813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1451" y="816547"/>
                        <a:ext cx="7776863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385144"/>
              </p:ext>
            </p:extLst>
          </p:nvPr>
        </p:nvGraphicFramePr>
        <p:xfrm>
          <a:off x="2041451" y="3255962"/>
          <a:ext cx="7776864" cy="532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工作表" r:id="rId5" imgW="5429321" imgH="371429" progId="Excel.Sheet.12">
                  <p:link updateAutomatic="1"/>
                </p:oleObj>
              </mc:Choice>
              <mc:Fallback>
                <p:oleObj name="工作表" r:id="rId5" imgW="5429321" imgH="3714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1451" y="3255962"/>
                        <a:ext cx="7776864" cy="532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2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1"/>
          <p:cNvSpPr txBox="1"/>
          <p:nvPr/>
        </p:nvSpPr>
        <p:spPr>
          <a:xfrm>
            <a:off x="3571875" y="150763"/>
            <a:ext cx="597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ABS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en-US" altLang="zh-CN" sz="3200" dirty="0" smtClean="0">
                <a:solidFill>
                  <a:schemeClr val="bg1"/>
                </a:solidFill>
              </a:rPr>
              <a:t>PS</a:t>
            </a:r>
            <a:r>
              <a:rPr lang="zh-CN" altLang="en-US" sz="3200" dirty="0" smtClean="0">
                <a:solidFill>
                  <a:schemeClr val="bg1"/>
                </a:solidFill>
              </a:rPr>
              <a:t>盈亏平衡走势图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846679"/>
              </p:ext>
            </p:extLst>
          </p:nvPr>
        </p:nvGraphicFramePr>
        <p:xfrm>
          <a:off x="319088" y="1146175"/>
          <a:ext cx="549592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8" name="工作表" r:id="rId3" imgW="5495996" imgH="2733617" progId="Excel.Sheet.8">
                  <p:link/>
                </p:oleObj>
              </mc:Choice>
              <mc:Fallback>
                <p:oleObj name="工作表" r:id="rId3" imgW="5495996" imgH="2733617" progId="Excel.Sheet.8">
                  <p:link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088" y="1146175"/>
                        <a:ext cx="5495925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397893"/>
              </p:ext>
            </p:extLst>
          </p:nvPr>
        </p:nvGraphicFramePr>
        <p:xfrm>
          <a:off x="423863" y="3919537"/>
          <a:ext cx="5605462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9" name="工作表" r:id="rId5" imgW="4657830" imgH="2752783" progId="Excel.Sheet.12">
                  <p:link updateAutomatic="1"/>
                </p:oleObj>
              </mc:Choice>
              <mc:Fallback>
                <p:oleObj name="工作表" r:id="rId5" imgW="4657830" imgH="275278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863" y="3919537"/>
                        <a:ext cx="5605462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178165"/>
              </p:ext>
            </p:extLst>
          </p:nvPr>
        </p:nvGraphicFramePr>
        <p:xfrm>
          <a:off x="5962650" y="1003300"/>
          <a:ext cx="549592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0" name="工作表" r:id="rId7" imgW="5495996" imgH="2905025" progId="Excel.Sheet.8">
                  <p:link updateAutomatic="1"/>
                </p:oleObj>
              </mc:Choice>
              <mc:Fallback>
                <p:oleObj name="工作表" r:id="rId7" imgW="5495996" imgH="2905025" progId="Excel.Shee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2650" y="1003300"/>
                        <a:ext cx="5495925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18846"/>
              </p:ext>
            </p:extLst>
          </p:nvPr>
        </p:nvGraphicFramePr>
        <p:xfrm>
          <a:off x="6243637" y="3836987"/>
          <a:ext cx="5586413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51" name="工作表" r:id="rId9" imgW="4657830" imgH="2752783" progId="Excel.Sheet.12">
                  <p:link updateAutomatic="1"/>
                </p:oleObj>
              </mc:Choice>
              <mc:Fallback>
                <p:oleObj name="工作表" r:id="rId9" imgW="4657830" imgH="275278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43637" y="3836987"/>
                        <a:ext cx="5586413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1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1"/>
          <p:cNvSpPr txBox="1"/>
          <p:nvPr/>
        </p:nvSpPr>
        <p:spPr>
          <a:xfrm>
            <a:off x="3502818" y="206368"/>
            <a:ext cx="597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ABS</a:t>
            </a:r>
            <a:r>
              <a:rPr lang="zh-CN" altLang="en-US" sz="3200" dirty="0" smtClean="0">
                <a:solidFill>
                  <a:schemeClr val="bg1"/>
                </a:solidFill>
              </a:rPr>
              <a:t>、</a:t>
            </a:r>
            <a:r>
              <a:rPr lang="en-US" altLang="zh-CN" sz="3200" dirty="0" smtClean="0">
                <a:solidFill>
                  <a:schemeClr val="bg1"/>
                </a:solidFill>
              </a:rPr>
              <a:t>PS</a:t>
            </a:r>
            <a:r>
              <a:rPr lang="zh-CN" altLang="en-US" sz="3200" dirty="0" smtClean="0">
                <a:solidFill>
                  <a:schemeClr val="bg1"/>
                </a:solidFill>
              </a:rPr>
              <a:t>及</a:t>
            </a:r>
            <a:r>
              <a:rPr lang="en-US" altLang="zh-CN" sz="3200" dirty="0" smtClean="0">
                <a:solidFill>
                  <a:schemeClr val="bg1"/>
                </a:solidFill>
              </a:rPr>
              <a:t>SM</a:t>
            </a:r>
            <a:r>
              <a:rPr lang="zh-CN" altLang="en-US" sz="3200" dirty="0" smtClean="0">
                <a:solidFill>
                  <a:schemeClr val="bg1"/>
                </a:solidFill>
              </a:rPr>
              <a:t>的生产成本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799" y="5757863"/>
            <a:ext cx="665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仅供参考！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90799" y="3534193"/>
            <a:ext cx="77962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注</a:t>
            </a:r>
            <a:r>
              <a:rPr lang="zh-CN" altLang="en-US" b="1" dirty="0" smtClean="0">
                <a:solidFill>
                  <a:schemeClr val="bg1"/>
                </a:solidFill>
              </a:rPr>
              <a:t>：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</a:rPr>
              <a:t>ABS</a:t>
            </a:r>
            <a:r>
              <a:rPr lang="zh-CN" altLang="en-US" b="1" dirty="0">
                <a:solidFill>
                  <a:schemeClr val="bg1"/>
                </a:solidFill>
              </a:rPr>
              <a:t>美金成本包括了</a:t>
            </a:r>
            <a:r>
              <a:rPr lang="en-US" altLang="zh-CN" b="1" dirty="0">
                <a:solidFill>
                  <a:schemeClr val="bg1"/>
                </a:solidFill>
              </a:rPr>
              <a:t>150</a:t>
            </a:r>
            <a:r>
              <a:rPr lang="zh-CN" altLang="en-US" b="1" dirty="0">
                <a:solidFill>
                  <a:schemeClr val="bg1"/>
                </a:solidFill>
              </a:rPr>
              <a:t>美元的人工成本，</a:t>
            </a:r>
            <a:r>
              <a:rPr lang="en-US" altLang="zh-CN" b="1" dirty="0">
                <a:solidFill>
                  <a:schemeClr val="bg1"/>
                </a:solidFill>
              </a:rPr>
              <a:t>ASB</a:t>
            </a:r>
            <a:r>
              <a:rPr lang="zh-CN" altLang="en-US" b="1" dirty="0">
                <a:solidFill>
                  <a:schemeClr val="bg1"/>
                </a:solidFill>
              </a:rPr>
              <a:t>人民币成本包括了</a:t>
            </a:r>
            <a:r>
              <a:rPr lang="en-US" altLang="zh-CN" b="1" dirty="0">
                <a:solidFill>
                  <a:schemeClr val="bg1"/>
                </a:solidFill>
              </a:rPr>
              <a:t>2000</a:t>
            </a:r>
            <a:r>
              <a:rPr lang="zh-CN" altLang="en-US" b="1" dirty="0">
                <a:solidFill>
                  <a:schemeClr val="bg1"/>
                </a:solidFill>
              </a:rPr>
              <a:t>元的人工成本</a:t>
            </a:r>
            <a:r>
              <a:rPr lang="zh-CN" altLang="en-US" b="1" dirty="0" smtClean="0">
                <a:solidFill>
                  <a:schemeClr val="bg1"/>
                </a:solidFill>
              </a:rPr>
              <a:t>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</a:rPr>
              <a:t>PS</a:t>
            </a:r>
            <a:r>
              <a:rPr lang="zh-CN" altLang="en-US" b="1" dirty="0">
                <a:solidFill>
                  <a:schemeClr val="bg1"/>
                </a:solidFill>
              </a:rPr>
              <a:t>美金成本包括了</a:t>
            </a:r>
            <a:r>
              <a:rPr lang="en-US" altLang="zh-CN" b="1" dirty="0">
                <a:solidFill>
                  <a:schemeClr val="bg1"/>
                </a:solidFill>
              </a:rPr>
              <a:t>80</a:t>
            </a:r>
            <a:r>
              <a:rPr lang="zh-CN" altLang="en-US" b="1" dirty="0">
                <a:solidFill>
                  <a:schemeClr val="bg1"/>
                </a:solidFill>
              </a:rPr>
              <a:t>美元的人工成本，</a:t>
            </a:r>
            <a:r>
              <a:rPr lang="en-US" altLang="zh-CN" b="1" dirty="0">
                <a:solidFill>
                  <a:schemeClr val="bg1"/>
                </a:solidFill>
              </a:rPr>
              <a:t>PS</a:t>
            </a:r>
            <a:r>
              <a:rPr lang="zh-CN" altLang="en-US" b="1" dirty="0">
                <a:solidFill>
                  <a:schemeClr val="bg1"/>
                </a:solidFill>
              </a:rPr>
              <a:t>人民币成本包括了</a:t>
            </a:r>
            <a:r>
              <a:rPr lang="en-US" altLang="zh-CN" b="1" dirty="0">
                <a:solidFill>
                  <a:schemeClr val="bg1"/>
                </a:solidFill>
              </a:rPr>
              <a:t>1000</a:t>
            </a:r>
            <a:r>
              <a:rPr lang="zh-CN" altLang="en-US" b="1" dirty="0">
                <a:solidFill>
                  <a:schemeClr val="bg1"/>
                </a:solidFill>
              </a:rPr>
              <a:t>元的人工成本</a:t>
            </a:r>
            <a:r>
              <a:rPr lang="zh-CN" altLang="en-US" b="1" dirty="0" smtClean="0">
                <a:solidFill>
                  <a:schemeClr val="bg1"/>
                </a:solidFill>
              </a:rPr>
              <a:t>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</a:rPr>
              <a:t>，苯乙烯美金成本包括了</a:t>
            </a:r>
            <a:r>
              <a:rPr lang="en-US" altLang="zh-CN" b="1" dirty="0" smtClean="0">
                <a:solidFill>
                  <a:schemeClr val="bg1"/>
                </a:solidFill>
              </a:rPr>
              <a:t>150</a:t>
            </a:r>
            <a:r>
              <a:rPr lang="zh-CN" altLang="en-US" b="1" dirty="0" smtClean="0">
                <a:solidFill>
                  <a:schemeClr val="bg1"/>
                </a:solidFill>
              </a:rPr>
              <a:t>美元的人工成本，苯乙烯人民币包括了</a:t>
            </a:r>
            <a:r>
              <a:rPr lang="en-US" altLang="zh-CN" b="1" dirty="0" smtClean="0">
                <a:solidFill>
                  <a:schemeClr val="bg1"/>
                </a:solidFill>
              </a:rPr>
              <a:t>1200</a:t>
            </a:r>
            <a:r>
              <a:rPr lang="zh-CN" altLang="en-US" b="1" dirty="0" smtClean="0">
                <a:solidFill>
                  <a:schemeClr val="bg1"/>
                </a:solidFill>
              </a:rPr>
              <a:t>元的人工成本。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410270"/>
              </p:ext>
            </p:extLst>
          </p:nvPr>
        </p:nvGraphicFramePr>
        <p:xfrm>
          <a:off x="2771775" y="1014413"/>
          <a:ext cx="7400925" cy="218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工作表" r:id="rId3" imgW="5429321" imgH="1428758" progId="Excel.Sheet.12">
                  <p:link updateAutomatic="1"/>
                </p:oleObj>
              </mc:Choice>
              <mc:Fallback>
                <p:oleObj name="工作表" r:id="rId3" imgW="5429321" imgH="142875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1014413"/>
                        <a:ext cx="7400925" cy="2183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5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1"/>
          <p:cNvSpPr txBox="1"/>
          <p:nvPr/>
        </p:nvSpPr>
        <p:spPr>
          <a:xfrm>
            <a:off x="3805237" y="231772"/>
            <a:ext cx="4452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三、结论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207170"/>
              </p:ext>
            </p:extLst>
          </p:nvPr>
        </p:nvGraphicFramePr>
        <p:xfrm>
          <a:off x="3619501" y="1274762"/>
          <a:ext cx="5138737" cy="4167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7" name="工作表" r:id="rId3" imgW="2066937" imgH="1676288" progId="Excel.Sheet.12">
                  <p:link updateAutomatic="1"/>
                </p:oleObj>
              </mc:Choice>
              <mc:Fallback>
                <p:oleObj name="工作表" r:id="rId3" imgW="2066937" imgH="167628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1" y="1274762"/>
                        <a:ext cx="5138737" cy="4167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2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1"/>
          <p:cNvSpPr txBox="1"/>
          <p:nvPr/>
        </p:nvSpPr>
        <p:spPr>
          <a:xfrm>
            <a:off x="3462337" y="2260597"/>
            <a:ext cx="4452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谢谢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 141"/>
          <p:cNvSpPr txBox="1"/>
          <p:nvPr/>
        </p:nvSpPr>
        <p:spPr>
          <a:xfrm>
            <a:off x="4433887" y="0"/>
            <a:ext cx="1775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目录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28218" y="520602"/>
            <a:ext cx="5362576" cy="612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第一部分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，国内外环境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，主要宏观指数情况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，主要商品指数情况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，主要经济、产业政策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第二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部分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，供应链情况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，国际原油走势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，苯乙烯走势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，丁二烯走势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，丙烯腈走势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ABS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PS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盈亏走势情况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第三部分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，结论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 141"/>
          <p:cNvSpPr txBox="1"/>
          <p:nvPr/>
        </p:nvSpPr>
        <p:spPr>
          <a:xfrm>
            <a:off x="4276725" y="419242"/>
            <a:ext cx="350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一、国内外环境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0050" y="1004017"/>
            <a:ext cx="3876675" cy="721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主要宏观指数情况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071"/>
              </p:ext>
            </p:extLst>
          </p:nvPr>
        </p:nvGraphicFramePr>
        <p:xfrm>
          <a:off x="725260" y="2090057"/>
          <a:ext cx="4987925" cy="13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工作表" r:id="rId4" imgW="3114578" imgH="1009552" progId="Excel.Sheet.12">
                  <p:link updateAutomatic="1"/>
                </p:oleObj>
              </mc:Choice>
              <mc:Fallback>
                <p:oleObj name="工作表" r:id="rId4" imgW="3114578" imgH="100955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5260" y="2090057"/>
                        <a:ext cx="4987925" cy="13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708941"/>
              </p:ext>
            </p:extLst>
          </p:nvPr>
        </p:nvGraphicFramePr>
        <p:xfrm>
          <a:off x="6462713" y="2085974"/>
          <a:ext cx="5195887" cy="137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工作表" r:id="rId6" imgW="2752857" imgH="1009552" progId="Excel.Sheet.12">
                  <p:link updateAutomatic="1"/>
                </p:oleObj>
              </mc:Choice>
              <mc:Fallback>
                <p:oleObj name="工作表" r:id="rId6" imgW="2752857" imgH="100955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62713" y="2085974"/>
                        <a:ext cx="5195887" cy="1371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612407"/>
              </p:ext>
            </p:extLst>
          </p:nvPr>
        </p:nvGraphicFramePr>
        <p:xfrm>
          <a:off x="6457949" y="4208463"/>
          <a:ext cx="5243513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工作表" r:id="rId8" imgW="3162357" imgH="1009552" progId="Excel.Sheet.12">
                  <p:link updateAutomatic="1"/>
                </p:oleObj>
              </mc:Choice>
              <mc:Fallback>
                <p:oleObj name="工作表" r:id="rId8" imgW="3162357" imgH="100955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57949" y="4208463"/>
                        <a:ext cx="5243513" cy="139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640288"/>
              </p:ext>
            </p:extLst>
          </p:nvPr>
        </p:nvGraphicFramePr>
        <p:xfrm>
          <a:off x="766762" y="4209144"/>
          <a:ext cx="5024438" cy="140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工作表" r:id="rId10" imgW="3143192" imgH="1009552" progId="Excel.Sheet.12">
                  <p:link updateAutomatic="1"/>
                </p:oleObj>
              </mc:Choice>
              <mc:Fallback>
                <p:oleObj name="工作表" r:id="rId10" imgW="3143192" imgH="100955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6762" y="4209144"/>
                        <a:ext cx="5024438" cy="1407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1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400049" y="588518"/>
            <a:ext cx="387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主要商品指数情况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114171"/>
              </p:ext>
            </p:extLst>
          </p:nvPr>
        </p:nvGraphicFramePr>
        <p:xfrm>
          <a:off x="500063" y="1651000"/>
          <a:ext cx="4986338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工作表" r:id="rId3" imgW="3629085" imgH="1009552" progId="Excel.Sheet.12">
                  <p:link updateAutomatic="1"/>
                </p:oleObj>
              </mc:Choice>
              <mc:Fallback>
                <p:oleObj name="工作表" r:id="rId3" imgW="3629085" imgH="100955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063" y="1651000"/>
                        <a:ext cx="4986338" cy="153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794936"/>
              </p:ext>
            </p:extLst>
          </p:nvPr>
        </p:nvGraphicFramePr>
        <p:xfrm>
          <a:off x="6643688" y="1004016"/>
          <a:ext cx="4619625" cy="511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工作表" r:id="rId5" imgW="4619498" imgH="4886338" progId="Excel.Sheet.12">
                  <p:link updateAutomatic="1"/>
                </p:oleObj>
              </mc:Choice>
              <mc:Fallback>
                <p:oleObj name="工作表" r:id="rId5" imgW="4619498" imgH="488633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3688" y="1004016"/>
                        <a:ext cx="4619625" cy="5111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1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400048" y="459931"/>
            <a:ext cx="3876675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主要产业、经济政策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2986" y="1397907"/>
            <a:ext cx="10129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美国</a:t>
            </a:r>
            <a:r>
              <a:rPr lang="en-US" altLang="zh-CN" b="1" dirty="0" smtClean="0">
                <a:solidFill>
                  <a:schemeClr val="bg1"/>
                </a:solidFill>
              </a:rPr>
              <a:t>:  </a:t>
            </a:r>
            <a:r>
              <a:rPr lang="zh-CN" altLang="en-US" b="1" dirty="0" smtClean="0">
                <a:solidFill>
                  <a:schemeClr val="bg1"/>
                </a:solidFill>
              </a:rPr>
              <a:t>当选</a:t>
            </a:r>
            <a:r>
              <a:rPr lang="zh-CN" altLang="en-US" b="1" dirty="0">
                <a:solidFill>
                  <a:schemeClr val="bg1"/>
                </a:solidFill>
              </a:rPr>
              <a:t>总统</a:t>
            </a:r>
            <a:r>
              <a:rPr lang="zh-CN" altLang="en-US" b="1" dirty="0" smtClean="0">
                <a:solidFill>
                  <a:schemeClr val="bg1"/>
                </a:solidFill>
              </a:rPr>
              <a:t>特朗普在</a:t>
            </a:r>
            <a:r>
              <a:rPr lang="zh-CN" altLang="en-US" b="1" dirty="0">
                <a:solidFill>
                  <a:schemeClr val="bg1"/>
                </a:solidFill>
              </a:rPr>
              <a:t>社交媒体宣布其上任后将遵循两项简单规则</a:t>
            </a:r>
            <a:r>
              <a:rPr lang="en-US" altLang="zh-CN" b="1" dirty="0">
                <a:solidFill>
                  <a:schemeClr val="bg1"/>
                </a:solidFill>
              </a:rPr>
              <a:t>——“</a:t>
            </a:r>
            <a:r>
              <a:rPr lang="zh-CN" altLang="en-US" b="1" dirty="0">
                <a:solidFill>
                  <a:schemeClr val="bg1"/>
                </a:solidFill>
              </a:rPr>
              <a:t>购买美国货和雇佣美国人”，透露出扶持美国产业和工人的意图</a:t>
            </a:r>
            <a:r>
              <a:rPr lang="zh-CN" altLang="en-US" b="1" dirty="0" smtClean="0">
                <a:solidFill>
                  <a:schemeClr val="bg1"/>
                </a:solidFill>
              </a:rPr>
              <a:t>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德国</a:t>
            </a:r>
            <a:r>
              <a:rPr lang="en-US" altLang="zh-CN" b="1" dirty="0" smtClean="0">
                <a:solidFill>
                  <a:schemeClr val="bg1"/>
                </a:solidFill>
              </a:rPr>
              <a:t>:  BDI</a:t>
            </a:r>
            <a:r>
              <a:rPr lang="zh-CN" altLang="en-US" b="1" dirty="0">
                <a:solidFill>
                  <a:schemeClr val="bg1"/>
                </a:solidFill>
              </a:rPr>
              <a:t>工业联盟预期德国今年经济成长约</a:t>
            </a:r>
            <a:r>
              <a:rPr lang="en-US" altLang="zh-CN" b="1" dirty="0">
                <a:solidFill>
                  <a:schemeClr val="bg1"/>
                </a:solidFill>
              </a:rPr>
              <a:t>1.5%</a:t>
            </a:r>
            <a:r>
              <a:rPr lang="zh-CN" altLang="en-US" b="1" dirty="0">
                <a:solidFill>
                  <a:schemeClr val="bg1"/>
                </a:solidFill>
              </a:rPr>
              <a:t>，对于美国候任总统特朗普贸易政策及中国政府干预举措的疑虑，压抑对成长率的预期</a:t>
            </a:r>
            <a:r>
              <a:rPr lang="zh-CN" altLang="en-US" b="1" dirty="0" smtClean="0">
                <a:solidFill>
                  <a:schemeClr val="bg1"/>
                </a:solidFill>
              </a:rPr>
              <a:t>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日银理事：全球市场趋向利好日本，提振经济任务犹</a:t>
            </a:r>
            <a:r>
              <a:rPr lang="zh-CN" altLang="en-US" b="1" dirty="0" smtClean="0">
                <a:solidFill>
                  <a:schemeClr val="bg1"/>
                </a:solidFill>
              </a:rPr>
              <a:t>艰。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中国：</a:t>
            </a:r>
            <a:r>
              <a:rPr lang="en-US" altLang="zh-CN" b="1" dirty="0">
                <a:solidFill>
                  <a:schemeClr val="bg1"/>
                </a:solidFill>
              </a:rPr>
              <a:t>2017</a:t>
            </a:r>
            <a:r>
              <a:rPr lang="zh-CN" altLang="en-US" b="1" dirty="0">
                <a:solidFill>
                  <a:schemeClr val="bg1"/>
                </a:solidFill>
              </a:rPr>
              <a:t>年中国经济总体上继续企</a:t>
            </a:r>
            <a:r>
              <a:rPr lang="zh-CN" altLang="en-US" b="1" dirty="0" smtClean="0">
                <a:solidFill>
                  <a:schemeClr val="bg1"/>
                </a:solidFill>
              </a:rPr>
              <a:t>稳，</a:t>
            </a:r>
            <a:r>
              <a:rPr lang="zh-CN" altLang="en-US" b="1" dirty="0">
                <a:solidFill>
                  <a:schemeClr val="bg1"/>
                </a:solidFill>
              </a:rPr>
              <a:t>物价涨幅略微回升，消费品零售增速基本平稳、固定资产投资、货币供应的增幅也基本平稳，预计</a:t>
            </a:r>
            <a:r>
              <a:rPr lang="en-US" altLang="zh-CN" b="1" dirty="0">
                <a:solidFill>
                  <a:schemeClr val="bg1"/>
                </a:solidFill>
              </a:rPr>
              <a:t>2017</a:t>
            </a:r>
            <a:r>
              <a:rPr lang="zh-CN" altLang="en-US" b="1" dirty="0">
                <a:solidFill>
                  <a:schemeClr val="bg1"/>
                </a:solidFill>
              </a:rPr>
              <a:t>年经济增速略有回落，经济增长</a:t>
            </a:r>
            <a:r>
              <a:rPr lang="en-US" altLang="zh-CN" b="1" dirty="0">
                <a:solidFill>
                  <a:schemeClr val="bg1"/>
                </a:solidFill>
              </a:rPr>
              <a:t>6.5%</a:t>
            </a:r>
            <a:r>
              <a:rPr lang="zh-CN" altLang="en-US" b="1" dirty="0">
                <a:solidFill>
                  <a:schemeClr val="bg1"/>
                </a:solidFill>
              </a:rPr>
              <a:t>左右。</a:t>
            </a:r>
          </a:p>
        </p:txBody>
      </p:sp>
    </p:spTree>
    <p:extLst>
      <p:ext uri="{BB962C8B-B14F-4D97-AF65-F5344CB8AC3E}">
        <p14:creationId xmlns:p14="http://schemas.microsoft.com/office/powerpoint/2010/main" val="38881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059543" y="588518"/>
            <a:ext cx="99713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prstClr val="white"/>
                </a:solidFill>
              </a:rPr>
              <a:t>小结</a:t>
            </a:r>
            <a:r>
              <a:rPr lang="en-US" altLang="zh-CN" sz="2400" b="1" dirty="0" smtClean="0">
                <a:solidFill>
                  <a:prstClr val="white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</a:rPr>
              <a:t>1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，受制于美元指数这个时期的下跌，世界各国货币出现了一定幅度升值，同时大宗商品也出现了一定回升；</a:t>
            </a:r>
            <a:endParaRPr lang="en-US" altLang="zh-CN" sz="2400" b="1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prstClr val="white"/>
                </a:solidFill>
              </a:rPr>
              <a:t>2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，但同时也看到各国的</a:t>
            </a:r>
            <a:r>
              <a:rPr lang="en-US" altLang="zh-CN" sz="2400" b="1" dirty="0" smtClean="0">
                <a:solidFill>
                  <a:prstClr val="white"/>
                </a:solidFill>
              </a:rPr>
              <a:t>CPI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指数也在快速上升（除了日本等国），也许会带来一定经济风险，引起各国开始关注。</a:t>
            </a:r>
            <a:endParaRPr lang="en-US" altLang="zh-CN" sz="2400" b="1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prstClr val="white"/>
                </a:solidFill>
              </a:rPr>
              <a:t>总体</a:t>
            </a:r>
            <a:r>
              <a:rPr lang="zh-CN" altLang="en-US" sz="2400" b="1" dirty="0" smtClean="0">
                <a:solidFill>
                  <a:prstClr val="white"/>
                </a:solidFill>
              </a:rPr>
              <a:t>上，短期内美元指数走跌下，各国经济基本面开始复苏，但复苏的主基调还没有形成。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141"/>
          <p:cNvSpPr txBox="1"/>
          <p:nvPr/>
        </p:nvSpPr>
        <p:spPr>
          <a:xfrm>
            <a:off x="3805237" y="231772"/>
            <a:ext cx="3881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二、供应链情况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0812" y="3814763"/>
            <a:ext cx="510063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相关新闻：</a:t>
            </a:r>
            <a:endParaRPr lang="en-US" altLang="zh-CN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，中油网</a:t>
            </a:r>
            <a:r>
              <a:rPr lang="zh-CN" altLang="en-US" b="1" dirty="0">
                <a:solidFill>
                  <a:schemeClr val="bg1"/>
                </a:solidFill>
              </a:rPr>
              <a:t>：伊拉克油长：对当前油价不满意 希望涨至</a:t>
            </a:r>
            <a:r>
              <a:rPr lang="en-US" altLang="zh-CN" b="1" dirty="0">
                <a:solidFill>
                  <a:schemeClr val="bg1"/>
                </a:solidFill>
              </a:rPr>
              <a:t>65</a:t>
            </a:r>
            <a:r>
              <a:rPr lang="zh-CN" altLang="en-US" b="1" dirty="0">
                <a:solidFill>
                  <a:schemeClr val="bg1"/>
                </a:solidFill>
              </a:rPr>
              <a:t>美元。</a:t>
            </a:r>
            <a:endParaRPr lang="en-US" altLang="zh-CN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90753"/>
              </p:ext>
            </p:extLst>
          </p:nvPr>
        </p:nvGraphicFramePr>
        <p:xfrm>
          <a:off x="471489" y="1617661"/>
          <a:ext cx="5143500" cy="162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2" name="工作表" r:id="rId3" imgW="3762436" imgH="1076225" progId="Excel.Sheet.12">
                  <p:link updateAutomatic="1"/>
                </p:oleObj>
              </mc:Choice>
              <mc:Fallback>
                <p:oleObj name="工作表" r:id="rId3" imgW="3762436" imgH="107622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489" y="1617661"/>
                        <a:ext cx="5143500" cy="1625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715646"/>
              </p:ext>
            </p:extLst>
          </p:nvPr>
        </p:nvGraphicFramePr>
        <p:xfrm>
          <a:off x="485775" y="3814763"/>
          <a:ext cx="5129213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3" name="工作表" r:id="rId5" imgW="4448086" imgH="2486088" progId="Excel.Sheet.12">
                  <p:link updateAutomatic="1"/>
                </p:oleObj>
              </mc:Choice>
              <mc:Fallback>
                <p:oleObj name="工作表" r:id="rId5" imgW="4448086" imgH="248608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775" y="3814763"/>
                        <a:ext cx="5129213" cy="264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06850"/>
              </p:ext>
            </p:extLst>
          </p:nvPr>
        </p:nvGraphicFramePr>
        <p:xfrm>
          <a:off x="6500812" y="1684338"/>
          <a:ext cx="5100637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4" name="工作表" r:id="rId7" imgW="2390866" imgH="1142899" progId="Excel.Sheet.12">
                  <p:link updateAutomatic="1"/>
                </p:oleObj>
              </mc:Choice>
              <mc:Fallback>
                <p:oleObj name="工作表" r:id="rId7" imgW="2390866" imgH="114289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0812" y="1684338"/>
                        <a:ext cx="5100637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141"/>
          <p:cNvSpPr txBox="1"/>
          <p:nvPr/>
        </p:nvSpPr>
        <p:spPr>
          <a:xfrm>
            <a:off x="357187" y="816547"/>
            <a:ext cx="3881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原油走势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4286" y="780107"/>
            <a:ext cx="8631314" cy="43396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小结：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从供应来看：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，库存</a:t>
            </a:r>
            <a:r>
              <a:rPr lang="zh-CN" altLang="en-US" sz="2000" b="1" dirty="0">
                <a:solidFill>
                  <a:schemeClr val="bg1"/>
                </a:solidFill>
              </a:rPr>
              <a:t>方面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EIA</a:t>
            </a:r>
            <a:r>
              <a:rPr lang="zh-CN" altLang="en-US" sz="2000" b="1" dirty="0">
                <a:solidFill>
                  <a:schemeClr val="bg1"/>
                </a:solidFill>
              </a:rPr>
              <a:t>：上周美国原油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库存大涨，但石油进口量大增。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，石油钻井平台</a:t>
            </a:r>
            <a:r>
              <a:rPr lang="zh-CN" altLang="en-US" sz="2000" b="1" dirty="0">
                <a:solidFill>
                  <a:schemeClr val="bg1"/>
                </a:solidFill>
              </a:rPr>
              <a:t>：贝克休斯：美国石油活跃钻机数量减少</a:t>
            </a:r>
            <a:r>
              <a:rPr lang="en-US" altLang="zh-CN" sz="2000" b="1" dirty="0">
                <a:solidFill>
                  <a:schemeClr val="bg1"/>
                </a:solidFill>
              </a:rPr>
              <a:t>7</a:t>
            </a:r>
            <a:r>
              <a:rPr lang="zh-CN" altLang="en-US" sz="2000" b="1" dirty="0">
                <a:solidFill>
                  <a:schemeClr val="bg1"/>
                </a:solidFill>
              </a:rPr>
              <a:t>座至</a:t>
            </a:r>
            <a:r>
              <a:rPr lang="en-US" altLang="zh-CN" sz="2000" b="1" dirty="0">
                <a:solidFill>
                  <a:schemeClr val="bg1"/>
                </a:solidFill>
              </a:rPr>
              <a:t>522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座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OPEC</a:t>
            </a:r>
            <a:r>
              <a:rPr lang="zh-CN" altLang="en-US" sz="2000" b="1" dirty="0">
                <a:solidFill>
                  <a:schemeClr val="bg1"/>
                </a:solidFill>
              </a:rPr>
              <a:t>产能：沙特已将原油产量削减至近两年来最低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水平。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</a:rPr>
              <a:t>需求方面：</a:t>
            </a:r>
            <a:br>
              <a:rPr lang="zh-CN" altLang="en-US" sz="2000" b="1" dirty="0" smtClean="0">
                <a:solidFill>
                  <a:schemeClr val="bg1"/>
                </a:solidFill>
              </a:rPr>
            </a:br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，中油网</a:t>
            </a:r>
            <a:r>
              <a:rPr lang="zh-CN" altLang="en-US" sz="2000" b="1" dirty="0">
                <a:solidFill>
                  <a:schemeClr val="bg1"/>
                </a:solidFill>
              </a:rPr>
              <a:t>，目前</a:t>
            </a:r>
            <a:r>
              <a:rPr lang="en-US" altLang="zh-CN" sz="2000" b="1" dirty="0">
                <a:solidFill>
                  <a:schemeClr val="bg1"/>
                </a:solidFill>
              </a:rPr>
              <a:t>OPEC</a:t>
            </a:r>
            <a:r>
              <a:rPr lang="zh-CN" altLang="en-US" sz="2000" b="1" dirty="0">
                <a:solidFill>
                  <a:schemeClr val="bg1"/>
                </a:solidFill>
              </a:rPr>
              <a:t>预计</a:t>
            </a:r>
            <a:r>
              <a:rPr lang="en-US" altLang="zh-CN" sz="2000" b="1" dirty="0">
                <a:solidFill>
                  <a:schemeClr val="bg1"/>
                </a:solidFill>
              </a:rPr>
              <a:t>2017</a:t>
            </a:r>
            <a:r>
              <a:rPr lang="zh-CN" altLang="en-US" sz="2000" b="1" dirty="0">
                <a:solidFill>
                  <a:schemeClr val="bg1"/>
                </a:solidFill>
              </a:rPr>
              <a:t>年需求增幅为</a:t>
            </a:r>
            <a:r>
              <a:rPr lang="en-US" altLang="zh-CN" sz="2000" b="1" dirty="0">
                <a:solidFill>
                  <a:schemeClr val="bg1"/>
                </a:solidFill>
              </a:rPr>
              <a:t>1.15</a:t>
            </a:r>
            <a:r>
              <a:rPr lang="zh-CN" altLang="en-US" sz="2000" b="1" dirty="0">
                <a:solidFill>
                  <a:schemeClr val="bg1"/>
                </a:solidFill>
              </a:rPr>
              <a:t>百万桶</a:t>
            </a:r>
            <a:r>
              <a:rPr lang="en-US" altLang="zh-CN" sz="2000" b="1" dirty="0">
                <a:solidFill>
                  <a:schemeClr val="bg1"/>
                </a:solidFill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</a:rPr>
              <a:t>日；随着美国经济的复苏，北美地区对原油的需求将继续上涨；新增力量印度预计继续保持高速需求增长。</a:t>
            </a: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美元因素：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，美元走走弱支持了原油价格。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</a:rPr>
              <a:t>综合看来，预计原油市场看涨。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141"/>
          <p:cNvSpPr txBox="1"/>
          <p:nvPr/>
        </p:nvSpPr>
        <p:spPr>
          <a:xfrm>
            <a:off x="461962" y="231772"/>
            <a:ext cx="3881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苯乙烯走势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393141"/>
              </p:ext>
            </p:extLst>
          </p:nvPr>
        </p:nvGraphicFramePr>
        <p:xfrm>
          <a:off x="509587" y="5013325"/>
          <a:ext cx="55340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7" name="工作表" r:id="rId3" imgW="5429321" imgH="1142899" progId="Excel.Sheet.12">
                  <p:link updateAutomatic="1"/>
                </p:oleObj>
              </mc:Choice>
              <mc:Fallback>
                <p:oleObj name="工作表" r:id="rId3" imgW="5429321" imgH="114289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587" y="5013325"/>
                        <a:ext cx="553402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164783"/>
              </p:ext>
            </p:extLst>
          </p:nvPr>
        </p:nvGraphicFramePr>
        <p:xfrm>
          <a:off x="6605588" y="816548"/>
          <a:ext cx="4810125" cy="2583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8" name="工作表" r:id="rId5" imgW="4810076" imgH="2752783" progId="Excel.Sheet.12">
                  <p:link updateAutomatic="1"/>
                </p:oleObj>
              </mc:Choice>
              <mc:Fallback>
                <p:oleObj name="工作表" r:id="rId5" imgW="4810076" imgH="275278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5588" y="816548"/>
                        <a:ext cx="4810125" cy="2583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131512"/>
              </p:ext>
            </p:extLst>
          </p:nvPr>
        </p:nvGraphicFramePr>
        <p:xfrm>
          <a:off x="6696075" y="3600450"/>
          <a:ext cx="48339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9" name="工作表" r:id="rId7" imgW="4514761" imgH="590615" progId="Excel.Sheet.12">
                  <p:link updateAutomatic="1"/>
                </p:oleObj>
              </mc:Choice>
              <mc:Fallback>
                <p:oleObj name="工作表" r:id="rId7" imgW="4514761" imgH="59061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6075" y="3600450"/>
                        <a:ext cx="4833938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13165"/>
              </p:ext>
            </p:extLst>
          </p:nvPr>
        </p:nvGraphicFramePr>
        <p:xfrm>
          <a:off x="6705600" y="4979988"/>
          <a:ext cx="4867276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0" name="工作表" r:id="rId9" imgW="2552831" imgH="438102" progId="Excel.Sheet.12">
                  <p:link updateAutomatic="1"/>
                </p:oleObj>
              </mc:Choice>
              <mc:Fallback>
                <p:oleObj name="工作表" r:id="rId9" imgW="2552831" imgH="43810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05600" y="4979988"/>
                        <a:ext cx="4867276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543109"/>
              </p:ext>
            </p:extLst>
          </p:nvPr>
        </p:nvGraphicFramePr>
        <p:xfrm>
          <a:off x="516731" y="1031874"/>
          <a:ext cx="54292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工作表" r:id="rId11" imgW="5429321" imgH="2162168" progId="Excel.Sheet.12">
                  <p:link updateAutomatic="1"/>
                </p:oleObj>
              </mc:Choice>
              <mc:Fallback>
                <p:oleObj name="工作表" r:id="rId11" imgW="5429321" imgH="216216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6731" y="1031874"/>
                        <a:ext cx="5429250" cy="2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258956"/>
              </p:ext>
            </p:extLst>
          </p:nvPr>
        </p:nvGraphicFramePr>
        <p:xfrm>
          <a:off x="559593" y="3660775"/>
          <a:ext cx="54292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2" name="工作表" r:id="rId13" imgW="5429321" imgH="619228" progId="Excel.Sheet.12">
                  <p:link updateAutomatic="1"/>
                </p:oleObj>
              </mc:Choice>
              <mc:Fallback>
                <p:oleObj name="工作表" r:id="rId13" imgW="5429321" imgH="61922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9593" y="3660775"/>
                        <a:ext cx="54292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10517</TotalTime>
  <Words>690</Words>
  <Application>Microsoft Office PowerPoint</Application>
  <PresentationFormat>自定义</PresentationFormat>
  <Paragraphs>74</Paragraphs>
  <Slides>19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链接</vt:lpstr>
      </vt:variant>
      <vt:variant>
        <vt:i4>31</vt:i4>
      </vt:variant>
      <vt:variant>
        <vt:lpstr>幻灯片标题</vt:lpstr>
      </vt:variant>
      <vt:variant>
        <vt:i4>19</vt:i4>
      </vt:variant>
    </vt:vector>
  </HeadingPairs>
  <TitlesOfParts>
    <vt:vector size="52" baseType="lpstr">
      <vt:lpstr>Office 主题</vt:lpstr>
      <vt:lpstr>1_Office 主题</vt:lpstr>
      <vt:lpstr>C:\Users\Administrator\Desktop\工作文件\月报\价格指导工具.xlsx!国际和国内环境!R2C35:R3C38</vt:lpstr>
      <vt:lpstr>C:\Users\Administrator\Desktop\工作文件\月报\价格指导工具.xlsx!国际和国内环境!R2C56:R3C59</vt:lpstr>
      <vt:lpstr>C:\Users\Administrator\Desktop\工作文件\月报\价格指导工具.xlsx!国际和国内环境!R2C45:R3C48</vt:lpstr>
      <vt:lpstr>C:\Users\Administrator\Desktop\工作文件\月报\价格指导工具.xlsx!国际和国内环境!R2C40:R3C43</vt:lpstr>
      <vt:lpstr>C:\Users\Administrator\Desktop\工作文件\月报\价格指导工具.xlsx!国际和国内环境!R2C50:R3C54</vt:lpstr>
      <vt:lpstr>C:\Users\Administrator\Desktop\工作文件\月报\价格指导工具.xlsx!行情指导工具!R2C26:R13C28</vt:lpstr>
      <vt:lpstr>C:\Users\Administrator\Desktop\工作文件\月报\价格指导工具.xlsx!价格行情!R2C2:R5C6</vt:lpstr>
      <vt:lpstr>C:\Users\Administrator\Desktop\工作文件\月报\价格指导工具.xlsx!价格行情!R7C2:R14C7</vt:lpstr>
      <vt:lpstr>C:\Users\Administrator\Desktop\工作文件\月报\价格指导工具.xlsx!价格行情!R16C2:R19C4</vt:lpstr>
      <vt:lpstr>C:\Users\Administrator\Desktop\工作文件\月报\价格指导工具.xlsx!行情指导工具!R52C8:R55C12</vt:lpstr>
      <vt:lpstr>C:\Users\Administrator\Desktop\工作文件\月报\单体价格数据.xlsx!SM华东商业库存!R114C6:R129C12</vt:lpstr>
      <vt:lpstr>C:\Users\Administrator\Desktop\工作文件\月报\价格指导工具.xlsx!价格行情!R2C24:R3C29</vt:lpstr>
      <vt:lpstr>C:\Users\Administrator\Desktop\工作文件\月报\价格指导工具.xlsx!价格行情!R5C24:R6C26</vt:lpstr>
      <vt:lpstr>C:\Users\Administrator\Desktop\工作文件\月报\价格指导工具.xlsx!行情指导工具!R43C8:R49C12</vt:lpstr>
      <vt:lpstr>C:\Users\Administrator\Desktop\工作文件\月报\价格指导工具.xlsx!行情指导工具!R50C8:R51C12</vt:lpstr>
      <vt:lpstr>C:\Users\Administrator\Desktop\工作文件\月报\价格指导工具.xlsx!苯乙烯成本!R397C34:R414C40</vt:lpstr>
      <vt:lpstr>C:\Users\Administrator\Desktop\工作文件\月报\价格指导工具.xlsx!苯乙烯成本!R397C42:R414C48</vt:lpstr>
      <vt:lpstr>C:\Users\Administrator\Desktop\工作文件\月报\价格指导工具.xlsx!Sheet2!R16C9:R30C16</vt:lpstr>
      <vt:lpstr>C:\Users\Administrator\Desktop\工作文件\月报\价格指导工具.xlsx!行情指导工具!R57C8:R59C12</vt:lpstr>
      <vt:lpstr>C:\Users\Administrator\Desktop\工作文件\月报\价格指导工具.xlsx!行情指导工具!R60C8:R61C12</vt:lpstr>
      <vt:lpstr>C:\Users\Administrator\Desktop\工作文件\月报\价格指导工具.xlsx!价格行情!R5C31:R6C33</vt:lpstr>
      <vt:lpstr>C:\Users\Administrator\Desktop\工作文件\月报\价格指导工具.xlsx!价格行情!R2C31:R3C34</vt:lpstr>
      <vt:lpstr>C:\Users\Administrator\Desktop\工作文件\月报\单体价格数据.xlsx!丁二烯库存!R94C7:R110C13</vt:lpstr>
      <vt:lpstr>C:\Users\Administrator\Desktop\工作文件\月报\价格指导工具.xlsx!行情指导工具!R69C8:R74C12</vt:lpstr>
      <vt:lpstr>C:\Users\Administrator\Desktop\工作文件\月报\价格指导工具.xlsx!行情指导工具!R75C8:R76C12</vt:lpstr>
      <vt:lpstr>C:\Users\Administrator\Desktop\工作文件\月报\单体价格行情表.xls!ABS,SM,AN与BD价格趋势图!R3C40:R15C47</vt:lpstr>
      <vt:lpstr>C:\Users\Administrator\Desktop\工作文件\月报\价格指导工具.xlsx!国内牌号价格成本差!R2C41:R17C47</vt:lpstr>
      <vt:lpstr>C:\Users\Administrator\Desktop\工作文件\月报\单体价格行情表.xls!GPPS与SM价格趋势图!R2C30:R12C37</vt:lpstr>
      <vt:lpstr>C:\Users\Administrator\Desktop\工作文件\月报\价格指导工具.xlsx!国内牌号价格成本差!R21C41:R36C47</vt:lpstr>
      <vt:lpstr>C:\Users\Administrator\Desktop\工作文件\月报\价格指导工具.xlsx!行情指导工具!R79C8:R82C12</vt:lpstr>
      <vt:lpstr>C:\Users\Administrator\Desktop\工作文件\月报\价格指导工具.xlsx!价格行情!R24C39:R30C41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liu</dc:creator>
  <cp:lastModifiedBy>Sky123.Org</cp:lastModifiedBy>
  <cp:revision>526</cp:revision>
  <dcterms:created xsi:type="dcterms:W3CDTF">2015-06-08T06:29:46Z</dcterms:created>
  <dcterms:modified xsi:type="dcterms:W3CDTF">2017-01-16T02:06:24Z</dcterms:modified>
</cp:coreProperties>
</file>