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74" r:id="rId10"/>
    <p:sldId id="273" r:id="rId11"/>
    <p:sldId id="27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产品关联性分析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1971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，分析 结果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73290"/>
              </p:ext>
            </p:extLst>
          </p:nvPr>
        </p:nvGraphicFramePr>
        <p:xfrm>
          <a:off x="755576" y="1484785"/>
          <a:ext cx="7344819" cy="167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816091"/>
                <a:gridCol w="528058"/>
                <a:gridCol w="576064"/>
                <a:gridCol w="1008112"/>
                <a:gridCol w="936104"/>
                <a:gridCol w="1032117"/>
                <a:gridCol w="816091"/>
                <a:gridCol w="816091"/>
              </a:tblGrid>
              <a:tr h="605625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后项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前项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规则</a:t>
                      </a:r>
                      <a:r>
                        <a:rPr lang="en-US" altLang="zh-CN" b="1" dirty="0" smtClean="0"/>
                        <a:t>ID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实例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支持度</a:t>
                      </a:r>
                      <a:r>
                        <a:rPr lang="en-US" altLang="zh-CN" b="1" dirty="0" smtClean="0"/>
                        <a:t>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置信度</a:t>
                      </a:r>
                      <a:r>
                        <a:rPr lang="en-US" altLang="zh-CN" b="1" dirty="0" smtClean="0"/>
                        <a:t>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规则支持</a:t>
                      </a:r>
                      <a:r>
                        <a:rPr lang="en-US" altLang="zh-CN" b="1" dirty="0" smtClean="0"/>
                        <a:t>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提升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部署能力</a:t>
                      </a:r>
                      <a:endParaRPr lang="zh-CN" altLang="en-US" b="1" dirty="0"/>
                    </a:p>
                  </a:txBody>
                  <a:tcPr/>
                </a:tc>
              </a:tr>
              <a:tr h="76252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牛肉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啤酒</a:t>
                      </a:r>
                      <a:endParaRPr lang="en-US" altLang="zh-CN" b="1" dirty="0" smtClean="0"/>
                    </a:p>
                    <a:p>
                      <a:r>
                        <a:rPr lang="zh-CN" altLang="en-US" b="1" dirty="0" smtClean="0"/>
                        <a:t>蔬菜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167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17.785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84.425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15.548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2.718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2.236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3573016"/>
            <a:ext cx="7128792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/>
              <a:t>对第一行的解释：同时购买啤酒和蔬菜的顾客有</a:t>
            </a:r>
            <a:r>
              <a:rPr lang="en-US" altLang="zh-CN" b="1" dirty="0" smtClean="0"/>
              <a:t>167</a:t>
            </a:r>
            <a:r>
              <a:rPr lang="zh-CN" altLang="en-US" b="1" dirty="0" smtClean="0"/>
              <a:t>人，占总人数的</a:t>
            </a:r>
            <a:r>
              <a:rPr lang="en-US" altLang="zh-CN" b="1" dirty="0" smtClean="0"/>
              <a:t>17.785%</a:t>
            </a:r>
            <a:r>
              <a:rPr lang="zh-CN" altLang="en-US" b="1" dirty="0" smtClean="0"/>
              <a:t>。在这些顾客中，有</a:t>
            </a:r>
            <a:r>
              <a:rPr lang="en-US" altLang="zh-CN" b="1" dirty="0" smtClean="0"/>
              <a:t>84.425%</a:t>
            </a:r>
            <a:r>
              <a:rPr lang="zh-CN" altLang="en-US" b="1" dirty="0" smtClean="0"/>
              <a:t>的顾客也同时购买了牛肉。同时购买了此三种商品的顾客占比为</a:t>
            </a:r>
            <a:r>
              <a:rPr lang="en-US" altLang="zh-CN" b="1" dirty="0" smtClean="0"/>
              <a:t>15.548%</a:t>
            </a:r>
            <a:r>
              <a:rPr lang="zh-CN" altLang="en-US" b="1" dirty="0" smtClean="0"/>
              <a:t>，采用此规则向客户推荐牛肉比随机推荐该商品会提升效率</a:t>
            </a:r>
            <a:r>
              <a:rPr lang="en-US" altLang="zh-CN" b="1" dirty="0" smtClean="0"/>
              <a:t>2.718</a:t>
            </a:r>
            <a:r>
              <a:rPr lang="zh-CN" altLang="en-US" b="1" dirty="0" smtClean="0"/>
              <a:t>倍，该规则还适用于</a:t>
            </a:r>
            <a:r>
              <a:rPr lang="en-US" altLang="zh-CN" b="1" dirty="0" smtClean="0"/>
              <a:t>2.236%</a:t>
            </a:r>
            <a:r>
              <a:rPr lang="zh-CN" altLang="en-US" b="1" dirty="0" smtClean="0"/>
              <a:t>的顾客。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290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谢谢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37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一、分析思路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分析商品之间的潜在联系。顾客在选购商品时，经常会同时选购若干商品，这些商品之间存在一定关联。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分析顾客可能还会购买的商品。根据已经选购商品的情况，预测顾客还可能选购的商品。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06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980728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基于以上两点的分析结果，可以对运营和促销提供以下建议：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，优化商品布局；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，设计促销方案；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，快速商品推荐，提高客户满意度，促进销售。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04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二、数据准备</a:t>
            </a: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598"/>
              </p:ext>
            </p:extLst>
          </p:nvPr>
        </p:nvGraphicFramePr>
        <p:xfrm>
          <a:off x="1187624" y="1988840"/>
          <a:ext cx="6828420" cy="273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84"/>
                <a:gridCol w="1365684"/>
                <a:gridCol w="1365684"/>
                <a:gridCol w="1365684"/>
                <a:gridCol w="1365684"/>
              </a:tblGrid>
              <a:tr h="5472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小计</a:t>
                      </a:r>
                      <a:endParaRPr lang="zh-CN" altLang="en-US" dirty="0"/>
                    </a:p>
                  </a:txBody>
                  <a:tcPr/>
                </a:tc>
              </a:tr>
              <a:tr h="5472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72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72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72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14127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原始数据示例表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26052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为了进行关联分析，需要对这种数据结构进行调整。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2882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04664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把数据变为每行代表一个顾客的购买行为，在每一行中记录该顾客在各商品的购买情况，可以用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表示顾客购买了该商品，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表示顾客没有购买该商品。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其流程图为：</a:t>
            </a:r>
            <a:endParaRPr lang="zh-CN" altLang="en-US" sz="2400" b="1" dirty="0"/>
          </a:p>
        </p:txBody>
      </p:sp>
      <p:sp>
        <p:nvSpPr>
          <p:cNvPr id="2" name="椭圆 1"/>
          <p:cNvSpPr/>
          <p:nvPr/>
        </p:nvSpPr>
        <p:spPr>
          <a:xfrm>
            <a:off x="1187624" y="393305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>
            <a:off x="2771800" y="3958891"/>
            <a:ext cx="864096" cy="74491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2" idx="6"/>
          </p:cNvCxnSpPr>
          <p:nvPr/>
        </p:nvCxnSpPr>
        <p:spPr>
          <a:xfrm>
            <a:off x="1979712" y="43291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六边形 11"/>
          <p:cNvSpPr/>
          <p:nvPr/>
        </p:nvSpPr>
        <p:spPr>
          <a:xfrm>
            <a:off x="4417842" y="3980234"/>
            <a:ext cx="864096" cy="74491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625754" y="435044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边形 13"/>
          <p:cNvSpPr/>
          <p:nvPr/>
        </p:nvSpPr>
        <p:spPr>
          <a:xfrm>
            <a:off x="6084168" y="3980234"/>
            <a:ext cx="864096" cy="74491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92080" y="435044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48264" y="43565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740352" y="3980234"/>
            <a:ext cx="1152128" cy="74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7604" y="50445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原始数据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27784" y="504453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定义变量的类型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73826" y="5038097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设为标志</a:t>
            </a:r>
            <a:endParaRPr lang="en-US" altLang="zh-CN" b="1" dirty="0" smtClean="0"/>
          </a:p>
          <a:p>
            <a:r>
              <a:rPr lang="zh-CN" altLang="en-US" b="1" dirty="0" smtClean="0"/>
              <a:t>做数据结构的转换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51195" y="50445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过滤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740352" y="503809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894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83671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最终整理后的表格为：</a:t>
            </a:r>
            <a:endParaRPr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0647"/>
              </p:ext>
            </p:extLst>
          </p:nvPr>
        </p:nvGraphicFramePr>
        <p:xfrm>
          <a:off x="1307976" y="1844824"/>
          <a:ext cx="6096000" cy="144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800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94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三、购买关联分析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/>
              <a:t>关联分析算法的参数调整及影响：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黑体"/>
                <a:ea typeface="黑体"/>
              </a:rPr>
              <a:t>①</a:t>
            </a:r>
            <a:r>
              <a:rPr lang="zh-CN" altLang="en-US" sz="2400" b="1" dirty="0" smtClean="0"/>
              <a:t>，最低条件支持度：建模时参与考虑的最低的条件支持度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黑体"/>
                <a:ea typeface="黑体"/>
              </a:rPr>
              <a:t>②</a:t>
            </a:r>
            <a:r>
              <a:rPr lang="zh-CN" altLang="en-US" sz="2400" b="1" dirty="0" smtClean="0"/>
              <a:t>，最低规则置信度：建模时认为有效关联的最低置信度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黑体"/>
                <a:ea typeface="黑体"/>
              </a:rPr>
              <a:t>③</a:t>
            </a:r>
            <a:r>
              <a:rPr lang="zh-CN" altLang="en-US" sz="2400" b="1" dirty="0" smtClean="0"/>
              <a:t>，最大前项数：建模时考虑的最大前项数量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黑体"/>
                <a:ea typeface="黑体"/>
              </a:rPr>
              <a:t>④</a:t>
            </a:r>
            <a:r>
              <a:rPr lang="zh-CN" altLang="en-US" sz="2400" b="1" dirty="0" smtClean="0"/>
              <a:t>，预测的最多数量：预测时可以给出预测的最多数量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黑体"/>
                <a:ea typeface="黑体"/>
              </a:rPr>
              <a:t>⑤</a:t>
            </a:r>
            <a:r>
              <a:rPr lang="zh-CN" altLang="en-US" sz="2400" b="1" dirty="0" smtClean="0"/>
              <a:t>，仅包含标志变量的真值：勾选后在建模时仅考虑真值的情形。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577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，分析步骤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2899" y="1556792"/>
            <a:ext cx="8496944" cy="333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/>
              <a:t>首先，针对顾客的购买习惯进行图像分析，观测商品之间的购买联系，可以用网络图用以分析事件同时出现的潜在关联。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其次，对于数据中的客户，应该如何向他们推荐其他商品。此时，需要进一步建模分析，找出商品的推荐规则。可以用</a:t>
            </a:r>
            <a:r>
              <a:rPr lang="en-US" altLang="zh-CN" b="1" dirty="0" smtClean="0"/>
              <a:t>”</a:t>
            </a:r>
            <a:r>
              <a:rPr lang="en-US" altLang="zh-CN" b="1" dirty="0" err="1" smtClean="0"/>
              <a:t>Apriori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模型来运算。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b="1" dirty="0" err="1" smtClean="0"/>
              <a:t>Apriori</a:t>
            </a:r>
            <a:r>
              <a:rPr lang="zh-CN" altLang="en-US" b="1" dirty="0" smtClean="0"/>
              <a:t>模型：是一种关联规则发现方法，侧重于找出数据库中某些特定事件一起发生的情况，以找出那些可信的并且具有代表性的规则。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2544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，整个分析流程图</a:t>
            </a:r>
            <a:endParaRPr lang="zh-CN" altLang="en-US" b="1" dirty="0"/>
          </a:p>
        </p:txBody>
      </p:sp>
      <p:sp>
        <p:nvSpPr>
          <p:cNvPr id="4" name="椭圆 3"/>
          <p:cNvSpPr/>
          <p:nvPr/>
        </p:nvSpPr>
        <p:spPr>
          <a:xfrm>
            <a:off x="323528" y="192615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>
            <a:off x="1907704" y="1951989"/>
            <a:ext cx="864096" cy="74491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6"/>
          </p:cNvCxnSpPr>
          <p:nvPr/>
        </p:nvCxnSpPr>
        <p:spPr>
          <a:xfrm>
            <a:off x="1115616" y="232219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边形 7"/>
          <p:cNvSpPr/>
          <p:nvPr/>
        </p:nvSpPr>
        <p:spPr>
          <a:xfrm>
            <a:off x="3553746" y="1973332"/>
            <a:ext cx="864096" cy="74491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761658" y="234354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/>
          <p:cNvSpPr/>
          <p:nvPr/>
        </p:nvSpPr>
        <p:spPr>
          <a:xfrm>
            <a:off x="5220072" y="1973332"/>
            <a:ext cx="864096" cy="74491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27984" y="234354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84168" y="234963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508" y="3037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原始数据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3037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定义变量的类型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09730" y="3031195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设为标志</a:t>
            </a:r>
            <a:endParaRPr lang="en-US" altLang="zh-CN" b="1" dirty="0" smtClean="0"/>
          </a:p>
          <a:p>
            <a:r>
              <a:rPr lang="zh-CN" altLang="en-US" b="1" dirty="0" smtClean="0"/>
              <a:t>做数据结构的转换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7099" y="3037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过滤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99910" y="302082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网络图</a:t>
            </a:r>
            <a:endParaRPr lang="zh-CN" altLang="en-US" b="1" dirty="0"/>
          </a:p>
        </p:txBody>
      </p:sp>
      <p:sp>
        <p:nvSpPr>
          <p:cNvPr id="3" name="等腰三角形 2"/>
          <p:cNvSpPr/>
          <p:nvPr/>
        </p:nvSpPr>
        <p:spPr>
          <a:xfrm>
            <a:off x="6879930" y="1947497"/>
            <a:ext cx="792088" cy="7707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>
            <a:off x="5220072" y="4221088"/>
            <a:ext cx="864096" cy="74491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056" y="54452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类型</a:t>
            </a:r>
            <a:endParaRPr lang="zh-CN" altLang="en-US" b="1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652120" y="2718243"/>
            <a:ext cx="0" cy="150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0"/>
          </p:cNvCxnSpPr>
          <p:nvPr/>
        </p:nvCxnSpPr>
        <p:spPr>
          <a:xfrm>
            <a:off x="6084168" y="4593543"/>
            <a:ext cx="7957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五边形 24"/>
          <p:cNvSpPr/>
          <p:nvPr/>
        </p:nvSpPr>
        <p:spPr>
          <a:xfrm>
            <a:off x="6879930" y="4221088"/>
            <a:ext cx="831692" cy="79208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71175" y="4965377"/>
            <a:ext cx="936104" cy="959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五边形 27"/>
          <p:cNvSpPr/>
          <p:nvPr/>
        </p:nvSpPr>
        <p:spPr>
          <a:xfrm>
            <a:off x="6889614" y="5629890"/>
            <a:ext cx="831692" cy="79208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5" idx="3"/>
          </p:cNvCxnSpPr>
          <p:nvPr/>
        </p:nvCxnSpPr>
        <p:spPr>
          <a:xfrm>
            <a:off x="7295776" y="5013176"/>
            <a:ext cx="0" cy="61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633760" y="5075891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Apriori</a:t>
            </a:r>
            <a:r>
              <a:rPr lang="zh-CN" altLang="en-US" b="1" dirty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6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563</Words>
  <Application>Microsoft Office PowerPoint</Application>
  <PresentationFormat>全屏显示(4:3)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产品关联性分析</vt:lpstr>
      <vt:lpstr>一、分析思路</vt:lpstr>
      <vt:lpstr>PowerPoint 演示文稿</vt:lpstr>
      <vt:lpstr>二、数据准备</vt:lpstr>
      <vt:lpstr>PowerPoint 演示文稿</vt:lpstr>
      <vt:lpstr>PowerPoint 演示文稿</vt:lpstr>
      <vt:lpstr>三、购买关联分析</vt:lpstr>
      <vt:lpstr>1，分析步骤</vt:lpstr>
      <vt:lpstr>2，整个分析流程图</vt:lpstr>
      <vt:lpstr>3，分析 结果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判别分析</dc:title>
  <dc:creator>Administrator</dc:creator>
  <cp:lastModifiedBy>Sky123.Org</cp:lastModifiedBy>
  <cp:revision>62</cp:revision>
  <dcterms:created xsi:type="dcterms:W3CDTF">2016-03-25T02:09:00Z</dcterms:created>
  <dcterms:modified xsi:type="dcterms:W3CDTF">2016-06-02T05:22:23Z</dcterms:modified>
</cp:coreProperties>
</file>