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307" r:id="rId3"/>
    <p:sldId id="317" r:id="rId4"/>
    <p:sldId id="318" r:id="rId5"/>
    <p:sldId id="258" r:id="rId6"/>
    <p:sldId id="260" r:id="rId7"/>
    <p:sldId id="273" r:id="rId8"/>
    <p:sldId id="276" r:id="rId9"/>
    <p:sldId id="275" r:id="rId10"/>
    <p:sldId id="261" r:id="rId11"/>
    <p:sldId id="259" r:id="rId12"/>
    <p:sldId id="320" r:id="rId13"/>
    <p:sldId id="319" r:id="rId14"/>
    <p:sldId id="321" r:id="rId15"/>
    <p:sldId id="322" r:id="rId16"/>
    <p:sldId id="323" r:id="rId17"/>
    <p:sldId id="324" r:id="rId18"/>
    <p:sldId id="325" r:id="rId19"/>
    <p:sldId id="326" r:id="rId20"/>
    <p:sldId id="327" r:id="rId21"/>
    <p:sldId id="328" r:id="rId22"/>
    <p:sldId id="329" r:id="rId23"/>
    <p:sldId id="330" r:id="rId24"/>
    <p:sldId id="272" r:id="rId25"/>
  </p:sldIdLst>
  <p:sldSz cx="12192000" cy="6858000"/>
  <p:notesSz cx="6858000" cy="9144000"/>
  <p:embeddedFontLst>
    <p:embeddedFont>
      <p:font typeface="微软雅黑" panose="020B0503020204020204" pitchFamily="34" charset="-122"/>
      <p:regular r:id="rId27"/>
      <p:bold r:id="rId28"/>
    </p:embeddedFont>
    <p:embeddedFont>
      <p:font typeface="Cambria Math" panose="02040503050406030204" pitchFamily="18" charset="0"/>
      <p:regular r:id="rId29"/>
    </p:embeddedFont>
    <p:embeddedFont>
      <p:font typeface="方正粗宋简体" panose="02010600030101010101" charset="-122"/>
      <p:regular r:id="rId30"/>
    </p:embeddedFont>
    <p:embeddedFont>
      <p:font typeface="微软雅黑 Light" panose="02010600030101010101" charset="-122"/>
      <p:regular r:id="rId31"/>
    </p:embeddedFont>
    <p:embeddedFont>
      <p:font typeface="Calibri" panose="020F0502020204030204" pitchFamily="34" charset="0"/>
      <p:regular r:id="rId32"/>
      <p:bold r:id="rId33"/>
      <p:italic r:id="rId34"/>
      <p:boldItalic r:id="rId35"/>
    </p:embeddedFont>
    <p:embeddedFont>
      <p:font typeface="华文细黑" panose="02010600040101010101" pitchFamily="2" charset="-122"/>
      <p:regular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8153FD-4BA6-4BA0-9B8F-5D154124843F}">
          <p14:sldIdLst>
            <p14:sldId id="256"/>
            <p14:sldId id="307"/>
            <p14:sldId id="317"/>
            <p14:sldId id="318"/>
            <p14:sldId id="258"/>
          </p14:sldIdLst>
        </p14:section>
        <p14:section name="商业理解" id="{88B7FD46-9994-43D1-8226-0C4798C40D95}">
          <p14:sldIdLst>
            <p14:sldId id="260"/>
            <p14:sldId id="273"/>
            <p14:sldId id="276"/>
            <p14:sldId id="275"/>
          </p14:sldIdLst>
        </p14:section>
        <p14:section name="模型建立与评估" id="{27FA14A3-3D62-438F-803F-D2363C8596CE}">
          <p14:sldIdLst>
            <p14:sldId id="261"/>
            <p14:sldId id="259"/>
            <p14:sldId id="320"/>
            <p14:sldId id="319"/>
            <p14:sldId id="321"/>
            <p14:sldId id="322"/>
            <p14:sldId id="323"/>
            <p14:sldId id="324"/>
            <p14:sldId id="325"/>
            <p14:sldId id="326"/>
            <p14:sldId id="327"/>
            <p14:sldId id="328"/>
            <p14:sldId id="329"/>
            <p14:sldId id="330"/>
            <p14:sldId id="272"/>
          </p14:sldIdLst>
        </p14:section>
      </p14:sectionLst>
    </p:ext>
    <p:ext uri="{EFAFB233-063F-42B5-8137-9DF3F51BA10A}">
      <p15:sldGuideLst xmlns:p15="http://schemas.microsoft.com/office/powerpoint/2012/main" xmlns="">
        <p15:guide id="1" orient="horz" pos="2205"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AADC"/>
    <a:srgbClr val="4472C4"/>
    <a:srgbClr val="4D99E9"/>
    <a:srgbClr val="000000"/>
    <a:srgbClr val="FFFFFF"/>
    <a:srgbClr val="F7F9F8"/>
    <a:srgbClr val="5B9BD5"/>
    <a:srgbClr val="F4B183"/>
    <a:srgbClr val="F3F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59" autoAdjust="0"/>
  </p:normalViewPr>
  <p:slideViewPr>
    <p:cSldViewPr snapToGrid="0" showGuides="1">
      <p:cViewPr varScale="1">
        <p:scale>
          <a:sx n="67" d="100"/>
          <a:sy n="67" d="100"/>
        </p:scale>
        <p:origin x="-864" y="-102"/>
      </p:cViewPr>
      <p:guideLst>
        <p:guide orient="horz" pos="2205"/>
        <p:guide pos="379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06FC6-2319-498F-9EB5-F887A49CD652}" type="datetimeFigureOut">
              <a:rPr lang="zh-CN" altLang="en-US" smtClean="0"/>
              <a:t>2016/6/6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05D80-8A5F-4320-988D-7B584D91E559}" type="slidenum">
              <a:rPr lang="zh-CN" altLang="en-US" smtClean="0"/>
              <a:t>‹#›</a:t>
            </a:fld>
            <a:endParaRPr lang="zh-CN" altLang="en-US"/>
          </a:p>
        </p:txBody>
      </p:sp>
    </p:spTree>
    <p:extLst>
      <p:ext uri="{BB962C8B-B14F-4D97-AF65-F5344CB8AC3E}">
        <p14:creationId xmlns:p14="http://schemas.microsoft.com/office/powerpoint/2010/main" val="407244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2EE2806-25FC-48E5-9BE1-B6DC1C83AFFD}" type="datetimeFigureOut">
              <a:rPr lang="zh-CN" altLang="en-US" smtClean="0"/>
              <a:t>2016/6/6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2171896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EE2806-25FC-48E5-9BE1-B6DC1C83AFFD}" type="datetimeFigureOut">
              <a:rPr lang="zh-CN" altLang="en-US" smtClean="0"/>
              <a:t>2016/6/6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152865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EE2806-25FC-48E5-9BE1-B6DC1C83AFFD}" type="datetimeFigureOut">
              <a:rPr lang="zh-CN" altLang="en-US" smtClean="0"/>
              <a:t>2016/6/6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144167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EE2806-25FC-48E5-9BE1-B6DC1C83AFFD}" type="datetimeFigureOut">
              <a:rPr lang="zh-CN" altLang="en-US" smtClean="0"/>
              <a:t>2016/6/6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304867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2EE2806-25FC-48E5-9BE1-B6DC1C83AFFD}" type="datetimeFigureOut">
              <a:rPr lang="zh-CN" altLang="en-US" smtClean="0"/>
              <a:t>2016/6/6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19828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2EE2806-25FC-48E5-9BE1-B6DC1C83AFFD}" type="datetimeFigureOut">
              <a:rPr lang="zh-CN" altLang="en-US" smtClean="0"/>
              <a:t>2016/6/6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412654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2EE2806-25FC-48E5-9BE1-B6DC1C83AFFD}" type="datetimeFigureOut">
              <a:rPr lang="zh-CN" altLang="en-US" smtClean="0"/>
              <a:t>2016/6/6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32693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2EE2806-25FC-48E5-9BE1-B6DC1C83AFFD}" type="datetimeFigureOut">
              <a:rPr lang="zh-CN" altLang="en-US" smtClean="0"/>
              <a:t>2016/6/6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304190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EE2806-25FC-48E5-9BE1-B6DC1C83AFFD}" type="datetimeFigureOut">
              <a:rPr lang="zh-CN" altLang="en-US" smtClean="0"/>
              <a:t>2016/6/6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92013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2EE2806-25FC-48E5-9BE1-B6DC1C83AFFD}" type="datetimeFigureOut">
              <a:rPr lang="zh-CN" altLang="en-US" smtClean="0"/>
              <a:t>2016/6/6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94535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2EE2806-25FC-48E5-9BE1-B6DC1C83AFFD}" type="datetimeFigureOut">
              <a:rPr lang="zh-CN" altLang="en-US" smtClean="0"/>
              <a:t>2016/6/6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324893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E2806-25FC-48E5-9BE1-B6DC1C83AFFD}" type="datetimeFigureOut">
              <a:rPr lang="zh-CN" altLang="en-US" smtClean="0"/>
              <a:t>2016/6/6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CABE7-AFBA-41C8-8C84-666D73F8DA47}" type="slidenum">
              <a:rPr lang="zh-CN" altLang="en-US" smtClean="0"/>
              <a:t>‹#›</a:t>
            </a:fld>
            <a:endParaRPr lang="zh-CN" altLang="en-US"/>
          </a:p>
        </p:txBody>
      </p:sp>
    </p:spTree>
    <p:extLst>
      <p:ext uri="{BB962C8B-B14F-4D97-AF65-F5344CB8AC3E}">
        <p14:creationId xmlns:p14="http://schemas.microsoft.com/office/powerpoint/2010/main" val="1687868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51pptmoban.com/"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251086" y="1521868"/>
            <a:ext cx="3890809" cy="646331"/>
          </a:xfrm>
          <a:prstGeom prst="rect">
            <a:avLst/>
          </a:prstGeom>
          <a:noFill/>
        </p:spPr>
        <p:txBody>
          <a:bodyPr wrap="none" rtlCol="0">
            <a:spAutoFit/>
          </a:bodyPr>
          <a:lstStyle/>
          <a:p>
            <a:r>
              <a:rPr lang="zh-CN" altLang="en-US" sz="3600" b="1" dirty="0" smtClean="0">
                <a:solidFill>
                  <a:schemeClr val="accent1"/>
                </a:solidFill>
                <a:latin typeface="+mj-ea"/>
                <a:ea typeface="+mj-ea"/>
              </a:rPr>
              <a:t>信用风险评分方法</a:t>
            </a:r>
            <a:endParaRPr lang="en-US" altLang="zh-CN" sz="3600" b="1" dirty="0">
              <a:solidFill>
                <a:schemeClr val="accent1"/>
              </a:solidFill>
              <a:latin typeface="+mj-ea"/>
              <a:ea typeface="+mj-ea"/>
            </a:endParaRPr>
          </a:p>
        </p:txBody>
      </p:sp>
      <p:sp>
        <p:nvSpPr>
          <p:cNvPr id="6" name="文本框 5"/>
          <p:cNvSpPr txBox="1"/>
          <p:nvPr/>
        </p:nvSpPr>
        <p:spPr>
          <a:xfrm>
            <a:off x="5796688" y="3178161"/>
            <a:ext cx="1628972" cy="400110"/>
          </a:xfrm>
          <a:prstGeom prst="rect">
            <a:avLst/>
          </a:prstGeom>
          <a:noFill/>
        </p:spPr>
        <p:txBody>
          <a:bodyPr wrap="none" rtlCol="0">
            <a:spAutoFit/>
          </a:bodyPr>
          <a:lstStyle/>
          <a:p>
            <a:r>
              <a:rPr lang="zh-CN" altLang="en-US" sz="2000" b="1" dirty="0" smtClean="0"/>
              <a:t>武同华</a:t>
            </a:r>
            <a:r>
              <a:rPr lang="en-US" altLang="zh-CN" sz="2000" b="1" dirty="0" smtClean="0"/>
              <a:t>/Sam</a:t>
            </a:r>
            <a:endParaRPr lang="zh-CN" altLang="en-US" sz="2000" b="1" dirty="0"/>
          </a:p>
        </p:txBody>
      </p:sp>
      <p:grpSp>
        <p:nvGrpSpPr>
          <p:cNvPr id="9" name="组合 8"/>
          <p:cNvGrpSpPr/>
          <p:nvPr/>
        </p:nvGrpSpPr>
        <p:grpSpPr>
          <a:xfrm>
            <a:off x="4490142" y="3193612"/>
            <a:ext cx="1306546" cy="1092808"/>
            <a:chOff x="3026301" y="3193612"/>
            <a:chExt cx="1306546" cy="1092808"/>
          </a:xfrm>
        </p:grpSpPr>
        <p:sp>
          <p:nvSpPr>
            <p:cNvPr id="7" name="圆角矩形 6"/>
            <p:cNvSpPr/>
            <p:nvPr/>
          </p:nvSpPr>
          <p:spPr>
            <a:xfrm>
              <a:off x="3026301" y="3193612"/>
              <a:ext cx="1306546" cy="35652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26301" y="3917088"/>
              <a:ext cx="1185898" cy="369332"/>
            </a:xfrm>
            <a:prstGeom prst="rect">
              <a:avLst/>
            </a:prstGeom>
            <a:noFill/>
          </p:spPr>
          <p:txBody>
            <a:bodyPr wrap="square" rtlCol="0">
              <a:spAutoFit/>
            </a:bodyPr>
            <a:lstStyle/>
            <a:p>
              <a:r>
                <a:rPr lang="en-US" altLang="zh-CN" dirty="0" smtClean="0">
                  <a:solidFill>
                    <a:schemeClr val="bg1"/>
                  </a:solidFill>
                </a:rPr>
                <a:t>Made by</a:t>
              </a:r>
              <a:endParaRPr lang="zh-CN" altLang="en-US" dirty="0">
                <a:solidFill>
                  <a:schemeClr val="bg1"/>
                </a:solidFill>
              </a:endParaRPr>
            </a:p>
          </p:txBody>
        </p:sp>
      </p:grpSp>
      <p:grpSp>
        <p:nvGrpSpPr>
          <p:cNvPr id="11" name="组合 10"/>
          <p:cNvGrpSpPr/>
          <p:nvPr/>
        </p:nvGrpSpPr>
        <p:grpSpPr>
          <a:xfrm>
            <a:off x="4486790" y="3202274"/>
            <a:ext cx="1306546" cy="375997"/>
            <a:chOff x="3026301" y="3174138"/>
            <a:chExt cx="1306546" cy="375997"/>
          </a:xfrm>
        </p:grpSpPr>
        <p:sp>
          <p:nvSpPr>
            <p:cNvPr id="12" name="圆角矩形 11"/>
            <p:cNvSpPr/>
            <p:nvPr/>
          </p:nvSpPr>
          <p:spPr>
            <a:xfrm>
              <a:off x="3026301" y="3193612"/>
              <a:ext cx="1306546" cy="35652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7"/>
            <p:cNvSpPr txBox="1"/>
            <p:nvPr/>
          </p:nvSpPr>
          <p:spPr>
            <a:xfrm>
              <a:off x="3118813" y="3174138"/>
              <a:ext cx="1185898" cy="369332"/>
            </a:xfrm>
            <a:prstGeom prst="rect">
              <a:avLst/>
            </a:prstGeom>
            <a:noFill/>
          </p:spPr>
          <p:txBody>
            <a:bodyPr wrap="square" rtlCol="0">
              <a:spAutoFit/>
            </a:bodyPr>
            <a:lstStyle/>
            <a:p>
              <a:r>
                <a:rPr lang="en-US" altLang="zh-CN" dirty="0" smtClean="0">
                  <a:solidFill>
                    <a:schemeClr val="bg1"/>
                  </a:solidFill>
                </a:rPr>
                <a:t>Made by</a:t>
              </a:r>
              <a:endParaRPr lang="zh-CN" altLang="en-US" dirty="0">
                <a:solidFill>
                  <a:schemeClr val="bg1"/>
                </a:solidFill>
              </a:endParaRPr>
            </a:p>
          </p:txBody>
        </p:sp>
      </p:grpSp>
    </p:spTree>
    <p:extLst>
      <p:ext uri="{BB962C8B-B14F-4D97-AF65-F5344CB8AC3E}">
        <p14:creationId xmlns:p14="http://schemas.microsoft.com/office/powerpoint/2010/main" val="272608475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43793" y="1302165"/>
            <a:ext cx="8923282" cy="335805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810018" y="2259104"/>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cxnSp>
        <p:nvCxnSpPr>
          <p:cNvPr id="9" name="直接连接符 8"/>
          <p:cNvCxnSpPr/>
          <p:nvPr/>
        </p:nvCxnSpPr>
        <p:spPr>
          <a:xfrm>
            <a:off x="2885091" y="2981193"/>
            <a:ext cx="81350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2806300" y="3248059"/>
            <a:ext cx="2437213" cy="884978"/>
            <a:chOff x="2819746" y="2857534"/>
            <a:chExt cx="1289241" cy="884978"/>
          </a:xfrm>
        </p:grpSpPr>
        <p:sp>
          <p:nvSpPr>
            <p:cNvPr id="10" name="文本框 9"/>
            <p:cNvSpPr txBox="1"/>
            <p:nvPr/>
          </p:nvSpPr>
          <p:spPr>
            <a:xfrm>
              <a:off x="2819746" y="2857534"/>
              <a:ext cx="341160" cy="769441"/>
            </a:xfrm>
            <a:prstGeom prst="rect">
              <a:avLst/>
            </a:prstGeom>
            <a:noFill/>
          </p:spPr>
          <p:txBody>
            <a:bodyPr wrap="squar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12" name="直接连接符 11"/>
            <p:cNvCxnSpPr/>
            <p:nvPr/>
          </p:nvCxnSpPr>
          <p:spPr>
            <a:xfrm flipH="1">
              <a:off x="2916624" y="3120113"/>
              <a:ext cx="300540" cy="569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55992" y="3280847"/>
              <a:ext cx="952995" cy="461665"/>
            </a:xfrm>
            <a:prstGeom prst="rect">
              <a:avLst/>
            </a:prstGeom>
            <a:noFill/>
          </p:spPr>
          <p:txBody>
            <a:bodyPr wrap="squar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grpSp>
        <p:nvGrpSpPr>
          <p:cNvPr id="27" name="组合 26"/>
          <p:cNvGrpSpPr/>
          <p:nvPr/>
        </p:nvGrpSpPr>
        <p:grpSpPr>
          <a:xfrm>
            <a:off x="5397314" y="3248059"/>
            <a:ext cx="1854495" cy="1147557"/>
            <a:chOff x="4774669" y="2857534"/>
            <a:chExt cx="1854495" cy="884978"/>
          </a:xfrm>
        </p:grpSpPr>
        <p:grpSp>
          <p:nvGrpSpPr>
            <p:cNvPr id="16" name="组合 15"/>
            <p:cNvGrpSpPr/>
            <p:nvPr/>
          </p:nvGrpSpPr>
          <p:grpSpPr>
            <a:xfrm>
              <a:off x="4774669" y="2857534"/>
              <a:ext cx="697444" cy="884978"/>
              <a:chOff x="2707744" y="2857534"/>
              <a:chExt cx="697444" cy="884978"/>
            </a:xfrm>
          </p:grpSpPr>
          <p:sp>
            <p:nvSpPr>
              <p:cNvPr id="17" name="文本框 16"/>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18" name="直接连接符 17"/>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bg1"/>
                  </a:solidFill>
                </a:endParaRPr>
              </a:p>
            </p:txBody>
          </p:sp>
        </p:grpSp>
        <p:sp>
          <p:nvSpPr>
            <p:cNvPr id="20" name="文本框 19"/>
            <p:cNvSpPr txBox="1"/>
            <p:nvPr/>
          </p:nvSpPr>
          <p:spPr>
            <a:xfrm>
              <a:off x="5213392" y="3280847"/>
              <a:ext cx="1415772" cy="356029"/>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建立模型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grpSp>
        <p:nvGrpSpPr>
          <p:cNvPr id="29" name="组合 28"/>
          <p:cNvGrpSpPr/>
          <p:nvPr/>
        </p:nvGrpSpPr>
        <p:grpSpPr>
          <a:xfrm>
            <a:off x="7669027" y="3248059"/>
            <a:ext cx="1854495" cy="1147557"/>
            <a:chOff x="4774669" y="2857534"/>
            <a:chExt cx="1854495" cy="884978"/>
          </a:xfrm>
        </p:grpSpPr>
        <p:grpSp>
          <p:nvGrpSpPr>
            <p:cNvPr id="30" name="组合 29"/>
            <p:cNvGrpSpPr/>
            <p:nvPr/>
          </p:nvGrpSpPr>
          <p:grpSpPr>
            <a:xfrm>
              <a:off x="4774669" y="2857534"/>
              <a:ext cx="697444" cy="884978"/>
              <a:chOff x="2707744" y="2857534"/>
              <a:chExt cx="697444" cy="884978"/>
            </a:xfrm>
          </p:grpSpPr>
          <p:sp>
            <p:nvSpPr>
              <p:cNvPr id="32" name="文本框 16"/>
              <p:cNvSpPr txBox="1"/>
              <p:nvPr/>
            </p:nvSpPr>
            <p:spPr>
              <a:xfrm>
                <a:off x="2707744" y="2857534"/>
                <a:ext cx="497252" cy="59338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3</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33" name="直接连接符 32"/>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文本框 18"/>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bg1"/>
                  </a:solidFill>
                </a:endParaRPr>
              </a:p>
            </p:txBody>
          </p:sp>
        </p:grpSp>
        <p:sp>
          <p:nvSpPr>
            <p:cNvPr id="31" name="文本框 19"/>
            <p:cNvSpPr txBox="1"/>
            <p:nvPr/>
          </p:nvSpPr>
          <p:spPr>
            <a:xfrm>
              <a:off x="5213392" y="3280847"/>
              <a:ext cx="1415772" cy="356029"/>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评估模型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146249353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74969" y="150445"/>
            <a:ext cx="11642061" cy="10194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74969" y="241927"/>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254011" y="126168"/>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grpSp>
        <p:nvGrpSpPr>
          <p:cNvPr id="8" name="组合 7"/>
          <p:cNvGrpSpPr/>
          <p:nvPr/>
        </p:nvGrpSpPr>
        <p:grpSpPr>
          <a:xfrm>
            <a:off x="6668022" y="86550"/>
            <a:ext cx="1881453" cy="924596"/>
            <a:chOff x="4747711" y="2817916"/>
            <a:chExt cx="1881453" cy="924596"/>
          </a:xfrm>
        </p:grpSpPr>
        <p:grpSp>
          <p:nvGrpSpPr>
            <p:cNvPr id="9" name="组合 8"/>
            <p:cNvGrpSpPr/>
            <p:nvPr/>
          </p:nvGrpSpPr>
          <p:grpSpPr>
            <a:xfrm>
              <a:off x="4747711" y="2817916"/>
              <a:ext cx="724402" cy="924596"/>
              <a:chOff x="2680786" y="2817916"/>
              <a:chExt cx="724402" cy="924596"/>
            </a:xfrm>
          </p:grpSpPr>
          <p:sp>
            <p:nvSpPr>
              <p:cNvPr id="11" name="文本框 10"/>
              <p:cNvSpPr txBox="1"/>
              <p:nvPr/>
            </p:nvSpPr>
            <p:spPr>
              <a:xfrm>
                <a:off x="2680786" y="2817916"/>
                <a:ext cx="659937" cy="769441"/>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2</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12" name="直接连接符 11"/>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10"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建立模型</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sp>
        <p:nvSpPr>
          <p:cNvPr id="49" name="文本框 34"/>
          <p:cNvSpPr txBox="1"/>
          <p:nvPr/>
        </p:nvSpPr>
        <p:spPr>
          <a:xfrm>
            <a:off x="3799350" y="4834092"/>
            <a:ext cx="1787669" cy="830997"/>
          </a:xfrm>
          <a:prstGeom prst="rect">
            <a:avLst/>
          </a:prstGeom>
          <a:noFill/>
        </p:spPr>
        <p:txBody>
          <a:bodyPr wrap="none" rtlCol="0">
            <a:spAutoFit/>
          </a:bodyPr>
          <a:lstStyle/>
          <a:p>
            <a:pPr algn="ctr"/>
            <a:r>
              <a:rPr lang="en-US" altLang="zh-CN" sz="3200" dirty="0" smtClean="0">
                <a:solidFill>
                  <a:schemeClr val="bg1"/>
                </a:solidFill>
                <a:latin typeface="微软雅黑 Light" panose="020B0502040204020203" pitchFamily="34" charset="-122"/>
                <a:ea typeface="微软雅黑 Light" panose="020B0502040204020203" pitchFamily="34" charset="-122"/>
              </a:rPr>
              <a:t>Subtitle2</a:t>
            </a:r>
          </a:p>
          <a:p>
            <a:pPr algn="ctr"/>
            <a:r>
              <a:rPr lang="en-US" altLang="zh-CN" sz="1600" dirty="0" smtClean="0">
                <a:solidFill>
                  <a:schemeClr val="bg1"/>
                </a:solidFill>
                <a:latin typeface="微软雅黑 Light" panose="020B0502040204020203" pitchFamily="34" charset="-122"/>
                <a:ea typeface="微软雅黑 Light" panose="020B0502040204020203" pitchFamily="34" charset="-122"/>
              </a:rPr>
              <a:t>Input text here</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52" name="文本框 38"/>
          <p:cNvSpPr txBox="1"/>
          <p:nvPr/>
        </p:nvSpPr>
        <p:spPr>
          <a:xfrm>
            <a:off x="7962019" y="2382937"/>
            <a:ext cx="1906292" cy="1015663"/>
          </a:xfrm>
          <a:prstGeom prst="rect">
            <a:avLst/>
          </a:prstGeom>
          <a:noFill/>
        </p:spPr>
        <p:txBody>
          <a:bodyPr wrap="none" rtlCol="0">
            <a:spAutoFit/>
          </a:bodyPr>
          <a:lstStyle/>
          <a:p>
            <a:pPr algn="ctr"/>
            <a:r>
              <a:rPr lang="en-US" altLang="zh-CN" sz="4000" dirty="0" smtClean="0">
                <a:solidFill>
                  <a:schemeClr val="bg1"/>
                </a:solidFill>
                <a:latin typeface="微软雅黑 Light" panose="020B0502040204020203" pitchFamily="34" charset="-122"/>
                <a:ea typeface="微软雅黑 Light" panose="020B0502040204020203" pitchFamily="34" charset="-122"/>
              </a:rPr>
              <a:t>Subtitle</a:t>
            </a:r>
          </a:p>
          <a:p>
            <a:pPr algn="ctr"/>
            <a:r>
              <a:rPr lang="en-US" altLang="zh-CN" sz="2000" dirty="0" smtClean="0">
                <a:solidFill>
                  <a:schemeClr val="bg1"/>
                </a:solidFill>
                <a:latin typeface="微软雅黑 Light" panose="020B0502040204020203" pitchFamily="34" charset="-122"/>
                <a:ea typeface="微软雅黑 Light" panose="020B0502040204020203" pitchFamily="34" charset="-122"/>
              </a:rPr>
              <a:t>Input text here</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68" name="组合 67"/>
          <p:cNvGrpSpPr/>
          <p:nvPr/>
        </p:nvGrpSpPr>
        <p:grpSpPr>
          <a:xfrm>
            <a:off x="9635750" y="118541"/>
            <a:ext cx="1854495" cy="884978"/>
            <a:chOff x="4774669" y="2857534"/>
            <a:chExt cx="1854495" cy="884978"/>
          </a:xfrm>
        </p:grpSpPr>
        <p:grpSp>
          <p:nvGrpSpPr>
            <p:cNvPr id="69" name="组合 68"/>
            <p:cNvGrpSpPr/>
            <p:nvPr/>
          </p:nvGrpSpPr>
          <p:grpSpPr>
            <a:xfrm>
              <a:off x="4774669" y="2857534"/>
              <a:ext cx="697444" cy="884978"/>
              <a:chOff x="2707744" y="2857534"/>
              <a:chExt cx="697444" cy="884978"/>
            </a:xfrm>
          </p:grpSpPr>
          <p:sp>
            <p:nvSpPr>
              <p:cNvPr id="71"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72" name="直接连接符 71"/>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70"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2" name="TextBox 1"/>
          <p:cNvSpPr txBox="1"/>
          <p:nvPr/>
        </p:nvSpPr>
        <p:spPr>
          <a:xfrm>
            <a:off x="1176750" y="1728788"/>
            <a:ext cx="10101262" cy="3693319"/>
          </a:xfrm>
          <a:prstGeom prst="rect">
            <a:avLst/>
          </a:prstGeom>
          <a:noFill/>
        </p:spPr>
        <p:txBody>
          <a:bodyPr wrap="square" rtlCol="0">
            <a:spAutoFit/>
          </a:bodyPr>
          <a:lstStyle/>
          <a:p>
            <a:pPr>
              <a:lnSpc>
                <a:spcPct val="150000"/>
              </a:lnSpc>
            </a:pPr>
            <a:r>
              <a:rPr lang="en-US" altLang="zh-CN" dirty="0" smtClean="0"/>
              <a:t>1</a:t>
            </a:r>
            <a:r>
              <a:rPr lang="zh-CN" altLang="en-US" dirty="0" smtClean="0"/>
              <a:t>，一般在历史数据中，违约客户所占比例较少</a:t>
            </a:r>
            <a:r>
              <a:rPr lang="en-US" altLang="zh-CN" dirty="0" smtClean="0"/>
              <a:t>,</a:t>
            </a:r>
            <a:r>
              <a:rPr lang="zh-CN" altLang="en-US" dirty="0" smtClean="0"/>
              <a:t>一般不会超过</a:t>
            </a:r>
            <a:r>
              <a:rPr lang="en-US" altLang="zh-CN" dirty="0" smtClean="0"/>
              <a:t>3%~5%</a:t>
            </a:r>
            <a:r>
              <a:rPr lang="zh-CN" altLang="en-US" dirty="0" smtClean="0"/>
              <a:t>。</a:t>
            </a:r>
            <a:endParaRPr lang="en-US" altLang="zh-CN" dirty="0" smtClean="0"/>
          </a:p>
          <a:p>
            <a:pPr>
              <a:lnSpc>
                <a:spcPct val="150000"/>
              </a:lnSpc>
            </a:pPr>
            <a:r>
              <a:rPr lang="en-US" altLang="zh-CN" dirty="0" smtClean="0"/>
              <a:t>2</a:t>
            </a:r>
            <a:r>
              <a:rPr lang="zh-CN" altLang="en-US" dirty="0" smtClean="0"/>
              <a:t>，对于具有大量客户群的时候，</a:t>
            </a:r>
            <a:r>
              <a:rPr lang="zh-CN" altLang="en-US" dirty="0"/>
              <a:t>可以采用可以采用分层抽样的方法来构建建模成本。例如，某企业有</a:t>
            </a:r>
            <a:r>
              <a:rPr lang="en-US" altLang="zh-CN" dirty="0" smtClean="0"/>
              <a:t>10</a:t>
            </a:r>
            <a:r>
              <a:rPr lang="zh-CN" altLang="en-US" dirty="0" smtClean="0"/>
              <a:t>万个客户群，“坏客户”的比例为</a:t>
            </a:r>
            <a:r>
              <a:rPr lang="en-US" altLang="zh-CN" dirty="0" smtClean="0"/>
              <a:t>3%</a:t>
            </a:r>
            <a:r>
              <a:rPr lang="zh-CN" altLang="en-US" dirty="0" smtClean="0"/>
              <a:t>，即有</a:t>
            </a:r>
            <a:r>
              <a:rPr lang="en-US" altLang="zh-CN" dirty="0" smtClean="0"/>
              <a:t>9.7</a:t>
            </a:r>
            <a:r>
              <a:rPr lang="zh-CN" altLang="en-US" dirty="0" smtClean="0"/>
              <a:t>万个“好”客户，有</a:t>
            </a:r>
            <a:r>
              <a:rPr lang="en-US" altLang="zh-CN" dirty="0" smtClean="0"/>
              <a:t>3</a:t>
            </a:r>
            <a:r>
              <a:rPr lang="zh-CN" altLang="en-US" dirty="0" smtClean="0"/>
              <a:t>千个“坏客户”。从中抽取一千个客户构成样本。为了使所抽取的样本能够放映总体的违约情况，可以从好客户中抽取</a:t>
            </a:r>
            <a:r>
              <a:rPr lang="en-US" altLang="zh-CN" dirty="0" smtClean="0"/>
              <a:t>500</a:t>
            </a:r>
            <a:r>
              <a:rPr lang="zh-CN" altLang="en-US" dirty="0" smtClean="0"/>
              <a:t>个客户，这时好客户的样本权重为</a:t>
            </a:r>
            <a:r>
              <a:rPr lang="en-US" altLang="zh-CN" dirty="0" smtClean="0"/>
              <a:t>97000/500=194</a:t>
            </a:r>
            <a:r>
              <a:rPr lang="zh-CN" altLang="en-US" dirty="0" smtClean="0"/>
              <a:t>，即建模数据中每个客户代表总体中的</a:t>
            </a:r>
            <a:r>
              <a:rPr lang="en-US" altLang="zh-CN" dirty="0" smtClean="0"/>
              <a:t>194</a:t>
            </a:r>
            <a:r>
              <a:rPr lang="zh-CN" altLang="en-US" dirty="0" smtClean="0"/>
              <a:t>个好客户；从坏客户也抽取</a:t>
            </a:r>
            <a:r>
              <a:rPr lang="en-US" altLang="zh-CN" dirty="0" smtClean="0"/>
              <a:t>500</a:t>
            </a:r>
            <a:r>
              <a:rPr lang="zh-CN" altLang="en-US" dirty="0" smtClean="0"/>
              <a:t>个客户，坏客户的样本权重为</a:t>
            </a:r>
            <a:r>
              <a:rPr lang="en-US" altLang="zh-CN" dirty="0" smtClean="0"/>
              <a:t>3000/500=6,</a:t>
            </a:r>
            <a:r>
              <a:rPr lang="zh-CN" altLang="en-US" dirty="0" smtClean="0"/>
              <a:t>即建模数据中每个客户代表总体中的</a:t>
            </a:r>
            <a:r>
              <a:rPr lang="en-US" altLang="zh-CN" dirty="0" smtClean="0"/>
              <a:t>6</a:t>
            </a:r>
            <a:r>
              <a:rPr lang="zh-CN" altLang="en-US" dirty="0" smtClean="0"/>
              <a:t>个坏客户。</a:t>
            </a:r>
            <a:endParaRPr lang="en-US" altLang="zh-CN" dirty="0" smtClean="0"/>
          </a:p>
          <a:p>
            <a:pPr>
              <a:lnSpc>
                <a:spcPct val="150000"/>
              </a:lnSpc>
            </a:pPr>
            <a:r>
              <a:rPr lang="en-US" altLang="zh-CN" dirty="0" smtClean="0"/>
              <a:t>3</a:t>
            </a:r>
            <a:r>
              <a:rPr lang="zh-CN" altLang="en-US" dirty="0" smtClean="0"/>
              <a:t>，对于具有中等规模客户群的企业，可以把所有的客户都纳入到模型中。</a:t>
            </a:r>
            <a:endParaRPr lang="en-US" altLang="zh-CN" dirty="0"/>
          </a:p>
          <a:p>
            <a:endParaRPr lang="en-US" altLang="zh-CN" dirty="0" smtClean="0"/>
          </a:p>
        </p:txBody>
      </p:sp>
    </p:spTree>
    <p:extLst>
      <p:ext uri="{BB962C8B-B14F-4D97-AF65-F5344CB8AC3E}">
        <p14:creationId xmlns:p14="http://schemas.microsoft.com/office/powerpoint/2010/main" val="327925543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49" name="文本框 34"/>
          <p:cNvSpPr txBox="1"/>
          <p:nvPr/>
        </p:nvSpPr>
        <p:spPr>
          <a:xfrm>
            <a:off x="3799350" y="4834092"/>
            <a:ext cx="1787669" cy="830997"/>
          </a:xfrm>
          <a:prstGeom prst="rect">
            <a:avLst/>
          </a:prstGeom>
          <a:noFill/>
        </p:spPr>
        <p:txBody>
          <a:bodyPr wrap="none" rtlCol="0">
            <a:spAutoFit/>
          </a:bodyPr>
          <a:lstStyle/>
          <a:p>
            <a:pPr algn="ctr"/>
            <a:r>
              <a:rPr lang="en-US" altLang="zh-CN" sz="3200" dirty="0" smtClean="0">
                <a:solidFill>
                  <a:schemeClr val="bg1"/>
                </a:solidFill>
                <a:latin typeface="微软雅黑 Light" panose="020B0502040204020203" pitchFamily="34" charset="-122"/>
                <a:ea typeface="微软雅黑 Light" panose="020B0502040204020203" pitchFamily="34" charset="-122"/>
              </a:rPr>
              <a:t>Subtitle2</a:t>
            </a:r>
          </a:p>
          <a:p>
            <a:pPr algn="ctr"/>
            <a:r>
              <a:rPr lang="en-US" altLang="zh-CN" sz="1600" dirty="0" smtClean="0">
                <a:solidFill>
                  <a:schemeClr val="bg1"/>
                </a:solidFill>
                <a:latin typeface="微软雅黑 Light" panose="020B0502040204020203" pitchFamily="34" charset="-122"/>
                <a:ea typeface="微软雅黑 Light" panose="020B0502040204020203" pitchFamily="34" charset="-122"/>
              </a:rPr>
              <a:t>Input text here</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52" name="文本框 38"/>
          <p:cNvSpPr txBox="1"/>
          <p:nvPr/>
        </p:nvSpPr>
        <p:spPr>
          <a:xfrm>
            <a:off x="7962019" y="2382937"/>
            <a:ext cx="1906292" cy="1015663"/>
          </a:xfrm>
          <a:prstGeom prst="rect">
            <a:avLst/>
          </a:prstGeom>
          <a:noFill/>
        </p:spPr>
        <p:txBody>
          <a:bodyPr wrap="none" rtlCol="0">
            <a:spAutoFit/>
          </a:bodyPr>
          <a:lstStyle/>
          <a:p>
            <a:pPr algn="ctr"/>
            <a:r>
              <a:rPr lang="en-US" altLang="zh-CN" sz="4000" dirty="0" smtClean="0">
                <a:solidFill>
                  <a:schemeClr val="bg1"/>
                </a:solidFill>
                <a:latin typeface="微软雅黑 Light" panose="020B0502040204020203" pitchFamily="34" charset="-122"/>
                <a:ea typeface="微软雅黑 Light" panose="020B0502040204020203" pitchFamily="34" charset="-122"/>
              </a:rPr>
              <a:t>Subtitle</a:t>
            </a:r>
          </a:p>
          <a:p>
            <a:pPr algn="ctr"/>
            <a:r>
              <a:rPr lang="en-US" altLang="zh-CN" sz="2000" dirty="0" smtClean="0">
                <a:solidFill>
                  <a:schemeClr val="bg1"/>
                </a:solidFill>
                <a:latin typeface="微软雅黑 Light" panose="020B0502040204020203" pitchFamily="34" charset="-122"/>
                <a:ea typeface="微软雅黑 Light" panose="020B0502040204020203" pitchFamily="34" charset="-122"/>
              </a:rPr>
              <a:t>Input text here</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1760347396"/>
              </p:ext>
            </p:extLst>
          </p:nvPr>
        </p:nvGraphicFramePr>
        <p:xfrm>
          <a:off x="1740312" y="2606605"/>
          <a:ext cx="8127999" cy="30429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dirty="0" smtClean="0"/>
                        <a:t>变量名称</a:t>
                      </a:r>
                      <a:endParaRPr lang="zh-CN" altLang="en-US" dirty="0"/>
                    </a:p>
                  </a:txBody>
                  <a:tcPr/>
                </a:tc>
                <a:tc>
                  <a:txBody>
                    <a:bodyPr/>
                    <a:lstStyle/>
                    <a:p>
                      <a:r>
                        <a:rPr lang="zh-CN" altLang="en-US" dirty="0" smtClean="0"/>
                        <a:t>变量取值</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zh-CN" altLang="en-US" dirty="0" smtClean="0"/>
                        <a:t>年龄</a:t>
                      </a:r>
                      <a:endParaRPr lang="zh-CN" altLang="en-US" dirty="0"/>
                    </a:p>
                  </a:txBody>
                  <a:tcPr/>
                </a:tc>
                <a:tc>
                  <a:txBody>
                    <a:bodyPr/>
                    <a:lstStyle/>
                    <a:p>
                      <a:r>
                        <a:rPr lang="en-US" altLang="zh-CN" dirty="0" smtClean="0"/>
                        <a:t>18~71</a:t>
                      </a:r>
                      <a:endParaRPr lang="zh-CN" altLang="en-US" dirty="0"/>
                    </a:p>
                  </a:txBody>
                  <a:tcPr/>
                </a:tc>
                <a:tc>
                  <a:txBody>
                    <a:bodyPr/>
                    <a:lstStyle/>
                    <a:p>
                      <a:r>
                        <a:rPr lang="zh-CN" altLang="en-US" dirty="0" smtClean="0"/>
                        <a:t>连续变量</a:t>
                      </a:r>
                      <a:endParaRPr lang="zh-CN" altLang="en-US" dirty="0"/>
                    </a:p>
                  </a:txBody>
                  <a:tcPr/>
                </a:tc>
              </a:tr>
              <a:tr h="370840">
                <a:tc>
                  <a:txBody>
                    <a:bodyPr/>
                    <a:lstStyle/>
                    <a:p>
                      <a:r>
                        <a:rPr lang="zh-CN" altLang="en-US" dirty="0" smtClean="0"/>
                        <a:t>企业类型</a:t>
                      </a:r>
                      <a:endParaRPr lang="zh-CN" altLang="en-US" dirty="0"/>
                    </a:p>
                  </a:txBody>
                  <a:tcPr/>
                </a:tc>
                <a:tc>
                  <a:txBody>
                    <a:bodyPr/>
                    <a:lstStyle/>
                    <a:p>
                      <a:r>
                        <a:rPr lang="zh-CN" altLang="en-US" dirty="0" smtClean="0"/>
                        <a:t>国有、外企、私有</a:t>
                      </a:r>
                      <a:endParaRPr lang="zh-CN" altLang="en-US" dirty="0"/>
                    </a:p>
                  </a:txBody>
                  <a:tcPr/>
                </a:tc>
                <a:tc>
                  <a:txBody>
                    <a:bodyPr/>
                    <a:lstStyle/>
                    <a:p>
                      <a:r>
                        <a:rPr lang="zh-CN" altLang="en-US" dirty="0" smtClean="0"/>
                        <a:t>连续变量</a:t>
                      </a:r>
                      <a:endParaRPr lang="zh-CN" altLang="en-US" dirty="0"/>
                    </a:p>
                  </a:txBody>
                  <a:tcPr/>
                </a:tc>
              </a:tr>
              <a:tr h="370840">
                <a:tc>
                  <a:txBody>
                    <a:bodyPr/>
                    <a:lstStyle/>
                    <a:p>
                      <a:r>
                        <a:rPr lang="zh-CN" altLang="en-US" dirty="0" smtClean="0"/>
                        <a:t>资产</a:t>
                      </a:r>
                      <a:endParaRPr lang="zh-CN" altLang="en-US" dirty="0"/>
                    </a:p>
                  </a:txBody>
                  <a:tcPr/>
                </a:tc>
                <a:tc>
                  <a:txBody>
                    <a:bodyPr/>
                    <a:lstStyle/>
                    <a:p>
                      <a:r>
                        <a:rPr lang="en-US" altLang="zh-CN" dirty="0" smtClean="0"/>
                        <a:t>0~10000</a:t>
                      </a:r>
                      <a:r>
                        <a:rPr lang="zh-CN" altLang="en-US" dirty="0" smtClean="0"/>
                        <a:t>亿</a:t>
                      </a:r>
                      <a:endParaRPr lang="zh-CN" altLang="en-US" dirty="0"/>
                    </a:p>
                  </a:txBody>
                  <a:tcPr/>
                </a:tc>
                <a:tc>
                  <a:txBody>
                    <a:bodyPr/>
                    <a:lstStyle/>
                    <a:p>
                      <a:r>
                        <a:rPr lang="zh-CN" altLang="en-US" dirty="0" smtClean="0"/>
                        <a:t>连续变量</a:t>
                      </a:r>
                      <a:endParaRPr lang="zh-CN" altLang="en-US" dirty="0"/>
                    </a:p>
                  </a:txBody>
                  <a:tcPr/>
                </a:tc>
              </a:tr>
              <a:tr h="370840">
                <a:tc>
                  <a:txBody>
                    <a:bodyPr/>
                    <a:lstStyle/>
                    <a:p>
                      <a:r>
                        <a:rPr lang="zh-CN" altLang="en-US" dirty="0" smtClean="0"/>
                        <a:t>是否违约</a:t>
                      </a:r>
                      <a:endParaRPr lang="zh-CN" altLang="en-US" dirty="0"/>
                    </a:p>
                  </a:txBody>
                  <a:tcPr/>
                </a:tc>
                <a:tc>
                  <a:txBody>
                    <a:bodyPr/>
                    <a:lstStyle/>
                    <a:p>
                      <a:r>
                        <a:rPr lang="en-US" altLang="zh-CN" dirty="0" smtClean="0"/>
                        <a:t>0</a:t>
                      </a:r>
                      <a:r>
                        <a:rPr lang="zh-CN" altLang="en-US" dirty="0" smtClean="0"/>
                        <a:t>、</a:t>
                      </a:r>
                      <a:r>
                        <a:rPr lang="en-US" altLang="zh-CN" dirty="0" smtClean="0"/>
                        <a:t>1</a:t>
                      </a:r>
                      <a:endParaRPr lang="zh-CN" altLang="en-US" dirty="0"/>
                    </a:p>
                  </a:txBody>
                  <a:tcPr/>
                </a:tc>
                <a:tc>
                  <a:txBody>
                    <a:bodyPr/>
                    <a:lstStyle/>
                    <a:p>
                      <a:r>
                        <a:rPr lang="zh-CN" altLang="en-US" dirty="0" smtClean="0"/>
                        <a:t>目标变量，</a:t>
                      </a:r>
                      <a:r>
                        <a:rPr lang="en-US" altLang="zh-CN" dirty="0" smtClean="0"/>
                        <a:t>1</a:t>
                      </a:r>
                      <a:r>
                        <a:rPr lang="zh-CN" altLang="en-US" dirty="0" smtClean="0"/>
                        <a:t>代表违约</a:t>
                      </a:r>
                      <a:endParaRPr lang="zh-CN" altLang="en-US" dirty="0"/>
                    </a:p>
                  </a:txBody>
                  <a:tcPr/>
                </a:tc>
              </a:tr>
              <a:tr h="370840">
                <a:tc>
                  <a:txBody>
                    <a:bodyPr/>
                    <a:lstStyle/>
                    <a:p>
                      <a:r>
                        <a:rPr lang="zh-CN" altLang="en-US" dirty="0" smtClean="0"/>
                        <a:t>权重</a:t>
                      </a:r>
                      <a:endParaRPr lang="zh-CN" altLang="en-US" dirty="0"/>
                    </a:p>
                  </a:txBody>
                  <a:tcPr/>
                </a:tc>
                <a:tc>
                  <a:txBody>
                    <a:bodyPr/>
                    <a:lstStyle/>
                    <a:p>
                      <a:r>
                        <a:rPr lang="en-US" altLang="zh-CN" dirty="0" smtClean="0"/>
                        <a:t>1,30</a:t>
                      </a:r>
                      <a:endParaRPr lang="zh-CN" altLang="en-US" dirty="0"/>
                    </a:p>
                  </a:txBody>
                  <a:tcPr/>
                </a:tc>
                <a:tc>
                  <a:txBody>
                    <a:bodyPr/>
                    <a:lstStyle/>
                    <a:p>
                      <a:r>
                        <a:rPr lang="zh-CN" altLang="en-US" dirty="0" smtClean="0"/>
                        <a:t>此数据集为从总体中抽取数据，通过权重变量体现了总体数据中是否违约客户的比例。</a:t>
                      </a:r>
                      <a:endParaRPr lang="zh-CN" altLang="en-US" dirty="0"/>
                    </a:p>
                  </a:txBody>
                  <a:tcPr/>
                </a:tc>
              </a:tr>
            </a:tbl>
          </a:graphicData>
        </a:graphic>
      </p:graphicFrame>
      <p:sp>
        <p:nvSpPr>
          <p:cNvPr id="25" name="Text Box 16"/>
          <p:cNvSpPr txBox="1">
            <a:spLocks noChangeArrowheads="1"/>
          </p:cNvSpPr>
          <p:nvPr/>
        </p:nvSpPr>
        <p:spPr bwMode="auto">
          <a:xfrm>
            <a:off x="2335390" y="1750779"/>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accent1"/>
                </a:solidFill>
                <a:latin typeface="Calibri" panose="020F0502020204030204" pitchFamily="34" charset="0"/>
              </a:rPr>
              <a:t>信用评分建模数据变量情况表示例</a:t>
            </a:r>
            <a:endParaRPr lang="en-US" sz="2400" b="1" dirty="0">
              <a:solidFill>
                <a:schemeClr val="accent1"/>
              </a:solidFill>
              <a:latin typeface="Calibri" panose="020F0502020204030204" pitchFamily="34" charset="0"/>
            </a:endParaRPr>
          </a:p>
        </p:txBody>
      </p:sp>
      <p:sp>
        <p:nvSpPr>
          <p:cNvPr id="26" name="矩形 25"/>
          <p:cNvSpPr/>
          <p:nvPr/>
        </p:nvSpPr>
        <p:spPr>
          <a:xfrm>
            <a:off x="274969" y="150445"/>
            <a:ext cx="11642061" cy="10194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74969" y="241927"/>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4254011" y="126168"/>
            <a:ext cx="1752019" cy="884978"/>
            <a:chOff x="2819745" y="2857534"/>
            <a:chExt cx="1752019" cy="884978"/>
          </a:xfrm>
        </p:grpSpPr>
        <p:sp>
          <p:nvSpPr>
            <p:cNvPr id="29"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30" name="直接连接符 29"/>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grpSp>
        <p:nvGrpSpPr>
          <p:cNvPr id="34" name="组合 33"/>
          <p:cNvGrpSpPr/>
          <p:nvPr/>
        </p:nvGrpSpPr>
        <p:grpSpPr>
          <a:xfrm>
            <a:off x="6668022" y="86550"/>
            <a:ext cx="1881453" cy="924596"/>
            <a:chOff x="4747711" y="2817916"/>
            <a:chExt cx="1881453" cy="924596"/>
          </a:xfrm>
        </p:grpSpPr>
        <p:grpSp>
          <p:nvGrpSpPr>
            <p:cNvPr id="35" name="组合 34"/>
            <p:cNvGrpSpPr/>
            <p:nvPr/>
          </p:nvGrpSpPr>
          <p:grpSpPr>
            <a:xfrm>
              <a:off x="4747711" y="2817916"/>
              <a:ext cx="724402" cy="924596"/>
              <a:chOff x="2680786" y="2817916"/>
              <a:chExt cx="724402" cy="924596"/>
            </a:xfrm>
          </p:grpSpPr>
          <p:sp>
            <p:nvSpPr>
              <p:cNvPr id="37" name="文本框 10"/>
              <p:cNvSpPr txBox="1"/>
              <p:nvPr/>
            </p:nvSpPr>
            <p:spPr>
              <a:xfrm>
                <a:off x="2680786" y="2817916"/>
                <a:ext cx="659937" cy="769441"/>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2</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38" name="直接连接符 37"/>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36"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建立模型</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40"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41" name="组合 40"/>
          <p:cNvGrpSpPr/>
          <p:nvPr/>
        </p:nvGrpSpPr>
        <p:grpSpPr>
          <a:xfrm>
            <a:off x="9635750" y="118541"/>
            <a:ext cx="1854495" cy="884978"/>
            <a:chOff x="4774669" y="2857534"/>
            <a:chExt cx="1854495" cy="884978"/>
          </a:xfrm>
        </p:grpSpPr>
        <p:grpSp>
          <p:nvGrpSpPr>
            <p:cNvPr id="42" name="组合 41"/>
            <p:cNvGrpSpPr/>
            <p:nvPr/>
          </p:nvGrpSpPr>
          <p:grpSpPr>
            <a:xfrm>
              <a:off x="4774669" y="2857534"/>
              <a:ext cx="697444" cy="884978"/>
              <a:chOff x="2707744" y="2857534"/>
              <a:chExt cx="697444" cy="884978"/>
            </a:xfrm>
          </p:grpSpPr>
          <p:sp>
            <p:nvSpPr>
              <p:cNvPr id="44"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45" name="直接连接符 44"/>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43"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14655647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49" name="文本框 34"/>
          <p:cNvSpPr txBox="1"/>
          <p:nvPr/>
        </p:nvSpPr>
        <p:spPr>
          <a:xfrm>
            <a:off x="3799350" y="4834092"/>
            <a:ext cx="1787669" cy="830997"/>
          </a:xfrm>
          <a:prstGeom prst="rect">
            <a:avLst/>
          </a:prstGeom>
          <a:noFill/>
        </p:spPr>
        <p:txBody>
          <a:bodyPr wrap="none" rtlCol="0">
            <a:spAutoFit/>
          </a:bodyPr>
          <a:lstStyle/>
          <a:p>
            <a:pPr algn="ctr"/>
            <a:r>
              <a:rPr lang="en-US" altLang="zh-CN" sz="3200" dirty="0" smtClean="0">
                <a:solidFill>
                  <a:schemeClr val="bg1"/>
                </a:solidFill>
                <a:latin typeface="微软雅黑 Light" panose="020B0502040204020203" pitchFamily="34" charset="-122"/>
                <a:ea typeface="微软雅黑 Light" panose="020B0502040204020203" pitchFamily="34" charset="-122"/>
              </a:rPr>
              <a:t>Subtitle2</a:t>
            </a:r>
          </a:p>
          <a:p>
            <a:pPr algn="ctr"/>
            <a:r>
              <a:rPr lang="en-US" altLang="zh-CN" sz="1600" dirty="0" smtClean="0">
                <a:solidFill>
                  <a:schemeClr val="bg1"/>
                </a:solidFill>
                <a:latin typeface="微软雅黑 Light" panose="020B0502040204020203" pitchFamily="34" charset="-122"/>
                <a:ea typeface="微软雅黑 Light" panose="020B0502040204020203" pitchFamily="34" charset="-122"/>
              </a:rPr>
              <a:t>Input text here</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36" name="矩形 35"/>
          <p:cNvSpPr/>
          <p:nvPr/>
        </p:nvSpPr>
        <p:spPr>
          <a:xfrm>
            <a:off x="184999" y="118541"/>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899608" y="118541"/>
            <a:ext cx="1881453" cy="863150"/>
            <a:chOff x="4747711" y="2817916"/>
            <a:chExt cx="1881453" cy="995251"/>
          </a:xfrm>
        </p:grpSpPr>
        <p:grpSp>
          <p:nvGrpSpPr>
            <p:cNvPr id="57" name="组合 56"/>
            <p:cNvGrpSpPr/>
            <p:nvPr/>
          </p:nvGrpSpPr>
          <p:grpSpPr>
            <a:xfrm>
              <a:off x="4747711" y="2817916"/>
              <a:ext cx="724402" cy="924596"/>
              <a:chOff x="2680786" y="2817916"/>
              <a:chExt cx="724402" cy="924596"/>
            </a:xfrm>
          </p:grpSpPr>
          <p:sp>
            <p:nvSpPr>
              <p:cNvPr id="59"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0" name="直接连接符 59"/>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58"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数据理解</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62"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63" name="组合 62"/>
          <p:cNvGrpSpPr/>
          <p:nvPr/>
        </p:nvGrpSpPr>
        <p:grpSpPr>
          <a:xfrm>
            <a:off x="9635750" y="118541"/>
            <a:ext cx="1854495" cy="884978"/>
            <a:chOff x="4774669" y="2857534"/>
            <a:chExt cx="1854495" cy="884978"/>
          </a:xfrm>
        </p:grpSpPr>
        <p:grpSp>
          <p:nvGrpSpPr>
            <p:cNvPr id="64" name="组合 63"/>
            <p:cNvGrpSpPr/>
            <p:nvPr/>
          </p:nvGrpSpPr>
          <p:grpSpPr>
            <a:xfrm>
              <a:off x="4774669" y="2857534"/>
              <a:ext cx="697444" cy="884978"/>
              <a:chOff x="2707744" y="2857534"/>
              <a:chExt cx="697444" cy="884978"/>
            </a:xfrm>
          </p:grpSpPr>
          <p:sp>
            <p:nvSpPr>
              <p:cNvPr id="66"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7" name="直接连接符 6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65"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grpSp>
        <p:nvGrpSpPr>
          <p:cNvPr id="82" name="组合 81"/>
          <p:cNvGrpSpPr/>
          <p:nvPr/>
        </p:nvGrpSpPr>
        <p:grpSpPr>
          <a:xfrm>
            <a:off x="7162356" y="118541"/>
            <a:ext cx="1881453" cy="863150"/>
            <a:chOff x="4747711" y="2817916"/>
            <a:chExt cx="1881453" cy="995251"/>
          </a:xfrm>
        </p:grpSpPr>
        <p:grpSp>
          <p:nvGrpSpPr>
            <p:cNvPr id="83" name="组合 82"/>
            <p:cNvGrpSpPr/>
            <p:nvPr/>
          </p:nvGrpSpPr>
          <p:grpSpPr>
            <a:xfrm>
              <a:off x="4747711" y="2817916"/>
              <a:ext cx="724402" cy="924596"/>
              <a:chOff x="2680786" y="2817916"/>
              <a:chExt cx="724402" cy="924596"/>
            </a:xfrm>
          </p:grpSpPr>
          <p:sp>
            <p:nvSpPr>
              <p:cNvPr id="85"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86" name="直接连接符 8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84"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建立模型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sp>
        <p:nvSpPr>
          <p:cNvPr id="88" name="Text Box 16"/>
          <p:cNvSpPr txBox="1">
            <a:spLocks noChangeArrowheads="1"/>
          </p:cNvSpPr>
          <p:nvPr/>
        </p:nvSpPr>
        <p:spPr bwMode="auto">
          <a:xfrm>
            <a:off x="2305155" y="1560279"/>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accent1"/>
                </a:solidFill>
                <a:latin typeface="Calibri" panose="020F0502020204030204" pitchFamily="34" charset="0"/>
              </a:rPr>
              <a:t>步骤</a:t>
            </a:r>
            <a:endParaRPr lang="en-US" sz="2400" b="1" dirty="0">
              <a:solidFill>
                <a:schemeClr val="accent1"/>
              </a:solidFill>
              <a:latin typeface="Calibri" panose="020F0502020204030204" pitchFamily="34" charset="0"/>
            </a:endParaRPr>
          </a:p>
        </p:txBody>
      </p:sp>
      <p:sp>
        <p:nvSpPr>
          <p:cNvPr id="2" name="矩形 1"/>
          <p:cNvSpPr/>
          <p:nvPr/>
        </p:nvSpPr>
        <p:spPr>
          <a:xfrm>
            <a:off x="1523626" y="2890768"/>
            <a:ext cx="2215500" cy="552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输入变量的分箱</a:t>
            </a:r>
            <a:endParaRPr lang="zh-CN" altLang="en-US" b="1" dirty="0"/>
          </a:p>
        </p:txBody>
      </p:sp>
      <p:sp>
        <p:nvSpPr>
          <p:cNvPr id="14" name="右箭头 13"/>
          <p:cNvSpPr/>
          <p:nvPr/>
        </p:nvSpPr>
        <p:spPr>
          <a:xfrm>
            <a:off x="3734213" y="2985238"/>
            <a:ext cx="758363" cy="36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4479269" y="2893593"/>
            <a:ext cx="2535894" cy="505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建立</a:t>
            </a:r>
            <a:r>
              <a:rPr lang="en-US" altLang="zh-CN" b="1" dirty="0" smtClean="0"/>
              <a:t>Logistic</a:t>
            </a:r>
            <a:r>
              <a:rPr lang="zh-CN" altLang="en-US" b="1" dirty="0" smtClean="0"/>
              <a:t>回归模型</a:t>
            </a:r>
            <a:endParaRPr lang="zh-CN" altLang="en-US" b="1" dirty="0"/>
          </a:p>
        </p:txBody>
      </p:sp>
      <p:sp>
        <p:nvSpPr>
          <p:cNvPr id="90" name="矩形 89"/>
          <p:cNvSpPr/>
          <p:nvPr/>
        </p:nvSpPr>
        <p:spPr>
          <a:xfrm>
            <a:off x="7822293" y="2890768"/>
            <a:ext cx="2535894" cy="505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转化为评分模型</a:t>
            </a:r>
            <a:endParaRPr lang="zh-CN" altLang="en-US" b="1" dirty="0"/>
          </a:p>
        </p:txBody>
      </p:sp>
      <p:sp>
        <p:nvSpPr>
          <p:cNvPr id="91" name="右箭头 90"/>
          <p:cNvSpPr/>
          <p:nvPr/>
        </p:nvSpPr>
        <p:spPr>
          <a:xfrm>
            <a:off x="7028044" y="2961293"/>
            <a:ext cx="758363" cy="36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740929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49" name="文本框 34"/>
          <p:cNvSpPr txBox="1"/>
          <p:nvPr/>
        </p:nvSpPr>
        <p:spPr>
          <a:xfrm>
            <a:off x="3799350" y="4834092"/>
            <a:ext cx="1787669" cy="830997"/>
          </a:xfrm>
          <a:prstGeom prst="rect">
            <a:avLst/>
          </a:prstGeom>
          <a:noFill/>
        </p:spPr>
        <p:txBody>
          <a:bodyPr wrap="none" rtlCol="0">
            <a:spAutoFit/>
          </a:bodyPr>
          <a:lstStyle/>
          <a:p>
            <a:pPr algn="ctr"/>
            <a:r>
              <a:rPr lang="en-US" altLang="zh-CN" sz="3200" dirty="0" smtClean="0">
                <a:solidFill>
                  <a:schemeClr val="bg1"/>
                </a:solidFill>
                <a:latin typeface="微软雅黑 Light" panose="020B0502040204020203" pitchFamily="34" charset="-122"/>
                <a:ea typeface="微软雅黑 Light" panose="020B0502040204020203" pitchFamily="34" charset="-122"/>
              </a:rPr>
              <a:t>Subtitle2</a:t>
            </a:r>
          </a:p>
          <a:p>
            <a:pPr algn="ctr"/>
            <a:r>
              <a:rPr lang="en-US" altLang="zh-CN" sz="1600" dirty="0" smtClean="0">
                <a:solidFill>
                  <a:schemeClr val="bg1"/>
                </a:solidFill>
                <a:latin typeface="微软雅黑 Light" panose="020B0502040204020203" pitchFamily="34" charset="-122"/>
                <a:ea typeface="微软雅黑 Light" panose="020B0502040204020203" pitchFamily="34" charset="-122"/>
              </a:rPr>
              <a:t>Input text here</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36" name="矩形 35"/>
          <p:cNvSpPr/>
          <p:nvPr/>
        </p:nvSpPr>
        <p:spPr>
          <a:xfrm>
            <a:off x="184999" y="118541"/>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899608" y="118541"/>
            <a:ext cx="1881453" cy="863150"/>
            <a:chOff x="4747711" y="2817916"/>
            <a:chExt cx="1881453" cy="995251"/>
          </a:xfrm>
        </p:grpSpPr>
        <p:grpSp>
          <p:nvGrpSpPr>
            <p:cNvPr id="57" name="组合 56"/>
            <p:cNvGrpSpPr/>
            <p:nvPr/>
          </p:nvGrpSpPr>
          <p:grpSpPr>
            <a:xfrm>
              <a:off x="4747711" y="2817916"/>
              <a:ext cx="724402" cy="924596"/>
              <a:chOff x="2680786" y="2817916"/>
              <a:chExt cx="724402" cy="924596"/>
            </a:xfrm>
          </p:grpSpPr>
          <p:sp>
            <p:nvSpPr>
              <p:cNvPr id="59"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0" name="直接连接符 59"/>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58"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数据理解</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62"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63" name="组合 62"/>
          <p:cNvGrpSpPr/>
          <p:nvPr/>
        </p:nvGrpSpPr>
        <p:grpSpPr>
          <a:xfrm>
            <a:off x="9635750" y="118541"/>
            <a:ext cx="1854495" cy="884978"/>
            <a:chOff x="4774669" y="2857534"/>
            <a:chExt cx="1854495" cy="884978"/>
          </a:xfrm>
        </p:grpSpPr>
        <p:grpSp>
          <p:nvGrpSpPr>
            <p:cNvPr id="64" name="组合 63"/>
            <p:cNvGrpSpPr/>
            <p:nvPr/>
          </p:nvGrpSpPr>
          <p:grpSpPr>
            <a:xfrm>
              <a:off x="4774669" y="2857534"/>
              <a:ext cx="697444" cy="884978"/>
              <a:chOff x="2707744" y="2857534"/>
              <a:chExt cx="697444" cy="884978"/>
            </a:xfrm>
          </p:grpSpPr>
          <p:sp>
            <p:nvSpPr>
              <p:cNvPr id="66"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7" name="直接连接符 6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65"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grpSp>
        <p:nvGrpSpPr>
          <p:cNvPr id="82" name="组合 81"/>
          <p:cNvGrpSpPr/>
          <p:nvPr/>
        </p:nvGrpSpPr>
        <p:grpSpPr>
          <a:xfrm>
            <a:off x="7162356" y="118541"/>
            <a:ext cx="1881453" cy="863150"/>
            <a:chOff x="4747711" y="2817916"/>
            <a:chExt cx="1881453" cy="995251"/>
          </a:xfrm>
        </p:grpSpPr>
        <p:grpSp>
          <p:nvGrpSpPr>
            <p:cNvPr id="83" name="组合 82"/>
            <p:cNvGrpSpPr/>
            <p:nvPr/>
          </p:nvGrpSpPr>
          <p:grpSpPr>
            <a:xfrm>
              <a:off x="4747711" y="2817916"/>
              <a:ext cx="724402" cy="924596"/>
              <a:chOff x="2680786" y="2817916"/>
              <a:chExt cx="724402" cy="924596"/>
            </a:xfrm>
          </p:grpSpPr>
          <p:sp>
            <p:nvSpPr>
              <p:cNvPr id="85"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86" name="直接连接符 8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84"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建立模型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sp>
        <p:nvSpPr>
          <p:cNvPr id="88" name="Text Box 16"/>
          <p:cNvSpPr txBox="1">
            <a:spLocks noChangeArrowheads="1"/>
          </p:cNvSpPr>
          <p:nvPr/>
        </p:nvSpPr>
        <p:spPr bwMode="auto">
          <a:xfrm>
            <a:off x="2407045" y="1210795"/>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accent1"/>
                </a:solidFill>
                <a:latin typeface="Calibri" panose="020F0502020204030204" pitchFamily="34" charset="0"/>
              </a:rPr>
              <a:t>对输入变量分箱</a:t>
            </a:r>
            <a:endParaRPr lang="en-US" sz="2400" b="1" dirty="0">
              <a:solidFill>
                <a:schemeClr val="accent1"/>
              </a:solidFill>
              <a:latin typeface="Calibri" panose="020F0502020204030204" pitchFamily="34" charset="0"/>
            </a:endParaRPr>
          </a:p>
        </p:txBody>
      </p:sp>
      <p:grpSp>
        <p:nvGrpSpPr>
          <p:cNvPr id="34" name="组合 33"/>
          <p:cNvGrpSpPr/>
          <p:nvPr/>
        </p:nvGrpSpPr>
        <p:grpSpPr>
          <a:xfrm>
            <a:off x="1772542" y="1957388"/>
            <a:ext cx="8218290" cy="3943023"/>
            <a:chOff x="1986855" y="1790298"/>
            <a:chExt cx="8218290" cy="3139492"/>
          </a:xfrm>
        </p:grpSpPr>
        <p:grpSp>
          <p:nvGrpSpPr>
            <p:cNvPr id="35" name="组合 34"/>
            <p:cNvGrpSpPr/>
            <p:nvPr/>
          </p:nvGrpSpPr>
          <p:grpSpPr>
            <a:xfrm>
              <a:off x="1986855" y="1790298"/>
              <a:ext cx="8218290" cy="1098443"/>
              <a:chOff x="1521222" y="2367070"/>
              <a:chExt cx="8218290" cy="1098443"/>
            </a:xfrm>
          </p:grpSpPr>
          <p:pic>
            <p:nvPicPr>
              <p:cNvPr id="43" name="图片 42"/>
              <p:cNvPicPr>
                <a:picLocks noChangeAspect="1"/>
              </p:cNvPicPr>
              <p:nvPr/>
            </p:nvPicPr>
            <p:blipFill>
              <a:blip r:embed="rId2"/>
              <a:stretch>
                <a:fillRect/>
              </a:stretch>
            </p:blipFill>
            <p:spPr>
              <a:xfrm>
                <a:off x="1521222" y="2367070"/>
                <a:ext cx="700847" cy="1098443"/>
              </a:xfrm>
              <a:prstGeom prst="rect">
                <a:avLst/>
              </a:prstGeom>
            </p:spPr>
          </p:pic>
          <p:sp>
            <p:nvSpPr>
              <p:cNvPr id="44" name="矩形 43"/>
              <p:cNvSpPr/>
              <p:nvPr/>
            </p:nvSpPr>
            <p:spPr>
              <a:xfrm>
                <a:off x="2330721" y="2367070"/>
                <a:ext cx="7408791" cy="955719"/>
              </a:xfrm>
              <a:prstGeom prst="rect">
                <a:avLst/>
              </a:prstGeom>
            </p:spPr>
            <p:txBody>
              <a:bodyPr wrap="square">
                <a:spAutoFit/>
              </a:bodyPr>
              <a:lstStyle/>
              <a:p>
                <a:pPr>
                  <a:lnSpc>
                    <a:spcPct val="120000"/>
                  </a:lnSpc>
                </a:pPr>
                <a:r>
                  <a:rPr lang="zh-CN" altLang="en-US" sz="2000" b="1" dirty="0" smtClean="0"/>
                  <a:t>连续变量的分箱：</a:t>
                </a:r>
                <a:endParaRPr lang="en-US" altLang="zh-CN" sz="2000" b="1" dirty="0" smtClean="0"/>
              </a:p>
              <a:p>
                <a:pPr>
                  <a:lnSpc>
                    <a:spcPct val="120000"/>
                  </a:lnSpc>
                </a:pPr>
                <a:r>
                  <a:rPr lang="zh-CN" altLang="en-US" sz="2000" b="1" dirty="0" smtClean="0"/>
                  <a:t>原则为：</a:t>
                </a:r>
                <a:r>
                  <a:rPr lang="zh-CN" altLang="en-US" sz="2000" b="1" dirty="0"/>
                  <a:t>分</a:t>
                </a:r>
                <a:r>
                  <a:rPr lang="zh-CN" altLang="en-US" sz="2000" b="1" dirty="0" smtClean="0"/>
                  <a:t>箱数应当适中，各个分箱内的记录数合理，相邻分箱的目标变量分布差异应该较大。</a:t>
                </a:r>
                <a:endParaRPr lang="zh-CN" altLang="en-US" sz="2000" b="1" dirty="0"/>
              </a:p>
            </p:txBody>
          </p:sp>
        </p:grpSp>
        <p:grpSp>
          <p:nvGrpSpPr>
            <p:cNvPr id="37" name="组合 36"/>
            <p:cNvGrpSpPr/>
            <p:nvPr/>
          </p:nvGrpSpPr>
          <p:grpSpPr>
            <a:xfrm>
              <a:off x="1986855" y="3252213"/>
              <a:ext cx="8218290" cy="1677577"/>
              <a:chOff x="1521222" y="2367070"/>
              <a:chExt cx="8218290" cy="1677577"/>
            </a:xfrm>
          </p:grpSpPr>
          <p:pic>
            <p:nvPicPr>
              <p:cNvPr id="40" name="图片 39"/>
              <p:cNvPicPr>
                <a:picLocks noChangeAspect="1"/>
              </p:cNvPicPr>
              <p:nvPr/>
            </p:nvPicPr>
            <p:blipFill>
              <a:blip r:embed="rId2"/>
              <a:stretch>
                <a:fillRect/>
              </a:stretch>
            </p:blipFill>
            <p:spPr>
              <a:xfrm>
                <a:off x="1521222" y="2367070"/>
                <a:ext cx="700847" cy="1098443"/>
              </a:xfrm>
              <a:prstGeom prst="rect">
                <a:avLst/>
              </a:prstGeom>
            </p:spPr>
          </p:pic>
          <p:sp>
            <p:nvSpPr>
              <p:cNvPr id="42" name="矩形 41"/>
              <p:cNvSpPr/>
              <p:nvPr/>
            </p:nvSpPr>
            <p:spPr>
              <a:xfrm>
                <a:off x="2330721" y="2500793"/>
                <a:ext cx="7408791" cy="1543854"/>
              </a:xfrm>
              <a:prstGeom prst="rect">
                <a:avLst/>
              </a:prstGeom>
            </p:spPr>
            <p:txBody>
              <a:bodyPr wrap="square">
                <a:spAutoFit/>
              </a:bodyPr>
              <a:lstStyle/>
              <a:p>
                <a:pPr>
                  <a:lnSpc>
                    <a:spcPct val="120000"/>
                  </a:lnSpc>
                </a:pPr>
                <a:r>
                  <a:rPr lang="zh-CN" altLang="en-US" sz="2000" b="1" dirty="0" smtClean="0"/>
                  <a:t>离散变量的分箱：</a:t>
                </a:r>
                <a:endParaRPr lang="en-US" altLang="zh-CN" sz="2000" b="1" dirty="0" smtClean="0"/>
              </a:p>
              <a:p>
                <a:pPr>
                  <a:lnSpc>
                    <a:spcPct val="120000"/>
                  </a:lnSpc>
                </a:pPr>
                <a:r>
                  <a:rPr lang="zh-CN" altLang="en-US" sz="2000" b="1" dirty="0" smtClean="0"/>
                  <a:t>在离散变量取值较少的情况下，不需要对之进行处理。</a:t>
                </a:r>
                <a:endParaRPr lang="en-US" altLang="zh-CN" sz="2000" b="1" dirty="0" smtClean="0"/>
              </a:p>
              <a:p>
                <a:pPr>
                  <a:lnSpc>
                    <a:spcPct val="120000"/>
                  </a:lnSpc>
                </a:pPr>
                <a:r>
                  <a:rPr lang="zh-CN" altLang="en-US" sz="2000" b="1" dirty="0"/>
                  <a:t>在离散变量取值</a:t>
                </a:r>
                <a:r>
                  <a:rPr lang="zh-CN" altLang="en-US" sz="2000" b="1" dirty="0" smtClean="0"/>
                  <a:t>较多的</a:t>
                </a:r>
                <a:r>
                  <a:rPr lang="zh-CN" altLang="en-US" sz="2000" b="1" dirty="0"/>
                  <a:t>情况下</a:t>
                </a:r>
                <a:r>
                  <a:rPr lang="zh-CN" altLang="en-US" sz="2000" b="1" dirty="0" smtClean="0"/>
                  <a:t>，可以按照</a:t>
                </a:r>
                <a:r>
                  <a:rPr lang="en-US" altLang="zh-CN" sz="2000" b="1" dirty="0" smtClean="0"/>
                  <a:t>WOE</a:t>
                </a:r>
                <a:r>
                  <a:rPr lang="zh-CN" altLang="en-US" sz="2000" b="1" dirty="0" smtClean="0"/>
                  <a:t>值接近的原则，将离散变量分为若干类别。</a:t>
                </a:r>
                <a:endParaRPr lang="en-US" altLang="zh-CN" sz="2000" b="1" dirty="0"/>
              </a:p>
              <a:p>
                <a:pPr>
                  <a:lnSpc>
                    <a:spcPct val="120000"/>
                  </a:lnSpc>
                </a:pPr>
                <a:endParaRPr lang="zh-CN" altLang="en-US" sz="2000" dirty="0"/>
              </a:p>
            </p:txBody>
          </p:sp>
        </p:grpSp>
        <p:cxnSp>
          <p:nvCxnSpPr>
            <p:cNvPr id="38" name="直接连接符 37"/>
            <p:cNvCxnSpPr/>
            <p:nvPr/>
          </p:nvCxnSpPr>
          <p:spPr>
            <a:xfrm>
              <a:off x="2048505" y="3070477"/>
              <a:ext cx="809499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48505" y="4634277"/>
              <a:ext cx="809499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20746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36" name="矩形 35"/>
          <p:cNvSpPr/>
          <p:nvPr/>
        </p:nvSpPr>
        <p:spPr>
          <a:xfrm>
            <a:off x="184999" y="118541"/>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899608" y="118541"/>
            <a:ext cx="1881453" cy="863150"/>
            <a:chOff x="4747711" y="2817916"/>
            <a:chExt cx="1881453" cy="995251"/>
          </a:xfrm>
        </p:grpSpPr>
        <p:grpSp>
          <p:nvGrpSpPr>
            <p:cNvPr id="57" name="组合 56"/>
            <p:cNvGrpSpPr/>
            <p:nvPr/>
          </p:nvGrpSpPr>
          <p:grpSpPr>
            <a:xfrm>
              <a:off x="4747711" y="2817916"/>
              <a:ext cx="724402" cy="924596"/>
              <a:chOff x="2680786" y="2817916"/>
              <a:chExt cx="724402" cy="924596"/>
            </a:xfrm>
          </p:grpSpPr>
          <p:sp>
            <p:nvSpPr>
              <p:cNvPr id="59"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0" name="直接连接符 59"/>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58"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数据理解</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62"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63" name="组合 62"/>
          <p:cNvGrpSpPr/>
          <p:nvPr/>
        </p:nvGrpSpPr>
        <p:grpSpPr>
          <a:xfrm>
            <a:off x="9635750" y="118541"/>
            <a:ext cx="1854495" cy="884978"/>
            <a:chOff x="4774669" y="2857534"/>
            <a:chExt cx="1854495" cy="884978"/>
          </a:xfrm>
        </p:grpSpPr>
        <p:grpSp>
          <p:nvGrpSpPr>
            <p:cNvPr id="64" name="组合 63"/>
            <p:cNvGrpSpPr/>
            <p:nvPr/>
          </p:nvGrpSpPr>
          <p:grpSpPr>
            <a:xfrm>
              <a:off x="4774669" y="2857534"/>
              <a:ext cx="697444" cy="884978"/>
              <a:chOff x="2707744" y="2857534"/>
              <a:chExt cx="697444" cy="884978"/>
            </a:xfrm>
          </p:grpSpPr>
          <p:sp>
            <p:nvSpPr>
              <p:cNvPr id="66"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7" name="直接连接符 6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65"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grpSp>
        <p:nvGrpSpPr>
          <p:cNvPr id="82" name="组合 81"/>
          <p:cNvGrpSpPr/>
          <p:nvPr/>
        </p:nvGrpSpPr>
        <p:grpSpPr>
          <a:xfrm>
            <a:off x="7162356" y="118541"/>
            <a:ext cx="1881453" cy="863150"/>
            <a:chOff x="4747711" y="2817916"/>
            <a:chExt cx="1881453" cy="995251"/>
          </a:xfrm>
        </p:grpSpPr>
        <p:grpSp>
          <p:nvGrpSpPr>
            <p:cNvPr id="83" name="组合 82"/>
            <p:cNvGrpSpPr/>
            <p:nvPr/>
          </p:nvGrpSpPr>
          <p:grpSpPr>
            <a:xfrm>
              <a:off x="4747711" y="2817916"/>
              <a:ext cx="724402" cy="924596"/>
              <a:chOff x="2680786" y="2817916"/>
              <a:chExt cx="724402" cy="924596"/>
            </a:xfrm>
          </p:grpSpPr>
          <p:sp>
            <p:nvSpPr>
              <p:cNvPr id="85"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86" name="直接连接符 8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84"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建立模型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sp>
        <p:nvSpPr>
          <p:cNvPr id="88" name="Text Box 16"/>
          <p:cNvSpPr txBox="1">
            <a:spLocks noChangeArrowheads="1"/>
          </p:cNvSpPr>
          <p:nvPr/>
        </p:nvSpPr>
        <p:spPr bwMode="auto">
          <a:xfrm>
            <a:off x="2407045" y="1210795"/>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accent1"/>
                </a:solidFill>
                <a:latin typeface="Calibri" panose="020F0502020204030204" pitchFamily="34" charset="0"/>
              </a:rPr>
              <a:t>❶</a:t>
            </a:r>
            <a:r>
              <a:rPr lang="zh-CN" altLang="en-US" sz="2400" b="1" dirty="0" smtClean="0">
                <a:solidFill>
                  <a:schemeClr val="accent1"/>
                </a:solidFill>
                <a:latin typeface="Calibri" panose="020F0502020204030204" pitchFamily="34" charset="0"/>
              </a:rPr>
              <a:t>年龄的分箱结果示例</a:t>
            </a:r>
            <a:endParaRPr lang="en-US" sz="2400" b="1" dirty="0">
              <a:solidFill>
                <a:schemeClr val="accent1"/>
              </a:solidFill>
              <a:latin typeface="Calibri" panose="020F050202020403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110226745"/>
              </p:ext>
            </p:extLst>
          </p:nvPr>
        </p:nvGraphicFramePr>
        <p:xfrm>
          <a:off x="1515625" y="1900236"/>
          <a:ext cx="9828650" cy="3028952"/>
        </p:xfrm>
        <a:graphic>
          <a:graphicData uri="http://schemas.openxmlformats.org/drawingml/2006/table">
            <a:tbl>
              <a:tblPr firstRow="1" bandRow="1">
                <a:tableStyleId>{5C22544A-7EE6-4342-B048-85BDC9FD1C3A}</a:tableStyleId>
              </a:tblPr>
              <a:tblGrid>
                <a:gridCol w="1411596"/>
                <a:gridCol w="960989"/>
                <a:gridCol w="903633"/>
                <a:gridCol w="1092072"/>
                <a:gridCol w="1092072"/>
                <a:gridCol w="1092072"/>
                <a:gridCol w="1092072"/>
                <a:gridCol w="1092072"/>
                <a:gridCol w="1092072"/>
              </a:tblGrid>
              <a:tr h="716176">
                <a:tc>
                  <a:txBody>
                    <a:bodyPr/>
                    <a:lstStyle/>
                    <a:p>
                      <a:r>
                        <a:rPr lang="zh-CN" altLang="en-US" dirty="0" smtClean="0"/>
                        <a:t>年龄分箱</a:t>
                      </a:r>
                      <a:endParaRPr lang="zh-CN" altLang="en-US" dirty="0"/>
                    </a:p>
                  </a:txBody>
                  <a:tcPr/>
                </a:tc>
                <a:tc>
                  <a:txBody>
                    <a:bodyPr/>
                    <a:lstStyle/>
                    <a:p>
                      <a:r>
                        <a:rPr lang="zh-CN" altLang="en-US" dirty="0" smtClean="0"/>
                        <a:t>数量</a:t>
                      </a:r>
                      <a:endParaRPr lang="zh-CN" altLang="en-US" dirty="0"/>
                    </a:p>
                  </a:txBody>
                  <a:tcPr/>
                </a:tc>
                <a:tc>
                  <a:txBody>
                    <a:bodyPr/>
                    <a:lstStyle/>
                    <a:p>
                      <a:r>
                        <a:rPr lang="zh-CN" altLang="en-US" dirty="0" smtClean="0"/>
                        <a:t>数量占比</a:t>
                      </a:r>
                      <a:endParaRPr lang="zh-CN" altLang="en-US" dirty="0"/>
                    </a:p>
                  </a:txBody>
                  <a:tcPr/>
                </a:tc>
                <a:tc>
                  <a:txBody>
                    <a:bodyPr/>
                    <a:lstStyle/>
                    <a:p>
                      <a:r>
                        <a:rPr lang="zh-CN" altLang="en-US" dirty="0" smtClean="0"/>
                        <a:t>好客户数量</a:t>
                      </a:r>
                      <a:endParaRPr lang="zh-CN" altLang="en-US" dirty="0"/>
                    </a:p>
                  </a:txBody>
                  <a:tcPr/>
                </a:tc>
                <a:tc>
                  <a:txBody>
                    <a:bodyPr/>
                    <a:lstStyle/>
                    <a:p>
                      <a:r>
                        <a:rPr lang="zh-CN" altLang="en-US" dirty="0" smtClean="0"/>
                        <a:t>好客户占比</a:t>
                      </a:r>
                      <a:endParaRPr lang="zh-CN" altLang="en-US" dirty="0"/>
                    </a:p>
                  </a:txBody>
                  <a:tcPr/>
                </a:tc>
                <a:tc>
                  <a:txBody>
                    <a:bodyPr/>
                    <a:lstStyle/>
                    <a:p>
                      <a:r>
                        <a:rPr lang="zh-CN" altLang="en-US" dirty="0" smtClean="0"/>
                        <a:t>坏客户数量</a:t>
                      </a:r>
                      <a:endParaRPr lang="zh-CN" altLang="en-US" dirty="0"/>
                    </a:p>
                  </a:txBody>
                  <a:tcPr/>
                </a:tc>
                <a:tc>
                  <a:txBody>
                    <a:bodyPr/>
                    <a:lstStyle/>
                    <a:p>
                      <a:r>
                        <a:rPr lang="zh-CN" altLang="en-US" dirty="0" smtClean="0"/>
                        <a:t>坏客户占比</a:t>
                      </a:r>
                      <a:endParaRPr lang="zh-CN" altLang="en-US" dirty="0"/>
                    </a:p>
                  </a:txBody>
                  <a:tcPr/>
                </a:tc>
                <a:tc>
                  <a:txBody>
                    <a:bodyPr/>
                    <a:lstStyle/>
                    <a:p>
                      <a:r>
                        <a:rPr lang="zh-CN" altLang="en-US" dirty="0" smtClean="0"/>
                        <a:t>坏客户比例</a:t>
                      </a:r>
                      <a:endParaRPr lang="zh-CN" altLang="en-US" dirty="0"/>
                    </a:p>
                  </a:txBody>
                  <a:tcPr/>
                </a:tc>
                <a:tc>
                  <a:txBody>
                    <a:bodyPr/>
                    <a:lstStyle/>
                    <a:p>
                      <a:r>
                        <a:rPr lang="en-US" altLang="zh-CN" dirty="0" smtClean="0"/>
                        <a:t>WOE</a:t>
                      </a:r>
                      <a:endParaRPr lang="zh-CN" altLang="en-US" dirty="0"/>
                    </a:p>
                  </a:txBody>
                  <a:tcPr/>
                </a:tc>
              </a:tr>
              <a:tr h="666215">
                <a:tc>
                  <a:txBody>
                    <a:bodyPr/>
                    <a:lstStyle/>
                    <a:p>
                      <a:r>
                        <a:rPr lang="zh-CN" altLang="en-US" dirty="0" smtClean="0"/>
                        <a:t>缺失</a:t>
                      </a:r>
                      <a:endParaRPr lang="zh-CN" altLang="en-US" dirty="0"/>
                    </a:p>
                  </a:txBody>
                  <a:tcPr/>
                </a:tc>
                <a:tc>
                  <a:txBody>
                    <a:bodyPr/>
                    <a:lstStyle/>
                    <a:p>
                      <a:r>
                        <a:rPr lang="en-US" altLang="zh-CN" dirty="0" smtClean="0"/>
                        <a:t>115</a:t>
                      </a:r>
                      <a:endParaRPr lang="zh-CN" altLang="en-US" dirty="0"/>
                    </a:p>
                  </a:txBody>
                  <a:tcPr/>
                </a:tc>
                <a:tc>
                  <a:txBody>
                    <a:bodyPr/>
                    <a:lstStyle/>
                    <a:p>
                      <a:r>
                        <a:rPr lang="en-US" altLang="zh-CN" dirty="0" smtClean="0"/>
                        <a:t>1.15%</a:t>
                      </a:r>
                      <a:endParaRPr lang="zh-CN" altLang="en-US" dirty="0"/>
                    </a:p>
                  </a:txBody>
                  <a:tcPr/>
                </a:tc>
                <a:tc>
                  <a:txBody>
                    <a:bodyPr/>
                    <a:lstStyle/>
                    <a:p>
                      <a:r>
                        <a:rPr lang="en-US" altLang="zh-CN" dirty="0" smtClean="0"/>
                        <a:t>99</a:t>
                      </a:r>
                      <a:endParaRPr lang="zh-CN" altLang="en-US" dirty="0"/>
                    </a:p>
                  </a:txBody>
                  <a:tcPr/>
                </a:tc>
                <a:tc>
                  <a:txBody>
                    <a:bodyPr/>
                    <a:lstStyle/>
                    <a:p>
                      <a:r>
                        <a:rPr lang="en-US" altLang="zh-CN" dirty="0" smtClean="0"/>
                        <a:t>1.18%</a:t>
                      </a:r>
                      <a:endParaRPr lang="zh-CN" altLang="en-US" dirty="0"/>
                    </a:p>
                  </a:txBody>
                  <a:tcPr/>
                </a:tc>
                <a:tc>
                  <a:txBody>
                    <a:bodyPr/>
                    <a:lstStyle/>
                    <a:p>
                      <a:r>
                        <a:rPr lang="en-US" altLang="zh-CN" dirty="0" smtClean="0"/>
                        <a:t>16</a:t>
                      </a:r>
                      <a:endParaRPr lang="zh-CN" altLang="en-US" dirty="0"/>
                    </a:p>
                  </a:txBody>
                  <a:tcPr/>
                </a:tc>
                <a:tc>
                  <a:txBody>
                    <a:bodyPr/>
                    <a:lstStyle/>
                    <a:p>
                      <a:r>
                        <a:rPr lang="en-US" altLang="zh-CN" dirty="0" smtClean="0"/>
                        <a:t>0.99%</a:t>
                      </a:r>
                      <a:endParaRPr lang="zh-CN" altLang="en-US" dirty="0"/>
                    </a:p>
                  </a:txBody>
                  <a:tcPr/>
                </a:tc>
                <a:tc>
                  <a:txBody>
                    <a:bodyPr/>
                    <a:lstStyle/>
                    <a:p>
                      <a:r>
                        <a:rPr lang="en-US" altLang="zh-CN" dirty="0" smtClean="0"/>
                        <a:t>13.91%</a:t>
                      </a:r>
                      <a:endParaRPr lang="zh-CN" altLang="en-US" dirty="0"/>
                    </a:p>
                  </a:txBody>
                  <a:tcPr/>
                </a:tc>
                <a:tc>
                  <a:txBody>
                    <a:bodyPr/>
                    <a:lstStyle/>
                    <a:p>
                      <a:r>
                        <a:rPr lang="en-US" altLang="zh-CN" dirty="0" smtClean="0"/>
                        <a:t>18.13</a:t>
                      </a:r>
                      <a:endParaRPr lang="zh-CN" altLang="en-US" dirty="0"/>
                    </a:p>
                  </a:txBody>
                  <a:tcPr/>
                </a:tc>
              </a:tr>
              <a:tr h="666215">
                <a:tc>
                  <a:txBody>
                    <a:bodyPr/>
                    <a:lstStyle/>
                    <a:p>
                      <a:r>
                        <a:rPr lang="zh-CN" altLang="en-US" dirty="0" smtClean="0"/>
                        <a:t>年龄</a:t>
                      </a:r>
                      <a:r>
                        <a:rPr lang="en-US" altLang="zh-CN" dirty="0" smtClean="0"/>
                        <a:t>&lt;28</a:t>
                      </a:r>
                      <a:endParaRPr lang="zh-CN" altLang="en-US" dirty="0"/>
                    </a:p>
                  </a:txBody>
                  <a:tcPr/>
                </a:tc>
                <a:tc>
                  <a:txBody>
                    <a:bodyPr/>
                    <a:lstStyle/>
                    <a:p>
                      <a:r>
                        <a:rPr lang="en-US" altLang="zh-CN" dirty="0" smtClean="0"/>
                        <a:t>365</a:t>
                      </a:r>
                      <a:endParaRPr lang="zh-CN" altLang="en-US" dirty="0"/>
                    </a:p>
                  </a:txBody>
                  <a:tcPr/>
                </a:tc>
                <a:tc>
                  <a:txBody>
                    <a:bodyPr/>
                    <a:lstStyle/>
                    <a:p>
                      <a:r>
                        <a:rPr lang="en-US" altLang="zh-CN" dirty="0" smtClean="0"/>
                        <a:t>3.65%</a:t>
                      </a:r>
                      <a:endParaRPr lang="zh-CN" altLang="en-US" dirty="0"/>
                    </a:p>
                  </a:txBody>
                  <a:tcPr/>
                </a:tc>
                <a:tc>
                  <a:txBody>
                    <a:bodyPr/>
                    <a:lstStyle/>
                    <a:p>
                      <a:r>
                        <a:rPr lang="en-US" altLang="zh-CN" dirty="0" smtClean="0"/>
                        <a:t>285</a:t>
                      </a:r>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79</a:t>
                      </a:r>
                      <a:endParaRPr lang="zh-CN" altLang="en-US" dirty="0"/>
                    </a:p>
                  </a:txBody>
                  <a:tcPr/>
                </a:tc>
                <a:tc>
                  <a:txBody>
                    <a:bodyPr/>
                    <a:lstStyle/>
                    <a:p>
                      <a:r>
                        <a:rPr lang="en-US" altLang="zh-CN" dirty="0" smtClean="0"/>
                        <a:t>4.87%</a:t>
                      </a:r>
                      <a:endParaRPr lang="zh-CN" altLang="en-US" dirty="0"/>
                    </a:p>
                  </a:txBody>
                  <a:tcPr/>
                </a:tc>
                <a:tc>
                  <a:txBody>
                    <a:bodyPr/>
                    <a:lstStyle/>
                    <a:p>
                      <a:r>
                        <a:rPr lang="en-US" altLang="zh-CN" dirty="0" smtClean="0"/>
                        <a:t>21.64%</a:t>
                      </a:r>
                      <a:endParaRPr lang="zh-CN" altLang="en-US" dirty="0"/>
                    </a:p>
                  </a:txBody>
                  <a:tcPr/>
                </a:tc>
                <a:tc>
                  <a:txBody>
                    <a:bodyPr/>
                    <a:lstStyle/>
                    <a:p>
                      <a:r>
                        <a:rPr lang="en-US" altLang="zh-CN" dirty="0" smtClean="0"/>
                        <a:t>-35.82</a:t>
                      </a:r>
                      <a:endParaRPr lang="zh-CN" altLang="en-US" dirty="0"/>
                    </a:p>
                  </a:txBody>
                  <a:tcPr/>
                </a:tc>
              </a:tr>
              <a:tr h="490173">
                <a:tc>
                  <a:txBody>
                    <a:bodyPr/>
                    <a:lstStyle/>
                    <a:p>
                      <a:r>
                        <a:rPr lang="en-US" altLang="zh-CN" dirty="0" smtClean="0"/>
                        <a:t>……</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90173">
                <a:tc>
                  <a:txBody>
                    <a:bodyPr/>
                    <a:lstStyle/>
                    <a:p>
                      <a:r>
                        <a:rPr lang="zh-CN" altLang="en-US" dirty="0" smtClean="0"/>
                        <a:t>合计</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61365233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36" name="矩形 35"/>
          <p:cNvSpPr/>
          <p:nvPr/>
        </p:nvSpPr>
        <p:spPr>
          <a:xfrm>
            <a:off x="184999" y="118541"/>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899608" y="118541"/>
            <a:ext cx="1881453" cy="863150"/>
            <a:chOff x="4747711" y="2817916"/>
            <a:chExt cx="1881453" cy="995251"/>
          </a:xfrm>
        </p:grpSpPr>
        <p:grpSp>
          <p:nvGrpSpPr>
            <p:cNvPr id="57" name="组合 56"/>
            <p:cNvGrpSpPr/>
            <p:nvPr/>
          </p:nvGrpSpPr>
          <p:grpSpPr>
            <a:xfrm>
              <a:off x="4747711" y="2817916"/>
              <a:ext cx="724402" cy="924596"/>
              <a:chOff x="2680786" y="2817916"/>
              <a:chExt cx="724402" cy="924596"/>
            </a:xfrm>
          </p:grpSpPr>
          <p:sp>
            <p:nvSpPr>
              <p:cNvPr id="59"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0" name="直接连接符 59"/>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58"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数据理解</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62"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63" name="组合 62"/>
          <p:cNvGrpSpPr/>
          <p:nvPr/>
        </p:nvGrpSpPr>
        <p:grpSpPr>
          <a:xfrm>
            <a:off x="9635750" y="118541"/>
            <a:ext cx="1854495" cy="884978"/>
            <a:chOff x="4774669" y="2857534"/>
            <a:chExt cx="1854495" cy="884978"/>
          </a:xfrm>
        </p:grpSpPr>
        <p:grpSp>
          <p:nvGrpSpPr>
            <p:cNvPr id="64" name="组合 63"/>
            <p:cNvGrpSpPr/>
            <p:nvPr/>
          </p:nvGrpSpPr>
          <p:grpSpPr>
            <a:xfrm>
              <a:off x="4774669" y="2857534"/>
              <a:ext cx="697444" cy="884978"/>
              <a:chOff x="2707744" y="2857534"/>
              <a:chExt cx="697444" cy="884978"/>
            </a:xfrm>
          </p:grpSpPr>
          <p:sp>
            <p:nvSpPr>
              <p:cNvPr id="66"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7" name="直接连接符 6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65"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grpSp>
        <p:nvGrpSpPr>
          <p:cNvPr id="82" name="组合 81"/>
          <p:cNvGrpSpPr/>
          <p:nvPr/>
        </p:nvGrpSpPr>
        <p:grpSpPr>
          <a:xfrm>
            <a:off x="7162356" y="118541"/>
            <a:ext cx="1881453" cy="863150"/>
            <a:chOff x="4747711" y="2817916"/>
            <a:chExt cx="1881453" cy="995251"/>
          </a:xfrm>
        </p:grpSpPr>
        <p:grpSp>
          <p:nvGrpSpPr>
            <p:cNvPr id="83" name="组合 82"/>
            <p:cNvGrpSpPr/>
            <p:nvPr/>
          </p:nvGrpSpPr>
          <p:grpSpPr>
            <a:xfrm>
              <a:off x="4747711" y="2817916"/>
              <a:ext cx="724402" cy="924596"/>
              <a:chOff x="2680786" y="2817916"/>
              <a:chExt cx="724402" cy="924596"/>
            </a:xfrm>
          </p:grpSpPr>
          <p:sp>
            <p:nvSpPr>
              <p:cNvPr id="85"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86" name="直接连接符 8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84"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建立模型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mc:AlternateContent xmlns:mc="http://schemas.openxmlformats.org/markup-compatibility/2006" xmlns:a14="http://schemas.microsoft.com/office/drawing/2010/main">
        <mc:Choice Requires="a14">
          <p:sp>
            <p:nvSpPr>
              <p:cNvPr id="8" name="TextBox 7"/>
              <p:cNvSpPr txBox="1"/>
              <p:nvPr/>
            </p:nvSpPr>
            <p:spPr>
              <a:xfrm>
                <a:off x="2155377" y="1514475"/>
                <a:ext cx="8281498" cy="4584717"/>
              </a:xfrm>
              <a:prstGeom prst="rect">
                <a:avLst/>
              </a:prstGeom>
              <a:noFill/>
            </p:spPr>
            <p:txBody>
              <a:bodyPr wrap="square" rtlCol="0">
                <a:spAutoFit/>
              </a:bodyPr>
              <a:lstStyle/>
              <a:p>
                <a:pPr>
                  <a:lnSpc>
                    <a:spcPct val="150000"/>
                  </a:lnSpc>
                </a:pPr>
                <a:r>
                  <a:rPr lang="zh-CN" altLang="en-US" dirty="0" smtClean="0"/>
                  <a:t>各列的含义如下：</a:t>
                </a:r>
                <a:endParaRPr lang="en-US" altLang="zh-CN" dirty="0" smtClean="0"/>
              </a:p>
              <a:p>
                <a:pPr>
                  <a:lnSpc>
                    <a:spcPct val="150000"/>
                  </a:lnSpc>
                </a:pPr>
                <a:r>
                  <a:rPr lang="zh-CN" altLang="en-US" dirty="0" smtClean="0"/>
                  <a:t>数量：指该分箱内包含的记录个数。</a:t>
                </a:r>
                <a:endParaRPr lang="en-US" altLang="zh-CN" dirty="0" smtClean="0"/>
              </a:p>
              <a:p>
                <a:pPr>
                  <a:lnSpc>
                    <a:spcPct val="150000"/>
                  </a:lnSpc>
                </a:pPr>
                <a:r>
                  <a:rPr lang="zh-CN" altLang="en-US" dirty="0" smtClean="0"/>
                  <a:t>数量占比：指各分箱内包含记录数量占总记录数量的比例。</a:t>
                </a:r>
                <a:endParaRPr lang="en-US" altLang="zh-CN" dirty="0" smtClean="0"/>
              </a:p>
              <a:p>
                <a:pPr>
                  <a:lnSpc>
                    <a:spcPct val="150000"/>
                  </a:lnSpc>
                </a:pPr>
                <a:r>
                  <a:rPr lang="zh-CN" altLang="en-US" dirty="0"/>
                  <a:t>好</a:t>
                </a:r>
                <a:r>
                  <a:rPr lang="zh-CN" altLang="en-US" dirty="0" smtClean="0"/>
                  <a:t>客户数量：指该分箱内包含的不违约客户数量。</a:t>
                </a:r>
                <a:endParaRPr lang="en-US" altLang="zh-CN" dirty="0" smtClean="0"/>
              </a:p>
              <a:p>
                <a:pPr>
                  <a:lnSpc>
                    <a:spcPct val="150000"/>
                  </a:lnSpc>
                </a:pPr>
                <a:r>
                  <a:rPr lang="zh-CN" altLang="en-US" dirty="0" smtClean="0"/>
                  <a:t>好客户占比：指该分箱内包含的好客户数量占全部好客户数量的比例。</a:t>
                </a:r>
                <a:endParaRPr lang="en-US" altLang="zh-CN" dirty="0" smtClean="0"/>
              </a:p>
              <a:p>
                <a:pPr>
                  <a:lnSpc>
                    <a:spcPct val="150000"/>
                  </a:lnSpc>
                </a:pPr>
                <a:r>
                  <a:rPr lang="zh-CN" altLang="en-US" dirty="0" smtClean="0"/>
                  <a:t>坏客户数量：指该分箱内包含的违约客户数量。</a:t>
                </a:r>
                <a:endParaRPr lang="en-US" altLang="zh-CN" dirty="0" smtClean="0"/>
              </a:p>
              <a:p>
                <a:pPr>
                  <a:lnSpc>
                    <a:spcPct val="150000"/>
                  </a:lnSpc>
                </a:pPr>
                <a:r>
                  <a:rPr lang="zh-CN" altLang="en-US" dirty="0" smtClean="0"/>
                  <a:t>坏客户占</a:t>
                </a:r>
                <a:r>
                  <a:rPr lang="zh-CN" altLang="en-US" dirty="0"/>
                  <a:t>比：指该分箱</a:t>
                </a:r>
                <a:r>
                  <a:rPr lang="zh-CN" altLang="en-US" dirty="0" smtClean="0"/>
                  <a:t>内包含的坏客户数量占全部坏客户数量的比例。</a:t>
                </a:r>
                <a:endParaRPr lang="en-US" altLang="zh-CN" dirty="0" smtClean="0"/>
              </a:p>
              <a:p>
                <a:pPr>
                  <a:lnSpc>
                    <a:spcPct val="150000"/>
                  </a:lnSpc>
                </a:pPr>
                <a:r>
                  <a:rPr lang="zh-CN" altLang="en-US" dirty="0" smtClean="0"/>
                  <a:t>坏客户</a:t>
                </a:r>
                <a:r>
                  <a:rPr lang="zh-CN" altLang="en-US" dirty="0"/>
                  <a:t>比例：指该分箱内包含的坏客户</a:t>
                </a:r>
                <a:r>
                  <a:rPr lang="zh-CN" altLang="en-US" dirty="0" smtClean="0"/>
                  <a:t>数量占该分箱内全部客户数量的比例。</a:t>
                </a:r>
                <a:endParaRPr lang="en-US" altLang="zh-CN" dirty="0" smtClean="0"/>
              </a:p>
              <a:p>
                <a:pPr>
                  <a:lnSpc>
                    <a:spcPct val="150000"/>
                  </a:lnSpc>
                </a:pPr>
                <a:r>
                  <a:rPr lang="en-US" altLang="zh-CN" dirty="0" smtClean="0"/>
                  <a:t>WOE:</a:t>
                </a:r>
                <a:r>
                  <a:rPr lang="zh-CN" altLang="en-US" dirty="0" smtClean="0"/>
                  <a:t>即证据权重。根据好客户占比和坏客户占比计算得到，计算公式为</a:t>
                </a:r>
                <a:endParaRPr lang="en-US" altLang="zh-CN" dirty="0" smtClean="0"/>
              </a:p>
              <a:p>
                <a:pPr>
                  <a:lnSpc>
                    <a:spcPct val="150000"/>
                  </a:lnSpc>
                </a:pPr>
                <a:r>
                  <a:rPr lang="en-US" altLang="zh-CN" dirty="0" smtClean="0"/>
                  <a:t>WOE=</a:t>
                </a:r>
                <a14:m>
                  <m:oMath xmlns:m="http://schemas.openxmlformats.org/officeDocument/2006/math">
                    <m:func>
                      <m:funcPr>
                        <m:ctrlPr>
                          <a:rPr lang="en-US" altLang="zh-CN" i="1" smtClean="0">
                            <a:latin typeface="Cambria Math"/>
                          </a:rPr>
                        </m:ctrlPr>
                      </m:funcPr>
                      <m:fName>
                        <m:r>
                          <m:rPr>
                            <m:sty m:val="p"/>
                          </m:rPr>
                          <a:rPr lang="en-US" altLang="zh-CN" i="0" smtClean="0">
                            <a:latin typeface="Cambria Math"/>
                          </a:rPr>
                          <m:t>ln</m:t>
                        </m:r>
                        <m:r>
                          <a:rPr lang="zh-CN" altLang="en-US" b="0" i="1" smtClean="0">
                            <a:latin typeface="Cambria Math"/>
                          </a:rPr>
                          <m:t>（</m:t>
                        </m:r>
                      </m:fName>
                      <m:e>
                        <m:f>
                          <m:fPr>
                            <m:ctrlPr>
                              <a:rPr lang="en-US" altLang="zh-CN" i="1" smtClean="0">
                                <a:latin typeface="Cambria Math"/>
                              </a:rPr>
                            </m:ctrlPr>
                          </m:fPr>
                          <m:num>
                            <m:r>
                              <a:rPr lang="zh-CN" altLang="en-US" b="0" i="1" smtClean="0">
                                <a:latin typeface="Cambria Math"/>
                              </a:rPr>
                              <m:t>好</m:t>
                            </m:r>
                            <m:r>
                              <a:rPr lang="zh-CN" altLang="en-US" i="1">
                                <a:latin typeface="Cambria Math"/>
                              </a:rPr>
                              <m:t>客户</m:t>
                            </m:r>
                            <m:r>
                              <a:rPr lang="zh-CN" altLang="en-US" i="1" smtClean="0">
                                <a:latin typeface="Cambria Math"/>
                              </a:rPr>
                              <m:t>占比</m:t>
                            </m:r>
                          </m:num>
                          <m:den>
                            <m:r>
                              <a:rPr lang="zh-CN" altLang="en-US" b="0" i="1" smtClean="0">
                                <a:latin typeface="Cambria Math"/>
                              </a:rPr>
                              <m:t>坏</m:t>
                            </m:r>
                            <m:r>
                              <a:rPr lang="zh-CN" altLang="en-US" i="1">
                                <a:latin typeface="Cambria Math"/>
                              </a:rPr>
                              <m:t>客户</m:t>
                            </m:r>
                            <m:r>
                              <a:rPr lang="zh-CN" altLang="en-US" i="1" smtClean="0">
                                <a:latin typeface="Cambria Math"/>
                              </a:rPr>
                              <m:t>占比</m:t>
                            </m:r>
                          </m:den>
                        </m:f>
                      </m:e>
                    </m:func>
                    <m:r>
                      <a:rPr lang="zh-CN" altLang="en-US" b="0" i="1" smtClean="0">
                        <a:latin typeface="Cambria Math"/>
                      </a:rPr>
                      <m:t>）</m:t>
                    </m:r>
                    <m:r>
                      <a:rPr lang="en-US" altLang="zh-CN" i="1" smtClean="0">
                        <a:latin typeface="Cambria Math"/>
                        <a:ea typeface="Cambria Math"/>
                      </a:rPr>
                      <m:t>×</m:t>
                    </m:r>
                    <m:r>
                      <a:rPr lang="en-US" altLang="zh-CN" b="0" i="1" smtClean="0">
                        <a:latin typeface="Cambria Math"/>
                        <a:ea typeface="Cambria Math"/>
                      </a:rPr>
                      <m:t>100</m:t>
                    </m:r>
                  </m:oMath>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155377" y="1514475"/>
                <a:ext cx="8281498" cy="4584717"/>
              </a:xfrm>
              <a:prstGeom prst="rect">
                <a:avLst/>
              </a:prstGeom>
              <a:blipFill rotWithShape="1">
                <a:blip r:embed="rId2"/>
                <a:stretch>
                  <a:fillRect l="-6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9448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36" name="矩形 35"/>
          <p:cNvSpPr/>
          <p:nvPr/>
        </p:nvSpPr>
        <p:spPr>
          <a:xfrm>
            <a:off x="184999" y="118541"/>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899608" y="118541"/>
            <a:ext cx="1881453" cy="863150"/>
            <a:chOff x="4747711" y="2817916"/>
            <a:chExt cx="1881453" cy="995251"/>
          </a:xfrm>
        </p:grpSpPr>
        <p:grpSp>
          <p:nvGrpSpPr>
            <p:cNvPr id="57" name="组合 56"/>
            <p:cNvGrpSpPr/>
            <p:nvPr/>
          </p:nvGrpSpPr>
          <p:grpSpPr>
            <a:xfrm>
              <a:off x="4747711" y="2817916"/>
              <a:ext cx="724402" cy="924596"/>
              <a:chOff x="2680786" y="2817916"/>
              <a:chExt cx="724402" cy="924596"/>
            </a:xfrm>
          </p:grpSpPr>
          <p:sp>
            <p:nvSpPr>
              <p:cNvPr id="59"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0" name="直接连接符 59"/>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58"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数据理解</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62"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63" name="组合 62"/>
          <p:cNvGrpSpPr/>
          <p:nvPr/>
        </p:nvGrpSpPr>
        <p:grpSpPr>
          <a:xfrm>
            <a:off x="9635750" y="118541"/>
            <a:ext cx="1854495" cy="884978"/>
            <a:chOff x="4774669" y="2857534"/>
            <a:chExt cx="1854495" cy="884978"/>
          </a:xfrm>
        </p:grpSpPr>
        <p:grpSp>
          <p:nvGrpSpPr>
            <p:cNvPr id="64" name="组合 63"/>
            <p:cNvGrpSpPr/>
            <p:nvPr/>
          </p:nvGrpSpPr>
          <p:grpSpPr>
            <a:xfrm>
              <a:off x="4774669" y="2857534"/>
              <a:ext cx="697444" cy="884978"/>
              <a:chOff x="2707744" y="2857534"/>
              <a:chExt cx="697444" cy="884978"/>
            </a:xfrm>
          </p:grpSpPr>
          <p:sp>
            <p:nvSpPr>
              <p:cNvPr id="66"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7" name="直接连接符 6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65"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grpSp>
        <p:nvGrpSpPr>
          <p:cNvPr id="82" name="组合 81"/>
          <p:cNvGrpSpPr/>
          <p:nvPr/>
        </p:nvGrpSpPr>
        <p:grpSpPr>
          <a:xfrm>
            <a:off x="7162356" y="118541"/>
            <a:ext cx="1881453" cy="863150"/>
            <a:chOff x="4747711" y="2817916"/>
            <a:chExt cx="1881453" cy="995251"/>
          </a:xfrm>
        </p:grpSpPr>
        <p:grpSp>
          <p:nvGrpSpPr>
            <p:cNvPr id="83" name="组合 82"/>
            <p:cNvGrpSpPr/>
            <p:nvPr/>
          </p:nvGrpSpPr>
          <p:grpSpPr>
            <a:xfrm>
              <a:off x="4747711" y="2817916"/>
              <a:ext cx="724402" cy="924596"/>
              <a:chOff x="2680786" y="2817916"/>
              <a:chExt cx="724402" cy="924596"/>
            </a:xfrm>
          </p:grpSpPr>
          <p:sp>
            <p:nvSpPr>
              <p:cNvPr id="85"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86" name="直接连接符 8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84"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建立模型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sp>
        <p:nvSpPr>
          <p:cNvPr id="28" name="Text Box 16"/>
          <p:cNvSpPr txBox="1">
            <a:spLocks noChangeArrowheads="1"/>
          </p:cNvSpPr>
          <p:nvPr/>
        </p:nvSpPr>
        <p:spPr bwMode="auto">
          <a:xfrm>
            <a:off x="2407396" y="1035423"/>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accent1"/>
                </a:solidFill>
                <a:latin typeface="Calibri" panose="020F0502020204030204" pitchFamily="34" charset="0"/>
              </a:rPr>
              <a:t>❷</a:t>
            </a:r>
            <a:r>
              <a:rPr lang="zh-CN" altLang="en-US" sz="2400" b="1" dirty="0" smtClean="0">
                <a:solidFill>
                  <a:schemeClr val="accent1"/>
                </a:solidFill>
                <a:latin typeface="Calibri" panose="020F0502020204030204" pitchFamily="34" charset="0"/>
              </a:rPr>
              <a:t>分箱导出结果示例</a:t>
            </a:r>
            <a:endParaRPr lang="en-US" sz="2400" b="1" dirty="0">
              <a:solidFill>
                <a:schemeClr val="accent1"/>
              </a:solidFill>
              <a:latin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669270766"/>
                  </p:ext>
                </p:extLst>
              </p:nvPr>
            </p:nvGraphicFramePr>
            <p:xfrm>
              <a:off x="1716629" y="1691216"/>
              <a:ext cx="8128000" cy="22250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zh-CN" altLang="en-US" dirty="0" smtClean="0"/>
                            <a:t>变量名称</a:t>
                          </a:r>
                          <a:endParaRPr lang="zh-CN" altLang="en-US" dirty="0"/>
                        </a:p>
                      </a:txBody>
                      <a:tcPr/>
                    </a:tc>
                    <a:tc>
                      <a:txBody>
                        <a:bodyPr/>
                        <a:lstStyle/>
                        <a:p>
                          <a:r>
                            <a:rPr lang="zh-CN" altLang="en-US" dirty="0" smtClean="0"/>
                            <a:t>分箱</a:t>
                          </a:r>
                          <a:endParaRPr lang="zh-CN" altLang="en-US" dirty="0"/>
                        </a:p>
                      </a:txBody>
                      <a:tcPr/>
                    </a:tc>
                    <a:tc>
                      <a:txBody>
                        <a:bodyPr/>
                        <a:lstStyle/>
                        <a:p>
                          <a:r>
                            <a:rPr lang="en-US" altLang="zh-CN" dirty="0" smtClean="0"/>
                            <a:t>WOE</a:t>
                          </a:r>
                          <a:endParaRPr lang="zh-CN" altLang="en-US" dirty="0"/>
                        </a:p>
                      </a:txBody>
                      <a:tcPr/>
                    </a:tc>
                    <a:tc>
                      <a:txBody>
                        <a:bodyPr/>
                        <a:lstStyle/>
                        <a:p>
                          <a:r>
                            <a:rPr lang="en-US" altLang="zh-CN" dirty="0" smtClean="0"/>
                            <a:t>IV</a:t>
                          </a:r>
                          <a:endParaRPr lang="zh-CN" altLang="en-US" dirty="0"/>
                        </a:p>
                      </a:txBody>
                      <a:tcPr/>
                    </a:tc>
                    <a:tc>
                      <a:txBody>
                        <a:bodyPr/>
                        <a:lstStyle/>
                        <a:p>
                          <a:r>
                            <a:rPr lang="zh-CN" altLang="en-US" dirty="0" smtClean="0"/>
                            <a:t>说明</a:t>
                          </a:r>
                          <a:endParaRPr lang="zh-CN" altLang="en-US" dirty="0"/>
                        </a:p>
                      </a:txBody>
                      <a:tcPr/>
                    </a:tc>
                  </a:tr>
                  <a:tr h="370840">
                    <a:tc rowSpan="4">
                      <a:txBody>
                        <a:bodyPr/>
                        <a:lstStyle/>
                        <a:p>
                          <a:pPr algn="ctr"/>
                          <a:r>
                            <a:rPr lang="zh-CN" altLang="en-US" dirty="0" smtClean="0"/>
                            <a:t>年龄分箱</a:t>
                          </a:r>
                          <a:endParaRPr lang="zh-CN" altLang="en-US" dirty="0"/>
                        </a:p>
                      </a:txBody>
                      <a:tcPr anchor="ctr" anchorCtr="1"/>
                    </a:tc>
                    <a:tc>
                      <a:txBody>
                        <a:bodyPr/>
                        <a:lstStyle/>
                        <a:p>
                          <a:r>
                            <a:rPr lang="en-US" altLang="zh-CN" dirty="0" smtClean="0"/>
                            <a:t>1.</a:t>
                          </a:r>
                          <a14:m>
                            <m:oMath xmlns:m="http://schemas.openxmlformats.org/officeDocument/2006/math">
                              <m:r>
                                <a:rPr lang="en-US" altLang="zh-CN" i="1" smtClean="0">
                                  <a:latin typeface="Cambria Math"/>
                                  <a:ea typeface="Cambria Math"/>
                                </a:rPr>
                                <m:t>&lt;</m:t>
                              </m:r>
                              <m:r>
                                <a:rPr lang="en-US" altLang="zh-CN" b="0" i="1" smtClean="0">
                                  <a:latin typeface="Cambria Math"/>
                                  <a:ea typeface="Cambria Math"/>
                                </a:rPr>
                                <m:t>23</m:t>
                              </m:r>
                            </m:oMath>
                          </a14:m>
                          <a:endParaRPr lang="zh-CN" altLang="en-US" dirty="0"/>
                        </a:p>
                      </a:txBody>
                      <a:tcPr/>
                    </a:tc>
                    <a:tc>
                      <a:txBody>
                        <a:bodyPr/>
                        <a:lstStyle/>
                        <a:p>
                          <a:r>
                            <a:rPr lang="en-US" altLang="zh-CN" dirty="0" smtClean="0"/>
                            <a:t>-110.65</a:t>
                          </a:r>
                          <a:endParaRPr lang="zh-CN" altLang="en-US" dirty="0"/>
                        </a:p>
                      </a:txBody>
                      <a:tcPr/>
                    </a:tc>
                    <a:tc rowSpan="4">
                      <a:txBody>
                        <a:bodyPr/>
                        <a:lstStyle/>
                        <a:p>
                          <a:r>
                            <a:rPr lang="en-US" altLang="zh-CN" dirty="0" smtClean="0"/>
                            <a:t>0.354</a:t>
                          </a:r>
                          <a:endParaRPr lang="zh-CN" altLang="en-US" dirty="0"/>
                        </a:p>
                      </a:txBody>
                      <a:tcPr anchor="ctr" anchorCtr="1"/>
                    </a:tc>
                    <a:tc rowSpan="4">
                      <a:txBody>
                        <a:bodyPr/>
                        <a:lstStyle/>
                        <a:p>
                          <a:pPr algn="l"/>
                          <a:r>
                            <a:rPr lang="zh-CN" altLang="en-US" dirty="0" smtClean="0"/>
                            <a:t>违约率随着年龄增加呈下降趋势</a:t>
                          </a:r>
                          <a:endParaRPr lang="zh-CN" altLang="en-US" dirty="0"/>
                        </a:p>
                      </a:txBody>
                      <a:tcPr anchor="ctr" anchorCtr="1"/>
                    </a:tc>
                  </a:tr>
                  <a:tr h="370840">
                    <a:tc vMerge="1">
                      <a:txBody>
                        <a:bodyPr/>
                        <a:lstStyle/>
                        <a:p>
                          <a:endParaRPr lang="zh-CN" altLang="en-US" dirty="0"/>
                        </a:p>
                      </a:txBody>
                      <a:tcPr/>
                    </a:tc>
                    <a:tc>
                      <a:txBody>
                        <a:bodyPr/>
                        <a:lstStyle/>
                        <a:p>
                          <a:r>
                            <a:rPr lang="en-US" altLang="zh-CN" dirty="0" smtClean="0"/>
                            <a:t>2.23~28</a:t>
                          </a:r>
                          <a:endParaRPr lang="zh-CN" altLang="en-US" dirty="0"/>
                        </a:p>
                      </a:txBody>
                      <a:tcPr/>
                    </a:tc>
                    <a:tc>
                      <a:txBody>
                        <a:bodyPr/>
                        <a:lstStyle/>
                        <a:p>
                          <a:r>
                            <a:rPr lang="en-US" altLang="zh-CN" dirty="0" smtClean="0"/>
                            <a:t>-57.31</a:t>
                          </a:r>
                          <a:endParaRPr lang="zh-CN" altLang="en-US" dirty="0"/>
                        </a:p>
                      </a:txBody>
                      <a:tcPr/>
                    </a:tc>
                    <a:tc vMerge="1">
                      <a:txBody>
                        <a:bodyPr/>
                        <a:lstStyle/>
                        <a:p>
                          <a:endParaRPr lang="zh-CN" altLang="en-US" dirty="0"/>
                        </a:p>
                      </a:txBody>
                      <a:tcPr/>
                    </a:tc>
                    <a:tc vMerge="1">
                      <a:txBody>
                        <a:bodyPr/>
                        <a:lstStyle/>
                        <a:p>
                          <a:endParaRPr lang="zh-CN" altLang="en-US" dirty="0"/>
                        </a:p>
                      </a:txBody>
                      <a:tcPr/>
                    </a:tc>
                  </a:tr>
                  <a:tr h="370840">
                    <a:tc vMerge="1">
                      <a:txBody>
                        <a:bodyPr/>
                        <a:lstStyle/>
                        <a:p>
                          <a:endParaRPr lang="zh-CN" altLang="en-US" dirty="0"/>
                        </a:p>
                      </a:txBody>
                      <a:tcPr/>
                    </a:tc>
                    <a:tc>
                      <a:txBody>
                        <a:bodyPr/>
                        <a:lstStyle/>
                        <a:p>
                          <a:r>
                            <a:rPr lang="en-US" altLang="zh-CN" dirty="0" smtClean="0"/>
                            <a:t>3.28~46</a:t>
                          </a:r>
                        </a:p>
                      </a:txBody>
                      <a:tcPr/>
                    </a:tc>
                    <a:tc>
                      <a:txBody>
                        <a:bodyPr/>
                        <a:lstStyle/>
                        <a:p>
                          <a:r>
                            <a:rPr lang="en-US" altLang="zh-CN" dirty="0" smtClean="0"/>
                            <a:t>21.29</a:t>
                          </a:r>
                          <a:endParaRPr lang="zh-CN" altLang="en-US" dirty="0"/>
                        </a:p>
                      </a:txBody>
                      <a:tcPr/>
                    </a:tc>
                    <a:tc vMerge="1">
                      <a:txBody>
                        <a:bodyPr/>
                        <a:lstStyle/>
                        <a:p>
                          <a:endParaRPr lang="zh-CN" altLang="en-US" dirty="0"/>
                        </a:p>
                      </a:txBody>
                      <a:tcPr/>
                    </a:tc>
                    <a:tc vMerge="1">
                      <a:txBody>
                        <a:bodyPr/>
                        <a:lstStyle/>
                        <a:p>
                          <a:endParaRPr lang="zh-CN" altLang="en-US" dirty="0"/>
                        </a:p>
                      </a:txBody>
                      <a:tcPr/>
                    </a:tc>
                  </a:tr>
                  <a:tr h="370840">
                    <a:tc vMerge="1">
                      <a:txBody>
                        <a:bodyPr/>
                        <a:lstStyle/>
                        <a:p>
                          <a:pPr algn="ctr"/>
                          <a:endParaRPr lang="zh-CN" altLang="en-US" dirty="0"/>
                        </a:p>
                      </a:txBody>
                      <a:tcPr anchor="ctr" anchorCtr="1"/>
                    </a:tc>
                    <a:tc>
                      <a:txBody>
                        <a:bodyPr/>
                        <a:lstStyle/>
                        <a:p>
                          <a:r>
                            <a:rPr lang="en-US" altLang="zh-CN" dirty="0" smtClean="0"/>
                            <a:t>4.≥46</a:t>
                          </a:r>
                        </a:p>
                      </a:txBody>
                      <a:tcPr/>
                    </a:tc>
                    <a:tc>
                      <a:txBody>
                        <a:bodyPr/>
                        <a:lstStyle/>
                        <a:p>
                          <a:r>
                            <a:rPr lang="en-US" altLang="zh-CN" dirty="0" smtClean="0"/>
                            <a:t>95.43</a:t>
                          </a:r>
                          <a:endParaRPr lang="zh-CN" altLang="en-US" dirty="0"/>
                        </a:p>
                      </a:txBody>
                      <a:tcPr/>
                    </a:tc>
                    <a:tc vMerge="1">
                      <a:txBody>
                        <a:bodyPr/>
                        <a:lstStyle/>
                        <a:p>
                          <a:endParaRPr lang="zh-CN" altLang="en-US" dirty="0"/>
                        </a:p>
                      </a:txBody>
                      <a:tcPr/>
                    </a:tc>
                    <a:tc vMerge="1">
                      <a:txBody>
                        <a:bodyPr/>
                        <a:lstStyle/>
                        <a:p>
                          <a:endParaRPr lang="zh-CN" altLang="en-US" dirty="0"/>
                        </a:p>
                      </a:txBody>
                      <a:tcPr/>
                    </a:tc>
                  </a:tr>
                  <a:tr h="370840">
                    <a:tc>
                      <a:txBody>
                        <a:bodyPr/>
                        <a:lstStyle/>
                        <a:p>
                          <a:r>
                            <a:rPr lang="en-US" altLang="zh-CN" dirty="0" smtClean="0"/>
                            <a:t>……</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669270766"/>
                  </p:ext>
                </p:extLst>
              </p:nvPr>
            </p:nvGraphicFramePr>
            <p:xfrm>
              <a:off x="1716629" y="1691216"/>
              <a:ext cx="8128000" cy="22250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zh-CN" altLang="en-US" dirty="0" smtClean="0"/>
                            <a:t>变量名称</a:t>
                          </a:r>
                          <a:endParaRPr lang="zh-CN" altLang="en-US" dirty="0"/>
                        </a:p>
                      </a:txBody>
                      <a:tcPr/>
                    </a:tc>
                    <a:tc>
                      <a:txBody>
                        <a:bodyPr/>
                        <a:lstStyle/>
                        <a:p>
                          <a:r>
                            <a:rPr lang="zh-CN" altLang="en-US" dirty="0" smtClean="0"/>
                            <a:t>分箱</a:t>
                          </a:r>
                          <a:endParaRPr lang="zh-CN" altLang="en-US" dirty="0"/>
                        </a:p>
                      </a:txBody>
                      <a:tcPr/>
                    </a:tc>
                    <a:tc>
                      <a:txBody>
                        <a:bodyPr/>
                        <a:lstStyle/>
                        <a:p>
                          <a:r>
                            <a:rPr lang="en-US" altLang="zh-CN" dirty="0" smtClean="0"/>
                            <a:t>WOE</a:t>
                          </a:r>
                          <a:endParaRPr lang="zh-CN" altLang="en-US" dirty="0"/>
                        </a:p>
                      </a:txBody>
                      <a:tcPr/>
                    </a:tc>
                    <a:tc>
                      <a:txBody>
                        <a:bodyPr/>
                        <a:lstStyle/>
                        <a:p>
                          <a:r>
                            <a:rPr lang="en-US" altLang="zh-CN" dirty="0" smtClean="0"/>
                            <a:t>IV</a:t>
                          </a:r>
                          <a:endParaRPr lang="zh-CN" altLang="en-US" dirty="0"/>
                        </a:p>
                      </a:txBody>
                      <a:tcPr/>
                    </a:tc>
                    <a:tc>
                      <a:txBody>
                        <a:bodyPr/>
                        <a:lstStyle/>
                        <a:p>
                          <a:r>
                            <a:rPr lang="zh-CN" altLang="en-US" dirty="0" smtClean="0"/>
                            <a:t>说明</a:t>
                          </a:r>
                          <a:endParaRPr lang="zh-CN" altLang="en-US" dirty="0"/>
                        </a:p>
                      </a:txBody>
                      <a:tcPr/>
                    </a:tc>
                  </a:tr>
                  <a:tr h="370840">
                    <a:tc rowSpan="4">
                      <a:txBody>
                        <a:bodyPr/>
                        <a:lstStyle/>
                        <a:p>
                          <a:pPr algn="ctr"/>
                          <a:r>
                            <a:rPr lang="zh-CN" altLang="en-US" dirty="0" smtClean="0"/>
                            <a:t>年龄分箱</a:t>
                          </a:r>
                          <a:endParaRPr lang="zh-CN" altLang="en-US" dirty="0"/>
                        </a:p>
                      </a:txBody>
                      <a:tcPr anchor="ctr" anchorCtr="1"/>
                    </a:tc>
                    <a:tc>
                      <a:txBody>
                        <a:bodyPr/>
                        <a:lstStyle/>
                        <a:p>
                          <a:endParaRPr lang="zh-CN"/>
                        </a:p>
                      </a:txBody>
                      <a:tcPr>
                        <a:blipFill rotWithShape="1">
                          <a:blip r:embed="rId2"/>
                          <a:stretch>
                            <a:fillRect l="-100752" t="-108197" r="-300752" b="-424590"/>
                          </a:stretch>
                        </a:blipFill>
                      </a:tcPr>
                    </a:tc>
                    <a:tc>
                      <a:txBody>
                        <a:bodyPr/>
                        <a:lstStyle/>
                        <a:p>
                          <a:r>
                            <a:rPr lang="en-US" altLang="zh-CN" dirty="0" smtClean="0"/>
                            <a:t>-110.65</a:t>
                          </a:r>
                          <a:endParaRPr lang="zh-CN" altLang="en-US" dirty="0"/>
                        </a:p>
                      </a:txBody>
                      <a:tcPr/>
                    </a:tc>
                    <a:tc rowSpan="4">
                      <a:txBody>
                        <a:bodyPr/>
                        <a:lstStyle/>
                        <a:p>
                          <a:r>
                            <a:rPr lang="en-US" altLang="zh-CN" dirty="0" smtClean="0"/>
                            <a:t>0.354</a:t>
                          </a:r>
                          <a:endParaRPr lang="zh-CN" altLang="en-US" dirty="0"/>
                        </a:p>
                      </a:txBody>
                      <a:tcPr anchor="ctr" anchorCtr="1"/>
                    </a:tc>
                    <a:tc rowSpan="4">
                      <a:txBody>
                        <a:bodyPr/>
                        <a:lstStyle/>
                        <a:p>
                          <a:pPr algn="l"/>
                          <a:r>
                            <a:rPr lang="zh-CN" altLang="en-US" dirty="0" smtClean="0"/>
                            <a:t>违约率随着年龄增加呈下降趋势</a:t>
                          </a:r>
                          <a:endParaRPr lang="zh-CN" altLang="en-US" dirty="0"/>
                        </a:p>
                      </a:txBody>
                      <a:tcPr anchor="ctr" anchorCtr="1"/>
                    </a:tc>
                  </a:tr>
                  <a:tr h="370840">
                    <a:tc vMerge="1">
                      <a:txBody>
                        <a:bodyPr/>
                        <a:lstStyle/>
                        <a:p>
                          <a:endParaRPr lang="zh-CN" altLang="en-US" dirty="0"/>
                        </a:p>
                      </a:txBody>
                      <a:tcPr/>
                    </a:tc>
                    <a:tc>
                      <a:txBody>
                        <a:bodyPr/>
                        <a:lstStyle/>
                        <a:p>
                          <a:r>
                            <a:rPr lang="en-US" altLang="zh-CN" dirty="0" smtClean="0"/>
                            <a:t>2.23~28</a:t>
                          </a:r>
                          <a:endParaRPr lang="zh-CN" altLang="en-US" dirty="0"/>
                        </a:p>
                      </a:txBody>
                      <a:tcPr/>
                    </a:tc>
                    <a:tc>
                      <a:txBody>
                        <a:bodyPr/>
                        <a:lstStyle/>
                        <a:p>
                          <a:r>
                            <a:rPr lang="en-US" altLang="zh-CN" dirty="0" smtClean="0"/>
                            <a:t>-57.31</a:t>
                          </a:r>
                          <a:endParaRPr lang="zh-CN" altLang="en-US" dirty="0"/>
                        </a:p>
                      </a:txBody>
                      <a:tcPr/>
                    </a:tc>
                    <a:tc vMerge="1">
                      <a:txBody>
                        <a:bodyPr/>
                        <a:lstStyle/>
                        <a:p>
                          <a:endParaRPr lang="zh-CN" altLang="en-US" dirty="0"/>
                        </a:p>
                      </a:txBody>
                      <a:tcPr/>
                    </a:tc>
                    <a:tc vMerge="1">
                      <a:txBody>
                        <a:bodyPr/>
                        <a:lstStyle/>
                        <a:p>
                          <a:endParaRPr lang="zh-CN" altLang="en-US" dirty="0"/>
                        </a:p>
                      </a:txBody>
                      <a:tcPr/>
                    </a:tc>
                  </a:tr>
                  <a:tr h="370840">
                    <a:tc vMerge="1">
                      <a:txBody>
                        <a:bodyPr/>
                        <a:lstStyle/>
                        <a:p>
                          <a:endParaRPr lang="zh-CN" altLang="en-US" dirty="0"/>
                        </a:p>
                      </a:txBody>
                      <a:tcPr/>
                    </a:tc>
                    <a:tc>
                      <a:txBody>
                        <a:bodyPr/>
                        <a:lstStyle/>
                        <a:p>
                          <a:r>
                            <a:rPr lang="en-US" altLang="zh-CN" dirty="0" smtClean="0"/>
                            <a:t>3.28~46</a:t>
                          </a:r>
                        </a:p>
                      </a:txBody>
                      <a:tcPr/>
                    </a:tc>
                    <a:tc>
                      <a:txBody>
                        <a:bodyPr/>
                        <a:lstStyle/>
                        <a:p>
                          <a:r>
                            <a:rPr lang="en-US" altLang="zh-CN" dirty="0" smtClean="0"/>
                            <a:t>21.29</a:t>
                          </a:r>
                          <a:endParaRPr lang="zh-CN" altLang="en-US" dirty="0"/>
                        </a:p>
                      </a:txBody>
                      <a:tcPr/>
                    </a:tc>
                    <a:tc vMerge="1">
                      <a:txBody>
                        <a:bodyPr/>
                        <a:lstStyle/>
                        <a:p>
                          <a:endParaRPr lang="zh-CN" altLang="en-US" dirty="0"/>
                        </a:p>
                      </a:txBody>
                      <a:tcPr/>
                    </a:tc>
                    <a:tc vMerge="1">
                      <a:txBody>
                        <a:bodyPr/>
                        <a:lstStyle/>
                        <a:p>
                          <a:endParaRPr lang="zh-CN" altLang="en-US" dirty="0"/>
                        </a:p>
                      </a:txBody>
                      <a:tcPr/>
                    </a:tc>
                  </a:tr>
                  <a:tr h="370840">
                    <a:tc vMerge="1">
                      <a:txBody>
                        <a:bodyPr/>
                        <a:lstStyle/>
                        <a:p>
                          <a:pPr algn="ctr"/>
                          <a:endParaRPr lang="zh-CN" altLang="en-US" dirty="0"/>
                        </a:p>
                      </a:txBody>
                      <a:tcPr anchor="ctr" anchorCtr="1"/>
                    </a:tc>
                    <a:tc>
                      <a:txBody>
                        <a:bodyPr/>
                        <a:lstStyle/>
                        <a:p>
                          <a:r>
                            <a:rPr lang="en-US" altLang="zh-CN" dirty="0" smtClean="0"/>
                            <a:t>4.≥46</a:t>
                          </a:r>
                        </a:p>
                      </a:txBody>
                      <a:tcPr/>
                    </a:tc>
                    <a:tc>
                      <a:txBody>
                        <a:bodyPr/>
                        <a:lstStyle/>
                        <a:p>
                          <a:r>
                            <a:rPr lang="en-US" altLang="zh-CN" dirty="0" smtClean="0"/>
                            <a:t>95.43</a:t>
                          </a:r>
                          <a:endParaRPr lang="zh-CN" altLang="en-US" dirty="0"/>
                        </a:p>
                      </a:txBody>
                      <a:tcPr/>
                    </a:tc>
                    <a:tc vMerge="1">
                      <a:txBody>
                        <a:bodyPr/>
                        <a:lstStyle/>
                        <a:p>
                          <a:endParaRPr lang="zh-CN" altLang="en-US" dirty="0"/>
                        </a:p>
                      </a:txBody>
                      <a:tcPr/>
                    </a:tc>
                    <a:tc vMerge="1">
                      <a:txBody>
                        <a:bodyPr/>
                        <a:lstStyle/>
                        <a:p>
                          <a:endParaRPr lang="zh-CN" altLang="en-US" dirty="0"/>
                        </a:p>
                      </a:txBody>
                      <a:tcPr/>
                    </a:tc>
                  </a:tr>
                  <a:tr h="370840">
                    <a:tc>
                      <a:txBody>
                        <a:bodyPr/>
                        <a:lstStyle/>
                        <a:p>
                          <a:r>
                            <a:rPr lang="en-US" altLang="zh-CN" dirty="0" smtClean="0"/>
                            <a:t>……</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3" name="TextBox 2"/>
              <p:cNvSpPr txBox="1"/>
              <p:nvPr/>
            </p:nvSpPr>
            <p:spPr>
              <a:xfrm>
                <a:off x="1732505" y="4079950"/>
                <a:ext cx="8112124" cy="3056799"/>
              </a:xfrm>
              <a:prstGeom prst="rect">
                <a:avLst/>
              </a:prstGeom>
              <a:noFill/>
            </p:spPr>
            <p:txBody>
              <a:bodyPr wrap="square" rtlCol="0">
                <a:spAutoFit/>
              </a:bodyPr>
              <a:lstStyle/>
              <a:p>
                <a:r>
                  <a:rPr lang="zh-CN" altLang="en-US" dirty="0" smtClean="0"/>
                  <a:t>说明：</a:t>
                </a:r>
                <a:endParaRPr lang="en-US" altLang="zh-CN" dirty="0" smtClean="0"/>
              </a:p>
              <a:p>
                <a:r>
                  <a:rPr lang="en-US" altLang="zh-CN" dirty="0" smtClean="0"/>
                  <a:t>1</a:t>
                </a:r>
                <a:r>
                  <a:rPr lang="zh-CN" altLang="en-US" dirty="0" smtClean="0"/>
                  <a:t>，</a:t>
                </a:r>
                <a:r>
                  <a:rPr lang="en-US" altLang="zh-CN" dirty="0" smtClean="0"/>
                  <a:t>WOE</a:t>
                </a:r>
                <a:r>
                  <a:rPr lang="zh-CN" altLang="en-US" dirty="0" smtClean="0"/>
                  <a:t>与违约率呈反方向变动；</a:t>
                </a:r>
                <a:endParaRPr lang="en-US" altLang="zh-CN" dirty="0" smtClean="0"/>
              </a:p>
              <a:p>
                <a:r>
                  <a:rPr lang="en-US" altLang="zh-CN" dirty="0" smtClean="0"/>
                  <a:t>2</a:t>
                </a:r>
                <a:r>
                  <a:rPr lang="zh-CN" altLang="en-US" dirty="0" smtClean="0"/>
                  <a:t>，</a:t>
                </a:r>
                <a:r>
                  <a:rPr lang="en-US" altLang="zh-CN" dirty="0" smtClean="0"/>
                  <a:t>IV=</a:t>
                </a:r>
                <a14:m>
                  <m:oMath xmlns:m="http://schemas.openxmlformats.org/officeDocument/2006/math">
                    <m:nary>
                      <m:naryPr>
                        <m:chr m:val="∑"/>
                        <m:ctrlPr>
                          <a:rPr lang="en-US" altLang="zh-CN"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r>
                          <a:rPr lang="en-US" altLang="zh-CN" b="0" i="1" smtClean="0">
                            <a:latin typeface="Cambria Math"/>
                          </a:rPr>
                          <m:t>(</m:t>
                        </m:r>
                        <m:r>
                          <a:rPr lang="zh-CN" altLang="en-US" b="0" i="1" smtClean="0">
                            <a:latin typeface="Cambria Math"/>
                          </a:rPr>
                          <m:t>好</m:t>
                        </m:r>
                        <m:r>
                          <a:rPr lang="zh-CN" altLang="en-US" i="1">
                            <a:latin typeface="Cambria Math"/>
                          </a:rPr>
                          <m:t>客户</m:t>
                        </m:r>
                        <m:r>
                          <a:rPr lang="zh-CN" altLang="en-US" i="1" smtClean="0">
                            <a:latin typeface="Cambria Math"/>
                          </a:rPr>
                          <m:t>占比</m:t>
                        </m:r>
                        <m:r>
                          <a:rPr lang="en-US" altLang="zh-CN" b="0" i="1" smtClean="0">
                            <a:latin typeface="Cambria Math"/>
                          </a:rPr>
                          <m:t>−</m:t>
                        </m:r>
                        <m:r>
                          <a:rPr lang="zh-CN" altLang="en-US" b="0" i="1" smtClean="0">
                            <a:latin typeface="Cambria Math"/>
                          </a:rPr>
                          <m:t>坏</m:t>
                        </m:r>
                        <m:r>
                          <a:rPr lang="zh-CN" altLang="en-US" i="1">
                            <a:latin typeface="Cambria Math"/>
                          </a:rPr>
                          <m:t>客户</m:t>
                        </m:r>
                        <m:r>
                          <a:rPr lang="zh-CN" altLang="en-US" b="0" i="1" smtClean="0">
                            <a:latin typeface="Cambria Math"/>
                          </a:rPr>
                          <m:t>占比</m:t>
                        </m:r>
                        <m:r>
                          <a:rPr lang="en-US" altLang="zh-CN" b="0" i="1" smtClean="0">
                            <a:latin typeface="Cambria Math"/>
                          </a:rPr>
                          <m:t>)</m:t>
                        </m:r>
                        <m:r>
                          <a:rPr lang="en-US" altLang="zh-CN" b="0" i="1" smtClean="0">
                            <a:latin typeface="Cambria Math"/>
                            <a:ea typeface="Cambria Math"/>
                          </a:rPr>
                          <m:t>×</m:t>
                        </m:r>
                        <m:func>
                          <m:funcPr>
                            <m:ctrlPr>
                              <a:rPr lang="en-US" altLang="zh-CN" b="0" i="1" smtClean="0">
                                <a:latin typeface="Cambria Math"/>
                                <a:ea typeface="Cambria Math"/>
                              </a:rPr>
                            </m:ctrlPr>
                          </m:funcPr>
                          <m:fName>
                            <m:r>
                              <m:rPr>
                                <m:sty m:val="p"/>
                              </m:rPr>
                              <a:rPr lang="en-US" altLang="zh-CN" b="0" i="0" smtClean="0">
                                <a:latin typeface="Cambria Math"/>
                                <a:ea typeface="Cambria Math"/>
                              </a:rPr>
                              <m:t>ln</m:t>
                            </m:r>
                            <m:r>
                              <a:rPr lang="zh-CN" altLang="en-US" b="0" i="1" smtClean="0">
                                <a:latin typeface="Cambria Math"/>
                                <a:ea typeface="Cambria Math"/>
                              </a:rPr>
                              <m:t>（</m:t>
                            </m:r>
                          </m:fName>
                          <m:e>
                            <m:f>
                              <m:fPr>
                                <m:ctrlPr>
                                  <a:rPr lang="en-US" altLang="zh-CN" b="0" i="1" smtClean="0">
                                    <a:latin typeface="Cambria Math"/>
                                    <a:ea typeface="Cambria Math"/>
                                  </a:rPr>
                                </m:ctrlPr>
                              </m:fPr>
                              <m:num>
                                <m:r>
                                  <a:rPr lang="zh-CN" altLang="en-US" i="1">
                                    <a:latin typeface="Cambria Math"/>
                                    <a:ea typeface="Cambria Math"/>
                                  </a:rPr>
                                  <m:t>好客户</m:t>
                                </m:r>
                                <m:r>
                                  <a:rPr lang="zh-CN" altLang="en-US" i="1" smtClean="0">
                                    <a:latin typeface="Cambria Math"/>
                                    <a:ea typeface="Cambria Math"/>
                                  </a:rPr>
                                  <m:t>占比</m:t>
                                </m:r>
                              </m:num>
                              <m:den>
                                <m:r>
                                  <a:rPr lang="zh-CN" altLang="en-US" b="0" i="1" smtClean="0">
                                    <a:latin typeface="Cambria Math"/>
                                    <a:ea typeface="Cambria Math"/>
                                  </a:rPr>
                                  <m:t>坏</m:t>
                                </m:r>
                                <m:r>
                                  <a:rPr lang="zh-CN" altLang="en-US" i="1">
                                    <a:latin typeface="Cambria Math"/>
                                    <a:ea typeface="Cambria Math"/>
                                  </a:rPr>
                                  <m:t>客户</m:t>
                                </m:r>
                                <m:r>
                                  <a:rPr lang="zh-CN" altLang="en-US" i="1" smtClean="0">
                                    <a:latin typeface="Cambria Math"/>
                                    <a:ea typeface="Cambria Math"/>
                                  </a:rPr>
                                  <m:t>占比</m:t>
                                </m:r>
                              </m:den>
                            </m:f>
                          </m:e>
                        </m:func>
                      </m:e>
                    </m:nary>
                    <m:r>
                      <a:rPr lang="zh-CN" altLang="en-US" b="0" i="1" smtClean="0">
                        <a:latin typeface="Cambria Math"/>
                      </a:rPr>
                      <m:t>）</m:t>
                    </m:r>
                  </m:oMath>
                </a14:m>
                <a:endParaRPr lang="en-US" altLang="zh-CN" b="0" dirty="0" smtClean="0"/>
              </a:p>
              <a:p>
                <a:pPr>
                  <a:lnSpc>
                    <a:spcPct val="120000"/>
                  </a:lnSpc>
                </a:pPr>
                <a:r>
                  <a:rPr lang="en-US" altLang="zh-CN" b="1" dirty="0" smtClean="0"/>
                  <a:t>IV</a:t>
                </a:r>
                <a14:m>
                  <m:oMath xmlns:m="http://schemas.openxmlformats.org/officeDocument/2006/math">
                    <m:r>
                      <a:rPr lang="en-US" altLang="zh-CN" b="1" i="1" smtClean="0">
                        <a:latin typeface="Cambria Math"/>
                        <a:ea typeface="Cambria Math"/>
                      </a:rPr>
                      <m:t>&lt;</m:t>
                    </m:r>
                    <m:r>
                      <a:rPr lang="en-US" altLang="zh-CN" b="1" i="1" smtClean="0">
                        <a:latin typeface="Cambria Math"/>
                        <a:ea typeface="Cambria Math"/>
                      </a:rPr>
                      <m:t>𝟎</m:t>
                    </m:r>
                    <m:r>
                      <a:rPr lang="en-US" altLang="zh-CN" b="1" i="1" smtClean="0">
                        <a:latin typeface="Cambria Math"/>
                        <a:ea typeface="Cambria Math"/>
                      </a:rPr>
                      <m:t>.</m:t>
                    </m:r>
                    <m:r>
                      <a:rPr lang="en-US" altLang="zh-CN" b="1" i="1" smtClean="0">
                        <a:latin typeface="Cambria Math"/>
                        <a:ea typeface="Cambria Math"/>
                      </a:rPr>
                      <m:t>𝟎𝟐</m:t>
                    </m:r>
                    <m:r>
                      <a:rPr lang="zh-CN" altLang="en-US" b="1" i="1" smtClean="0">
                        <a:latin typeface="Cambria Math"/>
                        <a:ea typeface="Cambria Math"/>
                      </a:rPr>
                      <m:t>时，</m:t>
                    </m:r>
                    <m:r>
                      <a:rPr lang="zh-CN" altLang="en-US" b="0" i="1" smtClean="0">
                        <a:latin typeface="Cambria Math"/>
                        <a:ea typeface="Cambria Math"/>
                      </a:rPr>
                      <m:t>该</m:t>
                    </m:r>
                    <m:r>
                      <a:rPr lang="zh-CN" altLang="en-US" b="0" i="1">
                        <a:latin typeface="Cambria Math"/>
                        <a:ea typeface="Cambria Math"/>
                      </a:rPr>
                      <m:t>变量</m:t>
                    </m:r>
                    <m:r>
                      <a:rPr lang="zh-CN" altLang="en-US" b="0" i="1" smtClean="0">
                        <a:latin typeface="Cambria Math"/>
                        <a:ea typeface="Cambria Math"/>
                      </a:rPr>
                      <m:t>对</m:t>
                    </m:r>
                    <m:r>
                      <a:rPr lang="zh-CN" altLang="en-US" b="0" i="1">
                        <a:latin typeface="Cambria Math"/>
                        <a:ea typeface="Cambria Math"/>
                      </a:rPr>
                      <m:t>预测</m:t>
                    </m:r>
                    <m:r>
                      <a:rPr lang="zh-CN" altLang="en-US" b="0" i="1" smtClean="0">
                        <a:latin typeface="Cambria Math"/>
                        <a:ea typeface="Cambria Math"/>
                      </a:rPr>
                      <m:t>变量</m:t>
                    </m:r>
                    <m:r>
                      <a:rPr lang="zh-CN" altLang="en-US" b="0" i="1">
                        <a:latin typeface="Cambria Math"/>
                        <a:ea typeface="Cambria Math"/>
                      </a:rPr>
                      <m:t>几乎</m:t>
                    </m:r>
                    <m:r>
                      <a:rPr lang="zh-CN" altLang="en-US" b="0" i="1" smtClean="0">
                        <a:latin typeface="Cambria Math"/>
                        <a:ea typeface="Cambria Math"/>
                      </a:rPr>
                      <m:t>无</m:t>
                    </m:r>
                    <m:r>
                      <a:rPr lang="zh-CN" altLang="en-US" b="0" i="1">
                        <a:latin typeface="Cambria Math"/>
                        <a:ea typeface="Cambria Math"/>
                      </a:rPr>
                      <m:t>帮助</m:t>
                    </m:r>
                    <m:r>
                      <a:rPr lang="zh-CN" altLang="en-US" b="0" i="1" smtClean="0">
                        <a:latin typeface="Cambria Math"/>
                        <a:ea typeface="Cambria Math"/>
                      </a:rPr>
                      <m:t>。</m:t>
                    </m:r>
                  </m:oMath>
                </a14:m>
                <a:endParaRPr lang="en-US" altLang="zh-CN" dirty="0" smtClean="0">
                  <a:ea typeface="Cambria Math"/>
                </a:endParaRPr>
              </a:p>
              <a:p>
                <a:pPr>
                  <a:lnSpc>
                    <a:spcPct val="120000"/>
                  </a:lnSpc>
                </a:pPr>
                <a:r>
                  <a:rPr lang="en-US" altLang="zh-CN" dirty="0" smtClean="0"/>
                  <a:t>0.02</a:t>
                </a:r>
                <a14:m>
                  <m:oMath xmlns:m="http://schemas.openxmlformats.org/officeDocument/2006/math">
                    <m:r>
                      <a:rPr lang="en-US" altLang="zh-CN" b="0" i="1" smtClean="0">
                        <a:latin typeface="Cambria Math"/>
                        <a:ea typeface="Cambria Math"/>
                      </a:rPr>
                      <m:t>≤</m:t>
                    </m:r>
                    <m:r>
                      <a:rPr lang="en-US" altLang="zh-CN" b="0" i="1" smtClean="0">
                        <a:latin typeface="Cambria Math"/>
                        <a:ea typeface="Cambria Math"/>
                      </a:rPr>
                      <m:t>𝐼𝑉</m:t>
                    </m:r>
                    <m:r>
                      <a:rPr lang="en-US" altLang="zh-CN" b="0" i="1" smtClean="0">
                        <a:latin typeface="Cambria Math"/>
                        <a:ea typeface="Cambria Math"/>
                      </a:rPr>
                      <m:t>&lt;0.1时，该变量对预测变量具有一定帮助。</m:t>
                    </m:r>
                  </m:oMath>
                </a14:m>
                <a:endParaRPr lang="en-US" altLang="zh-CN" dirty="0" smtClean="0">
                  <a:ea typeface="Cambria Math"/>
                </a:endParaRPr>
              </a:p>
              <a:p>
                <a:pPr>
                  <a:lnSpc>
                    <a:spcPct val="120000"/>
                  </a:lnSpc>
                </a:pPr>
                <a:r>
                  <a:rPr lang="en-US" altLang="zh-CN" dirty="0" smtClean="0"/>
                  <a:t>0.1≤</a:t>
                </a:r>
                <a:r>
                  <a:rPr lang="zh-CN" altLang="en-US" dirty="0"/>
                  <a:t>𝐼𝑉</a:t>
                </a:r>
                <a:r>
                  <a:rPr lang="en-US" altLang="zh-CN" dirty="0"/>
                  <a:t>&lt;</a:t>
                </a:r>
                <a:r>
                  <a:rPr lang="en-US" altLang="zh-CN" dirty="0" smtClean="0"/>
                  <a:t>0.3</a:t>
                </a:r>
                <a:r>
                  <a:rPr lang="zh-CN" altLang="en-US" dirty="0" smtClean="0"/>
                  <a:t>时</a:t>
                </a:r>
                <a:r>
                  <a:rPr lang="zh-CN" altLang="en-US" dirty="0"/>
                  <a:t>，该变量对</a:t>
                </a:r>
                <a:r>
                  <a:rPr lang="zh-CN" altLang="en-US" dirty="0" smtClean="0"/>
                  <a:t>预测变量具有较大帮助</a:t>
                </a:r>
                <a:r>
                  <a:rPr lang="zh-CN" altLang="en-US" dirty="0"/>
                  <a:t>。</a:t>
                </a:r>
              </a:p>
              <a:p>
                <a:pPr>
                  <a:lnSpc>
                    <a:spcPct val="120000"/>
                  </a:lnSpc>
                </a:pPr>
                <a:r>
                  <a:rPr lang="en-US" altLang="zh-CN" dirty="0" smtClean="0"/>
                  <a:t>IV</a:t>
                </a:r>
                <a14:m>
                  <m:oMath xmlns:m="http://schemas.openxmlformats.org/officeDocument/2006/math">
                    <m:r>
                      <a:rPr lang="en-US" altLang="zh-CN" b="0" i="1" smtClean="0">
                        <a:latin typeface="Cambria Math"/>
                        <a:ea typeface="Cambria Math"/>
                      </a:rPr>
                      <m:t>≥0.3</m:t>
                    </m:r>
                    <m:r>
                      <a:rPr lang="zh-CN" altLang="en-US" b="0" i="1" smtClean="0">
                        <a:latin typeface="Cambria Math"/>
                        <a:ea typeface="Cambria Math"/>
                      </a:rPr>
                      <m:t>时，</m:t>
                    </m:r>
                  </m:oMath>
                </a14:m>
                <a:r>
                  <a:rPr lang="zh-CN" altLang="en-US" dirty="0"/>
                  <a:t>该变量对预测变量</a:t>
                </a:r>
                <a:r>
                  <a:rPr lang="zh-CN" altLang="en-US" dirty="0" smtClean="0"/>
                  <a:t>具有很大</a:t>
                </a:r>
                <a:r>
                  <a:rPr lang="zh-CN" altLang="en-US" dirty="0"/>
                  <a:t>帮助。</a:t>
                </a:r>
              </a:p>
              <a:p>
                <a:endParaRPr lang="en-US" altLang="zh-CN" dirty="0" smtClean="0"/>
              </a:p>
              <a:p>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732505" y="4079950"/>
                <a:ext cx="8112124" cy="3056799"/>
              </a:xfrm>
              <a:prstGeom prst="rect">
                <a:avLst/>
              </a:prstGeom>
              <a:blipFill rotWithShape="1">
                <a:blip r:embed="rId3"/>
                <a:stretch>
                  <a:fillRect l="-601" t="-9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609681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36" name="矩形 35"/>
          <p:cNvSpPr/>
          <p:nvPr/>
        </p:nvSpPr>
        <p:spPr>
          <a:xfrm>
            <a:off x="184999" y="118541"/>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899608" y="118541"/>
            <a:ext cx="1881453" cy="863150"/>
            <a:chOff x="4747711" y="2817916"/>
            <a:chExt cx="1881453" cy="995251"/>
          </a:xfrm>
        </p:grpSpPr>
        <p:grpSp>
          <p:nvGrpSpPr>
            <p:cNvPr id="57" name="组合 56"/>
            <p:cNvGrpSpPr/>
            <p:nvPr/>
          </p:nvGrpSpPr>
          <p:grpSpPr>
            <a:xfrm>
              <a:off x="4747711" y="2817916"/>
              <a:ext cx="724402" cy="924596"/>
              <a:chOff x="2680786" y="2817916"/>
              <a:chExt cx="724402" cy="924596"/>
            </a:xfrm>
          </p:grpSpPr>
          <p:sp>
            <p:nvSpPr>
              <p:cNvPr id="59"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0" name="直接连接符 59"/>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58"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数据理解</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62"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63" name="组合 62"/>
          <p:cNvGrpSpPr/>
          <p:nvPr/>
        </p:nvGrpSpPr>
        <p:grpSpPr>
          <a:xfrm>
            <a:off x="9635750" y="118541"/>
            <a:ext cx="1854495" cy="884978"/>
            <a:chOff x="4774669" y="2857534"/>
            <a:chExt cx="1854495" cy="884978"/>
          </a:xfrm>
        </p:grpSpPr>
        <p:grpSp>
          <p:nvGrpSpPr>
            <p:cNvPr id="64" name="组合 63"/>
            <p:cNvGrpSpPr/>
            <p:nvPr/>
          </p:nvGrpSpPr>
          <p:grpSpPr>
            <a:xfrm>
              <a:off x="4774669" y="2857534"/>
              <a:ext cx="697444" cy="884978"/>
              <a:chOff x="2707744" y="2857534"/>
              <a:chExt cx="697444" cy="884978"/>
            </a:xfrm>
          </p:grpSpPr>
          <p:sp>
            <p:nvSpPr>
              <p:cNvPr id="66"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7" name="直接连接符 6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65"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grpSp>
        <p:nvGrpSpPr>
          <p:cNvPr id="82" name="组合 81"/>
          <p:cNvGrpSpPr/>
          <p:nvPr/>
        </p:nvGrpSpPr>
        <p:grpSpPr>
          <a:xfrm>
            <a:off x="7162356" y="118541"/>
            <a:ext cx="1881453" cy="863150"/>
            <a:chOff x="4747711" y="2817916"/>
            <a:chExt cx="1881453" cy="995251"/>
          </a:xfrm>
        </p:grpSpPr>
        <p:grpSp>
          <p:nvGrpSpPr>
            <p:cNvPr id="83" name="组合 82"/>
            <p:cNvGrpSpPr/>
            <p:nvPr/>
          </p:nvGrpSpPr>
          <p:grpSpPr>
            <a:xfrm>
              <a:off x="4747711" y="2817916"/>
              <a:ext cx="724402" cy="924596"/>
              <a:chOff x="2680786" y="2817916"/>
              <a:chExt cx="724402" cy="924596"/>
            </a:xfrm>
          </p:grpSpPr>
          <p:sp>
            <p:nvSpPr>
              <p:cNvPr id="85"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86" name="直接连接符 8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84"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建立模型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sp>
        <p:nvSpPr>
          <p:cNvPr id="28" name="Text Box 16"/>
          <p:cNvSpPr txBox="1">
            <a:spLocks noChangeArrowheads="1"/>
          </p:cNvSpPr>
          <p:nvPr/>
        </p:nvSpPr>
        <p:spPr bwMode="auto">
          <a:xfrm>
            <a:off x="2407396" y="1035423"/>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accent1"/>
                </a:solidFill>
                <a:latin typeface="Calibri" panose="020F0502020204030204" pitchFamily="34" charset="0"/>
              </a:rPr>
              <a:t>建立</a:t>
            </a:r>
            <a:r>
              <a:rPr lang="en-US" altLang="zh-CN" sz="2400" b="1" dirty="0" smtClean="0">
                <a:solidFill>
                  <a:schemeClr val="accent1"/>
                </a:solidFill>
                <a:latin typeface="Calibri" panose="020F0502020204030204" pitchFamily="34" charset="0"/>
              </a:rPr>
              <a:t>Logistic</a:t>
            </a:r>
            <a:r>
              <a:rPr lang="zh-CN" altLang="en-US" sz="2400" b="1" dirty="0" smtClean="0">
                <a:solidFill>
                  <a:schemeClr val="accent1"/>
                </a:solidFill>
                <a:latin typeface="Calibri" panose="020F0502020204030204" pitchFamily="34" charset="0"/>
              </a:rPr>
              <a:t>回归模型</a:t>
            </a:r>
            <a:endParaRPr lang="en-US" sz="2400" b="1" dirty="0">
              <a:solidFill>
                <a:schemeClr val="accent1"/>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743989" y="2008263"/>
                <a:ext cx="8112124" cy="2723823"/>
              </a:xfrm>
              <a:prstGeom prst="rect">
                <a:avLst/>
              </a:prstGeom>
              <a:noFill/>
            </p:spPr>
            <p:txBody>
              <a:bodyPr wrap="square" rtlCol="0">
                <a:spAutoFit/>
              </a:bodyPr>
              <a:lstStyle/>
              <a:p>
                <a:pPr>
                  <a:lnSpc>
                    <a:spcPct val="150000"/>
                  </a:lnSpc>
                </a:pPr>
                <a:r>
                  <a:rPr lang="en-US" altLang="zh-CN" dirty="0" smtClean="0"/>
                  <a:t>1</a:t>
                </a:r>
                <a:r>
                  <a:rPr lang="zh-CN" altLang="en-US" dirty="0" smtClean="0"/>
                  <a:t>，</a:t>
                </a:r>
                <a:r>
                  <a:rPr lang="en-US" altLang="zh-CN" dirty="0" smtClean="0"/>
                  <a:t>Logistic</a:t>
                </a:r>
                <a:r>
                  <a:rPr lang="zh-CN" altLang="en-US" dirty="0" smtClean="0"/>
                  <a:t>回归是一种在预测变量为离散变量时广泛采用的数据分析技术，模型形式为：</a:t>
                </a:r>
                <a:r>
                  <a:rPr lang="en-US" altLang="zh-CN" dirty="0" smtClean="0"/>
                  <a:t>Logit(p)=</a:t>
                </a:r>
                <a14:m>
                  <m:oMath xmlns:m="http://schemas.openxmlformats.org/officeDocument/2006/math">
                    <m:sSub>
                      <m:sSubPr>
                        <m:ctrlPr>
                          <a:rPr lang="en-US" altLang="zh-CN" i="1" smtClean="0">
                            <a:latin typeface="Cambria Math"/>
                          </a:rPr>
                        </m:ctrlPr>
                      </m:sSubPr>
                      <m:e>
                        <m:r>
                          <a:rPr lang="zh-CN" altLang="en-US" i="1" smtClean="0">
                            <a:latin typeface="Cambria Math"/>
                          </a:rPr>
                          <m:t>𝛽</m:t>
                        </m:r>
                      </m:e>
                      <m:sub>
                        <m:r>
                          <a:rPr lang="en-US" altLang="zh-CN" b="0" i="1" smtClean="0">
                            <a:latin typeface="Cambria Math"/>
                          </a:rPr>
                          <m:t>0</m:t>
                        </m:r>
                      </m:sub>
                    </m:sSub>
                    <m:r>
                      <a:rPr lang="en-US" altLang="zh-CN" b="0" i="0" smtClean="0">
                        <a:latin typeface="Cambria Math"/>
                      </a:rPr>
                      <m:t>+</m:t>
                    </m:r>
                    <m:sSub>
                      <m:sSubPr>
                        <m:ctrlPr>
                          <a:rPr lang="en-US" altLang="zh-CN" i="1">
                            <a:latin typeface="Cambria Math"/>
                          </a:rPr>
                        </m:ctrlPr>
                      </m:sSubPr>
                      <m:e>
                        <m:r>
                          <a:rPr lang="zh-CN" altLang="en-US" i="1">
                            <a:latin typeface="Cambria Math"/>
                          </a:rPr>
                          <m:t>𝛽</m:t>
                        </m:r>
                      </m:e>
                      <m:sub>
                        <m:r>
                          <a:rPr lang="en-US" altLang="zh-CN" b="0" i="1" smtClean="0">
                            <a:latin typeface="Cambria Math"/>
                          </a:rPr>
                          <m:t>1</m:t>
                        </m:r>
                      </m:sub>
                    </m:sSub>
                    <m:sSub>
                      <m:sSubPr>
                        <m:ctrlPr>
                          <a:rPr lang="en-US" altLang="zh-CN" i="1">
                            <a:latin typeface="Cambria Math"/>
                          </a:rPr>
                        </m:ctrlPr>
                      </m:sSubPr>
                      <m:e>
                        <m:r>
                          <a:rPr lang="en-US" altLang="zh-CN" b="0" i="1" smtClean="0">
                            <a:latin typeface="Cambria Math"/>
                          </a:rPr>
                          <m:t>𝑥</m:t>
                        </m:r>
                      </m:e>
                      <m:sub>
                        <m:r>
                          <a:rPr lang="en-US" altLang="zh-CN" b="0" i="1" smtClean="0">
                            <a:latin typeface="Cambria Math"/>
                          </a:rPr>
                          <m:t>1</m:t>
                        </m:r>
                      </m:sub>
                    </m:sSub>
                  </m:oMath>
                </a14:m>
                <a:r>
                  <a:rPr lang="en-US" altLang="zh-CN" dirty="0" smtClean="0"/>
                  <a:t>+……+</a:t>
                </a:r>
                <a14:m>
                  <m:oMath xmlns:m="http://schemas.openxmlformats.org/officeDocument/2006/math">
                    <m:sSub>
                      <m:sSubPr>
                        <m:ctrlPr>
                          <a:rPr lang="en-US" altLang="zh-CN" i="1">
                            <a:latin typeface="Cambria Math"/>
                          </a:rPr>
                        </m:ctrlPr>
                      </m:sSubPr>
                      <m:e>
                        <m:r>
                          <a:rPr lang="zh-CN" altLang="en-US" i="1">
                            <a:latin typeface="Cambria Math"/>
                          </a:rPr>
                          <m:t>𝛽</m:t>
                        </m:r>
                      </m:e>
                      <m:sub>
                        <m:r>
                          <a:rPr lang="en-US" altLang="zh-CN" b="0" i="1" smtClean="0">
                            <a:latin typeface="Cambria Math"/>
                          </a:rPr>
                          <m:t>𝑘</m:t>
                        </m:r>
                      </m:sub>
                    </m:sSub>
                    <m:sSub>
                      <m:sSubPr>
                        <m:ctrlPr>
                          <a:rPr lang="en-US" altLang="zh-CN" i="1">
                            <a:latin typeface="Cambria Math"/>
                          </a:rPr>
                        </m:ctrlPr>
                      </m:sSubPr>
                      <m:e>
                        <m:r>
                          <a:rPr lang="en-US" altLang="zh-CN" i="1">
                            <a:latin typeface="Cambria Math"/>
                          </a:rPr>
                          <m:t>𝑥</m:t>
                        </m:r>
                      </m:e>
                      <m:sub>
                        <m:r>
                          <a:rPr lang="en-US" altLang="zh-CN" b="0" i="1" smtClean="0">
                            <a:latin typeface="Cambria Math"/>
                          </a:rPr>
                          <m:t>𝑘</m:t>
                        </m:r>
                      </m:sub>
                    </m:sSub>
                  </m:oMath>
                </a14:m>
                <a:endParaRPr lang="zh-CN" altLang="en-US" dirty="0"/>
              </a:p>
              <a:p>
                <a:pPr>
                  <a:lnSpc>
                    <a:spcPct val="150000"/>
                  </a:lnSpc>
                </a:pPr>
                <a:r>
                  <a:rPr lang="zh-CN" altLang="en-US" dirty="0" smtClean="0"/>
                  <a:t>其中，</a:t>
                </a:r>
                <a:r>
                  <a:rPr lang="en-US" altLang="zh-CN" dirty="0" smtClean="0"/>
                  <a:t>p</a:t>
                </a:r>
                <a:r>
                  <a:rPr lang="zh-CN" altLang="en-US" dirty="0" smtClean="0"/>
                  <a:t>是结果出现的概率，即违约率。</a:t>
                </a:r>
                <a:endParaRPr lang="en-US" altLang="zh-CN" dirty="0" smtClean="0"/>
              </a:p>
              <a:p>
                <a:pPr>
                  <a:lnSpc>
                    <a:spcPct val="150000"/>
                  </a:lnSpc>
                </a:pPr>
                <a:r>
                  <a:rPr lang="en-US" altLang="zh-CN" dirty="0" smtClean="0"/>
                  <a:t>2</a:t>
                </a:r>
                <a:r>
                  <a:rPr lang="zh-CN" altLang="en-US" dirty="0" smtClean="0"/>
                  <a:t>，通常使用各个变量分箱对应的</a:t>
                </a:r>
                <a:r>
                  <a:rPr lang="en-US" altLang="zh-CN" dirty="0" smtClean="0"/>
                  <a:t>WOE</a:t>
                </a:r>
                <a:r>
                  <a:rPr lang="zh-CN" altLang="en-US" dirty="0" smtClean="0"/>
                  <a:t>值作为</a:t>
                </a:r>
                <a:r>
                  <a:rPr lang="en-US" altLang="zh-CN" dirty="0" smtClean="0"/>
                  <a:t>Logistic</a:t>
                </a:r>
                <a:r>
                  <a:rPr lang="zh-CN" altLang="en-US" dirty="0" smtClean="0"/>
                  <a:t>回归的输入变量，这样做充分考虑了不同分箱之间的差异，同时也保留了各变量对目标变量分布的趋势。</a:t>
                </a:r>
                <a:endParaRPr lang="en-US" altLang="zh-CN" dirty="0" smtClean="0"/>
              </a:p>
              <a:p>
                <a:endParaRPr lang="en-US" altLang="zh-CN" dirty="0" smtClean="0"/>
              </a:p>
              <a:p>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743989" y="2008263"/>
                <a:ext cx="8112124" cy="2723823"/>
              </a:xfrm>
              <a:prstGeom prst="rect">
                <a:avLst/>
              </a:prstGeom>
              <a:blipFill rotWithShape="1">
                <a:blip r:embed="rId2"/>
                <a:stretch>
                  <a:fillRect l="-601" r="-1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826167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36" name="矩形 35"/>
          <p:cNvSpPr/>
          <p:nvPr/>
        </p:nvSpPr>
        <p:spPr>
          <a:xfrm>
            <a:off x="184999" y="118541"/>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899608" y="118541"/>
            <a:ext cx="1881453" cy="863150"/>
            <a:chOff x="4747711" y="2817916"/>
            <a:chExt cx="1881453" cy="995251"/>
          </a:xfrm>
        </p:grpSpPr>
        <p:grpSp>
          <p:nvGrpSpPr>
            <p:cNvPr id="57" name="组合 56"/>
            <p:cNvGrpSpPr/>
            <p:nvPr/>
          </p:nvGrpSpPr>
          <p:grpSpPr>
            <a:xfrm>
              <a:off x="4747711" y="2817916"/>
              <a:ext cx="724402" cy="924596"/>
              <a:chOff x="2680786" y="2817916"/>
              <a:chExt cx="724402" cy="924596"/>
            </a:xfrm>
          </p:grpSpPr>
          <p:sp>
            <p:nvSpPr>
              <p:cNvPr id="59"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0" name="直接连接符 59"/>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58"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数据理解</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62"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63" name="组合 62"/>
          <p:cNvGrpSpPr/>
          <p:nvPr/>
        </p:nvGrpSpPr>
        <p:grpSpPr>
          <a:xfrm>
            <a:off x="9635750" y="118541"/>
            <a:ext cx="1854495" cy="884978"/>
            <a:chOff x="4774669" y="2857534"/>
            <a:chExt cx="1854495" cy="884978"/>
          </a:xfrm>
        </p:grpSpPr>
        <p:grpSp>
          <p:nvGrpSpPr>
            <p:cNvPr id="64" name="组合 63"/>
            <p:cNvGrpSpPr/>
            <p:nvPr/>
          </p:nvGrpSpPr>
          <p:grpSpPr>
            <a:xfrm>
              <a:off x="4774669" y="2857534"/>
              <a:ext cx="697444" cy="884978"/>
              <a:chOff x="2707744" y="2857534"/>
              <a:chExt cx="697444" cy="884978"/>
            </a:xfrm>
          </p:grpSpPr>
          <p:sp>
            <p:nvSpPr>
              <p:cNvPr id="66"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7" name="直接连接符 6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65"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grpSp>
        <p:nvGrpSpPr>
          <p:cNvPr id="82" name="组合 81"/>
          <p:cNvGrpSpPr/>
          <p:nvPr/>
        </p:nvGrpSpPr>
        <p:grpSpPr>
          <a:xfrm>
            <a:off x="7162356" y="118541"/>
            <a:ext cx="1881453" cy="863150"/>
            <a:chOff x="4747711" y="2817916"/>
            <a:chExt cx="1881453" cy="995251"/>
          </a:xfrm>
        </p:grpSpPr>
        <p:grpSp>
          <p:nvGrpSpPr>
            <p:cNvPr id="83" name="组合 82"/>
            <p:cNvGrpSpPr/>
            <p:nvPr/>
          </p:nvGrpSpPr>
          <p:grpSpPr>
            <a:xfrm>
              <a:off x="4747711" y="2817916"/>
              <a:ext cx="724402" cy="924596"/>
              <a:chOff x="2680786" y="2817916"/>
              <a:chExt cx="724402" cy="924596"/>
            </a:xfrm>
          </p:grpSpPr>
          <p:sp>
            <p:nvSpPr>
              <p:cNvPr id="85"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86" name="直接连接符 8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84"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建立模型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sp>
        <p:nvSpPr>
          <p:cNvPr id="28" name="Text Box 16"/>
          <p:cNvSpPr txBox="1">
            <a:spLocks noChangeArrowheads="1"/>
          </p:cNvSpPr>
          <p:nvPr/>
        </p:nvSpPr>
        <p:spPr bwMode="auto">
          <a:xfrm>
            <a:off x="2407396" y="1035423"/>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accent1"/>
                </a:solidFill>
                <a:latin typeface="Calibri" panose="020F0502020204030204" pitchFamily="34" charset="0"/>
              </a:rPr>
              <a:t>建立</a:t>
            </a:r>
            <a:r>
              <a:rPr lang="en-US" altLang="zh-CN" sz="2400" b="1" dirty="0" smtClean="0">
                <a:solidFill>
                  <a:schemeClr val="accent1"/>
                </a:solidFill>
                <a:latin typeface="Calibri" panose="020F0502020204030204" pitchFamily="34" charset="0"/>
              </a:rPr>
              <a:t>Logistic</a:t>
            </a:r>
            <a:r>
              <a:rPr lang="zh-CN" altLang="en-US" sz="2400" b="1" dirty="0" smtClean="0">
                <a:solidFill>
                  <a:schemeClr val="accent1"/>
                </a:solidFill>
                <a:latin typeface="Calibri" panose="020F0502020204030204" pitchFamily="34" charset="0"/>
              </a:rPr>
              <a:t>回归模型</a:t>
            </a:r>
            <a:endParaRPr lang="en-US" sz="2400" b="1" dirty="0">
              <a:solidFill>
                <a:schemeClr val="accent1"/>
              </a:solidFill>
              <a:latin typeface="Calibri" panose="020F0502020204030204" pitchFamily="34" charset="0"/>
            </a:endParaRPr>
          </a:p>
        </p:txBody>
      </p:sp>
      <p:sp>
        <p:nvSpPr>
          <p:cNvPr id="3" name="TextBox 2"/>
          <p:cNvSpPr txBox="1"/>
          <p:nvPr/>
        </p:nvSpPr>
        <p:spPr>
          <a:xfrm>
            <a:off x="1743989" y="2008263"/>
            <a:ext cx="8112124" cy="923330"/>
          </a:xfrm>
          <a:prstGeom prst="rect">
            <a:avLst/>
          </a:prstGeom>
          <a:noFill/>
        </p:spPr>
        <p:txBody>
          <a:bodyPr wrap="square" rtlCol="0">
            <a:spAutoFit/>
          </a:bodyPr>
          <a:lstStyle/>
          <a:p>
            <a:r>
              <a:rPr lang="zh-CN" altLang="en-US" dirty="0" smtClean="0"/>
              <a:t>具体流程图为：</a:t>
            </a:r>
            <a:endParaRPr lang="en-US" altLang="zh-CN" dirty="0" smtClean="0"/>
          </a:p>
          <a:p>
            <a:endParaRPr lang="en-US" altLang="zh-CN" dirty="0" smtClean="0"/>
          </a:p>
          <a:p>
            <a:endParaRPr lang="zh-CN" altLang="en-US" dirty="0"/>
          </a:p>
        </p:txBody>
      </p:sp>
      <p:sp>
        <p:nvSpPr>
          <p:cNvPr id="2" name="椭圆 1"/>
          <p:cNvSpPr/>
          <p:nvPr/>
        </p:nvSpPr>
        <p:spPr>
          <a:xfrm>
            <a:off x="3860209" y="2586038"/>
            <a:ext cx="68689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4547106" y="2931593"/>
            <a:ext cx="1584815" cy="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10" name="六边形 9"/>
          <p:cNvSpPr/>
          <p:nvPr/>
        </p:nvSpPr>
        <p:spPr>
          <a:xfrm>
            <a:off x="6081412" y="2638410"/>
            <a:ext cx="670508" cy="56676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a:off x="8645338" y="2638410"/>
            <a:ext cx="749807" cy="61914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a:off x="6751920" y="2907506"/>
            <a:ext cx="1931962" cy="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14" name="流程图: 摘录 13"/>
          <p:cNvSpPr/>
          <p:nvPr/>
        </p:nvSpPr>
        <p:spPr>
          <a:xfrm>
            <a:off x="8684987" y="4457699"/>
            <a:ext cx="670508" cy="54292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七边形 14"/>
          <p:cNvSpPr/>
          <p:nvPr/>
        </p:nvSpPr>
        <p:spPr>
          <a:xfrm>
            <a:off x="6081412" y="4336254"/>
            <a:ext cx="721017" cy="66437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过程 15"/>
          <p:cNvSpPr/>
          <p:nvPr/>
        </p:nvSpPr>
        <p:spPr>
          <a:xfrm>
            <a:off x="3860209" y="4457699"/>
            <a:ext cx="744412" cy="5429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a:off x="6434429" y="3205178"/>
            <a:ext cx="0" cy="1131076"/>
          </a:xfrm>
          <a:prstGeom prst="straightConnector1">
            <a:avLst/>
          </a:prstGeom>
          <a:ln w="38100">
            <a:tailEnd type="arrow"/>
          </a:ln>
        </p:spPr>
        <p:style>
          <a:lnRef idx="1">
            <a:schemeClr val="accent5"/>
          </a:lnRef>
          <a:fillRef idx="0">
            <a:schemeClr val="accent5"/>
          </a:fillRef>
          <a:effectRef idx="0">
            <a:schemeClr val="accent5"/>
          </a:effectRef>
          <a:fontRef idx="minor">
            <a:schemeClr val="tx1"/>
          </a:fontRef>
        </p:style>
      </p:cxnSp>
      <p:cxnSp>
        <p:nvCxnSpPr>
          <p:cNvPr id="44" name="直接箭头连接符 43"/>
          <p:cNvCxnSpPr/>
          <p:nvPr/>
        </p:nvCxnSpPr>
        <p:spPr>
          <a:xfrm>
            <a:off x="6804487" y="4732732"/>
            <a:ext cx="1931962" cy="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45" name="直接箭头连接符 44"/>
          <p:cNvCxnSpPr/>
          <p:nvPr/>
        </p:nvCxnSpPr>
        <p:spPr>
          <a:xfrm>
            <a:off x="4547107" y="4729161"/>
            <a:ext cx="1584815" cy="0"/>
          </a:xfrm>
          <a:prstGeom prst="straightConnector1">
            <a:avLst/>
          </a:prstGeom>
          <a:ln w="38100">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3678341" y="3356992"/>
            <a:ext cx="1142086" cy="370291"/>
          </a:xfrm>
          <a:prstGeom prst="rect">
            <a:avLst/>
          </a:prstGeom>
          <a:noFill/>
        </p:spPr>
        <p:txBody>
          <a:bodyPr wrap="square" rtlCol="0">
            <a:spAutoFit/>
          </a:bodyPr>
          <a:lstStyle/>
          <a:p>
            <a:r>
              <a:rPr lang="zh-CN" altLang="en-US" dirty="0" smtClean="0"/>
              <a:t>建模数据</a:t>
            </a:r>
            <a:endParaRPr lang="zh-CN" altLang="en-US" dirty="0"/>
          </a:p>
        </p:txBody>
      </p:sp>
      <p:sp>
        <p:nvSpPr>
          <p:cNvPr id="22" name="TextBox 21"/>
          <p:cNvSpPr txBox="1"/>
          <p:nvPr/>
        </p:nvSpPr>
        <p:spPr>
          <a:xfrm>
            <a:off x="6038550" y="2157413"/>
            <a:ext cx="851304" cy="369332"/>
          </a:xfrm>
          <a:prstGeom prst="rect">
            <a:avLst/>
          </a:prstGeom>
          <a:noFill/>
        </p:spPr>
        <p:txBody>
          <a:bodyPr wrap="square" rtlCol="0">
            <a:spAutoFit/>
          </a:bodyPr>
          <a:lstStyle/>
          <a:p>
            <a:pPr algn="ctr"/>
            <a:r>
              <a:rPr lang="zh-CN" altLang="en-US" dirty="0" smtClean="0"/>
              <a:t>类型</a:t>
            </a:r>
            <a:endParaRPr lang="zh-CN" altLang="en-US" dirty="0"/>
          </a:p>
        </p:txBody>
      </p:sp>
      <p:sp>
        <p:nvSpPr>
          <p:cNvPr id="23" name="TextBox 22"/>
          <p:cNvSpPr txBox="1"/>
          <p:nvPr/>
        </p:nvSpPr>
        <p:spPr>
          <a:xfrm>
            <a:off x="8332197" y="3542137"/>
            <a:ext cx="1457382" cy="369332"/>
          </a:xfrm>
          <a:prstGeom prst="rect">
            <a:avLst/>
          </a:prstGeom>
          <a:noFill/>
        </p:spPr>
        <p:txBody>
          <a:bodyPr wrap="square" rtlCol="0">
            <a:spAutoFit/>
          </a:bodyPr>
          <a:lstStyle/>
          <a:p>
            <a:r>
              <a:rPr lang="zh-CN" altLang="en-US" dirty="0" smtClean="0"/>
              <a:t>是否坏客户</a:t>
            </a:r>
            <a:endParaRPr lang="zh-CN" altLang="en-US" dirty="0"/>
          </a:p>
        </p:txBody>
      </p:sp>
      <p:sp>
        <p:nvSpPr>
          <p:cNvPr id="24" name="TextBox 23"/>
          <p:cNvSpPr txBox="1"/>
          <p:nvPr/>
        </p:nvSpPr>
        <p:spPr>
          <a:xfrm>
            <a:off x="3646810" y="5286375"/>
            <a:ext cx="1173617" cy="369332"/>
          </a:xfrm>
          <a:prstGeom prst="rect">
            <a:avLst/>
          </a:prstGeom>
          <a:noFill/>
        </p:spPr>
        <p:txBody>
          <a:bodyPr wrap="square" rtlCol="0">
            <a:spAutoFit/>
          </a:bodyPr>
          <a:lstStyle/>
          <a:p>
            <a:pPr algn="ctr"/>
            <a:r>
              <a:rPr lang="zh-CN" altLang="en-US" dirty="0" smtClean="0"/>
              <a:t>表</a:t>
            </a:r>
            <a:endParaRPr lang="zh-CN" altLang="en-US" dirty="0"/>
          </a:p>
        </p:txBody>
      </p:sp>
      <p:sp>
        <p:nvSpPr>
          <p:cNvPr id="50" name="TextBox 49"/>
          <p:cNvSpPr txBox="1"/>
          <p:nvPr/>
        </p:nvSpPr>
        <p:spPr>
          <a:xfrm>
            <a:off x="5923270" y="5286375"/>
            <a:ext cx="1457382" cy="369332"/>
          </a:xfrm>
          <a:prstGeom prst="rect">
            <a:avLst/>
          </a:prstGeom>
          <a:noFill/>
        </p:spPr>
        <p:txBody>
          <a:bodyPr wrap="square" rtlCol="0">
            <a:spAutoFit/>
          </a:bodyPr>
          <a:lstStyle/>
          <a:p>
            <a:r>
              <a:rPr lang="zh-CN" altLang="en-US" dirty="0" smtClean="0"/>
              <a:t>是否坏客户</a:t>
            </a:r>
            <a:endParaRPr lang="zh-CN" altLang="en-US" dirty="0"/>
          </a:p>
        </p:txBody>
      </p:sp>
      <p:sp>
        <p:nvSpPr>
          <p:cNvPr id="51" name="TextBox 50"/>
          <p:cNvSpPr txBox="1"/>
          <p:nvPr/>
        </p:nvSpPr>
        <p:spPr>
          <a:xfrm>
            <a:off x="8484597" y="5286375"/>
            <a:ext cx="1457382" cy="369332"/>
          </a:xfrm>
          <a:prstGeom prst="rect">
            <a:avLst/>
          </a:prstGeom>
          <a:noFill/>
        </p:spPr>
        <p:txBody>
          <a:bodyPr wrap="square" rtlCol="0">
            <a:spAutoFit/>
          </a:bodyPr>
          <a:lstStyle/>
          <a:p>
            <a:pPr algn="ctr"/>
            <a:r>
              <a:rPr lang="zh-CN" altLang="en-US" dirty="0" smtClean="0"/>
              <a:t>检验</a:t>
            </a:r>
            <a:endParaRPr lang="zh-CN" altLang="en-US" dirty="0"/>
          </a:p>
        </p:txBody>
      </p:sp>
      <p:sp>
        <p:nvSpPr>
          <p:cNvPr id="25" name="TextBox 24"/>
          <p:cNvSpPr txBox="1"/>
          <p:nvPr/>
        </p:nvSpPr>
        <p:spPr>
          <a:xfrm>
            <a:off x="1743989" y="5943600"/>
            <a:ext cx="8900199" cy="369332"/>
          </a:xfrm>
          <a:prstGeom prst="rect">
            <a:avLst/>
          </a:prstGeom>
          <a:noFill/>
        </p:spPr>
        <p:txBody>
          <a:bodyPr wrap="square" rtlCol="0">
            <a:spAutoFit/>
          </a:bodyPr>
          <a:lstStyle/>
          <a:p>
            <a:r>
              <a:rPr lang="zh-CN" altLang="en-US" dirty="0" smtClean="0"/>
              <a:t>可以得到各个变量（各个</a:t>
            </a:r>
            <a:r>
              <a:rPr lang="en-US" altLang="zh-CN" dirty="0" smtClean="0"/>
              <a:t>WOE)</a:t>
            </a:r>
            <a:r>
              <a:rPr lang="zh-CN" altLang="en-US" dirty="0" smtClean="0"/>
              <a:t>的回归系数以及常数项。</a:t>
            </a:r>
            <a:endParaRPr lang="zh-CN" altLang="en-US" dirty="0"/>
          </a:p>
        </p:txBody>
      </p:sp>
    </p:spTree>
    <p:extLst>
      <p:ext uri="{BB962C8B-B14F-4D97-AF65-F5344CB8AC3E}">
        <p14:creationId xmlns:p14="http://schemas.microsoft.com/office/powerpoint/2010/main" val="47251738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550497" y="248776"/>
            <a:ext cx="7510463" cy="5834827"/>
            <a:chOff x="2271622" y="1190772"/>
            <a:chExt cx="7510463" cy="5834827"/>
          </a:xfrm>
          <a:solidFill>
            <a:schemeClr val="accent2"/>
          </a:solidFill>
        </p:grpSpPr>
        <p:sp>
          <p:nvSpPr>
            <p:cNvPr id="4" name="矩形 3"/>
            <p:cNvSpPr/>
            <p:nvPr/>
          </p:nvSpPr>
          <p:spPr>
            <a:xfrm>
              <a:off x="2271622" y="1190772"/>
              <a:ext cx="7234687" cy="954107"/>
            </a:xfrm>
            <a:prstGeom prst="rect">
              <a:avLst/>
            </a:prstGeom>
            <a:grpFill/>
          </p:spPr>
          <p:txBody>
            <a:bodyPr wrap="square">
              <a:spAutoFit/>
            </a:bodyPr>
            <a:lstStyle/>
            <a:p>
              <a:r>
                <a:rPr lang="zh-CN" altLang="en-US" sz="2800" dirty="0" smtClean="0">
                  <a:solidFill>
                    <a:schemeClr val="bg1"/>
                  </a:solidFill>
                </a:rPr>
                <a:t>重要性：在现代社会中，信用对个人和企业都是无比重要的品质。</a:t>
              </a:r>
              <a:endParaRPr lang="zh-CN" altLang="en-US" sz="2800" dirty="0">
                <a:solidFill>
                  <a:schemeClr val="bg1"/>
                </a:solidFill>
              </a:endParaRPr>
            </a:p>
          </p:txBody>
        </p:sp>
        <p:sp>
          <p:nvSpPr>
            <p:cNvPr id="12" name="矩形 11"/>
            <p:cNvSpPr/>
            <p:nvPr/>
          </p:nvSpPr>
          <p:spPr>
            <a:xfrm>
              <a:off x="2271622" y="3204814"/>
              <a:ext cx="7510463" cy="1384995"/>
            </a:xfrm>
            <a:prstGeom prst="rect">
              <a:avLst/>
            </a:prstGeom>
            <a:grpFill/>
          </p:spPr>
          <p:txBody>
            <a:bodyPr wrap="square">
              <a:spAutoFit/>
            </a:bodyPr>
            <a:lstStyle/>
            <a:p>
              <a:r>
                <a:rPr lang="zh-CN" altLang="en-US" sz="2800" dirty="0" smtClean="0">
                  <a:solidFill>
                    <a:schemeClr val="bg1"/>
                  </a:solidFill>
                </a:rPr>
                <a:t>方法：应该如何评价个人或者企业的信用情况呢？现在银行业、保险业以及电信业比较通用的方法是使用信用评分的形式。</a:t>
              </a:r>
              <a:endParaRPr lang="zh-CN" altLang="en-US" sz="2800" dirty="0">
                <a:solidFill>
                  <a:schemeClr val="bg1"/>
                </a:solidFill>
              </a:endParaRPr>
            </a:p>
          </p:txBody>
        </p:sp>
        <p:sp>
          <p:nvSpPr>
            <p:cNvPr id="14" name="矩形 13"/>
            <p:cNvSpPr/>
            <p:nvPr/>
          </p:nvSpPr>
          <p:spPr>
            <a:xfrm>
              <a:off x="2271622" y="5640604"/>
              <a:ext cx="7510463" cy="1384995"/>
            </a:xfrm>
            <a:prstGeom prst="rect">
              <a:avLst/>
            </a:prstGeom>
            <a:grpFill/>
          </p:spPr>
          <p:txBody>
            <a:bodyPr wrap="square">
              <a:spAutoFit/>
            </a:bodyPr>
            <a:lstStyle/>
            <a:p>
              <a:r>
                <a:rPr lang="zh-CN" altLang="en-US" sz="2800" dirty="0" smtClean="0">
                  <a:solidFill>
                    <a:schemeClr val="bg1"/>
                  </a:solidFill>
                </a:rPr>
                <a:t>信用评分是使用统计模型的方法来对潜在客户和已有客户在贷款时的风险通过评分卡的方式进行评价的一种方法。</a:t>
              </a:r>
              <a:endParaRPr lang="zh-CN" altLang="en-US" sz="2800" dirty="0">
                <a:solidFill>
                  <a:schemeClr val="bg1"/>
                </a:solidFill>
              </a:endParaRPr>
            </a:p>
          </p:txBody>
        </p:sp>
      </p:grpSp>
      <p:sp>
        <p:nvSpPr>
          <p:cNvPr id="3" name="下箭头 2"/>
          <p:cNvSpPr/>
          <p:nvPr/>
        </p:nvSpPr>
        <p:spPr>
          <a:xfrm>
            <a:off x="5410602" y="1202883"/>
            <a:ext cx="757238" cy="1059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5484823" y="3647813"/>
            <a:ext cx="757238" cy="1059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36628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36" name="矩形 35"/>
          <p:cNvSpPr/>
          <p:nvPr/>
        </p:nvSpPr>
        <p:spPr>
          <a:xfrm>
            <a:off x="184999" y="118541"/>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899608" y="118541"/>
            <a:ext cx="1881453" cy="863150"/>
            <a:chOff x="4747711" y="2817916"/>
            <a:chExt cx="1881453" cy="995251"/>
          </a:xfrm>
        </p:grpSpPr>
        <p:grpSp>
          <p:nvGrpSpPr>
            <p:cNvPr id="57" name="组合 56"/>
            <p:cNvGrpSpPr/>
            <p:nvPr/>
          </p:nvGrpSpPr>
          <p:grpSpPr>
            <a:xfrm>
              <a:off x="4747711" y="2817916"/>
              <a:ext cx="724402" cy="924596"/>
              <a:chOff x="2680786" y="2817916"/>
              <a:chExt cx="724402" cy="924596"/>
            </a:xfrm>
          </p:grpSpPr>
          <p:sp>
            <p:nvSpPr>
              <p:cNvPr id="59"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0" name="直接连接符 59"/>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58"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数据理解</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62"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63" name="组合 62"/>
          <p:cNvGrpSpPr/>
          <p:nvPr/>
        </p:nvGrpSpPr>
        <p:grpSpPr>
          <a:xfrm>
            <a:off x="9635750" y="118541"/>
            <a:ext cx="1854495" cy="884978"/>
            <a:chOff x="4774669" y="2857534"/>
            <a:chExt cx="1854495" cy="884978"/>
          </a:xfrm>
        </p:grpSpPr>
        <p:grpSp>
          <p:nvGrpSpPr>
            <p:cNvPr id="64" name="组合 63"/>
            <p:cNvGrpSpPr/>
            <p:nvPr/>
          </p:nvGrpSpPr>
          <p:grpSpPr>
            <a:xfrm>
              <a:off x="4774669" y="2857534"/>
              <a:ext cx="697444" cy="884978"/>
              <a:chOff x="2707744" y="2857534"/>
              <a:chExt cx="697444" cy="884978"/>
            </a:xfrm>
          </p:grpSpPr>
          <p:sp>
            <p:nvSpPr>
              <p:cNvPr id="66"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7" name="直接连接符 6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65"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grpSp>
        <p:nvGrpSpPr>
          <p:cNvPr id="82" name="组合 81"/>
          <p:cNvGrpSpPr/>
          <p:nvPr/>
        </p:nvGrpSpPr>
        <p:grpSpPr>
          <a:xfrm>
            <a:off x="7162356" y="118541"/>
            <a:ext cx="1881453" cy="863150"/>
            <a:chOff x="4747711" y="2817916"/>
            <a:chExt cx="1881453" cy="995251"/>
          </a:xfrm>
        </p:grpSpPr>
        <p:grpSp>
          <p:nvGrpSpPr>
            <p:cNvPr id="83" name="组合 82"/>
            <p:cNvGrpSpPr/>
            <p:nvPr/>
          </p:nvGrpSpPr>
          <p:grpSpPr>
            <a:xfrm>
              <a:off x="4747711" y="2817916"/>
              <a:ext cx="724402" cy="924596"/>
              <a:chOff x="2680786" y="2817916"/>
              <a:chExt cx="724402" cy="924596"/>
            </a:xfrm>
          </p:grpSpPr>
          <p:sp>
            <p:nvSpPr>
              <p:cNvPr id="85"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86" name="直接连接符 8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84"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建立模型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sp>
        <p:nvSpPr>
          <p:cNvPr id="28" name="Text Box 16"/>
          <p:cNvSpPr txBox="1">
            <a:spLocks noChangeArrowheads="1"/>
          </p:cNvSpPr>
          <p:nvPr/>
        </p:nvSpPr>
        <p:spPr bwMode="auto">
          <a:xfrm>
            <a:off x="2407396" y="1035423"/>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accent1"/>
                </a:solidFill>
                <a:latin typeface="Calibri" panose="020F0502020204030204" pitchFamily="34" charset="0"/>
              </a:rPr>
              <a:t>转化为评分模型</a:t>
            </a:r>
            <a:endParaRPr lang="en-US" sz="2400" b="1" dirty="0">
              <a:solidFill>
                <a:schemeClr val="accent1"/>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25" name="TextBox 24"/>
              <p:cNvSpPr txBox="1"/>
              <p:nvPr/>
            </p:nvSpPr>
            <p:spPr>
              <a:xfrm>
                <a:off x="1743988" y="2100263"/>
                <a:ext cx="8900199" cy="2722092"/>
              </a:xfrm>
              <a:prstGeom prst="rect">
                <a:avLst/>
              </a:prstGeom>
              <a:noFill/>
            </p:spPr>
            <p:txBody>
              <a:bodyPr wrap="square" rtlCol="0">
                <a:spAutoFit/>
              </a:bodyPr>
              <a:lstStyle/>
              <a:p>
                <a:pPr>
                  <a:lnSpc>
                    <a:spcPct val="150000"/>
                  </a:lnSpc>
                </a:pPr>
                <a:r>
                  <a:rPr lang="en-US" altLang="zh-CN" dirty="0" smtClean="0"/>
                  <a:t>1,</a:t>
                </a:r>
                <a:r>
                  <a:rPr lang="zh-CN" altLang="en-US" dirty="0" smtClean="0"/>
                  <a:t>原则：将评分控制在一定范围内，在特定分数时，好客户与坏客户具有一定的比例关系，评分制增加应该反映好客户和坏客户比例关系的变化。</a:t>
                </a:r>
                <a:endParaRPr lang="en-US" altLang="zh-CN" dirty="0" smtClean="0"/>
              </a:p>
              <a:p>
                <a:pPr>
                  <a:lnSpc>
                    <a:spcPct val="150000"/>
                  </a:lnSpc>
                </a:pPr>
                <a:r>
                  <a:rPr lang="en-US" altLang="zh-CN" dirty="0" smtClean="0"/>
                  <a:t>2,</a:t>
                </a:r>
                <a:r>
                  <a:rPr lang="zh-CN" altLang="en-US" dirty="0" smtClean="0"/>
                  <a:t>现在业务界比较通用的是使用如下表示信用评分的取值关系：</a:t>
                </a:r>
                <a:endParaRPr lang="en-US" altLang="zh-CN" dirty="0" smtClean="0"/>
              </a:p>
              <a:p>
                <a:pPr>
                  <a:lnSpc>
                    <a:spcPct val="150000"/>
                  </a:lnSpc>
                </a:pPr>
                <a:r>
                  <a:rPr lang="en-US" altLang="zh-CN" dirty="0" smtClean="0"/>
                  <a:t>Score=</a:t>
                </a:r>
                <a:r>
                  <a:rPr lang="en-US" altLang="zh-CN" dirty="0" err="1" smtClean="0"/>
                  <a:t>Offset+Factor</a:t>
                </a:r>
                <a14:m>
                  <m:oMath xmlns:m="http://schemas.openxmlformats.org/officeDocument/2006/math">
                    <m:r>
                      <a:rPr lang="en-US" altLang="zh-CN" i="1" smtClean="0">
                        <a:latin typeface="Cambria Math"/>
                        <a:ea typeface="Cambria Math"/>
                      </a:rPr>
                      <m:t>×</m:t>
                    </m:r>
                    <m:func>
                      <m:funcPr>
                        <m:ctrlPr>
                          <a:rPr lang="en-US" altLang="zh-CN" i="1" smtClean="0">
                            <a:latin typeface="Cambria Math"/>
                            <a:ea typeface="Cambria Math"/>
                          </a:rPr>
                        </m:ctrlPr>
                      </m:funcPr>
                      <m:fName>
                        <m:r>
                          <m:rPr>
                            <m:sty m:val="p"/>
                          </m:rPr>
                          <a:rPr lang="en-US" altLang="zh-CN" i="0" smtClean="0">
                            <a:latin typeface="Cambria Math"/>
                            <a:ea typeface="Cambria Math"/>
                          </a:rPr>
                          <m:t>ln</m:t>
                        </m:r>
                      </m:fName>
                      <m:e>
                        <m:r>
                          <a:rPr lang="en-US" altLang="zh-CN" b="0" i="1" smtClean="0">
                            <a:latin typeface="Cambria Math"/>
                            <a:ea typeface="Cambria Math"/>
                          </a:rPr>
                          <m:t>(</m:t>
                        </m:r>
                        <m:r>
                          <a:rPr lang="en-US" altLang="zh-CN" b="0" i="1" smtClean="0">
                            <a:latin typeface="Cambria Math"/>
                            <a:ea typeface="Cambria Math"/>
                          </a:rPr>
                          <m:t>𝑜𝑑𝑑𝑠</m:t>
                        </m:r>
                        <m:r>
                          <a:rPr lang="en-US" altLang="zh-CN" b="0" i="1" smtClean="0">
                            <a:latin typeface="Cambria Math"/>
                            <a:ea typeface="Cambria Math"/>
                          </a:rPr>
                          <m:t>)</m:t>
                        </m:r>
                      </m:e>
                    </m:func>
                  </m:oMath>
                </a14:m>
                <a:endParaRPr lang="en-US" altLang="zh-CN" dirty="0" smtClean="0"/>
              </a:p>
              <a:p>
                <a:pPr>
                  <a:lnSpc>
                    <a:spcPct val="150000"/>
                  </a:lnSpc>
                </a:pPr>
                <a:r>
                  <a:rPr lang="en-US" altLang="zh-CN" dirty="0" smtClean="0"/>
                  <a:t>3,</a:t>
                </a:r>
                <a:r>
                  <a:rPr lang="zh-CN" altLang="en-US" dirty="0" smtClean="0"/>
                  <a:t>可以得到每个变量、每个分箱对应的评分制：</a:t>
                </a:r>
                <a:endParaRPr lang="en-US" altLang="zh-CN" dirty="0" smtClean="0"/>
              </a:p>
              <a:p>
                <a:pPr>
                  <a:lnSpc>
                    <a:spcPct val="150000"/>
                  </a:lnSpc>
                </a:pPr>
                <a:r>
                  <a:rPr lang="zh-CN" altLang="en-US" dirty="0"/>
                  <a:t>分</a:t>
                </a:r>
                <a:r>
                  <a:rPr lang="zh-CN" altLang="en-US" dirty="0" smtClean="0"/>
                  <a:t>箱对应评分</a:t>
                </a:r>
                <a:r>
                  <a:rPr lang="zh-CN" altLang="en-US" dirty="0"/>
                  <a:t>值</a:t>
                </a:r>
                <a:r>
                  <a:rPr lang="en-US" altLang="zh-CN" dirty="0" smtClean="0"/>
                  <a:t>=</a:t>
                </a:r>
                <a14:m>
                  <m:oMath xmlns:m="http://schemas.openxmlformats.org/officeDocument/2006/math">
                    <m:f>
                      <m:fPr>
                        <m:ctrlPr>
                          <a:rPr lang="en-US" altLang="zh-CN" i="1" smtClean="0">
                            <a:latin typeface="Cambria Math"/>
                          </a:rPr>
                        </m:ctrlPr>
                      </m:fPr>
                      <m:num>
                        <m:r>
                          <a:rPr lang="en-US" altLang="zh-CN" b="0" i="1" smtClean="0">
                            <a:latin typeface="Cambria Math"/>
                          </a:rPr>
                          <m:t>𝑜𝑓𝑓𝑠𝑒𝑡</m:t>
                        </m:r>
                      </m:num>
                      <m:den>
                        <m:r>
                          <a:rPr lang="en-US" altLang="zh-CN" b="0" i="1" smtClean="0">
                            <a:latin typeface="Cambria Math"/>
                          </a:rPr>
                          <m:t>𝑛</m:t>
                        </m:r>
                      </m:den>
                    </m:f>
                    <m:r>
                      <a:rPr lang="en-US" altLang="zh-CN" b="0" i="1" smtClean="0">
                        <a:latin typeface="Cambria Math"/>
                      </a:rPr>
                      <m:t>−</m:t>
                    </m:r>
                    <m:r>
                      <a:rPr lang="en-US" altLang="zh-CN" b="0" i="1" smtClean="0">
                        <a:latin typeface="Cambria Math"/>
                      </a:rPr>
                      <m:t>𝑓𝑎𝑐𝑡𝑜𝑟</m:t>
                    </m:r>
                    <m:r>
                      <a:rPr lang="en-US" altLang="zh-CN" b="0" i="1" smtClean="0">
                        <a:latin typeface="Cambria Math"/>
                        <a:ea typeface="Cambria Math"/>
                      </a:rPr>
                      <m:t>×</m:t>
                    </m:r>
                    <m:r>
                      <a:rPr lang="zh-CN" altLang="en-US" b="0" i="1" smtClean="0">
                        <a:latin typeface="Cambria Math"/>
                        <a:ea typeface="Cambria Math"/>
                      </a:rPr>
                      <m:t>（</m:t>
                    </m:r>
                    <m:f>
                      <m:fPr>
                        <m:ctrlPr>
                          <a:rPr lang="en-US" altLang="zh-CN" b="0" i="1" smtClean="0">
                            <a:latin typeface="Cambria Math"/>
                            <a:ea typeface="Cambria Math"/>
                          </a:rPr>
                        </m:ctrlPr>
                      </m:fPr>
                      <m:num>
                        <m:r>
                          <a:rPr lang="en-US" altLang="zh-CN" i="1">
                            <a:latin typeface="Cambria Math"/>
                            <a:ea typeface="Cambria Math"/>
                          </a:rPr>
                          <m:t>𝛼</m:t>
                        </m:r>
                      </m:num>
                      <m:den>
                        <m:r>
                          <a:rPr lang="en-US" altLang="zh-CN" b="0" i="1" smtClean="0">
                            <a:latin typeface="Cambria Math"/>
                            <a:ea typeface="Cambria Math"/>
                          </a:rPr>
                          <m:t>𝑛</m:t>
                        </m:r>
                      </m:den>
                    </m:f>
                    <m:r>
                      <a:rPr lang="en-US" altLang="zh-CN" b="0" i="1" smtClean="0">
                        <a:latin typeface="Cambria Math"/>
                        <a:ea typeface="Cambria Math"/>
                      </a:rPr>
                      <m:t>+</m:t>
                    </m:r>
                    <m:sSub>
                      <m:sSubPr>
                        <m:ctrlPr>
                          <a:rPr lang="en-US" altLang="zh-CN" b="0" i="1" smtClean="0">
                            <a:latin typeface="Cambria Math"/>
                            <a:ea typeface="Cambria Math"/>
                          </a:rPr>
                        </m:ctrlPr>
                      </m:sSubPr>
                      <m:e>
                        <m:r>
                          <a:rPr lang="zh-CN" altLang="en-US" b="0" i="1" smtClean="0">
                            <a:latin typeface="Cambria Math"/>
                            <a:ea typeface="Cambria Math"/>
                          </a:rPr>
                          <m:t>𝛽</m:t>
                        </m:r>
                      </m:e>
                      <m:sub>
                        <m:r>
                          <a:rPr lang="en-US" altLang="zh-CN" b="0" i="1" smtClean="0">
                            <a:latin typeface="Cambria Math"/>
                            <a:ea typeface="Cambria Math"/>
                          </a:rPr>
                          <m:t>𝑖</m:t>
                        </m:r>
                      </m:sub>
                    </m:sSub>
                    <m:r>
                      <a:rPr lang="en-US" altLang="zh-CN" b="0" i="1" smtClean="0">
                        <a:latin typeface="Cambria Math"/>
                        <a:ea typeface="Cambria Math"/>
                      </a:rPr>
                      <m:t>×</m:t>
                    </m:r>
                    <m:r>
                      <a:rPr lang="en-US" altLang="zh-CN" b="0" i="1" smtClean="0">
                        <a:latin typeface="Cambria Math"/>
                        <a:ea typeface="Cambria Math"/>
                      </a:rPr>
                      <m:t>𝑊𝑂𝐸</m:t>
                    </m:r>
                    <m:r>
                      <a:rPr lang="zh-CN" altLang="en-US" b="0" i="1" smtClean="0">
                        <a:latin typeface="Cambria Math"/>
                        <a:ea typeface="Cambria Math"/>
                      </a:rPr>
                      <m:t>）</m:t>
                    </m:r>
                  </m:oMath>
                </a14:m>
                <a:endParaRPr lang="zh-CN" alt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1743988" y="2100263"/>
                <a:ext cx="8900199" cy="2722092"/>
              </a:xfrm>
              <a:prstGeom prst="rect">
                <a:avLst/>
              </a:prstGeom>
              <a:blipFill rotWithShape="1">
                <a:blip r:embed="rId2"/>
                <a:stretch>
                  <a:fillRect l="-548" b="-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381139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36" name="矩形 35"/>
          <p:cNvSpPr/>
          <p:nvPr/>
        </p:nvSpPr>
        <p:spPr>
          <a:xfrm>
            <a:off x="184999" y="118541"/>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899608" y="118541"/>
            <a:ext cx="1881453" cy="863150"/>
            <a:chOff x="4747711" y="2817916"/>
            <a:chExt cx="1881453" cy="995251"/>
          </a:xfrm>
        </p:grpSpPr>
        <p:grpSp>
          <p:nvGrpSpPr>
            <p:cNvPr id="57" name="组合 56"/>
            <p:cNvGrpSpPr/>
            <p:nvPr/>
          </p:nvGrpSpPr>
          <p:grpSpPr>
            <a:xfrm>
              <a:off x="4747711" y="2817916"/>
              <a:ext cx="724402" cy="924596"/>
              <a:chOff x="2680786" y="2817916"/>
              <a:chExt cx="724402" cy="924596"/>
            </a:xfrm>
          </p:grpSpPr>
          <p:sp>
            <p:nvSpPr>
              <p:cNvPr id="59"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0" name="直接连接符 59"/>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58"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数据理解</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62"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63" name="组合 62"/>
          <p:cNvGrpSpPr/>
          <p:nvPr/>
        </p:nvGrpSpPr>
        <p:grpSpPr>
          <a:xfrm>
            <a:off x="9635750" y="118541"/>
            <a:ext cx="1854495" cy="884978"/>
            <a:chOff x="4774669" y="2857534"/>
            <a:chExt cx="1854495" cy="884978"/>
          </a:xfrm>
        </p:grpSpPr>
        <p:grpSp>
          <p:nvGrpSpPr>
            <p:cNvPr id="64" name="组合 63"/>
            <p:cNvGrpSpPr/>
            <p:nvPr/>
          </p:nvGrpSpPr>
          <p:grpSpPr>
            <a:xfrm>
              <a:off x="4774669" y="2857534"/>
              <a:ext cx="697444" cy="884978"/>
              <a:chOff x="2707744" y="2857534"/>
              <a:chExt cx="697444" cy="884978"/>
            </a:xfrm>
          </p:grpSpPr>
          <p:sp>
            <p:nvSpPr>
              <p:cNvPr id="66"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7" name="直接连接符 6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65"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grpSp>
        <p:nvGrpSpPr>
          <p:cNvPr id="82" name="组合 81"/>
          <p:cNvGrpSpPr/>
          <p:nvPr/>
        </p:nvGrpSpPr>
        <p:grpSpPr>
          <a:xfrm>
            <a:off x="7162356" y="118541"/>
            <a:ext cx="1881453" cy="863150"/>
            <a:chOff x="4747711" y="2817916"/>
            <a:chExt cx="1881453" cy="995251"/>
          </a:xfrm>
        </p:grpSpPr>
        <p:grpSp>
          <p:nvGrpSpPr>
            <p:cNvPr id="83" name="组合 82"/>
            <p:cNvGrpSpPr/>
            <p:nvPr/>
          </p:nvGrpSpPr>
          <p:grpSpPr>
            <a:xfrm>
              <a:off x="4747711" y="2817916"/>
              <a:ext cx="724402" cy="924596"/>
              <a:chOff x="2680786" y="2817916"/>
              <a:chExt cx="724402" cy="924596"/>
            </a:xfrm>
          </p:grpSpPr>
          <p:sp>
            <p:nvSpPr>
              <p:cNvPr id="85"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86" name="直接连接符 8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84"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建立模型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sp>
        <p:nvSpPr>
          <p:cNvPr id="3" name="TextBox 2"/>
          <p:cNvSpPr txBox="1"/>
          <p:nvPr/>
        </p:nvSpPr>
        <p:spPr>
          <a:xfrm>
            <a:off x="1743989" y="2008263"/>
            <a:ext cx="8112124" cy="923330"/>
          </a:xfrm>
          <a:prstGeom prst="rect">
            <a:avLst/>
          </a:prstGeom>
          <a:noFill/>
        </p:spPr>
        <p:txBody>
          <a:bodyPr wrap="square" rtlCol="0">
            <a:spAutoFit/>
          </a:bodyPr>
          <a:lstStyle/>
          <a:p>
            <a:r>
              <a:rPr lang="zh-CN" altLang="en-US" dirty="0" smtClean="0"/>
              <a:t>具体流程图为：</a:t>
            </a:r>
            <a:endParaRPr lang="en-US" altLang="zh-CN" dirty="0" smtClean="0"/>
          </a:p>
          <a:p>
            <a:endParaRPr lang="en-US" altLang="zh-CN" dirty="0" smtClean="0"/>
          </a:p>
          <a:p>
            <a:endParaRPr lang="zh-CN" altLang="en-US" dirty="0"/>
          </a:p>
        </p:txBody>
      </p:sp>
      <p:sp>
        <p:nvSpPr>
          <p:cNvPr id="2" name="椭圆 1"/>
          <p:cNvSpPr/>
          <p:nvPr/>
        </p:nvSpPr>
        <p:spPr>
          <a:xfrm>
            <a:off x="1417354" y="4730608"/>
            <a:ext cx="68689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071205" y="4787758"/>
            <a:ext cx="670508" cy="56676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过程 15"/>
          <p:cNvSpPr/>
          <p:nvPr/>
        </p:nvSpPr>
        <p:spPr>
          <a:xfrm>
            <a:off x="9389443" y="3498086"/>
            <a:ext cx="744412" cy="5429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p:cNvCxnSpPr/>
          <p:nvPr/>
        </p:nvCxnSpPr>
        <p:spPr>
          <a:xfrm>
            <a:off x="2104251" y="3781470"/>
            <a:ext cx="2451480" cy="4549"/>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693844" y="2950744"/>
            <a:ext cx="1142086" cy="370291"/>
          </a:xfrm>
          <a:prstGeom prst="rect">
            <a:avLst/>
          </a:prstGeom>
          <a:noFill/>
        </p:spPr>
        <p:txBody>
          <a:bodyPr wrap="square" rtlCol="0">
            <a:spAutoFit/>
          </a:bodyPr>
          <a:lstStyle/>
          <a:p>
            <a:r>
              <a:rPr lang="zh-CN" altLang="en-US" dirty="0" smtClean="0"/>
              <a:t>评分值</a:t>
            </a:r>
            <a:endParaRPr lang="zh-CN" altLang="en-US" dirty="0"/>
          </a:p>
        </p:txBody>
      </p:sp>
      <p:sp>
        <p:nvSpPr>
          <p:cNvPr id="23" name="TextBox 22"/>
          <p:cNvSpPr txBox="1"/>
          <p:nvPr/>
        </p:nvSpPr>
        <p:spPr>
          <a:xfrm>
            <a:off x="623816" y="4135351"/>
            <a:ext cx="2358176" cy="584775"/>
          </a:xfrm>
          <a:prstGeom prst="rect">
            <a:avLst/>
          </a:prstGeom>
          <a:noFill/>
        </p:spPr>
        <p:txBody>
          <a:bodyPr wrap="square" rtlCol="0">
            <a:spAutoFit/>
          </a:bodyPr>
          <a:lstStyle/>
          <a:p>
            <a:r>
              <a:rPr lang="zh-CN" altLang="en-US" sz="1600" dirty="0" smtClean="0"/>
              <a:t>合并各变量的分箱及对应的</a:t>
            </a:r>
            <a:r>
              <a:rPr lang="en-US" altLang="zh-CN" sz="1600" dirty="0" smtClean="0"/>
              <a:t>WOE</a:t>
            </a:r>
            <a:r>
              <a:rPr lang="zh-CN" altLang="en-US" sz="1600" dirty="0" smtClean="0"/>
              <a:t>值</a:t>
            </a:r>
            <a:endParaRPr lang="zh-CN" altLang="en-US" sz="1600" dirty="0"/>
          </a:p>
        </p:txBody>
      </p:sp>
      <p:sp>
        <p:nvSpPr>
          <p:cNvPr id="24" name="TextBox 23"/>
          <p:cNvSpPr txBox="1"/>
          <p:nvPr/>
        </p:nvSpPr>
        <p:spPr>
          <a:xfrm>
            <a:off x="4378917" y="2951703"/>
            <a:ext cx="1173617" cy="369332"/>
          </a:xfrm>
          <a:prstGeom prst="rect">
            <a:avLst/>
          </a:prstGeom>
          <a:noFill/>
        </p:spPr>
        <p:txBody>
          <a:bodyPr wrap="square" rtlCol="0">
            <a:spAutoFit/>
          </a:bodyPr>
          <a:lstStyle/>
          <a:p>
            <a:pPr algn="ctr"/>
            <a:r>
              <a:rPr lang="zh-CN" altLang="en-US" dirty="0" smtClean="0"/>
              <a:t>合并</a:t>
            </a:r>
            <a:endParaRPr lang="zh-CN" altLang="en-US" dirty="0"/>
          </a:p>
        </p:txBody>
      </p:sp>
      <p:sp>
        <p:nvSpPr>
          <p:cNvPr id="50" name="TextBox 49"/>
          <p:cNvSpPr txBox="1"/>
          <p:nvPr/>
        </p:nvSpPr>
        <p:spPr>
          <a:xfrm>
            <a:off x="2854582" y="5525708"/>
            <a:ext cx="1457382" cy="369332"/>
          </a:xfrm>
          <a:prstGeom prst="rect">
            <a:avLst/>
          </a:prstGeom>
          <a:noFill/>
        </p:spPr>
        <p:txBody>
          <a:bodyPr wrap="square" rtlCol="0">
            <a:spAutoFit/>
          </a:bodyPr>
          <a:lstStyle/>
          <a:p>
            <a:pPr algn="ctr"/>
            <a:r>
              <a:rPr lang="zh-CN" altLang="en-US" dirty="0" smtClean="0"/>
              <a:t>填充</a:t>
            </a:r>
            <a:endParaRPr lang="zh-CN" altLang="en-US" dirty="0"/>
          </a:p>
        </p:txBody>
      </p:sp>
      <p:sp>
        <p:nvSpPr>
          <p:cNvPr id="51" name="TextBox 50"/>
          <p:cNvSpPr txBox="1"/>
          <p:nvPr/>
        </p:nvSpPr>
        <p:spPr>
          <a:xfrm>
            <a:off x="951457" y="5525708"/>
            <a:ext cx="1457382" cy="369332"/>
          </a:xfrm>
          <a:prstGeom prst="rect">
            <a:avLst/>
          </a:prstGeom>
          <a:noFill/>
        </p:spPr>
        <p:txBody>
          <a:bodyPr wrap="square" rtlCol="0">
            <a:spAutoFit/>
          </a:bodyPr>
          <a:lstStyle/>
          <a:p>
            <a:pPr algn="ctr"/>
            <a:r>
              <a:rPr lang="zh-CN" altLang="en-US" dirty="0" smtClean="0"/>
              <a:t>回归系数</a:t>
            </a:r>
            <a:endParaRPr lang="zh-CN" altLang="en-US" dirty="0"/>
          </a:p>
        </p:txBody>
      </p:sp>
      <p:sp>
        <p:nvSpPr>
          <p:cNvPr id="47" name="Text Box 16"/>
          <p:cNvSpPr txBox="1">
            <a:spLocks noChangeArrowheads="1"/>
          </p:cNvSpPr>
          <p:nvPr/>
        </p:nvSpPr>
        <p:spPr bwMode="auto">
          <a:xfrm>
            <a:off x="2407396" y="1035423"/>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accent1"/>
                </a:solidFill>
                <a:latin typeface="Calibri" panose="020F0502020204030204" pitchFamily="34" charset="0"/>
              </a:rPr>
              <a:t>转化为评分模型</a:t>
            </a:r>
            <a:endParaRPr lang="en-US" sz="2400" b="1" dirty="0">
              <a:solidFill>
                <a:schemeClr val="accent1"/>
              </a:solidFill>
              <a:latin typeface="Calibri" panose="020F0502020204030204" pitchFamily="34" charset="0"/>
            </a:endParaRPr>
          </a:p>
        </p:txBody>
      </p:sp>
      <p:sp>
        <p:nvSpPr>
          <p:cNvPr id="8" name="五角星 7"/>
          <p:cNvSpPr/>
          <p:nvPr/>
        </p:nvSpPr>
        <p:spPr>
          <a:xfrm>
            <a:off x="1314393" y="3247075"/>
            <a:ext cx="1014412" cy="90372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六边形 48"/>
          <p:cNvSpPr/>
          <p:nvPr/>
        </p:nvSpPr>
        <p:spPr>
          <a:xfrm>
            <a:off x="8185711" y="3498086"/>
            <a:ext cx="670508" cy="56676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六边形 51"/>
          <p:cNvSpPr/>
          <p:nvPr/>
        </p:nvSpPr>
        <p:spPr>
          <a:xfrm>
            <a:off x="7036359" y="3498086"/>
            <a:ext cx="670508" cy="56676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六边形 52"/>
          <p:cNvSpPr/>
          <p:nvPr/>
        </p:nvSpPr>
        <p:spPr>
          <a:xfrm>
            <a:off x="5893443" y="3498086"/>
            <a:ext cx="670508" cy="56676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六边形 53"/>
          <p:cNvSpPr/>
          <p:nvPr/>
        </p:nvSpPr>
        <p:spPr>
          <a:xfrm>
            <a:off x="4555731" y="3498086"/>
            <a:ext cx="670508" cy="56676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endCxn id="54" idx="2"/>
          </p:cNvCxnSpPr>
          <p:nvPr/>
        </p:nvCxnSpPr>
        <p:spPr>
          <a:xfrm flipV="1">
            <a:off x="3726521" y="4064854"/>
            <a:ext cx="970902" cy="722904"/>
          </a:xfrm>
          <a:prstGeom prst="straightConnector1">
            <a:avLst/>
          </a:prstGeom>
          <a:ln w="38100">
            <a:tailEnd type="arrow"/>
          </a:ln>
        </p:spPr>
        <p:style>
          <a:lnRef idx="1">
            <a:schemeClr val="accent5"/>
          </a:lnRef>
          <a:fillRef idx="0">
            <a:schemeClr val="accent5"/>
          </a:fillRef>
          <a:effectRef idx="0">
            <a:schemeClr val="accent5"/>
          </a:effectRef>
          <a:fontRef idx="minor">
            <a:schemeClr val="tx1"/>
          </a:fontRef>
        </p:style>
      </p:cxnSp>
      <p:cxnSp>
        <p:nvCxnSpPr>
          <p:cNvPr id="27" name="直接箭头连接符 26"/>
          <p:cNvCxnSpPr>
            <a:stCxn id="54" idx="0"/>
          </p:cNvCxnSpPr>
          <p:nvPr/>
        </p:nvCxnSpPr>
        <p:spPr>
          <a:xfrm>
            <a:off x="5226239" y="3781470"/>
            <a:ext cx="569846" cy="4549"/>
          </a:xfrm>
          <a:prstGeom prst="straightConnector1">
            <a:avLst/>
          </a:prstGeom>
          <a:ln w="38100">
            <a:tailEnd type="arrow"/>
          </a:ln>
        </p:spPr>
        <p:style>
          <a:lnRef idx="1">
            <a:schemeClr val="accent5"/>
          </a:lnRef>
          <a:fillRef idx="0">
            <a:schemeClr val="accent5"/>
          </a:fillRef>
          <a:effectRef idx="0">
            <a:schemeClr val="accent5"/>
          </a:effectRef>
          <a:fontRef idx="minor">
            <a:schemeClr val="tx1"/>
          </a:fontRef>
        </p:style>
      </p:cxnSp>
      <p:cxnSp>
        <p:nvCxnSpPr>
          <p:cNvPr id="68" name="直接箭头连接符 67"/>
          <p:cNvCxnSpPr/>
          <p:nvPr/>
        </p:nvCxnSpPr>
        <p:spPr>
          <a:xfrm>
            <a:off x="6564302" y="3804928"/>
            <a:ext cx="569846" cy="4549"/>
          </a:xfrm>
          <a:prstGeom prst="straightConnector1">
            <a:avLst/>
          </a:prstGeom>
          <a:ln w="38100">
            <a:tailEnd type="arrow"/>
          </a:ln>
        </p:spPr>
        <p:style>
          <a:lnRef idx="1">
            <a:schemeClr val="accent5"/>
          </a:lnRef>
          <a:fillRef idx="0">
            <a:schemeClr val="accent5"/>
          </a:fillRef>
          <a:effectRef idx="0">
            <a:schemeClr val="accent5"/>
          </a:effectRef>
          <a:fontRef idx="minor">
            <a:schemeClr val="tx1"/>
          </a:fontRef>
        </p:style>
      </p:cxnSp>
      <p:cxnSp>
        <p:nvCxnSpPr>
          <p:cNvPr id="69" name="直接箭头连接符 68"/>
          <p:cNvCxnSpPr/>
          <p:nvPr/>
        </p:nvCxnSpPr>
        <p:spPr>
          <a:xfrm>
            <a:off x="7706867" y="3776921"/>
            <a:ext cx="569846" cy="4549"/>
          </a:xfrm>
          <a:prstGeom prst="straightConnector1">
            <a:avLst/>
          </a:prstGeom>
          <a:ln w="38100">
            <a:tailEnd type="arrow"/>
          </a:ln>
        </p:spPr>
        <p:style>
          <a:lnRef idx="1">
            <a:schemeClr val="accent5"/>
          </a:lnRef>
          <a:fillRef idx="0">
            <a:schemeClr val="accent5"/>
          </a:fillRef>
          <a:effectRef idx="0">
            <a:schemeClr val="accent5"/>
          </a:effectRef>
          <a:fontRef idx="minor">
            <a:schemeClr val="tx1"/>
          </a:fontRef>
        </p:style>
      </p:cxnSp>
      <p:cxnSp>
        <p:nvCxnSpPr>
          <p:cNvPr id="70" name="直接箭头连接符 69"/>
          <p:cNvCxnSpPr/>
          <p:nvPr/>
        </p:nvCxnSpPr>
        <p:spPr>
          <a:xfrm>
            <a:off x="8819597" y="3786019"/>
            <a:ext cx="569846" cy="4549"/>
          </a:xfrm>
          <a:prstGeom prst="straightConnector1">
            <a:avLst/>
          </a:prstGeom>
          <a:ln w="38100">
            <a:tailEnd type="arrow"/>
          </a:ln>
        </p:spPr>
        <p:style>
          <a:lnRef idx="1">
            <a:schemeClr val="accent5"/>
          </a:lnRef>
          <a:fillRef idx="0">
            <a:schemeClr val="accent5"/>
          </a:fillRef>
          <a:effectRef idx="0">
            <a:schemeClr val="accent5"/>
          </a:effectRef>
          <a:fontRef idx="minor">
            <a:schemeClr val="tx1"/>
          </a:fontRef>
        </p:style>
      </p:cxnSp>
      <p:sp>
        <p:nvSpPr>
          <p:cNvPr id="71" name="TextBox 70"/>
          <p:cNvSpPr txBox="1"/>
          <p:nvPr/>
        </p:nvSpPr>
        <p:spPr>
          <a:xfrm>
            <a:off x="6857304" y="2951703"/>
            <a:ext cx="1142086" cy="370291"/>
          </a:xfrm>
          <a:prstGeom prst="rect">
            <a:avLst/>
          </a:prstGeom>
          <a:noFill/>
        </p:spPr>
        <p:txBody>
          <a:bodyPr wrap="square" rtlCol="0">
            <a:spAutoFit/>
          </a:bodyPr>
          <a:lstStyle/>
          <a:p>
            <a:pPr algn="ctr"/>
            <a:r>
              <a:rPr lang="zh-CN" altLang="en-US" dirty="0" smtClean="0"/>
              <a:t>过滤</a:t>
            </a:r>
            <a:endParaRPr lang="zh-CN" altLang="en-US" dirty="0"/>
          </a:p>
        </p:txBody>
      </p:sp>
      <p:sp>
        <p:nvSpPr>
          <p:cNvPr id="72" name="TextBox 71"/>
          <p:cNvSpPr txBox="1"/>
          <p:nvPr/>
        </p:nvSpPr>
        <p:spPr>
          <a:xfrm>
            <a:off x="7949922" y="2951703"/>
            <a:ext cx="1142086" cy="370291"/>
          </a:xfrm>
          <a:prstGeom prst="rect">
            <a:avLst/>
          </a:prstGeom>
          <a:noFill/>
        </p:spPr>
        <p:txBody>
          <a:bodyPr wrap="square" rtlCol="0">
            <a:spAutoFit/>
          </a:bodyPr>
          <a:lstStyle/>
          <a:p>
            <a:pPr algn="ctr"/>
            <a:r>
              <a:rPr lang="zh-CN" altLang="en-US" dirty="0" smtClean="0"/>
              <a:t>排序</a:t>
            </a:r>
            <a:endParaRPr lang="zh-CN" altLang="en-US" dirty="0"/>
          </a:p>
        </p:txBody>
      </p:sp>
      <p:sp>
        <p:nvSpPr>
          <p:cNvPr id="73" name="TextBox 72"/>
          <p:cNvSpPr txBox="1"/>
          <p:nvPr/>
        </p:nvSpPr>
        <p:spPr>
          <a:xfrm>
            <a:off x="9260941" y="2951703"/>
            <a:ext cx="2769077" cy="369332"/>
          </a:xfrm>
          <a:prstGeom prst="rect">
            <a:avLst/>
          </a:prstGeom>
          <a:noFill/>
        </p:spPr>
        <p:txBody>
          <a:bodyPr wrap="square" rtlCol="0">
            <a:spAutoFit/>
          </a:bodyPr>
          <a:lstStyle/>
          <a:p>
            <a:r>
              <a:rPr lang="zh-CN" altLang="en-US" dirty="0" smtClean="0"/>
              <a:t>各变量各分箱评分值</a:t>
            </a:r>
            <a:endParaRPr lang="zh-CN" altLang="en-US" dirty="0"/>
          </a:p>
        </p:txBody>
      </p:sp>
    </p:spTree>
    <p:extLst>
      <p:ext uri="{BB962C8B-B14F-4D97-AF65-F5344CB8AC3E}">
        <p14:creationId xmlns:p14="http://schemas.microsoft.com/office/powerpoint/2010/main" val="31039699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36" name="矩形 35"/>
          <p:cNvSpPr/>
          <p:nvPr/>
        </p:nvSpPr>
        <p:spPr>
          <a:xfrm>
            <a:off x="184999" y="118541"/>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899608" y="118541"/>
            <a:ext cx="1881453" cy="863150"/>
            <a:chOff x="4747711" y="2817916"/>
            <a:chExt cx="1881453" cy="995251"/>
          </a:xfrm>
        </p:grpSpPr>
        <p:grpSp>
          <p:nvGrpSpPr>
            <p:cNvPr id="57" name="组合 56"/>
            <p:cNvGrpSpPr/>
            <p:nvPr/>
          </p:nvGrpSpPr>
          <p:grpSpPr>
            <a:xfrm>
              <a:off x="4747711" y="2817916"/>
              <a:ext cx="724402" cy="924596"/>
              <a:chOff x="2680786" y="2817916"/>
              <a:chExt cx="724402" cy="924596"/>
            </a:xfrm>
          </p:grpSpPr>
          <p:sp>
            <p:nvSpPr>
              <p:cNvPr id="59"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0" name="直接连接符 59"/>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58"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数据理解</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62"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63" name="组合 62"/>
          <p:cNvGrpSpPr/>
          <p:nvPr/>
        </p:nvGrpSpPr>
        <p:grpSpPr>
          <a:xfrm>
            <a:off x="9635750" y="118541"/>
            <a:ext cx="1854495" cy="884978"/>
            <a:chOff x="4774669" y="2857534"/>
            <a:chExt cx="1854495" cy="884978"/>
          </a:xfrm>
        </p:grpSpPr>
        <p:grpSp>
          <p:nvGrpSpPr>
            <p:cNvPr id="64" name="组合 63"/>
            <p:cNvGrpSpPr/>
            <p:nvPr/>
          </p:nvGrpSpPr>
          <p:grpSpPr>
            <a:xfrm>
              <a:off x="4774669" y="2857534"/>
              <a:ext cx="697444" cy="884978"/>
              <a:chOff x="2707744" y="2857534"/>
              <a:chExt cx="697444" cy="884978"/>
            </a:xfrm>
          </p:grpSpPr>
          <p:sp>
            <p:nvSpPr>
              <p:cNvPr id="66"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7" name="直接连接符 6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65"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模型评估</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grpSp>
        <p:nvGrpSpPr>
          <p:cNvPr id="82" name="组合 81"/>
          <p:cNvGrpSpPr/>
          <p:nvPr/>
        </p:nvGrpSpPr>
        <p:grpSpPr>
          <a:xfrm>
            <a:off x="7162356" y="118541"/>
            <a:ext cx="1881453" cy="863150"/>
            <a:chOff x="4747711" y="2817916"/>
            <a:chExt cx="1881453" cy="995251"/>
          </a:xfrm>
        </p:grpSpPr>
        <p:grpSp>
          <p:nvGrpSpPr>
            <p:cNvPr id="83" name="组合 82"/>
            <p:cNvGrpSpPr/>
            <p:nvPr/>
          </p:nvGrpSpPr>
          <p:grpSpPr>
            <a:xfrm>
              <a:off x="4747711" y="2817916"/>
              <a:ext cx="724402" cy="924596"/>
              <a:chOff x="2680786" y="2817916"/>
              <a:chExt cx="724402" cy="924596"/>
            </a:xfrm>
          </p:grpSpPr>
          <p:sp>
            <p:nvSpPr>
              <p:cNvPr id="85"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86" name="直接连接符 8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84"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建立模型</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sp>
        <p:nvSpPr>
          <p:cNvPr id="47" name="Text Box 16"/>
          <p:cNvSpPr txBox="1">
            <a:spLocks noChangeArrowheads="1"/>
          </p:cNvSpPr>
          <p:nvPr/>
        </p:nvSpPr>
        <p:spPr bwMode="auto">
          <a:xfrm>
            <a:off x="2644286" y="1621211"/>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accent1"/>
                </a:solidFill>
                <a:latin typeface="Calibri" panose="020F0502020204030204" pitchFamily="34" charset="0"/>
              </a:rPr>
              <a:t>各变量各分箱的评分值表示例</a:t>
            </a:r>
            <a:endParaRPr lang="en-US" sz="2400" b="1" dirty="0">
              <a:solidFill>
                <a:schemeClr val="accent1"/>
              </a:solidFill>
              <a:latin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extLst>
                  <p:ext uri="{D42A27DB-BD31-4B8C-83A1-F6EECF244321}">
                    <p14:modId xmlns:p14="http://schemas.microsoft.com/office/powerpoint/2010/main" val="4294604807"/>
                  </p:ext>
                </p:extLst>
              </p:nvPr>
            </p:nvGraphicFramePr>
            <p:xfrm>
              <a:off x="1495545" y="2362729"/>
              <a:ext cx="8680818" cy="2809345"/>
            </p:xfrm>
            <a:graphic>
              <a:graphicData uri="http://schemas.openxmlformats.org/drawingml/2006/table">
                <a:tbl>
                  <a:tblPr firstRow="1" bandRow="1">
                    <a:tableStyleId>{5C22544A-7EE6-4342-B048-85BDC9FD1C3A}</a:tableStyleId>
                  </a:tblPr>
                  <a:tblGrid>
                    <a:gridCol w="2893606"/>
                    <a:gridCol w="2893606"/>
                    <a:gridCol w="2893606"/>
                  </a:tblGrid>
                  <a:tr h="561869">
                    <a:tc>
                      <a:txBody>
                        <a:bodyPr/>
                        <a:lstStyle/>
                        <a:p>
                          <a:pPr algn="ctr"/>
                          <a:r>
                            <a:rPr lang="zh-CN" altLang="en-US" dirty="0" smtClean="0"/>
                            <a:t>变量</a:t>
                          </a:r>
                          <a:endParaRPr lang="zh-CN" altLang="en-US" dirty="0"/>
                        </a:p>
                      </a:txBody>
                      <a:tcPr/>
                    </a:tc>
                    <a:tc>
                      <a:txBody>
                        <a:bodyPr/>
                        <a:lstStyle/>
                        <a:p>
                          <a:pPr algn="ctr"/>
                          <a:r>
                            <a:rPr lang="zh-CN" altLang="en-US" dirty="0" smtClean="0"/>
                            <a:t>分箱</a:t>
                          </a:r>
                          <a:endParaRPr lang="zh-CN" altLang="en-US" dirty="0"/>
                        </a:p>
                      </a:txBody>
                      <a:tcPr/>
                    </a:tc>
                    <a:tc>
                      <a:txBody>
                        <a:bodyPr/>
                        <a:lstStyle/>
                        <a:p>
                          <a:pPr algn="ctr"/>
                          <a:r>
                            <a:rPr lang="zh-CN" altLang="en-US" dirty="0" smtClean="0"/>
                            <a:t>评分值</a:t>
                          </a:r>
                          <a:endParaRPr lang="zh-CN" altLang="en-US" dirty="0"/>
                        </a:p>
                      </a:txBody>
                      <a:tcPr/>
                    </a:tc>
                  </a:tr>
                  <a:tr h="561869">
                    <a:tc>
                      <a:txBody>
                        <a:bodyPr/>
                        <a:lstStyle/>
                        <a:p>
                          <a:pPr algn="ctr"/>
                          <a:r>
                            <a:rPr lang="zh-CN" altLang="en-US" dirty="0" smtClean="0"/>
                            <a:t>年龄</a:t>
                          </a:r>
                          <a:endParaRPr lang="zh-CN" altLang="en-US" dirty="0"/>
                        </a:p>
                      </a:txBody>
                      <a:tcPr/>
                    </a:tc>
                    <a:tc>
                      <a:txBody>
                        <a:bodyPr/>
                        <a:lstStyle/>
                        <a:p>
                          <a:pPr algn="ctr"/>
                          <a:r>
                            <a:rPr lang="en-US" altLang="zh-CN" dirty="0" smtClean="0"/>
                            <a:t>1. &lt;23</a:t>
                          </a:r>
                          <a:endParaRPr lang="zh-CN" altLang="en-US" dirty="0"/>
                        </a:p>
                      </a:txBody>
                      <a:tcPr/>
                    </a:tc>
                    <a:tc>
                      <a:txBody>
                        <a:bodyPr/>
                        <a:lstStyle/>
                        <a:p>
                          <a:pPr algn="ctr"/>
                          <a:r>
                            <a:rPr lang="en-US" altLang="zh-CN" dirty="0" smtClean="0"/>
                            <a:t>21</a:t>
                          </a:r>
                          <a:endParaRPr lang="zh-CN" altLang="en-US" dirty="0"/>
                        </a:p>
                      </a:txBody>
                      <a:tcPr/>
                    </a:tc>
                  </a:tr>
                  <a:tr h="5618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年龄</a:t>
                          </a:r>
                        </a:p>
                      </a:txBody>
                      <a:tcPr/>
                    </a:tc>
                    <a:tc>
                      <a:txBody>
                        <a:bodyPr/>
                        <a:lstStyle/>
                        <a:p>
                          <a:pPr algn="ctr"/>
                          <a:r>
                            <a:rPr lang="en-US" altLang="zh-CN" dirty="0" smtClean="0"/>
                            <a:t>2. 23~28</a:t>
                          </a:r>
                          <a:endParaRPr lang="zh-CN" altLang="en-US" dirty="0"/>
                        </a:p>
                      </a:txBody>
                      <a:tcPr/>
                    </a:tc>
                    <a:tc>
                      <a:txBody>
                        <a:bodyPr/>
                        <a:lstStyle/>
                        <a:p>
                          <a:pPr algn="ctr"/>
                          <a:r>
                            <a:rPr lang="en-US" altLang="zh-CN" dirty="0" smtClean="0"/>
                            <a:t>51</a:t>
                          </a:r>
                          <a:endParaRPr lang="zh-CN" altLang="en-US" dirty="0"/>
                        </a:p>
                      </a:txBody>
                      <a:tcPr/>
                    </a:tc>
                  </a:tr>
                  <a:tr h="5618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年龄</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28~46</a:t>
                          </a:r>
                          <a:endParaRPr lang="zh-CN" altLang="en-US" dirty="0" smtClean="0"/>
                        </a:p>
                      </a:txBody>
                      <a:tcPr/>
                    </a:tc>
                    <a:tc>
                      <a:txBody>
                        <a:bodyPr/>
                        <a:lstStyle/>
                        <a:p>
                          <a:pPr algn="ctr"/>
                          <a:r>
                            <a:rPr lang="en-US" altLang="zh-CN" dirty="0" smtClean="0"/>
                            <a:t>95</a:t>
                          </a:r>
                          <a:endParaRPr lang="zh-CN" altLang="en-US" dirty="0"/>
                        </a:p>
                      </a:txBody>
                      <a:tcPr/>
                    </a:tc>
                  </a:tr>
                  <a:tr h="5618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年龄</a:t>
                          </a:r>
                        </a:p>
                      </a:txBody>
                      <a:tcPr/>
                    </a:tc>
                    <a:tc>
                      <a:txBody>
                        <a:bodyPr/>
                        <a:lstStyle/>
                        <a:p>
                          <a:pPr algn="ctr"/>
                          <a:r>
                            <a:rPr lang="en-US" altLang="zh-CN" dirty="0" smtClean="0"/>
                            <a:t>4. </a:t>
                          </a:r>
                          <a14:m>
                            <m:oMath xmlns:m="http://schemas.openxmlformats.org/officeDocument/2006/math">
                              <m:r>
                                <a:rPr lang="en-US" altLang="zh-CN" i="1" smtClean="0">
                                  <a:latin typeface="Cambria Math"/>
                                  <a:ea typeface="Cambria Math"/>
                                </a:rPr>
                                <m:t>≥</m:t>
                              </m:r>
                              <m:r>
                                <a:rPr lang="en-US" altLang="zh-CN" b="0" i="1" smtClean="0">
                                  <a:latin typeface="Cambria Math"/>
                                  <a:ea typeface="Cambria Math"/>
                                </a:rPr>
                                <m:t>46</m:t>
                              </m:r>
                            </m:oMath>
                          </a14:m>
                          <a:endParaRPr lang="zh-CN" altLang="en-US" dirty="0"/>
                        </a:p>
                      </a:txBody>
                      <a:tcPr/>
                    </a:tc>
                    <a:tc>
                      <a:txBody>
                        <a:bodyPr/>
                        <a:lstStyle/>
                        <a:p>
                          <a:pPr algn="ctr"/>
                          <a:r>
                            <a:rPr lang="en-US" altLang="zh-CN" dirty="0" smtClean="0"/>
                            <a:t>137</a:t>
                          </a:r>
                          <a:endParaRPr lang="zh-CN" altLang="en-US" dirty="0"/>
                        </a:p>
                      </a:txBody>
                      <a:tcPr/>
                    </a:tc>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4294604807"/>
                  </p:ext>
                </p:extLst>
              </p:nvPr>
            </p:nvGraphicFramePr>
            <p:xfrm>
              <a:off x="1495545" y="2362729"/>
              <a:ext cx="8680818" cy="2809345"/>
            </p:xfrm>
            <a:graphic>
              <a:graphicData uri="http://schemas.openxmlformats.org/drawingml/2006/table">
                <a:tbl>
                  <a:tblPr firstRow="1" bandRow="1">
                    <a:tableStyleId>{5C22544A-7EE6-4342-B048-85BDC9FD1C3A}</a:tableStyleId>
                  </a:tblPr>
                  <a:tblGrid>
                    <a:gridCol w="2893606"/>
                    <a:gridCol w="2893606"/>
                    <a:gridCol w="2893606"/>
                  </a:tblGrid>
                  <a:tr h="561869">
                    <a:tc>
                      <a:txBody>
                        <a:bodyPr/>
                        <a:lstStyle/>
                        <a:p>
                          <a:pPr algn="ctr"/>
                          <a:r>
                            <a:rPr lang="zh-CN" altLang="en-US" dirty="0" smtClean="0"/>
                            <a:t>变量</a:t>
                          </a:r>
                          <a:endParaRPr lang="zh-CN" altLang="en-US" dirty="0"/>
                        </a:p>
                      </a:txBody>
                      <a:tcPr/>
                    </a:tc>
                    <a:tc>
                      <a:txBody>
                        <a:bodyPr/>
                        <a:lstStyle/>
                        <a:p>
                          <a:pPr algn="ctr"/>
                          <a:r>
                            <a:rPr lang="zh-CN" altLang="en-US" dirty="0" smtClean="0"/>
                            <a:t>分箱</a:t>
                          </a:r>
                          <a:endParaRPr lang="zh-CN" altLang="en-US" dirty="0"/>
                        </a:p>
                      </a:txBody>
                      <a:tcPr/>
                    </a:tc>
                    <a:tc>
                      <a:txBody>
                        <a:bodyPr/>
                        <a:lstStyle/>
                        <a:p>
                          <a:pPr algn="ctr"/>
                          <a:r>
                            <a:rPr lang="zh-CN" altLang="en-US" dirty="0" smtClean="0"/>
                            <a:t>评分值</a:t>
                          </a:r>
                          <a:endParaRPr lang="zh-CN" altLang="en-US" dirty="0"/>
                        </a:p>
                      </a:txBody>
                      <a:tcPr/>
                    </a:tc>
                  </a:tr>
                  <a:tr h="561869">
                    <a:tc>
                      <a:txBody>
                        <a:bodyPr/>
                        <a:lstStyle/>
                        <a:p>
                          <a:pPr algn="ctr"/>
                          <a:r>
                            <a:rPr lang="zh-CN" altLang="en-US" dirty="0" smtClean="0"/>
                            <a:t>年龄</a:t>
                          </a:r>
                          <a:endParaRPr lang="zh-CN" altLang="en-US" dirty="0"/>
                        </a:p>
                      </a:txBody>
                      <a:tcPr/>
                    </a:tc>
                    <a:tc>
                      <a:txBody>
                        <a:bodyPr/>
                        <a:lstStyle/>
                        <a:p>
                          <a:pPr algn="ctr"/>
                          <a:r>
                            <a:rPr lang="en-US" altLang="zh-CN" dirty="0" smtClean="0"/>
                            <a:t>1. &lt;23</a:t>
                          </a:r>
                          <a:endParaRPr lang="zh-CN" altLang="en-US" dirty="0"/>
                        </a:p>
                      </a:txBody>
                      <a:tcPr/>
                    </a:tc>
                    <a:tc>
                      <a:txBody>
                        <a:bodyPr/>
                        <a:lstStyle/>
                        <a:p>
                          <a:pPr algn="ctr"/>
                          <a:r>
                            <a:rPr lang="en-US" altLang="zh-CN" dirty="0" smtClean="0"/>
                            <a:t>21</a:t>
                          </a:r>
                          <a:endParaRPr lang="zh-CN" altLang="en-US" dirty="0"/>
                        </a:p>
                      </a:txBody>
                      <a:tcPr/>
                    </a:tc>
                  </a:tr>
                  <a:tr h="5618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年龄</a:t>
                          </a:r>
                        </a:p>
                      </a:txBody>
                      <a:tcPr/>
                    </a:tc>
                    <a:tc>
                      <a:txBody>
                        <a:bodyPr/>
                        <a:lstStyle/>
                        <a:p>
                          <a:pPr algn="ctr"/>
                          <a:r>
                            <a:rPr lang="en-US" altLang="zh-CN" dirty="0" smtClean="0"/>
                            <a:t>2. 23~28</a:t>
                          </a:r>
                          <a:endParaRPr lang="zh-CN" altLang="en-US" dirty="0"/>
                        </a:p>
                      </a:txBody>
                      <a:tcPr/>
                    </a:tc>
                    <a:tc>
                      <a:txBody>
                        <a:bodyPr/>
                        <a:lstStyle/>
                        <a:p>
                          <a:pPr algn="ctr"/>
                          <a:r>
                            <a:rPr lang="en-US" altLang="zh-CN" dirty="0" smtClean="0"/>
                            <a:t>51</a:t>
                          </a:r>
                          <a:endParaRPr lang="zh-CN" altLang="en-US" dirty="0"/>
                        </a:p>
                      </a:txBody>
                      <a:tcPr/>
                    </a:tc>
                  </a:tr>
                  <a:tr h="5618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年龄</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28~46</a:t>
                          </a:r>
                          <a:endParaRPr lang="zh-CN" altLang="en-US" dirty="0" smtClean="0"/>
                        </a:p>
                      </a:txBody>
                      <a:tcPr/>
                    </a:tc>
                    <a:tc>
                      <a:txBody>
                        <a:bodyPr/>
                        <a:lstStyle/>
                        <a:p>
                          <a:pPr algn="ctr"/>
                          <a:r>
                            <a:rPr lang="en-US" altLang="zh-CN" dirty="0" smtClean="0"/>
                            <a:t>95</a:t>
                          </a:r>
                          <a:endParaRPr lang="zh-CN" altLang="en-US" dirty="0"/>
                        </a:p>
                      </a:txBody>
                      <a:tcPr/>
                    </a:tc>
                  </a:tr>
                  <a:tr h="5618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年龄</a:t>
                          </a:r>
                        </a:p>
                      </a:txBody>
                      <a:tcPr/>
                    </a:tc>
                    <a:tc>
                      <a:txBody>
                        <a:bodyPr/>
                        <a:lstStyle/>
                        <a:p>
                          <a:endParaRPr lang="zh-CN"/>
                        </a:p>
                      </a:txBody>
                      <a:tcPr>
                        <a:blipFill rotWithShape="1">
                          <a:blip r:embed="rId2"/>
                          <a:stretch>
                            <a:fillRect l="-100211" t="-405435" r="-100422" b="-1087"/>
                          </a:stretch>
                        </a:blipFill>
                      </a:tcPr>
                    </a:tc>
                    <a:tc>
                      <a:txBody>
                        <a:bodyPr/>
                        <a:lstStyle/>
                        <a:p>
                          <a:pPr algn="ctr"/>
                          <a:r>
                            <a:rPr lang="en-US" altLang="zh-CN" dirty="0" smtClean="0"/>
                            <a:t>137</a:t>
                          </a:r>
                          <a:endParaRPr lang="zh-CN" altLang="en-US" dirty="0"/>
                        </a:p>
                      </a:txBody>
                      <a:tcPr/>
                    </a:tc>
                  </a:tr>
                </a:tbl>
              </a:graphicData>
            </a:graphic>
          </p:graphicFrame>
        </mc:Fallback>
      </mc:AlternateContent>
    </p:spTree>
    <p:extLst>
      <p:ext uri="{BB962C8B-B14F-4D97-AF65-F5344CB8AC3E}">
        <p14:creationId xmlns:p14="http://schemas.microsoft.com/office/powerpoint/2010/main" val="409947478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7966" y="150445"/>
            <a:ext cx="1752019" cy="884978"/>
            <a:chOff x="2819745" y="2857534"/>
            <a:chExt cx="1752019" cy="884978"/>
          </a:xfrm>
        </p:grpSpPr>
        <p:sp>
          <p:nvSpPr>
            <p:cNvPr id="5" name="文本框 4"/>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数据理解</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3" name="文本框 32"/>
          <p:cNvSpPr txBox="1"/>
          <p:nvPr/>
        </p:nvSpPr>
        <p:spPr>
          <a:xfrm>
            <a:off x="402967" y="284732"/>
            <a:ext cx="2241319" cy="707886"/>
          </a:xfrm>
          <a:prstGeom prst="rect">
            <a:avLst/>
          </a:prstGeom>
          <a:noFill/>
        </p:spPr>
        <p:txBody>
          <a:bodyPr wrap="none" rtlCol="0">
            <a:spAutoFit/>
          </a:bodyPr>
          <a:lstStyle/>
          <a:p>
            <a:r>
              <a:rPr lang="en-US" altLang="zh-CN" sz="4000" dirty="0" smtClean="0">
                <a:solidFill>
                  <a:schemeClr val="bg1"/>
                </a:solidFill>
                <a:latin typeface="华文细黑" panose="02010600040101010101" pitchFamily="2" charset="-122"/>
                <a:ea typeface="华文细黑" panose="02010600040101010101" pitchFamily="2" charset="-122"/>
              </a:rPr>
              <a:t>RFM</a:t>
            </a:r>
            <a:r>
              <a:rPr lang="zh-CN" altLang="en-US" sz="4000" dirty="0" smtClean="0">
                <a:solidFill>
                  <a:schemeClr val="bg1"/>
                </a:solidFill>
                <a:latin typeface="+mj-ea"/>
                <a:ea typeface="+mj-ea"/>
              </a:rPr>
              <a:t>分析</a:t>
            </a:r>
            <a:endParaRPr lang="zh-CN" altLang="en-US" sz="4000" dirty="0">
              <a:solidFill>
                <a:schemeClr val="bg1"/>
              </a:solidFill>
              <a:latin typeface="+mj-ea"/>
              <a:ea typeface="+mj-ea"/>
            </a:endParaRPr>
          </a:p>
        </p:txBody>
      </p:sp>
      <p:sp>
        <p:nvSpPr>
          <p:cNvPr id="36" name="矩形 35"/>
          <p:cNvSpPr/>
          <p:nvPr/>
        </p:nvSpPr>
        <p:spPr>
          <a:xfrm>
            <a:off x="184999" y="118541"/>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899608" y="118541"/>
            <a:ext cx="1881453" cy="863150"/>
            <a:chOff x="4747711" y="2817916"/>
            <a:chExt cx="1881453" cy="995251"/>
          </a:xfrm>
        </p:grpSpPr>
        <p:grpSp>
          <p:nvGrpSpPr>
            <p:cNvPr id="57" name="组合 56"/>
            <p:cNvGrpSpPr/>
            <p:nvPr/>
          </p:nvGrpSpPr>
          <p:grpSpPr>
            <a:xfrm>
              <a:off x="4747711" y="2817916"/>
              <a:ext cx="724402" cy="924596"/>
              <a:chOff x="2680786" y="2817916"/>
              <a:chExt cx="724402" cy="924596"/>
            </a:xfrm>
          </p:grpSpPr>
          <p:sp>
            <p:nvSpPr>
              <p:cNvPr id="59" name="文本框 10"/>
              <p:cNvSpPr txBox="1"/>
              <p:nvPr/>
            </p:nvSpPr>
            <p:spPr>
              <a:xfrm>
                <a:off x="2680786" y="2817916"/>
                <a:ext cx="659937" cy="887200"/>
              </a:xfrm>
              <a:prstGeom prst="rect">
                <a:avLst/>
              </a:prstGeom>
              <a:noFill/>
            </p:spPr>
            <p:txBody>
              <a:bodyPr wrap="squar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60" name="直接连接符 59"/>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58" name="文本框 9"/>
            <p:cNvSpPr txBox="1"/>
            <p:nvPr/>
          </p:nvSpPr>
          <p:spPr>
            <a:xfrm>
              <a:off x="5213392" y="3280846"/>
              <a:ext cx="1415772" cy="532321"/>
            </a:xfrm>
            <a:prstGeom prst="rect">
              <a:avLst/>
            </a:prstGeom>
            <a:noFill/>
          </p:spPr>
          <p:txBody>
            <a:bodyPr wrap="none" rtlCol="0">
              <a:spAutoFit/>
            </a:bodyPr>
            <a:lstStyle/>
            <a:p>
              <a:r>
                <a:rPr lang="zh-CN" altLang="en-US" sz="2400" dirty="0" smtClean="0">
                  <a:solidFill>
                    <a:schemeClr val="accent1">
                      <a:lumMod val="75000"/>
                    </a:schemeClr>
                  </a:solidFill>
                  <a:latin typeface="华文细黑" panose="02010600040101010101" pitchFamily="2" charset="-122"/>
                  <a:ea typeface="华文细黑" panose="02010600040101010101" pitchFamily="2" charset="-122"/>
                </a:rPr>
                <a:t>数据理解</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62" name="文本框 32"/>
          <p:cNvSpPr txBox="1"/>
          <p:nvPr/>
        </p:nvSpPr>
        <p:spPr>
          <a:xfrm>
            <a:off x="274969" y="284732"/>
            <a:ext cx="3775393" cy="707886"/>
          </a:xfrm>
          <a:prstGeom prst="rect">
            <a:avLst/>
          </a:prstGeom>
          <a:noFill/>
        </p:spPr>
        <p:txBody>
          <a:bodyPr wrap="none" rtlCol="0">
            <a:spAutoFit/>
          </a:bodyPr>
          <a:lstStyle/>
          <a:p>
            <a:r>
              <a:rPr lang="zh-CN" altLang="en-US" sz="4000" dirty="0" smtClean="0">
                <a:solidFill>
                  <a:schemeClr val="bg1"/>
                </a:solidFill>
                <a:latin typeface="+mj-ea"/>
                <a:ea typeface="+mj-ea"/>
              </a:rPr>
              <a:t>模型建立与评估</a:t>
            </a:r>
            <a:endParaRPr lang="zh-CN" altLang="en-US" sz="4000" dirty="0">
              <a:solidFill>
                <a:schemeClr val="bg1"/>
              </a:solidFill>
              <a:latin typeface="+mj-ea"/>
              <a:ea typeface="+mj-ea"/>
            </a:endParaRPr>
          </a:p>
        </p:txBody>
      </p:sp>
      <p:grpSp>
        <p:nvGrpSpPr>
          <p:cNvPr id="63" name="组合 62"/>
          <p:cNvGrpSpPr/>
          <p:nvPr/>
        </p:nvGrpSpPr>
        <p:grpSpPr>
          <a:xfrm>
            <a:off x="9635750" y="118541"/>
            <a:ext cx="1854495" cy="884978"/>
            <a:chOff x="4774669" y="2857534"/>
            <a:chExt cx="1854495" cy="884978"/>
          </a:xfrm>
        </p:grpSpPr>
        <p:grpSp>
          <p:nvGrpSpPr>
            <p:cNvPr id="64" name="组合 63"/>
            <p:cNvGrpSpPr/>
            <p:nvPr/>
          </p:nvGrpSpPr>
          <p:grpSpPr>
            <a:xfrm>
              <a:off x="4774669" y="2857534"/>
              <a:ext cx="697444" cy="884978"/>
              <a:chOff x="2707744" y="2857534"/>
              <a:chExt cx="697444" cy="884978"/>
            </a:xfrm>
          </p:grpSpPr>
          <p:sp>
            <p:nvSpPr>
              <p:cNvPr id="66" name="文本框 10"/>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3</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67" name="直接连接符 66"/>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65" name="文本框 9"/>
            <p:cNvSpPr txBox="1"/>
            <p:nvPr/>
          </p:nvSpPr>
          <p:spPr>
            <a:xfrm>
              <a:off x="5213392" y="3280847"/>
              <a:ext cx="1415772" cy="461665"/>
            </a:xfrm>
            <a:prstGeom prst="rect">
              <a:avLst/>
            </a:prstGeom>
            <a:noFill/>
          </p:spPr>
          <p:txBody>
            <a:bodyPr wrap="non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模型评估</a:t>
              </a:r>
              <a:endParaRPr lang="en-US" altLang="zh-CN" sz="2400" dirty="0">
                <a:solidFill>
                  <a:schemeClr val="bg1"/>
                </a:solidFill>
                <a:latin typeface="华文细黑" panose="02010600040101010101" pitchFamily="2" charset="-122"/>
                <a:ea typeface="华文细黑" panose="02010600040101010101" pitchFamily="2" charset="-122"/>
              </a:endParaRPr>
            </a:p>
          </p:txBody>
        </p:sp>
      </p:grpSp>
      <p:grpSp>
        <p:nvGrpSpPr>
          <p:cNvPr id="82" name="组合 81"/>
          <p:cNvGrpSpPr/>
          <p:nvPr/>
        </p:nvGrpSpPr>
        <p:grpSpPr>
          <a:xfrm>
            <a:off x="7162356" y="118541"/>
            <a:ext cx="1881453" cy="863150"/>
            <a:chOff x="4747711" y="2817916"/>
            <a:chExt cx="1881453" cy="995251"/>
          </a:xfrm>
        </p:grpSpPr>
        <p:grpSp>
          <p:nvGrpSpPr>
            <p:cNvPr id="83" name="组合 82"/>
            <p:cNvGrpSpPr/>
            <p:nvPr/>
          </p:nvGrpSpPr>
          <p:grpSpPr>
            <a:xfrm>
              <a:off x="4747711" y="2817916"/>
              <a:ext cx="724402" cy="924596"/>
              <a:chOff x="2680786" y="2817916"/>
              <a:chExt cx="724402" cy="924596"/>
            </a:xfrm>
          </p:grpSpPr>
          <p:sp>
            <p:nvSpPr>
              <p:cNvPr id="85" name="文本框 10"/>
              <p:cNvSpPr txBox="1"/>
              <p:nvPr/>
            </p:nvSpPr>
            <p:spPr>
              <a:xfrm>
                <a:off x="2680786" y="2817916"/>
                <a:ext cx="659937" cy="887200"/>
              </a:xfrm>
              <a:prstGeom prst="rect">
                <a:avLst/>
              </a:prstGeom>
              <a:noFill/>
            </p:spPr>
            <p:txBody>
              <a:bodyPr wrap="square" rtlCol="0">
                <a:spAutoFit/>
              </a:bodyPr>
              <a:lstStyle/>
              <a:p>
                <a:r>
                  <a:rPr lang="en-US" altLang="zh-CN" sz="4400" dirty="0">
                    <a:solidFill>
                      <a:schemeClr val="accent1">
                        <a:lumMod val="75000"/>
                      </a:schemeClr>
                    </a:solidFill>
                    <a:latin typeface="华文细黑" panose="02010600040101010101" pitchFamily="2" charset="-122"/>
                    <a:ea typeface="华文细黑" panose="02010600040101010101" pitchFamily="2" charset="-122"/>
                  </a:rPr>
                  <a:t>2</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86" name="直接连接符 85"/>
              <p:cNvCxnSpPr/>
              <p:nvPr/>
            </p:nvCxnSpPr>
            <p:spPr>
              <a:xfrm flipH="1">
                <a:off x="2916623" y="3050381"/>
                <a:ext cx="488565" cy="638748"/>
              </a:xfrm>
              <a:prstGeom prst="line">
                <a:avLst/>
              </a:prstGeom>
              <a:ln/>
            </p:spPr>
            <p:style>
              <a:lnRef idx="1">
                <a:schemeClr val="accent5"/>
              </a:lnRef>
              <a:fillRef idx="0">
                <a:schemeClr val="accent5"/>
              </a:fillRef>
              <a:effectRef idx="0">
                <a:schemeClr val="accent5"/>
              </a:effectRef>
              <a:fontRef idx="minor">
                <a:schemeClr val="tx1"/>
              </a:fontRef>
            </p:style>
          </p:cxnSp>
          <p:sp>
            <p:nvSpPr>
              <p:cNvPr id="87" name="文本框 12"/>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84" name="文本框 9"/>
            <p:cNvSpPr txBox="1"/>
            <p:nvPr/>
          </p:nvSpPr>
          <p:spPr>
            <a:xfrm>
              <a:off x="5213392" y="3280846"/>
              <a:ext cx="1415772" cy="532321"/>
            </a:xfrm>
            <a:prstGeom prst="rect">
              <a:avLst/>
            </a:prstGeom>
            <a:noFill/>
          </p:spPr>
          <p:txBody>
            <a:bodyPr wrap="none" rtlCol="0">
              <a:spAutoFit/>
            </a:bodyPr>
            <a:lstStyle/>
            <a:p>
              <a:r>
                <a:rPr lang="zh-CN" altLang="en-US" sz="2400" dirty="0">
                  <a:solidFill>
                    <a:schemeClr val="accent1">
                      <a:lumMod val="75000"/>
                    </a:schemeClr>
                  </a:solidFill>
                  <a:latin typeface="华文细黑" panose="02010600040101010101" pitchFamily="2" charset="-122"/>
                  <a:ea typeface="华文细黑" panose="02010600040101010101" pitchFamily="2" charset="-122"/>
                </a:rPr>
                <a:t>建立模型</a:t>
              </a:r>
              <a:endParaRPr lang="en-US" altLang="zh-CN" sz="2400" dirty="0">
                <a:solidFill>
                  <a:schemeClr val="accent1">
                    <a:lumMod val="75000"/>
                  </a:schemeClr>
                </a:solidFill>
                <a:latin typeface="华文细黑" panose="02010600040101010101" pitchFamily="2" charset="-122"/>
                <a:ea typeface="华文细黑" panose="02010600040101010101" pitchFamily="2" charset="-122"/>
              </a:endParaRPr>
            </a:p>
          </p:txBody>
        </p:sp>
      </p:grpSp>
      <p:sp>
        <p:nvSpPr>
          <p:cNvPr id="29" name="TextBox 28"/>
          <p:cNvSpPr txBox="1"/>
          <p:nvPr/>
        </p:nvSpPr>
        <p:spPr>
          <a:xfrm>
            <a:off x="1523626" y="1327884"/>
            <a:ext cx="9631862" cy="458908"/>
          </a:xfrm>
          <a:prstGeom prst="rect">
            <a:avLst/>
          </a:prstGeom>
          <a:noFill/>
        </p:spPr>
        <p:txBody>
          <a:bodyPr wrap="square" rtlCol="0">
            <a:spAutoFit/>
          </a:bodyPr>
          <a:lstStyle/>
          <a:p>
            <a:pPr algn="ctr">
              <a:lnSpc>
                <a:spcPct val="150000"/>
              </a:lnSpc>
            </a:pPr>
            <a:r>
              <a:rPr lang="zh-CN" altLang="en-US" b="1" dirty="0" smtClean="0"/>
              <a:t>用</a:t>
            </a:r>
            <a:r>
              <a:rPr lang="en-US" altLang="zh-CN" b="1" dirty="0" smtClean="0"/>
              <a:t>K-S</a:t>
            </a:r>
            <a:r>
              <a:rPr lang="zh-CN" altLang="en-US" b="1" dirty="0" smtClean="0"/>
              <a:t>指标法检验目标变量为标志变量的预测模型</a:t>
            </a:r>
            <a:endParaRPr lang="zh-CN" altLang="en-US" b="1" dirty="0"/>
          </a:p>
        </p:txBody>
      </p:sp>
      <p:sp>
        <p:nvSpPr>
          <p:cNvPr id="17" name="任意多边形 16"/>
          <p:cNvSpPr/>
          <p:nvPr/>
        </p:nvSpPr>
        <p:spPr>
          <a:xfrm>
            <a:off x="3371851" y="2614613"/>
            <a:ext cx="3657600" cy="2471737"/>
          </a:xfrm>
          <a:custGeom>
            <a:avLst/>
            <a:gdLst>
              <a:gd name="connsiteX0" fmla="*/ 0 w 7558088"/>
              <a:gd name="connsiteY0" fmla="*/ 3729037 h 3729037"/>
              <a:gd name="connsiteX1" fmla="*/ 3729038 w 7558088"/>
              <a:gd name="connsiteY1" fmla="*/ 871537 h 3729037"/>
              <a:gd name="connsiteX2" fmla="*/ 7558088 w 7558088"/>
              <a:gd name="connsiteY2" fmla="*/ 0 h 3729037"/>
            </a:gdLst>
            <a:ahLst/>
            <a:cxnLst>
              <a:cxn ang="0">
                <a:pos x="connsiteX0" y="connsiteY0"/>
              </a:cxn>
              <a:cxn ang="0">
                <a:pos x="connsiteX1" y="connsiteY1"/>
              </a:cxn>
              <a:cxn ang="0">
                <a:pos x="connsiteX2" y="connsiteY2"/>
              </a:cxn>
            </a:cxnLst>
            <a:rect l="l" t="t" r="r" b="b"/>
            <a:pathLst>
              <a:path w="7558088" h="3729037">
                <a:moveTo>
                  <a:pt x="0" y="3729037"/>
                </a:moveTo>
                <a:cubicBezTo>
                  <a:pt x="1234678" y="2611040"/>
                  <a:pt x="2469357" y="1493043"/>
                  <a:pt x="3729038" y="871537"/>
                </a:cubicBezTo>
                <a:cubicBezTo>
                  <a:pt x="4988719" y="250031"/>
                  <a:pt x="6273403" y="125015"/>
                  <a:pt x="755808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357563" y="2614614"/>
            <a:ext cx="3671888" cy="2500312"/>
          </a:xfrm>
          <a:custGeom>
            <a:avLst/>
            <a:gdLst>
              <a:gd name="connsiteX0" fmla="*/ 0 w 5186362"/>
              <a:gd name="connsiteY0" fmla="*/ 3386137 h 3386137"/>
              <a:gd name="connsiteX1" fmla="*/ 4143375 w 5186362"/>
              <a:gd name="connsiteY1" fmla="*/ 1700212 h 3386137"/>
              <a:gd name="connsiteX2" fmla="*/ 5186362 w 5186362"/>
              <a:gd name="connsiteY2" fmla="*/ 0 h 3386137"/>
              <a:gd name="connsiteX3" fmla="*/ 5186362 w 5186362"/>
              <a:gd name="connsiteY3" fmla="*/ 0 h 3386137"/>
            </a:gdLst>
            <a:ahLst/>
            <a:cxnLst>
              <a:cxn ang="0">
                <a:pos x="connsiteX0" y="connsiteY0"/>
              </a:cxn>
              <a:cxn ang="0">
                <a:pos x="connsiteX1" y="connsiteY1"/>
              </a:cxn>
              <a:cxn ang="0">
                <a:pos x="connsiteX2" y="connsiteY2"/>
              </a:cxn>
              <a:cxn ang="0">
                <a:pos x="connsiteX3" y="connsiteY3"/>
              </a:cxn>
            </a:cxnLst>
            <a:rect l="l" t="t" r="r" b="b"/>
            <a:pathLst>
              <a:path w="5186362" h="3386137">
                <a:moveTo>
                  <a:pt x="0" y="3386137"/>
                </a:moveTo>
                <a:cubicBezTo>
                  <a:pt x="1639490" y="2825352"/>
                  <a:pt x="3278981" y="2264568"/>
                  <a:pt x="4143375" y="1700212"/>
                </a:cubicBezTo>
                <a:cubicBezTo>
                  <a:pt x="5007769" y="1135856"/>
                  <a:pt x="5186362" y="0"/>
                  <a:pt x="5186362" y="0"/>
                </a:cubicBezTo>
                <a:lnTo>
                  <a:pt x="5186362"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endCxn id="18" idx="0"/>
          </p:cNvCxnSpPr>
          <p:nvPr/>
        </p:nvCxnSpPr>
        <p:spPr>
          <a:xfrm>
            <a:off x="3357563" y="2185988"/>
            <a:ext cx="0" cy="2928938"/>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3" name="直接连接符 22"/>
          <p:cNvCxnSpPr>
            <a:stCxn id="18" idx="0"/>
          </p:cNvCxnSpPr>
          <p:nvPr/>
        </p:nvCxnSpPr>
        <p:spPr>
          <a:xfrm>
            <a:off x="3357563" y="5114926"/>
            <a:ext cx="4040630" cy="0"/>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5" name="直接连接符 24"/>
          <p:cNvCxnSpPr/>
          <p:nvPr/>
        </p:nvCxnSpPr>
        <p:spPr>
          <a:xfrm>
            <a:off x="7398193" y="2185988"/>
            <a:ext cx="4186" cy="2928938"/>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7" name="直接连接符 26"/>
          <p:cNvCxnSpPr/>
          <p:nvPr/>
        </p:nvCxnSpPr>
        <p:spPr>
          <a:xfrm>
            <a:off x="3397966" y="2185988"/>
            <a:ext cx="4000227" cy="0"/>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31" name="直接连接符 30"/>
          <p:cNvCxnSpPr/>
          <p:nvPr/>
        </p:nvCxnSpPr>
        <p:spPr>
          <a:xfrm>
            <a:off x="5415135" y="3086100"/>
            <a:ext cx="0" cy="1300162"/>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直接连接符 36"/>
          <p:cNvCxnSpPr/>
          <p:nvPr/>
        </p:nvCxnSpPr>
        <p:spPr>
          <a:xfrm>
            <a:off x="3397966" y="4700588"/>
            <a:ext cx="400022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371851" y="4100513"/>
            <a:ext cx="40263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357563" y="3486150"/>
            <a:ext cx="41347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357563" y="2900363"/>
            <a:ext cx="404481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357563" y="2343150"/>
            <a:ext cx="40406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795432" y="4529138"/>
            <a:ext cx="514350" cy="369332"/>
          </a:xfrm>
          <a:prstGeom prst="rect">
            <a:avLst/>
          </a:prstGeom>
          <a:noFill/>
        </p:spPr>
        <p:txBody>
          <a:bodyPr wrap="square" rtlCol="0">
            <a:spAutoFit/>
          </a:bodyPr>
          <a:lstStyle/>
          <a:p>
            <a:r>
              <a:rPr lang="en-US" altLang="zh-CN" dirty="0" smtClean="0"/>
              <a:t>20</a:t>
            </a:r>
            <a:endParaRPr lang="zh-CN" altLang="en-US" dirty="0"/>
          </a:p>
        </p:txBody>
      </p:sp>
      <p:sp>
        <p:nvSpPr>
          <p:cNvPr id="68" name="TextBox 67"/>
          <p:cNvSpPr txBox="1"/>
          <p:nvPr/>
        </p:nvSpPr>
        <p:spPr>
          <a:xfrm>
            <a:off x="2755029" y="3915847"/>
            <a:ext cx="514350" cy="369332"/>
          </a:xfrm>
          <a:prstGeom prst="rect">
            <a:avLst/>
          </a:prstGeom>
          <a:noFill/>
        </p:spPr>
        <p:txBody>
          <a:bodyPr wrap="square" rtlCol="0">
            <a:spAutoFit/>
          </a:bodyPr>
          <a:lstStyle/>
          <a:p>
            <a:r>
              <a:rPr lang="en-US" altLang="zh-CN" dirty="0"/>
              <a:t>4</a:t>
            </a:r>
            <a:r>
              <a:rPr lang="en-US" altLang="zh-CN" dirty="0" smtClean="0"/>
              <a:t>0</a:t>
            </a:r>
            <a:endParaRPr lang="zh-CN" altLang="en-US" dirty="0"/>
          </a:p>
        </p:txBody>
      </p:sp>
      <p:sp>
        <p:nvSpPr>
          <p:cNvPr id="69" name="TextBox 68"/>
          <p:cNvSpPr txBox="1"/>
          <p:nvPr/>
        </p:nvSpPr>
        <p:spPr>
          <a:xfrm>
            <a:off x="2755029" y="3325058"/>
            <a:ext cx="514350" cy="369332"/>
          </a:xfrm>
          <a:prstGeom prst="rect">
            <a:avLst/>
          </a:prstGeom>
          <a:noFill/>
        </p:spPr>
        <p:txBody>
          <a:bodyPr wrap="square" rtlCol="0">
            <a:spAutoFit/>
          </a:bodyPr>
          <a:lstStyle/>
          <a:p>
            <a:r>
              <a:rPr lang="en-US" altLang="zh-CN" dirty="0"/>
              <a:t>6</a:t>
            </a:r>
            <a:r>
              <a:rPr lang="en-US" altLang="zh-CN" dirty="0" smtClean="0"/>
              <a:t>0</a:t>
            </a:r>
            <a:endParaRPr lang="zh-CN" altLang="en-US" dirty="0"/>
          </a:p>
        </p:txBody>
      </p:sp>
      <p:sp>
        <p:nvSpPr>
          <p:cNvPr id="70" name="TextBox 69"/>
          <p:cNvSpPr txBox="1"/>
          <p:nvPr/>
        </p:nvSpPr>
        <p:spPr>
          <a:xfrm>
            <a:off x="2755029" y="2715697"/>
            <a:ext cx="514350" cy="369332"/>
          </a:xfrm>
          <a:prstGeom prst="rect">
            <a:avLst/>
          </a:prstGeom>
          <a:noFill/>
        </p:spPr>
        <p:txBody>
          <a:bodyPr wrap="square" rtlCol="0">
            <a:spAutoFit/>
          </a:bodyPr>
          <a:lstStyle/>
          <a:p>
            <a:r>
              <a:rPr lang="en-US" altLang="zh-CN" dirty="0"/>
              <a:t>8</a:t>
            </a:r>
            <a:r>
              <a:rPr lang="en-US" altLang="zh-CN" dirty="0" smtClean="0"/>
              <a:t>0</a:t>
            </a:r>
            <a:endParaRPr lang="zh-CN" altLang="en-US" dirty="0"/>
          </a:p>
        </p:txBody>
      </p:sp>
      <p:sp>
        <p:nvSpPr>
          <p:cNvPr id="71" name="TextBox 70"/>
          <p:cNvSpPr txBox="1"/>
          <p:nvPr/>
        </p:nvSpPr>
        <p:spPr>
          <a:xfrm>
            <a:off x="2644286" y="2216707"/>
            <a:ext cx="625093" cy="369332"/>
          </a:xfrm>
          <a:prstGeom prst="rect">
            <a:avLst/>
          </a:prstGeom>
          <a:noFill/>
        </p:spPr>
        <p:txBody>
          <a:bodyPr wrap="square" rtlCol="0">
            <a:spAutoFit/>
          </a:bodyPr>
          <a:lstStyle/>
          <a:p>
            <a:r>
              <a:rPr lang="en-US" altLang="zh-CN" dirty="0" smtClean="0"/>
              <a:t>100</a:t>
            </a:r>
            <a:endParaRPr lang="zh-CN" altLang="en-US" dirty="0"/>
          </a:p>
        </p:txBody>
      </p:sp>
      <p:sp>
        <p:nvSpPr>
          <p:cNvPr id="50" name="TextBox 49"/>
          <p:cNvSpPr txBox="1"/>
          <p:nvPr/>
        </p:nvSpPr>
        <p:spPr>
          <a:xfrm>
            <a:off x="3809458" y="5369003"/>
            <a:ext cx="678511" cy="369332"/>
          </a:xfrm>
          <a:prstGeom prst="rect">
            <a:avLst/>
          </a:prstGeom>
          <a:noFill/>
        </p:spPr>
        <p:txBody>
          <a:bodyPr wrap="square" rtlCol="0">
            <a:spAutoFit/>
          </a:bodyPr>
          <a:lstStyle/>
          <a:p>
            <a:r>
              <a:rPr lang="en-US" altLang="zh-CN" dirty="0" smtClean="0"/>
              <a:t>300</a:t>
            </a:r>
            <a:endParaRPr lang="zh-CN" altLang="en-US" dirty="0"/>
          </a:p>
        </p:txBody>
      </p:sp>
      <p:sp>
        <p:nvSpPr>
          <p:cNvPr id="73" name="TextBox 72"/>
          <p:cNvSpPr txBox="1"/>
          <p:nvPr/>
        </p:nvSpPr>
        <p:spPr>
          <a:xfrm>
            <a:off x="4442099" y="5384124"/>
            <a:ext cx="678511" cy="369332"/>
          </a:xfrm>
          <a:prstGeom prst="rect">
            <a:avLst/>
          </a:prstGeom>
          <a:noFill/>
        </p:spPr>
        <p:txBody>
          <a:bodyPr wrap="square" rtlCol="0">
            <a:spAutoFit/>
          </a:bodyPr>
          <a:lstStyle/>
          <a:p>
            <a:r>
              <a:rPr lang="en-US" altLang="zh-CN" dirty="0" smtClean="0"/>
              <a:t>500</a:t>
            </a:r>
            <a:endParaRPr lang="zh-CN" altLang="en-US" dirty="0"/>
          </a:p>
        </p:txBody>
      </p:sp>
      <p:sp>
        <p:nvSpPr>
          <p:cNvPr id="75" name="TextBox 74"/>
          <p:cNvSpPr txBox="1"/>
          <p:nvPr/>
        </p:nvSpPr>
        <p:spPr>
          <a:xfrm>
            <a:off x="3234340" y="5352216"/>
            <a:ext cx="678511" cy="369332"/>
          </a:xfrm>
          <a:prstGeom prst="rect">
            <a:avLst/>
          </a:prstGeom>
          <a:noFill/>
        </p:spPr>
        <p:txBody>
          <a:bodyPr wrap="square" rtlCol="0">
            <a:spAutoFit/>
          </a:bodyPr>
          <a:lstStyle/>
          <a:p>
            <a:r>
              <a:rPr lang="en-US" altLang="zh-CN" dirty="0" smtClean="0"/>
              <a:t>100</a:t>
            </a:r>
            <a:endParaRPr lang="zh-CN" altLang="en-US" dirty="0"/>
          </a:p>
        </p:txBody>
      </p:sp>
      <p:sp>
        <p:nvSpPr>
          <p:cNvPr id="76" name="TextBox 75"/>
          <p:cNvSpPr txBox="1"/>
          <p:nvPr/>
        </p:nvSpPr>
        <p:spPr>
          <a:xfrm>
            <a:off x="4945499" y="5396149"/>
            <a:ext cx="678511" cy="369332"/>
          </a:xfrm>
          <a:prstGeom prst="rect">
            <a:avLst/>
          </a:prstGeom>
          <a:noFill/>
        </p:spPr>
        <p:txBody>
          <a:bodyPr wrap="square" rtlCol="0">
            <a:spAutoFit/>
          </a:bodyPr>
          <a:lstStyle/>
          <a:p>
            <a:r>
              <a:rPr lang="en-US" altLang="zh-CN" dirty="0" smtClean="0"/>
              <a:t>700</a:t>
            </a:r>
            <a:endParaRPr lang="zh-CN" altLang="en-US" dirty="0"/>
          </a:p>
        </p:txBody>
      </p:sp>
      <p:sp>
        <p:nvSpPr>
          <p:cNvPr id="77" name="TextBox 76"/>
          <p:cNvSpPr txBox="1"/>
          <p:nvPr/>
        </p:nvSpPr>
        <p:spPr>
          <a:xfrm>
            <a:off x="5559545" y="5396149"/>
            <a:ext cx="678511" cy="369332"/>
          </a:xfrm>
          <a:prstGeom prst="rect">
            <a:avLst/>
          </a:prstGeom>
          <a:noFill/>
        </p:spPr>
        <p:txBody>
          <a:bodyPr wrap="square" rtlCol="0">
            <a:spAutoFit/>
          </a:bodyPr>
          <a:lstStyle/>
          <a:p>
            <a:r>
              <a:rPr lang="en-US" altLang="zh-CN" dirty="0" smtClean="0"/>
              <a:t>900</a:t>
            </a:r>
            <a:endParaRPr lang="zh-CN" altLang="en-US" dirty="0"/>
          </a:p>
        </p:txBody>
      </p:sp>
      <p:cxnSp>
        <p:nvCxnSpPr>
          <p:cNvPr id="52" name="直接连接符 51"/>
          <p:cNvCxnSpPr/>
          <p:nvPr/>
        </p:nvCxnSpPr>
        <p:spPr>
          <a:xfrm>
            <a:off x="3494844" y="5114926"/>
            <a:ext cx="0" cy="226932"/>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81" name="直接连接符 80"/>
          <p:cNvCxnSpPr/>
          <p:nvPr/>
        </p:nvCxnSpPr>
        <p:spPr>
          <a:xfrm>
            <a:off x="4016193" y="5114093"/>
            <a:ext cx="0" cy="226932"/>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88" name="直接连接符 87"/>
          <p:cNvCxnSpPr/>
          <p:nvPr/>
        </p:nvCxnSpPr>
        <p:spPr>
          <a:xfrm>
            <a:off x="4687705" y="5114093"/>
            <a:ext cx="0" cy="226932"/>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89" name="直接连接符 88"/>
          <p:cNvCxnSpPr/>
          <p:nvPr/>
        </p:nvCxnSpPr>
        <p:spPr>
          <a:xfrm>
            <a:off x="5216693" y="5157192"/>
            <a:ext cx="0" cy="226932"/>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90" name="直接连接符 89"/>
          <p:cNvCxnSpPr/>
          <p:nvPr/>
        </p:nvCxnSpPr>
        <p:spPr>
          <a:xfrm>
            <a:off x="5704544" y="5142071"/>
            <a:ext cx="0" cy="226932"/>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91" name="直接连接符 90"/>
          <p:cNvCxnSpPr/>
          <p:nvPr/>
        </p:nvCxnSpPr>
        <p:spPr>
          <a:xfrm>
            <a:off x="6279385" y="5114093"/>
            <a:ext cx="0" cy="226932"/>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92" name="直接连接符 91"/>
          <p:cNvCxnSpPr/>
          <p:nvPr/>
        </p:nvCxnSpPr>
        <p:spPr>
          <a:xfrm>
            <a:off x="6813813" y="5125284"/>
            <a:ext cx="0" cy="226932"/>
          </a:xfrm>
          <a:prstGeom prst="line">
            <a:avLst/>
          </a:prstGeom>
          <a:ln/>
        </p:spPr>
        <p:style>
          <a:lnRef idx="1">
            <a:schemeClr val="accent5"/>
          </a:lnRef>
          <a:fillRef idx="0">
            <a:schemeClr val="accent5"/>
          </a:fillRef>
          <a:effectRef idx="0">
            <a:schemeClr val="accent5"/>
          </a:effectRef>
          <a:fontRef idx="minor">
            <a:schemeClr val="tx1"/>
          </a:fontRef>
        </p:style>
      </p:cxnSp>
      <p:sp>
        <p:nvSpPr>
          <p:cNvPr id="93" name="TextBox 92"/>
          <p:cNvSpPr txBox="1"/>
          <p:nvPr/>
        </p:nvSpPr>
        <p:spPr>
          <a:xfrm>
            <a:off x="5940129" y="5384124"/>
            <a:ext cx="840932" cy="369332"/>
          </a:xfrm>
          <a:prstGeom prst="rect">
            <a:avLst/>
          </a:prstGeom>
          <a:noFill/>
        </p:spPr>
        <p:txBody>
          <a:bodyPr wrap="square" rtlCol="0">
            <a:spAutoFit/>
          </a:bodyPr>
          <a:lstStyle/>
          <a:p>
            <a:pPr algn="ctr"/>
            <a:r>
              <a:rPr lang="en-US" altLang="zh-CN" dirty="0" smtClean="0"/>
              <a:t>1100</a:t>
            </a:r>
            <a:endParaRPr lang="zh-CN" altLang="en-US" dirty="0"/>
          </a:p>
        </p:txBody>
      </p:sp>
      <p:sp>
        <p:nvSpPr>
          <p:cNvPr id="94" name="TextBox 93"/>
          <p:cNvSpPr txBox="1"/>
          <p:nvPr/>
        </p:nvSpPr>
        <p:spPr>
          <a:xfrm>
            <a:off x="6651392" y="5396149"/>
            <a:ext cx="840932" cy="369332"/>
          </a:xfrm>
          <a:prstGeom prst="rect">
            <a:avLst/>
          </a:prstGeom>
          <a:noFill/>
        </p:spPr>
        <p:txBody>
          <a:bodyPr wrap="square" rtlCol="0">
            <a:spAutoFit/>
          </a:bodyPr>
          <a:lstStyle/>
          <a:p>
            <a:pPr algn="ctr"/>
            <a:r>
              <a:rPr lang="en-US" altLang="zh-CN" dirty="0" smtClean="0"/>
              <a:t>1300</a:t>
            </a:r>
            <a:endParaRPr lang="zh-CN" altLang="en-US" dirty="0"/>
          </a:p>
        </p:txBody>
      </p:sp>
      <p:sp>
        <p:nvSpPr>
          <p:cNvPr id="72" name="TextBox 71"/>
          <p:cNvSpPr txBox="1"/>
          <p:nvPr/>
        </p:nvSpPr>
        <p:spPr>
          <a:xfrm>
            <a:off x="3309782" y="5957888"/>
            <a:ext cx="3762076" cy="369332"/>
          </a:xfrm>
          <a:prstGeom prst="rect">
            <a:avLst/>
          </a:prstGeom>
          <a:noFill/>
        </p:spPr>
        <p:txBody>
          <a:bodyPr wrap="square" rtlCol="0">
            <a:spAutoFit/>
          </a:bodyPr>
          <a:lstStyle/>
          <a:p>
            <a:pPr algn="ctr"/>
            <a:r>
              <a:rPr lang="zh-CN" altLang="en-US" b="1" dirty="0" smtClean="0"/>
              <a:t>评分值</a:t>
            </a:r>
            <a:endParaRPr lang="zh-CN" altLang="en-US" b="1" dirty="0"/>
          </a:p>
        </p:txBody>
      </p:sp>
      <p:sp>
        <p:nvSpPr>
          <p:cNvPr id="78" name="TextBox 77"/>
          <p:cNvSpPr txBox="1"/>
          <p:nvPr/>
        </p:nvSpPr>
        <p:spPr>
          <a:xfrm>
            <a:off x="1695077" y="2807851"/>
            <a:ext cx="639038" cy="1477328"/>
          </a:xfrm>
          <a:prstGeom prst="rect">
            <a:avLst/>
          </a:prstGeom>
          <a:noFill/>
        </p:spPr>
        <p:txBody>
          <a:bodyPr wrap="square" rtlCol="0">
            <a:spAutoFit/>
          </a:bodyPr>
          <a:lstStyle/>
          <a:p>
            <a:pPr algn="ctr"/>
            <a:r>
              <a:rPr lang="zh-CN" altLang="en-US" b="1" dirty="0" smtClean="0"/>
              <a:t>累计比例（</a:t>
            </a:r>
            <a:r>
              <a:rPr lang="en-US" altLang="zh-CN" b="1" dirty="0" smtClean="0"/>
              <a:t>%</a:t>
            </a:r>
            <a:r>
              <a:rPr lang="zh-CN" altLang="en-US" b="1" dirty="0" smtClean="0"/>
              <a:t>）</a:t>
            </a:r>
            <a:endParaRPr lang="zh-CN" altLang="en-US" b="1" dirty="0"/>
          </a:p>
        </p:txBody>
      </p:sp>
      <p:cxnSp>
        <p:nvCxnSpPr>
          <p:cNvPr id="96" name="直接箭头连接符 95"/>
          <p:cNvCxnSpPr/>
          <p:nvPr/>
        </p:nvCxnSpPr>
        <p:spPr>
          <a:xfrm>
            <a:off x="4148713" y="3086100"/>
            <a:ext cx="1276230" cy="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cxnSp>
        <p:nvCxnSpPr>
          <p:cNvPr id="101" name="直接箭头连接符 100"/>
          <p:cNvCxnSpPr/>
          <p:nvPr/>
        </p:nvCxnSpPr>
        <p:spPr>
          <a:xfrm>
            <a:off x="5415135" y="4386262"/>
            <a:ext cx="945460" cy="314326"/>
          </a:xfrm>
          <a:prstGeom prst="straightConnector1">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2" name="TextBox 101"/>
          <p:cNvSpPr txBox="1"/>
          <p:nvPr/>
        </p:nvSpPr>
        <p:spPr>
          <a:xfrm>
            <a:off x="3354640" y="2516745"/>
            <a:ext cx="2349904" cy="369332"/>
          </a:xfrm>
          <a:prstGeom prst="rect">
            <a:avLst/>
          </a:prstGeom>
          <a:noFill/>
        </p:spPr>
        <p:txBody>
          <a:bodyPr wrap="square" rtlCol="0">
            <a:spAutoFit/>
          </a:bodyPr>
          <a:lstStyle/>
          <a:p>
            <a:r>
              <a:rPr lang="zh-CN" altLang="en-US" b="1" dirty="0" smtClean="0"/>
              <a:t>坏客户比例为</a:t>
            </a:r>
            <a:r>
              <a:rPr lang="en-US" altLang="zh-CN" b="1" dirty="0" smtClean="0"/>
              <a:t>82%</a:t>
            </a:r>
            <a:endParaRPr lang="zh-CN" altLang="en-US" b="1" dirty="0"/>
          </a:p>
        </p:txBody>
      </p:sp>
      <p:sp>
        <p:nvSpPr>
          <p:cNvPr id="103" name="TextBox 102"/>
          <p:cNvSpPr txBox="1"/>
          <p:nvPr/>
        </p:nvSpPr>
        <p:spPr>
          <a:xfrm>
            <a:off x="4945499" y="4711186"/>
            <a:ext cx="2349904" cy="369332"/>
          </a:xfrm>
          <a:prstGeom prst="rect">
            <a:avLst/>
          </a:prstGeom>
          <a:noFill/>
        </p:spPr>
        <p:txBody>
          <a:bodyPr wrap="square" rtlCol="0">
            <a:spAutoFit/>
          </a:bodyPr>
          <a:lstStyle/>
          <a:p>
            <a:r>
              <a:rPr lang="zh-CN" altLang="en-US" b="1" dirty="0"/>
              <a:t>好</a:t>
            </a:r>
            <a:r>
              <a:rPr lang="zh-CN" altLang="en-US" b="1" dirty="0" smtClean="0"/>
              <a:t>客户比例为</a:t>
            </a:r>
            <a:r>
              <a:rPr lang="en-US" altLang="zh-CN" b="1" dirty="0" smtClean="0"/>
              <a:t>33%</a:t>
            </a:r>
            <a:endParaRPr lang="zh-CN" altLang="en-US" b="1" dirty="0"/>
          </a:p>
        </p:txBody>
      </p:sp>
      <p:sp>
        <p:nvSpPr>
          <p:cNvPr id="104" name="右大括号 103"/>
          <p:cNvSpPr/>
          <p:nvPr/>
        </p:nvSpPr>
        <p:spPr>
          <a:xfrm>
            <a:off x="5467178" y="3086100"/>
            <a:ext cx="237365" cy="119907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5" name="TextBox 104"/>
          <p:cNvSpPr txBox="1"/>
          <p:nvPr/>
        </p:nvSpPr>
        <p:spPr>
          <a:xfrm>
            <a:off x="5940129" y="3486150"/>
            <a:ext cx="1355274" cy="369332"/>
          </a:xfrm>
          <a:prstGeom prst="rect">
            <a:avLst/>
          </a:prstGeom>
          <a:noFill/>
        </p:spPr>
        <p:txBody>
          <a:bodyPr wrap="square" rtlCol="0">
            <a:spAutoFit/>
          </a:bodyPr>
          <a:lstStyle/>
          <a:p>
            <a:r>
              <a:rPr lang="en-US" altLang="zh-CN" b="1" dirty="0" smtClean="0"/>
              <a:t>KS=49%</a:t>
            </a:r>
            <a:endParaRPr lang="zh-CN" altLang="en-US" b="1" dirty="0"/>
          </a:p>
        </p:txBody>
      </p:sp>
      <p:sp>
        <p:nvSpPr>
          <p:cNvPr id="107" name="TextBox 106"/>
          <p:cNvSpPr txBox="1"/>
          <p:nvPr/>
        </p:nvSpPr>
        <p:spPr>
          <a:xfrm>
            <a:off x="8161423" y="2065170"/>
            <a:ext cx="3665637" cy="4247317"/>
          </a:xfrm>
          <a:prstGeom prst="rect">
            <a:avLst/>
          </a:prstGeom>
          <a:noFill/>
        </p:spPr>
        <p:txBody>
          <a:bodyPr wrap="square" rtlCol="0">
            <a:spAutoFit/>
          </a:bodyPr>
          <a:lstStyle/>
          <a:p>
            <a:pPr>
              <a:lnSpc>
                <a:spcPct val="150000"/>
              </a:lnSpc>
            </a:pPr>
            <a:r>
              <a:rPr lang="zh-CN" altLang="en-US" dirty="0" smtClean="0"/>
              <a:t>说明：</a:t>
            </a:r>
            <a:endParaRPr lang="en-US" altLang="zh-CN" dirty="0" smtClean="0"/>
          </a:p>
          <a:p>
            <a:pPr>
              <a:lnSpc>
                <a:spcPct val="150000"/>
              </a:lnSpc>
            </a:pPr>
            <a:r>
              <a:rPr lang="en-US" altLang="zh-CN" dirty="0" smtClean="0"/>
              <a:t>1.</a:t>
            </a:r>
            <a:r>
              <a:rPr lang="zh-CN" altLang="en-US" dirty="0" smtClean="0"/>
              <a:t>两条曲线分别代表对应评分值处好客户累计占比和坏客户累计占比。在模型有效的情况下，坏客户累计占比曲线应该在好客户累计占比曲线之上，且这两条曲线距离越远，则模型效果越好，模型区分好客户和坏客户的能力越强。</a:t>
            </a:r>
            <a:endParaRPr lang="en-US" altLang="zh-CN" dirty="0" smtClean="0"/>
          </a:p>
          <a:p>
            <a:pPr>
              <a:lnSpc>
                <a:spcPct val="150000"/>
              </a:lnSpc>
            </a:pPr>
            <a:r>
              <a:rPr lang="en-US" altLang="zh-CN" dirty="0" smtClean="0"/>
              <a:t>2.</a:t>
            </a:r>
            <a:r>
              <a:rPr lang="zh-CN" altLang="en-US" dirty="0" smtClean="0"/>
              <a:t>一般认为区分度在</a:t>
            </a:r>
            <a:r>
              <a:rPr lang="en-US" altLang="zh-CN" dirty="0" smtClean="0"/>
              <a:t>30%</a:t>
            </a:r>
            <a:r>
              <a:rPr lang="zh-CN" altLang="en-US" dirty="0" smtClean="0"/>
              <a:t>以上的模型是可以接受的。</a:t>
            </a:r>
            <a:endParaRPr lang="zh-CN" altLang="en-US" dirty="0"/>
          </a:p>
        </p:txBody>
      </p:sp>
    </p:spTree>
    <p:extLst>
      <p:ext uri="{BB962C8B-B14F-4D97-AF65-F5344CB8AC3E}">
        <p14:creationId xmlns:p14="http://schemas.microsoft.com/office/powerpoint/2010/main" val="274086184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734343" y="7860853"/>
            <a:ext cx="6723315" cy="1510686"/>
            <a:chOff x="615821" y="2493420"/>
            <a:chExt cx="6723315" cy="1510686"/>
          </a:xfrm>
        </p:grpSpPr>
        <p:sp>
          <p:nvSpPr>
            <p:cNvPr id="2" name="文本框 1"/>
            <p:cNvSpPr txBox="1"/>
            <p:nvPr/>
          </p:nvSpPr>
          <p:spPr>
            <a:xfrm>
              <a:off x="615821" y="2493420"/>
              <a:ext cx="6723315" cy="646331"/>
            </a:xfrm>
            <a:prstGeom prst="rect">
              <a:avLst/>
            </a:prstGeom>
            <a:noFill/>
          </p:spPr>
          <p:txBody>
            <a:bodyPr wrap="none" rtlCol="0">
              <a:spAutoFit/>
            </a:bodyPr>
            <a:lstStyle/>
            <a:p>
              <a:r>
                <a:rPr lang="zh-CN" altLang="en-US" sz="3600" dirty="0" smtClean="0">
                  <a:solidFill>
                    <a:schemeClr val="accent1"/>
                  </a:solidFill>
                  <a:latin typeface="+mj-ea"/>
                  <a:ea typeface="+mj-ea"/>
                </a:rPr>
                <a:t>基于</a:t>
              </a:r>
              <a:r>
                <a:rPr lang="en-US" altLang="zh-CN" sz="3600" dirty="0" smtClean="0">
                  <a:solidFill>
                    <a:schemeClr val="accent1"/>
                  </a:solidFill>
                  <a:latin typeface="+mj-ea"/>
                  <a:ea typeface="+mj-ea"/>
                </a:rPr>
                <a:t>AISAS</a:t>
              </a:r>
              <a:r>
                <a:rPr lang="zh-CN" altLang="en-US" sz="3600" dirty="0" smtClean="0">
                  <a:solidFill>
                    <a:schemeClr val="accent1"/>
                  </a:solidFill>
                  <a:latin typeface="+mj-ea"/>
                  <a:ea typeface="+mj-ea"/>
                </a:rPr>
                <a:t>模型的小米案例分析</a:t>
              </a:r>
              <a:endParaRPr lang="en-US" altLang="zh-CN" sz="3600" dirty="0" smtClean="0">
                <a:solidFill>
                  <a:schemeClr val="accent1"/>
                </a:solidFill>
                <a:latin typeface="+mj-ea"/>
                <a:ea typeface="+mj-ea"/>
              </a:endParaRPr>
            </a:p>
          </p:txBody>
        </p:sp>
        <p:sp>
          <p:nvSpPr>
            <p:cNvPr id="3" name="文本框 2"/>
            <p:cNvSpPr txBox="1"/>
            <p:nvPr/>
          </p:nvSpPr>
          <p:spPr>
            <a:xfrm>
              <a:off x="2673275" y="3603996"/>
              <a:ext cx="2608406" cy="400110"/>
            </a:xfrm>
            <a:prstGeom prst="rect">
              <a:avLst/>
            </a:prstGeom>
            <a:noFill/>
          </p:spPr>
          <p:txBody>
            <a:bodyPr wrap="none" rtlCol="0">
              <a:spAutoFit/>
            </a:bodyPr>
            <a:lstStyle/>
            <a:p>
              <a:r>
                <a:rPr lang="zh-CN" altLang="en-US" sz="2000" b="1" dirty="0"/>
                <a:t>李</a:t>
              </a:r>
              <a:r>
                <a:rPr lang="zh-CN" altLang="en-US" sz="2000" b="1" dirty="0" smtClean="0"/>
                <a:t>欣  张文璇  蒋志超</a:t>
              </a:r>
              <a:endParaRPr lang="zh-CN" altLang="en-US" sz="2000" b="1" dirty="0"/>
            </a:p>
          </p:txBody>
        </p:sp>
        <p:grpSp>
          <p:nvGrpSpPr>
            <p:cNvPr id="4" name="组合 3"/>
            <p:cNvGrpSpPr/>
            <p:nvPr/>
          </p:nvGrpSpPr>
          <p:grpSpPr>
            <a:xfrm>
              <a:off x="3110503" y="3169514"/>
              <a:ext cx="1733951" cy="369332"/>
              <a:chOff x="3026300" y="3169514"/>
              <a:chExt cx="1733951" cy="369332"/>
            </a:xfrm>
          </p:grpSpPr>
          <p:sp>
            <p:nvSpPr>
              <p:cNvPr id="5" name="圆角矩形 4"/>
              <p:cNvSpPr/>
              <p:nvPr/>
            </p:nvSpPr>
            <p:spPr>
              <a:xfrm>
                <a:off x="3026300" y="3193612"/>
                <a:ext cx="1660849" cy="32316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55938" y="3169514"/>
                <a:ext cx="1704313" cy="369332"/>
              </a:xfrm>
              <a:prstGeom prst="rect">
                <a:avLst/>
              </a:prstGeom>
              <a:noFill/>
            </p:spPr>
            <p:txBody>
              <a:bodyPr wrap="none" rtlCol="0">
                <a:spAutoFit/>
              </a:bodyPr>
              <a:lstStyle/>
              <a:p>
                <a:r>
                  <a:rPr lang="en-US" altLang="zh-CN" dirty="0" smtClean="0">
                    <a:solidFill>
                      <a:schemeClr val="bg1"/>
                    </a:solidFill>
                  </a:rPr>
                  <a:t>Presented by</a:t>
                </a:r>
                <a:endParaRPr lang="zh-CN" altLang="en-US" dirty="0">
                  <a:solidFill>
                    <a:schemeClr val="bg1"/>
                  </a:solidFill>
                </a:endParaRPr>
              </a:p>
            </p:txBody>
          </p:sp>
        </p:grpSp>
      </p:grpSp>
      <p:pic>
        <p:nvPicPr>
          <p:cNvPr id="8" name="图片 7"/>
          <p:cNvPicPr>
            <a:picLocks noChangeAspect="1"/>
          </p:cNvPicPr>
          <p:nvPr/>
        </p:nvPicPr>
        <p:blipFill rotWithShape="1">
          <a:blip r:embed="rId2">
            <a:duotone>
              <a:prstClr val="black"/>
              <a:schemeClr val="accent5">
                <a:tint val="45000"/>
                <a:satMod val="400000"/>
              </a:schemeClr>
            </a:duotone>
          </a:blip>
          <a:srcRect t="12071"/>
          <a:stretch/>
        </p:blipFill>
        <p:spPr>
          <a:xfrm>
            <a:off x="2983723" y="2007726"/>
            <a:ext cx="6224555" cy="2707128"/>
          </a:xfrm>
          <a:prstGeom prst="rect">
            <a:avLst/>
          </a:prstGeom>
        </p:spPr>
      </p:pic>
      <p:sp>
        <p:nvSpPr>
          <p:cNvPr id="11" name="TextBox 10"/>
          <p:cNvSpPr txBox="1"/>
          <p:nvPr/>
        </p:nvSpPr>
        <p:spPr>
          <a:xfrm>
            <a:off x="4192399" y="12001500"/>
            <a:ext cx="3734099" cy="369332"/>
          </a:xfrm>
          <a:prstGeom prst="rect">
            <a:avLst/>
          </a:prstGeom>
          <a:noFill/>
        </p:spPr>
        <p:txBody>
          <a:bodyPr wrap="none" rtlCol="0">
            <a:spAutoFit/>
          </a:bodyPr>
          <a:lstStyle/>
          <a:p>
            <a:r>
              <a:rPr lang="en-US" altLang="zh-CN" dirty="0" smtClean="0">
                <a:hlinkClick r:id="rId3"/>
              </a:rPr>
              <a:t>www.51pptmoban.com</a:t>
            </a:r>
            <a:r>
              <a:rPr lang="en-US" altLang="zh-CN" dirty="0" smtClean="0"/>
              <a:t> </a:t>
            </a:r>
            <a:r>
              <a:rPr lang="zh-CN" altLang="en-US" dirty="0"/>
              <a:t>搜集整理</a:t>
            </a:r>
          </a:p>
        </p:txBody>
      </p:sp>
    </p:spTree>
    <p:extLst>
      <p:ext uri="{BB962C8B-B14F-4D97-AF65-F5344CB8AC3E}">
        <p14:creationId xmlns:p14="http://schemas.microsoft.com/office/powerpoint/2010/main" val="423757301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46274297"/>
              </p:ext>
            </p:extLst>
          </p:nvPr>
        </p:nvGraphicFramePr>
        <p:xfrm>
          <a:off x="1517650" y="1619775"/>
          <a:ext cx="8683626" cy="3423712"/>
        </p:xfrm>
        <a:graphic>
          <a:graphicData uri="http://schemas.openxmlformats.org/drawingml/2006/table">
            <a:tbl>
              <a:tblPr firstRow="1" bandRow="1">
                <a:tableStyleId>{5C22544A-7EE6-4342-B048-85BDC9FD1C3A}</a:tableStyleId>
              </a:tblPr>
              <a:tblGrid>
                <a:gridCol w="2894542"/>
                <a:gridCol w="2894542"/>
                <a:gridCol w="2894542"/>
              </a:tblGrid>
              <a:tr h="427964">
                <a:tc>
                  <a:txBody>
                    <a:bodyPr/>
                    <a:lstStyle/>
                    <a:p>
                      <a:r>
                        <a:rPr lang="zh-CN" altLang="en-US" dirty="0" smtClean="0"/>
                        <a:t>变量</a:t>
                      </a:r>
                      <a:endParaRPr lang="zh-CN" altLang="en-US" dirty="0"/>
                    </a:p>
                  </a:txBody>
                  <a:tcPr/>
                </a:tc>
                <a:tc>
                  <a:txBody>
                    <a:bodyPr/>
                    <a:lstStyle/>
                    <a:p>
                      <a:r>
                        <a:rPr lang="zh-CN" altLang="en-US" dirty="0" smtClean="0"/>
                        <a:t>属性</a:t>
                      </a:r>
                      <a:endParaRPr lang="zh-CN" altLang="en-US" dirty="0"/>
                    </a:p>
                  </a:txBody>
                  <a:tcPr/>
                </a:tc>
                <a:tc>
                  <a:txBody>
                    <a:bodyPr/>
                    <a:lstStyle/>
                    <a:p>
                      <a:r>
                        <a:rPr lang="zh-CN" altLang="en-US" dirty="0" smtClean="0"/>
                        <a:t>分值</a:t>
                      </a:r>
                      <a:endParaRPr lang="zh-CN" altLang="en-US" dirty="0"/>
                    </a:p>
                  </a:txBody>
                  <a:tcPr/>
                </a:tc>
              </a:tr>
              <a:tr h="427964">
                <a:tc>
                  <a:txBody>
                    <a:bodyPr/>
                    <a:lstStyle/>
                    <a:p>
                      <a:r>
                        <a:rPr lang="zh-CN" altLang="en-US" dirty="0" smtClean="0"/>
                        <a:t>年龄</a:t>
                      </a:r>
                      <a:endParaRPr lang="zh-CN" altLang="en-US" dirty="0"/>
                    </a:p>
                  </a:txBody>
                  <a:tcPr/>
                </a:tc>
                <a:tc>
                  <a:txBody>
                    <a:bodyPr/>
                    <a:lstStyle/>
                    <a:p>
                      <a:r>
                        <a:rPr lang="zh-CN" altLang="en-US" dirty="0" smtClean="0"/>
                        <a:t>年龄</a:t>
                      </a:r>
                      <a:r>
                        <a:rPr lang="en-US" altLang="zh-CN" dirty="0" smtClean="0"/>
                        <a:t>&lt;25</a:t>
                      </a:r>
                      <a:endParaRPr lang="zh-CN" altLang="en-US" dirty="0"/>
                    </a:p>
                  </a:txBody>
                  <a:tcPr/>
                </a:tc>
                <a:tc>
                  <a:txBody>
                    <a:bodyPr/>
                    <a:lstStyle/>
                    <a:p>
                      <a:r>
                        <a:rPr lang="en-US" altLang="zh-CN" dirty="0" smtClean="0"/>
                        <a:t>120</a:t>
                      </a:r>
                      <a:endParaRPr lang="zh-CN" altLang="en-US" dirty="0"/>
                    </a:p>
                  </a:txBody>
                  <a:tcPr/>
                </a:tc>
              </a:tr>
              <a:tr h="427964">
                <a:tc>
                  <a:txBody>
                    <a:bodyPr/>
                    <a:lstStyle/>
                    <a:p>
                      <a:r>
                        <a:rPr lang="zh-CN" altLang="en-US" dirty="0" smtClean="0"/>
                        <a:t>年龄</a:t>
                      </a:r>
                      <a:endParaRPr lang="zh-CN" altLang="en-US" dirty="0"/>
                    </a:p>
                  </a:txBody>
                  <a:tcPr/>
                </a:tc>
                <a:tc>
                  <a:txBody>
                    <a:bodyPr/>
                    <a:lstStyle/>
                    <a:p>
                      <a:r>
                        <a:rPr lang="en-US" altLang="zh-CN" dirty="0" smtClean="0"/>
                        <a:t>25</a:t>
                      </a:r>
                      <a:r>
                        <a:rPr lang="zh-CN" altLang="en-US" dirty="0" smtClean="0"/>
                        <a:t>≤年龄</a:t>
                      </a:r>
                      <a:r>
                        <a:rPr lang="en-US" altLang="zh-CN" dirty="0" smtClean="0"/>
                        <a:t>&lt;35</a:t>
                      </a:r>
                    </a:p>
                  </a:txBody>
                  <a:tcPr/>
                </a:tc>
                <a:tc>
                  <a:txBody>
                    <a:bodyPr/>
                    <a:lstStyle/>
                    <a:p>
                      <a:r>
                        <a:rPr lang="en-US" altLang="zh-CN" dirty="0" smtClean="0"/>
                        <a:t>150</a:t>
                      </a:r>
                      <a:endParaRPr lang="zh-CN" altLang="en-US" dirty="0"/>
                    </a:p>
                  </a:txBody>
                  <a:tcPr/>
                </a:tc>
              </a:tr>
              <a:tr h="427964">
                <a:tc>
                  <a:txBody>
                    <a:bodyPr/>
                    <a:lstStyle/>
                    <a:p>
                      <a:r>
                        <a:rPr lang="zh-CN" altLang="en-US" dirty="0" smtClean="0"/>
                        <a:t>年龄</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35≤</a:t>
                      </a:r>
                      <a:r>
                        <a:rPr lang="zh-CN" altLang="en-US" dirty="0" smtClean="0"/>
                        <a:t>年龄</a:t>
                      </a:r>
                      <a:r>
                        <a:rPr lang="en-US" altLang="zh-CN" dirty="0" smtClean="0"/>
                        <a:t>&lt;50</a:t>
                      </a:r>
                    </a:p>
                  </a:txBody>
                  <a:tcPr/>
                </a:tc>
                <a:tc>
                  <a:txBody>
                    <a:bodyPr/>
                    <a:lstStyle/>
                    <a:p>
                      <a:r>
                        <a:rPr lang="en-US" altLang="zh-CN" dirty="0" smtClean="0"/>
                        <a:t>180</a:t>
                      </a:r>
                      <a:endParaRPr lang="zh-CN" altLang="en-US" dirty="0"/>
                    </a:p>
                  </a:txBody>
                  <a:tcPr/>
                </a:tc>
              </a:tr>
              <a:tr h="427964">
                <a:tc>
                  <a:txBody>
                    <a:bodyPr/>
                    <a:lstStyle/>
                    <a:p>
                      <a:r>
                        <a:rPr lang="zh-CN" altLang="en-US" dirty="0" smtClean="0"/>
                        <a:t>年龄</a:t>
                      </a:r>
                      <a:endParaRPr lang="zh-CN" altLang="en-US" dirty="0"/>
                    </a:p>
                  </a:txBody>
                  <a:tcPr/>
                </a:tc>
                <a:tc>
                  <a:txBody>
                    <a:bodyPr/>
                    <a:lstStyle/>
                    <a:p>
                      <a:r>
                        <a:rPr lang="zh-CN" altLang="en-US" dirty="0" smtClean="0"/>
                        <a:t>年龄≥ </a:t>
                      </a:r>
                      <a:r>
                        <a:rPr lang="en-US" altLang="zh-CN" dirty="0" smtClean="0"/>
                        <a:t>50</a:t>
                      </a:r>
                      <a:endParaRPr lang="zh-CN" altLang="en-US" dirty="0"/>
                    </a:p>
                  </a:txBody>
                  <a:tcPr/>
                </a:tc>
                <a:tc>
                  <a:txBody>
                    <a:bodyPr/>
                    <a:lstStyle/>
                    <a:p>
                      <a:r>
                        <a:rPr lang="en-US" altLang="zh-CN" dirty="0" smtClean="0"/>
                        <a:t>150</a:t>
                      </a:r>
                      <a:endParaRPr lang="zh-CN" altLang="en-US" dirty="0"/>
                    </a:p>
                  </a:txBody>
                  <a:tcPr/>
                </a:tc>
              </a:tr>
              <a:tr h="427964">
                <a:tc>
                  <a:txBody>
                    <a:bodyPr/>
                    <a:lstStyle/>
                    <a:p>
                      <a:r>
                        <a:rPr lang="zh-CN" altLang="en-US" dirty="0" smtClean="0"/>
                        <a:t>企业类型</a:t>
                      </a:r>
                      <a:endParaRPr lang="zh-CN" altLang="en-US" dirty="0"/>
                    </a:p>
                  </a:txBody>
                  <a:tcPr/>
                </a:tc>
                <a:tc>
                  <a:txBody>
                    <a:bodyPr/>
                    <a:lstStyle/>
                    <a:p>
                      <a:r>
                        <a:rPr lang="zh-CN" altLang="en-US" dirty="0" smtClean="0"/>
                        <a:t>国企</a:t>
                      </a:r>
                      <a:endParaRPr lang="zh-CN" altLang="en-US" dirty="0"/>
                    </a:p>
                  </a:txBody>
                  <a:tcPr/>
                </a:tc>
                <a:tc>
                  <a:txBody>
                    <a:bodyPr/>
                    <a:lstStyle/>
                    <a:p>
                      <a:r>
                        <a:rPr lang="en-US" altLang="zh-CN" dirty="0" smtClean="0"/>
                        <a:t>110</a:t>
                      </a:r>
                      <a:endParaRPr lang="zh-CN" altLang="en-US" dirty="0"/>
                    </a:p>
                  </a:txBody>
                  <a:tcPr/>
                </a:tc>
              </a:tr>
              <a:tr h="427964">
                <a:tc>
                  <a:txBody>
                    <a:bodyPr/>
                    <a:lstStyle/>
                    <a:p>
                      <a:r>
                        <a:rPr lang="zh-CN" altLang="en-US" dirty="0" smtClean="0"/>
                        <a:t>企业类型</a:t>
                      </a:r>
                      <a:endParaRPr lang="zh-CN" altLang="en-US" dirty="0"/>
                    </a:p>
                  </a:txBody>
                  <a:tcPr/>
                </a:tc>
                <a:tc>
                  <a:txBody>
                    <a:bodyPr/>
                    <a:lstStyle/>
                    <a:p>
                      <a:r>
                        <a:rPr lang="zh-CN" altLang="en-US" dirty="0" smtClean="0"/>
                        <a:t>外企</a:t>
                      </a:r>
                      <a:endParaRPr lang="zh-CN" altLang="en-US" dirty="0"/>
                    </a:p>
                  </a:txBody>
                  <a:tcPr/>
                </a:tc>
                <a:tc>
                  <a:txBody>
                    <a:bodyPr/>
                    <a:lstStyle/>
                    <a:p>
                      <a:r>
                        <a:rPr lang="en-US" altLang="zh-CN" dirty="0" smtClean="0"/>
                        <a:t>130</a:t>
                      </a:r>
                      <a:endParaRPr lang="zh-CN" altLang="en-US" dirty="0"/>
                    </a:p>
                  </a:txBody>
                  <a:tcPr/>
                </a:tc>
              </a:tr>
              <a:tr h="427964">
                <a:tc>
                  <a:txBody>
                    <a:bodyPr/>
                    <a:lstStyle/>
                    <a:p>
                      <a:r>
                        <a:rPr lang="zh-CN" altLang="en-US" dirty="0" smtClean="0"/>
                        <a:t>企业类型</a:t>
                      </a:r>
                      <a:endParaRPr lang="zh-CN" altLang="en-US" dirty="0"/>
                    </a:p>
                  </a:txBody>
                  <a:tcPr/>
                </a:tc>
                <a:tc>
                  <a:txBody>
                    <a:bodyPr/>
                    <a:lstStyle/>
                    <a:p>
                      <a:r>
                        <a:rPr lang="zh-CN" altLang="en-US" dirty="0" smtClean="0"/>
                        <a:t>私企</a:t>
                      </a:r>
                      <a:endParaRPr lang="zh-CN" altLang="en-US" dirty="0"/>
                    </a:p>
                  </a:txBody>
                  <a:tcPr/>
                </a:tc>
                <a:tc>
                  <a:txBody>
                    <a:bodyPr/>
                    <a:lstStyle/>
                    <a:p>
                      <a:r>
                        <a:rPr lang="en-US" altLang="zh-CN" dirty="0" smtClean="0"/>
                        <a:t>100</a:t>
                      </a:r>
                      <a:endParaRPr lang="zh-CN" altLang="en-US" dirty="0"/>
                    </a:p>
                  </a:txBody>
                  <a:tcPr/>
                </a:tc>
              </a:tr>
            </a:tbl>
          </a:graphicData>
        </a:graphic>
      </p:graphicFrame>
      <p:sp>
        <p:nvSpPr>
          <p:cNvPr id="10" name="Text Box 16"/>
          <p:cNvSpPr txBox="1">
            <a:spLocks noChangeArrowheads="1"/>
          </p:cNvSpPr>
          <p:nvPr/>
        </p:nvSpPr>
        <p:spPr bwMode="auto">
          <a:xfrm>
            <a:off x="2293979" y="812567"/>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accent1"/>
                </a:solidFill>
                <a:latin typeface="Calibri" panose="020F0502020204030204" pitchFamily="34" charset="0"/>
              </a:rPr>
              <a:t>信用评分示例</a:t>
            </a:r>
            <a:endParaRPr lang="en-US" sz="2400" b="1" dirty="0">
              <a:solidFill>
                <a:schemeClr val="accent1"/>
              </a:solidFill>
              <a:latin typeface="Calibri" panose="020F0502020204030204" pitchFamily="34" charset="0"/>
            </a:endParaRPr>
          </a:p>
        </p:txBody>
      </p:sp>
    </p:spTree>
    <p:extLst>
      <p:ext uri="{BB962C8B-B14F-4D97-AF65-F5344CB8AC3E}">
        <p14:creationId xmlns:p14="http://schemas.microsoft.com/office/powerpoint/2010/main" val="2625281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2225482"/>
              </p:ext>
            </p:extLst>
          </p:nvPr>
        </p:nvGraphicFramePr>
        <p:xfrm>
          <a:off x="1517650" y="1619775"/>
          <a:ext cx="8912224" cy="3380853"/>
        </p:xfrm>
        <a:graphic>
          <a:graphicData uri="http://schemas.openxmlformats.org/drawingml/2006/table">
            <a:tbl>
              <a:tblPr firstRow="1" bandRow="1">
                <a:tableStyleId>{5C22544A-7EE6-4342-B048-85BDC9FD1C3A}</a:tableStyleId>
              </a:tblPr>
              <a:tblGrid>
                <a:gridCol w="1668393"/>
                <a:gridCol w="1302348"/>
                <a:gridCol w="1485371"/>
                <a:gridCol w="1611364"/>
                <a:gridCol w="1359377"/>
                <a:gridCol w="1485371"/>
              </a:tblGrid>
              <a:tr h="482979">
                <a:tc gridSpan="3">
                  <a:txBody>
                    <a:bodyPr/>
                    <a:lstStyle/>
                    <a:p>
                      <a:pPr algn="ctr"/>
                      <a:r>
                        <a:rPr lang="zh-CN" altLang="en-US" dirty="0" smtClean="0"/>
                        <a:t>客户</a:t>
                      </a:r>
                      <a:r>
                        <a:rPr lang="en-US" altLang="zh-CN" dirty="0" smtClean="0"/>
                        <a:t>1</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zh-CN" altLang="en-US" dirty="0" smtClean="0"/>
                        <a:t>客户</a:t>
                      </a:r>
                      <a:r>
                        <a:rPr lang="en-US" altLang="zh-CN" dirty="0" smtClean="0"/>
                        <a:t>2</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482979">
                <a:tc>
                  <a:txBody>
                    <a:bodyPr/>
                    <a:lstStyle/>
                    <a:p>
                      <a:r>
                        <a:rPr lang="zh-CN" altLang="en-US" dirty="0" smtClean="0"/>
                        <a:t>变量</a:t>
                      </a:r>
                      <a:endParaRPr lang="zh-CN" altLang="en-US" dirty="0"/>
                    </a:p>
                  </a:txBody>
                  <a:tcPr/>
                </a:tc>
                <a:tc>
                  <a:txBody>
                    <a:bodyPr/>
                    <a:lstStyle/>
                    <a:p>
                      <a:r>
                        <a:rPr lang="zh-CN" altLang="en-US" dirty="0" smtClean="0"/>
                        <a:t>变量取值</a:t>
                      </a:r>
                      <a:endParaRPr lang="zh-CN" altLang="en-US" dirty="0"/>
                    </a:p>
                  </a:txBody>
                  <a:tcPr/>
                </a:tc>
                <a:tc>
                  <a:txBody>
                    <a:bodyPr/>
                    <a:lstStyle/>
                    <a:p>
                      <a:r>
                        <a:rPr lang="zh-CN" altLang="en-US" dirty="0" smtClean="0"/>
                        <a:t>评分</a:t>
                      </a:r>
                      <a:endParaRPr lang="zh-CN" altLang="en-US" dirty="0"/>
                    </a:p>
                  </a:txBody>
                  <a:tcPr/>
                </a:tc>
                <a:tc>
                  <a:txBody>
                    <a:bodyPr/>
                    <a:lstStyle/>
                    <a:p>
                      <a:r>
                        <a:rPr lang="zh-CN" altLang="en-US" dirty="0" smtClean="0"/>
                        <a:t>变量</a:t>
                      </a:r>
                      <a:endParaRPr lang="zh-CN" altLang="en-US" dirty="0"/>
                    </a:p>
                  </a:txBody>
                  <a:tcPr/>
                </a:tc>
                <a:tc>
                  <a:txBody>
                    <a:bodyPr/>
                    <a:lstStyle/>
                    <a:p>
                      <a:r>
                        <a:rPr lang="zh-CN" altLang="en-US" dirty="0" smtClean="0"/>
                        <a:t>变量取值</a:t>
                      </a:r>
                      <a:endParaRPr lang="zh-CN" altLang="en-US" dirty="0"/>
                    </a:p>
                  </a:txBody>
                  <a:tcPr/>
                </a:tc>
                <a:tc>
                  <a:txBody>
                    <a:bodyPr/>
                    <a:lstStyle/>
                    <a:p>
                      <a:r>
                        <a:rPr lang="zh-CN" altLang="en-US" dirty="0" smtClean="0"/>
                        <a:t>评分</a:t>
                      </a:r>
                      <a:endParaRPr lang="zh-CN" altLang="en-US" dirty="0"/>
                    </a:p>
                  </a:txBody>
                  <a:tcPr/>
                </a:tc>
              </a:tr>
              <a:tr h="482979">
                <a:tc>
                  <a:txBody>
                    <a:bodyPr/>
                    <a:lstStyle/>
                    <a:p>
                      <a:r>
                        <a:rPr lang="zh-CN" altLang="en-US" dirty="0" smtClean="0"/>
                        <a:t>年龄</a:t>
                      </a:r>
                      <a:endParaRPr lang="zh-CN" altLang="en-US" dirty="0"/>
                    </a:p>
                  </a:txBody>
                  <a:tcPr/>
                </a:tc>
                <a:tc>
                  <a:txBody>
                    <a:bodyPr/>
                    <a:lstStyle/>
                    <a:p>
                      <a:r>
                        <a:rPr lang="en-US" altLang="zh-CN" dirty="0" smtClean="0"/>
                        <a:t>30</a:t>
                      </a:r>
                    </a:p>
                  </a:txBody>
                  <a:tcPr/>
                </a:tc>
                <a:tc>
                  <a:txBody>
                    <a:bodyPr/>
                    <a:lstStyle/>
                    <a:p>
                      <a:r>
                        <a:rPr lang="en-US" altLang="zh-CN" dirty="0" smtClean="0"/>
                        <a:t>150</a:t>
                      </a:r>
                      <a:endParaRPr lang="zh-CN" altLang="en-US" dirty="0"/>
                    </a:p>
                  </a:txBody>
                  <a:tcPr/>
                </a:tc>
                <a:tc>
                  <a:txBody>
                    <a:bodyPr/>
                    <a:lstStyle/>
                    <a:p>
                      <a:r>
                        <a:rPr lang="zh-CN" altLang="en-US" dirty="0" smtClean="0"/>
                        <a:t>年龄</a:t>
                      </a:r>
                      <a:endParaRPr lang="zh-CN" altLang="en-US" dirty="0"/>
                    </a:p>
                  </a:txBody>
                  <a:tcPr/>
                </a:tc>
                <a:tc>
                  <a:txBody>
                    <a:bodyPr/>
                    <a:lstStyle/>
                    <a:p>
                      <a:r>
                        <a:rPr lang="en-US" altLang="zh-CN" dirty="0" smtClean="0"/>
                        <a:t>40</a:t>
                      </a:r>
                      <a:endParaRPr lang="zh-CN" altLang="en-US" dirty="0"/>
                    </a:p>
                  </a:txBody>
                  <a:tcPr/>
                </a:tc>
                <a:tc>
                  <a:txBody>
                    <a:bodyPr/>
                    <a:lstStyle/>
                    <a:p>
                      <a:r>
                        <a:rPr lang="en-US" altLang="zh-CN" dirty="0" smtClean="0"/>
                        <a:t>180</a:t>
                      </a:r>
                      <a:endParaRPr lang="zh-CN" altLang="en-US" dirty="0"/>
                    </a:p>
                  </a:txBody>
                  <a:tcPr/>
                </a:tc>
              </a:tr>
              <a:tr h="482979">
                <a:tc>
                  <a:txBody>
                    <a:bodyPr/>
                    <a:lstStyle/>
                    <a:p>
                      <a:r>
                        <a:rPr lang="zh-CN" altLang="en-US" dirty="0" smtClean="0"/>
                        <a:t>企业类型</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txBody>
                  <a:tcPr/>
                </a:tc>
                <a:tc>
                  <a:txBody>
                    <a:bodyPr/>
                    <a:lstStyle/>
                    <a:p>
                      <a:endParaRPr lang="zh-CN" altLang="en-US" dirty="0"/>
                    </a:p>
                  </a:txBody>
                  <a:tcPr/>
                </a:tc>
                <a:tc>
                  <a:txBody>
                    <a:bodyPr/>
                    <a:lstStyle/>
                    <a:p>
                      <a:r>
                        <a:rPr lang="zh-CN" altLang="en-US" dirty="0" smtClean="0"/>
                        <a:t>企业类型</a:t>
                      </a:r>
                      <a:endParaRPr lang="zh-CN" altLang="en-US" dirty="0"/>
                    </a:p>
                  </a:txBody>
                  <a:tcPr/>
                </a:tc>
                <a:tc>
                  <a:txBody>
                    <a:bodyPr/>
                    <a:lstStyle/>
                    <a:p>
                      <a:endParaRPr lang="zh-CN" altLang="en-US" dirty="0"/>
                    </a:p>
                  </a:txBody>
                  <a:tcPr/>
                </a:tc>
                <a:tc>
                  <a:txBody>
                    <a:bodyPr/>
                    <a:lstStyle/>
                    <a:p>
                      <a:endParaRPr lang="zh-CN" altLang="en-US" dirty="0"/>
                    </a:p>
                  </a:txBody>
                  <a:tcPr/>
                </a:tc>
              </a:tr>
              <a:tr h="482979">
                <a:tc>
                  <a:txBody>
                    <a:bodyPr/>
                    <a:lstStyle/>
                    <a:p>
                      <a:r>
                        <a:rPr lang="zh-CN" altLang="en-US" dirty="0" smtClean="0"/>
                        <a:t>资产</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zh-CN" altLang="en-US" dirty="0" smtClean="0"/>
                        <a:t>资产</a:t>
                      </a:r>
                      <a:endParaRPr lang="zh-CN" altLang="en-US" dirty="0"/>
                    </a:p>
                  </a:txBody>
                  <a:tcPr/>
                </a:tc>
                <a:tc>
                  <a:txBody>
                    <a:bodyPr/>
                    <a:lstStyle/>
                    <a:p>
                      <a:endParaRPr lang="zh-CN" altLang="en-US" dirty="0"/>
                    </a:p>
                  </a:txBody>
                  <a:tcPr/>
                </a:tc>
                <a:tc>
                  <a:txBody>
                    <a:bodyPr/>
                    <a:lstStyle/>
                    <a:p>
                      <a:endParaRPr lang="zh-CN" altLang="en-US" dirty="0"/>
                    </a:p>
                  </a:txBody>
                  <a:tcPr/>
                </a:tc>
              </a:tr>
              <a:tr h="482979">
                <a:tc>
                  <a:txBody>
                    <a:bodyPr/>
                    <a:lstStyle/>
                    <a:p>
                      <a:r>
                        <a:rPr lang="zh-CN" altLang="en-US" dirty="0" smtClean="0"/>
                        <a:t>信用评分：</a:t>
                      </a:r>
                      <a:endParaRPr lang="zh-CN" altLang="en-US" dirty="0"/>
                    </a:p>
                  </a:txBody>
                  <a:tcPr/>
                </a:tc>
                <a:tc gridSpan="2">
                  <a:txBody>
                    <a:bodyPr/>
                    <a:lstStyle/>
                    <a:p>
                      <a:endParaRPr lang="zh-CN" altLang="en-US" dirty="0"/>
                    </a:p>
                  </a:txBody>
                  <a:tcPr/>
                </a:tc>
                <a:tc hMerge="1">
                  <a:txBody>
                    <a:bodyPr/>
                    <a:lstStyle/>
                    <a:p>
                      <a:endParaRPr lang="zh-CN" altLang="en-US" dirty="0"/>
                    </a:p>
                  </a:txBody>
                  <a:tcPr/>
                </a:tc>
                <a:tc>
                  <a:txBody>
                    <a:bodyPr/>
                    <a:lstStyle/>
                    <a:p>
                      <a:r>
                        <a:rPr lang="zh-CN" altLang="en-US" dirty="0" smtClean="0"/>
                        <a:t>信用评分：</a:t>
                      </a:r>
                      <a:endParaRPr lang="zh-CN" altLang="en-US" dirty="0"/>
                    </a:p>
                  </a:txBody>
                  <a:tcPr/>
                </a:tc>
                <a:tc gridSpan="2">
                  <a:txBody>
                    <a:bodyPr/>
                    <a:lstStyle/>
                    <a:p>
                      <a:endParaRPr lang="zh-CN" altLang="en-US" dirty="0"/>
                    </a:p>
                  </a:txBody>
                  <a:tcPr/>
                </a:tc>
                <a:tc hMerge="1">
                  <a:txBody>
                    <a:bodyPr/>
                    <a:lstStyle/>
                    <a:p>
                      <a:endParaRPr lang="zh-CN" altLang="en-US" dirty="0"/>
                    </a:p>
                  </a:txBody>
                  <a:tcPr/>
                </a:tc>
              </a:tr>
              <a:tr h="482979">
                <a:tc>
                  <a:txBody>
                    <a:bodyPr/>
                    <a:lstStyle/>
                    <a:p>
                      <a:r>
                        <a:rPr lang="zh-CN" altLang="en-US" dirty="0" smtClean="0"/>
                        <a:t>同意或不同意</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zh-CN" altLang="en-US" dirty="0" smtClean="0"/>
                        <a:t>同意或不同意</a:t>
                      </a:r>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10" name="Text Box 16"/>
          <p:cNvSpPr txBox="1">
            <a:spLocks noChangeArrowheads="1"/>
          </p:cNvSpPr>
          <p:nvPr/>
        </p:nvSpPr>
        <p:spPr bwMode="auto">
          <a:xfrm>
            <a:off x="2293979" y="812567"/>
            <a:ext cx="612026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accent1"/>
                </a:solidFill>
                <a:latin typeface="Calibri" panose="020F0502020204030204" pitchFamily="34" charset="0"/>
              </a:rPr>
              <a:t>根据信用评分判定是否发放贷款示例</a:t>
            </a:r>
            <a:endParaRPr lang="en-US" sz="2400" b="1" dirty="0">
              <a:solidFill>
                <a:schemeClr val="accent1"/>
              </a:solidFill>
              <a:latin typeface="Calibri" panose="020F0502020204030204" pitchFamily="34" charset="0"/>
            </a:endParaRPr>
          </a:p>
        </p:txBody>
      </p:sp>
    </p:spTree>
    <p:extLst>
      <p:ext uri="{BB962C8B-B14F-4D97-AF65-F5344CB8AC3E}">
        <p14:creationId xmlns:p14="http://schemas.microsoft.com/office/powerpoint/2010/main" val="25079709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73936" y="1686911"/>
            <a:ext cx="8923282" cy="335805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29336" y="2259104"/>
            <a:ext cx="1210588" cy="707886"/>
          </a:xfrm>
          <a:prstGeom prst="rect">
            <a:avLst/>
          </a:prstGeom>
          <a:noFill/>
        </p:spPr>
        <p:txBody>
          <a:bodyPr wrap="none" rtlCol="0">
            <a:spAutoFit/>
          </a:bodyPr>
          <a:lstStyle/>
          <a:p>
            <a:r>
              <a:rPr lang="zh-CN" altLang="en-US" sz="4000" dirty="0">
                <a:solidFill>
                  <a:schemeClr val="bg1"/>
                </a:solidFill>
                <a:latin typeface="+mj-ea"/>
                <a:ea typeface="+mj-ea"/>
              </a:rPr>
              <a:t>目录</a:t>
            </a:r>
          </a:p>
        </p:txBody>
      </p:sp>
      <p:cxnSp>
        <p:nvCxnSpPr>
          <p:cNvPr id="9" name="直接连接符 8"/>
          <p:cNvCxnSpPr/>
          <p:nvPr/>
        </p:nvCxnSpPr>
        <p:spPr>
          <a:xfrm>
            <a:off x="2885091" y="2981193"/>
            <a:ext cx="81350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2819745" y="3248059"/>
            <a:ext cx="1752019" cy="884978"/>
            <a:chOff x="2819745" y="2857534"/>
            <a:chExt cx="1752019" cy="884978"/>
          </a:xfrm>
        </p:grpSpPr>
        <p:sp>
          <p:nvSpPr>
            <p:cNvPr id="10" name="文本框 9"/>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12" name="直接连接符 11"/>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bg1"/>
                  </a:solidFill>
                </a:rPr>
                <a:t>商业理解</a:t>
              </a:r>
              <a:endParaRPr lang="zh-CN" altLang="en-US" sz="2400" dirty="0">
                <a:solidFill>
                  <a:schemeClr val="bg1"/>
                </a:solidFill>
              </a:endParaRPr>
            </a:p>
          </p:txBody>
        </p:sp>
      </p:grpSp>
      <p:grpSp>
        <p:nvGrpSpPr>
          <p:cNvPr id="27" name="组合 26"/>
          <p:cNvGrpSpPr/>
          <p:nvPr/>
        </p:nvGrpSpPr>
        <p:grpSpPr>
          <a:xfrm>
            <a:off x="6146434" y="3317791"/>
            <a:ext cx="2777825" cy="884978"/>
            <a:chOff x="4774669" y="2857534"/>
            <a:chExt cx="2777825" cy="884978"/>
          </a:xfrm>
        </p:grpSpPr>
        <p:grpSp>
          <p:nvGrpSpPr>
            <p:cNvPr id="16" name="组合 15"/>
            <p:cNvGrpSpPr/>
            <p:nvPr/>
          </p:nvGrpSpPr>
          <p:grpSpPr>
            <a:xfrm>
              <a:off x="4774669" y="2857534"/>
              <a:ext cx="697444" cy="884978"/>
              <a:chOff x="2707744" y="2857534"/>
              <a:chExt cx="697444" cy="884978"/>
            </a:xfrm>
          </p:grpSpPr>
          <p:sp>
            <p:nvSpPr>
              <p:cNvPr id="17" name="文本框 16"/>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18" name="直接连接符 17"/>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bg1"/>
                  </a:solidFill>
                </a:endParaRPr>
              </a:p>
            </p:txBody>
          </p:sp>
        </p:grpSp>
        <p:sp>
          <p:nvSpPr>
            <p:cNvPr id="20" name="文本框 19"/>
            <p:cNvSpPr txBox="1"/>
            <p:nvPr/>
          </p:nvSpPr>
          <p:spPr>
            <a:xfrm>
              <a:off x="5213392" y="3280847"/>
              <a:ext cx="2339102" cy="461665"/>
            </a:xfrm>
            <a:prstGeom prst="rect">
              <a:avLst/>
            </a:prstGeom>
            <a:noFill/>
          </p:spPr>
          <p:txBody>
            <a:bodyPr wrap="none" rtlCol="0">
              <a:spAutoFit/>
            </a:bodyPr>
            <a:lstStyle/>
            <a:p>
              <a:r>
                <a:rPr lang="zh-CN" altLang="en-US" sz="2400" dirty="0" smtClean="0">
                  <a:solidFill>
                    <a:schemeClr val="bg1"/>
                  </a:solidFill>
                </a:rPr>
                <a:t>模型建立与评估</a:t>
              </a:r>
              <a:endParaRPr lang="en-US" altLang="zh-CN" sz="2400" dirty="0">
                <a:solidFill>
                  <a:schemeClr val="bg1"/>
                </a:solidFill>
              </a:endParaRPr>
            </a:p>
          </p:txBody>
        </p:sp>
      </p:grpSp>
    </p:spTree>
    <p:extLst>
      <p:ext uri="{BB962C8B-B14F-4D97-AF65-F5344CB8AC3E}">
        <p14:creationId xmlns:p14="http://schemas.microsoft.com/office/powerpoint/2010/main" val="21953172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73476" y="1686911"/>
            <a:ext cx="8923282" cy="335805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29336" y="2259104"/>
            <a:ext cx="2236510" cy="707886"/>
          </a:xfrm>
          <a:prstGeom prst="rect">
            <a:avLst/>
          </a:prstGeom>
          <a:noFill/>
        </p:spPr>
        <p:txBody>
          <a:bodyPr wrap="none" rtlCol="0">
            <a:spAutoFit/>
          </a:bodyPr>
          <a:lstStyle/>
          <a:p>
            <a:r>
              <a:rPr lang="zh-CN" altLang="en-US" sz="4000" dirty="0" smtClean="0">
                <a:solidFill>
                  <a:schemeClr val="bg1"/>
                </a:solidFill>
                <a:latin typeface="+mj-ea"/>
                <a:ea typeface="+mj-ea"/>
              </a:rPr>
              <a:t>商业理解</a:t>
            </a:r>
            <a:endParaRPr lang="zh-CN" altLang="en-US" sz="4000" dirty="0">
              <a:solidFill>
                <a:schemeClr val="bg1"/>
              </a:solidFill>
              <a:latin typeface="+mj-ea"/>
              <a:ea typeface="+mj-ea"/>
            </a:endParaRPr>
          </a:p>
        </p:txBody>
      </p:sp>
      <p:cxnSp>
        <p:nvCxnSpPr>
          <p:cNvPr id="9" name="直接连接符 8"/>
          <p:cNvCxnSpPr/>
          <p:nvPr/>
        </p:nvCxnSpPr>
        <p:spPr>
          <a:xfrm>
            <a:off x="2885091" y="2981193"/>
            <a:ext cx="81350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2819745" y="3248059"/>
            <a:ext cx="2059796" cy="884978"/>
            <a:chOff x="2819745" y="2857534"/>
            <a:chExt cx="2059796" cy="884978"/>
          </a:xfrm>
        </p:grpSpPr>
        <p:sp>
          <p:nvSpPr>
            <p:cNvPr id="10" name="文本框 9"/>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12" name="直接连接符 11"/>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55992" y="3280847"/>
              <a:ext cx="1723549" cy="461665"/>
            </a:xfrm>
            <a:prstGeom prst="rect">
              <a:avLst/>
            </a:prstGeom>
            <a:noFill/>
          </p:spPr>
          <p:txBody>
            <a:bodyPr wrap="none" rtlCol="0">
              <a:spAutoFit/>
            </a:bodyPr>
            <a:lstStyle/>
            <a:p>
              <a:r>
                <a:rPr lang="zh-CN" altLang="en-US" sz="2400" dirty="0" smtClean="0">
                  <a:solidFill>
                    <a:schemeClr val="bg1"/>
                  </a:solidFill>
                </a:rPr>
                <a:t>目标的转化</a:t>
              </a:r>
              <a:endParaRPr lang="zh-CN" altLang="en-US" sz="2400" dirty="0">
                <a:solidFill>
                  <a:schemeClr val="bg1"/>
                </a:solidFill>
              </a:endParaRPr>
            </a:p>
          </p:txBody>
        </p:sp>
      </p:grpSp>
      <p:grpSp>
        <p:nvGrpSpPr>
          <p:cNvPr id="27" name="组合 26"/>
          <p:cNvGrpSpPr/>
          <p:nvPr/>
        </p:nvGrpSpPr>
        <p:grpSpPr>
          <a:xfrm>
            <a:off x="4888508" y="3248059"/>
            <a:ext cx="2162272" cy="884978"/>
            <a:chOff x="4774669" y="2857534"/>
            <a:chExt cx="2162272" cy="884978"/>
          </a:xfrm>
        </p:grpSpPr>
        <p:grpSp>
          <p:nvGrpSpPr>
            <p:cNvPr id="16" name="组合 15"/>
            <p:cNvGrpSpPr/>
            <p:nvPr/>
          </p:nvGrpSpPr>
          <p:grpSpPr>
            <a:xfrm>
              <a:off x="4774669" y="2857534"/>
              <a:ext cx="697444" cy="884978"/>
              <a:chOff x="2707744" y="2857534"/>
              <a:chExt cx="697444" cy="884978"/>
            </a:xfrm>
          </p:grpSpPr>
          <p:sp>
            <p:nvSpPr>
              <p:cNvPr id="17" name="文本框 16"/>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18" name="直接连接符 17"/>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bg1"/>
                  </a:solidFill>
                </a:endParaRPr>
              </a:p>
            </p:txBody>
          </p:sp>
        </p:grpSp>
        <p:sp>
          <p:nvSpPr>
            <p:cNvPr id="20" name="文本框 19"/>
            <p:cNvSpPr txBox="1"/>
            <p:nvPr/>
          </p:nvSpPr>
          <p:spPr>
            <a:xfrm>
              <a:off x="5213392" y="3280847"/>
              <a:ext cx="1723549" cy="461665"/>
            </a:xfrm>
            <a:prstGeom prst="rect">
              <a:avLst/>
            </a:prstGeom>
            <a:noFill/>
          </p:spPr>
          <p:txBody>
            <a:bodyPr wrap="none" rtlCol="0">
              <a:spAutoFit/>
            </a:bodyPr>
            <a:lstStyle/>
            <a:p>
              <a:r>
                <a:rPr lang="zh-CN" altLang="en-US" sz="2400" dirty="0" smtClean="0">
                  <a:solidFill>
                    <a:schemeClr val="bg1"/>
                  </a:solidFill>
                </a:rPr>
                <a:t>数据的获取</a:t>
              </a:r>
              <a:endParaRPr lang="en-US" altLang="zh-CN" sz="2400" dirty="0">
                <a:solidFill>
                  <a:schemeClr val="bg1"/>
                </a:solidFill>
              </a:endParaRPr>
            </a:p>
          </p:txBody>
        </p:sp>
      </p:grpSp>
      <p:grpSp>
        <p:nvGrpSpPr>
          <p:cNvPr id="28" name="组合 27"/>
          <p:cNvGrpSpPr/>
          <p:nvPr/>
        </p:nvGrpSpPr>
        <p:grpSpPr>
          <a:xfrm>
            <a:off x="6796854" y="3248059"/>
            <a:ext cx="2777825" cy="884978"/>
            <a:chOff x="7060669" y="2857534"/>
            <a:chExt cx="2777825" cy="884978"/>
          </a:xfrm>
        </p:grpSpPr>
        <p:grpSp>
          <p:nvGrpSpPr>
            <p:cNvPr id="21" name="组合 20"/>
            <p:cNvGrpSpPr/>
            <p:nvPr/>
          </p:nvGrpSpPr>
          <p:grpSpPr>
            <a:xfrm>
              <a:off x="7060669" y="2857534"/>
              <a:ext cx="697444" cy="884978"/>
              <a:chOff x="2707744" y="2857534"/>
              <a:chExt cx="697444" cy="884978"/>
            </a:xfrm>
          </p:grpSpPr>
          <p:sp>
            <p:nvSpPr>
              <p:cNvPr id="22" name="文本框 21"/>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3</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23" name="直接连接符 22"/>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bg1"/>
                  </a:solidFill>
                </a:endParaRPr>
              </a:p>
            </p:txBody>
          </p:sp>
        </p:grpSp>
        <p:sp>
          <p:nvSpPr>
            <p:cNvPr id="25" name="文本框 24"/>
            <p:cNvSpPr txBox="1"/>
            <p:nvPr/>
          </p:nvSpPr>
          <p:spPr>
            <a:xfrm>
              <a:off x="7499392" y="3280847"/>
              <a:ext cx="2339102" cy="461665"/>
            </a:xfrm>
            <a:prstGeom prst="rect">
              <a:avLst/>
            </a:prstGeom>
            <a:noFill/>
          </p:spPr>
          <p:txBody>
            <a:bodyPr wrap="none" rtlCol="0">
              <a:spAutoFit/>
            </a:bodyPr>
            <a:lstStyle/>
            <a:p>
              <a:r>
                <a:rPr lang="zh-CN" altLang="en-US" sz="2400" dirty="0" smtClean="0">
                  <a:solidFill>
                    <a:schemeClr val="bg1"/>
                  </a:solidFill>
                </a:rPr>
                <a:t>模型数目的确定</a:t>
              </a:r>
              <a:endParaRPr lang="en-US" altLang="zh-CN" sz="2400" dirty="0">
                <a:solidFill>
                  <a:schemeClr val="bg1"/>
                </a:solidFill>
              </a:endParaRPr>
            </a:p>
          </p:txBody>
        </p:sp>
      </p:grpSp>
    </p:spTree>
    <p:extLst>
      <p:ext uri="{BB962C8B-B14F-4D97-AF65-F5344CB8AC3E}">
        <p14:creationId xmlns:p14="http://schemas.microsoft.com/office/powerpoint/2010/main" val="310417650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969" y="150445"/>
            <a:ext cx="11642061" cy="10194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74969" y="241927"/>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02967" y="284732"/>
            <a:ext cx="2236510" cy="707886"/>
          </a:xfrm>
          <a:prstGeom prst="rect">
            <a:avLst/>
          </a:prstGeom>
          <a:noFill/>
        </p:spPr>
        <p:txBody>
          <a:bodyPr wrap="none" rtlCol="0">
            <a:spAutoFit/>
          </a:bodyPr>
          <a:lstStyle/>
          <a:p>
            <a:r>
              <a:rPr lang="zh-CN" altLang="en-US" sz="4000" dirty="0" smtClean="0">
                <a:solidFill>
                  <a:schemeClr val="bg1"/>
                </a:solidFill>
                <a:latin typeface="+mj-ea"/>
                <a:ea typeface="+mj-ea"/>
              </a:rPr>
              <a:t>商业理解</a:t>
            </a:r>
            <a:endParaRPr lang="zh-CN" altLang="en-US" sz="4000" dirty="0">
              <a:solidFill>
                <a:schemeClr val="bg1"/>
              </a:solidFill>
              <a:latin typeface="+mj-ea"/>
              <a:ea typeface="+mj-ea"/>
            </a:endParaRPr>
          </a:p>
        </p:txBody>
      </p:sp>
      <p:grpSp>
        <p:nvGrpSpPr>
          <p:cNvPr id="33" name="组合 32"/>
          <p:cNvGrpSpPr/>
          <p:nvPr/>
        </p:nvGrpSpPr>
        <p:grpSpPr>
          <a:xfrm>
            <a:off x="2819745" y="139093"/>
            <a:ext cx="2059796" cy="884978"/>
            <a:chOff x="2819745" y="2857534"/>
            <a:chExt cx="2059796" cy="884978"/>
          </a:xfrm>
        </p:grpSpPr>
        <p:sp>
          <p:nvSpPr>
            <p:cNvPr id="34" name="文本框 33"/>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1</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35" name="直接连接符 34"/>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155992" y="3280847"/>
              <a:ext cx="1723549" cy="461665"/>
            </a:xfrm>
            <a:prstGeom prst="rect">
              <a:avLst/>
            </a:prstGeom>
            <a:noFill/>
          </p:spPr>
          <p:txBody>
            <a:bodyPr wrap="none" rtlCol="0">
              <a:spAutoFit/>
            </a:bodyPr>
            <a:lstStyle/>
            <a:p>
              <a:r>
                <a:rPr lang="zh-CN" altLang="en-US" sz="2400" dirty="0" smtClean="0">
                  <a:solidFill>
                    <a:schemeClr val="bg1"/>
                  </a:solidFill>
                </a:rPr>
                <a:t>目标的转化</a:t>
              </a:r>
              <a:endParaRPr lang="zh-CN" altLang="en-US" sz="2400" dirty="0">
                <a:solidFill>
                  <a:schemeClr val="bg1"/>
                </a:solidFill>
              </a:endParaRPr>
            </a:p>
          </p:txBody>
        </p:sp>
      </p:grpSp>
      <p:grpSp>
        <p:nvGrpSpPr>
          <p:cNvPr id="37" name="组合 36"/>
          <p:cNvGrpSpPr/>
          <p:nvPr/>
        </p:nvGrpSpPr>
        <p:grpSpPr>
          <a:xfrm>
            <a:off x="4888508" y="139093"/>
            <a:ext cx="2162272" cy="884978"/>
            <a:chOff x="4774669" y="2857534"/>
            <a:chExt cx="2162272" cy="884978"/>
          </a:xfrm>
        </p:grpSpPr>
        <p:grpSp>
          <p:nvGrpSpPr>
            <p:cNvPr id="38" name="组合 37"/>
            <p:cNvGrpSpPr/>
            <p:nvPr/>
          </p:nvGrpSpPr>
          <p:grpSpPr>
            <a:xfrm>
              <a:off x="4774669" y="2857534"/>
              <a:ext cx="697444" cy="884978"/>
              <a:chOff x="2707744" y="2857534"/>
              <a:chExt cx="697444" cy="884978"/>
            </a:xfrm>
          </p:grpSpPr>
          <p:sp>
            <p:nvSpPr>
              <p:cNvPr id="40" name="文本框 39"/>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2</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41" name="直接连接符 40"/>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39" name="文本框 38"/>
            <p:cNvSpPr txBox="1"/>
            <p:nvPr/>
          </p:nvSpPr>
          <p:spPr>
            <a:xfrm>
              <a:off x="5213392" y="3280847"/>
              <a:ext cx="1723549" cy="461665"/>
            </a:xfrm>
            <a:prstGeom prst="rect">
              <a:avLst/>
            </a:prstGeom>
            <a:noFill/>
          </p:spPr>
          <p:txBody>
            <a:bodyPr wrap="none" rtlCol="0">
              <a:spAutoFit/>
            </a:bodyPr>
            <a:lstStyle/>
            <a:p>
              <a:r>
                <a:rPr lang="zh-CN" altLang="en-US" sz="2400" dirty="0" smtClean="0">
                  <a:solidFill>
                    <a:schemeClr val="accent1">
                      <a:lumMod val="75000"/>
                    </a:schemeClr>
                  </a:solidFill>
                </a:rPr>
                <a:t>数据的获取</a:t>
              </a:r>
              <a:endParaRPr lang="en-US" altLang="zh-CN" sz="2400" dirty="0">
                <a:solidFill>
                  <a:schemeClr val="accent1">
                    <a:lumMod val="75000"/>
                  </a:schemeClr>
                </a:solidFill>
              </a:endParaRPr>
            </a:p>
          </p:txBody>
        </p:sp>
      </p:grpSp>
      <p:grpSp>
        <p:nvGrpSpPr>
          <p:cNvPr id="43" name="组合 42"/>
          <p:cNvGrpSpPr/>
          <p:nvPr/>
        </p:nvGrpSpPr>
        <p:grpSpPr>
          <a:xfrm>
            <a:off x="6796854" y="139093"/>
            <a:ext cx="2777825" cy="884978"/>
            <a:chOff x="7060669" y="2857534"/>
            <a:chExt cx="2777825" cy="884978"/>
          </a:xfrm>
        </p:grpSpPr>
        <p:grpSp>
          <p:nvGrpSpPr>
            <p:cNvPr id="44" name="组合 43"/>
            <p:cNvGrpSpPr/>
            <p:nvPr/>
          </p:nvGrpSpPr>
          <p:grpSpPr>
            <a:xfrm>
              <a:off x="7060669" y="2857534"/>
              <a:ext cx="697444" cy="884978"/>
              <a:chOff x="2707744" y="2857534"/>
              <a:chExt cx="697444" cy="884978"/>
            </a:xfrm>
          </p:grpSpPr>
          <p:sp>
            <p:nvSpPr>
              <p:cNvPr id="46" name="文本框 45"/>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47" name="直接连接符 4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45" name="文本框 44"/>
            <p:cNvSpPr txBox="1"/>
            <p:nvPr/>
          </p:nvSpPr>
          <p:spPr>
            <a:xfrm>
              <a:off x="7499392" y="3280847"/>
              <a:ext cx="2339102" cy="461665"/>
            </a:xfrm>
            <a:prstGeom prst="rect">
              <a:avLst/>
            </a:prstGeom>
            <a:noFill/>
          </p:spPr>
          <p:txBody>
            <a:bodyPr wrap="none" rtlCol="0">
              <a:spAutoFit/>
            </a:bodyPr>
            <a:lstStyle/>
            <a:p>
              <a:r>
                <a:rPr lang="zh-CN" altLang="en-US" sz="2400" dirty="0" smtClean="0">
                  <a:solidFill>
                    <a:schemeClr val="accent1">
                      <a:lumMod val="75000"/>
                    </a:schemeClr>
                  </a:solidFill>
                </a:rPr>
                <a:t>模型数目的确定</a:t>
              </a:r>
              <a:endParaRPr lang="en-US" altLang="zh-CN" sz="2400" dirty="0">
                <a:solidFill>
                  <a:schemeClr val="accent1">
                    <a:lumMod val="75000"/>
                  </a:schemeClr>
                </a:solidFill>
              </a:endParaRPr>
            </a:p>
          </p:txBody>
        </p:sp>
      </p:grpSp>
      <p:grpSp>
        <p:nvGrpSpPr>
          <p:cNvPr id="50" name="组合 49"/>
          <p:cNvGrpSpPr/>
          <p:nvPr/>
        </p:nvGrpSpPr>
        <p:grpSpPr>
          <a:xfrm>
            <a:off x="1772542" y="1957388"/>
            <a:ext cx="8218290" cy="3571875"/>
            <a:chOff x="1986855" y="1790298"/>
            <a:chExt cx="8218290" cy="2843979"/>
          </a:xfrm>
        </p:grpSpPr>
        <p:grpSp>
          <p:nvGrpSpPr>
            <p:cNvPr id="51" name="组合 50"/>
            <p:cNvGrpSpPr/>
            <p:nvPr/>
          </p:nvGrpSpPr>
          <p:grpSpPr>
            <a:xfrm>
              <a:off x="1986855" y="1790298"/>
              <a:ext cx="8218290" cy="1098443"/>
              <a:chOff x="1521222" y="2367070"/>
              <a:chExt cx="8218290" cy="1098443"/>
            </a:xfrm>
          </p:grpSpPr>
          <p:pic>
            <p:nvPicPr>
              <p:cNvPr id="57" name="图片 56"/>
              <p:cNvPicPr>
                <a:picLocks noChangeAspect="1"/>
              </p:cNvPicPr>
              <p:nvPr/>
            </p:nvPicPr>
            <p:blipFill>
              <a:blip r:embed="rId2"/>
              <a:stretch>
                <a:fillRect/>
              </a:stretch>
            </p:blipFill>
            <p:spPr>
              <a:xfrm>
                <a:off x="1521222" y="2367070"/>
                <a:ext cx="700847" cy="1098443"/>
              </a:xfrm>
              <a:prstGeom prst="rect">
                <a:avLst/>
              </a:prstGeom>
            </p:spPr>
          </p:pic>
          <p:sp>
            <p:nvSpPr>
              <p:cNvPr id="58" name="矩形 57"/>
              <p:cNvSpPr/>
              <p:nvPr/>
            </p:nvSpPr>
            <p:spPr>
              <a:xfrm>
                <a:off x="2330721" y="2367070"/>
                <a:ext cx="7408791" cy="955719"/>
              </a:xfrm>
              <a:prstGeom prst="rect">
                <a:avLst/>
              </a:prstGeom>
            </p:spPr>
            <p:txBody>
              <a:bodyPr wrap="square">
                <a:spAutoFit/>
              </a:bodyPr>
              <a:lstStyle/>
              <a:p>
                <a:pPr>
                  <a:lnSpc>
                    <a:spcPct val="120000"/>
                  </a:lnSpc>
                </a:pPr>
                <a:r>
                  <a:rPr lang="zh-CN" altLang="en-US" sz="2000" dirty="0"/>
                  <a:t>风险问题可以理解为一个</a:t>
                </a:r>
                <a:r>
                  <a:rPr lang="zh-CN" altLang="en-US" sz="2000" b="1" dirty="0"/>
                  <a:t>有目标变量的预测问题</a:t>
                </a:r>
                <a:r>
                  <a:rPr lang="zh-CN" altLang="en-US" sz="2000" dirty="0"/>
                  <a:t>，</a:t>
                </a:r>
              </a:p>
              <a:p>
                <a:pPr>
                  <a:lnSpc>
                    <a:spcPct val="120000"/>
                  </a:lnSpc>
                </a:pPr>
                <a:r>
                  <a:rPr lang="zh-CN" altLang="en-US" sz="2000" b="1" dirty="0"/>
                  <a:t>目标变量为是否违约，即根据客户的属性及表现来预测是否有违约风险。</a:t>
                </a:r>
              </a:p>
            </p:txBody>
          </p:sp>
        </p:grpSp>
        <p:grpSp>
          <p:nvGrpSpPr>
            <p:cNvPr id="52" name="组合 51"/>
            <p:cNvGrpSpPr/>
            <p:nvPr/>
          </p:nvGrpSpPr>
          <p:grpSpPr>
            <a:xfrm>
              <a:off x="1986855" y="3252213"/>
              <a:ext cx="8218290" cy="1098443"/>
              <a:chOff x="1521222" y="2367070"/>
              <a:chExt cx="8218290" cy="1098443"/>
            </a:xfrm>
          </p:grpSpPr>
          <p:pic>
            <p:nvPicPr>
              <p:cNvPr id="55" name="图片 54"/>
              <p:cNvPicPr>
                <a:picLocks noChangeAspect="1"/>
              </p:cNvPicPr>
              <p:nvPr/>
            </p:nvPicPr>
            <p:blipFill>
              <a:blip r:embed="rId2"/>
              <a:stretch>
                <a:fillRect/>
              </a:stretch>
            </p:blipFill>
            <p:spPr>
              <a:xfrm>
                <a:off x="1521222" y="2367070"/>
                <a:ext cx="700847" cy="1098443"/>
              </a:xfrm>
              <a:prstGeom prst="rect">
                <a:avLst/>
              </a:prstGeom>
            </p:spPr>
          </p:pic>
          <p:sp>
            <p:nvSpPr>
              <p:cNvPr id="56" name="矩形 55"/>
              <p:cNvSpPr/>
              <p:nvPr/>
            </p:nvSpPr>
            <p:spPr>
              <a:xfrm>
                <a:off x="2330721" y="2500793"/>
                <a:ext cx="7408791" cy="342670"/>
              </a:xfrm>
              <a:prstGeom prst="rect">
                <a:avLst/>
              </a:prstGeom>
            </p:spPr>
            <p:txBody>
              <a:bodyPr wrap="square">
                <a:spAutoFit/>
              </a:bodyPr>
              <a:lstStyle/>
              <a:p>
                <a:pPr>
                  <a:lnSpc>
                    <a:spcPct val="120000"/>
                  </a:lnSpc>
                </a:pPr>
                <a:r>
                  <a:rPr lang="zh-CN" altLang="en-US" sz="2000" dirty="0"/>
                  <a:t>如何</a:t>
                </a:r>
                <a:r>
                  <a:rPr lang="zh-CN" altLang="en-US" sz="2000" b="1" dirty="0"/>
                  <a:t>选择一个合适的时间段</a:t>
                </a:r>
                <a:r>
                  <a:rPr lang="zh-CN" altLang="en-US" sz="2000" dirty="0"/>
                  <a:t>，来确定客户是否违约。</a:t>
                </a:r>
              </a:p>
            </p:txBody>
          </p:sp>
        </p:grpSp>
        <p:cxnSp>
          <p:nvCxnSpPr>
            <p:cNvPr id="53" name="直接连接符 52"/>
            <p:cNvCxnSpPr/>
            <p:nvPr/>
          </p:nvCxnSpPr>
          <p:spPr>
            <a:xfrm>
              <a:off x="2048505" y="3070477"/>
              <a:ext cx="809499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048505" y="4634277"/>
              <a:ext cx="809499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16593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969" y="150445"/>
            <a:ext cx="11642061" cy="10194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74969" y="241927"/>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02967" y="284732"/>
            <a:ext cx="2236510" cy="707886"/>
          </a:xfrm>
          <a:prstGeom prst="rect">
            <a:avLst/>
          </a:prstGeom>
          <a:noFill/>
        </p:spPr>
        <p:txBody>
          <a:bodyPr wrap="none" rtlCol="0">
            <a:spAutoFit/>
          </a:bodyPr>
          <a:lstStyle/>
          <a:p>
            <a:r>
              <a:rPr lang="zh-CN" altLang="en-US" sz="4000" dirty="0" smtClean="0">
                <a:solidFill>
                  <a:schemeClr val="bg1"/>
                </a:solidFill>
                <a:latin typeface="+mj-ea"/>
                <a:ea typeface="+mj-ea"/>
              </a:rPr>
              <a:t>商业理解</a:t>
            </a:r>
            <a:endParaRPr lang="zh-CN" altLang="en-US" sz="4000" dirty="0">
              <a:solidFill>
                <a:schemeClr val="bg1"/>
              </a:solidFill>
              <a:latin typeface="+mj-ea"/>
              <a:ea typeface="+mj-ea"/>
            </a:endParaRPr>
          </a:p>
        </p:txBody>
      </p:sp>
      <p:grpSp>
        <p:nvGrpSpPr>
          <p:cNvPr id="33" name="组合 32"/>
          <p:cNvGrpSpPr/>
          <p:nvPr/>
        </p:nvGrpSpPr>
        <p:grpSpPr>
          <a:xfrm>
            <a:off x="2819745" y="139093"/>
            <a:ext cx="1752019" cy="884978"/>
            <a:chOff x="2819745" y="2857534"/>
            <a:chExt cx="1752019" cy="884978"/>
          </a:xfrm>
        </p:grpSpPr>
        <p:sp>
          <p:nvSpPr>
            <p:cNvPr id="34" name="文本框 33"/>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35" name="直接连接符 34"/>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rPr>
                <a:t>目标转化</a:t>
              </a:r>
              <a:endParaRPr lang="zh-CN" altLang="en-US" sz="2400" dirty="0">
                <a:solidFill>
                  <a:schemeClr val="accent1">
                    <a:lumMod val="75000"/>
                  </a:schemeClr>
                </a:solidFill>
              </a:endParaRPr>
            </a:p>
          </p:txBody>
        </p:sp>
      </p:grpSp>
      <p:grpSp>
        <p:nvGrpSpPr>
          <p:cNvPr id="37" name="组合 36"/>
          <p:cNvGrpSpPr/>
          <p:nvPr/>
        </p:nvGrpSpPr>
        <p:grpSpPr>
          <a:xfrm>
            <a:off x="4888508" y="139093"/>
            <a:ext cx="2162272" cy="884978"/>
            <a:chOff x="4774669" y="2857534"/>
            <a:chExt cx="2162272" cy="884978"/>
          </a:xfrm>
        </p:grpSpPr>
        <p:grpSp>
          <p:nvGrpSpPr>
            <p:cNvPr id="38" name="组合 37"/>
            <p:cNvGrpSpPr/>
            <p:nvPr/>
          </p:nvGrpSpPr>
          <p:grpSpPr>
            <a:xfrm>
              <a:off x="4774669" y="2857534"/>
              <a:ext cx="697444" cy="884978"/>
              <a:chOff x="2707744" y="2857534"/>
              <a:chExt cx="697444" cy="884978"/>
            </a:xfrm>
          </p:grpSpPr>
          <p:sp>
            <p:nvSpPr>
              <p:cNvPr id="40" name="文本框 39"/>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2</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41" name="直接连接符 40"/>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bg1"/>
                  </a:solidFill>
                </a:endParaRPr>
              </a:p>
            </p:txBody>
          </p:sp>
        </p:grpSp>
        <p:sp>
          <p:nvSpPr>
            <p:cNvPr id="39" name="文本框 38"/>
            <p:cNvSpPr txBox="1"/>
            <p:nvPr/>
          </p:nvSpPr>
          <p:spPr>
            <a:xfrm>
              <a:off x="5213392" y="3280847"/>
              <a:ext cx="1723549" cy="461665"/>
            </a:xfrm>
            <a:prstGeom prst="rect">
              <a:avLst/>
            </a:prstGeom>
            <a:noFill/>
          </p:spPr>
          <p:txBody>
            <a:bodyPr wrap="none" rtlCol="0">
              <a:spAutoFit/>
            </a:bodyPr>
            <a:lstStyle/>
            <a:p>
              <a:r>
                <a:rPr lang="zh-CN" altLang="en-US" sz="2400" dirty="0" smtClean="0">
                  <a:solidFill>
                    <a:schemeClr val="bg1"/>
                  </a:solidFill>
                </a:rPr>
                <a:t>数据的获取</a:t>
              </a:r>
              <a:endParaRPr lang="en-US" altLang="zh-CN" sz="2400" dirty="0">
                <a:solidFill>
                  <a:schemeClr val="bg1"/>
                </a:solidFill>
              </a:endParaRPr>
            </a:p>
          </p:txBody>
        </p:sp>
      </p:grpSp>
      <p:grpSp>
        <p:nvGrpSpPr>
          <p:cNvPr id="43" name="组合 42"/>
          <p:cNvGrpSpPr/>
          <p:nvPr/>
        </p:nvGrpSpPr>
        <p:grpSpPr>
          <a:xfrm>
            <a:off x="6796854" y="139093"/>
            <a:ext cx="2777825" cy="884978"/>
            <a:chOff x="7060669" y="2857534"/>
            <a:chExt cx="2777825" cy="884978"/>
          </a:xfrm>
        </p:grpSpPr>
        <p:grpSp>
          <p:nvGrpSpPr>
            <p:cNvPr id="44" name="组合 43"/>
            <p:cNvGrpSpPr/>
            <p:nvPr/>
          </p:nvGrpSpPr>
          <p:grpSpPr>
            <a:xfrm>
              <a:off x="7060669" y="2857534"/>
              <a:ext cx="697444" cy="884978"/>
              <a:chOff x="2707744" y="2857534"/>
              <a:chExt cx="697444" cy="884978"/>
            </a:xfrm>
          </p:grpSpPr>
          <p:sp>
            <p:nvSpPr>
              <p:cNvPr id="46" name="文本框 45"/>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3</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47" name="直接连接符 46"/>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45" name="文本框 44"/>
            <p:cNvSpPr txBox="1"/>
            <p:nvPr/>
          </p:nvSpPr>
          <p:spPr>
            <a:xfrm>
              <a:off x="7499392" y="3280847"/>
              <a:ext cx="2339102" cy="461665"/>
            </a:xfrm>
            <a:prstGeom prst="rect">
              <a:avLst/>
            </a:prstGeom>
            <a:noFill/>
          </p:spPr>
          <p:txBody>
            <a:bodyPr wrap="none" rtlCol="0">
              <a:spAutoFit/>
            </a:bodyPr>
            <a:lstStyle/>
            <a:p>
              <a:r>
                <a:rPr lang="zh-CN" altLang="en-US" sz="2400" dirty="0" smtClean="0">
                  <a:solidFill>
                    <a:schemeClr val="accent1">
                      <a:lumMod val="75000"/>
                    </a:schemeClr>
                  </a:solidFill>
                </a:rPr>
                <a:t>模型数目的确定</a:t>
              </a:r>
              <a:endParaRPr lang="en-US" altLang="zh-CN" sz="2400" dirty="0">
                <a:solidFill>
                  <a:schemeClr val="accent1">
                    <a:lumMod val="75000"/>
                  </a:schemeClr>
                </a:solidFill>
              </a:endParaRPr>
            </a:p>
          </p:txBody>
        </p:sp>
      </p:grpSp>
      <p:grpSp>
        <p:nvGrpSpPr>
          <p:cNvPr id="13" name="组合 12"/>
          <p:cNvGrpSpPr/>
          <p:nvPr/>
        </p:nvGrpSpPr>
        <p:grpSpPr>
          <a:xfrm>
            <a:off x="1772542" y="1957388"/>
            <a:ext cx="8218290" cy="3571875"/>
            <a:chOff x="1986855" y="1790298"/>
            <a:chExt cx="8218290" cy="2843979"/>
          </a:xfrm>
        </p:grpSpPr>
        <p:grpSp>
          <p:nvGrpSpPr>
            <p:cNvPr id="9" name="组合 8"/>
            <p:cNvGrpSpPr/>
            <p:nvPr/>
          </p:nvGrpSpPr>
          <p:grpSpPr>
            <a:xfrm>
              <a:off x="1986855" y="1790298"/>
              <a:ext cx="8218290" cy="1098443"/>
              <a:chOff x="1521222" y="2367070"/>
              <a:chExt cx="8218290" cy="1098443"/>
            </a:xfrm>
          </p:grpSpPr>
          <p:pic>
            <p:nvPicPr>
              <p:cNvPr id="4" name="图片 3"/>
              <p:cNvPicPr>
                <a:picLocks noChangeAspect="1"/>
              </p:cNvPicPr>
              <p:nvPr/>
            </p:nvPicPr>
            <p:blipFill>
              <a:blip r:embed="rId2"/>
              <a:stretch>
                <a:fillRect/>
              </a:stretch>
            </p:blipFill>
            <p:spPr>
              <a:xfrm>
                <a:off x="1521222" y="2367070"/>
                <a:ext cx="700847" cy="1098443"/>
              </a:xfrm>
              <a:prstGeom prst="rect">
                <a:avLst/>
              </a:prstGeom>
            </p:spPr>
          </p:pic>
          <p:sp>
            <p:nvSpPr>
              <p:cNvPr id="7" name="矩形 6"/>
              <p:cNvSpPr/>
              <p:nvPr/>
            </p:nvSpPr>
            <p:spPr>
              <a:xfrm>
                <a:off x="2330721" y="2367070"/>
                <a:ext cx="7408791" cy="955719"/>
              </a:xfrm>
              <a:prstGeom prst="rect">
                <a:avLst/>
              </a:prstGeom>
            </p:spPr>
            <p:txBody>
              <a:bodyPr wrap="square">
                <a:spAutoFit/>
              </a:bodyPr>
              <a:lstStyle/>
              <a:p>
                <a:pPr>
                  <a:lnSpc>
                    <a:spcPct val="120000"/>
                  </a:lnSpc>
                </a:pPr>
                <a:r>
                  <a:rPr lang="zh-CN" altLang="en-US" sz="2000" dirty="0"/>
                  <a:t>信用评分从类别上看可以分为申请评分与行为评分。其中申请评分是</a:t>
                </a:r>
                <a:r>
                  <a:rPr lang="zh-CN" altLang="en-US" sz="2000" b="1" dirty="0"/>
                  <a:t>指对客户的资信情况进行评估并预测其未来违约可能性的模型。</a:t>
                </a:r>
              </a:p>
            </p:txBody>
          </p:sp>
        </p:grpSp>
        <p:grpSp>
          <p:nvGrpSpPr>
            <p:cNvPr id="28" name="组合 27"/>
            <p:cNvGrpSpPr/>
            <p:nvPr/>
          </p:nvGrpSpPr>
          <p:grpSpPr>
            <a:xfrm>
              <a:off x="1986855" y="3252213"/>
              <a:ext cx="8218290" cy="1098443"/>
              <a:chOff x="1521222" y="2367070"/>
              <a:chExt cx="8218290" cy="1098443"/>
            </a:xfrm>
          </p:grpSpPr>
          <p:pic>
            <p:nvPicPr>
              <p:cNvPr id="29" name="图片 28"/>
              <p:cNvPicPr>
                <a:picLocks noChangeAspect="1"/>
              </p:cNvPicPr>
              <p:nvPr/>
            </p:nvPicPr>
            <p:blipFill>
              <a:blip r:embed="rId2"/>
              <a:stretch>
                <a:fillRect/>
              </a:stretch>
            </p:blipFill>
            <p:spPr>
              <a:xfrm>
                <a:off x="1521222" y="2367070"/>
                <a:ext cx="700847" cy="1098443"/>
              </a:xfrm>
              <a:prstGeom prst="rect">
                <a:avLst/>
              </a:prstGeom>
            </p:spPr>
          </p:pic>
          <p:sp>
            <p:nvSpPr>
              <p:cNvPr id="30" name="矩形 29"/>
              <p:cNvSpPr/>
              <p:nvPr/>
            </p:nvSpPr>
            <p:spPr>
              <a:xfrm>
                <a:off x="2330721" y="2500793"/>
                <a:ext cx="7408791" cy="661652"/>
              </a:xfrm>
              <a:prstGeom prst="rect">
                <a:avLst/>
              </a:prstGeom>
            </p:spPr>
            <p:txBody>
              <a:bodyPr wrap="square">
                <a:spAutoFit/>
              </a:bodyPr>
              <a:lstStyle/>
              <a:p>
                <a:pPr>
                  <a:lnSpc>
                    <a:spcPct val="120000"/>
                  </a:lnSpc>
                </a:pPr>
                <a:r>
                  <a:rPr lang="zh-CN" altLang="en-US" sz="2000" dirty="0"/>
                  <a:t>行为评分是指</a:t>
                </a:r>
                <a:r>
                  <a:rPr lang="zh-CN" altLang="en-US" sz="2000" b="1" dirty="0"/>
                  <a:t>对已经申请成功的客户所表现出来的各种行为特征来预测其未来的货款偿还表现的类型。</a:t>
                </a:r>
              </a:p>
            </p:txBody>
          </p:sp>
        </p:grpSp>
        <p:cxnSp>
          <p:nvCxnSpPr>
            <p:cNvPr id="12" name="直接连接符 11"/>
            <p:cNvCxnSpPr/>
            <p:nvPr/>
          </p:nvCxnSpPr>
          <p:spPr>
            <a:xfrm>
              <a:off x="2048505" y="3070477"/>
              <a:ext cx="809499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048505" y="4634277"/>
              <a:ext cx="809499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72525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969" y="150445"/>
            <a:ext cx="11642061" cy="10194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74969" y="241927"/>
            <a:ext cx="11642061" cy="793496"/>
          </a:xfrm>
          <a:prstGeom prst="rect">
            <a:avLst/>
          </a:prstGeom>
          <a:solidFill>
            <a:srgbClr val="4D9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02967" y="284732"/>
            <a:ext cx="2236510" cy="707886"/>
          </a:xfrm>
          <a:prstGeom prst="rect">
            <a:avLst/>
          </a:prstGeom>
          <a:noFill/>
        </p:spPr>
        <p:txBody>
          <a:bodyPr wrap="none" rtlCol="0">
            <a:spAutoFit/>
          </a:bodyPr>
          <a:lstStyle/>
          <a:p>
            <a:r>
              <a:rPr lang="zh-CN" altLang="en-US" sz="4000" dirty="0" smtClean="0">
                <a:solidFill>
                  <a:schemeClr val="bg1"/>
                </a:solidFill>
                <a:latin typeface="+mj-ea"/>
                <a:ea typeface="+mj-ea"/>
              </a:rPr>
              <a:t>商业理解</a:t>
            </a:r>
            <a:endParaRPr lang="zh-CN" altLang="en-US" sz="4000" dirty="0">
              <a:solidFill>
                <a:schemeClr val="bg1"/>
              </a:solidFill>
              <a:latin typeface="+mj-ea"/>
              <a:ea typeface="+mj-ea"/>
            </a:endParaRPr>
          </a:p>
        </p:txBody>
      </p:sp>
      <p:grpSp>
        <p:nvGrpSpPr>
          <p:cNvPr id="33" name="组合 32"/>
          <p:cNvGrpSpPr/>
          <p:nvPr/>
        </p:nvGrpSpPr>
        <p:grpSpPr>
          <a:xfrm>
            <a:off x="2819745" y="139093"/>
            <a:ext cx="1752019" cy="884978"/>
            <a:chOff x="2819745" y="2857534"/>
            <a:chExt cx="1752019" cy="884978"/>
          </a:xfrm>
        </p:grpSpPr>
        <p:sp>
          <p:nvSpPr>
            <p:cNvPr id="34" name="文本框 33"/>
            <p:cNvSpPr txBox="1"/>
            <p:nvPr/>
          </p:nvSpPr>
          <p:spPr>
            <a:xfrm>
              <a:off x="2819745"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1</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35" name="直接连接符 34"/>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155992" y="3280847"/>
              <a:ext cx="1415772" cy="461665"/>
            </a:xfrm>
            <a:prstGeom prst="rect">
              <a:avLst/>
            </a:prstGeom>
            <a:noFill/>
          </p:spPr>
          <p:txBody>
            <a:bodyPr wrap="none" rtlCol="0">
              <a:spAutoFit/>
            </a:bodyPr>
            <a:lstStyle/>
            <a:p>
              <a:r>
                <a:rPr lang="zh-CN" altLang="en-US" sz="2400" dirty="0" smtClean="0">
                  <a:solidFill>
                    <a:schemeClr val="accent1">
                      <a:lumMod val="75000"/>
                    </a:schemeClr>
                  </a:solidFill>
                </a:rPr>
                <a:t>目标转化</a:t>
              </a:r>
              <a:endParaRPr lang="zh-CN" altLang="en-US" sz="2400" dirty="0">
                <a:solidFill>
                  <a:schemeClr val="accent1">
                    <a:lumMod val="75000"/>
                  </a:schemeClr>
                </a:solidFill>
              </a:endParaRPr>
            </a:p>
          </p:txBody>
        </p:sp>
      </p:grpSp>
      <p:grpSp>
        <p:nvGrpSpPr>
          <p:cNvPr id="37" name="组合 36"/>
          <p:cNvGrpSpPr/>
          <p:nvPr/>
        </p:nvGrpSpPr>
        <p:grpSpPr>
          <a:xfrm>
            <a:off x="4888508" y="139093"/>
            <a:ext cx="2162272" cy="884978"/>
            <a:chOff x="4774669" y="2857534"/>
            <a:chExt cx="2162272" cy="884978"/>
          </a:xfrm>
        </p:grpSpPr>
        <p:grpSp>
          <p:nvGrpSpPr>
            <p:cNvPr id="38" name="组合 37"/>
            <p:cNvGrpSpPr/>
            <p:nvPr/>
          </p:nvGrpSpPr>
          <p:grpSpPr>
            <a:xfrm>
              <a:off x="4774669" y="2857534"/>
              <a:ext cx="697444" cy="884978"/>
              <a:chOff x="2707744" y="2857534"/>
              <a:chExt cx="697444" cy="884978"/>
            </a:xfrm>
          </p:grpSpPr>
          <p:sp>
            <p:nvSpPr>
              <p:cNvPr id="40" name="文本框 39"/>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accent1">
                        <a:lumMod val="75000"/>
                      </a:schemeClr>
                    </a:solidFill>
                    <a:latin typeface="华文细黑" panose="02010600040101010101" pitchFamily="2" charset="-122"/>
                    <a:ea typeface="华文细黑" panose="02010600040101010101" pitchFamily="2" charset="-122"/>
                  </a:rPr>
                  <a:t>2</a:t>
                </a:r>
                <a:endParaRPr lang="zh-CN" altLang="en-US" sz="4400" dirty="0">
                  <a:solidFill>
                    <a:schemeClr val="accent1">
                      <a:lumMod val="75000"/>
                    </a:schemeClr>
                  </a:solidFill>
                  <a:latin typeface="华文细黑" panose="02010600040101010101" pitchFamily="2" charset="-122"/>
                  <a:ea typeface="华文细黑" panose="02010600040101010101" pitchFamily="2" charset="-122"/>
                </a:endParaRPr>
              </a:p>
            </p:txBody>
          </p:sp>
          <p:cxnSp>
            <p:nvCxnSpPr>
              <p:cNvPr id="41" name="直接连接符 40"/>
              <p:cNvCxnSpPr/>
              <p:nvPr/>
            </p:nvCxnSpPr>
            <p:spPr>
              <a:xfrm flipH="1">
                <a:off x="2916623" y="3050381"/>
                <a:ext cx="488565" cy="63874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accent1">
                      <a:lumMod val="75000"/>
                    </a:schemeClr>
                  </a:solidFill>
                </a:endParaRPr>
              </a:p>
            </p:txBody>
          </p:sp>
        </p:grpSp>
        <p:sp>
          <p:nvSpPr>
            <p:cNvPr id="39" name="文本框 38"/>
            <p:cNvSpPr txBox="1"/>
            <p:nvPr/>
          </p:nvSpPr>
          <p:spPr>
            <a:xfrm>
              <a:off x="5213392" y="3280847"/>
              <a:ext cx="1723549" cy="461665"/>
            </a:xfrm>
            <a:prstGeom prst="rect">
              <a:avLst/>
            </a:prstGeom>
            <a:noFill/>
          </p:spPr>
          <p:txBody>
            <a:bodyPr wrap="none" rtlCol="0">
              <a:spAutoFit/>
            </a:bodyPr>
            <a:lstStyle/>
            <a:p>
              <a:r>
                <a:rPr lang="zh-CN" altLang="en-US" sz="2400" dirty="0" smtClean="0">
                  <a:solidFill>
                    <a:schemeClr val="accent1">
                      <a:lumMod val="75000"/>
                    </a:schemeClr>
                  </a:solidFill>
                </a:rPr>
                <a:t>数据的获取</a:t>
              </a:r>
              <a:endParaRPr lang="en-US" altLang="zh-CN" sz="2400" dirty="0">
                <a:solidFill>
                  <a:schemeClr val="accent1">
                    <a:lumMod val="75000"/>
                  </a:schemeClr>
                </a:solidFill>
              </a:endParaRPr>
            </a:p>
          </p:txBody>
        </p:sp>
      </p:grpSp>
      <p:grpSp>
        <p:nvGrpSpPr>
          <p:cNvPr id="43" name="组合 42"/>
          <p:cNvGrpSpPr/>
          <p:nvPr/>
        </p:nvGrpSpPr>
        <p:grpSpPr>
          <a:xfrm>
            <a:off x="6796854" y="139093"/>
            <a:ext cx="2777825" cy="884978"/>
            <a:chOff x="7060669" y="2857534"/>
            <a:chExt cx="2777825" cy="884978"/>
          </a:xfrm>
        </p:grpSpPr>
        <p:grpSp>
          <p:nvGrpSpPr>
            <p:cNvPr id="44" name="组合 43"/>
            <p:cNvGrpSpPr/>
            <p:nvPr/>
          </p:nvGrpSpPr>
          <p:grpSpPr>
            <a:xfrm>
              <a:off x="7060669" y="2857534"/>
              <a:ext cx="697444" cy="884978"/>
              <a:chOff x="2707744" y="2857534"/>
              <a:chExt cx="697444" cy="884978"/>
            </a:xfrm>
          </p:grpSpPr>
          <p:sp>
            <p:nvSpPr>
              <p:cNvPr id="46" name="文本框 45"/>
              <p:cNvSpPr txBox="1"/>
              <p:nvPr/>
            </p:nvSpPr>
            <p:spPr>
              <a:xfrm>
                <a:off x="2707744" y="2857534"/>
                <a:ext cx="514885" cy="769441"/>
              </a:xfrm>
              <a:prstGeom prst="rect">
                <a:avLst/>
              </a:prstGeom>
              <a:noFill/>
            </p:spPr>
            <p:txBody>
              <a:bodyPr wrap="none" rtlCol="0">
                <a:spAutoFit/>
              </a:bodyPr>
              <a:lstStyle/>
              <a:p>
                <a:r>
                  <a:rPr lang="en-US" altLang="zh-CN" sz="4400" dirty="0" smtClean="0">
                    <a:solidFill>
                      <a:schemeClr val="bg1"/>
                    </a:solidFill>
                    <a:latin typeface="华文细黑" panose="02010600040101010101" pitchFamily="2" charset="-122"/>
                    <a:ea typeface="华文细黑" panose="02010600040101010101" pitchFamily="2" charset="-122"/>
                  </a:rPr>
                  <a:t>3</a:t>
                </a:r>
                <a:endParaRPr lang="zh-CN" altLang="en-US" sz="4400" dirty="0">
                  <a:solidFill>
                    <a:schemeClr val="bg1"/>
                  </a:solidFill>
                  <a:latin typeface="华文细黑" panose="02010600040101010101" pitchFamily="2" charset="-122"/>
                  <a:ea typeface="华文细黑" panose="02010600040101010101" pitchFamily="2" charset="-122"/>
                </a:endParaRPr>
              </a:p>
            </p:txBody>
          </p:sp>
          <p:cxnSp>
            <p:nvCxnSpPr>
              <p:cNvPr id="47" name="直接连接符 46"/>
              <p:cNvCxnSpPr/>
              <p:nvPr/>
            </p:nvCxnSpPr>
            <p:spPr>
              <a:xfrm flipH="1">
                <a:off x="2916623" y="3050381"/>
                <a:ext cx="488565" cy="638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3155992" y="3280847"/>
                <a:ext cx="184731" cy="461665"/>
              </a:xfrm>
              <a:prstGeom prst="rect">
                <a:avLst/>
              </a:prstGeom>
              <a:noFill/>
            </p:spPr>
            <p:txBody>
              <a:bodyPr wrap="none" rtlCol="0">
                <a:spAutoFit/>
              </a:bodyPr>
              <a:lstStyle/>
              <a:p>
                <a:endParaRPr lang="zh-CN" altLang="en-US" sz="2400" dirty="0">
                  <a:solidFill>
                    <a:schemeClr val="bg1"/>
                  </a:solidFill>
                </a:endParaRPr>
              </a:p>
            </p:txBody>
          </p:sp>
        </p:grpSp>
        <p:sp>
          <p:nvSpPr>
            <p:cNvPr id="45" name="文本框 44"/>
            <p:cNvSpPr txBox="1"/>
            <p:nvPr/>
          </p:nvSpPr>
          <p:spPr>
            <a:xfrm>
              <a:off x="7499392" y="3280847"/>
              <a:ext cx="2339102" cy="461665"/>
            </a:xfrm>
            <a:prstGeom prst="rect">
              <a:avLst/>
            </a:prstGeom>
            <a:noFill/>
          </p:spPr>
          <p:txBody>
            <a:bodyPr wrap="none" rtlCol="0">
              <a:spAutoFit/>
            </a:bodyPr>
            <a:lstStyle/>
            <a:p>
              <a:r>
                <a:rPr lang="zh-CN" altLang="en-US" sz="2400" dirty="0" smtClean="0">
                  <a:solidFill>
                    <a:schemeClr val="bg1"/>
                  </a:solidFill>
                </a:rPr>
                <a:t>模型数目的确定</a:t>
              </a:r>
              <a:endParaRPr lang="en-US" altLang="zh-CN" sz="2400" dirty="0">
                <a:solidFill>
                  <a:schemeClr val="bg1"/>
                </a:solidFill>
              </a:endParaRPr>
            </a:p>
          </p:txBody>
        </p:sp>
      </p:grpSp>
      <p:sp>
        <p:nvSpPr>
          <p:cNvPr id="50" name="矩形 49"/>
          <p:cNvSpPr/>
          <p:nvPr/>
        </p:nvSpPr>
        <p:spPr>
          <a:xfrm>
            <a:off x="923691" y="2110173"/>
            <a:ext cx="10407517" cy="1754326"/>
          </a:xfrm>
          <a:prstGeom prst="rect">
            <a:avLst/>
          </a:prstGeom>
        </p:spPr>
        <p:txBody>
          <a:bodyPr wrap="square">
            <a:spAutoFit/>
          </a:bodyPr>
          <a:lstStyle/>
          <a:p>
            <a:pPr>
              <a:lnSpc>
                <a:spcPct val="300000"/>
              </a:lnSpc>
            </a:pPr>
            <a:r>
              <a:rPr lang="zh-CN" altLang="en-US" dirty="0" smtClean="0"/>
              <a:t>在公司中，一般会面向特征有显著差别的不同群体提供服务或产品，因此应根据不同的群体建立不同的模型。例如在货款申请评分中，可以按照申请人的身份分为低端客户，中端客户、高端客户等。</a:t>
            </a:r>
            <a:endParaRPr lang="zh-CN" altLang="en-US" dirty="0"/>
          </a:p>
        </p:txBody>
      </p:sp>
    </p:spTree>
    <p:extLst>
      <p:ext uri="{BB962C8B-B14F-4D97-AF65-F5344CB8AC3E}">
        <p14:creationId xmlns:p14="http://schemas.microsoft.com/office/powerpoint/2010/main" val="427470534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方正粗宋简体"/>
        <a:ea typeface="方正粗宋简体"/>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1">
              <a:lumMod val="8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1889</Words>
  <Application>Microsoft Office PowerPoint</Application>
  <PresentationFormat>自定义</PresentationFormat>
  <Paragraphs>407</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微软雅黑</vt:lpstr>
      <vt:lpstr>Cambria Math</vt:lpstr>
      <vt:lpstr>方正粗宋简体</vt:lpstr>
      <vt:lpstr>微软雅黑 Light</vt:lpstr>
      <vt:lpstr>Calibri</vt:lpstr>
      <vt:lpstr>华文细黑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曹将</dc:creator>
  <cp:lastModifiedBy>Sky123.Org</cp:lastModifiedBy>
  <cp:revision>177</cp:revision>
  <dcterms:created xsi:type="dcterms:W3CDTF">2012-11-09T15:20:50Z</dcterms:created>
  <dcterms:modified xsi:type="dcterms:W3CDTF">2016-06-06T06:23:16Z</dcterms:modified>
</cp:coreProperties>
</file>