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6" r:id="rId12"/>
    <p:sldId id="275" r:id="rId13"/>
    <p:sldId id="267" r:id="rId14"/>
    <p:sldId id="272" r:id="rId15"/>
    <p:sldId id="274" r:id="rId16"/>
    <p:sldId id="273" r:id="rId17"/>
    <p:sldId id="276" r:id="rId18"/>
    <p:sldId id="277" r:id="rId19"/>
    <p:sldId id="278" r:id="rId20"/>
    <p:sldId id="279" r:id="rId21"/>
    <p:sldId id="281" r:id="rId22"/>
    <p:sldId id="280"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2016/4/15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268760"/>
            <a:ext cx="7772400" cy="1470025"/>
          </a:xfrm>
        </p:spPr>
        <p:txBody>
          <a:bodyPr/>
          <a:lstStyle/>
          <a:p>
            <a:r>
              <a:rPr lang="zh-CN" altLang="en-US" b="1" dirty="0" smtClean="0"/>
              <a:t>苯乙烯主成分分析案例</a:t>
            </a:r>
            <a:endParaRPr lang="zh-CN" altLang="en-US" b="1" dirty="0"/>
          </a:p>
        </p:txBody>
      </p:sp>
      <p:sp>
        <p:nvSpPr>
          <p:cNvPr id="3" name="副标题 2"/>
          <p:cNvSpPr>
            <a:spLocks noGrp="1"/>
          </p:cNvSpPr>
          <p:nvPr>
            <p:ph type="subTitle" idx="1"/>
          </p:nvPr>
        </p:nvSpPr>
        <p:spPr>
          <a:xfrm>
            <a:off x="1475656" y="3645024"/>
            <a:ext cx="6400800" cy="1752600"/>
          </a:xfrm>
        </p:spPr>
        <p:txBody>
          <a:bodyPr/>
          <a:lstStyle/>
          <a:p>
            <a:r>
              <a:rPr lang="en-US" altLang="zh-CN" b="1" dirty="0" smtClean="0"/>
              <a:t>2016</a:t>
            </a:r>
            <a:r>
              <a:rPr lang="zh-CN" altLang="en-US" b="1" dirty="0" smtClean="0"/>
              <a:t>年</a:t>
            </a:r>
            <a:r>
              <a:rPr lang="en-US" altLang="zh-CN" b="1" dirty="0" smtClean="0"/>
              <a:t>4</a:t>
            </a:r>
            <a:r>
              <a:rPr lang="zh-CN" altLang="en-US" b="1" dirty="0" smtClean="0"/>
              <a:t>月</a:t>
            </a:r>
            <a:r>
              <a:rPr lang="en-US" altLang="zh-CN" b="1" dirty="0" smtClean="0"/>
              <a:t>14</a:t>
            </a:r>
            <a:r>
              <a:rPr lang="zh-CN" altLang="en-US" b="1" dirty="0" smtClean="0"/>
              <a:t>日</a:t>
            </a:r>
            <a:endParaRPr lang="zh-CN" altLang="en-US" b="1" dirty="0"/>
          </a:p>
        </p:txBody>
      </p:sp>
    </p:spTree>
    <p:extLst>
      <p:ext uri="{BB962C8B-B14F-4D97-AF65-F5344CB8AC3E}">
        <p14:creationId xmlns:p14="http://schemas.microsoft.com/office/powerpoint/2010/main" val="261971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7832" y="4725144"/>
            <a:ext cx="7632849" cy="402546"/>
          </a:xfrm>
          <a:prstGeom prst="rect">
            <a:avLst/>
          </a:prstGeom>
          <a:noFill/>
        </p:spPr>
        <p:txBody>
          <a:bodyPr wrap="square" rtlCol="0">
            <a:spAutoFit/>
          </a:bodyPr>
          <a:lstStyle/>
          <a:p>
            <a:pPr>
              <a:lnSpc>
                <a:spcPct val="120000"/>
              </a:lnSpc>
            </a:pPr>
            <a:r>
              <a:rPr lang="zh-CN" altLang="en-US" b="1" dirty="0" smtClean="0"/>
              <a:t>从表可以看出，三个公因子共携带了</a:t>
            </a:r>
            <a:r>
              <a:rPr lang="en-US" altLang="zh-CN" b="1" dirty="0" smtClean="0"/>
              <a:t>87%</a:t>
            </a:r>
            <a:r>
              <a:rPr lang="zh-CN" altLang="en-US" b="1" dirty="0" smtClean="0"/>
              <a:t>的原始信息量，效果比较显著。</a:t>
            </a:r>
            <a:endParaRPr lang="zh-CN" altLang="en-US"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34" y="620688"/>
            <a:ext cx="814162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87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662"/>
            <a:ext cx="7200800" cy="5769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813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6984776" cy="52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344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129903"/>
            <a:ext cx="7200800" cy="2392450"/>
          </a:xfrm>
          <a:prstGeom prst="rect">
            <a:avLst/>
          </a:prstGeom>
          <a:noFill/>
        </p:spPr>
        <p:txBody>
          <a:bodyPr wrap="square" rtlCol="0">
            <a:spAutoFit/>
          </a:bodyPr>
          <a:lstStyle/>
          <a:p>
            <a:pPr>
              <a:lnSpc>
                <a:spcPct val="120000"/>
              </a:lnSpc>
            </a:pPr>
            <a:r>
              <a:rPr lang="zh-CN" altLang="en-US" b="1" dirty="0" smtClean="0"/>
              <a:t>说明：</a:t>
            </a:r>
            <a:endParaRPr lang="en-US" altLang="zh-CN" b="1" dirty="0" smtClean="0"/>
          </a:p>
          <a:p>
            <a:pPr>
              <a:lnSpc>
                <a:spcPct val="120000"/>
              </a:lnSpc>
            </a:pPr>
            <a:r>
              <a:rPr lang="en-US" altLang="zh-CN" b="1" dirty="0" smtClean="0"/>
              <a:t>1</a:t>
            </a:r>
            <a:r>
              <a:rPr lang="zh-CN" altLang="en-US" b="1" dirty="0" smtClean="0"/>
              <a:t>，公因子</a:t>
            </a:r>
            <a:r>
              <a:rPr lang="en-US" altLang="zh-CN" b="1" dirty="0" smtClean="0"/>
              <a:t>1</a:t>
            </a:r>
            <a:r>
              <a:rPr lang="zh-CN" altLang="en-US" b="1" dirty="0" smtClean="0"/>
              <a:t>：和乙烯，原油，纯苯，波罗的海运价指数存在正相关，因此命名为上游单体；</a:t>
            </a:r>
            <a:endParaRPr lang="en-US" altLang="zh-CN" b="1" dirty="0" smtClean="0"/>
          </a:p>
          <a:p>
            <a:pPr>
              <a:lnSpc>
                <a:spcPct val="120000"/>
              </a:lnSpc>
            </a:pPr>
            <a:r>
              <a:rPr lang="en-US" altLang="zh-CN" b="1" dirty="0" smtClean="0"/>
              <a:t>2</a:t>
            </a:r>
            <a:r>
              <a:rPr lang="zh-CN" altLang="en-US" b="1" dirty="0" smtClean="0"/>
              <a:t>，公因子</a:t>
            </a:r>
            <a:r>
              <a:rPr lang="en-US" altLang="zh-CN" b="1" dirty="0" smtClean="0"/>
              <a:t>2</a:t>
            </a:r>
            <a:r>
              <a:rPr lang="zh-CN" altLang="en-US" b="1" dirty="0" smtClean="0"/>
              <a:t>：和华东库存，美元指数，铁矿石价格指数相关，因此命名为经济因子；</a:t>
            </a:r>
            <a:endParaRPr lang="en-US" altLang="zh-CN" b="1" dirty="0" smtClean="0"/>
          </a:p>
          <a:p>
            <a:pPr>
              <a:lnSpc>
                <a:spcPct val="120000"/>
              </a:lnSpc>
            </a:pPr>
            <a:r>
              <a:rPr lang="en-US" altLang="zh-CN" b="1" dirty="0" smtClean="0"/>
              <a:t>3</a:t>
            </a:r>
            <a:r>
              <a:rPr lang="zh-CN" altLang="en-US" b="1" dirty="0" smtClean="0"/>
              <a:t>，公因子</a:t>
            </a:r>
            <a:r>
              <a:rPr lang="en-US" altLang="zh-CN" b="1" dirty="0" smtClean="0"/>
              <a:t>3</a:t>
            </a:r>
            <a:r>
              <a:rPr lang="zh-CN" altLang="en-US" b="1" dirty="0" smtClean="0"/>
              <a:t>：和中国</a:t>
            </a:r>
            <a:r>
              <a:rPr lang="en-US" altLang="zh-CN" b="1" dirty="0" smtClean="0"/>
              <a:t>-</a:t>
            </a:r>
            <a:r>
              <a:rPr lang="zh-CN" altLang="en-US" b="1" dirty="0" smtClean="0"/>
              <a:t>美国价差，中国</a:t>
            </a:r>
            <a:r>
              <a:rPr lang="en-US" altLang="zh-CN" b="1" dirty="0" smtClean="0"/>
              <a:t>-</a:t>
            </a:r>
            <a:r>
              <a:rPr lang="zh-CN" altLang="en-US" b="1" dirty="0" smtClean="0"/>
              <a:t>欧洲价差，人民币汇率，日期相关，因此命名为外围因子。</a:t>
            </a:r>
            <a:endParaRPr lang="en-US" altLang="zh-CN" b="1"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607"/>
            <a:ext cx="5688632" cy="404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714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0"/>
            <a:ext cx="6027131" cy="655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055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2656"/>
            <a:ext cx="5184576" cy="584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87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6082" y="548680"/>
            <a:ext cx="7128792" cy="769441"/>
          </a:xfrm>
          <a:prstGeom prst="rect">
            <a:avLst/>
          </a:prstGeom>
          <a:noFill/>
        </p:spPr>
        <p:txBody>
          <a:bodyPr wrap="square" rtlCol="0">
            <a:spAutoFit/>
          </a:bodyPr>
          <a:lstStyle/>
          <a:p>
            <a:r>
              <a:rPr lang="en-US" altLang="zh-CN" sz="4400" b="1" dirty="0" smtClean="0"/>
              <a:t>5</a:t>
            </a:r>
            <a:r>
              <a:rPr lang="zh-CN" altLang="en-US" sz="4400" b="1" dirty="0" smtClean="0"/>
              <a:t>，主成分回归</a:t>
            </a:r>
            <a:endParaRPr lang="zh-CN" altLang="en-US" sz="4400"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35" y="1772816"/>
            <a:ext cx="7560840" cy="274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19267" y="5013175"/>
            <a:ext cx="7272808" cy="875881"/>
          </a:xfrm>
          <a:prstGeom prst="rect">
            <a:avLst/>
          </a:prstGeom>
          <a:noFill/>
        </p:spPr>
        <p:txBody>
          <a:bodyPr wrap="square" rtlCol="0">
            <a:spAutoFit/>
          </a:bodyPr>
          <a:lstStyle/>
          <a:p>
            <a:pPr>
              <a:lnSpc>
                <a:spcPct val="150000"/>
              </a:lnSpc>
            </a:pPr>
            <a:r>
              <a:rPr lang="zh-CN" altLang="en-US" b="1" dirty="0" smtClean="0"/>
              <a:t>说明该模型的决定系数为</a:t>
            </a:r>
            <a:r>
              <a:rPr lang="en-US" altLang="zh-CN" b="1" dirty="0" smtClean="0"/>
              <a:t>0.929</a:t>
            </a:r>
            <a:r>
              <a:rPr lang="zh-CN" altLang="en-US" b="1" dirty="0" smtClean="0"/>
              <a:t>，说明绝大多数有效信息都在公因子中得到了保留。</a:t>
            </a:r>
            <a:endParaRPr lang="zh-CN" altLang="en-US" b="1" dirty="0"/>
          </a:p>
        </p:txBody>
      </p:sp>
    </p:spTree>
    <p:extLst>
      <p:ext uri="{BB962C8B-B14F-4D97-AF65-F5344CB8AC3E}">
        <p14:creationId xmlns:p14="http://schemas.microsoft.com/office/powerpoint/2010/main" val="2529065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48409"/>
            <a:ext cx="747801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97541" y="4437112"/>
            <a:ext cx="7272808" cy="923330"/>
          </a:xfrm>
          <a:prstGeom prst="rect">
            <a:avLst/>
          </a:prstGeom>
          <a:noFill/>
        </p:spPr>
        <p:txBody>
          <a:bodyPr wrap="square" rtlCol="0">
            <a:spAutoFit/>
          </a:bodyPr>
          <a:lstStyle/>
          <a:p>
            <a:pPr>
              <a:lnSpc>
                <a:spcPct val="150000"/>
              </a:lnSpc>
            </a:pPr>
            <a:r>
              <a:rPr lang="zh-CN" altLang="en-US" b="1" dirty="0" smtClean="0"/>
              <a:t>最终得到的回归方程如下：</a:t>
            </a:r>
            <a:endParaRPr lang="en-US" altLang="zh-CN" b="1" dirty="0" smtClean="0"/>
          </a:p>
          <a:p>
            <a:pPr>
              <a:lnSpc>
                <a:spcPct val="150000"/>
              </a:lnSpc>
            </a:pPr>
            <a:r>
              <a:rPr lang="zh-CN" altLang="en-US" b="1" dirty="0" smtClean="0"/>
              <a:t>苯乙烯估计值</a:t>
            </a:r>
            <a:r>
              <a:rPr lang="en-US" altLang="zh-CN" b="1" dirty="0" smtClean="0"/>
              <a:t>=984.852-29.82FAC1+79.372FAC2+26.042FAC3</a:t>
            </a:r>
            <a:endParaRPr lang="zh-CN" altLang="en-US" b="1" dirty="0"/>
          </a:p>
        </p:txBody>
      </p:sp>
    </p:spTree>
    <p:extLst>
      <p:ext uri="{BB962C8B-B14F-4D97-AF65-F5344CB8AC3E}">
        <p14:creationId xmlns:p14="http://schemas.microsoft.com/office/powerpoint/2010/main" val="227430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2974" y="188640"/>
            <a:ext cx="7128792" cy="1446550"/>
          </a:xfrm>
          <a:prstGeom prst="rect">
            <a:avLst/>
          </a:prstGeom>
          <a:noFill/>
        </p:spPr>
        <p:txBody>
          <a:bodyPr wrap="square" rtlCol="0">
            <a:spAutoFit/>
          </a:bodyPr>
          <a:lstStyle/>
          <a:p>
            <a:r>
              <a:rPr lang="en-US" altLang="zh-CN" sz="4400" b="1" dirty="0" smtClean="0"/>
              <a:t>6</a:t>
            </a:r>
            <a:r>
              <a:rPr lang="zh-CN" altLang="en-US" sz="4400" b="1" dirty="0" smtClean="0"/>
              <a:t>，将主成分回归方程还原回原始变量的形式</a:t>
            </a:r>
            <a:endParaRPr lang="zh-CN" altLang="en-US" sz="4400" b="1"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060847"/>
            <a:ext cx="4392488" cy="428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22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437112"/>
            <a:ext cx="7272808" cy="923330"/>
          </a:xfrm>
          <a:prstGeom prst="rect">
            <a:avLst/>
          </a:prstGeom>
          <a:noFill/>
        </p:spPr>
        <p:txBody>
          <a:bodyPr wrap="square" rtlCol="0">
            <a:spAutoFit/>
          </a:bodyPr>
          <a:lstStyle/>
          <a:p>
            <a:pPr>
              <a:lnSpc>
                <a:spcPct val="150000"/>
              </a:lnSpc>
            </a:pPr>
            <a:r>
              <a:rPr lang="zh-CN" altLang="en-US" b="1" dirty="0" smtClean="0"/>
              <a:t>用标准化的中国苯乙烯，</a:t>
            </a:r>
            <a:r>
              <a:rPr lang="en-US" altLang="zh-CN" b="1" dirty="0" smtClean="0"/>
              <a:t>Z1</a:t>
            </a:r>
            <a:r>
              <a:rPr lang="zh-CN" altLang="en-US" b="1" dirty="0" smtClean="0"/>
              <a:t>，</a:t>
            </a:r>
            <a:r>
              <a:rPr lang="en-US" altLang="zh-CN" b="1" dirty="0" smtClean="0"/>
              <a:t>Z2</a:t>
            </a:r>
            <a:r>
              <a:rPr lang="zh-CN" altLang="en-US" b="1" dirty="0" smtClean="0"/>
              <a:t>，</a:t>
            </a:r>
            <a:r>
              <a:rPr lang="en-US" altLang="zh-CN" b="1" dirty="0" smtClean="0"/>
              <a:t>Z3</a:t>
            </a:r>
            <a:r>
              <a:rPr lang="zh-CN" altLang="en-US" b="1" dirty="0" smtClean="0"/>
              <a:t>做线性回归，得出</a:t>
            </a:r>
            <a:r>
              <a:rPr lang="en-US" altLang="zh-CN" b="1" dirty="0" err="1" smtClean="0"/>
              <a:t>Zscore</a:t>
            </a:r>
            <a:r>
              <a:rPr lang="en-US" altLang="zh-CN" b="1" dirty="0" smtClean="0"/>
              <a:t>(</a:t>
            </a:r>
            <a:r>
              <a:rPr lang="zh-CN" altLang="en-US" b="1" dirty="0" smtClean="0"/>
              <a:t>中国苯乙烯</a:t>
            </a:r>
            <a:r>
              <a:rPr lang="en-US" altLang="zh-CN" b="1" dirty="0" smtClean="0"/>
              <a:t>)=0.761Z1+1.582Z2+0.241Z3</a:t>
            </a:r>
            <a:endParaRPr lang="zh-CN" altLang="en-US" b="1"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548680"/>
            <a:ext cx="756084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27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一、定义</a:t>
            </a:r>
            <a:endParaRPr lang="zh-CN" altLang="en-US" b="1" dirty="0"/>
          </a:p>
        </p:txBody>
      </p:sp>
      <p:sp>
        <p:nvSpPr>
          <p:cNvPr id="3" name="内容占位符 2"/>
          <p:cNvSpPr>
            <a:spLocks noGrp="1"/>
          </p:cNvSpPr>
          <p:nvPr>
            <p:ph idx="1"/>
          </p:nvPr>
        </p:nvSpPr>
        <p:spPr/>
        <p:txBody>
          <a:bodyPr>
            <a:normAutofit/>
          </a:bodyPr>
          <a:lstStyle/>
          <a:p>
            <a:pPr>
              <a:lnSpc>
                <a:spcPct val="150000"/>
              </a:lnSpc>
            </a:pPr>
            <a:r>
              <a:rPr lang="zh-CN" altLang="en-US" sz="2400" b="1" dirty="0" smtClean="0"/>
              <a:t>主成分分析也称主分量分析，是将多个变量通过线性变换以选出少数几个综合变量的一种数据降维方法。</a:t>
            </a:r>
            <a:endParaRPr lang="en-US" altLang="zh-CN" sz="2400" b="1" dirty="0" smtClean="0"/>
          </a:p>
          <a:p>
            <a:pPr>
              <a:lnSpc>
                <a:spcPct val="150000"/>
              </a:lnSpc>
            </a:pPr>
            <a:r>
              <a:rPr lang="zh-CN" altLang="en-US" sz="2400" b="1" dirty="0" smtClean="0"/>
              <a:t>即主成分分析是设法将原来众多具有一定相关性（如</a:t>
            </a:r>
            <a:r>
              <a:rPr lang="en-US" altLang="zh-CN" sz="2400" b="1" dirty="0" smtClean="0"/>
              <a:t>P</a:t>
            </a:r>
            <a:r>
              <a:rPr lang="zh-CN" altLang="en-US" sz="2400" b="1" dirty="0" smtClean="0"/>
              <a:t>个指标）的变量，重新组合成一组新的互相无关的综合指标来代替原来的指标。</a:t>
            </a:r>
            <a:endParaRPr lang="zh-CN" altLang="en-US" sz="2400" b="1" dirty="0"/>
          </a:p>
        </p:txBody>
      </p:sp>
    </p:spTree>
    <p:extLst>
      <p:ext uri="{BB962C8B-B14F-4D97-AF65-F5344CB8AC3E}">
        <p14:creationId xmlns:p14="http://schemas.microsoft.com/office/powerpoint/2010/main" val="4130663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613299"/>
            <a:ext cx="7272808" cy="2308324"/>
          </a:xfrm>
          <a:prstGeom prst="rect">
            <a:avLst/>
          </a:prstGeom>
          <a:noFill/>
        </p:spPr>
        <p:txBody>
          <a:bodyPr wrap="square" rtlCol="0">
            <a:spAutoFit/>
          </a:bodyPr>
          <a:lstStyle/>
          <a:p>
            <a:pPr>
              <a:lnSpc>
                <a:spcPct val="200000"/>
              </a:lnSpc>
            </a:pPr>
            <a:r>
              <a:rPr lang="zh-CN" altLang="en-US" b="1" dirty="0" smtClean="0"/>
              <a:t>分别代入</a:t>
            </a:r>
            <a:r>
              <a:rPr lang="en-US" altLang="zh-CN" b="1" dirty="0" smtClean="0"/>
              <a:t>Z1,Z2,Z3</a:t>
            </a:r>
            <a:r>
              <a:rPr lang="zh-CN" altLang="en-US" b="1" dirty="0" smtClean="0"/>
              <a:t>的表达式，再代入标准化公式，最终得到原始变量公式为中国苯乙烯估计值</a:t>
            </a:r>
            <a:r>
              <a:rPr lang="en-US" altLang="zh-CN" b="1" dirty="0" smtClean="0"/>
              <a:t>=-</a:t>
            </a:r>
            <a:r>
              <a:rPr lang="en-US" altLang="zh-CN" b="1" dirty="0" smtClean="0"/>
              <a:t>1.834</a:t>
            </a:r>
            <a:r>
              <a:rPr lang="zh-CN" altLang="en-US" b="1" dirty="0" smtClean="0"/>
              <a:t>日期</a:t>
            </a:r>
            <a:r>
              <a:rPr lang="en-US" altLang="zh-CN" b="1" dirty="0" smtClean="0"/>
              <a:t>+</a:t>
            </a:r>
            <a:r>
              <a:rPr lang="en-US" altLang="zh-CN" b="1" dirty="0" smtClean="0"/>
              <a:t>1.55</a:t>
            </a:r>
            <a:r>
              <a:rPr lang="zh-CN" altLang="en-US" b="1" dirty="0" smtClean="0"/>
              <a:t>原油</a:t>
            </a:r>
            <a:r>
              <a:rPr lang="en-US" altLang="zh-CN" b="1" dirty="0" smtClean="0"/>
              <a:t>+0.349</a:t>
            </a:r>
            <a:r>
              <a:rPr lang="zh-CN" altLang="en-US" b="1" dirty="0" smtClean="0"/>
              <a:t>纯苯</a:t>
            </a:r>
            <a:r>
              <a:rPr lang="en-US" altLang="zh-CN" b="1" dirty="0" smtClean="0"/>
              <a:t>+</a:t>
            </a:r>
            <a:r>
              <a:rPr lang="en-US" altLang="zh-CN" b="1" dirty="0" smtClean="0"/>
              <a:t>0.138</a:t>
            </a:r>
            <a:r>
              <a:rPr lang="zh-CN" altLang="en-US" b="1" dirty="0" smtClean="0"/>
              <a:t>乙烯</a:t>
            </a:r>
            <a:r>
              <a:rPr lang="en-US" altLang="zh-CN" b="1" dirty="0" smtClean="0"/>
              <a:t>-</a:t>
            </a:r>
            <a:r>
              <a:rPr lang="en-US" altLang="zh-CN" b="1" dirty="0" smtClean="0"/>
              <a:t>16.499</a:t>
            </a:r>
            <a:r>
              <a:rPr lang="zh-CN" altLang="en-US" b="1" dirty="0" smtClean="0"/>
              <a:t>美元</a:t>
            </a:r>
            <a:r>
              <a:rPr lang="zh-CN" altLang="en-US" b="1" dirty="0" smtClean="0"/>
              <a:t>指数</a:t>
            </a:r>
            <a:r>
              <a:rPr lang="en-US" altLang="zh-CN" b="1" dirty="0" smtClean="0"/>
              <a:t>+</a:t>
            </a:r>
            <a:r>
              <a:rPr lang="en-US" altLang="zh-CN" b="1" dirty="0" smtClean="0"/>
              <a:t>10.405</a:t>
            </a:r>
            <a:r>
              <a:rPr lang="zh-CN" altLang="en-US" b="1" dirty="0" smtClean="0"/>
              <a:t>人民币</a:t>
            </a:r>
            <a:r>
              <a:rPr lang="zh-CN" altLang="en-US" b="1" dirty="0" smtClean="0"/>
              <a:t>汇率</a:t>
            </a:r>
            <a:r>
              <a:rPr lang="en-US" altLang="zh-CN" b="1" dirty="0" smtClean="0"/>
              <a:t>-0.089</a:t>
            </a:r>
            <a:r>
              <a:rPr lang="zh-CN" altLang="en-US" b="1" dirty="0" smtClean="0"/>
              <a:t>波罗的海海运指数</a:t>
            </a:r>
            <a:r>
              <a:rPr lang="en-US" altLang="zh-CN" b="1" dirty="0" smtClean="0"/>
              <a:t>+</a:t>
            </a:r>
            <a:r>
              <a:rPr lang="en-US" altLang="zh-CN" b="1" dirty="0" smtClean="0"/>
              <a:t>3.92</a:t>
            </a:r>
            <a:r>
              <a:rPr lang="zh-CN" altLang="en-US" b="1" dirty="0" smtClean="0"/>
              <a:t>铁矿石</a:t>
            </a:r>
            <a:r>
              <a:rPr lang="zh-CN" altLang="en-US" b="1" dirty="0" smtClean="0"/>
              <a:t>价格指数</a:t>
            </a:r>
            <a:r>
              <a:rPr lang="en-US" altLang="zh-CN" b="1" dirty="0" smtClean="0"/>
              <a:t>+0.001</a:t>
            </a:r>
            <a:r>
              <a:rPr lang="zh-CN" altLang="en-US" b="1" dirty="0" smtClean="0"/>
              <a:t>华东库存</a:t>
            </a:r>
            <a:r>
              <a:rPr lang="en-US" altLang="zh-CN" b="1" dirty="0" smtClean="0"/>
              <a:t>+</a:t>
            </a:r>
            <a:r>
              <a:rPr lang="en-US" altLang="zh-CN" b="1" dirty="0" smtClean="0"/>
              <a:t>0.022</a:t>
            </a:r>
            <a:r>
              <a:rPr lang="zh-CN" altLang="en-US" b="1" dirty="0" smtClean="0"/>
              <a:t>中国</a:t>
            </a:r>
            <a:r>
              <a:rPr lang="en-US" altLang="zh-CN" b="1" dirty="0" smtClean="0"/>
              <a:t>—</a:t>
            </a:r>
            <a:r>
              <a:rPr lang="zh-CN" altLang="en-US" b="1" dirty="0" smtClean="0"/>
              <a:t>美国</a:t>
            </a:r>
            <a:r>
              <a:rPr lang="en-US" altLang="zh-CN" b="1" dirty="0" smtClean="0"/>
              <a:t>+</a:t>
            </a:r>
            <a:r>
              <a:rPr lang="en-US" altLang="zh-CN" b="1" dirty="0" smtClean="0"/>
              <a:t>0.191</a:t>
            </a:r>
            <a:r>
              <a:rPr lang="zh-CN" altLang="en-US" b="1" dirty="0" smtClean="0"/>
              <a:t>中国</a:t>
            </a:r>
            <a:r>
              <a:rPr lang="en-US" altLang="zh-CN" b="1" dirty="0" smtClean="0"/>
              <a:t>-</a:t>
            </a:r>
            <a:r>
              <a:rPr lang="zh-CN" altLang="en-US" b="1" dirty="0" smtClean="0"/>
              <a:t>欧洲</a:t>
            </a:r>
            <a:r>
              <a:rPr lang="en-US" altLang="zh-CN" b="1" dirty="0" smtClean="0"/>
              <a:t>+1918.64</a:t>
            </a:r>
            <a:endParaRPr lang="zh-CN" altLang="en-US" b="1" dirty="0"/>
          </a:p>
        </p:txBody>
      </p:sp>
    </p:spTree>
    <p:extLst>
      <p:ext uri="{BB962C8B-B14F-4D97-AF65-F5344CB8AC3E}">
        <p14:creationId xmlns:p14="http://schemas.microsoft.com/office/powerpoint/2010/main" val="32995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777686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271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613299"/>
            <a:ext cx="7272808" cy="568745"/>
          </a:xfrm>
          <a:prstGeom prst="rect">
            <a:avLst/>
          </a:prstGeom>
          <a:noFill/>
        </p:spPr>
        <p:txBody>
          <a:bodyPr wrap="square" rtlCol="0">
            <a:spAutoFit/>
          </a:bodyPr>
          <a:lstStyle/>
          <a:p>
            <a:pPr algn="ctr">
              <a:lnSpc>
                <a:spcPct val="200000"/>
              </a:lnSpc>
            </a:pPr>
            <a:r>
              <a:rPr lang="zh-CN" altLang="en-US" b="1" dirty="0" smtClean="0"/>
              <a:t>谢谢</a:t>
            </a:r>
            <a:endParaRPr lang="zh-CN" altLang="en-US" b="1" dirty="0"/>
          </a:p>
        </p:txBody>
      </p:sp>
    </p:spTree>
    <p:extLst>
      <p:ext uri="{BB962C8B-B14F-4D97-AF65-F5344CB8AC3E}">
        <p14:creationId xmlns:p14="http://schemas.microsoft.com/office/powerpoint/2010/main" val="51514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980728"/>
            <a:ext cx="7416824" cy="1754326"/>
          </a:xfrm>
          <a:prstGeom prst="rect">
            <a:avLst/>
          </a:prstGeom>
          <a:noFill/>
        </p:spPr>
        <p:txBody>
          <a:bodyPr wrap="square" rtlCol="0">
            <a:spAutoFit/>
          </a:bodyPr>
          <a:lstStyle/>
          <a:p>
            <a:pPr>
              <a:lnSpc>
                <a:spcPct val="150000"/>
              </a:lnSpc>
            </a:pPr>
            <a:r>
              <a:rPr lang="zh-CN" altLang="en-US" sz="2400" b="1" dirty="0" smtClean="0"/>
              <a:t>主成分分析是多元统计方法中关系密切的一种方法，可以解决经济、教育、科技、社会等领域中的综合评价问题，应用范围十分广泛。</a:t>
            </a:r>
            <a:endParaRPr lang="zh-CN" altLang="en-US" sz="2400" b="1" dirty="0"/>
          </a:p>
        </p:txBody>
      </p:sp>
    </p:spTree>
    <p:extLst>
      <p:ext uri="{BB962C8B-B14F-4D97-AF65-F5344CB8AC3E}">
        <p14:creationId xmlns:p14="http://schemas.microsoft.com/office/powerpoint/2010/main" val="241048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二、分析法的思路</a:t>
            </a:r>
            <a:endParaRPr lang="zh-CN" altLang="en-US" b="1" dirty="0"/>
          </a:p>
        </p:txBody>
      </p:sp>
      <p:sp>
        <p:nvSpPr>
          <p:cNvPr id="3" name="内容占位符 2"/>
          <p:cNvSpPr>
            <a:spLocks noGrp="1"/>
          </p:cNvSpPr>
          <p:nvPr>
            <p:ph idx="1"/>
          </p:nvPr>
        </p:nvSpPr>
        <p:spPr/>
        <p:txBody>
          <a:bodyPr>
            <a:normAutofit/>
          </a:bodyPr>
          <a:lstStyle/>
          <a:p>
            <a:pPr marL="0" indent="0">
              <a:buNone/>
            </a:pPr>
            <a:r>
              <a:rPr lang="zh-CN" altLang="en-US" sz="2400" b="1" dirty="0" smtClean="0"/>
              <a:t>第一步，根据研究问题选取初始分析变量</a:t>
            </a:r>
            <a:endParaRPr lang="en-US" altLang="zh-CN" sz="2400" b="1" dirty="0" smtClean="0"/>
          </a:p>
          <a:p>
            <a:pPr marL="0" indent="0">
              <a:buNone/>
            </a:pPr>
            <a:r>
              <a:rPr lang="zh-CN" altLang="en-US" sz="2400" b="1" dirty="0" smtClean="0"/>
              <a:t>第二步，根据初始变量特性判断由协方差矩阵求主成分还是由相关矩阵求主成分</a:t>
            </a:r>
            <a:endParaRPr lang="en-US" altLang="zh-CN" sz="2400" b="1" dirty="0" smtClean="0"/>
          </a:p>
          <a:p>
            <a:pPr marL="0" indent="0">
              <a:buNone/>
            </a:pPr>
            <a:r>
              <a:rPr lang="zh-CN" altLang="en-US" sz="2400" b="1" dirty="0" smtClean="0"/>
              <a:t>第三步，求协方差矩阵或相关矩阵的特征根与相应的标准特征向量</a:t>
            </a:r>
            <a:endParaRPr lang="en-US" altLang="zh-CN" sz="2400" b="1" dirty="0" smtClean="0"/>
          </a:p>
          <a:p>
            <a:pPr marL="0" indent="0">
              <a:buNone/>
            </a:pPr>
            <a:r>
              <a:rPr lang="zh-CN" altLang="en-US" sz="2400" b="1" dirty="0" smtClean="0"/>
              <a:t>第四步，确定主成分的个数，选取主成分</a:t>
            </a:r>
            <a:endParaRPr lang="en-US" altLang="zh-CN" sz="2400" b="1" dirty="0" smtClean="0"/>
          </a:p>
          <a:p>
            <a:pPr marL="0" indent="0">
              <a:buNone/>
            </a:pPr>
            <a:r>
              <a:rPr lang="zh-CN" altLang="en-US" sz="2400" b="1" dirty="0" smtClean="0"/>
              <a:t>第五步，结合主成分对研究问题进行分析并深入研究。</a:t>
            </a:r>
            <a:endParaRPr lang="zh-CN" altLang="en-US" sz="2400" b="1" dirty="0"/>
          </a:p>
        </p:txBody>
      </p:sp>
    </p:spTree>
    <p:extLst>
      <p:ext uri="{BB962C8B-B14F-4D97-AF65-F5344CB8AC3E}">
        <p14:creationId xmlns:p14="http://schemas.microsoft.com/office/powerpoint/2010/main" val="371594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三、苯乙烯分析案例</a:t>
            </a:r>
            <a:endParaRPr lang="zh-CN" altLang="en-US" b="1"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400" b="1" dirty="0" smtClean="0"/>
              <a:t>本案例的数据为</a:t>
            </a:r>
            <a:r>
              <a:rPr lang="en-US" altLang="zh-CN" sz="2400" b="1" dirty="0" smtClean="0"/>
              <a:t>2015</a:t>
            </a:r>
            <a:r>
              <a:rPr lang="zh-CN" altLang="en-US" sz="2400" b="1" dirty="0" smtClean="0"/>
              <a:t>年</a:t>
            </a:r>
            <a:r>
              <a:rPr lang="en-US" altLang="zh-CN" sz="2400" b="1" dirty="0" smtClean="0"/>
              <a:t>11</a:t>
            </a:r>
            <a:r>
              <a:rPr lang="zh-CN" altLang="en-US" sz="2400" b="1" dirty="0" smtClean="0"/>
              <a:t>月至</a:t>
            </a:r>
            <a:r>
              <a:rPr lang="en-US" altLang="zh-CN" sz="2400" b="1" dirty="0" smtClean="0"/>
              <a:t>2016</a:t>
            </a:r>
            <a:r>
              <a:rPr lang="zh-CN" altLang="en-US" sz="2400" b="1" dirty="0" smtClean="0"/>
              <a:t>年</a:t>
            </a:r>
            <a:r>
              <a:rPr lang="en-US" altLang="zh-CN" sz="2400" b="1" dirty="0" smtClean="0"/>
              <a:t>4</a:t>
            </a:r>
            <a:r>
              <a:rPr lang="zh-CN" altLang="en-US" sz="2400" b="1" dirty="0" smtClean="0"/>
              <a:t>月份苯乙烯的相关影响因素</a:t>
            </a:r>
            <a:endParaRPr lang="en-US" altLang="zh-CN" sz="2400" b="1" dirty="0" smtClean="0"/>
          </a:p>
          <a:p>
            <a:pPr marL="0" indent="0">
              <a:lnSpc>
                <a:spcPct val="150000"/>
              </a:lnSpc>
              <a:buNone/>
            </a:pPr>
            <a:r>
              <a:rPr lang="zh-CN" altLang="en-US" sz="2400" b="1" dirty="0" smtClean="0"/>
              <a:t>分析目的为建立影响苯乙烯涨跌的主要因子，以便</a:t>
            </a:r>
            <a:r>
              <a:rPr lang="zh-CN" altLang="en-US" sz="2400" b="1" dirty="0"/>
              <a:t>对苯乙烯的</a:t>
            </a:r>
            <a:r>
              <a:rPr lang="zh-CN" altLang="en-US" sz="2400" b="1" dirty="0" smtClean="0"/>
              <a:t>涨跌进行早期预判。</a:t>
            </a:r>
            <a:endParaRPr lang="zh-CN" altLang="en-US" sz="2400" b="1" dirty="0"/>
          </a:p>
        </p:txBody>
      </p:sp>
    </p:spTree>
    <p:extLst>
      <p:ext uri="{BB962C8B-B14F-4D97-AF65-F5344CB8AC3E}">
        <p14:creationId xmlns:p14="http://schemas.microsoft.com/office/powerpoint/2010/main" val="172577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a:t>
            </a:r>
            <a:r>
              <a:rPr lang="zh-CN" altLang="en-US" b="1" dirty="0" smtClean="0"/>
              <a:t>，原始部分数据</a:t>
            </a:r>
            <a:endParaRPr lang="zh-CN" altLang="en-US" b="1" dirty="0"/>
          </a:p>
        </p:txBody>
      </p:sp>
      <p:sp>
        <p:nvSpPr>
          <p:cNvPr id="7" name="TextBox 6"/>
          <p:cNvSpPr txBox="1"/>
          <p:nvPr/>
        </p:nvSpPr>
        <p:spPr>
          <a:xfrm>
            <a:off x="188250" y="4077072"/>
            <a:ext cx="8496944" cy="2169825"/>
          </a:xfrm>
          <a:prstGeom prst="rect">
            <a:avLst/>
          </a:prstGeom>
          <a:noFill/>
        </p:spPr>
        <p:txBody>
          <a:bodyPr wrap="square" rtlCol="0">
            <a:spAutoFit/>
          </a:bodyPr>
          <a:lstStyle/>
          <a:p>
            <a:pPr>
              <a:lnSpc>
                <a:spcPct val="150000"/>
              </a:lnSpc>
            </a:pPr>
            <a:r>
              <a:rPr lang="en-US" altLang="zh-CN" b="1" dirty="0" smtClean="0"/>
              <a:t>1</a:t>
            </a:r>
            <a:r>
              <a:rPr lang="zh-CN" altLang="en-US" b="1" dirty="0" smtClean="0"/>
              <a:t>，选取的苯乙烯的影响因素为日期，原油，纯苯，乙烯，中国与美国价差，中国与欧洲价差，美元指数，人民币汇率，波罗的海运价指数以及铁矿石价格价格指数，华东库存；</a:t>
            </a:r>
            <a:endParaRPr lang="en-US" altLang="zh-CN" b="1" dirty="0" smtClean="0"/>
          </a:p>
          <a:p>
            <a:pPr>
              <a:lnSpc>
                <a:spcPct val="150000"/>
              </a:lnSpc>
            </a:pPr>
            <a:r>
              <a:rPr lang="en-US" altLang="zh-CN" b="1" dirty="0" smtClean="0"/>
              <a:t>2</a:t>
            </a:r>
            <a:r>
              <a:rPr lang="zh-CN" altLang="en-US" b="1" dirty="0" smtClean="0"/>
              <a:t>，数据都是每日数据。</a:t>
            </a:r>
            <a:endParaRPr lang="zh-CN" altLang="en-US" b="1" dirty="0"/>
          </a:p>
          <a:p>
            <a:pPr>
              <a:lnSpc>
                <a:spcPct val="150000"/>
              </a:lnSpc>
            </a:pPr>
            <a:endParaRPr lang="zh-CN" altLang="en-US"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359" y="1484784"/>
            <a:ext cx="7578725"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44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678" y="476672"/>
            <a:ext cx="8229600" cy="1143000"/>
          </a:xfrm>
        </p:spPr>
        <p:txBody>
          <a:bodyPr>
            <a:noAutofit/>
          </a:bodyPr>
          <a:lstStyle/>
          <a:p>
            <a:r>
              <a:rPr lang="en-US" altLang="zh-CN" b="1" dirty="0" smtClean="0"/>
              <a:t>2</a:t>
            </a:r>
            <a:r>
              <a:rPr lang="zh-CN" altLang="en-US" b="1" dirty="0" smtClean="0"/>
              <a:t>，变量描述</a:t>
            </a:r>
            <a:endParaRPr lang="zh-CN" alt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010" y="1616357"/>
            <a:ext cx="6883739" cy="433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02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229600" cy="1143000"/>
          </a:xfrm>
        </p:spPr>
        <p:txBody>
          <a:bodyPr>
            <a:normAutofit/>
          </a:bodyPr>
          <a:lstStyle/>
          <a:p>
            <a:r>
              <a:rPr lang="en-US" altLang="zh-CN" b="1" dirty="0" smtClean="0"/>
              <a:t>3</a:t>
            </a:r>
            <a:r>
              <a:rPr lang="zh-CN" altLang="en-US" b="1" dirty="0" smtClean="0"/>
              <a:t>，变量关联性分析</a:t>
            </a:r>
            <a:endParaRPr lang="zh-CN" altLang="en-US" b="1"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196752"/>
            <a:ext cx="8724900"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64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548680"/>
            <a:ext cx="7128792" cy="769441"/>
          </a:xfrm>
          <a:prstGeom prst="rect">
            <a:avLst/>
          </a:prstGeom>
          <a:noFill/>
        </p:spPr>
        <p:txBody>
          <a:bodyPr wrap="square" rtlCol="0">
            <a:spAutoFit/>
          </a:bodyPr>
          <a:lstStyle/>
          <a:p>
            <a:r>
              <a:rPr lang="en-US" altLang="zh-CN" sz="4400" b="1" dirty="0" smtClean="0"/>
              <a:t>4</a:t>
            </a:r>
            <a:r>
              <a:rPr lang="zh-CN" altLang="en-US" sz="4400" b="1" dirty="0" smtClean="0"/>
              <a:t>，主成分分析</a:t>
            </a:r>
            <a:endParaRPr lang="zh-CN" altLang="en-US" sz="4400" b="1" dirty="0"/>
          </a:p>
        </p:txBody>
      </p:sp>
      <p:sp>
        <p:nvSpPr>
          <p:cNvPr id="5" name="TextBox 4"/>
          <p:cNvSpPr txBox="1"/>
          <p:nvPr/>
        </p:nvSpPr>
        <p:spPr>
          <a:xfrm>
            <a:off x="697090" y="3789040"/>
            <a:ext cx="7920880" cy="1754326"/>
          </a:xfrm>
          <a:prstGeom prst="rect">
            <a:avLst/>
          </a:prstGeom>
          <a:noFill/>
        </p:spPr>
        <p:txBody>
          <a:bodyPr wrap="square" rtlCol="0">
            <a:spAutoFit/>
          </a:bodyPr>
          <a:lstStyle/>
          <a:p>
            <a:pPr>
              <a:lnSpc>
                <a:spcPct val="150000"/>
              </a:lnSpc>
            </a:pPr>
            <a:r>
              <a:rPr lang="zh-CN" altLang="en-US" sz="2400" b="1" dirty="0" smtClean="0"/>
              <a:t>从表可以看出，</a:t>
            </a:r>
            <a:r>
              <a:rPr lang="en-US" altLang="zh-CN" sz="2400" b="1" dirty="0" smtClean="0"/>
              <a:t>KMO</a:t>
            </a:r>
            <a:r>
              <a:rPr lang="zh-CN" altLang="en-US" sz="2400" b="1" dirty="0" smtClean="0"/>
              <a:t>统计量得到</a:t>
            </a:r>
            <a:r>
              <a:rPr lang="en-US" altLang="zh-CN" sz="2400" b="1" dirty="0" smtClean="0"/>
              <a:t>0.752</a:t>
            </a:r>
            <a:r>
              <a:rPr lang="zh-CN" altLang="en-US" sz="2400" b="1" dirty="0" smtClean="0"/>
              <a:t>，在实际分析中，当</a:t>
            </a:r>
            <a:r>
              <a:rPr lang="en-US" altLang="zh-CN" sz="2400" b="1" dirty="0" smtClean="0"/>
              <a:t>KMO</a:t>
            </a:r>
            <a:r>
              <a:rPr lang="zh-CN" altLang="en-US" sz="2400" b="1" dirty="0" smtClean="0"/>
              <a:t>统计量在</a:t>
            </a:r>
            <a:r>
              <a:rPr lang="en-US" altLang="zh-CN" sz="2400" b="1" dirty="0" smtClean="0"/>
              <a:t>0.7</a:t>
            </a:r>
            <a:r>
              <a:rPr lang="zh-CN" altLang="en-US" sz="2400" b="1" dirty="0" smtClean="0"/>
              <a:t>以上时，因子分析的效果比较好，显然本案例满足此要求。</a:t>
            </a:r>
            <a:endParaRPr lang="zh-CN" altLang="en-US"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12" y="1318121"/>
            <a:ext cx="6454123" cy="217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9274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578</Words>
  <Application>Microsoft Office PowerPoint</Application>
  <PresentationFormat>全屏显示(4:3)</PresentationFormat>
  <Paragraphs>35</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苯乙烯主成分分析案例</vt:lpstr>
      <vt:lpstr>一、定义</vt:lpstr>
      <vt:lpstr>PowerPoint 演示文稿</vt:lpstr>
      <vt:lpstr>二、分析法的思路</vt:lpstr>
      <vt:lpstr>三、苯乙烯分析案例</vt:lpstr>
      <vt:lpstr>1，原始部分数据</vt:lpstr>
      <vt:lpstr>2，变量描述</vt:lpstr>
      <vt:lpstr>3，变量关联性分析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判别分析</dc:title>
  <dc:creator>Administrator</dc:creator>
  <cp:lastModifiedBy>Sky123.Org</cp:lastModifiedBy>
  <cp:revision>75</cp:revision>
  <dcterms:created xsi:type="dcterms:W3CDTF">2016-03-25T02:09:00Z</dcterms:created>
  <dcterms:modified xsi:type="dcterms:W3CDTF">2016-04-15T01:32:12Z</dcterms:modified>
</cp:coreProperties>
</file>