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58" r:id="rId7"/>
    <p:sldId id="259" r:id="rId8"/>
    <p:sldId id="260" r:id="rId9"/>
    <p:sldId id="261" r:id="rId10"/>
    <p:sldId id="262" r:id="rId11"/>
    <p:sldId id="263" r:id="rId12"/>
    <p:sldId id="264" r:id="rId13"/>
    <p:sldId id="266" r:id="rId14"/>
    <p:sldId id="267" r:id="rId15"/>
    <p:sldId id="271" r:id="rId16"/>
    <p:sldId id="272" r:id="rId17"/>
    <p:sldId id="274"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判别分析!$N$1</c:f>
              <c:strCache>
                <c:ptCount val="1"/>
                <c:pt idx="0">
                  <c:v>苯乙烯走势预测值</c:v>
                </c:pt>
              </c:strCache>
            </c:strRef>
          </c:tx>
          <c:spPr>
            <a:ln w="38100"/>
          </c:spPr>
          <c:marker>
            <c:symbol val="none"/>
          </c:marker>
          <c:cat>
            <c:numRef>
              <c:f>原始数据!$A$3:$A$99</c:f>
              <c:numCache>
                <c:formatCode>m/d/yyyy</c:formatCode>
                <c:ptCount val="97"/>
                <c:pt idx="0">
                  <c:v>42328</c:v>
                </c:pt>
                <c:pt idx="1">
                  <c:v>42331</c:v>
                </c:pt>
                <c:pt idx="2">
                  <c:v>42332</c:v>
                </c:pt>
                <c:pt idx="3">
                  <c:v>42333</c:v>
                </c:pt>
                <c:pt idx="4">
                  <c:v>42334</c:v>
                </c:pt>
                <c:pt idx="5">
                  <c:v>42335</c:v>
                </c:pt>
                <c:pt idx="6">
                  <c:v>42338</c:v>
                </c:pt>
                <c:pt idx="7">
                  <c:v>42339</c:v>
                </c:pt>
                <c:pt idx="8">
                  <c:v>42340</c:v>
                </c:pt>
                <c:pt idx="9">
                  <c:v>42341</c:v>
                </c:pt>
                <c:pt idx="10">
                  <c:v>42342</c:v>
                </c:pt>
                <c:pt idx="11">
                  <c:v>42345</c:v>
                </c:pt>
                <c:pt idx="12">
                  <c:v>42346</c:v>
                </c:pt>
                <c:pt idx="13">
                  <c:v>42347</c:v>
                </c:pt>
                <c:pt idx="14">
                  <c:v>42348</c:v>
                </c:pt>
                <c:pt idx="15">
                  <c:v>42349</c:v>
                </c:pt>
                <c:pt idx="16">
                  <c:v>42352</c:v>
                </c:pt>
                <c:pt idx="17">
                  <c:v>42353</c:v>
                </c:pt>
                <c:pt idx="18">
                  <c:v>42354</c:v>
                </c:pt>
                <c:pt idx="19">
                  <c:v>42355</c:v>
                </c:pt>
                <c:pt idx="20">
                  <c:v>42356</c:v>
                </c:pt>
                <c:pt idx="21">
                  <c:v>42359</c:v>
                </c:pt>
                <c:pt idx="22">
                  <c:v>42360</c:v>
                </c:pt>
                <c:pt idx="23">
                  <c:v>42361</c:v>
                </c:pt>
                <c:pt idx="24">
                  <c:v>42362</c:v>
                </c:pt>
                <c:pt idx="25">
                  <c:v>42363</c:v>
                </c:pt>
                <c:pt idx="26">
                  <c:v>42366</c:v>
                </c:pt>
                <c:pt idx="27">
                  <c:v>42367</c:v>
                </c:pt>
                <c:pt idx="28">
                  <c:v>42368</c:v>
                </c:pt>
                <c:pt idx="29">
                  <c:v>42369</c:v>
                </c:pt>
                <c:pt idx="30">
                  <c:v>42370</c:v>
                </c:pt>
                <c:pt idx="31">
                  <c:v>42373</c:v>
                </c:pt>
                <c:pt idx="32">
                  <c:v>42374</c:v>
                </c:pt>
                <c:pt idx="33">
                  <c:v>42375</c:v>
                </c:pt>
                <c:pt idx="34">
                  <c:v>42376</c:v>
                </c:pt>
                <c:pt idx="35">
                  <c:v>42377</c:v>
                </c:pt>
                <c:pt idx="36">
                  <c:v>42380</c:v>
                </c:pt>
                <c:pt idx="37">
                  <c:v>42381</c:v>
                </c:pt>
                <c:pt idx="38">
                  <c:v>42382</c:v>
                </c:pt>
                <c:pt idx="39">
                  <c:v>42383</c:v>
                </c:pt>
                <c:pt idx="40">
                  <c:v>42384</c:v>
                </c:pt>
                <c:pt idx="41">
                  <c:v>42387</c:v>
                </c:pt>
                <c:pt idx="42">
                  <c:v>42388</c:v>
                </c:pt>
                <c:pt idx="43">
                  <c:v>42389</c:v>
                </c:pt>
                <c:pt idx="44">
                  <c:v>42390</c:v>
                </c:pt>
                <c:pt idx="45">
                  <c:v>42391</c:v>
                </c:pt>
                <c:pt idx="46">
                  <c:v>42394</c:v>
                </c:pt>
                <c:pt idx="47">
                  <c:v>42395</c:v>
                </c:pt>
                <c:pt idx="48">
                  <c:v>42396</c:v>
                </c:pt>
                <c:pt idx="49">
                  <c:v>42397</c:v>
                </c:pt>
                <c:pt idx="50">
                  <c:v>42398</c:v>
                </c:pt>
                <c:pt idx="51">
                  <c:v>42401</c:v>
                </c:pt>
                <c:pt idx="52">
                  <c:v>42402</c:v>
                </c:pt>
                <c:pt idx="53">
                  <c:v>42403</c:v>
                </c:pt>
                <c:pt idx="54">
                  <c:v>42404</c:v>
                </c:pt>
                <c:pt idx="55">
                  <c:v>42405</c:v>
                </c:pt>
                <c:pt idx="56">
                  <c:v>42408</c:v>
                </c:pt>
                <c:pt idx="57">
                  <c:v>42409</c:v>
                </c:pt>
                <c:pt idx="58">
                  <c:v>42410</c:v>
                </c:pt>
                <c:pt idx="59">
                  <c:v>42411</c:v>
                </c:pt>
                <c:pt idx="60">
                  <c:v>42412</c:v>
                </c:pt>
                <c:pt idx="61">
                  <c:v>42415</c:v>
                </c:pt>
                <c:pt idx="62">
                  <c:v>42416</c:v>
                </c:pt>
                <c:pt idx="63">
                  <c:v>42417</c:v>
                </c:pt>
                <c:pt idx="64">
                  <c:v>42418</c:v>
                </c:pt>
                <c:pt idx="65">
                  <c:v>42419</c:v>
                </c:pt>
                <c:pt idx="66">
                  <c:v>42422</c:v>
                </c:pt>
                <c:pt idx="67">
                  <c:v>42423</c:v>
                </c:pt>
                <c:pt idx="68">
                  <c:v>42424</c:v>
                </c:pt>
                <c:pt idx="69">
                  <c:v>42425</c:v>
                </c:pt>
                <c:pt idx="70">
                  <c:v>42426</c:v>
                </c:pt>
                <c:pt idx="71">
                  <c:v>42429</c:v>
                </c:pt>
                <c:pt idx="72">
                  <c:v>42430</c:v>
                </c:pt>
                <c:pt idx="73">
                  <c:v>42431</c:v>
                </c:pt>
                <c:pt idx="74">
                  <c:v>42432</c:v>
                </c:pt>
                <c:pt idx="75">
                  <c:v>42433</c:v>
                </c:pt>
                <c:pt idx="76">
                  <c:v>42436</c:v>
                </c:pt>
                <c:pt idx="77">
                  <c:v>42437</c:v>
                </c:pt>
                <c:pt idx="78">
                  <c:v>42438</c:v>
                </c:pt>
                <c:pt idx="79">
                  <c:v>42439</c:v>
                </c:pt>
                <c:pt idx="80">
                  <c:v>42440</c:v>
                </c:pt>
                <c:pt idx="81">
                  <c:v>42443</c:v>
                </c:pt>
                <c:pt idx="82">
                  <c:v>42444</c:v>
                </c:pt>
                <c:pt idx="83">
                  <c:v>42445</c:v>
                </c:pt>
                <c:pt idx="84">
                  <c:v>42446</c:v>
                </c:pt>
                <c:pt idx="85">
                  <c:v>42447</c:v>
                </c:pt>
                <c:pt idx="86">
                  <c:v>42450</c:v>
                </c:pt>
                <c:pt idx="87">
                  <c:v>42451</c:v>
                </c:pt>
                <c:pt idx="88">
                  <c:v>42452</c:v>
                </c:pt>
                <c:pt idx="89">
                  <c:v>42453</c:v>
                </c:pt>
                <c:pt idx="90">
                  <c:v>42454</c:v>
                </c:pt>
                <c:pt idx="91">
                  <c:v>42457</c:v>
                </c:pt>
                <c:pt idx="92">
                  <c:v>42458</c:v>
                </c:pt>
                <c:pt idx="93">
                  <c:v>42459</c:v>
                </c:pt>
                <c:pt idx="94">
                  <c:v>42460</c:v>
                </c:pt>
                <c:pt idx="95">
                  <c:v>42461</c:v>
                </c:pt>
                <c:pt idx="96">
                  <c:v>42464</c:v>
                </c:pt>
              </c:numCache>
            </c:numRef>
          </c:cat>
          <c:val>
            <c:numRef>
              <c:f>判别分析!$N$2:$N$99</c:f>
              <c:numCache>
                <c:formatCode>General</c:formatCode>
                <c:ptCount val="98"/>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0</c:v>
                </c:pt>
                <c:pt idx="21">
                  <c:v>0</c:v>
                </c:pt>
                <c:pt idx="22">
                  <c:v>0</c:v>
                </c:pt>
                <c:pt idx="23">
                  <c:v>0</c:v>
                </c:pt>
                <c:pt idx="24">
                  <c:v>0</c:v>
                </c:pt>
                <c:pt idx="25">
                  <c:v>0</c:v>
                </c:pt>
                <c:pt idx="26">
                  <c:v>0</c:v>
                </c:pt>
                <c:pt idx="27">
                  <c:v>0</c:v>
                </c:pt>
                <c:pt idx="28">
                  <c:v>1</c:v>
                </c:pt>
                <c:pt idx="29">
                  <c:v>0</c:v>
                </c:pt>
                <c:pt idx="30">
                  <c:v>1</c:v>
                </c:pt>
                <c:pt idx="31">
                  <c:v>1</c:v>
                </c:pt>
                <c:pt idx="32">
                  <c:v>1</c:v>
                </c:pt>
                <c:pt idx="33">
                  <c:v>1</c:v>
                </c:pt>
                <c:pt idx="34">
                  <c:v>-1</c:v>
                </c:pt>
                <c:pt idx="35">
                  <c:v>1</c:v>
                </c:pt>
                <c:pt idx="36">
                  <c:v>-1</c:v>
                </c:pt>
                <c:pt idx="37">
                  <c:v>0</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0</c:v>
                </c:pt>
                <c:pt idx="88">
                  <c:v>0</c:v>
                </c:pt>
                <c:pt idx="89">
                  <c:v>-1</c:v>
                </c:pt>
                <c:pt idx="90">
                  <c:v>1</c:v>
                </c:pt>
                <c:pt idx="91">
                  <c:v>1</c:v>
                </c:pt>
                <c:pt idx="92">
                  <c:v>1</c:v>
                </c:pt>
                <c:pt idx="93">
                  <c:v>0</c:v>
                </c:pt>
                <c:pt idx="94">
                  <c:v>0</c:v>
                </c:pt>
                <c:pt idx="95">
                  <c:v>-1</c:v>
                </c:pt>
                <c:pt idx="96">
                  <c:v>-1</c:v>
                </c:pt>
                <c:pt idx="97">
                  <c:v>0</c:v>
                </c:pt>
              </c:numCache>
            </c:numRef>
          </c:val>
          <c:smooth val="0"/>
        </c:ser>
        <c:ser>
          <c:idx val="1"/>
          <c:order val="1"/>
          <c:tx>
            <c:strRef>
              <c:f>判别分析!$A$1</c:f>
              <c:strCache>
                <c:ptCount val="1"/>
                <c:pt idx="0">
                  <c:v>苯乙烯走势实际值</c:v>
                </c:pt>
              </c:strCache>
            </c:strRef>
          </c:tx>
          <c:marker>
            <c:symbol val="none"/>
          </c:marker>
          <c:cat>
            <c:numRef>
              <c:f>原始数据!$A$3:$A$99</c:f>
              <c:numCache>
                <c:formatCode>m/d/yyyy</c:formatCode>
                <c:ptCount val="97"/>
                <c:pt idx="0">
                  <c:v>42328</c:v>
                </c:pt>
                <c:pt idx="1">
                  <c:v>42331</c:v>
                </c:pt>
                <c:pt idx="2">
                  <c:v>42332</c:v>
                </c:pt>
                <c:pt idx="3">
                  <c:v>42333</c:v>
                </c:pt>
                <c:pt idx="4">
                  <c:v>42334</c:v>
                </c:pt>
                <c:pt idx="5">
                  <c:v>42335</c:v>
                </c:pt>
                <c:pt idx="6">
                  <c:v>42338</c:v>
                </c:pt>
                <c:pt idx="7">
                  <c:v>42339</c:v>
                </c:pt>
                <c:pt idx="8">
                  <c:v>42340</c:v>
                </c:pt>
                <c:pt idx="9">
                  <c:v>42341</c:v>
                </c:pt>
                <c:pt idx="10">
                  <c:v>42342</c:v>
                </c:pt>
                <c:pt idx="11">
                  <c:v>42345</c:v>
                </c:pt>
                <c:pt idx="12">
                  <c:v>42346</c:v>
                </c:pt>
                <c:pt idx="13">
                  <c:v>42347</c:v>
                </c:pt>
                <c:pt idx="14">
                  <c:v>42348</c:v>
                </c:pt>
                <c:pt idx="15">
                  <c:v>42349</c:v>
                </c:pt>
                <c:pt idx="16">
                  <c:v>42352</c:v>
                </c:pt>
                <c:pt idx="17">
                  <c:v>42353</c:v>
                </c:pt>
                <c:pt idx="18">
                  <c:v>42354</c:v>
                </c:pt>
                <c:pt idx="19">
                  <c:v>42355</c:v>
                </c:pt>
                <c:pt idx="20">
                  <c:v>42356</c:v>
                </c:pt>
                <c:pt idx="21">
                  <c:v>42359</c:v>
                </c:pt>
                <c:pt idx="22">
                  <c:v>42360</c:v>
                </c:pt>
                <c:pt idx="23">
                  <c:v>42361</c:v>
                </c:pt>
                <c:pt idx="24">
                  <c:v>42362</c:v>
                </c:pt>
                <c:pt idx="25">
                  <c:v>42363</c:v>
                </c:pt>
                <c:pt idx="26">
                  <c:v>42366</c:v>
                </c:pt>
                <c:pt idx="27">
                  <c:v>42367</c:v>
                </c:pt>
                <c:pt idx="28">
                  <c:v>42368</c:v>
                </c:pt>
                <c:pt idx="29">
                  <c:v>42369</c:v>
                </c:pt>
                <c:pt idx="30">
                  <c:v>42370</c:v>
                </c:pt>
                <c:pt idx="31">
                  <c:v>42373</c:v>
                </c:pt>
                <c:pt idx="32">
                  <c:v>42374</c:v>
                </c:pt>
                <c:pt idx="33">
                  <c:v>42375</c:v>
                </c:pt>
                <c:pt idx="34">
                  <c:v>42376</c:v>
                </c:pt>
                <c:pt idx="35">
                  <c:v>42377</c:v>
                </c:pt>
                <c:pt idx="36">
                  <c:v>42380</c:v>
                </c:pt>
                <c:pt idx="37">
                  <c:v>42381</c:v>
                </c:pt>
                <c:pt idx="38">
                  <c:v>42382</c:v>
                </c:pt>
                <c:pt idx="39">
                  <c:v>42383</c:v>
                </c:pt>
                <c:pt idx="40">
                  <c:v>42384</c:v>
                </c:pt>
                <c:pt idx="41">
                  <c:v>42387</c:v>
                </c:pt>
                <c:pt idx="42">
                  <c:v>42388</c:v>
                </c:pt>
                <c:pt idx="43">
                  <c:v>42389</c:v>
                </c:pt>
                <c:pt idx="44">
                  <c:v>42390</c:v>
                </c:pt>
                <c:pt idx="45">
                  <c:v>42391</c:v>
                </c:pt>
                <c:pt idx="46">
                  <c:v>42394</c:v>
                </c:pt>
                <c:pt idx="47">
                  <c:v>42395</c:v>
                </c:pt>
                <c:pt idx="48">
                  <c:v>42396</c:v>
                </c:pt>
                <c:pt idx="49">
                  <c:v>42397</c:v>
                </c:pt>
                <c:pt idx="50">
                  <c:v>42398</c:v>
                </c:pt>
                <c:pt idx="51">
                  <c:v>42401</c:v>
                </c:pt>
                <c:pt idx="52">
                  <c:v>42402</c:v>
                </c:pt>
                <c:pt idx="53">
                  <c:v>42403</c:v>
                </c:pt>
                <c:pt idx="54">
                  <c:v>42404</c:v>
                </c:pt>
                <c:pt idx="55">
                  <c:v>42405</c:v>
                </c:pt>
                <c:pt idx="56">
                  <c:v>42408</c:v>
                </c:pt>
                <c:pt idx="57">
                  <c:v>42409</c:v>
                </c:pt>
                <c:pt idx="58">
                  <c:v>42410</c:v>
                </c:pt>
                <c:pt idx="59">
                  <c:v>42411</c:v>
                </c:pt>
                <c:pt idx="60">
                  <c:v>42412</c:v>
                </c:pt>
                <c:pt idx="61">
                  <c:v>42415</c:v>
                </c:pt>
                <c:pt idx="62">
                  <c:v>42416</c:v>
                </c:pt>
                <c:pt idx="63">
                  <c:v>42417</c:v>
                </c:pt>
                <c:pt idx="64">
                  <c:v>42418</c:v>
                </c:pt>
                <c:pt idx="65">
                  <c:v>42419</c:v>
                </c:pt>
                <c:pt idx="66">
                  <c:v>42422</c:v>
                </c:pt>
                <c:pt idx="67">
                  <c:v>42423</c:v>
                </c:pt>
                <c:pt idx="68">
                  <c:v>42424</c:v>
                </c:pt>
                <c:pt idx="69">
                  <c:v>42425</c:v>
                </c:pt>
                <c:pt idx="70">
                  <c:v>42426</c:v>
                </c:pt>
                <c:pt idx="71">
                  <c:v>42429</c:v>
                </c:pt>
                <c:pt idx="72">
                  <c:v>42430</c:v>
                </c:pt>
                <c:pt idx="73">
                  <c:v>42431</c:v>
                </c:pt>
                <c:pt idx="74">
                  <c:v>42432</c:v>
                </c:pt>
                <c:pt idx="75">
                  <c:v>42433</c:v>
                </c:pt>
                <c:pt idx="76">
                  <c:v>42436</c:v>
                </c:pt>
                <c:pt idx="77">
                  <c:v>42437</c:v>
                </c:pt>
                <c:pt idx="78">
                  <c:v>42438</c:v>
                </c:pt>
                <c:pt idx="79">
                  <c:v>42439</c:v>
                </c:pt>
                <c:pt idx="80">
                  <c:v>42440</c:v>
                </c:pt>
                <c:pt idx="81">
                  <c:v>42443</c:v>
                </c:pt>
                <c:pt idx="82">
                  <c:v>42444</c:v>
                </c:pt>
                <c:pt idx="83">
                  <c:v>42445</c:v>
                </c:pt>
                <c:pt idx="84">
                  <c:v>42446</c:v>
                </c:pt>
                <c:pt idx="85">
                  <c:v>42447</c:v>
                </c:pt>
                <c:pt idx="86">
                  <c:v>42450</c:v>
                </c:pt>
                <c:pt idx="87">
                  <c:v>42451</c:v>
                </c:pt>
                <c:pt idx="88">
                  <c:v>42452</c:v>
                </c:pt>
                <c:pt idx="89">
                  <c:v>42453</c:v>
                </c:pt>
                <c:pt idx="90">
                  <c:v>42454</c:v>
                </c:pt>
                <c:pt idx="91">
                  <c:v>42457</c:v>
                </c:pt>
                <c:pt idx="92">
                  <c:v>42458</c:v>
                </c:pt>
                <c:pt idx="93">
                  <c:v>42459</c:v>
                </c:pt>
                <c:pt idx="94">
                  <c:v>42460</c:v>
                </c:pt>
                <c:pt idx="95">
                  <c:v>42461</c:v>
                </c:pt>
                <c:pt idx="96">
                  <c:v>42464</c:v>
                </c:pt>
              </c:numCache>
            </c:numRef>
          </c:cat>
          <c:val>
            <c:numRef>
              <c:f>判别分析!$A$2:$A$99</c:f>
              <c:numCache>
                <c:formatCode>General</c:formatCode>
                <c:ptCount val="98"/>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0</c:v>
                </c:pt>
                <c:pt idx="15">
                  <c:v>0</c:v>
                </c:pt>
                <c:pt idx="16">
                  <c:v>-1</c:v>
                </c:pt>
                <c:pt idx="17">
                  <c:v>-1</c:v>
                </c:pt>
                <c:pt idx="18">
                  <c:v>-1</c:v>
                </c:pt>
                <c:pt idx="19">
                  <c:v>1</c:v>
                </c:pt>
                <c:pt idx="20">
                  <c:v>-1</c:v>
                </c:pt>
                <c:pt idx="21">
                  <c:v>0</c:v>
                </c:pt>
                <c:pt idx="22">
                  <c:v>1</c:v>
                </c:pt>
                <c:pt idx="23">
                  <c:v>1</c:v>
                </c:pt>
                <c:pt idx="24">
                  <c:v>1</c:v>
                </c:pt>
                <c:pt idx="25">
                  <c:v>0</c:v>
                </c:pt>
                <c:pt idx="26">
                  <c:v>1</c:v>
                </c:pt>
                <c:pt idx="27">
                  <c:v>0</c:v>
                </c:pt>
                <c:pt idx="28">
                  <c:v>1</c:v>
                </c:pt>
                <c:pt idx="29">
                  <c:v>0</c:v>
                </c:pt>
                <c:pt idx="30">
                  <c:v>0</c:v>
                </c:pt>
                <c:pt idx="31">
                  <c:v>1</c:v>
                </c:pt>
                <c:pt idx="32">
                  <c:v>1</c:v>
                </c:pt>
                <c:pt idx="33">
                  <c:v>1</c:v>
                </c:pt>
                <c:pt idx="34">
                  <c:v>-1</c:v>
                </c:pt>
                <c:pt idx="35">
                  <c:v>0</c:v>
                </c:pt>
                <c:pt idx="36">
                  <c:v>-1</c:v>
                </c:pt>
                <c:pt idx="37">
                  <c:v>-1</c:v>
                </c:pt>
                <c:pt idx="38">
                  <c:v>0</c:v>
                </c:pt>
                <c:pt idx="39">
                  <c:v>0</c:v>
                </c:pt>
                <c:pt idx="40">
                  <c:v>1</c:v>
                </c:pt>
                <c:pt idx="41">
                  <c:v>-1</c:v>
                </c:pt>
                <c:pt idx="42">
                  <c:v>-1</c:v>
                </c:pt>
                <c:pt idx="43">
                  <c:v>0</c:v>
                </c:pt>
                <c:pt idx="44">
                  <c:v>-1</c:v>
                </c:pt>
                <c:pt idx="45">
                  <c:v>1</c:v>
                </c:pt>
                <c:pt idx="46">
                  <c:v>1</c:v>
                </c:pt>
                <c:pt idx="47">
                  <c:v>-1</c:v>
                </c:pt>
                <c:pt idx="48">
                  <c:v>1</c:v>
                </c:pt>
                <c:pt idx="49">
                  <c:v>1</c:v>
                </c:pt>
                <c:pt idx="50">
                  <c:v>1</c:v>
                </c:pt>
                <c:pt idx="51">
                  <c:v>-1</c:v>
                </c:pt>
                <c:pt idx="52">
                  <c:v>1</c:v>
                </c:pt>
                <c:pt idx="53">
                  <c:v>-1</c:v>
                </c:pt>
                <c:pt idx="54">
                  <c:v>1</c:v>
                </c:pt>
                <c:pt idx="55">
                  <c:v>-1</c:v>
                </c:pt>
                <c:pt idx="56">
                  <c:v>0</c:v>
                </c:pt>
                <c:pt idx="57">
                  <c:v>0</c:v>
                </c:pt>
                <c:pt idx="58">
                  <c:v>-1</c:v>
                </c:pt>
                <c:pt idx="59">
                  <c:v>1</c:v>
                </c:pt>
                <c:pt idx="60">
                  <c:v>1</c:v>
                </c:pt>
                <c:pt idx="61">
                  <c:v>1</c:v>
                </c:pt>
                <c:pt idx="62">
                  <c:v>1</c:v>
                </c:pt>
                <c:pt idx="63">
                  <c:v>1</c:v>
                </c:pt>
                <c:pt idx="64">
                  <c:v>1</c:v>
                </c:pt>
                <c:pt idx="65">
                  <c:v>0</c:v>
                </c:pt>
                <c:pt idx="66">
                  <c:v>1</c:v>
                </c:pt>
                <c:pt idx="67">
                  <c:v>1</c:v>
                </c:pt>
                <c:pt idx="68">
                  <c:v>0</c:v>
                </c:pt>
                <c:pt idx="69">
                  <c:v>0</c:v>
                </c:pt>
                <c:pt idx="70">
                  <c:v>1</c:v>
                </c:pt>
                <c:pt idx="71">
                  <c:v>1</c:v>
                </c:pt>
                <c:pt idx="72">
                  <c:v>1</c:v>
                </c:pt>
                <c:pt idx="73">
                  <c:v>1</c:v>
                </c:pt>
                <c:pt idx="74">
                  <c:v>1</c:v>
                </c:pt>
                <c:pt idx="75">
                  <c:v>1</c:v>
                </c:pt>
                <c:pt idx="76">
                  <c:v>1</c:v>
                </c:pt>
                <c:pt idx="77">
                  <c:v>-1</c:v>
                </c:pt>
                <c:pt idx="78">
                  <c:v>-1</c:v>
                </c:pt>
                <c:pt idx="79">
                  <c:v>-1</c:v>
                </c:pt>
                <c:pt idx="80">
                  <c:v>-1</c:v>
                </c:pt>
                <c:pt idx="81">
                  <c:v>0</c:v>
                </c:pt>
                <c:pt idx="82">
                  <c:v>0</c:v>
                </c:pt>
                <c:pt idx="83">
                  <c:v>-1</c:v>
                </c:pt>
                <c:pt idx="84">
                  <c:v>1</c:v>
                </c:pt>
                <c:pt idx="85">
                  <c:v>-1</c:v>
                </c:pt>
                <c:pt idx="86">
                  <c:v>-1</c:v>
                </c:pt>
                <c:pt idx="87">
                  <c:v>0</c:v>
                </c:pt>
                <c:pt idx="88">
                  <c:v>-1</c:v>
                </c:pt>
                <c:pt idx="89">
                  <c:v>0</c:v>
                </c:pt>
                <c:pt idx="90">
                  <c:v>0</c:v>
                </c:pt>
                <c:pt idx="91">
                  <c:v>1</c:v>
                </c:pt>
                <c:pt idx="92">
                  <c:v>-1</c:v>
                </c:pt>
                <c:pt idx="93">
                  <c:v>1</c:v>
                </c:pt>
                <c:pt idx="94">
                  <c:v>0</c:v>
                </c:pt>
                <c:pt idx="95">
                  <c:v>-1</c:v>
                </c:pt>
                <c:pt idx="96">
                  <c:v>-1</c:v>
                </c:pt>
                <c:pt idx="97">
                  <c:v>1</c:v>
                </c:pt>
              </c:numCache>
            </c:numRef>
          </c:val>
          <c:smooth val="0"/>
        </c:ser>
        <c:dLbls>
          <c:showLegendKey val="0"/>
          <c:showVal val="0"/>
          <c:showCatName val="0"/>
          <c:showSerName val="0"/>
          <c:showPercent val="0"/>
          <c:showBubbleSize val="0"/>
        </c:dLbls>
        <c:marker val="1"/>
        <c:smooth val="0"/>
        <c:axId val="34041856"/>
        <c:axId val="34043392"/>
      </c:lineChart>
      <c:dateAx>
        <c:axId val="34041856"/>
        <c:scaling>
          <c:orientation val="minMax"/>
        </c:scaling>
        <c:delete val="0"/>
        <c:axPos val="b"/>
        <c:numFmt formatCode="m/d/yyyy" sourceLinked="1"/>
        <c:majorTickMark val="out"/>
        <c:minorTickMark val="none"/>
        <c:tickLblPos val="nextTo"/>
        <c:crossAx val="34043392"/>
        <c:crosses val="autoZero"/>
        <c:auto val="1"/>
        <c:lblOffset val="100"/>
        <c:baseTimeUnit val="days"/>
      </c:dateAx>
      <c:valAx>
        <c:axId val="34043392"/>
        <c:scaling>
          <c:orientation val="minMax"/>
          <c:max val="1"/>
          <c:min val="-1"/>
        </c:scaling>
        <c:delete val="0"/>
        <c:axPos val="l"/>
        <c:numFmt formatCode="General" sourceLinked="1"/>
        <c:majorTickMark val="out"/>
        <c:minorTickMark val="none"/>
        <c:tickLblPos val="nextTo"/>
        <c:crossAx val="34041856"/>
        <c:crosses val="autoZero"/>
        <c:crossBetween val="between"/>
        <c:majorUnit val="1"/>
      </c:valAx>
    </c:plotArea>
    <c:legend>
      <c:legendPos val="t"/>
      <c:layout/>
      <c:overlay val="0"/>
      <c:txPr>
        <a:bodyPr/>
        <a:lstStyle/>
        <a:p>
          <a:pPr>
            <a:defRPr b="1"/>
          </a:pPr>
          <a:endParaRPr lang="zh-CN"/>
        </a:p>
      </c:txPr>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268760"/>
            <a:ext cx="7772400" cy="1470025"/>
          </a:xfrm>
        </p:spPr>
        <p:txBody>
          <a:bodyPr/>
          <a:lstStyle/>
          <a:p>
            <a:r>
              <a:rPr lang="zh-CN" altLang="en-US" b="1" dirty="0" smtClean="0"/>
              <a:t>苯乙烯判别分析案例</a:t>
            </a:r>
            <a:endParaRPr lang="zh-CN" altLang="en-US" b="1" dirty="0"/>
          </a:p>
        </p:txBody>
      </p:sp>
      <p:sp>
        <p:nvSpPr>
          <p:cNvPr id="3" name="副标题 2"/>
          <p:cNvSpPr>
            <a:spLocks noGrp="1"/>
          </p:cNvSpPr>
          <p:nvPr>
            <p:ph type="subTitle" idx="1"/>
          </p:nvPr>
        </p:nvSpPr>
        <p:spPr>
          <a:xfrm>
            <a:off x="1475656" y="3645024"/>
            <a:ext cx="6400800" cy="1752600"/>
          </a:xfrm>
        </p:spPr>
        <p:txBody>
          <a:bodyPr/>
          <a:lstStyle/>
          <a:p>
            <a:r>
              <a:rPr lang="en-US" altLang="zh-CN" b="1" dirty="0" smtClean="0"/>
              <a:t>2016</a:t>
            </a:r>
            <a:r>
              <a:rPr lang="zh-CN" altLang="en-US" b="1" dirty="0" smtClean="0"/>
              <a:t>年</a:t>
            </a:r>
            <a:r>
              <a:rPr lang="en-US" altLang="zh-CN" b="1" dirty="0" smtClean="0"/>
              <a:t>4</a:t>
            </a:r>
            <a:r>
              <a:rPr lang="zh-CN" altLang="en-US" b="1" dirty="0" smtClean="0"/>
              <a:t>月</a:t>
            </a:r>
            <a:r>
              <a:rPr lang="en-US" altLang="zh-CN" b="1" dirty="0" smtClean="0"/>
              <a:t>14</a:t>
            </a:r>
            <a:r>
              <a:rPr lang="zh-CN" altLang="en-US" b="1" dirty="0" smtClean="0"/>
              <a:t>日</a:t>
            </a:r>
            <a:endParaRPr lang="zh-CN" altLang="en-US" b="1" dirty="0"/>
          </a:p>
        </p:txBody>
      </p:sp>
    </p:spTree>
    <p:extLst>
      <p:ext uri="{BB962C8B-B14F-4D97-AF65-F5344CB8AC3E}">
        <p14:creationId xmlns:p14="http://schemas.microsoft.com/office/powerpoint/2010/main" val="261971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229600" cy="1143000"/>
          </a:xfrm>
        </p:spPr>
        <p:txBody>
          <a:bodyPr>
            <a:normAutofit/>
          </a:bodyPr>
          <a:lstStyle/>
          <a:p>
            <a:r>
              <a:rPr lang="en-US" altLang="zh-CN" b="1" dirty="0" smtClean="0"/>
              <a:t>3</a:t>
            </a:r>
            <a:r>
              <a:rPr lang="zh-CN" altLang="en-US" b="1" dirty="0" smtClean="0"/>
              <a:t>，函数的特征值</a:t>
            </a:r>
            <a:endParaRPr lang="zh-CN" altLang="en-US" b="1" dirty="0"/>
          </a:p>
        </p:txBody>
      </p:sp>
      <p:sp>
        <p:nvSpPr>
          <p:cNvPr id="3" name="TextBox 2"/>
          <p:cNvSpPr txBox="1"/>
          <p:nvPr/>
        </p:nvSpPr>
        <p:spPr>
          <a:xfrm>
            <a:off x="683568" y="4077072"/>
            <a:ext cx="7920880" cy="2308324"/>
          </a:xfrm>
          <a:prstGeom prst="rect">
            <a:avLst/>
          </a:prstGeom>
          <a:noFill/>
        </p:spPr>
        <p:txBody>
          <a:bodyPr wrap="square" rtlCol="0">
            <a:spAutoFit/>
          </a:bodyPr>
          <a:lstStyle/>
          <a:p>
            <a:pPr>
              <a:lnSpc>
                <a:spcPct val="150000"/>
              </a:lnSpc>
            </a:pPr>
            <a:r>
              <a:rPr lang="zh-CN" altLang="en-US" sz="2400" b="1" dirty="0" smtClean="0"/>
              <a:t>说明：判别函数的特征值越大，说明该函数越有区别力，判别函数</a:t>
            </a:r>
            <a:r>
              <a:rPr lang="en-US" altLang="zh-CN" sz="2400" b="1" dirty="0" smtClean="0"/>
              <a:t>1</a:t>
            </a:r>
            <a:r>
              <a:rPr lang="zh-CN" altLang="en-US" sz="2400" b="1" dirty="0" smtClean="0"/>
              <a:t>能够区分</a:t>
            </a:r>
            <a:r>
              <a:rPr lang="en-US" altLang="zh-CN" sz="2400" b="1" dirty="0" smtClean="0"/>
              <a:t>76.3%</a:t>
            </a:r>
            <a:r>
              <a:rPr lang="zh-CN" altLang="en-US" sz="2400" b="1" dirty="0" smtClean="0"/>
              <a:t>的 类的不同，具有很强的区别力，两个函数累计（</a:t>
            </a:r>
            <a:r>
              <a:rPr lang="en-US" altLang="zh-CN" sz="2400" b="1" dirty="0" smtClean="0"/>
              <a:t>100.0%</a:t>
            </a:r>
            <a:r>
              <a:rPr lang="zh-CN" altLang="en-US" sz="2400" b="1" dirty="0" smtClean="0"/>
              <a:t>）能区分所有类的不同。最后一列为正则相关性，表明判别函数与组别之间的关联程度。</a:t>
            </a:r>
            <a:endParaRPr lang="zh-CN" altLang="en-US" sz="24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49287"/>
            <a:ext cx="6768752" cy="228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64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548680"/>
            <a:ext cx="7128792" cy="769441"/>
          </a:xfrm>
          <a:prstGeom prst="rect">
            <a:avLst/>
          </a:prstGeom>
          <a:noFill/>
        </p:spPr>
        <p:txBody>
          <a:bodyPr wrap="square" rtlCol="0">
            <a:spAutoFit/>
          </a:bodyPr>
          <a:lstStyle/>
          <a:p>
            <a:r>
              <a:rPr lang="en-US" altLang="zh-CN" sz="4400" b="1" dirty="0" smtClean="0"/>
              <a:t>4</a:t>
            </a:r>
            <a:r>
              <a:rPr lang="zh-CN" altLang="en-US" sz="4400" b="1" dirty="0" smtClean="0"/>
              <a:t>，判别函数的显著性检验</a:t>
            </a:r>
            <a:endParaRPr lang="zh-CN" altLang="en-US" sz="4400" b="1" dirty="0"/>
          </a:p>
        </p:txBody>
      </p:sp>
      <p:sp>
        <p:nvSpPr>
          <p:cNvPr id="5" name="TextBox 4"/>
          <p:cNvSpPr txBox="1"/>
          <p:nvPr/>
        </p:nvSpPr>
        <p:spPr>
          <a:xfrm>
            <a:off x="697090" y="3789040"/>
            <a:ext cx="7920880" cy="2862322"/>
          </a:xfrm>
          <a:prstGeom prst="rect">
            <a:avLst/>
          </a:prstGeom>
          <a:noFill/>
        </p:spPr>
        <p:txBody>
          <a:bodyPr wrap="square" rtlCol="0">
            <a:spAutoFit/>
          </a:bodyPr>
          <a:lstStyle/>
          <a:p>
            <a:pPr>
              <a:lnSpc>
                <a:spcPct val="150000"/>
              </a:lnSpc>
            </a:pPr>
            <a:r>
              <a:rPr lang="zh-CN" altLang="en-US" sz="2400" b="1" dirty="0" smtClean="0"/>
              <a:t>说明：</a:t>
            </a:r>
            <a:r>
              <a:rPr lang="en-US" altLang="zh-CN" sz="2400" b="1" dirty="0" smtClean="0"/>
              <a:t>1</a:t>
            </a:r>
            <a:r>
              <a:rPr lang="zh-CN" altLang="en-US" sz="2400" b="1" dirty="0" smtClean="0"/>
              <a:t>到</a:t>
            </a:r>
            <a:r>
              <a:rPr lang="en-US" altLang="zh-CN" sz="2400" b="1" dirty="0" smtClean="0"/>
              <a:t>2</a:t>
            </a:r>
            <a:r>
              <a:rPr lang="zh-CN" altLang="en-US" sz="2400" b="1" dirty="0" smtClean="0"/>
              <a:t>表示</a:t>
            </a:r>
            <a:r>
              <a:rPr lang="en-US" altLang="zh-CN" sz="2400" b="1" dirty="0" smtClean="0"/>
              <a:t>2</a:t>
            </a:r>
            <a:r>
              <a:rPr lang="zh-CN" altLang="en-US" sz="2400" b="1" dirty="0" smtClean="0"/>
              <a:t>个判别函数的平均数在</a:t>
            </a:r>
            <a:r>
              <a:rPr lang="en-US" altLang="zh-CN" sz="2400" b="1" dirty="0" smtClean="0"/>
              <a:t>3</a:t>
            </a:r>
            <a:r>
              <a:rPr lang="zh-CN" altLang="en-US" sz="2400" b="1" dirty="0" smtClean="0"/>
              <a:t>个组别之间的差异情况，</a:t>
            </a:r>
            <a:r>
              <a:rPr lang="en-US" altLang="zh-CN" sz="2400" b="1" dirty="0" smtClean="0"/>
              <a:t>sig.=0.028</a:t>
            </a:r>
            <a:r>
              <a:rPr lang="zh-CN" altLang="en-US" sz="2400" b="1" dirty="0" smtClean="0"/>
              <a:t>小于显著性水平</a:t>
            </a:r>
            <a:r>
              <a:rPr lang="en-US" altLang="zh-CN" sz="2400" b="1" dirty="0" smtClean="0"/>
              <a:t>0.05.</a:t>
            </a:r>
            <a:r>
              <a:rPr lang="zh-CN" altLang="en-US" sz="2400" b="1" dirty="0" smtClean="0"/>
              <a:t>表示达到了显著性水平，</a:t>
            </a:r>
            <a:r>
              <a:rPr lang="en-US" altLang="zh-CN" sz="2400" b="1" dirty="0" smtClean="0"/>
              <a:t>2</a:t>
            </a:r>
            <a:r>
              <a:rPr lang="zh-CN" altLang="en-US" sz="2400" b="1" dirty="0" smtClean="0"/>
              <a:t>表示排除了第一个判别函数后，第</a:t>
            </a:r>
            <a:r>
              <a:rPr lang="en-US" altLang="zh-CN" sz="2400" b="1" dirty="0" smtClean="0"/>
              <a:t>2</a:t>
            </a:r>
            <a:r>
              <a:rPr lang="zh-CN" altLang="en-US" sz="2400" b="1" dirty="0" smtClean="0"/>
              <a:t>个判别函数在</a:t>
            </a:r>
            <a:r>
              <a:rPr lang="en-US" altLang="zh-CN" sz="2400" b="1" dirty="0" smtClean="0"/>
              <a:t>3</a:t>
            </a:r>
            <a:r>
              <a:rPr lang="zh-CN" altLang="en-US" sz="2400" b="1" dirty="0" smtClean="0"/>
              <a:t>个组别间的差异情况，</a:t>
            </a:r>
            <a:r>
              <a:rPr lang="en-US" altLang="zh-CN" sz="2400" b="1" dirty="0" err="1"/>
              <a:t>ig</a:t>
            </a:r>
            <a:r>
              <a:rPr lang="en-US" altLang="zh-CN" sz="2400" b="1" dirty="0"/>
              <a:t>.=</a:t>
            </a:r>
            <a:r>
              <a:rPr lang="en-US" altLang="zh-CN" sz="2400" b="1" dirty="0" smtClean="0"/>
              <a:t>0.504</a:t>
            </a:r>
            <a:r>
              <a:rPr lang="zh-CN" altLang="en-US" sz="2400" b="1" dirty="0" smtClean="0"/>
              <a:t>大于</a:t>
            </a:r>
            <a:r>
              <a:rPr lang="zh-CN" altLang="en-US" sz="2400" b="1" dirty="0"/>
              <a:t>显著性水平</a:t>
            </a:r>
            <a:r>
              <a:rPr lang="en-US" altLang="zh-CN" sz="2400" b="1" dirty="0"/>
              <a:t>0.05.</a:t>
            </a:r>
            <a:r>
              <a:rPr lang="zh-CN" altLang="en-US" sz="2400" b="1" dirty="0" smtClean="0"/>
              <a:t>表示未达到</a:t>
            </a:r>
            <a:r>
              <a:rPr lang="zh-CN" altLang="en-US" sz="2400" b="1" dirty="0"/>
              <a:t>了</a:t>
            </a:r>
            <a:r>
              <a:rPr lang="zh-CN" altLang="en-US" sz="2400" b="1" dirty="0" smtClean="0"/>
              <a:t>显著性水平。</a:t>
            </a:r>
            <a:endParaRPr lang="zh-CN" altLang="en-US" sz="24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755" y="1556791"/>
            <a:ext cx="6688605" cy="187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92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229600" cy="1143000"/>
          </a:xfrm>
        </p:spPr>
        <p:txBody>
          <a:bodyPr>
            <a:normAutofit/>
          </a:bodyPr>
          <a:lstStyle/>
          <a:p>
            <a:r>
              <a:rPr lang="en-US" altLang="zh-CN" b="1" dirty="0" smtClean="0"/>
              <a:t>5</a:t>
            </a:r>
            <a:r>
              <a:rPr lang="zh-CN" altLang="en-US" b="1" dirty="0" smtClean="0"/>
              <a:t>，</a:t>
            </a:r>
            <a:r>
              <a:rPr lang="en-US" altLang="zh-CN" b="1" dirty="0" smtClean="0"/>
              <a:t>fisher</a:t>
            </a:r>
            <a:r>
              <a:rPr lang="zh-CN" altLang="en-US" b="1" dirty="0" smtClean="0"/>
              <a:t>判别函数</a:t>
            </a:r>
            <a:endParaRPr lang="zh-CN" altLang="en-US" b="1" dirty="0"/>
          </a:p>
        </p:txBody>
      </p:sp>
      <p:sp>
        <p:nvSpPr>
          <p:cNvPr id="3" name="TextBox 2"/>
          <p:cNvSpPr txBox="1"/>
          <p:nvPr/>
        </p:nvSpPr>
        <p:spPr>
          <a:xfrm>
            <a:off x="497833" y="5011429"/>
            <a:ext cx="7632849" cy="1727652"/>
          </a:xfrm>
          <a:prstGeom prst="rect">
            <a:avLst/>
          </a:prstGeom>
          <a:noFill/>
        </p:spPr>
        <p:txBody>
          <a:bodyPr wrap="square" rtlCol="0">
            <a:spAutoFit/>
          </a:bodyPr>
          <a:lstStyle/>
          <a:p>
            <a:pPr>
              <a:lnSpc>
                <a:spcPct val="120000"/>
              </a:lnSpc>
            </a:pPr>
            <a:r>
              <a:rPr lang="zh-CN" altLang="en-US" b="1" dirty="0" smtClean="0"/>
              <a:t>说明：</a:t>
            </a:r>
            <a:endParaRPr lang="en-US" altLang="zh-CN" b="1" dirty="0" smtClean="0"/>
          </a:p>
          <a:p>
            <a:pPr>
              <a:lnSpc>
                <a:spcPct val="120000"/>
              </a:lnSpc>
            </a:pPr>
            <a:r>
              <a:rPr lang="en-US" altLang="zh-CN" b="1" dirty="0" smtClean="0"/>
              <a:t>1</a:t>
            </a:r>
            <a:r>
              <a:rPr lang="zh-CN" altLang="en-US" b="1" dirty="0" smtClean="0"/>
              <a:t>，左图为系统对变量标准化处理后得到的两个</a:t>
            </a:r>
            <a:r>
              <a:rPr lang="en-US" altLang="zh-CN" b="1" dirty="0" smtClean="0"/>
              <a:t>fisher</a:t>
            </a:r>
            <a:r>
              <a:rPr lang="zh-CN" altLang="en-US" b="1" dirty="0" smtClean="0"/>
              <a:t>判别函数系数，系数的绝对值越大，表明该变量对函数值的影响越大。</a:t>
            </a:r>
            <a:endParaRPr lang="en-US" altLang="zh-CN" b="1" dirty="0" smtClean="0"/>
          </a:p>
          <a:p>
            <a:pPr>
              <a:lnSpc>
                <a:spcPct val="120000"/>
              </a:lnSpc>
            </a:pPr>
            <a:r>
              <a:rPr lang="en-US" altLang="zh-CN" b="1" dirty="0" smtClean="0"/>
              <a:t>2</a:t>
            </a:r>
            <a:r>
              <a:rPr lang="zh-CN" altLang="en-US" b="1" dirty="0" smtClean="0"/>
              <a:t>，右图为非标准化的</a:t>
            </a:r>
            <a:r>
              <a:rPr lang="en-US" altLang="zh-CN" b="1" dirty="0" smtClean="0"/>
              <a:t>fisher</a:t>
            </a:r>
            <a:r>
              <a:rPr lang="zh-CN" altLang="en-US" b="1" dirty="0" smtClean="0"/>
              <a:t>判别函数系数，将每一个案的原始变量值代入，可以得到</a:t>
            </a:r>
            <a:r>
              <a:rPr lang="en-US" altLang="zh-CN" b="1" dirty="0" smtClean="0"/>
              <a:t>fisher</a:t>
            </a:r>
            <a:r>
              <a:rPr lang="zh-CN" altLang="en-US" b="1" dirty="0" smtClean="0"/>
              <a:t>函数得分。</a:t>
            </a:r>
            <a:endParaRPr lang="zh-CN" alt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30489"/>
            <a:ext cx="2828192" cy="336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1330489"/>
            <a:ext cx="2952328" cy="346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87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45638"/>
            <a:ext cx="8229600" cy="1143000"/>
          </a:xfrm>
        </p:spPr>
        <p:txBody>
          <a:bodyPr>
            <a:normAutofit/>
          </a:bodyPr>
          <a:lstStyle/>
          <a:p>
            <a:r>
              <a:rPr lang="en-US" altLang="zh-CN" b="1" dirty="0" smtClean="0"/>
              <a:t>6</a:t>
            </a:r>
            <a:r>
              <a:rPr lang="zh-CN" altLang="en-US" b="1" dirty="0" smtClean="0"/>
              <a:t>，判别函数的重心值</a:t>
            </a:r>
            <a:endParaRPr lang="zh-CN" altLang="en-US" b="1" dirty="0"/>
          </a:p>
        </p:txBody>
      </p:sp>
      <p:sp>
        <p:nvSpPr>
          <p:cNvPr id="4" name="TextBox 3"/>
          <p:cNvSpPr txBox="1"/>
          <p:nvPr/>
        </p:nvSpPr>
        <p:spPr>
          <a:xfrm>
            <a:off x="998510" y="5013176"/>
            <a:ext cx="7200800" cy="1691104"/>
          </a:xfrm>
          <a:prstGeom prst="rect">
            <a:avLst/>
          </a:prstGeom>
          <a:noFill/>
        </p:spPr>
        <p:txBody>
          <a:bodyPr wrap="square" rtlCol="0">
            <a:spAutoFit/>
          </a:bodyPr>
          <a:lstStyle/>
          <a:p>
            <a:pPr>
              <a:lnSpc>
                <a:spcPct val="150000"/>
              </a:lnSpc>
            </a:pPr>
            <a:r>
              <a:rPr lang="zh-CN" altLang="en-US" sz="2400" b="1" dirty="0" smtClean="0"/>
              <a:t>说明：上面为</a:t>
            </a:r>
            <a:r>
              <a:rPr lang="en-US" altLang="zh-CN" sz="2400" b="1" dirty="0" smtClean="0"/>
              <a:t>3</a:t>
            </a:r>
            <a:r>
              <a:rPr lang="zh-CN" altLang="en-US" sz="2400" b="1" dirty="0" smtClean="0"/>
              <a:t>个类别的非标准化</a:t>
            </a:r>
            <a:r>
              <a:rPr lang="en-US" altLang="zh-CN" sz="2400" b="1" dirty="0" smtClean="0"/>
              <a:t>fisher</a:t>
            </a:r>
            <a:r>
              <a:rPr lang="zh-CN" altLang="en-US" sz="2400" b="1" dirty="0" smtClean="0"/>
              <a:t>判别函数的重心值，依次为原则，依据每一个案的</a:t>
            </a:r>
            <a:r>
              <a:rPr lang="en-US" altLang="zh-CN" sz="2400" b="1" dirty="0" smtClean="0"/>
              <a:t>fisher</a:t>
            </a:r>
            <a:r>
              <a:rPr lang="zh-CN" altLang="en-US" sz="2400" b="1" dirty="0" smtClean="0"/>
              <a:t>函数得分，可以判别个案的类别。</a:t>
            </a:r>
            <a:endParaRPr lang="zh-CN" altLang="en-US" sz="24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84784"/>
            <a:ext cx="4824536" cy="368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813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245638"/>
            <a:ext cx="8229600" cy="879106"/>
          </a:xfrm>
        </p:spPr>
        <p:txBody>
          <a:bodyPr>
            <a:normAutofit/>
          </a:bodyPr>
          <a:lstStyle/>
          <a:p>
            <a:r>
              <a:rPr lang="en-US" altLang="zh-CN" b="1" dirty="0" smtClean="0"/>
              <a:t>7</a:t>
            </a:r>
            <a:r>
              <a:rPr lang="zh-CN" altLang="en-US" b="1" dirty="0" smtClean="0"/>
              <a:t>，</a:t>
            </a:r>
            <a:r>
              <a:rPr lang="en-US" altLang="zh-CN" b="1" dirty="0" err="1" smtClean="0"/>
              <a:t>bayers</a:t>
            </a:r>
            <a:r>
              <a:rPr lang="zh-CN" altLang="en-US" b="1" dirty="0" smtClean="0"/>
              <a:t>判别函数</a:t>
            </a:r>
            <a:endParaRPr lang="zh-CN" altLang="en-US" b="1" dirty="0"/>
          </a:p>
        </p:txBody>
      </p:sp>
      <p:sp>
        <p:nvSpPr>
          <p:cNvPr id="3" name="TextBox 2"/>
          <p:cNvSpPr txBox="1"/>
          <p:nvPr/>
        </p:nvSpPr>
        <p:spPr>
          <a:xfrm>
            <a:off x="1043608" y="5471595"/>
            <a:ext cx="7200800" cy="1386405"/>
          </a:xfrm>
          <a:prstGeom prst="rect">
            <a:avLst/>
          </a:prstGeom>
          <a:noFill/>
        </p:spPr>
        <p:txBody>
          <a:bodyPr wrap="square" rtlCol="0">
            <a:spAutoFit/>
          </a:bodyPr>
          <a:lstStyle/>
          <a:p>
            <a:pPr>
              <a:lnSpc>
                <a:spcPct val="120000"/>
              </a:lnSpc>
            </a:pPr>
            <a:r>
              <a:rPr lang="zh-CN" altLang="en-US" sz="2400" b="1" dirty="0" smtClean="0"/>
              <a:t>说明：以上为</a:t>
            </a:r>
            <a:r>
              <a:rPr lang="en-US" altLang="zh-CN" sz="2400" b="1" dirty="0" smtClean="0"/>
              <a:t>3</a:t>
            </a:r>
            <a:r>
              <a:rPr lang="zh-CN" altLang="en-US" sz="2400" b="1" dirty="0" smtClean="0"/>
              <a:t>个</a:t>
            </a:r>
            <a:r>
              <a:rPr lang="en-US" altLang="zh-CN" sz="2400" b="1" dirty="0" err="1" smtClean="0"/>
              <a:t>bayers</a:t>
            </a:r>
            <a:r>
              <a:rPr lang="zh-CN" altLang="en-US" sz="2400" b="1" dirty="0" smtClean="0"/>
              <a:t>判别函数的系数，将每一个案的变量数据代入，可以计算出个案在</a:t>
            </a:r>
            <a:r>
              <a:rPr lang="en-US" altLang="zh-CN" sz="2400" b="1" dirty="0" smtClean="0"/>
              <a:t>3</a:t>
            </a:r>
            <a:r>
              <a:rPr lang="zh-CN" altLang="en-US" sz="2400" b="1" dirty="0" smtClean="0"/>
              <a:t>组的得分，得分最大的函数类即为个案的类别。</a:t>
            </a:r>
            <a:endParaRPr lang="zh-CN" altLang="en-US" sz="24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268759"/>
            <a:ext cx="4392488" cy="413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714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245638"/>
            <a:ext cx="8229600" cy="879106"/>
          </a:xfrm>
        </p:spPr>
        <p:txBody>
          <a:bodyPr>
            <a:normAutofit/>
          </a:bodyPr>
          <a:lstStyle/>
          <a:p>
            <a:r>
              <a:rPr lang="en-US" altLang="zh-CN" b="1" dirty="0" smtClean="0"/>
              <a:t>8</a:t>
            </a:r>
            <a:r>
              <a:rPr lang="zh-CN" altLang="en-US" b="1" dirty="0" smtClean="0"/>
              <a:t>，个案预测统计</a:t>
            </a:r>
            <a:endParaRPr lang="zh-CN" altLang="en-US" b="1" dirty="0"/>
          </a:p>
        </p:txBody>
      </p:sp>
      <p:sp>
        <p:nvSpPr>
          <p:cNvPr id="3" name="TextBox 2"/>
          <p:cNvSpPr txBox="1"/>
          <p:nvPr/>
        </p:nvSpPr>
        <p:spPr>
          <a:xfrm>
            <a:off x="539552" y="3140968"/>
            <a:ext cx="8064896" cy="3785652"/>
          </a:xfrm>
          <a:prstGeom prst="rect">
            <a:avLst/>
          </a:prstGeom>
          <a:noFill/>
        </p:spPr>
        <p:txBody>
          <a:bodyPr wrap="square" rtlCol="0">
            <a:spAutoFit/>
          </a:bodyPr>
          <a:lstStyle/>
          <a:p>
            <a:pPr>
              <a:lnSpc>
                <a:spcPct val="120000"/>
              </a:lnSpc>
            </a:pPr>
            <a:r>
              <a:rPr lang="zh-CN" altLang="en-US" sz="2000" b="1" dirty="0" smtClean="0"/>
              <a:t>说明：案例数目表示苯乙烯编号，实际组表示实际所在类别，判别式得分栏为两个</a:t>
            </a:r>
            <a:r>
              <a:rPr lang="en-US" altLang="zh-CN" sz="2000" b="1" dirty="0" smtClean="0"/>
              <a:t>fisher</a:t>
            </a:r>
            <a:r>
              <a:rPr lang="zh-CN" altLang="en-US" sz="2000" b="1" dirty="0" smtClean="0"/>
              <a:t>判别函数的得分。</a:t>
            </a:r>
            <a:endParaRPr lang="en-US" altLang="zh-CN" sz="2000" b="1" dirty="0" smtClean="0"/>
          </a:p>
          <a:p>
            <a:pPr>
              <a:lnSpc>
                <a:spcPct val="120000"/>
              </a:lnSpc>
            </a:pPr>
            <a:r>
              <a:rPr lang="zh-CN" altLang="en-US" sz="2000" b="1" dirty="0" smtClean="0"/>
              <a:t>最高组和第二最高组表示</a:t>
            </a:r>
            <a:r>
              <a:rPr lang="en-US" altLang="zh-CN" sz="2000" b="1" dirty="0" err="1" smtClean="0"/>
              <a:t>bayers</a:t>
            </a:r>
            <a:r>
              <a:rPr lang="zh-CN" altLang="en-US" sz="2000" b="1" dirty="0" smtClean="0"/>
              <a:t>方法得到的三个函数的后验概率中的前两个，其中，预测组表示</a:t>
            </a:r>
            <a:r>
              <a:rPr lang="en-US" altLang="zh-CN" sz="2000" b="1" dirty="0" err="1" smtClean="0"/>
              <a:t>bayers</a:t>
            </a:r>
            <a:r>
              <a:rPr lang="zh-CN" altLang="en-US" sz="2000" b="1" dirty="0" smtClean="0"/>
              <a:t>判别预测的类别，到质心的平方</a:t>
            </a:r>
            <a:r>
              <a:rPr lang="en-US" altLang="zh-CN" sz="2000" b="1" dirty="0" smtClean="0"/>
              <a:t>M</a:t>
            </a:r>
            <a:r>
              <a:rPr lang="zh-CN" altLang="en-US" sz="2000" b="1" dirty="0" smtClean="0"/>
              <a:t>氏距离为各观测值到各类重心的马氏平方距离，由</a:t>
            </a:r>
            <a:r>
              <a:rPr lang="en-US" altLang="zh-CN" sz="2000" b="1" dirty="0" smtClean="0"/>
              <a:t>fisher</a:t>
            </a:r>
            <a:r>
              <a:rPr lang="zh-CN" altLang="en-US" sz="2000" b="1" dirty="0" smtClean="0"/>
              <a:t>函数得分和组质心计算得到，以</a:t>
            </a:r>
            <a:r>
              <a:rPr lang="en-US" altLang="zh-CN" sz="2000" b="1" dirty="0" smtClean="0"/>
              <a:t>1</a:t>
            </a:r>
            <a:r>
              <a:rPr lang="zh-CN" altLang="en-US" sz="2000" b="1" dirty="0" smtClean="0"/>
              <a:t>个苯乙烯为例，其计算方式如下：</a:t>
            </a:r>
            <a:endParaRPr lang="en-US" altLang="zh-CN" sz="2000" b="1" dirty="0" smtClean="0"/>
          </a:p>
          <a:p>
            <a:pPr>
              <a:lnSpc>
                <a:spcPct val="120000"/>
              </a:lnSpc>
            </a:pPr>
            <a:r>
              <a:rPr lang="zh-CN" altLang="en-US" sz="2000" b="1" dirty="0" smtClean="0"/>
              <a:t>到第</a:t>
            </a:r>
            <a:r>
              <a:rPr lang="en-US" altLang="zh-CN" sz="2000" b="1" dirty="0" smtClean="0"/>
              <a:t>1</a:t>
            </a:r>
            <a:r>
              <a:rPr lang="zh-CN" altLang="en-US" sz="2000" b="1" dirty="0" smtClean="0"/>
              <a:t>类：</a:t>
            </a:r>
            <a:r>
              <a:rPr lang="en-US" altLang="zh-CN" sz="2000" b="1" dirty="0" smtClean="0"/>
              <a:t>d1=(-2.281-</a:t>
            </a:r>
            <a:r>
              <a:rPr lang="zh-CN" altLang="en-US" sz="2000" b="1" dirty="0" smtClean="0"/>
              <a:t>（</a:t>
            </a:r>
            <a:r>
              <a:rPr lang="en-US" altLang="zh-CN" sz="2000" b="1" dirty="0" smtClean="0"/>
              <a:t>-0.802</a:t>
            </a:r>
            <a:r>
              <a:rPr lang="zh-CN" altLang="en-US" sz="2000" b="1" dirty="0"/>
              <a:t>）</a:t>
            </a:r>
            <a:r>
              <a:rPr lang="en-US" altLang="zh-CN" sz="2000" b="1" dirty="0" smtClean="0"/>
              <a:t>)^2+</a:t>
            </a:r>
            <a:r>
              <a:rPr lang="zh-CN" altLang="en-US" sz="2000" b="1" dirty="0" smtClean="0"/>
              <a:t>（</a:t>
            </a:r>
            <a:r>
              <a:rPr lang="en-US" altLang="zh-CN" sz="2000" b="1" dirty="0" smtClean="0"/>
              <a:t>-1.638-(-0.169)</a:t>
            </a:r>
            <a:r>
              <a:rPr lang="zh-CN" altLang="en-US" sz="2000" b="1" dirty="0" smtClean="0"/>
              <a:t>）</a:t>
            </a:r>
            <a:r>
              <a:rPr lang="en-US" altLang="zh-CN" sz="2000" b="1" dirty="0" smtClean="0"/>
              <a:t>^2=4.346</a:t>
            </a:r>
          </a:p>
          <a:p>
            <a:pPr>
              <a:lnSpc>
                <a:spcPct val="120000"/>
              </a:lnSpc>
            </a:pPr>
            <a:r>
              <a:rPr lang="zh-CN" altLang="en-US" sz="2000" b="1" dirty="0" smtClean="0"/>
              <a:t>到第</a:t>
            </a:r>
            <a:r>
              <a:rPr lang="en-US" altLang="zh-CN" sz="2000" b="1" dirty="0" smtClean="0"/>
              <a:t>2</a:t>
            </a:r>
            <a:r>
              <a:rPr lang="zh-CN" altLang="en-US" sz="2000" b="1" dirty="0" smtClean="0"/>
              <a:t>类：</a:t>
            </a:r>
            <a:r>
              <a:rPr lang="en-US" altLang="zh-CN" sz="2000" b="1" dirty="0" smtClean="0"/>
              <a:t>d2</a:t>
            </a:r>
            <a:r>
              <a:rPr lang="en-US" altLang="zh-CN" sz="2000" b="1" dirty="0">
                <a:solidFill>
                  <a:prstClr val="black"/>
                </a:solidFill>
              </a:rPr>
              <a:t>=(-</a:t>
            </a:r>
            <a:r>
              <a:rPr lang="en-US" altLang="zh-CN" sz="2000" b="1" dirty="0" smtClean="0">
                <a:solidFill>
                  <a:prstClr val="black"/>
                </a:solidFill>
              </a:rPr>
              <a:t>2.281-0.015)^</a:t>
            </a:r>
            <a:r>
              <a:rPr lang="en-US" altLang="zh-CN" sz="2000" b="1" dirty="0">
                <a:solidFill>
                  <a:prstClr val="black"/>
                </a:solidFill>
              </a:rPr>
              <a:t>2+</a:t>
            </a:r>
            <a:r>
              <a:rPr lang="zh-CN" altLang="en-US" sz="2000" b="1" dirty="0" smtClean="0">
                <a:solidFill>
                  <a:prstClr val="black"/>
                </a:solidFill>
              </a:rPr>
              <a:t>（</a:t>
            </a:r>
            <a:r>
              <a:rPr lang="en-US" altLang="zh-CN" sz="2000" b="1" dirty="0">
                <a:solidFill>
                  <a:prstClr val="black"/>
                </a:solidFill>
              </a:rPr>
              <a:t>-</a:t>
            </a:r>
            <a:r>
              <a:rPr lang="en-US" altLang="zh-CN" sz="2000" b="1" dirty="0" smtClean="0">
                <a:solidFill>
                  <a:prstClr val="black"/>
                </a:solidFill>
              </a:rPr>
              <a:t>1.638-0.604</a:t>
            </a:r>
            <a:r>
              <a:rPr lang="zh-CN" altLang="en-US" sz="2000" b="1" dirty="0" smtClean="0">
                <a:solidFill>
                  <a:prstClr val="black"/>
                </a:solidFill>
              </a:rPr>
              <a:t>）</a:t>
            </a:r>
            <a:r>
              <a:rPr lang="en-US" altLang="zh-CN" sz="2000" b="1" dirty="0">
                <a:solidFill>
                  <a:prstClr val="black"/>
                </a:solidFill>
              </a:rPr>
              <a:t>^</a:t>
            </a:r>
            <a:r>
              <a:rPr lang="en-US" altLang="zh-CN" sz="2000" b="1" dirty="0" smtClean="0">
                <a:solidFill>
                  <a:prstClr val="black"/>
                </a:solidFill>
              </a:rPr>
              <a:t>2=10.119</a:t>
            </a:r>
          </a:p>
          <a:p>
            <a:pPr>
              <a:lnSpc>
                <a:spcPct val="120000"/>
              </a:lnSpc>
            </a:pPr>
            <a:r>
              <a:rPr lang="zh-CN" altLang="en-US" sz="2000" b="1" dirty="0" smtClean="0">
                <a:solidFill>
                  <a:prstClr val="black"/>
                </a:solidFill>
              </a:rPr>
              <a:t>到第</a:t>
            </a:r>
            <a:r>
              <a:rPr lang="en-US" altLang="zh-CN" sz="2000" b="1" dirty="0" smtClean="0">
                <a:solidFill>
                  <a:prstClr val="black"/>
                </a:solidFill>
              </a:rPr>
              <a:t>3</a:t>
            </a:r>
            <a:r>
              <a:rPr lang="zh-CN" altLang="en-US" sz="2000" b="1" dirty="0" smtClean="0">
                <a:solidFill>
                  <a:prstClr val="black"/>
                </a:solidFill>
              </a:rPr>
              <a:t>类：</a:t>
            </a:r>
            <a:r>
              <a:rPr lang="en-US" altLang="zh-CN" sz="2000" b="1" dirty="0" smtClean="0">
                <a:solidFill>
                  <a:prstClr val="black"/>
                </a:solidFill>
              </a:rPr>
              <a:t>d3</a:t>
            </a:r>
            <a:r>
              <a:rPr lang="en-US" altLang="zh-CN" sz="2000" b="1" dirty="0" smtClean="0"/>
              <a:t>=(-2.281-0.545)^</a:t>
            </a:r>
            <a:r>
              <a:rPr lang="en-US" altLang="zh-CN" sz="2000" b="1" dirty="0"/>
              <a:t>2+</a:t>
            </a:r>
            <a:r>
              <a:rPr lang="zh-CN" altLang="en-US" sz="2000" b="1" dirty="0" smtClean="0"/>
              <a:t>（</a:t>
            </a:r>
            <a:r>
              <a:rPr lang="en-US" altLang="zh-CN" sz="2000" b="1" dirty="0" smtClean="0"/>
              <a:t>-1.638-(-0.179)</a:t>
            </a:r>
            <a:r>
              <a:rPr lang="zh-CN" altLang="en-US" sz="2000" b="1" dirty="0"/>
              <a:t>）</a:t>
            </a:r>
            <a:r>
              <a:rPr lang="en-US" altLang="zh-CN" sz="2000" b="1" dirty="0"/>
              <a:t>^</a:t>
            </a:r>
            <a:r>
              <a:rPr lang="en-US" altLang="zh-CN" sz="2000" b="1" dirty="0" smtClean="0"/>
              <a:t>2=10.1148</a:t>
            </a:r>
          </a:p>
          <a:p>
            <a:pPr>
              <a:lnSpc>
                <a:spcPct val="120000"/>
              </a:lnSpc>
            </a:pPr>
            <a:r>
              <a:rPr lang="zh-CN" altLang="en-US" sz="2000" b="1" dirty="0" smtClean="0"/>
              <a:t>由马氏距离准则，到第</a:t>
            </a:r>
            <a:r>
              <a:rPr lang="en-US" altLang="zh-CN" sz="2000" b="1" dirty="0" smtClean="0"/>
              <a:t>1</a:t>
            </a:r>
            <a:r>
              <a:rPr lang="zh-CN" altLang="en-US" sz="2000" b="1" dirty="0" smtClean="0"/>
              <a:t>类质心距离最近，则第一项归为第</a:t>
            </a:r>
            <a:r>
              <a:rPr lang="en-US" altLang="zh-CN" sz="2000" b="1" dirty="0" smtClean="0"/>
              <a:t>1</a:t>
            </a:r>
            <a:r>
              <a:rPr lang="zh-CN" altLang="en-US" sz="2000" b="1" dirty="0" smtClean="0"/>
              <a:t>类。</a:t>
            </a:r>
            <a:endParaRPr lang="zh-CN" altLang="en-US" sz="2000"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529836"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758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245638"/>
            <a:ext cx="8229600" cy="879106"/>
          </a:xfrm>
        </p:spPr>
        <p:txBody>
          <a:bodyPr>
            <a:normAutofit/>
          </a:bodyPr>
          <a:lstStyle/>
          <a:p>
            <a:r>
              <a:rPr lang="en-US" altLang="zh-CN" b="1" dirty="0" smtClean="0"/>
              <a:t>9</a:t>
            </a:r>
            <a:r>
              <a:rPr lang="zh-CN" altLang="en-US" b="1" dirty="0" smtClean="0"/>
              <a:t>，个案分组散点分布图</a:t>
            </a:r>
            <a:endParaRPr lang="zh-CN" altLang="en-US" b="1" dirty="0"/>
          </a:p>
        </p:txBody>
      </p:sp>
      <p:sp>
        <p:nvSpPr>
          <p:cNvPr id="2" name="TextBox 1"/>
          <p:cNvSpPr txBox="1"/>
          <p:nvPr/>
        </p:nvSpPr>
        <p:spPr>
          <a:xfrm>
            <a:off x="1043608" y="5037260"/>
            <a:ext cx="7416824" cy="1691104"/>
          </a:xfrm>
          <a:prstGeom prst="rect">
            <a:avLst/>
          </a:prstGeom>
          <a:noFill/>
        </p:spPr>
        <p:txBody>
          <a:bodyPr wrap="square" rtlCol="0">
            <a:spAutoFit/>
          </a:bodyPr>
          <a:lstStyle/>
          <a:p>
            <a:pPr>
              <a:lnSpc>
                <a:spcPct val="150000"/>
              </a:lnSpc>
            </a:pPr>
            <a:r>
              <a:rPr lang="zh-CN" altLang="en-US" sz="2400" b="1" dirty="0" smtClean="0"/>
              <a:t>上图为</a:t>
            </a:r>
            <a:r>
              <a:rPr lang="en-US" altLang="zh-CN" sz="2400" b="1" dirty="0" smtClean="0"/>
              <a:t>fisher</a:t>
            </a:r>
            <a:r>
              <a:rPr lang="zh-CN" altLang="en-US" sz="2400" b="1" dirty="0" smtClean="0"/>
              <a:t>函数得分得到的各类个案的散点分布图，图中各个案在相应的类重心周围分布，直观判断，各类的区分情况一般。</a:t>
            </a:r>
            <a:endParaRPr lang="zh-CN" altLang="en-US" sz="2400"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9" y="1031875"/>
            <a:ext cx="4939828" cy="3958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055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15864"/>
            <a:ext cx="828092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a:spLocks noGrp="1"/>
          </p:cNvSpPr>
          <p:nvPr>
            <p:ph type="title"/>
          </p:nvPr>
        </p:nvSpPr>
        <p:spPr>
          <a:xfrm>
            <a:off x="251520" y="245638"/>
            <a:ext cx="8229600" cy="879106"/>
          </a:xfrm>
        </p:spPr>
        <p:txBody>
          <a:bodyPr>
            <a:normAutofit/>
          </a:bodyPr>
          <a:lstStyle/>
          <a:p>
            <a:r>
              <a:rPr lang="en-US" altLang="zh-CN" b="1" dirty="0" smtClean="0"/>
              <a:t>10</a:t>
            </a:r>
            <a:r>
              <a:rPr lang="zh-CN" altLang="en-US" b="1" dirty="0" smtClean="0"/>
              <a:t>，个案分组结果</a:t>
            </a:r>
            <a:endParaRPr lang="zh-CN" altLang="en-US" b="1" dirty="0"/>
          </a:p>
        </p:txBody>
      </p:sp>
      <p:graphicFrame>
        <p:nvGraphicFramePr>
          <p:cNvPr id="4" name="图表 3"/>
          <p:cNvGraphicFramePr>
            <a:graphicFrameLocks/>
          </p:cNvGraphicFramePr>
          <p:nvPr>
            <p:extLst>
              <p:ext uri="{D42A27DB-BD31-4B8C-83A1-F6EECF244321}">
                <p14:modId xmlns:p14="http://schemas.microsoft.com/office/powerpoint/2010/main" val="1863134060"/>
              </p:ext>
            </p:extLst>
          </p:nvPr>
        </p:nvGraphicFramePr>
        <p:xfrm>
          <a:off x="575556" y="3655098"/>
          <a:ext cx="8100900" cy="30243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887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852936"/>
            <a:ext cx="7416824" cy="589072"/>
          </a:xfrm>
          <a:prstGeom prst="rect">
            <a:avLst/>
          </a:prstGeom>
          <a:noFill/>
        </p:spPr>
        <p:txBody>
          <a:bodyPr wrap="square" rtlCol="0">
            <a:spAutoFit/>
          </a:bodyPr>
          <a:lstStyle/>
          <a:p>
            <a:pPr algn="ctr">
              <a:lnSpc>
                <a:spcPct val="150000"/>
              </a:lnSpc>
            </a:pPr>
            <a:r>
              <a:rPr lang="zh-CN" altLang="en-US" sz="2400" b="1" dirty="0" smtClean="0"/>
              <a:t>谢谢！</a:t>
            </a:r>
            <a:endParaRPr lang="zh-CN" altLang="en-US" sz="2400" b="1" dirty="0"/>
          </a:p>
        </p:txBody>
      </p:sp>
    </p:spTree>
    <p:extLst>
      <p:ext uri="{BB962C8B-B14F-4D97-AF65-F5344CB8AC3E}">
        <p14:creationId xmlns:p14="http://schemas.microsoft.com/office/powerpoint/2010/main" val="2529065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一、定义</a:t>
            </a:r>
            <a:endParaRPr lang="zh-CN" altLang="en-US" b="1" dirty="0"/>
          </a:p>
        </p:txBody>
      </p:sp>
      <p:sp>
        <p:nvSpPr>
          <p:cNvPr id="3" name="内容占位符 2"/>
          <p:cNvSpPr>
            <a:spLocks noGrp="1"/>
          </p:cNvSpPr>
          <p:nvPr>
            <p:ph idx="1"/>
          </p:nvPr>
        </p:nvSpPr>
        <p:spPr/>
        <p:txBody>
          <a:bodyPr>
            <a:normAutofit/>
          </a:bodyPr>
          <a:lstStyle/>
          <a:p>
            <a:pPr>
              <a:lnSpc>
                <a:spcPct val="150000"/>
              </a:lnSpc>
            </a:pPr>
            <a:r>
              <a:rPr lang="zh-CN" altLang="en-US" sz="2400" b="1" dirty="0" smtClean="0"/>
              <a:t>判别分析是在分类数目已知的情况下，根据已经确定分类的对象的某些观测指标和所属类别来判断未知对象所属类别的一种统计学方法。</a:t>
            </a:r>
            <a:endParaRPr lang="en-US" altLang="zh-CN" sz="2400" b="1" dirty="0" smtClean="0"/>
          </a:p>
          <a:p>
            <a:pPr>
              <a:lnSpc>
                <a:spcPct val="150000"/>
              </a:lnSpc>
            </a:pPr>
            <a:r>
              <a:rPr lang="zh-CN" altLang="en-US" sz="2400" b="1" dirty="0" smtClean="0"/>
              <a:t>判别分析中用于建立判别函数的样本称为训练样本，训练样本由许多已知类型的个体组成，个体特征由一系列的观测变量概括，这些变量用于区分个体的类别归属。</a:t>
            </a:r>
            <a:endParaRPr lang="zh-CN" altLang="en-US" sz="2400" b="1" dirty="0"/>
          </a:p>
        </p:txBody>
      </p:sp>
    </p:spTree>
    <p:extLst>
      <p:ext uri="{BB962C8B-B14F-4D97-AF65-F5344CB8AC3E}">
        <p14:creationId xmlns:p14="http://schemas.microsoft.com/office/powerpoint/2010/main" val="413066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980728"/>
            <a:ext cx="7416824" cy="4461093"/>
          </a:xfrm>
          <a:prstGeom prst="rect">
            <a:avLst/>
          </a:prstGeom>
          <a:noFill/>
        </p:spPr>
        <p:txBody>
          <a:bodyPr wrap="square" rtlCol="0">
            <a:spAutoFit/>
          </a:bodyPr>
          <a:lstStyle/>
          <a:p>
            <a:pPr>
              <a:lnSpc>
                <a:spcPct val="150000"/>
              </a:lnSpc>
            </a:pPr>
            <a:r>
              <a:rPr lang="zh-CN" altLang="en-US" sz="2400" b="1" dirty="0" smtClean="0"/>
              <a:t>判别分析在社会、经济、管理等领域具有广泛的用途。比如，根据上市公司当年的财务数据将公司划分为盈利、微利和亏损三种类型，通过选取部分上市公司为样本，对公司上一年度的主营业务利润率、收入增长率、速动比率等一系列指标进行调查，找出判别公司类别的判别函数，将公司当年的上述指标值代入判别函数即可判断出公司下一年度是属于盈利、微利还是亏损类别公司。</a:t>
            </a:r>
            <a:endParaRPr lang="zh-CN" altLang="en-US" sz="2400" b="1" dirty="0"/>
          </a:p>
        </p:txBody>
      </p:sp>
    </p:spTree>
    <p:extLst>
      <p:ext uri="{BB962C8B-B14F-4D97-AF65-F5344CB8AC3E}">
        <p14:creationId xmlns:p14="http://schemas.microsoft.com/office/powerpoint/2010/main" val="241048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04664"/>
            <a:ext cx="7416824" cy="6186309"/>
          </a:xfrm>
          <a:prstGeom prst="rect">
            <a:avLst/>
          </a:prstGeom>
          <a:noFill/>
        </p:spPr>
        <p:txBody>
          <a:bodyPr wrap="square" rtlCol="0">
            <a:spAutoFit/>
          </a:bodyPr>
          <a:lstStyle/>
          <a:p>
            <a:pPr>
              <a:lnSpc>
                <a:spcPct val="150000"/>
              </a:lnSpc>
            </a:pPr>
            <a:r>
              <a:rPr lang="zh-CN" altLang="en-US" sz="2400" b="1" dirty="0" smtClean="0"/>
              <a:t>对数据的要求：</a:t>
            </a:r>
            <a:endParaRPr lang="en-US" altLang="zh-CN" sz="2400" b="1" dirty="0" smtClean="0"/>
          </a:p>
          <a:p>
            <a:pPr>
              <a:lnSpc>
                <a:spcPct val="150000"/>
              </a:lnSpc>
            </a:pPr>
            <a:r>
              <a:rPr lang="en-US" altLang="zh-CN" sz="2400" b="1" dirty="0" smtClean="0"/>
              <a:t>1</a:t>
            </a:r>
            <a:r>
              <a:rPr lang="zh-CN" altLang="en-US" sz="2400" b="1" dirty="0" smtClean="0"/>
              <a:t>，选取的观测变量应该是与分类有关的重要尺度，要尽可能准确、可靠，否则会影响判别函数的准确性，从而影响判别分析的效果。</a:t>
            </a:r>
            <a:endParaRPr lang="en-US" altLang="zh-CN" sz="2400" b="1" dirty="0" smtClean="0"/>
          </a:p>
          <a:p>
            <a:pPr>
              <a:lnSpc>
                <a:spcPct val="150000"/>
              </a:lnSpc>
            </a:pPr>
            <a:r>
              <a:rPr lang="en-US" altLang="zh-CN" sz="2400" b="1" dirty="0" smtClean="0"/>
              <a:t>2</a:t>
            </a:r>
            <a:r>
              <a:rPr lang="zh-CN" altLang="en-US" sz="2400" b="1" dirty="0" smtClean="0"/>
              <a:t>，所分析的自变量应是因变量的重要影响因素，自变量个数不能太多也不能太少，应该挑选既有重要特性又有区别能力的变量，以达到以较少的变量取得较高判别能力的效果。</a:t>
            </a:r>
            <a:endParaRPr lang="en-US" altLang="zh-CN" sz="2400" b="1" dirty="0" smtClean="0"/>
          </a:p>
          <a:p>
            <a:pPr>
              <a:lnSpc>
                <a:spcPct val="150000"/>
              </a:lnSpc>
            </a:pPr>
            <a:r>
              <a:rPr lang="en-US" altLang="zh-CN" sz="2400" b="1" dirty="0" smtClean="0"/>
              <a:t>3</a:t>
            </a:r>
            <a:r>
              <a:rPr lang="zh-CN" altLang="en-US" sz="2400" b="1" dirty="0" smtClean="0"/>
              <a:t>，作为训练样本，样本的容量不能太小，通常要求样本容量是自变量个数的</a:t>
            </a:r>
            <a:r>
              <a:rPr lang="en-US" altLang="zh-CN" sz="2400" b="1" dirty="0" smtClean="0"/>
              <a:t>10</a:t>
            </a:r>
            <a:r>
              <a:rPr lang="zh-CN" altLang="en-US" sz="2400" b="1" dirty="0" smtClean="0"/>
              <a:t>倍以上，每一类的样本容量是自变量个数的</a:t>
            </a:r>
            <a:r>
              <a:rPr lang="en-US" altLang="zh-CN" sz="2400" b="1" dirty="0" smtClean="0"/>
              <a:t>3</a:t>
            </a:r>
            <a:r>
              <a:rPr lang="zh-CN" altLang="en-US" sz="2400" b="1" dirty="0" smtClean="0"/>
              <a:t>倍以上。</a:t>
            </a:r>
            <a:endParaRPr lang="zh-CN" altLang="en-US" sz="2400" b="1" dirty="0"/>
          </a:p>
        </p:txBody>
      </p:sp>
    </p:spTree>
    <p:extLst>
      <p:ext uri="{BB962C8B-B14F-4D97-AF65-F5344CB8AC3E}">
        <p14:creationId xmlns:p14="http://schemas.microsoft.com/office/powerpoint/2010/main" val="302882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04664"/>
            <a:ext cx="7416824" cy="5632311"/>
          </a:xfrm>
          <a:prstGeom prst="rect">
            <a:avLst/>
          </a:prstGeom>
          <a:noFill/>
        </p:spPr>
        <p:txBody>
          <a:bodyPr wrap="square" rtlCol="0">
            <a:spAutoFit/>
          </a:bodyPr>
          <a:lstStyle/>
          <a:p>
            <a:pPr>
              <a:lnSpc>
                <a:spcPct val="150000"/>
              </a:lnSpc>
            </a:pPr>
            <a:r>
              <a:rPr lang="zh-CN" altLang="en-US" sz="2400" b="1" dirty="0" smtClean="0"/>
              <a:t>判别准则：</a:t>
            </a:r>
            <a:endParaRPr lang="en-US" altLang="zh-CN" sz="2400" b="1" dirty="0" smtClean="0"/>
          </a:p>
          <a:p>
            <a:pPr>
              <a:lnSpc>
                <a:spcPct val="150000"/>
              </a:lnSpc>
            </a:pPr>
            <a:r>
              <a:rPr lang="en-US" altLang="zh-CN" sz="2400" b="1" dirty="0" smtClean="0"/>
              <a:t>1</a:t>
            </a:r>
            <a:r>
              <a:rPr lang="zh-CN" altLang="en-US" sz="2400" b="1" dirty="0" smtClean="0"/>
              <a:t>，距离判别法按照样本至某总体重心的马氏距离最近原则判别样本属于该总体</a:t>
            </a:r>
            <a:endParaRPr lang="en-US" altLang="zh-CN" sz="2400" b="1" dirty="0" smtClean="0"/>
          </a:p>
          <a:p>
            <a:pPr>
              <a:lnSpc>
                <a:spcPct val="150000"/>
              </a:lnSpc>
            </a:pPr>
            <a:r>
              <a:rPr lang="en-US" altLang="zh-CN" sz="2400" b="1" dirty="0" smtClean="0"/>
              <a:t>2</a:t>
            </a:r>
            <a:r>
              <a:rPr lang="zh-CN" altLang="en-US" sz="2400" b="1" dirty="0" smtClean="0"/>
              <a:t>，贝叶斯判别基于贝叶斯原理计算出样品来源于各个总体的概率，将新样品归为来自概率最大的总体；</a:t>
            </a:r>
            <a:endParaRPr lang="en-US" altLang="zh-CN" sz="2400" b="1" dirty="0" smtClean="0"/>
          </a:p>
          <a:p>
            <a:pPr>
              <a:lnSpc>
                <a:spcPct val="150000"/>
              </a:lnSpc>
            </a:pPr>
            <a:r>
              <a:rPr lang="en-US" altLang="zh-CN" sz="2400" b="1" dirty="0" smtClean="0"/>
              <a:t>3</a:t>
            </a:r>
            <a:r>
              <a:rPr lang="zh-CN" altLang="en-US" sz="2400" b="1" dirty="0" smtClean="0"/>
              <a:t>，费歇尔判别借助方差分析的思想构造一个判别函数，确定系数的原则是使不同总体间的区别最大，而每个总体内部的离差最小。有了判别函数后，将样品的指标值代入判别式，然后与判别临界值进行比较，从而判别该样品属于哪个总体。</a:t>
            </a:r>
            <a:endParaRPr lang="zh-CN" altLang="en-US" sz="2400" b="1" dirty="0"/>
          </a:p>
        </p:txBody>
      </p:sp>
    </p:spTree>
    <p:extLst>
      <p:ext uri="{BB962C8B-B14F-4D97-AF65-F5344CB8AC3E}">
        <p14:creationId xmlns:p14="http://schemas.microsoft.com/office/powerpoint/2010/main" val="293894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二、分析法的思路</a:t>
            </a:r>
            <a:endParaRPr lang="zh-CN" altLang="en-US" b="1" dirty="0"/>
          </a:p>
        </p:txBody>
      </p:sp>
      <p:sp>
        <p:nvSpPr>
          <p:cNvPr id="3" name="内容占位符 2"/>
          <p:cNvSpPr>
            <a:spLocks noGrp="1"/>
          </p:cNvSpPr>
          <p:nvPr>
            <p:ph idx="1"/>
          </p:nvPr>
        </p:nvSpPr>
        <p:spPr/>
        <p:txBody>
          <a:bodyPr>
            <a:normAutofit/>
          </a:bodyPr>
          <a:lstStyle/>
          <a:p>
            <a:pPr marL="0" indent="0">
              <a:buNone/>
            </a:pPr>
            <a:r>
              <a:rPr lang="zh-CN" altLang="en-US" sz="2400" b="1" dirty="0" smtClean="0"/>
              <a:t>第一步，建立判别函数</a:t>
            </a:r>
            <a:endParaRPr lang="en-US" altLang="zh-CN" sz="2400" b="1" dirty="0" smtClean="0"/>
          </a:p>
          <a:p>
            <a:pPr marL="0" indent="0">
              <a:buNone/>
            </a:pPr>
            <a:r>
              <a:rPr lang="zh-CN" altLang="en-US" sz="2400" b="1" dirty="0" smtClean="0"/>
              <a:t>第二步，通过已知所属分类的观测量确定判别函数中的特定系数</a:t>
            </a:r>
            <a:endParaRPr lang="en-US" altLang="zh-CN" sz="2400" b="1" dirty="0" smtClean="0"/>
          </a:p>
          <a:p>
            <a:pPr marL="0" indent="0">
              <a:buNone/>
            </a:pPr>
            <a:r>
              <a:rPr lang="zh-CN" altLang="en-US" sz="2400" b="1" dirty="0" smtClean="0"/>
              <a:t>第三步，通过该判别函数对未知分类的观测量进行归类。</a:t>
            </a:r>
            <a:endParaRPr lang="zh-CN" altLang="en-US" sz="2400" b="1" dirty="0"/>
          </a:p>
        </p:txBody>
      </p:sp>
    </p:spTree>
    <p:extLst>
      <p:ext uri="{BB962C8B-B14F-4D97-AF65-F5344CB8AC3E}">
        <p14:creationId xmlns:p14="http://schemas.microsoft.com/office/powerpoint/2010/main" val="371594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三、苯乙烯分析案例</a:t>
            </a:r>
            <a:endParaRPr lang="zh-CN" altLang="en-US" b="1"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2400" b="1" dirty="0" smtClean="0"/>
              <a:t>本案例的数据为</a:t>
            </a:r>
            <a:r>
              <a:rPr lang="en-US" altLang="zh-CN" sz="2400" b="1" dirty="0" smtClean="0"/>
              <a:t>2015</a:t>
            </a:r>
            <a:r>
              <a:rPr lang="zh-CN" altLang="en-US" sz="2400" b="1" dirty="0" smtClean="0"/>
              <a:t>年</a:t>
            </a:r>
            <a:r>
              <a:rPr lang="en-US" altLang="zh-CN" sz="2400" b="1" dirty="0" smtClean="0"/>
              <a:t>11</a:t>
            </a:r>
            <a:r>
              <a:rPr lang="zh-CN" altLang="en-US" sz="2400" b="1" dirty="0" smtClean="0"/>
              <a:t>月至</a:t>
            </a:r>
            <a:r>
              <a:rPr lang="en-US" altLang="zh-CN" sz="2400" b="1" dirty="0" smtClean="0"/>
              <a:t>2016</a:t>
            </a:r>
            <a:r>
              <a:rPr lang="zh-CN" altLang="en-US" sz="2400" b="1" dirty="0" smtClean="0"/>
              <a:t>年</a:t>
            </a:r>
            <a:r>
              <a:rPr lang="en-US" altLang="zh-CN" sz="2400" b="1" dirty="0" smtClean="0"/>
              <a:t>4</a:t>
            </a:r>
            <a:r>
              <a:rPr lang="zh-CN" altLang="en-US" sz="2400" b="1" dirty="0" smtClean="0"/>
              <a:t>月份苯乙烯的相关影响因素</a:t>
            </a:r>
            <a:endParaRPr lang="en-US" altLang="zh-CN" sz="2400" b="1" dirty="0" smtClean="0"/>
          </a:p>
          <a:p>
            <a:pPr marL="0" indent="0">
              <a:lnSpc>
                <a:spcPct val="150000"/>
              </a:lnSpc>
              <a:buNone/>
            </a:pPr>
            <a:r>
              <a:rPr lang="zh-CN" altLang="en-US" sz="2400" b="1" dirty="0" smtClean="0"/>
              <a:t>分析目的为建立苯乙烯涨跌与否的预测预判函数，以便</a:t>
            </a:r>
            <a:r>
              <a:rPr lang="zh-CN" altLang="en-US" sz="2400" b="1" dirty="0"/>
              <a:t>对苯乙烯的</a:t>
            </a:r>
            <a:r>
              <a:rPr lang="zh-CN" altLang="en-US" sz="2400" b="1" dirty="0" smtClean="0"/>
              <a:t>涨跌进行早期预判。</a:t>
            </a:r>
            <a:endParaRPr lang="zh-CN" altLang="en-US" sz="2400" b="1" dirty="0"/>
          </a:p>
        </p:txBody>
      </p:sp>
    </p:spTree>
    <p:extLst>
      <p:ext uri="{BB962C8B-B14F-4D97-AF65-F5344CB8AC3E}">
        <p14:creationId xmlns:p14="http://schemas.microsoft.com/office/powerpoint/2010/main" val="172577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a:t>
            </a:r>
            <a:r>
              <a:rPr lang="zh-CN" altLang="en-US" b="1" dirty="0" smtClean="0"/>
              <a:t>，原始部分数据</a:t>
            </a:r>
            <a:endParaRPr lang="zh-CN" altLang="en-US" b="1" dirty="0"/>
          </a:p>
        </p:txBody>
      </p:sp>
      <p:sp>
        <p:nvSpPr>
          <p:cNvPr id="7" name="TextBox 6"/>
          <p:cNvSpPr txBox="1"/>
          <p:nvPr/>
        </p:nvSpPr>
        <p:spPr>
          <a:xfrm>
            <a:off x="188250" y="4221088"/>
            <a:ext cx="8496944" cy="2585323"/>
          </a:xfrm>
          <a:prstGeom prst="rect">
            <a:avLst/>
          </a:prstGeom>
          <a:noFill/>
        </p:spPr>
        <p:txBody>
          <a:bodyPr wrap="square" rtlCol="0">
            <a:spAutoFit/>
          </a:bodyPr>
          <a:lstStyle/>
          <a:p>
            <a:pPr>
              <a:lnSpc>
                <a:spcPct val="150000"/>
              </a:lnSpc>
            </a:pPr>
            <a:r>
              <a:rPr lang="en-US" altLang="zh-CN" b="1" dirty="0" smtClean="0"/>
              <a:t>1</a:t>
            </a:r>
            <a:r>
              <a:rPr lang="zh-CN" altLang="en-US" b="1" dirty="0" smtClean="0"/>
              <a:t>，选取的</a:t>
            </a:r>
            <a:r>
              <a:rPr lang="en-US" altLang="zh-CN" b="1" dirty="0" smtClean="0"/>
              <a:t>ABS</a:t>
            </a:r>
            <a:r>
              <a:rPr lang="zh-CN" altLang="en-US" b="1" dirty="0" smtClean="0"/>
              <a:t>的影响因素为日期，原油，纯苯，乙烯，中国与美国价差，中国与欧洲价差，美元指数，人民币汇率，波罗的海运价指数以及铁矿石价格价格指数，华东库存；</a:t>
            </a:r>
            <a:endParaRPr lang="en-US" altLang="zh-CN" b="1" dirty="0" smtClean="0"/>
          </a:p>
          <a:p>
            <a:pPr>
              <a:lnSpc>
                <a:spcPct val="150000"/>
              </a:lnSpc>
            </a:pPr>
            <a:r>
              <a:rPr lang="en-US" altLang="zh-CN" b="1" dirty="0" smtClean="0"/>
              <a:t>2</a:t>
            </a:r>
            <a:r>
              <a:rPr lang="zh-CN" altLang="en-US" b="1" dirty="0" smtClean="0"/>
              <a:t>，把苯乙烯的涨跌情况分为三类，即</a:t>
            </a:r>
            <a:r>
              <a:rPr lang="en-US" altLang="zh-CN" b="1" dirty="0"/>
              <a:t>1</a:t>
            </a:r>
            <a:r>
              <a:rPr lang="zh-CN" altLang="en-US" b="1" dirty="0"/>
              <a:t>，表示上升，</a:t>
            </a:r>
            <a:r>
              <a:rPr lang="en-US" altLang="zh-CN" b="1" dirty="0"/>
              <a:t>0</a:t>
            </a:r>
            <a:r>
              <a:rPr lang="zh-CN" altLang="en-US" b="1" dirty="0"/>
              <a:t>，表示稳定，</a:t>
            </a:r>
            <a:r>
              <a:rPr lang="en-US" altLang="zh-CN" b="1" dirty="0"/>
              <a:t>-1</a:t>
            </a:r>
            <a:r>
              <a:rPr lang="zh-CN" altLang="en-US" b="1" dirty="0"/>
              <a:t>表示</a:t>
            </a:r>
            <a:r>
              <a:rPr lang="zh-CN" altLang="en-US" b="1" dirty="0" smtClean="0"/>
              <a:t>下降。</a:t>
            </a:r>
            <a:endParaRPr lang="en-US" altLang="zh-CN" b="1" dirty="0" smtClean="0"/>
          </a:p>
          <a:p>
            <a:pPr>
              <a:lnSpc>
                <a:spcPct val="150000"/>
              </a:lnSpc>
            </a:pPr>
            <a:r>
              <a:rPr lang="en-US" altLang="zh-CN" b="1" dirty="0" smtClean="0"/>
              <a:t>3</a:t>
            </a:r>
            <a:r>
              <a:rPr lang="zh-CN" altLang="en-US" b="1" dirty="0" smtClean="0"/>
              <a:t>，数据都是每日数据。</a:t>
            </a:r>
            <a:endParaRPr lang="zh-CN" altLang="en-US" b="1" dirty="0"/>
          </a:p>
          <a:p>
            <a:pPr>
              <a:lnSpc>
                <a:spcPct val="150000"/>
              </a:lnSpc>
            </a:pPr>
            <a:endParaRPr lang="zh-CN" altLang="en-US" b="1"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50" y="1412775"/>
            <a:ext cx="8496944" cy="23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44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678" y="476672"/>
            <a:ext cx="8229600" cy="1143000"/>
          </a:xfrm>
        </p:spPr>
        <p:txBody>
          <a:bodyPr>
            <a:noAutofit/>
          </a:bodyPr>
          <a:lstStyle/>
          <a:p>
            <a:r>
              <a:rPr lang="en-US" altLang="zh-CN" b="1" dirty="0" smtClean="0"/>
              <a:t>2</a:t>
            </a:r>
            <a:r>
              <a:rPr lang="zh-CN" altLang="en-US" b="1" dirty="0" smtClean="0"/>
              <a:t>，样本数量、有效值和剔除值的相关信息</a:t>
            </a:r>
            <a:endParaRPr lang="zh-CN" altLang="en-US"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204863"/>
            <a:ext cx="7063308" cy="374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0241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1147</Words>
  <Application>Microsoft Office PowerPoint</Application>
  <PresentationFormat>全屏显示(4:3)</PresentationFormat>
  <Paragraphs>49</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苯乙烯判别分析案例</vt:lpstr>
      <vt:lpstr>一、定义</vt:lpstr>
      <vt:lpstr>PowerPoint 演示文稿</vt:lpstr>
      <vt:lpstr>PowerPoint 演示文稿</vt:lpstr>
      <vt:lpstr>PowerPoint 演示文稿</vt:lpstr>
      <vt:lpstr>二、分析法的思路</vt:lpstr>
      <vt:lpstr>三、苯乙烯分析案例</vt:lpstr>
      <vt:lpstr>1，原始部分数据</vt:lpstr>
      <vt:lpstr>2，样本数量、有效值和剔除值的相关信息</vt:lpstr>
      <vt:lpstr>3，函数的特征值</vt:lpstr>
      <vt:lpstr>PowerPoint 演示文稿</vt:lpstr>
      <vt:lpstr>5，fisher判别函数</vt:lpstr>
      <vt:lpstr>6，判别函数的重心值</vt:lpstr>
      <vt:lpstr>7，bayers判别函数</vt:lpstr>
      <vt:lpstr>8，个案预测统计</vt:lpstr>
      <vt:lpstr>9，个案分组散点分布图</vt:lpstr>
      <vt:lpstr>10，个案分组结果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判别分析</dc:title>
  <dc:creator>Administrator</dc:creator>
  <cp:lastModifiedBy>Sky123.Org</cp:lastModifiedBy>
  <cp:revision>47</cp:revision>
  <dcterms:created xsi:type="dcterms:W3CDTF">2016-03-25T02:09:00Z</dcterms:created>
  <dcterms:modified xsi:type="dcterms:W3CDTF">2016-04-22T06:41:35Z</dcterms:modified>
</cp:coreProperties>
</file>