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258" r:id="rId4"/>
    <p:sldId id="260" r:id="rId5"/>
    <p:sldId id="273" r:id="rId6"/>
    <p:sldId id="276" r:id="rId7"/>
    <p:sldId id="275" r:id="rId8"/>
    <p:sldId id="261" r:id="rId9"/>
    <p:sldId id="259" r:id="rId10"/>
    <p:sldId id="316" r:id="rId11"/>
    <p:sldId id="315" r:id="rId12"/>
    <p:sldId id="272" r:id="rId13"/>
  </p:sldIdLst>
  <p:sldSz cx="12192000" cy="6858000"/>
  <p:notesSz cx="6858000" cy="9144000"/>
  <p:embeddedFontLst>
    <p:embeddedFont>
      <p:font typeface="微软雅黑 Light" panose="02010600030101010101" charset="-122"/>
      <p:regular r:id="rId15"/>
    </p:embeddedFont>
    <p:embeddedFont>
      <p:font typeface="方正粗宋简体" panose="02010600030101010101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华文细黑" panose="02010600040101010101" pitchFamily="2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8153FD-4BA6-4BA0-9B8F-5D154124843F}">
          <p14:sldIdLst>
            <p14:sldId id="256"/>
            <p14:sldId id="307"/>
            <p14:sldId id="258"/>
          </p14:sldIdLst>
        </p14:section>
        <p14:section name="理论提出" id="{88B7FD46-9994-43D1-8226-0C4798C40D95}">
          <p14:sldIdLst>
            <p14:sldId id="260"/>
            <p14:sldId id="273"/>
            <p14:sldId id="276"/>
            <p14:sldId id="275"/>
          </p14:sldIdLst>
        </p14:section>
        <p14:section name="RFM分析" id="{27FA14A3-3D62-438F-803F-D2363C8596CE}">
          <p14:sldIdLst>
            <p14:sldId id="261"/>
            <p14:sldId id="259"/>
            <p14:sldId id="316"/>
          </p14:sldIdLst>
        </p14:section>
        <p14:section name="讨论" id="{D1F565AF-9CB1-4DB2-BB62-2FF6B4B50062}">
          <p14:sldIdLst>
            <p14:sldId id="315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472C4"/>
    <a:srgbClr val="4D99E9"/>
    <a:srgbClr val="000000"/>
    <a:srgbClr val="FFFFFF"/>
    <a:srgbClr val="F7F9F8"/>
    <a:srgbClr val="5B9BD5"/>
    <a:srgbClr val="F4B183"/>
    <a:srgbClr val="F3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59" autoAdjust="0"/>
  </p:normalViewPr>
  <p:slideViewPr>
    <p:cSldViewPr snapToGrid="0" showGuides="1">
      <p:cViewPr varScale="1">
        <p:scale>
          <a:sx n="67" d="100"/>
          <a:sy n="67" d="100"/>
        </p:scale>
        <p:origin x="-864" y="-102"/>
      </p:cViewPr>
      <p:guideLst>
        <p:guide orient="horz" pos="2205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6FC6-2319-498F-9EB5-F887A49CD652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05D80-8A5F-4320-988D-7B584D91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8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5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4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5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3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2806-25FC-48E5-9BE1-B6DC1C83AFFD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ABE7-AFBA-41C8-8C84-666D73F8D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6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51086" y="1521868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+mj-ea"/>
                <a:ea typeface="+mj-ea"/>
              </a:rPr>
              <a:t>RFM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概述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6688" y="3178161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武同华</a:t>
            </a:r>
            <a:r>
              <a:rPr lang="en-US" altLang="zh-CN" sz="2000" b="1" dirty="0" smtClean="0"/>
              <a:t>/Sam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4490142" y="3193612"/>
            <a:ext cx="1306546" cy="1092808"/>
            <a:chOff x="3026301" y="3193612"/>
            <a:chExt cx="1306546" cy="1092808"/>
          </a:xfrm>
        </p:grpSpPr>
        <p:sp>
          <p:nvSpPr>
            <p:cNvPr id="7" name="圆角矩形 6"/>
            <p:cNvSpPr/>
            <p:nvPr/>
          </p:nvSpPr>
          <p:spPr>
            <a:xfrm>
              <a:off x="3026301" y="3193612"/>
              <a:ext cx="1306546" cy="3565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26301" y="3917088"/>
              <a:ext cx="118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Made by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86790" y="3202274"/>
            <a:ext cx="1306546" cy="375997"/>
            <a:chOff x="3026301" y="3174138"/>
            <a:chExt cx="1306546" cy="375997"/>
          </a:xfrm>
        </p:grpSpPr>
        <p:sp>
          <p:nvSpPr>
            <p:cNvPr id="12" name="圆角矩形 11"/>
            <p:cNvSpPr/>
            <p:nvPr/>
          </p:nvSpPr>
          <p:spPr>
            <a:xfrm>
              <a:off x="3026301" y="3193612"/>
              <a:ext cx="1306546" cy="3565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7"/>
            <p:cNvSpPr txBox="1"/>
            <p:nvPr/>
          </p:nvSpPr>
          <p:spPr>
            <a:xfrm>
              <a:off x="3118813" y="3174138"/>
              <a:ext cx="118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Made by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084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74969" y="150445"/>
            <a:ext cx="11642061" cy="1019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969" y="241927"/>
            <a:ext cx="11642061" cy="79349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297332" y="187102"/>
            <a:ext cx="1752019" cy="884978"/>
            <a:chOff x="2819745" y="2857534"/>
            <a:chExt cx="1752019" cy="884978"/>
          </a:xfrm>
        </p:grpSpPr>
        <p:sp>
          <p:nvSpPr>
            <p:cNvPr id="5" name="文本框 4"/>
            <p:cNvSpPr txBox="1"/>
            <p:nvPr/>
          </p:nvSpPr>
          <p:spPr>
            <a:xfrm>
              <a:off x="2819745" y="2857534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2916623" y="3050381"/>
              <a:ext cx="488565" cy="638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155992" y="328084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客户特征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50022" y="196186"/>
            <a:ext cx="1854495" cy="884978"/>
            <a:chOff x="4774669" y="2857534"/>
            <a:chExt cx="1854495" cy="884978"/>
          </a:xfrm>
        </p:grpSpPr>
        <p:grpSp>
          <p:nvGrpSpPr>
            <p:cNvPr id="9" name="组合 8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accent1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en-US" sz="4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213392" y="328084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客户细分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2967" y="284732"/>
            <a:ext cx="2241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RFM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分析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flipV="1">
            <a:off x="1879384" y="2231055"/>
            <a:ext cx="7991021" cy="1778916"/>
          </a:xfrm>
          <a:prstGeom prst="bentConnector3">
            <a:avLst>
              <a:gd name="adj1" fmla="val 6668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2270346" y="3819818"/>
            <a:ext cx="536502" cy="38030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4259855" y="3713897"/>
            <a:ext cx="835350" cy="59214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6640326" y="3580145"/>
            <a:ext cx="1212722" cy="85965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6379197" y="1625195"/>
            <a:ext cx="1734980" cy="1229862"/>
          </a:xfrm>
          <a:prstGeom prst="rect">
            <a:avLst/>
          </a:prstGeom>
        </p:spPr>
      </p:pic>
      <p:cxnSp>
        <p:nvCxnSpPr>
          <p:cNvPr id="47" name="直接连接符 46"/>
          <p:cNvCxnSpPr/>
          <p:nvPr/>
        </p:nvCxnSpPr>
        <p:spPr>
          <a:xfrm flipV="1">
            <a:off x="2538597" y="3120513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32"/>
          <p:cNvSpPr txBox="1"/>
          <p:nvPr/>
        </p:nvSpPr>
        <p:spPr>
          <a:xfrm>
            <a:off x="1166960" y="228951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数据整理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对买家表部分变量进行变换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对交易表中的变量进行变换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34"/>
          <p:cNvSpPr txBox="1"/>
          <p:nvPr/>
        </p:nvSpPr>
        <p:spPr>
          <a:xfrm>
            <a:off x="3799350" y="4834092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Subtitle2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7277525" y="4306045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36"/>
          <p:cNvSpPr txBox="1"/>
          <p:nvPr/>
        </p:nvSpPr>
        <p:spPr>
          <a:xfrm>
            <a:off x="6457048" y="492642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响应率表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累计响应率图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文本框 38"/>
          <p:cNvSpPr txBox="1"/>
          <p:nvPr/>
        </p:nvSpPr>
        <p:spPr>
          <a:xfrm>
            <a:off x="7962019" y="2382937"/>
            <a:ext cx="1906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</a:t>
            </a: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32"/>
          <p:cNvSpPr txBox="1"/>
          <p:nvPr/>
        </p:nvSpPr>
        <p:spPr>
          <a:xfrm>
            <a:off x="593509" y="3599959"/>
            <a:ext cx="128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数据准备买家表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交易表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677530" y="4244877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36"/>
          <p:cNvSpPr txBox="1"/>
          <p:nvPr/>
        </p:nvSpPr>
        <p:spPr>
          <a:xfrm>
            <a:off x="3884011" y="4843177"/>
            <a:ext cx="158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合并卖家表与交易表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文本框 36"/>
          <p:cNvSpPr txBox="1"/>
          <p:nvPr/>
        </p:nvSpPr>
        <p:spPr>
          <a:xfrm>
            <a:off x="9870405" y="1966350"/>
            <a:ext cx="204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总结出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重复购买客户的特征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744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7739" y="644969"/>
            <a:ext cx="1723549" cy="5448782"/>
            <a:chOff x="320994" y="763759"/>
            <a:chExt cx="1723549" cy="5448782"/>
          </a:xfrm>
        </p:grpSpPr>
        <p:sp>
          <p:nvSpPr>
            <p:cNvPr id="3" name="矩形 2"/>
            <p:cNvSpPr/>
            <p:nvPr/>
          </p:nvSpPr>
          <p:spPr>
            <a:xfrm>
              <a:off x="320994" y="763759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/>
                  </a:solidFill>
                </a:rPr>
                <a:t>指标的设置</a:t>
              </a:r>
              <a:endParaRPr lang="zh-CN" altLang="en-US" sz="24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457200" y="1344706"/>
              <a:ext cx="0" cy="4867835"/>
            </a:xfrm>
            <a:prstGeom prst="straightConnector1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369513" y="1371600"/>
            <a:ext cx="963186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指标内容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客户单号</a:t>
            </a:r>
            <a:r>
              <a:rPr lang="zh-CN" altLang="en-US" dirty="0" smtClean="0"/>
              <a:t>，客户名称，</a:t>
            </a:r>
            <a:r>
              <a:rPr lang="zh-CN" altLang="en-US" b="1" dirty="0" smtClean="0"/>
              <a:t>购买时间</a:t>
            </a:r>
            <a:r>
              <a:rPr lang="zh-CN" altLang="en-US" dirty="0" smtClean="0"/>
              <a:t>，总价，运费，客户购买次数，客户主要负责人性别，</a:t>
            </a:r>
            <a:r>
              <a:rPr lang="zh-CN" altLang="en-US" dirty="0" smtClean="0"/>
              <a:t>客户</a:t>
            </a:r>
            <a:r>
              <a:rPr lang="zh-CN" altLang="en-US" dirty="0"/>
              <a:t>所在</a:t>
            </a:r>
            <a:r>
              <a:rPr lang="zh-CN" altLang="en-US" dirty="0" smtClean="0"/>
              <a:t>省份</a:t>
            </a:r>
            <a:r>
              <a:rPr lang="zh-CN" altLang="en-US" dirty="0" smtClean="0"/>
              <a:t>，客户所在城市，</a:t>
            </a:r>
            <a:r>
              <a:rPr lang="zh-CN" altLang="en-US" b="1" dirty="0" smtClean="0"/>
              <a:t>客户信用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购买时间：时间节点的确定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客户信用：建议把客户整体上分为星、钻、皇冠和红冠等大的等级，用整数位表示；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用小数位代表</a:t>
            </a:r>
            <a:r>
              <a:rPr lang="en-US" altLang="zh-CN" b="1" dirty="0" smtClean="0"/>
              <a:t>1—5</a:t>
            </a:r>
            <a:r>
              <a:rPr lang="zh-CN" altLang="en-US" b="1" dirty="0" smtClean="0"/>
              <a:t>星、</a:t>
            </a:r>
            <a:r>
              <a:rPr lang="en-US" altLang="zh-CN" b="1" dirty="0" smtClean="0"/>
              <a:t>1—5</a:t>
            </a:r>
            <a:r>
              <a:rPr lang="zh-CN" altLang="en-US" b="1" dirty="0" smtClean="0"/>
              <a:t>钻这些小等级。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如，星级：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星级</a:t>
            </a:r>
            <a:r>
              <a:rPr lang="en-US" altLang="zh-CN" b="1" dirty="0" smtClean="0"/>
              <a:t>=1.1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星级</a:t>
            </a:r>
            <a:r>
              <a:rPr lang="en-US" altLang="zh-CN" b="1" dirty="0" smtClean="0"/>
              <a:t>=1.2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星级</a:t>
            </a:r>
            <a:r>
              <a:rPr lang="en-US" altLang="zh-CN" b="1" dirty="0" smtClean="0"/>
              <a:t>=1.5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</a:t>
            </a:r>
            <a:r>
              <a:rPr lang="zh-CN" altLang="en-US" b="1" dirty="0" smtClean="0"/>
              <a:t>钻级：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钻</a:t>
            </a:r>
            <a:r>
              <a:rPr lang="en-US" altLang="zh-CN" b="1" dirty="0" smtClean="0"/>
              <a:t>=2.1,2</a:t>
            </a:r>
            <a:r>
              <a:rPr lang="zh-CN" altLang="en-US" b="1" dirty="0" smtClean="0"/>
              <a:t>钻</a:t>
            </a:r>
            <a:r>
              <a:rPr lang="en-US" altLang="zh-CN" b="1" dirty="0" smtClean="0"/>
              <a:t>=2.2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钻</a:t>
            </a:r>
            <a:r>
              <a:rPr lang="en-US" altLang="zh-CN" b="1" dirty="0" smtClean="0"/>
              <a:t>=2.5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81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34343" y="7860853"/>
            <a:ext cx="6723315" cy="1510686"/>
            <a:chOff x="615821" y="2493420"/>
            <a:chExt cx="6723315" cy="1510686"/>
          </a:xfrm>
        </p:grpSpPr>
        <p:sp>
          <p:nvSpPr>
            <p:cNvPr id="2" name="文本框 1"/>
            <p:cNvSpPr txBox="1"/>
            <p:nvPr/>
          </p:nvSpPr>
          <p:spPr>
            <a:xfrm>
              <a:off x="615821" y="2493420"/>
              <a:ext cx="6723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/>
                  </a:solidFill>
                  <a:latin typeface="+mj-ea"/>
                  <a:ea typeface="+mj-ea"/>
                </a:rPr>
                <a:t>基于</a:t>
              </a:r>
              <a:r>
                <a:rPr lang="en-US" altLang="zh-CN" sz="3600" dirty="0" smtClean="0">
                  <a:solidFill>
                    <a:schemeClr val="accent1"/>
                  </a:solidFill>
                  <a:latin typeface="+mj-ea"/>
                  <a:ea typeface="+mj-ea"/>
                </a:rPr>
                <a:t>AISAS</a:t>
              </a:r>
              <a:r>
                <a:rPr lang="zh-CN" altLang="en-US" sz="3600" dirty="0" smtClean="0">
                  <a:solidFill>
                    <a:schemeClr val="accent1"/>
                  </a:solidFill>
                  <a:latin typeface="+mj-ea"/>
                  <a:ea typeface="+mj-ea"/>
                </a:rPr>
                <a:t>模型的小米案例分析</a:t>
              </a:r>
              <a:endParaRPr lang="en-US" altLang="zh-CN" sz="3600" dirty="0" smtClean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73275" y="3603996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李</a:t>
              </a:r>
              <a:r>
                <a:rPr lang="zh-CN" altLang="en-US" sz="2000" b="1" dirty="0" smtClean="0"/>
                <a:t>欣  张文璇  蒋志超</a:t>
              </a:r>
              <a:endParaRPr lang="zh-CN" altLang="en-US" sz="2000" b="1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10503" y="3169514"/>
              <a:ext cx="1733951" cy="369332"/>
              <a:chOff x="3026300" y="3169514"/>
              <a:chExt cx="1733951" cy="369332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026300" y="3193612"/>
                <a:ext cx="1660849" cy="32316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055938" y="3169514"/>
                <a:ext cx="1704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Presented by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12071"/>
          <a:stretch/>
        </p:blipFill>
        <p:spPr>
          <a:xfrm>
            <a:off x="2983723" y="2007726"/>
            <a:ext cx="6224555" cy="27071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2399" y="12001500"/>
            <a:ext cx="373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/>
              <a:t>搜集整理</a:t>
            </a:r>
          </a:p>
        </p:txBody>
      </p:sp>
    </p:spTree>
    <p:extLst>
      <p:ext uri="{BB962C8B-B14F-4D97-AF65-F5344CB8AC3E}">
        <p14:creationId xmlns:p14="http://schemas.microsoft.com/office/powerpoint/2010/main" val="4237573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505200" y="994937"/>
            <a:ext cx="7510463" cy="5213184"/>
            <a:chOff x="2271622" y="1190772"/>
            <a:chExt cx="7510463" cy="5213184"/>
          </a:xfrm>
          <a:solidFill>
            <a:schemeClr val="accent2"/>
          </a:solidFill>
        </p:grpSpPr>
        <p:sp>
          <p:nvSpPr>
            <p:cNvPr id="4" name="矩形 3"/>
            <p:cNvSpPr/>
            <p:nvPr/>
          </p:nvSpPr>
          <p:spPr>
            <a:xfrm>
              <a:off x="2271622" y="1190772"/>
              <a:ext cx="7234687" cy="107721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1,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我们历史客户群中哪些是最有价值的客户？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71622" y="2733574"/>
              <a:ext cx="7372709" cy="107721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，如果我们采取促销或让利政策，向哪些客户来优先推行？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71622" y="4276376"/>
              <a:ext cx="7510463" cy="107721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，具有重复购买行为的客户具有怎样的特征？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1622" y="5819181"/>
              <a:ext cx="7510463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sz="3200" dirty="0" smtClean="0">
                  <a:solidFill>
                    <a:schemeClr val="bg1"/>
                  </a:solidFill>
                </a:rPr>
                <a:t>，我们客户大致可以分为哪些类型？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613" y="2830127"/>
            <a:ext cx="2443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 smtClean="0"/>
              <a:t>？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13662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3936" y="1686911"/>
            <a:ext cx="8923282" cy="335805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29336" y="225910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885091" y="2981193"/>
            <a:ext cx="8135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819745" y="3248059"/>
            <a:ext cx="1752019" cy="884978"/>
            <a:chOff x="2819745" y="2857534"/>
            <a:chExt cx="1752019" cy="884978"/>
          </a:xfrm>
        </p:grpSpPr>
        <p:sp>
          <p:nvSpPr>
            <p:cNvPr id="10" name="文本框 9"/>
            <p:cNvSpPr txBox="1"/>
            <p:nvPr/>
          </p:nvSpPr>
          <p:spPr>
            <a:xfrm>
              <a:off x="2819745" y="2857534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2916623" y="3050381"/>
              <a:ext cx="488565" cy="638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55992" y="328084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理论提出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57522" y="3248059"/>
            <a:ext cx="1904189" cy="884978"/>
            <a:chOff x="4774669" y="2857534"/>
            <a:chExt cx="1904189" cy="884978"/>
          </a:xfrm>
        </p:grpSpPr>
        <p:grpSp>
          <p:nvGrpSpPr>
            <p:cNvPr id="16" name="组合 15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213392" y="3280847"/>
              <a:ext cx="1465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RFM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分析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60669" y="3248059"/>
            <a:ext cx="1238942" cy="884978"/>
            <a:chOff x="7060669" y="2857534"/>
            <a:chExt cx="1238942" cy="884978"/>
          </a:xfrm>
        </p:grpSpPr>
        <p:grpSp>
          <p:nvGrpSpPr>
            <p:cNvPr id="21" name="组合 20"/>
            <p:cNvGrpSpPr/>
            <p:nvPr/>
          </p:nvGrpSpPr>
          <p:grpSpPr>
            <a:xfrm>
              <a:off x="7060669" y="2857534"/>
              <a:ext cx="697444" cy="884978"/>
              <a:chOff x="2707744" y="2857534"/>
              <a:chExt cx="697444" cy="8849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en-US" sz="4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4993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讨论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31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3476" y="1686911"/>
            <a:ext cx="8923282" cy="335805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29336" y="22591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理论提出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885091" y="2981193"/>
            <a:ext cx="8135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819745" y="3248059"/>
            <a:ext cx="1136466" cy="884978"/>
            <a:chOff x="2819745" y="2857534"/>
            <a:chExt cx="1136466" cy="884978"/>
          </a:xfrm>
        </p:grpSpPr>
        <p:sp>
          <p:nvSpPr>
            <p:cNvPr id="10" name="文本框 9"/>
            <p:cNvSpPr txBox="1"/>
            <p:nvPr/>
          </p:nvSpPr>
          <p:spPr>
            <a:xfrm>
              <a:off x="2819745" y="2857534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2916623" y="3050381"/>
              <a:ext cx="488565" cy="638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559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定义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888508" y="3248059"/>
            <a:ext cx="1238942" cy="884978"/>
            <a:chOff x="4774669" y="2857534"/>
            <a:chExt cx="1238942" cy="884978"/>
          </a:xfrm>
        </p:grpSpPr>
        <p:grpSp>
          <p:nvGrpSpPr>
            <p:cNvPr id="16" name="组合 15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2133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用途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96854" y="3248059"/>
            <a:ext cx="1546719" cy="884978"/>
            <a:chOff x="7060669" y="2857534"/>
            <a:chExt cx="1546719" cy="884978"/>
          </a:xfrm>
        </p:grpSpPr>
        <p:grpSp>
          <p:nvGrpSpPr>
            <p:cNvPr id="21" name="组合 20"/>
            <p:cNvGrpSpPr/>
            <p:nvPr/>
          </p:nvGrpSpPr>
          <p:grpSpPr>
            <a:xfrm>
              <a:off x="7060669" y="2857534"/>
              <a:ext cx="697444" cy="884978"/>
              <a:chOff x="2707744" y="2857534"/>
              <a:chExt cx="697444" cy="8849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en-US" sz="4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499392" y="328084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局限性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176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969" y="150445"/>
            <a:ext cx="11642061" cy="1019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969" y="241927"/>
            <a:ext cx="11642061" cy="79349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02967" y="2847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理论提出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19745" y="139093"/>
            <a:ext cx="1136466" cy="884978"/>
            <a:chOff x="2819745" y="2857534"/>
            <a:chExt cx="1136466" cy="884978"/>
          </a:xfrm>
        </p:grpSpPr>
        <p:sp>
          <p:nvSpPr>
            <p:cNvPr id="34" name="文本框 33"/>
            <p:cNvSpPr txBox="1"/>
            <p:nvPr/>
          </p:nvSpPr>
          <p:spPr>
            <a:xfrm>
              <a:off x="2819745" y="2857534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2916623" y="3050381"/>
              <a:ext cx="488565" cy="638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1559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定义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88508" y="139093"/>
            <a:ext cx="1238942" cy="884978"/>
            <a:chOff x="4774669" y="2857534"/>
            <a:chExt cx="1238942" cy="884978"/>
          </a:xfrm>
        </p:grpSpPr>
        <p:grpSp>
          <p:nvGrpSpPr>
            <p:cNvPr id="38" name="组合 37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accent1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52133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用途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96854" y="139093"/>
            <a:ext cx="1546719" cy="884978"/>
            <a:chOff x="7060669" y="2857534"/>
            <a:chExt cx="1546719" cy="884978"/>
          </a:xfrm>
        </p:grpSpPr>
        <p:grpSp>
          <p:nvGrpSpPr>
            <p:cNvPr id="44" name="组合 43"/>
            <p:cNvGrpSpPr/>
            <p:nvPr/>
          </p:nvGrpSpPr>
          <p:grpSpPr>
            <a:xfrm>
              <a:off x="7060669" y="2857534"/>
              <a:ext cx="697444" cy="884978"/>
              <a:chOff x="2707744" y="2857534"/>
              <a:chExt cx="697444" cy="884978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accent1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en-US" sz="4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499392" y="328084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局限性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4342328" y="2747206"/>
            <a:ext cx="480228" cy="35676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lIns="130046" tIns="65023" rIns="130046" bIns="6502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82" name="Oval 15"/>
          <p:cNvSpPr>
            <a:spLocks noChangeArrowheads="1"/>
          </p:cNvSpPr>
          <p:nvPr/>
        </p:nvSpPr>
        <p:spPr bwMode="auto">
          <a:xfrm>
            <a:off x="2639477" y="2128838"/>
            <a:ext cx="1702851" cy="148038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5700" dirty="0">
                <a:solidFill>
                  <a:schemeClr val="bg1"/>
                </a:solidFill>
                <a:latin typeface="Insignia LT Std" pitchFamily="2" charset="0"/>
                <a:ea typeface="ヒラギノ明朝 Pro W3" pitchFamily="4" charset="-128"/>
                <a:sym typeface="ヒラギノ明朝 Pro W3" pitchFamily="4" charset="-128"/>
              </a:rPr>
              <a:t>A</a:t>
            </a: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971788" y="3937454"/>
            <a:ext cx="1038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Recently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 Box 19"/>
          <p:cNvSpPr txBox="1">
            <a:spLocks noChangeArrowheads="1"/>
          </p:cNvSpPr>
          <p:nvPr/>
        </p:nvSpPr>
        <p:spPr bwMode="auto">
          <a:xfrm>
            <a:off x="5124312" y="3958922"/>
            <a:ext cx="1038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7377079" y="3958922"/>
            <a:ext cx="1038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Monetary</a:t>
            </a:r>
            <a:endParaRPr 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916624" y="2426389"/>
            <a:ext cx="129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4D99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endParaRPr lang="zh-CN" altLang="en-US" sz="4800" dirty="0">
              <a:solidFill>
                <a:srgbClr val="4D99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 rotWithShape="1">
          <a:blip r:embed="rId2"/>
          <a:srcRect b="35201"/>
          <a:stretch/>
        </p:blipFill>
        <p:spPr>
          <a:xfrm>
            <a:off x="2486025" y="4872038"/>
            <a:ext cx="6271122" cy="805983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2"/>
          <a:srcRect b="35201"/>
          <a:stretch/>
        </p:blipFill>
        <p:spPr>
          <a:xfrm flipV="1">
            <a:off x="2486025" y="5863768"/>
            <a:ext cx="6271122" cy="722769"/>
          </a:xfrm>
          <a:prstGeom prst="rect">
            <a:avLst/>
          </a:prstGeom>
        </p:spPr>
      </p:pic>
      <p:sp>
        <p:nvSpPr>
          <p:cNvPr id="64" name="Oval 15"/>
          <p:cNvSpPr>
            <a:spLocks noChangeArrowheads="1"/>
          </p:cNvSpPr>
          <p:nvPr/>
        </p:nvSpPr>
        <p:spPr bwMode="auto">
          <a:xfrm>
            <a:off x="4850670" y="2185397"/>
            <a:ext cx="1702851" cy="148038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5700" dirty="0">
                <a:solidFill>
                  <a:schemeClr val="bg1"/>
                </a:solidFill>
                <a:latin typeface="Insignia LT Std" pitchFamily="2" charset="0"/>
                <a:ea typeface="ヒラギノ明朝 Pro W3" pitchFamily="4" charset="-128"/>
                <a:sym typeface="ヒラギノ明朝 Pro W3" pitchFamily="4" charset="-128"/>
              </a:rPr>
              <a:t>A</a:t>
            </a:r>
          </a:p>
        </p:txBody>
      </p:sp>
      <p:sp>
        <p:nvSpPr>
          <p:cNvPr id="70" name="文本框 72"/>
          <p:cNvSpPr txBox="1"/>
          <p:nvPr/>
        </p:nvSpPr>
        <p:spPr>
          <a:xfrm>
            <a:off x="5081162" y="2605928"/>
            <a:ext cx="129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4D99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</a:t>
            </a:r>
            <a:endParaRPr lang="zh-CN" altLang="en-US" sz="4800" dirty="0">
              <a:solidFill>
                <a:srgbClr val="4D99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7054296" y="2182045"/>
            <a:ext cx="1702851" cy="148038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5700" dirty="0">
                <a:solidFill>
                  <a:schemeClr val="bg1"/>
                </a:solidFill>
                <a:latin typeface="Insignia LT Std" pitchFamily="2" charset="0"/>
                <a:ea typeface="ヒラギノ明朝 Pro W3" pitchFamily="4" charset="-128"/>
                <a:sym typeface="ヒラギノ明朝 Pro W3" pitchFamily="4" charset="-128"/>
              </a:rPr>
              <a:t>A</a:t>
            </a:r>
          </a:p>
        </p:txBody>
      </p:sp>
      <p:sp>
        <p:nvSpPr>
          <p:cNvPr id="72" name="AutoShape 10"/>
          <p:cNvSpPr>
            <a:spLocks noChangeArrowheads="1"/>
          </p:cNvSpPr>
          <p:nvPr/>
        </p:nvSpPr>
        <p:spPr bwMode="auto">
          <a:xfrm>
            <a:off x="6574067" y="2743854"/>
            <a:ext cx="480228" cy="356765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lIns="130046" tIns="65023" rIns="130046" bIns="6502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92" name="文本框 72"/>
          <p:cNvSpPr txBox="1"/>
          <p:nvPr/>
        </p:nvSpPr>
        <p:spPr>
          <a:xfrm>
            <a:off x="7250015" y="2510089"/>
            <a:ext cx="129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4D99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endParaRPr lang="zh-CN" altLang="en-US" sz="4800" dirty="0">
              <a:solidFill>
                <a:srgbClr val="4D99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7" name="Text Box 16"/>
          <p:cNvSpPr txBox="1">
            <a:spLocks noChangeArrowheads="1"/>
          </p:cNvSpPr>
          <p:nvPr/>
        </p:nvSpPr>
        <p:spPr bwMode="auto">
          <a:xfrm>
            <a:off x="2636879" y="5084529"/>
            <a:ext cx="612026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Recently</a:t>
            </a:r>
            <a:r>
              <a:rPr lang="zh-CN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：指用户上一次购买的时间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Text Box 19"/>
          <p:cNvSpPr txBox="1">
            <a:spLocks noChangeArrowheads="1"/>
          </p:cNvSpPr>
          <p:nvPr/>
        </p:nvSpPr>
        <p:spPr bwMode="auto">
          <a:xfrm>
            <a:off x="2967023" y="5487521"/>
            <a:ext cx="537654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2400" dirty="0" smtClean="0"/>
              <a:t>Frequency</a:t>
            </a:r>
            <a:r>
              <a:rPr lang="zh-CN" altLang="en-US" sz="2400" dirty="0" smtClean="0"/>
              <a:t>：指客户在一定时间段内的消费次数</a:t>
            </a:r>
            <a:endParaRPr lang="en-US" sz="2400" dirty="0"/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2585709" y="6034652"/>
            <a:ext cx="6171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ctr">
              <a:defRPr sz="280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 smtClean="0"/>
              <a:t>Monetary</a:t>
            </a:r>
            <a:r>
              <a:rPr lang="zh-CN" altLang="en-US" sz="2400" dirty="0" smtClean="0"/>
              <a:t>：消费金额，最直接的衡量指标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659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969" y="150445"/>
            <a:ext cx="11642061" cy="1019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969" y="241927"/>
            <a:ext cx="11642061" cy="79349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02967" y="2847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理论提出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19745" y="139093"/>
            <a:ext cx="1136466" cy="884978"/>
            <a:chOff x="2819745" y="2857534"/>
            <a:chExt cx="1136466" cy="884978"/>
          </a:xfrm>
        </p:grpSpPr>
        <p:sp>
          <p:nvSpPr>
            <p:cNvPr id="34" name="文本框 33"/>
            <p:cNvSpPr txBox="1"/>
            <p:nvPr/>
          </p:nvSpPr>
          <p:spPr>
            <a:xfrm>
              <a:off x="2819745" y="2857534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2916623" y="3050381"/>
              <a:ext cx="488565" cy="63874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1559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定义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88508" y="139093"/>
            <a:ext cx="1238942" cy="884978"/>
            <a:chOff x="4774669" y="2857534"/>
            <a:chExt cx="1238942" cy="884978"/>
          </a:xfrm>
        </p:grpSpPr>
        <p:grpSp>
          <p:nvGrpSpPr>
            <p:cNvPr id="38" name="组合 37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52133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用途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96854" y="139093"/>
            <a:ext cx="1546719" cy="884978"/>
            <a:chOff x="7060669" y="2857534"/>
            <a:chExt cx="1546719" cy="884978"/>
          </a:xfrm>
        </p:grpSpPr>
        <p:grpSp>
          <p:nvGrpSpPr>
            <p:cNvPr id="44" name="组合 43"/>
            <p:cNvGrpSpPr/>
            <p:nvPr/>
          </p:nvGrpSpPr>
          <p:grpSpPr>
            <a:xfrm>
              <a:off x="7060669" y="2857534"/>
              <a:ext cx="697444" cy="884978"/>
              <a:chOff x="2707744" y="2857534"/>
              <a:chExt cx="697444" cy="884978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accent1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en-US" sz="4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499392" y="328084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局限性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72542" y="1957388"/>
            <a:ext cx="8218290" cy="3571875"/>
            <a:chOff x="1986855" y="1790298"/>
            <a:chExt cx="8218290" cy="2843979"/>
          </a:xfrm>
        </p:grpSpPr>
        <p:grpSp>
          <p:nvGrpSpPr>
            <p:cNvPr id="9" name="组合 8"/>
            <p:cNvGrpSpPr/>
            <p:nvPr/>
          </p:nvGrpSpPr>
          <p:grpSpPr>
            <a:xfrm>
              <a:off x="1986855" y="1790298"/>
              <a:ext cx="8218290" cy="1200329"/>
              <a:chOff x="1521222" y="2367070"/>
              <a:chExt cx="8218290" cy="120032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1222" y="2367070"/>
                <a:ext cx="700847" cy="1098443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2330721" y="2367070"/>
                <a:ext cx="740879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/>
                  <a:t>最大价值在于可以从所有的历史客户群中迅速定位那些可能“最有价值”的客户，加强联络，</a:t>
                </a:r>
                <a:r>
                  <a:rPr lang="zh-CN" altLang="en-US" sz="2000" b="1" dirty="0">
                    <a:solidFill>
                      <a:schemeClr val="accent5"/>
                    </a:solidFill>
                  </a:rPr>
                  <a:t>进一步增强客户忠诚度，封杀竞争对手的市场空间。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986855" y="3252213"/>
              <a:ext cx="8218290" cy="1098443"/>
              <a:chOff x="1521222" y="2367070"/>
              <a:chExt cx="8218290" cy="1098443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1222" y="2367070"/>
                <a:ext cx="700847" cy="1098443"/>
              </a:xfrm>
              <a:prstGeom prst="rect">
                <a:avLst/>
              </a:prstGeom>
            </p:spPr>
          </p:pic>
          <p:sp>
            <p:nvSpPr>
              <p:cNvPr id="30" name="矩形 29"/>
              <p:cNvSpPr/>
              <p:nvPr/>
            </p:nvSpPr>
            <p:spPr>
              <a:xfrm>
                <a:off x="2330721" y="2500793"/>
                <a:ext cx="74087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/>
                  <a:t>进行客户细分，基于客户的历史购买记录，根据不同客户的购买特征进行细分，</a:t>
                </a:r>
                <a:r>
                  <a:rPr lang="zh-CN" altLang="en-US" sz="2000" b="1" dirty="0">
                    <a:solidFill>
                      <a:schemeClr val="accent5"/>
                    </a:solidFill>
                  </a:rPr>
                  <a:t>据此进一步制定差异化的营销活动。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2048505" y="3070477"/>
              <a:ext cx="80949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48505" y="4634277"/>
              <a:ext cx="80949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252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969" y="150445"/>
            <a:ext cx="11642061" cy="1019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969" y="241927"/>
            <a:ext cx="11642061" cy="79349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02967" y="2847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理论提出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19745" y="139093"/>
            <a:ext cx="1136466" cy="884978"/>
            <a:chOff x="2819745" y="2857534"/>
            <a:chExt cx="1136466" cy="884978"/>
          </a:xfrm>
        </p:grpSpPr>
        <p:sp>
          <p:nvSpPr>
            <p:cNvPr id="34" name="文本框 33"/>
            <p:cNvSpPr txBox="1"/>
            <p:nvPr/>
          </p:nvSpPr>
          <p:spPr>
            <a:xfrm>
              <a:off x="2819745" y="2857534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2916623" y="3050381"/>
              <a:ext cx="488565" cy="63874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1559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定义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88508" y="139093"/>
            <a:ext cx="1238942" cy="884978"/>
            <a:chOff x="4774669" y="2857534"/>
            <a:chExt cx="1238942" cy="884978"/>
          </a:xfrm>
        </p:grpSpPr>
        <p:grpSp>
          <p:nvGrpSpPr>
            <p:cNvPr id="38" name="组合 37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accent1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5213392" y="32808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用途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96854" y="139093"/>
            <a:ext cx="1546719" cy="884978"/>
            <a:chOff x="7060669" y="2857534"/>
            <a:chExt cx="1546719" cy="884978"/>
          </a:xfrm>
        </p:grpSpPr>
        <p:grpSp>
          <p:nvGrpSpPr>
            <p:cNvPr id="44" name="组合 43"/>
            <p:cNvGrpSpPr/>
            <p:nvPr/>
          </p:nvGrpSpPr>
          <p:grpSpPr>
            <a:xfrm>
              <a:off x="7060669" y="2857534"/>
              <a:ext cx="697444" cy="884978"/>
              <a:chOff x="2707744" y="2857534"/>
              <a:chExt cx="697444" cy="884978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en-US" sz="4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499392" y="328084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局限性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923691" y="2110173"/>
            <a:ext cx="10407517" cy="243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，可利用的数据有限，不能提供复杂的数据分析；</a:t>
            </a:r>
            <a:endParaRPr lang="en-US" altLang="zh-CN" dirty="0" smtClean="0"/>
          </a:p>
          <a:p>
            <a:pPr>
              <a:lnSpc>
                <a:spcPct val="3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RFM</a:t>
            </a:r>
            <a:r>
              <a:rPr lang="zh-CN" altLang="en-US" dirty="0" smtClean="0"/>
              <a:t>模型只能分析有交易行为的用户，对访问网站或未消费的客户由于指标的限制无法进行分析，也就无法发现潜在的客户。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70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43793" y="1302165"/>
            <a:ext cx="8923282" cy="335805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10018" y="2259104"/>
            <a:ext cx="2241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RFM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分析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85091" y="2981193"/>
            <a:ext cx="81350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806300" y="3248059"/>
            <a:ext cx="2437213" cy="884978"/>
            <a:chOff x="2819746" y="2857534"/>
            <a:chExt cx="1289241" cy="884978"/>
          </a:xfrm>
        </p:grpSpPr>
        <p:sp>
          <p:nvSpPr>
            <p:cNvPr id="10" name="文本框 9"/>
            <p:cNvSpPr txBox="1"/>
            <p:nvPr/>
          </p:nvSpPr>
          <p:spPr>
            <a:xfrm>
              <a:off x="2819746" y="2857534"/>
              <a:ext cx="3411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2916624" y="3120113"/>
              <a:ext cx="300540" cy="569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55992" y="3280847"/>
              <a:ext cx="952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客户细分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52594" y="3317791"/>
            <a:ext cx="1854495" cy="884978"/>
            <a:chOff x="4774669" y="2857534"/>
            <a:chExt cx="1854495" cy="884978"/>
          </a:xfrm>
        </p:grpSpPr>
        <p:grpSp>
          <p:nvGrpSpPr>
            <p:cNvPr id="16" name="组合 15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213392" y="328084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客户特征</a:t>
              </a:r>
              <a:endPara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93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74969" y="150445"/>
            <a:ext cx="11642061" cy="1019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4969" y="241927"/>
            <a:ext cx="11642061" cy="793496"/>
          </a:xfrm>
          <a:prstGeom prst="rect">
            <a:avLst/>
          </a:prstGeom>
          <a:solidFill>
            <a:srgbClr val="4D9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397966" y="150445"/>
            <a:ext cx="1752019" cy="884978"/>
            <a:chOff x="2819745" y="2857534"/>
            <a:chExt cx="1752019" cy="884978"/>
          </a:xfrm>
        </p:grpSpPr>
        <p:sp>
          <p:nvSpPr>
            <p:cNvPr id="5" name="文本框 4"/>
            <p:cNvSpPr txBox="1"/>
            <p:nvPr/>
          </p:nvSpPr>
          <p:spPr>
            <a:xfrm>
              <a:off x="2819745" y="2857534"/>
              <a:ext cx="5148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2916623" y="3050381"/>
              <a:ext cx="488565" cy="6387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155992" y="328084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客户细分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936347" y="140804"/>
            <a:ext cx="1854495" cy="884978"/>
            <a:chOff x="4774669" y="2857534"/>
            <a:chExt cx="1854495" cy="884978"/>
          </a:xfrm>
        </p:grpSpPr>
        <p:grpSp>
          <p:nvGrpSpPr>
            <p:cNvPr id="9" name="组合 8"/>
            <p:cNvGrpSpPr/>
            <p:nvPr/>
          </p:nvGrpSpPr>
          <p:grpSpPr>
            <a:xfrm>
              <a:off x="4774669" y="2857534"/>
              <a:ext cx="697444" cy="884978"/>
              <a:chOff x="2707744" y="2857534"/>
              <a:chExt cx="697444" cy="884978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707744" y="2857534"/>
                <a:ext cx="514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dirty="0" smtClean="0">
                    <a:solidFill>
                      <a:schemeClr val="accent1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en-US" sz="4400" dirty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H="1">
                <a:off x="2916623" y="3050381"/>
                <a:ext cx="488565" cy="63874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3155992" y="328084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213392" y="328084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accent1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客户特征</a:t>
              </a:r>
              <a:endParaRPr lang="en-US" altLang="zh-CN" sz="24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2967" y="284732"/>
            <a:ext cx="2241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RFM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分析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2" name="肘形连接符 41"/>
          <p:cNvCxnSpPr/>
          <p:nvPr/>
        </p:nvCxnSpPr>
        <p:spPr>
          <a:xfrm flipV="1">
            <a:off x="1879384" y="2231055"/>
            <a:ext cx="7991021" cy="1778916"/>
          </a:xfrm>
          <a:prstGeom prst="bentConnector3">
            <a:avLst>
              <a:gd name="adj1" fmla="val 6668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2270346" y="3819818"/>
            <a:ext cx="536502" cy="38030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4259855" y="3713897"/>
            <a:ext cx="835350" cy="59214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6640326" y="3580145"/>
            <a:ext cx="1212722" cy="85965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t="36291" r="29052" b="34040"/>
          <a:stretch/>
        </p:blipFill>
        <p:spPr>
          <a:xfrm>
            <a:off x="6379197" y="1625195"/>
            <a:ext cx="1734980" cy="1229862"/>
          </a:xfrm>
          <a:prstGeom prst="rect">
            <a:avLst/>
          </a:prstGeom>
        </p:spPr>
      </p:pic>
      <p:cxnSp>
        <p:nvCxnSpPr>
          <p:cNvPr id="47" name="直接连接符 46"/>
          <p:cNvCxnSpPr/>
          <p:nvPr/>
        </p:nvCxnSpPr>
        <p:spPr>
          <a:xfrm flipV="1">
            <a:off x="2538597" y="3120513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32"/>
          <p:cNvSpPr txBox="1"/>
          <p:nvPr/>
        </p:nvSpPr>
        <p:spPr>
          <a:xfrm>
            <a:off x="2090288" y="2289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数据整理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34"/>
          <p:cNvSpPr txBox="1"/>
          <p:nvPr/>
        </p:nvSpPr>
        <p:spPr>
          <a:xfrm>
            <a:off x="3799350" y="4834092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Subtitle2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7277525" y="4306045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36"/>
          <p:cNvSpPr txBox="1"/>
          <p:nvPr/>
        </p:nvSpPr>
        <p:spPr>
          <a:xfrm>
            <a:off x="5800200" y="483409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时间、金额及频率的直方图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散点图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文本框 38"/>
          <p:cNvSpPr txBox="1"/>
          <p:nvPr/>
        </p:nvSpPr>
        <p:spPr>
          <a:xfrm>
            <a:off x="7962019" y="2382937"/>
            <a:ext cx="1906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Subtitle</a:t>
            </a: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 text here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32"/>
          <p:cNvSpPr txBox="1"/>
          <p:nvPr/>
        </p:nvSpPr>
        <p:spPr>
          <a:xfrm>
            <a:off x="593509" y="3599959"/>
            <a:ext cx="128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数据输入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交易日期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交易金额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客户单号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677530" y="4244877"/>
            <a:ext cx="0" cy="5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36"/>
          <p:cNvSpPr txBox="1"/>
          <p:nvPr/>
        </p:nvSpPr>
        <p:spPr>
          <a:xfrm>
            <a:off x="4143084" y="483409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热图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文本框 36"/>
          <p:cNvSpPr txBox="1"/>
          <p:nvPr/>
        </p:nvSpPr>
        <p:spPr>
          <a:xfrm>
            <a:off x="9870405" y="1966350"/>
            <a:ext cx="204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得到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数据表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筛选出目标客户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25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方正粗宋简体"/>
        <a:ea typeface="方正粗宋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512</Words>
  <Application>Microsoft Office PowerPoint</Application>
  <PresentationFormat>自定义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ヒラギノ明朝 Pro W3</vt:lpstr>
      <vt:lpstr>Insignia LT Std</vt:lpstr>
      <vt:lpstr>微软雅黑 Light</vt:lpstr>
      <vt:lpstr>方正粗宋简体</vt:lpstr>
      <vt:lpstr>Calibri</vt:lpstr>
      <vt:lpstr>华文细黑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Sky123.Org</cp:lastModifiedBy>
  <cp:revision>121</cp:revision>
  <dcterms:created xsi:type="dcterms:W3CDTF">2012-11-09T15:20:50Z</dcterms:created>
  <dcterms:modified xsi:type="dcterms:W3CDTF">2016-04-21T01:11:16Z</dcterms:modified>
</cp:coreProperties>
</file>