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4" r:id="rId6"/>
    <p:sldId id="259" r:id="rId7"/>
    <p:sldId id="263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16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8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239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616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8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17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6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7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5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4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8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5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1506719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21" imgW="395" imgH="394" progId="TCLayout.ActiveDocument.1">
                  <p:embed/>
                </p:oleObj>
              </mc:Choice>
              <mc:Fallback>
                <p:oleObj name="think-cell Slide" r:id="rId21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3600" b="0" i="0" baseline="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F824-1CE2-4D76-B020-C61961DC1975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D85D5F-8E80-48B1-9BBB-64C84859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1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quora.com/How-expensive-is-medical-insurance-and-medication-in-the-US" TargetMode="Externa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hyperlink" Target="https://www.kaggle.com/mirichoi0218/insurance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tags" Target="../tags/tag12.xml"/><Relationship Id="rId11" Type="http://schemas.openxmlformats.org/officeDocument/2006/relationships/image" Target="../media/image1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5.bin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65338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54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Medical Insurance Cost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 Assembly Data Science Course − Final Presentation</a:t>
            </a:r>
          </a:p>
          <a:p>
            <a:r>
              <a:rPr lang="en-US" dirty="0" err="1" smtClean="0"/>
              <a:t>Xinru</a:t>
            </a:r>
            <a:r>
              <a:rPr lang="en-US" dirty="0" smtClean="0"/>
              <a:t> Huang</a:t>
            </a:r>
          </a:p>
          <a:p>
            <a:r>
              <a:rPr lang="en-US" dirty="0" smtClean="0"/>
              <a:t>2019 – 8 -27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3"/>
          <p:cNvSpPr txBox="1">
            <a:spLocks/>
          </p:cNvSpPr>
          <p:nvPr/>
        </p:nvSpPr>
        <p:spPr>
          <a:xfrm>
            <a:off x="1214438" y="2779220"/>
            <a:ext cx="4133850" cy="13029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300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144000" algn="l" defTabSz="914400" rtl="0" eaLnBrk="1" latinLnBrk="0" hangingPunct="1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144000" algn="l" defTabSz="914400" rtl="0" eaLnBrk="1" latinLnBrk="0" hangingPunct="1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144000" algn="l" defTabSz="914400" rtl="0" eaLnBrk="1" latinLnBrk="0" hangingPunct="1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00"/>
              </a:spcBef>
            </a:pPr>
            <a:r>
              <a:rPr lang="en-US" b="1" dirty="0" smtClean="0"/>
              <a:t>Problem Statement</a:t>
            </a:r>
            <a:endParaRPr lang="en-US" b="1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Data Preparation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Modeling summary</a:t>
            </a:r>
            <a:endParaRPr lang="en-US" dirty="0" smtClean="0"/>
          </a:p>
        </p:txBody>
      </p:sp>
      <p:sp>
        <p:nvSpPr>
          <p:cNvPr id="3" name="Textplatzhalter 5"/>
          <p:cNvSpPr txBox="1">
            <a:spLocks/>
          </p:cNvSpPr>
          <p:nvPr/>
        </p:nvSpPr>
        <p:spPr>
          <a:xfrm>
            <a:off x="607700" y="2703793"/>
            <a:ext cx="396000" cy="396000"/>
          </a:xfrm>
          <a:prstGeom prst="ellipse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vert="horz" wrap="square" lIns="0" tIns="54000" rIns="0" bIns="0" rtlCol="0" anchor="ctr" anchorCtr="0">
            <a:noAutofit/>
          </a:bodyPr>
          <a:lstStyle>
            <a:defPPr>
              <a:defRPr lang="de-DE"/>
            </a:defPPr>
            <a:lvl1pPr indent="0" algn="ctr">
              <a:spcBef>
                <a:spcPts val="3000"/>
              </a:spcBef>
              <a:spcAft>
                <a:spcPts val="0"/>
              </a:spcAft>
              <a:buFont typeface="Arial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144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2pPr>
            <a:lvl3pPr marL="288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432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4pPr>
            <a:lvl5pPr marL="576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5pPr>
            <a:lvl6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6pPr>
            <a:lvl7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7pPr>
            <a:lvl8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8pPr>
            <a:lvl9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aseline="0"/>
            </a:lvl9pPr>
          </a:lstStyle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4" name="Textplatzhalter 5"/>
          <p:cNvSpPr txBox="1">
            <a:spLocks/>
          </p:cNvSpPr>
          <p:nvPr/>
        </p:nvSpPr>
        <p:spPr>
          <a:xfrm>
            <a:off x="607700" y="3227899"/>
            <a:ext cx="396000" cy="396000"/>
          </a:xfrm>
          <a:prstGeom prst="ellipse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vert="horz" wrap="square" lIns="0" tIns="54000" rIns="0" bIns="0" rtlCol="0" anchor="ctr" anchorCtr="0">
            <a:noAutofit/>
          </a:bodyPr>
          <a:lstStyle>
            <a:defPPr>
              <a:defRPr lang="de-DE"/>
            </a:defPPr>
            <a:lvl1pPr indent="0" algn="ctr">
              <a:spcBef>
                <a:spcPts val="3000"/>
              </a:spcBef>
              <a:spcAft>
                <a:spcPts val="0"/>
              </a:spcAft>
              <a:buFont typeface="Arial" pitchFamily="34" charset="0"/>
              <a:buNone/>
              <a:defRPr sz="1600" b="1"/>
            </a:lvl1pPr>
            <a:lvl2pPr marL="144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2pPr>
            <a:lvl3pPr marL="288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432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4pPr>
            <a:lvl5pPr marL="576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5pPr>
            <a:lvl6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6pPr>
            <a:lvl7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7pPr>
            <a:lvl8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8pPr>
            <a:lvl9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aseline="0"/>
            </a:lvl9pPr>
          </a:lstStyle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5" name="Textplatzhalter 5"/>
          <p:cNvSpPr txBox="1">
            <a:spLocks/>
          </p:cNvSpPr>
          <p:nvPr/>
        </p:nvSpPr>
        <p:spPr>
          <a:xfrm>
            <a:off x="607700" y="3752005"/>
            <a:ext cx="396000" cy="396000"/>
          </a:xfrm>
          <a:prstGeom prst="ellipse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vert="horz" wrap="square" lIns="0" tIns="54000" rIns="0" bIns="0" rtlCol="0" anchor="ctr" anchorCtr="0">
            <a:noAutofit/>
          </a:bodyPr>
          <a:lstStyle>
            <a:defPPr>
              <a:defRPr lang="de-DE"/>
            </a:defPPr>
            <a:lvl1pPr indent="0" algn="ctr">
              <a:spcBef>
                <a:spcPts val="3000"/>
              </a:spcBef>
              <a:spcAft>
                <a:spcPts val="0"/>
              </a:spcAft>
              <a:buFont typeface="Arial" pitchFamily="34" charset="0"/>
              <a:buNone/>
              <a:defRPr sz="1600" b="1"/>
            </a:lvl1pPr>
            <a:lvl2pPr marL="144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2pPr>
            <a:lvl3pPr marL="288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432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4pPr>
            <a:lvl5pPr marL="576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5pPr>
            <a:lvl6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6pPr>
            <a:lvl7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7pPr>
            <a:lvl8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8pPr>
            <a:lvl9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aseline="0"/>
            </a:lvl9pPr>
          </a:lstStyle>
          <a:p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73050" y="506413"/>
            <a:ext cx="9361487" cy="313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44492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t="3771"/>
          <a:stretch/>
        </p:blipFill>
        <p:spPr>
          <a:xfrm>
            <a:off x="367052" y="1459625"/>
            <a:ext cx="4586741" cy="2700893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273050" y="506413"/>
            <a:ext cx="9361487" cy="86177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Lack of transparency in the US healthcare industry leads to unpredictable medical insurance cost </a:t>
            </a:r>
            <a:endParaRPr lang="en-US" sz="2800" dirty="0"/>
          </a:p>
        </p:txBody>
      </p:sp>
      <p:sp>
        <p:nvSpPr>
          <p:cNvPr id="7" name="Porsche_Standard_Source"/>
          <p:cNvSpPr txBox="1">
            <a:spLocks noChangeArrowheads="1"/>
          </p:cNvSpPr>
          <p:nvPr/>
        </p:nvSpPr>
        <p:spPr bwMode="gray">
          <a:xfrm>
            <a:off x="271462" y="6527087"/>
            <a:ext cx="78692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defPPr>
              <a:defRPr lang="de-DE"/>
            </a:defPPr>
            <a:lvl1pPr indent="0">
              <a:tabLst/>
              <a:defRPr sz="800">
                <a:solidFill>
                  <a:schemeClr val="tx2"/>
                </a:solidFill>
              </a:defRPr>
            </a:lvl1pPr>
            <a:lvl2pPr marL="531813">
              <a:tabLst>
                <a:tab pos="449263" algn="r"/>
                <a:tab pos="506413" algn="l"/>
              </a:tabLst>
              <a:defRPr>
                <a:latin typeface="Arial" charset="0"/>
              </a:defRPr>
            </a:lvl2pPr>
            <a:lvl3pPr>
              <a:tabLst>
                <a:tab pos="449263" algn="r"/>
                <a:tab pos="506413" algn="l"/>
              </a:tabLst>
              <a:defRPr>
                <a:latin typeface="Arial" charset="0"/>
              </a:defRPr>
            </a:lvl3pPr>
            <a:lvl4pPr>
              <a:tabLst>
                <a:tab pos="449263" algn="r"/>
                <a:tab pos="506413" algn="l"/>
              </a:tabLst>
              <a:defRPr>
                <a:latin typeface="Arial" charset="0"/>
              </a:defRPr>
            </a:lvl4pPr>
            <a:lvl5pPr>
              <a:tabLst>
                <a:tab pos="449263" algn="r"/>
                <a:tab pos="506413" algn="l"/>
              </a:tabLst>
              <a:defRPr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506413" algn="l"/>
              </a:tabLst>
              <a:defRPr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506413" algn="l"/>
              </a:tabLst>
              <a:defRPr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506413" algn="l"/>
              </a:tabLst>
              <a:defRPr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506413" algn="l"/>
              </a:tabLst>
              <a:defRPr>
                <a:latin typeface="Arial" charset="0"/>
              </a:defRPr>
            </a:lvl9pPr>
          </a:lstStyle>
          <a:p>
            <a:r>
              <a:rPr lang="en-US" dirty="0" smtClean="0"/>
              <a:t>Source: </a:t>
            </a:r>
            <a:r>
              <a:rPr lang="en-US" dirty="0">
                <a:hlinkClick r:id="rId7"/>
              </a:rPr>
              <a:t>https://www.quora.com/How-expensive-is-medical-insurance-and-medication-in-the-US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4198" y="3255842"/>
            <a:ext cx="5220339" cy="30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3"/>
          <p:cNvSpPr txBox="1">
            <a:spLocks/>
          </p:cNvSpPr>
          <p:nvPr/>
        </p:nvSpPr>
        <p:spPr>
          <a:xfrm>
            <a:off x="1214438" y="2779220"/>
            <a:ext cx="4133850" cy="13029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300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144000" algn="l" defTabSz="914400" rtl="0" eaLnBrk="1" latinLnBrk="0" hangingPunct="1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144000" algn="l" defTabSz="914400" rtl="0" eaLnBrk="1" latinLnBrk="0" hangingPunct="1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144000" algn="l" defTabSz="914400" rtl="0" eaLnBrk="1" latinLnBrk="0" hangingPunct="1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00"/>
              </a:spcBef>
            </a:pPr>
            <a:r>
              <a:rPr lang="en-US" dirty="0" smtClean="0"/>
              <a:t>Problem Statement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b="1" dirty="0" smtClean="0"/>
              <a:t>Data Preparation</a:t>
            </a:r>
            <a:endParaRPr lang="en-US" b="1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Modeling Summary</a:t>
            </a:r>
            <a:endParaRPr lang="en-US" dirty="0" smtClean="0"/>
          </a:p>
        </p:txBody>
      </p:sp>
      <p:sp>
        <p:nvSpPr>
          <p:cNvPr id="3" name="Textplatzhalter 5"/>
          <p:cNvSpPr txBox="1">
            <a:spLocks/>
          </p:cNvSpPr>
          <p:nvPr/>
        </p:nvSpPr>
        <p:spPr>
          <a:xfrm>
            <a:off x="607700" y="2671890"/>
            <a:ext cx="396000" cy="396000"/>
          </a:xfrm>
          <a:prstGeom prst="ellipse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vert="horz" wrap="square" lIns="0" tIns="54000" rIns="0" bIns="0" rtlCol="0" anchor="ctr" anchorCtr="0">
            <a:noAutofit/>
          </a:bodyPr>
          <a:lstStyle>
            <a:defPPr>
              <a:defRPr lang="de-DE"/>
            </a:defPPr>
            <a:lvl1pPr indent="0" algn="ctr">
              <a:spcBef>
                <a:spcPts val="3000"/>
              </a:spcBef>
              <a:spcAft>
                <a:spcPts val="0"/>
              </a:spcAft>
              <a:buFont typeface="Arial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144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2pPr>
            <a:lvl3pPr marL="288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432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4pPr>
            <a:lvl5pPr marL="576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5pPr>
            <a:lvl6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6pPr>
            <a:lvl7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7pPr>
            <a:lvl8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8pPr>
            <a:lvl9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aseline="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platzhalter 5"/>
          <p:cNvSpPr txBox="1">
            <a:spLocks/>
          </p:cNvSpPr>
          <p:nvPr/>
        </p:nvSpPr>
        <p:spPr>
          <a:xfrm>
            <a:off x="607700" y="3195996"/>
            <a:ext cx="396000" cy="396000"/>
          </a:xfrm>
          <a:prstGeom prst="ellipse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vert="horz" wrap="square" lIns="0" tIns="54000" rIns="0" bIns="0" rtlCol="0" anchor="ctr" anchorCtr="0">
            <a:noAutofit/>
          </a:bodyPr>
          <a:lstStyle>
            <a:defPPr>
              <a:defRPr lang="de-DE"/>
            </a:defPPr>
            <a:lvl1pPr indent="0" algn="ctr">
              <a:spcBef>
                <a:spcPts val="3000"/>
              </a:spcBef>
              <a:spcAft>
                <a:spcPts val="0"/>
              </a:spcAft>
              <a:buFont typeface="Arial" pitchFamily="34" charset="0"/>
              <a:buNone/>
              <a:defRPr sz="1600" b="1"/>
            </a:lvl1pPr>
            <a:lvl2pPr marL="144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2pPr>
            <a:lvl3pPr marL="288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432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4pPr>
            <a:lvl5pPr marL="576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5pPr>
            <a:lvl6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6pPr>
            <a:lvl7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7pPr>
            <a:lvl8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8pPr>
            <a:lvl9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aseline="0"/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platzhalter 5"/>
          <p:cNvSpPr txBox="1">
            <a:spLocks/>
          </p:cNvSpPr>
          <p:nvPr/>
        </p:nvSpPr>
        <p:spPr>
          <a:xfrm>
            <a:off x="607700" y="3720102"/>
            <a:ext cx="396000" cy="396000"/>
          </a:xfrm>
          <a:prstGeom prst="ellipse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vert="horz" wrap="square" lIns="0" tIns="54000" rIns="0" bIns="0" rtlCol="0" anchor="ctr" anchorCtr="0">
            <a:noAutofit/>
          </a:bodyPr>
          <a:lstStyle>
            <a:defPPr>
              <a:defRPr lang="de-DE"/>
            </a:defPPr>
            <a:lvl1pPr indent="0" algn="ctr">
              <a:spcBef>
                <a:spcPts val="3000"/>
              </a:spcBef>
              <a:spcAft>
                <a:spcPts val="0"/>
              </a:spcAft>
              <a:buFont typeface="Arial" pitchFamily="34" charset="0"/>
              <a:buNone/>
              <a:defRPr sz="1600" b="1"/>
            </a:lvl1pPr>
            <a:lvl2pPr marL="144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2pPr>
            <a:lvl3pPr marL="288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432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4pPr>
            <a:lvl5pPr marL="576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5pPr>
            <a:lvl6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6pPr>
            <a:lvl7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7pPr>
            <a:lvl8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8pPr>
            <a:lvl9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aseline="0"/>
            </a:lvl9pPr>
          </a:lstStyle>
          <a:p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73050" y="506413"/>
            <a:ext cx="9361487" cy="313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3129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9946"/>
            <a:ext cx="8596668" cy="4701660"/>
          </a:xfrm>
        </p:spPr>
        <p:txBody>
          <a:bodyPr/>
          <a:lstStyle/>
          <a:p>
            <a:r>
              <a:rPr lang="en-US" dirty="0" smtClean="0"/>
              <a:t>Data Source: </a:t>
            </a:r>
          </a:p>
          <a:p>
            <a:pPr marL="457200" lvl="1" indent="0">
              <a:buNone/>
            </a:pPr>
            <a:r>
              <a:rPr lang="en-US" dirty="0" smtClean="0"/>
              <a:t>Kaggle.com (medical cost personal database)</a:t>
            </a:r>
          </a:p>
          <a:p>
            <a:r>
              <a:rPr lang="en-US" dirty="0" smtClean="0"/>
              <a:t>Target Variable:</a:t>
            </a:r>
          </a:p>
          <a:p>
            <a:pPr marL="457200" lvl="1" indent="0">
              <a:buNone/>
            </a:pPr>
            <a:r>
              <a:rPr lang="en-US" dirty="0" smtClean="0"/>
              <a:t>Medical insurance charges</a:t>
            </a:r>
          </a:p>
          <a:p>
            <a:r>
              <a:rPr lang="en-US" dirty="0" smtClean="0"/>
              <a:t>Feature Variable: </a:t>
            </a:r>
          </a:p>
          <a:p>
            <a:pPr marL="457200" lvl="1" indent="0">
              <a:buNone/>
            </a:pPr>
            <a:r>
              <a:rPr lang="en-US" dirty="0" smtClean="0"/>
              <a:t>Age, Sex, BMI (Body Mass Index), Smoke or not, Region</a:t>
            </a:r>
            <a:endParaRPr lang="en-US" dirty="0"/>
          </a:p>
          <a:p>
            <a:r>
              <a:rPr lang="en-US" dirty="0" smtClean="0"/>
              <a:t>Training data set:</a:t>
            </a:r>
          </a:p>
          <a:p>
            <a:pPr marL="457200" lvl="1" indent="0">
              <a:buNone/>
            </a:pPr>
            <a:r>
              <a:rPr lang="en-US" dirty="0" smtClean="0"/>
              <a:t>(1003,5)</a:t>
            </a:r>
            <a:endParaRPr lang="en-US" dirty="0"/>
          </a:p>
          <a:p>
            <a:r>
              <a:rPr lang="en-US" dirty="0" smtClean="0"/>
              <a:t>Test data set: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(335,5)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Porsche_Standard_Source"/>
          <p:cNvSpPr txBox="1">
            <a:spLocks noChangeArrowheads="1"/>
          </p:cNvSpPr>
          <p:nvPr/>
        </p:nvSpPr>
        <p:spPr bwMode="gray">
          <a:xfrm>
            <a:off x="271462" y="6527087"/>
            <a:ext cx="78692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defPPr>
              <a:defRPr lang="de-DE"/>
            </a:defPPr>
            <a:lvl1pPr indent="0">
              <a:tabLst/>
              <a:defRPr sz="800">
                <a:solidFill>
                  <a:schemeClr val="tx2"/>
                </a:solidFill>
              </a:defRPr>
            </a:lvl1pPr>
            <a:lvl2pPr marL="531813">
              <a:tabLst>
                <a:tab pos="449263" algn="r"/>
                <a:tab pos="506413" algn="l"/>
              </a:tabLst>
              <a:defRPr>
                <a:latin typeface="Arial" charset="0"/>
              </a:defRPr>
            </a:lvl2pPr>
            <a:lvl3pPr>
              <a:tabLst>
                <a:tab pos="449263" algn="r"/>
                <a:tab pos="506413" algn="l"/>
              </a:tabLst>
              <a:defRPr>
                <a:latin typeface="Arial" charset="0"/>
              </a:defRPr>
            </a:lvl3pPr>
            <a:lvl4pPr>
              <a:tabLst>
                <a:tab pos="449263" algn="r"/>
                <a:tab pos="506413" algn="l"/>
              </a:tabLst>
              <a:defRPr>
                <a:latin typeface="Arial" charset="0"/>
              </a:defRPr>
            </a:lvl4pPr>
            <a:lvl5pPr>
              <a:tabLst>
                <a:tab pos="449263" algn="r"/>
                <a:tab pos="506413" algn="l"/>
              </a:tabLst>
              <a:defRPr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506413" algn="l"/>
              </a:tabLst>
              <a:defRPr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506413" algn="l"/>
              </a:tabLst>
              <a:defRPr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506413" algn="l"/>
              </a:tabLst>
              <a:defRPr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506413" algn="l"/>
              </a:tabLst>
              <a:defRPr>
                <a:latin typeface="Arial" charset="0"/>
              </a:defRPr>
            </a:lvl9pPr>
          </a:lstStyle>
          <a:p>
            <a:r>
              <a:rPr lang="en-US" dirty="0" smtClean="0"/>
              <a:t>Source: </a:t>
            </a:r>
            <a:r>
              <a:rPr lang="en-US" dirty="0">
                <a:hlinkClick r:id="rId6"/>
              </a:rPr>
              <a:t>https://www.kaggle.com/mirichoi0218/insurance</a:t>
            </a:r>
            <a:endParaRPr lang="en-US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273050" y="506413"/>
            <a:ext cx="936148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Very clean data with no missing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3"/>
          <p:cNvSpPr txBox="1">
            <a:spLocks/>
          </p:cNvSpPr>
          <p:nvPr/>
        </p:nvSpPr>
        <p:spPr>
          <a:xfrm>
            <a:off x="1214438" y="2779220"/>
            <a:ext cx="4133850" cy="13029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300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144000" algn="l" defTabSz="914400" rtl="0" eaLnBrk="1" latinLnBrk="0" hangingPunct="1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144000" algn="l" defTabSz="914400" rtl="0" eaLnBrk="1" latinLnBrk="0" hangingPunct="1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144000" algn="l" defTabSz="914400" rtl="0" eaLnBrk="1" latinLnBrk="0" hangingPunct="1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00"/>
              </a:spcBef>
            </a:pPr>
            <a:r>
              <a:rPr lang="en-US" dirty="0" smtClean="0"/>
              <a:t>Problem Statement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Data Preparation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b="1" dirty="0" smtClean="0"/>
              <a:t>Modeling Summary</a:t>
            </a:r>
            <a:endParaRPr lang="en-US" b="1" dirty="0" smtClean="0"/>
          </a:p>
        </p:txBody>
      </p:sp>
      <p:sp>
        <p:nvSpPr>
          <p:cNvPr id="3" name="Textplatzhalter 5"/>
          <p:cNvSpPr txBox="1">
            <a:spLocks/>
          </p:cNvSpPr>
          <p:nvPr/>
        </p:nvSpPr>
        <p:spPr>
          <a:xfrm>
            <a:off x="607700" y="2693160"/>
            <a:ext cx="396000" cy="396000"/>
          </a:xfrm>
          <a:prstGeom prst="ellipse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vert="horz" wrap="square" lIns="0" tIns="54000" rIns="0" bIns="0" rtlCol="0" anchor="ctr" anchorCtr="0">
            <a:noAutofit/>
          </a:bodyPr>
          <a:lstStyle>
            <a:defPPr>
              <a:defRPr lang="de-DE"/>
            </a:defPPr>
            <a:lvl1pPr indent="0" algn="ctr">
              <a:spcBef>
                <a:spcPts val="3000"/>
              </a:spcBef>
              <a:spcAft>
                <a:spcPts val="0"/>
              </a:spcAft>
              <a:buFont typeface="Arial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144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2pPr>
            <a:lvl3pPr marL="288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432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4pPr>
            <a:lvl5pPr marL="576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5pPr>
            <a:lvl6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6pPr>
            <a:lvl7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7pPr>
            <a:lvl8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8pPr>
            <a:lvl9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aseline="0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platzhalter 5"/>
          <p:cNvSpPr txBox="1">
            <a:spLocks/>
          </p:cNvSpPr>
          <p:nvPr/>
        </p:nvSpPr>
        <p:spPr>
          <a:xfrm>
            <a:off x="607700" y="3217266"/>
            <a:ext cx="396000" cy="396000"/>
          </a:xfrm>
          <a:prstGeom prst="ellipse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vert="horz" wrap="square" lIns="0" tIns="54000" rIns="0" bIns="0" rtlCol="0" anchor="ctr" anchorCtr="0">
            <a:noAutofit/>
          </a:bodyPr>
          <a:lstStyle>
            <a:defPPr>
              <a:defRPr lang="de-DE"/>
            </a:defPPr>
            <a:lvl1pPr indent="0" algn="ctr">
              <a:spcBef>
                <a:spcPts val="3000"/>
              </a:spcBef>
              <a:spcAft>
                <a:spcPts val="0"/>
              </a:spcAft>
              <a:buFont typeface="Arial" pitchFamily="34" charset="0"/>
              <a:buNone/>
              <a:defRPr sz="1600" b="1"/>
            </a:lvl1pPr>
            <a:lvl2pPr marL="144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2pPr>
            <a:lvl3pPr marL="288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432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4pPr>
            <a:lvl5pPr marL="576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5pPr>
            <a:lvl6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6pPr>
            <a:lvl7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7pPr>
            <a:lvl8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8pPr>
            <a:lvl9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aseline="0"/>
            </a:lvl9pPr>
          </a:lstStyle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5" name="Textplatzhalter 5"/>
          <p:cNvSpPr txBox="1">
            <a:spLocks/>
          </p:cNvSpPr>
          <p:nvPr/>
        </p:nvSpPr>
        <p:spPr>
          <a:xfrm>
            <a:off x="607700" y="3741372"/>
            <a:ext cx="396000" cy="396000"/>
          </a:xfrm>
          <a:prstGeom prst="ellipse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vert="horz" wrap="square" lIns="0" tIns="54000" rIns="0" bIns="0" rtlCol="0" anchor="ctr" anchorCtr="0">
            <a:noAutofit/>
          </a:bodyPr>
          <a:lstStyle>
            <a:defPPr>
              <a:defRPr lang="de-DE"/>
            </a:defPPr>
            <a:lvl1pPr indent="0" algn="ctr">
              <a:spcBef>
                <a:spcPts val="3000"/>
              </a:spcBef>
              <a:spcAft>
                <a:spcPts val="0"/>
              </a:spcAft>
              <a:buFont typeface="Arial" pitchFamily="34" charset="0"/>
              <a:buNone/>
              <a:defRPr sz="1600" b="1"/>
            </a:lvl1pPr>
            <a:lvl2pPr marL="144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2pPr>
            <a:lvl3pPr marL="288000" indent="-144000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432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4pPr>
            <a:lvl5pPr marL="576000" indent="-144000">
              <a:spcBef>
                <a:spcPts val="3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5pPr>
            <a:lvl6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6pPr>
            <a:lvl7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7pPr>
            <a:lvl8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8pPr>
            <a:lvl9pPr marL="576000" indent="-1440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aseline="0"/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73050" y="506413"/>
            <a:ext cx="9361487" cy="313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think-cell Slide" r:id="rId10" imgW="395" imgH="394" progId="TCLayout.ActiveDocument.1">
                  <p:embed/>
                </p:oleObj>
              </mc:Choice>
              <mc:Fallback>
                <p:oleObj name="think-cell Slide" r:id="rId10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1"/>
          <p:cNvSpPr txBox="1">
            <a:spLocks/>
          </p:cNvSpPr>
          <p:nvPr/>
        </p:nvSpPr>
        <p:spPr>
          <a:xfrm>
            <a:off x="273050" y="506413"/>
            <a:ext cx="9361487" cy="86177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Overall cross validation with random forest model gives the best prediction performance</a:t>
            </a:r>
            <a:endParaRPr lang="en-US" sz="2800" dirty="0"/>
          </a:p>
        </p:txBody>
      </p:sp>
      <p:sp>
        <p:nvSpPr>
          <p:cNvPr id="9" name="Textplatzhalt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228085" y="1548342"/>
            <a:ext cx="2292261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spcBef>
                <a:spcPts val="200"/>
              </a:spcBef>
              <a:spcAft>
                <a:spcPts val="0"/>
              </a:spcAft>
              <a:buFont typeface="Wingdings" pitchFamily="2" charset="2"/>
              <a:buChar char="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144000" algn="l" defTabSz="914400" rtl="0" eaLnBrk="1" latinLnBrk="0" hangingPunct="1"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ym typeface="+mn-lt"/>
              </a:rPr>
              <a:t>Training set score</a:t>
            </a:r>
            <a:endParaRPr lang="en-US" b="1" dirty="0">
              <a:sym typeface="+mn-lt"/>
            </a:endParaRPr>
          </a:p>
        </p:txBody>
      </p:sp>
      <p:sp>
        <p:nvSpPr>
          <p:cNvPr id="10" name="Textplatzhalt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804734" y="1548342"/>
            <a:ext cx="2292261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spcBef>
                <a:spcPts val="200"/>
              </a:spcBef>
              <a:spcAft>
                <a:spcPts val="0"/>
              </a:spcAft>
              <a:buFont typeface="Wingdings" pitchFamily="2" charset="2"/>
              <a:buChar char="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144000" algn="l" defTabSz="914400" rtl="0" eaLnBrk="1" latinLnBrk="0" hangingPunct="1"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ym typeface="+mn-lt"/>
              </a:rPr>
              <a:t>Test set Score</a:t>
            </a:r>
            <a:endParaRPr lang="en-US" b="1" dirty="0">
              <a:sym typeface="+mn-lt"/>
            </a:endParaRPr>
          </a:p>
        </p:txBody>
      </p:sp>
      <p:cxnSp>
        <p:nvCxnSpPr>
          <p:cNvPr id="12" name="Gerader Verbinder 4"/>
          <p:cNvCxnSpPr/>
          <p:nvPr/>
        </p:nvCxnSpPr>
        <p:spPr>
          <a:xfrm>
            <a:off x="3228085" y="1856783"/>
            <a:ext cx="2327892" cy="0"/>
          </a:xfrm>
          <a:prstGeom prst="line">
            <a:avLst/>
          </a:prstGeom>
          <a:ln w="28575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33"/>
          <p:cNvCxnSpPr/>
          <p:nvPr/>
        </p:nvCxnSpPr>
        <p:spPr>
          <a:xfrm>
            <a:off x="5804734" y="1856783"/>
            <a:ext cx="2327892" cy="0"/>
          </a:xfrm>
          <a:prstGeom prst="line">
            <a:avLst/>
          </a:prstGeom>
          <a:ln w="28575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57"/>
          <p:cNvCxnSpPr/>
          <p:nvPr/>
        </p:nvCxnSpPr>
        <p:spPr>
          <a:xfrm flipV="1">
            <a:off x="3228085" y="3041833"/>
            <a:ext cx="2327892" cy="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58"/>
          <p:cNvCxnSpPr/>
          <p:nvPr/>
        </p:nvCxnSpPr>
        <p:spPr>
          <a:xfrm flipV="1">
            <a:off x="5804734" y="3041833"/>
            <a:ext cx="2327892" cy="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68"/>
          <p:cNvCxnSpPr/>
          <p:nvPr/>
        </p:nvCxnSpPr>
        <p:spPr>
          <a:xfrm flipV="1">
            <a:off x="3228085" y="4214398"/>
            <a:ext cx="2327892" cy="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69"/>
          <p:cNvCxnSpPr/>
          <p:nvPr/>
        </p:nvCxnSpPr>
        <p:spPr>
          <a:xfrm flipV="1">
            <a:off x="5804734" y="4214398"/>
            <a:ext cx="2327892" cy="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228085" y="4358380"/>
            <a:ext cx="2327892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spcBef>
                <a:spcPts val="200"/>
              </a:spcBef>
              <a:spcAft>
                <a:spcPts val="0"/>
              </a:spcAft>
              <a:buFont typeface="Wingdings" pitchFamily="2" charset="2"/>
              <a:buChar char="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144000" algn="l" defTabSz="914400" rtl="0" eaLnBrk="1" latinLnBrk="0" hangingPunct="1"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ym typeface="+mn-lt"/>
              </a:rPr>
              <a:t>0.98</a:t>
            </a:r>
            <a:endParaRPr lang="en-US" dirty="0">
              <a:sym typeface="+mn-lt"/>
            </a:endParaRPr>
          </a:p>
        </p:txBody>
      </p:sp>
      <p:sp>
        <p:nvSpPr>
          <p:cNvPr id="22" name="Textplatzhalter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804734" y="4358380"/>
            <a:ext cx="2327892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spcBef>
                <a:spcPts val="200"/>
              </a:spcBef>
              <a:spcAft>
                <a:spcPts val="0"/>
              </a:spcAft>
              <a:buFont typeface="Wingdings" pitchFamily="2" charset="2"/>
              <a:buChar char="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144000" algn="l" defTabSz="914400" rtl="0" eaLnBrk="1" latinLnBrk="0" hangingPunct="1"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ym typeface="+mn-lt"/>
              </a:rPr>
              <a:t>0.81</a:t>
            </a:r>
            <a:endParaRPr lang="en-US" dirty="0">
              <a:sym typeface="+mn-lt"/>
            </a:endParaRPr>
          </a:p>
        </p:txBody>
      </p:sp>
      <p:sp>
        <p:nvSpPr>
          <p:cNvPr id="24" name="Textplatzhalter 5"/>
          <p:cNvSpPr txBox="1">
            <a:spLocks/>
          </p:cNvSpPr>
          <p:nvPr/>
        </p:nvSpPr>
        <p:spPr>
          <a:xfrm>
            <a:off x="3228085" y="1975774"/>
            <a:ext cx="232789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0.76</a:t>
            </a:r>
            <a:endParaRPr lang="en-US" dirty="0"/>
          </a:p>
        </p:txBody>
      </p:sp>
      <p:sp>
        <p:nvSpPr>
          <p:cNvPr id="25" name="Textplatzhalter 5"/>
          <p:cNvSpPr txBox="1">
            <a:spLocks/>
          </p:cNvSpPr>
          <p:nvPr/>
        </p:nvSpPr>
        <p:spPr>
          <a:xfrm>
            <a:off x="5804734" y="1975774"/>
            <a:ext cx="232789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0.72</a:t>
            </a:r>
            <a:endParaRPr lang="en-US" dirty="0"/>
          </a:p>
        </p:txBody>
      </p:sp>
      <p:sp>
        <p:nvSpPr>
          <p:cNvPr id="27" name="Textplatzhalter 5"/>
          <p:cNvSpPr txBox="1">
            <a:spLocks/>
          </p:cNvSpPr>
          <p:nvPr/>
        </p:nvSpPr>
        <p:spPr>
          <a:xfrm>
            <a:off x="3228085" y="3148339"/>
            <a:ext cx="232789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28" name="Textplatzhalter 5"/>
          <p:cNvSpPr txBox="1">
            <a:spLocks/>
          </p:cNvSpPr>
          <p:nvPr/>
        </p:nvSpPr>
        <p:spPr>
          <a:xfrm>
            <a:off x="5804734" y="3148339"/>
            <a:ext cx="232789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0.66</a:t>
            </a:r>
            <a:endParaRPr lang="en-US" dirty="0"/>
          </a:p>
        </p:txBody>
      </p:sp>
      <p:sp>
        <p:nvSpPr>
          <p:cNvPr id="30" name="Textplatzhalter 5"/>
          <p:cNvSpPr txBox="1">
            <a:spLocks/>
          </p:cNvSpPr>
          <p:nvPr/>
        </p:nvSpPr>
        <p:spPr>
          <a:xfrm>
            <a:off x="839972" y="1975774"/>
            <a:ext cx="2163109" cy="5665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90000" tIns="36000" rIns="9000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Linear Regression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platzhalter 5"/>
          <p:cNvSpPr txBox="1">
            <a:spLocks/>
          </p:cNvSpPr>
          <p:nvPr/>
        </p:nvSpPr>
        <p:spPr>
          <a:xfrm>
            <a:off x="839972" y="3148339"/>
            <a:ext cx="2163109" cy="5665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90000" tIns="36000" rIns="90000" bIns="0" rtlCol="0" anchor="ctr" anchorCtr="0">
            <a:noAutofit/>
          </a:bodyPr>
          <a:lstStyle>
            <a:defPPr>
              <a:defRPr lang="en-US"/>
            </a:defPPr>
            <a:lvl1pPr indent="0" defTabSz="91440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144000" indent="-1440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2pPr>
            <a:lvl3pPr marL="288000" indent="-1440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432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4pPr>
            <a:lvl5pPr marL="576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5pPr>
            <a:lvl6pPr marL="576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6pPr>
            <a:lvl7pPr marL="576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aseline="0"/>
            </a:lvl7pPr>
            <a:lvl8pPr marL="576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8pPr>
            <a:lvl9pPr marL="576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aseline="0"/>
            </a:lvl9pPr>
          </a:lstStyle>
          <a:p>
            <a:r>
              <a:rPr lang="en-US" dirty="0"/>
              <a:t>Decision Tree</a:t>
            </a:r>
            <a:endParaRPr lang="en-US" dirty="0"/>
          </a:p>
        </p:txBody>
      </p:sp>
      <p:sp>
        <p:nvSpPr>
          <p:cNvPr id="32" name="Textplatzhalter 5"/>
          <p:cNvSpPr txBox="1">
            <a:spLocks/>
          </p:cNvSpPr>
          <p:nvPr/>
        </p:nvSpPr>
        <p:spPr>
          <a:xfrm>
            <a:off x="839972" y="4358379"/>
            <a:ext cx="2163109" cy="5665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90000" tIns="36000" rIns="90000" bIns="0" rtlCol="0" anchor="ctr" anchorCtr="0">
            <a:noAutofit/>
          </a:bodyPr>
          <a:lstStyle>
            <a:defPPr>
              <a:defRPr lang="en-US"/>
            </a:defPPr>
            <a:lvl1pPr indent="0" defTabSz="91440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144000" indent="-1440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2pPr>
            <a:lvl3pPr marL="288000" indent="-1440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432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4pPr>
            <a:lvl5pPr marL="576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5pPr>
            <a:lvl6pPr marL="576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6pPr>
            <a:lvl7pPr marL="576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aseline="0"/>
            </a:lvl7pPr>
            <a:lvl8pPr marL="576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8pPr>
            <a:lvl9pPr marL="576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aseline="0"/>
            </a:lvl9pPr>
          </a:lstStyle>
          <a:p>
            <a:r>
              <a:rPr lang="en-US" dirty="0"/>
              <a:t>Random Forest</a:t>
            </a:r>
            <a:endParaRPr lang="en-US" dirty="0"/>
          </a:p>
        </p:txBody>
      </p:sp>
      <p:cxnSp>
        <p:nvCxnSpPr>
          <p:cNvPr id="33" name="Gerader Verbinder 68"/>
          <p:cNvCxnSpPr/>
          <p:nvPr/>
        </p:nvCxnSpPr>
        <p:spPr>
          <a:xfrm flipV="1">
            <a:off x="3228085" y="5424437"/>
            <a:ext cx="2327892" cy="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69"/>
          <p:cNvCxnSpPr/>
          <p:nvPr/>
        </p:nvCxnSpPr>
        <p:spPr>
          <a:xfrm flipV="1">
            <a:off x="5804734" y="5424437"/>
            <a:ext cx="2327892" cy="0"/>
          </a:xfrm>
          <a:prstGeom prst="line">
            <a:avLst/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228085" y="5568419"/>
            <a:ext cx="2327892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spcBef>
                <a:spcPts val="200"/>
              </a:spcBef>
              <a:spcAft>
                <a:spcPts val="0"/>
              </a:spcAft>
              <a:buFont typeface="Wingdings" pitchFamily="2" charset="2"/>
              <a:buChar char="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144000" algn="l" defTabSz="914400" rtl="0" eaLnBrk="1" latinLnBrk="0" hangingPunct="1"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ym typeface="+mn-lt"/>
              </a:rPr>
              <a:t>0.98</a:t>
            </a:r>
            <a:endParaRPr lang="en-US" dirty="0">
              <a:sym typeface="+mn-lt"/>
            </a:endParaRPr>
          </a:p>
        </p:txBody>
      </p:sp>
      <p:sp>
        <p:nvSpPr>
          <p:cNvPr id="37" name="Textplatzhalter 2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804734" y="5568419"/>
            <a:ext cx="2327892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spcBef>
                <a:spcPts val="200"/>
              </a:spcBef>
              <a:spcAft>
                <a:spcPts val="0"/>
              </a:spcAft>
              <a:buFont typeface="Wingdings" pitchFamily="2" charset="2"/>
              <a:buChar char="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144000" algn="l" defTabSz="914400" rtl="0" eaLnBrk="1" latinLnBrk="0" hangingPunct="1"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6000" indent="-1440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ym typeface="+mn-lt"/>
              </a:rPr>
              <a:t>0.83</a:t>
            </a:r>
            <a:endParaRPr lang="en-US" dirty="0">
              <a:sym typeface="+mn-lt"/>
            </a:endParaRPr>
          </a:p>
        </p:txBody>
      </p:sp>
      <p:sp>
        <p:nvSpPr>
          <p:cNvPr id="39" name="Textplatzhalter 5"/>
          <p:cNvSpPr txBox="1">
            <a:spLocks/>
          </p:cNvSpPr>
          <p:nvPr/>
        </p:nvSpPr>
        <p:spPr>
          <a:xfrm>
            <a:off x="839972" y="5568418"/>
            <a:ext cx="2163109" cy="5665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90000" tIns="36000" rIns="90000" bIns="0" rtlCol="0" anchor="ctr" anchorCtr="0">
            <a:noAutofit/>
          </a:bodyPr>
          <a:lstStyle>
            <a:defPPr>
              <a:defRPr lang="en-US"/>
            </a:defPPr>
            <a:lvl1pPr indent="0" defTabSz="91440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144000" indent="-1440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2pPr>
            <a:lvl3pPr marL="288000" indent="-1440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432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4pPr>
            <a:lvl5pPr marL="576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5pPr>
            <a:lvl6pPr marL="576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6pPr>
            <a:lvl7pPr marL="576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aseline="0"/>
            </a:lvl7pPr>
            <a:lvl8pPr marL="576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/>
            </a:lvl8pPr>
            <a:lvl9pPr marL="576000" indent="-1440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600" baseline="0"/>
            </a:lvl9pPr>
          </a:lstStyle>
          <a:p>
            <a:r>
              <a:rPr lang="en-US" dirty="0" err="1" smtClean="0"/>
              <a:t>GridSearchCV</a:t>
            </a:r>
            <a:r>
              <a:rPr lang="en-US" dirty="0" smtClean="0"/>
              <a:t> (Random Forest)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GdcJeR1UumAszIlyhPH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GdcJeR1UumAszIlyhPH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GdcJeR1UumAszIlyhPH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GdcJeR1UumAszIlyhPH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GdcJeR1UumAszIlyhPH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avKspOHTa2xyr94NPYB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UTHgo50uos4myQ6ZKLg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GdcJeR1UumAszIlyhPHg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165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think-cell Slide</vt:lpstr>
      <vt:lpstr>Predicting Medical Insurance Cost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Porsche Cars North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Medical Insurance Cost</dc:title>
  <dc:creator>Windows User</dc:creator>
  <cp:lastModifiedBy>Windows User</cp:lastModifiedBy>
  <cp:revision>15</cp:revision>
  <dcterms:created xsi:type="dcterms:W3CDTF">2019-08-26T00:04:32Z</dcterms:created>
  <dcterms:modified xsi:type="dcterms:W3CDTF">2019-08-26T00:58:46Z</dcterms:modified>
</cp:coreProperties>
</file>