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59" r:id="rId3"/>
  </p:sldMasterIdLst>
  <p:notesMasterIdLst>
    <p:notesMasterId r:id="rId21"/>
  </p:notesMasterIdLst>
  <p:handoutMasterIdLst>
    <p:handoutMasterId r:id="rId22"/>
  </p:handoutMasterIdLst>
  <p:sldIdLst>
    <p:sldId id="796" r:id="rId4"/>
    <p:sldId id="807" r:id="rId5"/>
    <p:sldId id="797" r:id="rId6"/>
    <p:sldId id="808" r:id="rId7"/>
    <p:sldId id="799" r:id="rId8"/>
    <p:sldId id="809" r:id="rId9"/>
    <p:sldId id="810" r:id="rId10"/>
    <p:sldId id="812" r:id="rId11"/>
    <p:sldId id="811" r:id="rId12"/>
    <p:sldId id="814" r:id="rId13"/>
    <p:sldId id="815" r:id="rId14"/>
    <p:sldId id="813" r:id="rId15"/>
    <p:sldId id="816" r:id="rId16"/>
    <p:sldId id="822" r:id="rId17"/>
    <p:sldId id="818" r:id="rId18"/>
    <p:sldId id="806" r:id="rId19"/>
    <p:sldId id="823" r:id="rId20"/>
  </p:sldIdLst>
  <p:sldSz cx="12192000" cy="6858000"/>
  <p:notesSz cx="6794500" cy="99314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DAFBE5-59EF-4368-875C-1A996F74C131}">
          <p14:sldIdLst>
            <p14:sldId id="796"/>
            <p14:sldId id="807"/>
            <p14:sldId id="797"/>
            <p14:sldId id="808"/>
            <p14:sldId id="799"/>
            <p14:sldId id="809"/>
            <p14:sldId id="810"/>
            <p14:sldId id="812"/>
            <p14:sldId id="811"/>
            <p14:sldId id="814"/>
            <p14:sldId id="815"/>
            <p14:sldId id="813"/>
            <p14:sldId id="816"/>
            <p14:sldId id="822"/>
            <p14:sldId id="818"/>
            <p14:sldId id="806"/>
            <p14:sldId id="8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56D"/>
    <a:srgbClr val="5296BC"/>
    <a:srgbClr val="FFFF00"/>
    <a:srgbClr val="FFC000"/>
    <a:srgbClr val="FFD953"/>
    <a:srgbClr val="548AA4"/>
    <a:srgbClr val="8BA1B5"/>
    <a:srgbClr val="00FFFF"/>
    <a:srgbClr val="55B5E2"/>
    <a:srgbClr val="013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6289" autoAdjust="0"/>
  </p:normalViewPr>
  <p:slideViewPr>
    <p:cSldViewPr>
      <p:cViewPr varScale="1">
        <p:scale>
          <a:sx n="86" d="100"/>
          <a:sy n="86" d="100"/>
        </p:scale>
        <p:origin x="-192" y="-84"/>
      </p:cViewPr>
      <p:guideLst>
        <p:guide orient="horz" pos="2160"/>
        <p:guide orient="horz" pos="406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54"/>
    </p:cViewPr>
  </p:sorterViewPr>
  <p:notesViewPr>
    <p:cSldViewPr>
      <p:cViewPr varScale="1">
        <p:scale>
          <a:sx n="58" d="100"/>
          <a:sy n="58" d="100"/>
        </p:scale>
        <p:origin x="2808" y="66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564FE-64BC-43D5-8714-9CEBDBB50167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13E2-7E4B-4021-931F-F4D66A9D7C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68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5671-CBCB-4219-90E1-6C9A605B3C1A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1239838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8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4E2F-DCAD-4A0B-AC04-350396BD8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7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17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7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7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7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6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0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5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2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guoliang_liu\桌面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188913"/>
            <a:ext cx="2893484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Documents and Settings\guoliang_liu\桌面\xia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167" y="6175375"/>
            <a:ext cx="224578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492896"/>
            <a:ext cx="10363200" cy="864096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6190456"/>
            <a:ext cx="3072341" cy="26288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2C5EAC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6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2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459B-5A02-4780-BBC3-E10DC9FE496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A5B0FE-0752-48A7-91E7-7D47DFE2A431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2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/>
          <p:cNvSpPr>
            <a:spLocks noChangeArrowheads="1"/>
          </p:cNvSpPr>
          <p:nvPr/>
        </p:nvSpPr>
        <p:spPr bwMode="auto">
          <a:xfrm>
            <a:off x="3850990" y="5157240"/>
            <a:ext cx="4464620" cy="584773"/>
          </a:xfrm>
          <a:prstGeom prst="rect">
            <a:avLst/>
          </a:prstGeom>
          <a:solidFill>
            <a:srgbClr val="013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山西移动数据中心介绍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860515" y="5085230"/>
            <a:ext cx="4464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860515" y="5805330"/>
            <a:ext cx="4464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31" y="0"/>
            <a:ext cx="2978569" cy="1691402"/>
          </a:xfrm>
          <a:prstGeom prst="rect">
            <a:avLst/>
          </a:prstGeom>
        </p:spPr>
      </p:pic>
      <p:sp>
        <p:nvSpPr>
          <p:cNvPr id="9" name="文本框 20"/>
          <p:cNvSpPr>
            <a:spLocks noChangeArrowheads="1"/>
          </p:cNvSpPr>
          <p:nvPr/>
        </p:nvSpPr>
        <p:spPr bwMode="auto">
          <a:xfrm>
            <a:off x="4003390" y="5309640"/>
            <a:ext cx="4464620" cy="584773"/>
          </a:xfrm>
          <a:prstGeom prst="rect">
            <a:avLst/>
          </a:prstGeom>
          <a:solidFill>
            <a:srgbClr val="013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山西移动数据中心介绍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12915" y="5237630"/>
            <a:ext cx="4464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12915" y="5957730"/>
            <a:ext cx="44646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339630" y="2569179"/>
            <a:ext cx="9581238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武洛街数据中心</a:t>
            </a:r>
            <a:endParaRPr lang="en-US" altLang="zh-CN" sz="4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60" y="1714488"/>
            <a:ext cx="4958447" cy="3857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32"/>
          <p:cNvSpPr txBox="1"/>
          <p:nvPr/>
        </p:nvSpPr>
        <p:spPr>
          <a:xfrm>
            <a:off x="905520" y="238866"/>
            <a:ext cx="7672423" cy="461685"/>
          </a:xfrm>
          <a:prstGeom prst="rect">
            <a:avLst/>
          </a:prstGeom>
          <a:noFill/>
        </p:spPr>
        <p:txBody>
          <a:bodyPr wrap="square" lIns="91460" tIns="45730" rIns="91460" bIns="45730" rtlCol="0" anchor="ctr">
            <a:spAutoFit/>
          </a:bodyPr>
          <a:lstStyle/>
          <a:p>
            <a:r>
              <a:rPr lang="zh-CN" altLang="en-US" sz="2400" b="1" spc="133" dirty="0" smtClean="0">
                <a:latin typeface="微软雅黑" pitchFamily="34" charset="-122"/>
                <a:ea typeface="微软雅黑" pitchFamily="34" charset="-122"/>
              </a:rPr>
              <a:t>武洛街数据中心基本概况</a:t>
            </a:r>
            <a:endParaRPr lang="en-US" altLang="zh-CN" sz="2400" b="1" spc="133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1095340" y="78579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矩形 4"/>
          <p:cNvSpPr/>
          <p:nvPr/>
        </p:nvSpPr>
        <p:spPr>
          <a:xfrm>
            <a:off x="5810248" y="2257416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建筑</a:t>
            </a: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8000</a:t>
            </a:r>
            <a:r>
              <a:rPr lang="zh-CN" alt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 noProof="1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平方米</a:t>
            </a:r>
            <a:r>
              <a:rPr lang="en-US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</a:p>
          <a:p>
            <a:pPr marL="285750" indent="-285750"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装机能力</a:t>
            </a:r>
            <a:r>
              <a:rPr lang="en-US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1000</a:t>
            </a:r>
            <a:r>
              <a:rPr lang="zh-CN" altLang="en-US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架</a:t>
            </a:r>
            <a:endParaRPr lang="en-US" altLang="zh-CN" sz="2000" b="1" dirty="0" smtClean="0">
              <a:solidFill>
                <a:srgbClr val="90C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联网出口带宽</a:t>
            </a:r>
            <a:r>
              <a:rPr lang="en-US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2T</a:t>
            </a:r>
            <a:endParaRPr lang="en-US" altLang="zh-CN" sz="2000" b="1" noProof="1" smtClean="0">
              <a:solidFill>
                <a:srgbClr val="90C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285750" indent="-285750"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钻石五星级机房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</a:pPr>
            <a:r>
              <a:rPr lang="zh-CN" altLang="en-US" sz="16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ISO27001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ISO20000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双认证</a:t>
            </a:r>
          </a:p>
        </p:txBody>
      </p:sp>
      <p:grpSp>
        <p:nvGrpSpPr>
          <p:cNvPr id="6" name="组合 16"/>
          <p:cNvGrpSpPr/>
          <p:nvPr/>
        </p:nvGrpSpPr>
        <p:grpSpPr>
          <a:xfrm>
            <a:off x="5595934" y="1573243"/>
            <a:ext cx="349943" cy="362818"/>
            <a:chOff x="6304679" y="2399204"/>
            <a:chExt cx="422121" cy="431102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7" name="椭圆 6"/>
            <p:cNvSpPr/>
            <p:nvPr/>
          </p:nvSpPr>
          <p:spPr>
            <a:xfrm>
              <a:off x="6420453" y="2520288"/>
              <a:ext cx="190572" cy="18893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ffectLst>
                  <a:glow rad="635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2065175">
              <a:off x="6304679" y="2399204"/>
              <a:ext cx="422121" cy="431102"/>
            </a:xfrm>
            <a:prstGeom prst="blockArc">
              <a:avLst>
                <a:gd name="adj1" fmla="val 10800000"/>
                <a:gd name="adj2" fmla="val 6685970"/>
                <a:gd name="adj3" fmla="val 0"/>
              </a:avLst>
            </a:prstGeom>
            <a:solidFill>
              <a:schemeClr val="accent1"/>
            </a:solidFill>
            <a:ln>
              <a:solidFill>
                <a:schemeClr val="bg1">
                  <a:lumMod val="95000"/>
                  <a:alpha val="59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effectLst>
                  <a:glow rad="1397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096000" y="1428736"/>
            <a:ext cx="5211683" cy="824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中国移动首批钻石五星级机房”</a:t>
            </a:r>
            <a:endParaRPr lang="en-US" altLang="zh-CN" sz="2800" b="1" noProof="1" smtClean="0">
              <a:solidFill>
                <a:srgbClr val="90C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771662" y="1142984"/>
            <a:ext cx="2872462" cy="24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机房级安防措施</a:t>
            </a:r>
            <a:endParaRPr lang="en-US" altLang="zh-CN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多级权限门禁系统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无死角视频监控系统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专属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监控摄像机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门禁系统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666712" y="3929066"/>
            <a:ext cx="378848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消防措施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高灵敏度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的极早期烟感探测系统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的七氟丙烷管网灭火系统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全区域备用灭火设备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881586" y="1142984"/>
            <a:ext cx="5929322" cy="1857388"/>
            <a:chOff x="4095768" y="2428641"/>
            <a:chExt cx="5357818" cy="126082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36"/>
            <a:stretch/>
          </p:blipFill>
          <p:spPr>
            <a:xfrm>
              <a:off x="4095768" y="2436186"/>
              <a:ext cx="1714512" cy="1253282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" r="-1" b="3641"/>
            <a:stretch/>
          </p:blipFill>
          <p:spPr>
            <a:xfrm>
              <a:off x="5810280" y="2428641"/>
              <a:ext cx="1714512" cy="1258541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7524792" y="2436186"/>
              <a:ext cx="1928794" cy="1253282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  <a:extLst/>
          </p:spPr>
        </p:pic>
      </p:grpSp>
      <p:grpSp>
        <p:nvGrpSpPr>
          <p:cNvPr id="18" name="组合 17"/>
          <p:cNvGrpSpPr/>
          <p:nvPr/>
        </p:nvGrpSpPr>
        <p:grpSpPr>
          <a:xfrm>
            <a:off x="4952992" y="4472013"/>
            <a:ext cx="5857916" cy="1600193"/>
            <a:chOff x="4060049" y="3915123"/>
            <a:chExt cx="5250677" cy="12547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01" b="13429"/>
            <a:stretch/>
          </p:blipFill>
          <p:spPr>
            <a:xfrm>
              <a:off x="5810280" y="3915123"/>
              <a:ext cx="1857388" cy="1245466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652" y="3915123"/>
              <a:ext cx="1643074" cy="1245466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pic>
          <p:nvPicPr>
            <p:cNvPr id="9" name="Picture 6" descr="http://i7.hexunimg.cn/2013-01-28/15063995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049" y="3924402"/>
              <a:ext cx="1714512" cy="1245466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直接连接符 12"/>
          <p:cNvCxnSpPr/>
          <p:nvPr/>
        </p:nvCxnSpPr>
        <p:spPr>
          <a:xfrm>
            <a:off x="881026" y="4572008"/>
            <a:ext cx="2700000" cy="0"/>
          </a:xfrm>
          <a:prstGeom prst="line">
            <a:avLst/>
          </a:prstGeom>
          <a:ln>
            <a:solidFill>
              <a:srgbClr val="0081CC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809588" y="68025"/>
            <a:ext cx="929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anose="020B0503020204020204" pitchFamily="34" charset="-122"/>
              </a:rPr>
              <a:t>后勤：</a:t>
            </a:r>
            <a:r>
              <a:rPr lang="zh-CN" altLang="en-US" sz="2400" b="1" dirty="0" smtClean="0">
                <a:latin typeface="微软雅黑" pitchFamily="34" charset="-122"/>
                <a:ea typeface="微软雅黑" panose="020B0503020204020204" pitchFamily="34" charset="-122"/>
              </a:rPr>
              <a:t>多层级安防体系，保障客户设备安全</a:t>
            </a:r>
            <a:endParaRPr lang="zh-CN" altLang="en-US" sz="2400" b="1" spc="-5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952464" y="1714488"/>
            <a:ext cx="2700000" cy="0"/>
          </a:xfrm>
          <a:prstGeom prst="line">
            <a:avLst/>
          </a:prstGeom>
          <a:ln>
            <a:solidFill>
              <a:srgbClr val="0081CC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339630" y="2569179"/>
            <a:ext cx="9581238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产品</a:t>
            </a:r>
            <a:r>
              <a:rPr lang="en-US" altLang="zh-CN" sz="4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&amp;</a:t>
            </a: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服务体系</a:t>
            </a:r>
            <a:endParaRPr lang="en-US" altLang="zh-CN" sz="4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789e8b7a826592a64f42eaafa8f719f44178655771082FC721B933721FFCC1B71C8CD17ABA15C67805CF9E7F8161823886594CB764DBE15658D341DE06F40A8E2613069DF6F7DC022DFB066778701B14D2793335EC379ACA33F7F2A12B8CDACC91AC6A07A7A91CA0BDAC3559C6D2B53EECFD6D98490273F14EF45DD41BB85DE6"/>
          <p:cNvCxnSpPr/>
          <p:nvPr/>
        </p:nvCxnSpPr>
        <p:spPr>
          <a:xfrm>
            <a:off x="399467" y="774707"/>
            <a:ext cx="11373433" cy="18662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iṥḷíḋê"/>
          <p:cNvGrpSpPr/>
          <p:nvPr/>
        </p:nvGrpSpPr>
        <p:grpSpPr>
          <a:xfrm>
            <a:off x="5070358" y="4929198"/>
            <a:ext cx="5597674" cy="1755395"/>
            <a:chOff x="5442867" y="3071603"/>
            <a:chExt cx="2463639" cy="1534709"/>
          </a:xfrm>
        </p:grpSpPr>
        <p:sp>
          <p:nvSpPr>
            <p:cNvPr id="19" name="îśḷíďê"/>
            <p:cNvSpPr/>
            <p:nvPr/>
          </p:nvSpPr>
          <p:spPr bwMode="auto">
            <a:xfrm>
              <a:off x="5798443" y="3484482"/>
              <a:ext cx="2032821" cy="1121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带宽租赁：</a:t>
              </a:r>
              <a:r>
                <a:rPr lang="en-US" altLang="zh-CN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100M</a:t>
              </a: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，</a:t>
              </a:r>
              <a:r>
                <a:rPr lang="en-US" altLang="zh-CN" sz="1600" dirty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1G</a:t>
              </a:r>
              <a:r>
                <a:rPr lang="zh-CN" altLang="en-US" sz="1600" dirty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，</a:t>
              </a:r>
              <a:r>
                <a:rPr lang="en-US" altLang="zh-CN" sz="1600" dirty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10G···</a:t>
              </a:r>
              <a:r>
                <a:rPr lang="zh-CN" altLang="en-US" sz="1600" dirty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互联网独享</a:t>
              </a: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带宽，支持峰值流速</a:t>
              </a:r>
              <a:r>
                <a:rPr lang="en-US" altLang="zh-CN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95</a:t>
              </a: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计费方式</a:t>
              </a:r>
              <a:endParaRPr lang="en-US" altLang="zh-CN" sz="1600" dirty="0" smtClean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endParaRPr>
            </a:p>
            <a:p>
              <a:pPr defTabSz="1218323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r>
                <a:rPr lang="en-US" altLang="zh-CN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IP</a:t>
              </a: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服务：提供</a:t>
              </a:r>
              <a:r>
                <a:rPr lang="en-US" altLang="zh-CN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Internet</a:t>
              </a: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公网</a:t>
              </a:r>
              <a:r>
                <a:rPr lang="en-US" altLang="zh-CN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IP</a:t>
              </a:r>
              <a:r>
                <a:rPr lang="zh-CN" altLang="en-US" sz="1600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地址</a:t>
              </a:r>
              <a:endParaRPr lang="en-US" altLang="zh-CN" sz="1600" dirty="0" smtClean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endParaRPr>
            </a:p>
            <a:p>
              <a:pPr defTabSz="1218323">
                <a:lnSpc>
                  <a:spcPct val="120000"/>
                </a:lnSpc>
                <a:buFont typeface="Wingdings" pitchFamily="2" charset="2"/>
                <a:buChar char="l"/>
                <a:defRPr/>
              </a:pPr>
              <a:endParaRPr lang="en-US" altLang="zh-CN" sz="1600" dirty="0" smtClean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endParaRPr>
            </a:p>
            <a:p>
              <a:pPr defTabSz="1218323">
                <a:lnSpc>
                  <a:spcPct val="120000"/>
                </a:lnSpc>
                <a:defRPr/>
              </a:pPr>
              <a:endParaRPr lang="zh-CN" altLang="en-US" sz="1600" dirty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endParaRPr>
            </a:p>
          </p:txBody>
        </p:sp>
        <p:sp>
          <p:nvSpPr>
            <p:cNvPr id="20" name="í$líḑe"/>
            <p:cNvSpPr txBox="1"/>
            <p:nvPr/>
          </p:nvSpPr>
          <p:spPr bwMode="auto">
            <a:xfrm>
              <a:off x="5798443" y="307160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spcBef>
                  <a:spcPct val="0"/>
                </a:spcBef>
                <a:defRPr/>
              </a:pPr>
              <a:r>
                <a:rPr lang="zh-CN" altLang="en-US" sz="1900" b="1" dirty="0" smtClean="0">
                  <a:latin typeface="方正兰亭准黑简体" panose="02000000000000000000" charset="-122"/>
                  <a:ea typeface="方正兰亭准黑简体" panose="02000000000000000000" charset="-122"/>
                </a:rPr>
                <a:t>互联网接入产品</a:t>
              </a:r>
              <a:endParaRPr lang="zh-CN" altLang="en-US" sz="1900" b="1" dirty="0">
                <a:latin typeface="方正兰亭准黑简体" panose="02000000000000000000" charset="-122"/>
                <a:ea typeface="方正兰亭准黑简体" panose="02000000000000000000" charset="-122"/>
              </a:endParaRPr>
            </a:p>
          </p:txBody>
        </p:sp>
        <p:sp>
          <p:nvSpPr>
            <p:cNvPr id="21" name="iṣḻiḋé"/>
            <p:cNvSpPr/>
            <p:nvPr/>
          </p:nvSpPr>
          <p:spPr bwMode="auto">
            <a:xfrm>
              <a:off x="5442867" y="3164494"/>
              <a:ext cx="220088" cy="469222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178AA1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defRPr/>
              </a:pPr>
              <a:endParaRPr lang="zh-CN" altLang="en-US" sz="1900" dirty="0">
                <a:latin typeface="方正兰亭准黑简体" panose="02000000000000000000" charset="-122"/>
                <a:ea typeface="方正兰亭准黑简体" panose="02000000000000000000" charset="-122"/>
              </a:endParaRPr>
            </a:p>
          </p:txBody>
        </p:sp>
      </p:grpSp>
      <p:grpSp>
        <p:nvGrpSpPr>
          <p:cNvPr id="26" name="iṣ1îḓê"/>
          <p:cNvGrpSpPr/>
          <p:nvPr/>
        </p:nvGrpSpPr>
        <p:grpSpPr>
          <a:xfrm>
            <a:off x="5141795" y="2895253"/>
            <a:ext cx="3041181" cy="1109801"/>
            <a:chOff x="5159896" y="3071603"/>
            <a:chExt cx="2746610" cy="970279"/>
          </a:xfrm>
        </p:grpSpPr>
        <p:sp>
          <p:nvSpPr>
            <p:cNvPr id="27" name="iṣḷîḋè"/>
            <p:cNvSpPr/>
            <p:nvPr/>
          </p:nvSpPr>
          <p:spPr bwMode="auto">
            <a:xfrm>
              <a:off x="5798444" y="3484483"/>
              <a:ext cx="207326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lnSpc>
                  <a:spcPct val="170000"/>
                </a:lnSpc>
                <a:defRPr/>
              </a:pPr>
              <a:r>
                <a:rPr lang="zh-CN" altLang="en-US" sz="1500" b="1" dirty="0" smtClean="0">
                  <a:latin typeface="微软雅黑" pitchFamily="34" charset="-122"/>
                  <a:ea typeface="微软雅黑" pitchFamily="34" charset="-122"/>
                </a:rPr>
                <a:t>机位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出租</a:t>
              </a:r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/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整机柜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出租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  <a:cs typeface="方正兰亭准黑简体" panose="02000000000000000000" charset="-122"/>
              </a:endParaRPr>
            </a:p>
            <a:p>
              <a:pPr defTabSz="1218323">
                <a:lnSpc>
                  <a:spcPct val="170000"/>
                </a:lnSpc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标准主机租赁</a:t>
              </a:r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/</a:t>
              </a: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cs typeface="方正兰亭准黑简体" panose="02000000000000000000" charset="-122"/>
                </a:rPr>
                <a:t>定制主机租赁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  <a:cs typeface="方正兰亭准黑简体" panose="02000000000000000000" charset="-122"/>
              </a:endParaRPr>
            </a:p>
          </p:txBody>
        </p:sp>
        <p:sp>
          <p:nvSpPr>
            <p:cNvPr id="28" name="íS1ïḍê"/>
            <p:cNvSpPr txBox="1"/>
            <p:nvPr/>
          </p:nvSpPr>
          <p:spPr bwMode="auto">
            <a:xfrm>
              <a:off x="5798443" y="307160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spcBef>
                  <a:spcPct val="0"/>
                </a:spcBef>
                <a:defRPr/>
              </a:pPr>
              <a:r>
                <a:rPr lang="zh-CN" altLang="en-US" sz="1900" b="1" dirty="0" smtClean="0">
                  <a:latin typeface="方正兰亭准黑简体" panose="02000000000000000000" charset="-122"/>
                  <a:ea typeface="方正兰亭准黑简体" panose="02000000000000000000" charset="-122"/>
                </a:rPr>
                <a:t>主机托管</a:t>
              </a:r>
              <a:endParaRPr lang="zh-CN" altLang="en-US" sz="1900" b="1" dirty="0">
                <a:latin typeface="方正兰亭准黑简体" panose="02000000000000000000" charset="-122"/>
                <a:ea typeface="方正兰亭准黑简体" panose="02000000000000000000" charset="-122"/>
              </a:endParaRPr>
            </a:p>
          </p:txBody>
        </p:sp>
        <p:sp>
          <p:nvSpPr>
            <p:cNvPr id="29" name="ïş1iḓê"/>
            <p:cNvSpPr/>
            <p:nvPr/>
          </p:nvSpPr>
          <p:spPr bwMode="auto">
            <a:xfrm>
              <a:off x="5159896" y="3212204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rgbClr val="4276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defRPr/>
              </a:pPr>
              <a:endParaRPr lang="zh-CN" altLang="en-US" sz="1900" dirty="0">
                <a:latin typeface="方正兰亭准黑简体" panose="02000000000000000000" charset="-122"/>
                <a:ea typeface="方正兰亭准黑简体" panose="02000000000000000000" charset="-122"/>
              </a:endParaRPr>
            </a:p>
          </p:txBody>
        </p:sp>
      </p:grpSp>
      <p:grpSp>
        <p:nvGrpSpPr>
          <p:cNvPr id="30" name="ïṣļïḋé"/>
          <p:cNvGrpSpPr/>
          <p:nvPr/>
        </p:nvGrpSpPr>
        <p:grpSpPr>
          <a:xfrm>
            <a:off x="8691811" y="2851515"/>
            <a:ext cx="3281680" cy="1253067"/>
            <a:chOff x="8688288" y="3071603"/>
            <a:chExt cx="2963814" cy="1095533"/>
          </a:xfrm>
        </p:grpSpPr>
        <p:sp>
          <p:nvSpPr>
            <p:cNvPr id="31" name="íṣ1iḍe"/>
            <p:cNvSpPr/>
            <p:nvPr/>
          </p:nvSpPr>
          <p:spPr bwMode="auto">
            <a:xfrm>
              <a:off x="9326777" y="3484649"/>
              <a:ext cx="2325325" cy="682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提供定制化机房服务，满足用户个性化需求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íŝ1ïḍé"/>
            <p:cNvSpPr txBox="1"/>
            <p:nvPr/>
          </p:nvSpPr>
          <p:spPr bwMode="auto">
            <a:xfrm>
              <a:off x="9326835" y="3071603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spcBef>
                  <a:spcPct val="0"/>
                </a:spcBef>
                <a:defRPr/>
              </a:pPr>
              <a:r>
                <a:rPr lang="zh-CN" altLang="en-US" sz="1900" b="1" dirty="0" smtClean="0">
                  <a:latin typeface="方正兰亭准黑简体" panose="02000000000000000000" charset="-122"/>
                  <a:ea typeface="方正兰亭准黑简体" panose="02000000000000000000" charset="-122"/>
                  <a:cs typeface="方正兰亭准黑简体" panose="02000000000000000000" charset="-122"/>
                </a:rPr>
                <a:t>定制化机房</a:t>
              </a:r>
              <a:endParaRPr lang="en-US" altLang="zh-CN" sz="1900" b="1" dirty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endParaRPr>
            </a:p>
          </p:txBody>
        </p:sp>
        <p:sp>
          <p:nvSpPr>
            <p:cNvPr id="33" name="îṣ1îḑé"/>
            <p:cNvSpPr/>
            <p:nvPr/>
          </p:nvSpPr>
          <p:spPr bwMode="auto">
            <a:xfrm>
              <a:off x="8688288" y="3164655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rgbClr val="5268A5"/>
            </a:solidFill>
            <a:ln>
              <a:solidFill>
                <a:srgbClr val="5268A5"/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218323">
                <a:defRPr/>
              </a:pPr>
              <a:endParaRPr lang="zh-CN" altLang="en-US" sz="1900" dirty="0">
                <a:latin typeface="方正兰亭准黑简体" panose="02000000000000000000" charset="-122"/>
                <a:ea typeface="方正兰亭准黑简体" panose="02000000000000000000" charset="-122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5219196" y="2585493"/>
            <a:ext cx="6814400" cy="0"/>
          </a:xfrm>
          <a:prstGeom prst="line">
            <a:avLst/>
          </a:prstGeom>
          <a:noFill/>
          <a:ln w="3175" cap="rnd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35" name="iṩḷide"/>
          <p:cNvSpPr txBox="1"/>
          <p:nvPr/>
        </p:nvSpPr>
        <p:spPr>
          <a:xfrm>
            <a:off x="5158652" y="1149397"/>
            <a:ext cx="6814400" cy="1379629"/>
          </a:xfrm>
          <a:prstGeom prst="rect">
            <a:avLst/>
          </a:prstGeom>
          <a:noFill/>
        </p:spPr>
        <p:txBody>
          <a:bodyPr wrap="square" lIns="119997" tIns="62398" rIns="119997" bIns="62398" rtlCol="0">
            <a:normAutofit fontScale="85000" lnSpcReduction="20000"/>
          </a:bodyPr>
          <a:lstStyle/>
          <a:p>
            <a:pPr defTabSz="1218323">
              <a:lnSpc>
                <a:spcPct val="150000"/>
              </a:lnSpc>
            </a:pPr>
            <a:r>
              <a:rPr lang="en-US" sz="2700" b="1" dirty="0" smtClean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rPr>
              <a:t>IDC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提供“主机托管类”和“互联网接入类”、“定制化机房”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大类共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产品能力。</a:t>
            </a:r>
            <a:endParaRPr lang="zh-CN" altLang="en-US" sz="2400" dirty="0" smtClean="0"/>
          </a:p>
          <a:p>
            <a:pPr defTabSz="1218323">
              <a:lnSpc>
                <a:spcPct val="150000"/>
              </a:lnSpc>
            </a:pPr>
            <a:r>
              <a:rPr lang="zh-CN" altLang="en-US" sz="2100" b="1" dirty="0" smtClean="0"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rPr>
              <a:t>。</a:t>
            </a:r>
            <a:endParaRPr lang="en-US" sz="2100" b="1" dirty="0">
              <a:latin typeface="方正兰亭准黑简体" panose="02000000000000000000" charset="-122"/>
              <a:ea typeface="方正兰亭准黑简体" panose="02000000000000000000" charset="-122"/>
              <a:cs typeface="方正兰亭准黑简体" panose="0200000000000000000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150" y="252691"/>
            <a:ext cx="9296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anose="020B0503020204020204" pitchFamily="34" charset="-122"/>
              </a:rPr>
              <a:t>产品体系</a:t>
            </a:r>
            <a:r>
              <a:rPr lang="en-US" altLang="zh-CN" sz="2400" b="1" dirty="0" smtClean="0">
                <a:latin typeface="微软雅黑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latin typeface="微软雅黑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2400" b="1" spc="-5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gray">
          <a:xfrm>
            <a:off x="349253" y="1893888"/>
            <a:ext cx="3956050" cy="3881437"/>
          </a:xfrm>
          <a:prstGeom prst="ellips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val 4"/>
          <p:cNvSpPr>
            <a:spLocks noChangeArrowheads="1"/>
          </p:cNvSpPr>
          <p:nvPr/>
        </p:nvSpPr>
        <p:spPr bwMode="gray">
          <a:xfrm>
            <a:off x="566741" y="2100263"/>
            <a:ext cx="3490912" cy="3490912"/>
          </a:xfrm>
          <a:prstGeom prst="ellips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Oval 5"/>
          <p:cNvSpPr>
            <a:spLocks noChangeArrowheads="1"/>
          </p:cNvSpPr>
          <p:nvPr/>
        </p:nvSpPr>
        <p:spPr bwMode="gray">
          <a:xfrm>
            <a:off x="782641" y="2427288"/>
            <a:ext cx="2973387" cy="2973387"/>
          </a:xfrm>
          <a:prstGeom prst="ellips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 rot="9044363">
            <a:off x="25403" y="3725863"/>
            <a:ext cx="1871663" cy="1855787"/>
          </a:xfrm>
          <a:prstGeom prst="chevron">
            <a:avLst>
              <a:gd name="adj" fmla="val 28655"/>
            </a:avLst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C319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AutoShape 7"/>
          <p:cNvSpPr>
            <a:spLocks noChangeArrowheads="1"/>
          </p:cNvSpPr>
          <p:nvPr/>
        </p:nvSpPr>
        <p:spPr bwMode="gray">
          <a:xfrm rot="16200000">
            <a:off x="1303340" y="1531938"/>
            <a:ext cx="1871663" cy="1855788"/>
          </a:xfrm>
          <a:prstGeom prst="chevron">
            <a:avLst>
              <a:gd name="adj" fmla="val 2865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AutoShape 8"/>
          <p:cNvSpPr>
            <a:spLocks noChangeArrowheads="1"/>
          </p:cNvSpPr>
          <p:nvPr/>
        </p:nvSpPr>
        <p:spPr bwMode="gray">
          <a:xfrm rot="1788254">
            <a:off x="2571753" y="3738563"/>
            <a:ext cx="1871663" cy="1855787"/>
          </a:xfrm>
          <a:prstGeom prst="chevron">
            <a:avLst>
              <a:gd name="adj" fmla="val 28655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Rectangle 10"/>
          <p:cNvSpPr>
            <a:spLocks noChangeArrowheads="1"/>
          </p:cNvSpPr>
          <p:nvPr/>
        </p:nvSpPr>
        <p:spPr bwMode="gray">
          <a:xfrm>
            <a:off x="1214441" y="2274888"/>
            <a:ext cx="20431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rPr>
              <a:t>主机托管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FBF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Rectangle 11"/>
          <p:cNvSpPr>
            <a:spLocks noChangeArrowheads="1"/>
          </p:cNvSpPr>
          <p:nvPr/>
        </p:nvSpPr>
        <p:spPr bwMode="gray">
          <a:xfrm>
            <a:off x="0" y="4214818"/>
            <a:ext cx="166684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endParaRPr lang="en-US" altLang="zh-CN" sz="2000" b="1" kern="0" dirty="0" smtClean="0">
              <a:solidFill>
                <a:srgbClr val="FFFBF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rPr>
              <a:t>接入类产品</a:t>
            </a:r>
            <a:endParaRPr lang="en-US" altLang="zh-CN" sz="2000" b="1" kern="0" dirty="0" smtClean="0">
              <a:solidFill>
                <a:srgbClr val="FFFBF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Rectangle 12"/>
          <p:cNvSpPr>
            <a:spLocks noChangeArrowheads="1"/>
          </p:cNvSpPr>
          <p:nvPr/>
        </p:nvSpPr>
        <p:spPr bwMode="gray">
          <a:xfrm>
            <a:off x="3014666" y="4459288"/>
            <a:ext cx="116046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 smtClean="0">
                <a:solidFill>
                  <a:srgbClr val="FFFBFC"/>
                </a:solidFill>
                <a:latin typeface="微软雅黑" pitchFamily="34" charset="-122"/>
                <a:ea typeface="微软雅黑" pitchFamily="34" charset="-122"/>
              </a:rPr>
              <a:t>定制化机房</a:t>
            </a:r>
            <a:endParaRPr lang="en-US" altLang="zh-CN" sz="2000" b="1" kern="0" dirty="0" smtClean="0">
              <a:solidFill>
                <a:srgbClr val="FFFBF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52464" y="2763226"/>
          <a:ext cx="9644130" cy="41462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5223"/>
                <a:gridCol w="7478907"/>
              </a:tblGrid>
              <a:tr h="21431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IDC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服务级别承诺（简称：基础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SLA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服务类型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服务简述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机房服务 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数据中心等级标准等机房基础设施环境承诺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动力环境服务 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机房电力可用率等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项电力保障承诺</a:t>
                      </a:r>
                    </a:p>
                  </a:txBody>
                  <a:tcPr/>
                </a:tc>
              </a:tr>
              <a:tr h="488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网络服务 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用户网络连通等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项网络感知服务标准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故障服务  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用户故障投诉时限等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项服务标准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安保服务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数据中心安全保障人员及系统管理服务标准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空调系统服务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机房温湿度日常管理服务标准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消防系统服务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机房消防安全配套实施服务标准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综合服务 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提供物业等园区综合配套服务</a:t>
                      </a:r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增值服务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项增值服务中，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项服务向客户免费提供一定次数或者时间的增值服务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>
          <a:xfrm>
            <a:off x="809588" y="68025"/>
            <a:ext cx="929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anose="020B0503020204020204" pitchFamily="34" charset="-122"/>
              </a:rPr>
              <a:t>服务：</a:t>
            </a:r>
            <a:r>
              <a:rPr lang="zh-CN" altLang="en-US" sz="2400" b="1" dirty="0" smtClean="0">
                <a:latin typeface="微软雅黑" pitchFamily="34" charset="-122"/>
                <a:ea typeface="微软雅黑" panose="020B0503020204020204" pitchFamily="34" charset="-122"/>
              </a:rPr>
              <a:t>优质的服务标准，为客户提供差异化服务</a:t>
            </a:r>
            <a:endParaRPr lang="zh-CN" altLang="en-US" sz="2400" b="1" spc="-5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cxnSp>
        <p:nvCxnSpPr>
          <p:cNvPr id="5" name="直接连接符 4" descr="e7d195523061f1c0789e8b7a826592a64f42eaafa8f719f44178655771082FC721B933721FFCC1B71C8CD17ABA15C67805CF9E7F8161823886594CB764DBE15658D341DE06F40A8E2613069DF6F7DC022DFB066778701B14D2793335EC379ACA33F7F2A12B8CDACC91AC6A07A7A91CA0BDAC3559C6D2B53EECFD6D98490273F14EF45DD41BB85DE6"/>
          <p:cNvCxnSpPr/>
          <p:nvPr/>
        </p:nvCxnSpPr>
        <p:spPr>
          <a:xfrm>
            <a:off x="399467" y="774707"/>
            <a:ext cx="11373433" cy="18662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4"/>
          <p:cNvSpPr txBox="1"/>
          <p:nvPr/>
        </p:nvSpPr>
        <p:spPr>
          <a:xfrm>
            <a:off x="4398110" y="190471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66778" y="928670"/>
            <a:ext cx="9691728" cy="1729659"/>
            <a:chOff x="1128234" y="1234454"/>
            <a:chExt cx="8237743" cy="1729659"/>
          </a:xfrm>
        </p:grpSpPr>
        <p:grpSp>
          <p:nvGrpSpPr>
            <p:cNvPr id="8" name="组合 72"/>
            <p:cNvGrpSpPr/>
            <p:nvPr/>
          </p:nvGrpSpPr>
          <p:grpSpPr>
            <a:xfrm>
              <a:off x="1128234" y="1240970"/>
              <a:ext cx="8237743" cy="1723143"/>
              <a:chOff x="1128234" y="1240970"/>
              <a:chExt cx="8237743" cy="1723143"/>
            </a:xfrm>
          </p:grpSpPr>
          <p:grpSp>
            <p:nvGrpSpPr>
              <p:cNvPr id="17" name="组合 81"/>
              <p:cNvGrpSpPr/>
              <p:nvPr/>
            </p:nvGrpSpPr>
            <p:grpSpPr>
              <a:xfrm>
                <a:off x="1128234" y="1240970"/>
                <a:ext cx="2141642" cy="1723143"/>
                <a:chOff x="5132291" y="1069601"/>
                <a:chExt cx="2141642" cy="1723143"/>
              </a:xfrm>
            </p:grpSpPr>
            <p:grpSp>
              <p:nvGrpSpPr>
                <p:cNvPr id="27" name="组合 91"/>
                <p:cNvGrpSpPr/>
                <p:nvPr/>
              </p:nvGrpSpPr>
              <p:grpSpPr>
                <a:xfrm>
                  <a:off x="5132291" y="1154024"/>
                  <a:ext cx="1996062" cy="1638720"/>
                  <a:chOff x="1070489" y="1077259"/>
                  <a:chExt cx="2152771" cy="163872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1196340" y="1082040"/>
                    <a:ext cx="1920240" cy="205740"/>
                  </a:xfrm>
                  <a:prstGeom prst="rect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3009900" y="1082040"/>
                    <a:ext cx="213360" cy="205740"/>
                  </a:xfrm>
                  <a:prstGeom prst="ellipse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 rot="479569">
                    <a:off x="1070489" y="1077259"/>
                    <a:ext cx="45719" cy="1638720"/>
                  </a:xfrm>
                  <a:prstGeom prst="rect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文本框 92"/>
                <p:cNvSpPr txBox="1"/>
                <p:nvPr/>
              </p:nvSpPr>
              <p:spPr>
                <a:xfrm>
                  <a:off x="5293789" y="1421054"/>
                  <a:ext cx="198014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服务</a:t>
                  </a:r>
                  <a:r>
                    <a:rPr lang="zh-CN" altLang="en-US" sz="2000" b="1" dirty="0">
                      <a:solidFill>
                        <a:srgbClr val="04387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理念</a:t>
                  </a:r>
                  <a:endParaRPr lang="en-US" altLang="zh-CN" sz="2000" b="1" dirty="0">
                    <a:solidFill>
                      <a:srgbClr val="04387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不断自我革新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不断自我挑战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助力云计算产业发展</a:t>
                  </a: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5592352" y="1074692"/>
                  <a:ext cx="770348" cy="3579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94"/>
                <p:cNvSpPr txBox="1"/>
                <p:nvPr/>
              </p:nvSpPr>
              <p:spPr>
                <a:xfrm>
                  <a:off x="5561337" y="1069601"/>
                  <a:ext cx="1328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chemeClr val="tx2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Service    </a:t>
                  </a:r>
                  <a:r>
                    <a:rPr lang="en-US" altLang="zh-CN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Idea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组合 82"/>
              <p:cNvGrpSpPr/>
              <p:nvPr/>
            </p:nvGrpSpPr>
            <p:grpSpPr>
              <a:xfrm>
                <a:off x="4061934" y="1240970"/>
                <a:ext cx="5304043" cy="1723143"/>
                <a:chOff x="5132291" y="1069601"/>
                <a:chExt cx="5304043" cy="1723143"/>
              </a:xfrm>
            </p:grpSpPr>
            <p:grpSp>
              <p:nvGrpSpPr>
                <p:cNvPr id="19" name="组合 83"/>
                <p:cNvGrpSpPr/>
                <p:nvPr/>
              </p:nvGrpSpPr>
              <p:grpSpPr>
                <a:xfrm>
                  <a:off x="5132291" y="1154024"/>
                  <a:ext cx="5304043" cy="1638720"/>
                  <a:chOff x="1070489" y="1077259"/>
                  <a:chExt cx="5720459" cy="1638720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196340" y="1082040"/>
                    <a:ext cx="1920240" cy="205740"/>
                  </a:xfrm>
                  <a:prstGeom prst="rect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椭圆 23"/>
                  <p:cNvSpPr/>
                  <p:nvPr/>
                </p:nvSpPr>
                <p:spPr>
                  <a:xfrm>
                    <a:off x="3009900" y="1082040"/>
                    <a:ext cx="213360" cy="205740"/>
                  </a:xfrm>
                  <a:prstGeom prst="ellipse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 rot="479569">
                    <a:off x="1070489" y="1077259"/>
                    <a:ext cx="45719" cy="1638720"/>
                  </a:xfrm>
                  <a:prstGeom prst="rect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6577588" y="1082040"/>
                    <a:ext cx="213360" cy="205740"/>
                  </a:xfrm>
                  <a:prstGeom prst="ellipse">
                    <a:avLst/>
                  </a:prstGeom>
                  <a:solidFill>
                    <a:srgbClr val="04387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" name="文本框 84"/>
                <p:cNvSpPr txBox="1"/>
                <p:nvPr/>
              </p:nvSpPr>
              <p:spPr>
                <a:xfrm>
                  <a:off x="5293789" y="1421054"/>
                  <a:ext cx="1980144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服务</a:t>
                  </a:r>
                  <a:r>
                    <a:rPr lang="zh-CN" altLang="en-US" sz="2000" b="1" dirty="0">
                      <a:solidFill>
                        <a:srgbClr val="04387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项目</a:t>
                  </a:r>
                  <a:endParaRPr lang="en-US" altLang="zh-CN" sz="2000" b="1" dirty="0">
                    <a:solidFill>
                      <a:srgbClr val="04387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lvl="0" algn="ctr"/>
                  <a: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7x24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小时服务热线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60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项服务内容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消防安保等九大类</a:t>
                  </a:r>
                  <a:endPara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5592352" y="1074692"/>
                  <a:ext cx="770348" cy="3579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文本框 86"/>
                <p:cNvSpPr txBox="1"/>
                <p:nvPr/>
              </p:nvSpPr>
              <p:spPr>
                <a:xfrm>
                  <a:off x="5561337" y="1069601"/>
                  <a:ext cx="1328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2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Service</a:t>
                  </a:r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Items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" name="组合 73"/>
            <p:cNvGrpSpPr/>
            <p:nvPr/>
          </p:nvGrpSpPr>
          <p:grpSpPr>
            <a:xfrm>
              <a:off x="6866056" y="1234454"/>
              <a:ext cx="2417644" cy="1729659"/>
              <a:chOff x="5132291" y="1063085"/>
              <a:chExt cx="2417644" cy="1729659"/>
            </a:xfrm>
          </p:grpSpPr>
          <p:grpSp>
            <p:nvGrpSpPr>
              <p:cNvPr id="10" name="组合 74"/>
              <p:cNvGrpSpPr/>
              <p:nvPr/>
            </p:nvGrpSpPr>
            <p:grpSpPr>
              <a:xfrm>
                <a:off x="5132291" y="1154024"/>
                <a:ext cx="2417644" cy="1638720"/>
                <a:chOff x="1070489" y="1077259"/>
                <a:chExt cx="2607451" cy="163872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196340" y="1082040"/>
                  <a:ext cx="2481600" cy="205740"/>
                </a:xfrm>
                <a:prstGeom prst="rect">
                  <a:avLst/>
                </a:prstGeom>
                <a:solidFill>
                  <a:srgbClr val="0438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009900" y="1082040"/>
                  <a:ext cx="213360" cy="205740"/>
                </a:xfrm>
                <a:prstGeom prst="ellipse">
                  <a:avLst/>
                </a:prstGeom>
                <a:solidFill>
                  <a:srgbClr val="0438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 rot="479569">
                  <a:off x="1070489" y="1077259"/>
                  <a:ext cx="45719" cy="1638720"/>
                </a:xfrm>
                <a:prstGeom prst="rect">
                  <a:avLst/>
                </a:prstGeom>
                <a:solidFill>
                  <a:srgbClr val="0438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文本框 75"/>
              <p:cNvSpPr txBox="1"/>
              <p:nvPr/>
            </p:nvSpPr>
            <p:spPr>
              <a:xfrm>
                <a:off x="5293789" y="1421054"/>
                <a:ext cx="19801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服务</a:t>
                </a:r>
                <a:r>
                  <a:rPr lang="zh-CN" altLang="en-US" sz="2000" b="1" dirty="0">
                    <a:solidFill>
                      <a:srgbClr val="04387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承诺</a:t>
                </a:r>
                <a:endParaRPr lang="en-US" altLang="zh-CN" dirty="0">
                  <a:solidFill>
                    <a:srgbClr val="04387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金、银、铜牌三类服务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最可靠的技术支撑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最快捷的故障响应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592352" y="1074692"/>
                <a:ext cx="770348" cy="35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77"/>
              <p:cNvSpPr txBox="1"/>
              <p:nvPr/>
            </p:nvSpPr>
            <p:spPr>
              <a:xfrm>
                <a:off x="5560042" y="1063085"/>
                <a:ext cx="1977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Service</a:t>
                </a: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Commitment</a:t>
                </a:r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703862" y="58645"/>
            <a:ext cx="1379255" cy="443275"/>
            <a:chOff x="7201730" y="215856"/>
            <a:chExt cx="1716112" cy="584208"/>
          </a:xfrm>
        </p:grpSpPr>
        <p:pic>
          <p:nvPicPr>
            <p:cNvPr id="5" name="Picture 2" descr="D:\1近期工作\常用\移动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r="32903" b="50409"/>
            <a:stretch>
              <a:fillRect/>
            </a:stretch>
          </p:blipFill>
          <p:spPr bwMode="auto">
            <a:xfrm>
              <a:off x="7201730" y="215856"/>
              <a:ext cx="540012" cy="584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H:\logo-1.png"/>
            <p:cNvPicPr>
              <a:picLocks noChangeAspect="1" noChangeArrowheads="1"/>
            </p:cNvPicPr>
            <p:nvPr/>
          </p:nvPicPr>
          <p:blipFill>
            <a:blip r:embed="rId4" cstate="print">
              <a:lum bright="2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452" y="318781"/>
              <a:ext cx="1095390" cy="47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直接连接符 6"/>
          <p:cNvCxnSpPr/>
          <p:nvPr/>
        </p:nvCxnSpPr>
        <p:spPr bwMode="auto">
          <a:xfrm flipH="1">
            <a:off x="881026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32"/>
          <p:cNvSpPr txBox="1"/>
          <p:nvPr/>
        </p:nvSpPr>
        <p:spPr>
          <a:xfrm>
            <a:off x="809588" y="238866"/>
            <a:ext cx="7672423" cy="461685"/>
          </a:xfrm>
          <a:prstGeom prst="rect">
            <a:avLst/>
          </a:prstGeom>
          <a:noFill/>
        </p:spPr>
        <p:txBody>
          <a:bodyPr wrap="square" lIns="91460" tIns="45730" rIns="91460" bIns="45730" rtlCol="0" anchor="ctr">
            <a:spAutoFit/>
          </a:bodyPr>
          <a:lstStyle/>
          <a:p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“综合型”数据中心服务经验</a:t>
            </a:r>
            <a:endParaRPr lang="en-US" altLang="zh-CN" sz="2400" b="1" spc="133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4844" y="3037592"/>
            <a:ext cx="223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Arial" pitchFamily="34" charset="0"/>
                <a:sym typeface="微软雅黑" pitchFamily="34" charset="-122"/>
              </a:rPr>
              <a:t>部分省内合作单位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55749" y="908650"/>
            <a:ext cx="223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Arial" pitchFamily="34" charset="0"/>
                <a:sym typeface="微软雅黑" pitchFamily="34" charset="-122"/>
              </a:rPr>
              <a:t>部分国内合作企业</a:t>
            </a: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8382016" y="1071546"/>
            <a:ext cx="33877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租用机柜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数超过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</a:t>
            </a:r>
            <a:endParaRPr lang="en-US" altLang="zh-CN" sz="20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租用带宽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数超过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XTB</a:t>
            </a:r>
            <a:endParaRPr lang="en-US" altLang="zh-CN" sz="2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8262756" y="2581154"/>
            <a:ext cx="37754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全国性客户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入驻超过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家</a:t>
            </a:r>
            <a:r>
              <a:rPr lang="zh-CN" altLang="en-US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百度、腾讯、阿里、新浪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等知名</a:t>
            </a: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互联网全量入驻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8256300" y="3967952"/>
            <a:ext cx="3781944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p"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全省政企客户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入驻超过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山西省人民政府、山西省人力资源与社会保障厅山西省公安厅、银行等客户入驻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9" y="1493486"/>
            <a:ext cx="1662408" cy="580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1251" y="1493486"/>
            <a:ext cx="1678799" cy="5851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7240" y="2285992"/>
            <a:ext cx="1683712" cy="576445"/>
          </a:xfrm>
          <a:prstGeom prst="rect">
            <a:avLst/>
          </a:prstGeom>
        </p:spPr>
      </p:pic>
      <p:sp>
        <p:nvSpPr>
          <p:cNvPr id="29" name="矩形 16"/>
          <p:cNvSpPr>
            <a:spLocks noChangeArrowheads="1"/>
          </p:cNvSpPr>
          <p:nvPr/>
        </p:nvSpPr>
        <p:spPr bwMode="auto">
          <a:xfrm>
            <a:off x="407933" y="5832479"/>
            <a:ext cx="113768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b="1" dirty="0">
                <a:gradFill flip="none" rotWithShape="1">
                  <a:gsLst>
                    <a:gs pos="0">
                      <a:srgbClr val="FFC000"/>
                    </a:gs>
                    <a:gs pos="50000">
                      <a:srgbClr val="FFC000"/>
                    </a:gs>
                    <a:gs pos="100000">
                      <a:srgbClr val="FFFF00"/>
                    </a:gs>
                  </a:gsLst>
                  <a:lin ang="0" scaled="1"/>
                  <a:tileRect/>
                </a:gra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各级政府与企业的认可，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rgbClr val="FFC000"/>
                    </a:gs>
                    <a:gs pos="50000">
                      <a:srgbClr val="FFC000"/>
                    </a:gs>
                    <a:gs pos="100000">
                      <a:srgbClr val="FFFF00"/>
                    </a:gs>
                  </a:gsLst>
                  <a:lin ang="0" scaled="1"/>
                  <a:tileRect/>
                </a:gra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是山西移动</a:t>
            </a:r>
            <a:r>
              <a:rPr lang="zh-CN" altLang="en-US" sz="2800" b="1" dirty="0">
                <a:gradFill flip="none" rotWithShape="1">
                  <a:gsLst>
                    <a:gs pos="0">
                      <a:srgbClr val="FFC000"/>
                    </a:gs>
                    <a:gs pos="50000">
                      <a:srgbClr val="FFC000"/>
                    </a:gs>
                    <a:gs pos="100000">
                      <a:srgbClr val="FFFF00"/>
                    </a:gs>
                  </a:gsLst>
                  <a:lin ang="0" scaled="1"/>
                  <a:tileRect/>
                </a:gra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砥砺前行、永不停歇的服务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rgbClr val="FFC000"/>
                    </a:gs>
                    <a:gs pos="50000">
                      <a:srgbClr val="FFC000"/>
                    </a:gs>
                    <a:gs pos="100000">
                      <a:srgbClr val="FFFF00"/>
                    </a:gs>
                  </a:gsLst>
                  <a:lin ang="0" scaled="1"/>
                  <a:tileRect/>
                </a:gradFill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动力！</a:t>
            </a:r>
            <a:endParaRPr lang="zh-CN" altLang="en-US" b="1" dirty="0">
              <a:gradFill flip="none" rotWithShape="1">
                <a:gsLst>
                  <a:gs pos="0">
                    <a:srgbClr val="FFC000"/>
                  </a:gs>
                  <a:gs pos="50000">
                    <a:srgbClr val="FFC000"/>
                  </a:gs>
                  <a:gs pos="100000">
                    <a:srgbClr val="FFFF00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2" descr="C:\Users\Administrator\Desktop\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7" y="2269314"/>
            <a:ext cx="1687240" cy="5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6712" y="3714752"/>
            <a:ext cx="1785950" cy="5715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09852" y="3714752"/>
            <a:ext cx="1500198" cy="571504"/>
          </a:xfrm>
          <a:prstGeom prst="rect">
            <a:avLst/>
          </a:prstGeo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8" y="3714752"/>
            <a:ext cx="1428760" cy="51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28581" b="25362"/>
          <a:stretch>
            <a:fillRect/>
          </a:stretch>
        </p:blipFill>
        <p:spPr bwMode="auto">
          <a:xfrm>
            <a:off x="2738414" y="4786322"/>
            <a:ext cx="1565273" cy="66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67240" y="4786322"/>
            <a:ext cx="1643074" cy="64294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95802" y="3714752"/>
            <a:ext cx="17859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6712" y="4786322"/>
            <a:ext cx="1714512" cy="62864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53191" y="4786322"/>
            <a:ext cx="1571636" cy="65246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95802" y="1500174"/>
            <a:ext cx="1785950" cy="60960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666976" y="2285992"/>
            <a:ext cx="1714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80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15607" y="27480"/>
            <a:ext cx="6384713" cy="6858000"/>
            <a:chOff x="1907704" y="0"/>
            <a:chExt cx="4788535" cy="5143500"/>
          </a:xfrm>
        </p:grpSpPr>
        <p:sp>
          <p:nvSpPr>
            <p:cNvPr id="14" name="TextBox 2"/>
            <p:cNvSpPr txBox="1"/>
            <p:nvPr/>
          </p:nvSpPr>
          <p:spPr>
            <a:xfrm>
              <a:off x="2645676" y="1849043"/>
              <a:ext cx="4050563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</a:t>
              </a:r>
              <a:endPara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095041" y="889391"/>
              <a:ext cx="2952329" cy="1368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3095040" y="2889367"/>
              <a:ext cx="2952329" cy="136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6"/>
            <p:cNvSpPr txBox="1"/>
            <p:nvPr/>
          </p:nvSpPr>
          <p:spPr>
            <a:xfrm>
              <a:off x="3995864" y="3012365"/>
              <a:ext cx="135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 YOU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5868144" y="0"/>
              <a:ext cx="720080" cy="6995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077206" y="545257"/>
              <a:ext cx="360040" cy="34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907704" y="4155926"/>
              <a:ext cx="1008112" cy="9875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699792" y="4371950"/>
              <a:ext cx="360040" cy="3497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2"/>
          <p:cNvSpPr txBox="1"/>
          <p:nvPr/>
        </p:nvSpPr>
        <p:spPr>
          <a:xfrm>
            <a:off x="905520" y="238866"/>
            <a:ext cx="7672423" cy="461685"/>
          </a:xfrm>
          <a:prstGeom prst="rect">
            <a:avLst/>
          </a:prstGeom>
          <a:noFill/>
        </p:spPr>
        <p:txBody>
          <a:bodyPr wrap="square" lIns="91460" tIns="45730" rIns="91460" bIns="45730" rtlCol="0" anchor="ctr">
            <a:spAutoFit/>
          </a:bodyPr>
          <a:lstStyle/>
          <a:p>
            <a:r>
              <a:rPr lang="zh-CN" altLang="en-US" sz="2400" b="1" spc="133" dirty="0" smtClean="0">
                <a:latin typeface="微软雅黑" pitchFamily="34" charset="-122"/>
                <a:ea typeface="微软雅黑" pitchFamily="34" charset="-122"/>
              </a:rPr>
              <a:t>数据中心基本整体布局</a:t>
            </a:r>
            <a:endParaRPr lang="en-US" altLang="zh-CN" sz="2400" b="1" spc="133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50" y="1000108"/>
            <a:ext cx="4572032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238876" y="1142984"/>
            <a:ext cx="4463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133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pc="133" dirty="0" smtClean="0">
                <a:latin typeface="微软雅黑" pitchFamily="34" charset="-122"/>
                <a:ea typeface="微软雅黑" pitchFamily="34" charset="-122"/>
              </a:rPr>
              <a:t>、中国移动（山西太原）数据中心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310314" y="3857628"/>
            <a:ext cx="2548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133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pc="133" dirty="0" smtClean="0">
                <a:latin typeface="微软雅黑" pitchFamily="34" charset="-122"/>
                <a:ea typeface="微软雅黑" pitchFamily="34" charset="-122"/>
              </a:rPr>
              <a:t>、武洛街数据中心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096000" y="1785926"/>
            <a:ext cx="56769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山西省内最大的“电信级数据中心”，总</a:t>
            </a:r>
            <a:r>
              <a:rPr lang="zh-CN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建筑面积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4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7.53</a:t>
            </a:r>
            <a:r>
              <a:rPr lang="zh-CN" altLang="zh-CN" sz="14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万</a:t>
            </a:r>
            <a:r>
              <a:rPr lang="zh-CN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平方米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，装机能力超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机架，规划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栋数据机房楼、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栋动力配套楼、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栋变电站、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栋综合配套楼。采用全水冷空调系统、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10KV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高压水冷机组及柴油发电机组等新型技术，设计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PUE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，已获得 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ISO27001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ISO20000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双认证。</a:t>
            </a:r>
            <a:endParaRPr lang="en-US" altLang="zh-CN" sz="1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8876" y="4500570"/>
            <a:ext cx="56769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中国移动首批钻石五星级机房之一，位于山西省太原市经济技术开发区，距机场、火车站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公里范围内，机架规模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架，出口带宽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2T,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，已获得 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ISO27001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ISO20000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双认证。</a:t>
            </a:r>
            <a:endParaRPr lang="en-US" altLang="zh-CN" sz="1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703862" y="58645"/>
            <a:ext cx="1379255" cy="443275"/>
            <a:chOff x="7201730" y="215856"/>
            <a:chExt cx="1716112" cy="584208"/>
          </a:xfrm>
        </p:grpSpPr>
        <p:pic>
          <p:nvPicPr>
            <p:cNvPr id="133" name="Picture 2" descr="D:\1近期工作\常用\移动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r="32903" b="50409"/>
            <a:stretch>
              <a:fillRect/>
            </a:stretch>
          </p:blipFill>
          <p:spPr bwMode="auto">
            <a:xfrm>
              <a:off x="7201730" y="215856"/>
              <a:ext cx="540012" cy="584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6" descr="H:\logo-1.png"/>
            <p:cNvPicPr>
              <a:picLocks noChangeAspect="1" noChangeArrowheads="1"/>
            </p:cNvPicPr>
            <p:nvPr/>
          </p:nvPicPr>
          <p:blipFill>
            <a:blip r:embed="rId4" cstate="print">
              <a:lum bright="2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452" y="318781"/>
              <a:ext cx="1095390" cy="47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文本框 20"/>
          <p:cNvSpPr>
            <a:spLocks noChangeArrowheads="1"/>
          </p:cNvSpPr>
          <p:nvPr/>
        </p:nvSpPr>
        <p:spPr bwMode="auto">
          <a:xfrm>
            <a:off x="1339630" y="2569179"/>
            <a:ext cx="9581238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中国移动（山西太原）数据中心</a:t>
            </a:r>
            <a:endParaRPr lang="en-US" altLang="zh-CN" sz="4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0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线形标注 2(无边框) 8"/>
          <p:cNvSpPr/>
          <p:nvPr/>
        </p:nvSpPr>
        <p:spPr>
          <a:xfrm>
            <a:off x="6746260" y="4487317"/>
            <a:ext cx="3033485" cy="107405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24801"/>
              <a:gd name="adj5" fmla="val 1675"/>
              <a:gd name="adj6" fmla="val -37989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0380" y="1571612"/>
            <a:ext cx="4980577" cy="319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占地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59.8</a:t>
            </a:r>
            <a:r>
              <a:rPr lang="zh-CN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亩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建筑面积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7.53</a:t>
            </a:r>
            <a:r>
              <a:rPr lang="zh-CN" altLang="zh-CN" sz="20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万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平方米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符合国家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T3+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ISO27001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ISO20000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双认证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园区位于太原经济技术开发区，共分两期。一期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月投产，包括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栋数据机房楼、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栋动力配套楼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装机能力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架，出口带宽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8T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3256" y="5098333"/>
            <a:ext cx="498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b="1" dirty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电子政务、互联网、视频、游戏和中小企业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等不同的功能区域</a:t>
            </a:r>
          </a:p>
        </p:txBody>
      </p:sp>
      <p:sp>
        <p:nvSpPr>
          <p:cNvPr id="12" name="线形标注 2(无边框) 11"/>
          <p:cNvSpPr/>
          <p:nvPr/>
        </p:nvSpPr>
        <p:spPr>
          <a:xfrm>
            <a:off x="6821407" y="1120225"/>
            <a:ext cx="3033485" cy="107405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24801"/>
              <a:gd name="adj5" fmla="val 158459"/>
              <a:gd name="adj6" fmla="val -72311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6"/>
          <p:cNvGrpSpPr/>
          <p:nvPr/>
        </p:nvGrpSpPr>
        <p:grpSpPr>
          <a:xfrm>
            <a:off x="6471464" y="1134230"/>
            <a:ext cx="349943" cy="362818"/>
            <a:chOff x="6304679" y="2399204"/>
            <a:chExt cx="422121" cy="431102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14" name="椭圆 13"/>
            <p:cNvSpPr/>
            <p:nvPr/>
          </p:nvSpPr>
          <p:spPr>
            <a:xfrm>
              <a:off x="6420453" y="2520288"/>
              <a:ext cx="190572" cy="18893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ffectLst>
                  <a:glow rad="635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 rot="2065175">
              <a:off x="6304679" y="2399204"/>
              <a:ext cx="422121" cy="431102"/>
            </a:xfrm>
            <a:prstGeom prst="blockArc">
              <a:avLst>
                <a:gd name="adj1" fmla="val 10800000"/>
                <a:gd name="adj2" fmla="val 6685970"/>
                <a:gd name="adj3" fmla="val 0"/>
              </a:avLst>
            </a:prstGeom>
            <a:solidFill>
              <a:schemeClr val="accent1"/>
            </a:solidFill>
            <a:ln>
              <a:solidFill>
                <a:schemeClr val="bg1">
                  <a:lumMod val="95000"/>
                  <a:alpha val="59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effectLst>
                  <a:glow rad="1397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grpSp>
        <p:nvGrpSpPr>
          <p:cNvPr id="16" name="组合 16"/>
          <p:cNvGrpSpPr/>
          <p:nvPr/>
        </p:nvGrpSpPr>
        <p:grpSpPr>
          <a:xfrm>
            <a:off x="6471464" y="4532192"/>
            <a:ext cx="349943" cy="362818"/>
            <a:chOff x="6304679" y="2399204"/>
            <a:chExt cx="422121" cy="431102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17" name="椭圆 16"/>
            <p:cNvSpPr/>
            <p:nvPr/>
          </p:nvSpPr>
          <p:spPr>
            <a:xfrm>
              <a:off x="6420453" y="2520288"/>
              <a:ext cx="190572" cy="188935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effectLst>
                  <a:glow rad="635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 rot="2065175">
              <a:off x="6304679" y="2399204"/>
              <a:ext cx="422121" cy="431102"/>
            </a:xfrm>
            <a:prstGeom prst="blockArc">
              <a:avLst>
                <a:gd name="adj1" fmla="val 10800000"/>
                <a:gd name="adj2" fmla="val 6685970"/>
                <a:gd name="adj3" fmla="val 0"/>
              </a:avLst>
            </a:prstGeom>
            <a:solidFill>
              <a:schemeClr val="accent1"/>
            </a:solidFill>
            <a:ln>
              <a:solidFill>
                <a:schemeClr val="bg1">
                  <a:lumMod val="95000"/>
                  <a:alpha val="59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effectLst>
                  <a:glow rad="139700">
                    <a:srgbClr val="FFFFFF">
                      <a:satMod val="175000"/>
                      <a:alpha val="40000"/>
                    </a:srgbClr>
                  </a:glow>
                </a:effectLst>
              </a:endParaRPr>
            </a:p>
          </p:txBody>
        </p:sp>
      </p:grp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10703862" y="-214338"/>
            <a:ext cx="1379255" cy="443275"/>
            <a:chOff x="7201730" y="215856"/>
            <a:chExt cx="1716112" cy="584208"/>
          </a:xfrm>
        </p:grpSpPr>
        <p:pic>
          <p:nvPicPr>
            <p:cNvPr id="4" name="Picture 2" descr="D:\1近期工作\常用\移动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r="32903" b="50409"/>
            <a:stretch>
              <a:fillRect/>
            </a:stretch>
          </p:blipFill>
          <p:spPr bwMode="auto">
            <a:xfrm>
              <a:off x="7201730" y="215856"/>
              <a:ext cx="540012" cy="584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 descr="H:\logo-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452" y="318781"/>
              <a:ext cx="1095390" cy="47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32"/>
          <p:cNvSpPr txBox="1"/>
          <p:nvPr/>
        </p:nvSpPr>
        <p:spPr>
          <a:xfrm>
            <a:off x="905520" y="238866"/>
            <a:ext cx="7672423" cy="461685"/>
          </a:xfrm>
          <a:prstGeom prst="rect">
            <a:avLst/>
          </a:prstGeom>
          <a:noFill/>
        </p:spPr>
        <p:txBody>
          <a:bodyPr wrap="square" lIns="91460" tIns="45730" rIns="91460" bIns="45730" rtlCol="0" anchor="ctr">
            <a:spAutoFit/>
          </a:bodyPr>
          <a:lstStyle/>
          <a:p>
            <a:r>
              <a:rPr lang="zh-CN" altLang="en-US" sz="2400" b="1" spc="133" dirty="0" smtClean="0">
                <a:latin typeface="微软雅黑" pitchFamily="34" charset="-122"/>
                <a:ea typeface="微软雅黑" pitchFamily="34" charset="-122"/>
              </a:rPr>
              <a:t>中国移动（山西太原）数据中心基本概况</a:t>
            </a:r>
            <a:endParaRPr lang="en-US" altLang="zh-CN" sz="2400" b="1" spc="133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1095340" y="78579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084" y="1643050"/>
            <a:ext cx="607223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6881818" y="989723"/>
            <a:ext cx="57672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山西省内最大的电信级数据</a:t>
            </a:r>
            <a:r>
              <a:rPr lang="zh-CN" altLang="en-US" sz="2800" b="1" dirty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中心</a:t>
            </a:r>
            <a:endParaRPr lang="en-US" altLang="zh-CN" sz="2800" b="1" dirty="0">
              <a:solidFill>
                <a:srgbClr val="90C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6642" y="6142684"/>
            <a:ext cx="49171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规划机柜数超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，出口带宽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10T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72491" y="4403041"/>
            <a:ext cx="5767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90C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多功能综合数据中心</a:t>
            </a:r>
            <a:endParaRPr lang="en-US" altLang="zh-CN" sz="3200" b="1" dirty="0">
              <a:solidFill>
                <a:srgbClr val="90C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0703862" y="58645"/>
            <a:ext cx="1379255" cy="443275"/>
            <a:chOff x="7201730" y="215856"/>
            <a:chExt cx="1716112" cy="584208"/>
          </a:xfrm>
        </p:grpSpPr>
        <p:pic>
          <p:nvPicPr>
            <p:cNvPr id="5" name="Picture 2" descr="D:\1近期工作\常用\移动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r="32903" b="50409"/>
            <a:stretch>
              <a:fillRect/>
            </a:stretch>
          </p:blipFill>
          <p:spPr bwMode="auto">
            <a:xfrm>
              <a:off x="7201730" y="215856"/>
              <a:ext cx="540012" cy="584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H:\logo-1.png"/>
            <p:cNvPicPr>
              <a:picLocks noChangeAspect="1" noChangeArrowheads="1"/>
            </p:cNvPicPr>
            <p:nvPr/>
          </p:nvPicPr>
          <p:blipFill>
            <a:blip r:embed="rId4" cstate="print">
              <a:lum bright="2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452" y="318781"/>
              <a:ext cx="1095390" cy="47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直接连接符 6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32"/>
          <p:cNvSpPr txBox="1"/>
          <p:nvPr/>
        </p:nvSpPr>
        <p:spPr>
          <a:xfrm>
            <a:off x="905520" y="238866"/>
            <a:ext cx="7672423" cy="461685"/>
          </a:xfrm>
          <a:prstGeom prst="rect">
            <a:avLst/>
          </a:prstGeom>
          <a:noFill/>
        </p:spPr>
        <p:txBody>
          <a:bodyPr wrap="square" lIns="91460" tIns="45730" rIns="91460" bIns="45730" rtlCol="0" anchor="ctr">
            <a:spAutoFit/>
          </a:bodyPr>
          <a:lstStyle/>
          <a:p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具备九大关键指标，确保数据中心能力行业领先</a:t>
            </a:r>
            <a:endParaRPr lang="en-US" altLang="zh-CN" sz="2400" b="1" spc="133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>
            <a:off x="854723" y="1542106"/>
            <a:ext cx="2478533" cy="1458734"/>
            <a:chOff x="2902130" y="1542106"/>
            <a:chExt cx="2478533" cy="1458734"/>
          </a:xfrm>
        </p:grpSpPr>
        <p:sp>
          <p:nvSpPr>
            <p:cNvPr id="11" name="object 32"/>
            <p:cNvSpPr txBox="1"/>
            <p:nvPr/>
          </p:nvSpPr>
          <p:spPr>
            <a:xfrm>
              <a:off x="3699818" y="1708228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设计标准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12" name="object 28"/>
            <p:cNvSpPr/>
            <p:nvPr/>
          </p:nvSpPr>
          <p:spPr>
            <a:xfrm>
              <a:off x="2902130" y="1542106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32"/>
            <p:cNvSpPr txBox="1"/>
            <p:nvPr/>
          </p:nvSpPr>
          <p:spPr>
            <a:xfrm>
              <a:off x="3072973" y="2341685"/>
              <a:ext cx="2128243" cy="6591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符合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《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电子信息系统机房设计规范（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GB50174-2017)》A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级、国际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T3+</a:t>
              </a:r>
              <a:r>
                <a:rPr lang="zh-CN" altLang="en-US" sz="1400" b="1" dirty="0" smtClean="0">
                  <a:solidFill>
                    <a:srgbClr val="90C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）</a:t>
              </a:r>
              <a:endPara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grpSp>
        <p:nvGrpSpPr>
          <p:cNvPr id="14" name="组合 18"/>
          <p:cNvGrpSpPr/>
          <p:nvPr/>
        </p:nvGrpSpPr>
        <p:grpSpPr>
          <a:xfrm>
            <a:off x="3839160" y="1532584"/>
            <a:ext cx="2478533" cy="1500400"/>
            <a:chOff x="7603517" y="1532584"/>
            <a:chExt cx="2478533" cy="1500400"/>
          </a:xfrm>
        </p:grpSpPr>
        <p:sp>
          <p:nvSpPr>
            <p:cNvPr id="20" name="object 32"/>
            <p:cNvSpPr txBox="1"/>
            <p:nvPr/>
          </p:nvSpPr>
          <p:spPr>
            <a:xfrm>
              <a:off x="7776340" y="2373829"/>
              <a:ext cx="1880381" cy="6591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采用冷水机组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+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板换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+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冷却塔组成的冷冻水系统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22" name="object 32"/>
            <p:cNvSpPr txBox="1"/>
            <p:nvPr/>
          </p:nvSpPr>
          <p:spPr>
            <a:xfrm>
              <a:off x="8401205" y="1698706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制冷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23" name="object 28"/>
            <p:cNvSpPr/>
            <p:nvPr/>
          </p:nvSpPr>
          <p:spPr>
            <a:xfrm>
              <a:off x="7603517" y="1532584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组合 28"/>
          <p:cNvGrpSpPr/>
          <p:nvPr/>
        </p:nvGrpSpPr>
        <p:grpSpPr>
          <a:xfrm>
            <a:off x="6553804" y="1564949"/>
            <a:ext cx="2478533" cy="1291126"/>
            <a:chOff x="9982955" y="1531083"/>
            <a:chExt cx="2478533" cy="1291126"/>
          </a:xfrm>
        </p:grpSpPr>
        <p:sp>
          <p:nvSpPr>
            <p:cNvPr id="30" name="object 32"/>
            <p:cNvSpPr txBox="1"/>
            <p:nvPr/>
          </p:nvSpPr>
          <p:spPr>
            <a:xfrm>
              <a:off x="10123441" y="2378498"/>
              <a:ext cx="2128243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220KV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变电站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+110KV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变电站，双路市电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780643" y="1697205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电力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33" name="object 28"/>
            <p:cNvSpPr/>
            <p:nvPr/>
          </p:nvSpPr>
          <p:spPr>
            <a:xfrm>
              <a:off x="9982955" y="1531083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组合 28"/>
          <p:cNvGrpSpPr/>
          <p:nvPr/>
        </p:nvGrpSpPr>
        <p:grpSpPr>
          <a:xfrm>
            <a:off x="8959358" y="1574856"/>
            <a:ext cx="2478533" cy="1303950"/>
            <a:chOff x="9982955" y="1531083"/>
            <a:chExt cx="2478533" cy="1303950"/>
          </a:xfrm>
        </p:grpSpPr>
        <p:sp>
          <p:nvSpPr>
            <p:cNvPr id="40" name="object 32"/>
            <p:cNvSpPr txBox="1"/>
            <p:nvPr/>
          </p:nvSpPr>
          <p:spPr>
            <a:xfrm>
              <a:off x="10123441" y="2378498"/>
              <a:ext cx="2128243" cy="4565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   抗震烈度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8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度；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A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级防雷等级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42" name="object 32"/>
            <p:cNvSpPr txBox="1"/>
            <p:nvPr/>
          </p:nvSpPr>
          <p:spPr>
            <a:xfrm>
              <a:off x="10780643" y="1697205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抗震抗雷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43" name="object 28"/>
            <p:cNvSpPr/>
            <p:nvPr/>
          </p:nvSpPr>
          <p:spPr>
            <a:xfrm>
              <a:off x="9982955" y="1531083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组合 8"/>
          <p:cNvGrpSpPr/>
          <p:nvPr/>
        </p:nvGrpSpPr>
        <p:grpSpPr>
          <a:xfrm>
            <a:off x="0" y="4185312"/>
            <a:ext cx="2690314" cy="1145807"/>
            <a:chOff x="2690349" y="1542106"/>
            <a:chExt cx="2690314" cy="1145807"/>
          </a:xfrm>
        </p:grpSpPr>
        <p:sp>
          <p:nvSpPr>
            <p:cNvPr id="46" name="object 32"/>
            <p:cNvSpPr txBox="1"/>
            <p:nvPr/>
          </p:nvSpPr>
          <p:spPr>
            <a:xfrm>
              <a:off x="3699818" y="1708228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层高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47" name="object 28"/>
            <p:cNvSpPr/>
            <p:nvPr/>
          </p:nvSpPr>
          <p:spPr>
            <a:xfrm>
              <a:off x="2902130" y="1542106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32"/>
            <p:cNvSpPr txBox="1"/>
            <p:nvPr/>
          </p:nvSpPr>
          <p:spPr>
            <a:xfrm>
              <a:off x="2690349" y="2428868"/>
              <a:ext cx="212824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4.75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米</a:t>
              </a:r>
              <a:endPara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grpSp>
        <p:nvGrpSpPr>
          <p:cNvPr id="49" name="组合 18"/>
          <p:cNvGrpSpPr/>
          <p:nvPr/>
        </p:nvGrpSpPr>
        <p:grpSpPr>
          <a:xfrm>
            <a:off x="2640673" y="4175790"/>
            <a:ext cx="2478533" cy="1155329"/>
            <a:chOff x="7603517" y="1532584"/>
            <a:chExt cx="2478533" cy="1155329"/>
          </a:xfrm>
        </p:grpSpPr>
        <p:sp>
          <p:nvSpPr>
            <p:cNvPr id="50" name="object 32"/>
            <p:cNvSpPr txBox="1"/>
            <p:nvPr/>
          </p:nvSpPr>
          <p:spPr>
            <a:xfrm>
              <a:off x="7915572" y="2428868"/>
              <a:ext cx="188038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超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10000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52" name="object 32"/>
            <p:cNvSpPr txBox="1"/>
            <p:nvPr/>
          </p:nvSpPr>
          <p:spPr>
            <a:xfrm>
              <a:off x="8401205" y="1698706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机柜数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53" name="object 28"/>
            <p:cNvSpPr/>
            <p:nvPr/>
          </p:nvSpPr>
          <p:spPr>
            <a:xfrm>
              <a:off x="7603517" y="1532584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组合 28"/>
          <p:cNvGrpSpPr/>
          <p:nvPr/>
        </p:nvGrpSpPr>
        <p:grpSpPr>
          <a:xfrm>
            <a:off x="5426755" y="4208155"/>
            <a:ext cx="2478533" cy="1106460"/>
            <a:chOff x="9982955" y="1531083"/>
            <a:chExt cx="2478533" cy="1106460"/>
          </a:xfrm>
        </p:grpSpPr>
        <p:sp>
          <p:nvSpPr>
            <p:cNvPr id="55" name="object 32"/>
            <p:cNvSpPr txBox="1"/>
            <p:nvPr/>
          </p:nvSpPr>
          <p:spPr>
            <a:xfrm>
              <a:off x="10123441" y="2378498"/>
              <a:ext cx="212824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至骨干时延小于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5ms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57" name="object 32"/>
            <p:cNvSpPr txBox="1"/>
            <p:nvPr/>
          </p:nvSpPr>
          <p:spPr>
            <a:xfrm>
              <a:off x="10780643" y="1697205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网络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58" name="object 28"/>
            <p:cNvSpPr/>
            <p:nvPr/>
          </p:nvSpPr>
          <p:spPr>
            <a:xfrm>
              <a:off x="9982955" y="1531083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组合 28"/>
          <p:cNvGrpSpPr/>
          <p:nvPr/>
        </p:nvGrpSpPr>
        <p:grpSpPr>
          <a:xfrm>
            <a:off x="7667636" y="4218062"/>
            <a:ext cx="2478533" cy="1113057"/>
            <a:chOff x="9982955" y="1531083"/>
            <a:chExt cx="2478533" cy="1113057"/>
          </a:xfrm>
        </p:grpSpPr>
        <p:sp>
          <p:nvSpPr>
            <p:cNvPr id="60" name="object 32"/>
            <p:cNvSpPr txBox="1"/>
            <p:nvPr/>
          </p:nvSpPr>
          <p:spPr>
            <a:xfrm>
              <a:off x="10104034" y="2385095"/>
              <a:ext cx="219517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设计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PUE1.3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62" name="object 32"/>
            <p:cNvSpPr txBox="1"/>
            <p:nvPr/>
          </p:nvSpPr>
          <p:spPr>
            <a:xfrm>
              <a:off x="10780643" y="1697205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PUE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63" name="object 28"/>
            <p:cNvSpPr/>
            <p:nvPr/>
          </p:nvSpPr>
          <p:spPr>
            <a:xfrm>
              <a:off x="9982955" y="1531083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组合 28"/>
          <p:cNvGrpSpPr/>
          <p:nvPr/>
        </p:nvGrpSpPr>
        <p:grpSpPr>
          <a:xfrm>
            <a:off x="9810776" y="4214818"/>
            <a:ext cx="2478533" cy="1106460"/>
            <a:chOff x="9982955" y="1531083"/>
            <a:chExt cx="2478533" cy="1106460"/>
          </a:xfrm>
        </p:grpSpPr>
        <p:sp>
          <p:nvSpPr>
            <p:cNvPr id="65" name="object 32"/>
            <p:cNvSpPr txBox="1"/>
            <p:nvPr/>
          </p:nvSpPr>
          <p:spPr>
            <a:xfrm>
              <a:off x="9982955" y="2378498"/>
              <a:ext cx="212824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10KN/16KN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67" name="object 32"/>
            <p:cNvSpPr txBox="1"/>
            <p:nvPr/>
          </p:nvSpPr>
          <p:spPr>
            <a:xfrm>
              <a:off x="10780643" y="1697205"/>
              <a:ext cx="1680845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zh-CN" altLang="en-US" sz="2200" b="1" spc="-5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YaHei"/>
                </a:rPr>
                <a:t>承重</a:t>
              </a:r>
              <a:endParaRPr sz="2200" b="1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  <p:sp>
          <p:nvSpPr>
            <p:cNvPr id="68" name="object 28"/>
            <p:cNvSpPr/>
            <p:nvPr/>
          </p:nvSpPr>
          <p:spPr>
            <a:xfrm>
              <a:off x="9982955" y="1531083"/>
              <a:ext cx="699985" cy="6836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0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4015" y="1357298"/>
            <a:ext cx="2847664" cy="360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27058" y="1390980"/>
            <a:ext cx="2747974" cy="360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274" y="1357298"/>
            <a:ext cx="2847664" cy="3600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3055" y="1388361"/>
            <a:ext cx="300159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双路市电引入</a:t>
            </a:r>
            <a:endParaRPr lang="en-US" altLang="zh-CN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10KV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独立高压供电，分别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引自两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个变电站。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高低压设备全部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使用国际一线品牌产品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471486" y="1363413"/>
            <a:ext cx="3053274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2N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UPS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满载情况下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15-30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分钟电池后备时间。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2N/3N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冗余配置。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电池实时在线监测。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285984" y="1404955"/>
            <a:ext cx="295355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N+1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柴油发电机组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配备高压柴油发电机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地下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油库提供大于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小时燃料储备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小时供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6646" y="771898"/>
            <a:ext cx="802003" cy="1085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60000"/>
              <a:buFont typeface="Wingdings" panose="05000000000000000000" pitchFamily="2" charset="2"/>
              <a:buNone/>
              <a:defRPr sz="23900" i="1" kern="120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anose="02020602080505020303" pitchFamily="18" charset="0"/>
                <a:ea typeface="华文中宋" panose="02010600040101010101" pitchFamily="2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6AA30">
                  <a:lumMod val="50000"/>
                </a:srgbClr>
              </a:buClr>
              <a:defRPr/>
            </a:pPr>
            <a:r>
              <a:rPr lang="en-US" altLang="zh-CN" sz="8800" dirty="0">
                <a:ln w="19050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1</a:t>
            </a:r>
            <a:endParaRPr lang="zh-CN" altLang="en-US" sz="8800" dirty="0">
              <a:ln w="19050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文本占位符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95736" y="785794"/>
            <a:ext cx="802003" cy="1085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60000"/>
              <a:buFont typeface="Wingdings" panose="05000000000000000000" pitchFamily="2" charset="2"/>
              <a:buNone/>
              <a:defRPr sz="23900" i="1" kern="120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anose="02020602080505020303" pitchFamily="18" charset="0"/>
                <a:ea typeface="华文中宋" panose="02010600040101010101" pitchFamily="2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6AA30">
                  <a:lumMod val="50000"/>
                </a:srgbClr>
              </a:buClr>
              <a:defRPr/>
            </a:pPr>
            <a:r>
              <a:rPr lang="en-US" altLang="zh-CN" sz="8800" dirty="0">
                <a:ln w="19050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2</a:t>
            </a:r>
            <a:endParaRPr lang="zh-CN" altLang="en-US" sz="8800" dirty="0">
              <a:ln w="19050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文本占位符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001192" y="789184"/>
            <a:ext cx="802003" cy="1085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60000"/>
              <a:buFont typeface="Wingdings" panose="05000000000000000000" pitchFamily="2" charset="2"/>
              <a:buNone/>
              <a:defRPr sz="23900" i="1" kern="120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anose="02020602080505020303" pitchFamily="18" charset="0"/>
                <a:ea typeface="华文中宋" panose="02010600040101010101" pitchFamily="2" charset="-122"/>
                <a:cs typeface="+mn-cs"/>
              </a:defRPr>
            </a:lvl1pPr>
            <a:lvl2pPr marL="357188" indent="-357188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6AA30">
                  <a:lumMod val="50000"/>
                </a:srgbClr>
              </a:buClr>
              <a:defRPr/>
            </a:pPr>
            <a:r>
              <a:rPr lang="en-US" altLang="zh-CN" sz="8800" dirty="0">
                <a:ln w="19050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3</a:t>
            </a:r>
            <a:endParaRPr lang="zh-CN" altLang="en-US" sz="8800" dirty="0">
              <a:ln w="19050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809588" y="-24"/>
            <a:ext cx="9296437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anose="020B0503020204020204" pitchFamily="34" charset="-122"/>
              </a:rPr>
              <a:t>电源：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三重电源保障机制 </a:t>
            </a:r>
            <a:r>
              <a:rPr lang="en-US" altLang="zh-CN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. 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保障客户设备不间断运行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836" y="4071942"/>
            <a:ext cx="321628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2926" y="4071942"/>
            <a:ext cx="307183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67702" y="4071942"/>
            <a:ext cx="321471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"/>
          <p:cNvSpPr/>
          <p:nvPr/>
        </p:nvSpPr>
        <p:spPr>
          <a:xfrm>
            <a:off x="809588" y="68025"/>
            <a:ext cx="929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anose="020B0503020204020204" pitchFamily="34" charset="-122"/>
              </a:rPr>
              <a:t>制冷：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高效可靠的制冷系统 </a:t>
            </a:r>
            <a:r>
              <a:rPr lang="en-US" altLang="zh-CN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. 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保证设备环境恒温恒湿</a:t>
            </a:r>
          </a:p>
        </p:txBody>
      </p:sp>
      <p:sp>
        <p:nvSpPr>
          <p:cNvPr id="5" name="矩形 4"/>
          <p:cNvSpPr/>
          <p:nvPr/>
        </p:nvSpPr>
        <p:spPr>
          <a:xfrm>
            <a:off x="738150" y="785794"/>
            <a:ext cx="104299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高效大型冷冻水制冷系统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水冷机组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配置，管路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均采用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双管路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采用列间空调、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热管背板技术保证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设备的最佳制冷效果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配备蓄冷罐提供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后备冷源，蓄水池提供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后备用水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规划建设一座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16000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立方米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蓄冷罐用于削峰填谷，降低运行成本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64" y="4071942"/>
            <a:ext cx="3205955" cy="236991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0" y="4071942"/>
            <a:ext cx="2000264" cy="235494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66" y="4071942"/>
            <a:ext cx="3676650" cy="237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809588" y="68025"/>
            <a:ext cx="929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anose="020B0503020204020204" pitchFamily="34" charset="-122"/>
              </a:rPr>
              <a:t>网络：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优质高效的网络出口 </a:t>
            </a:r>
            <a:r>
              <a:rPr lang="en-US" altLang="zh-CN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.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网络可用率达</a:t>
            </a:r>
            <a:r>
              <a:rPr lang="en-US" altLang="zh-CN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99.999%</a:t>
            </a:r>
            <a:endParaRPr lang="zh-CN" altLang="en-US" sz="2400" b="1" spc="-5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8150" y="785794"/>
            <a:ext cx="10429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全冗余网络架构，保障网络连续性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出口带宽，双跨集团骨干与省网骨干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中国移动核心节点，直达北京、广州、西安、成都、武汉等一线城市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提供网络单边加速、负载均衡等网络优化服务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48" y="3071810"/>
            <a:ext cx="705802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0"/>
          <a:stretch/>
        </p:blipFill>
        <p:spPr>
          <a:xfrm>
            <a:off x="5310182" y="4500570"/>
            <a:ext cx="1884238" cy="1428760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42" y="4500570"/>
            <a:ext cx="1769476" cy="1428760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/>
          <a:stretch/>
        </p:blipFill>
        <p:spPr>
          <a:xfrm>
            <a:off x="952464" y="4500570"/>
            <a:ext cx="1785950" cy="1409598"/>
          </a:xfrm>
          <a:prstGeom prst="rect">
            <a:avLst/>
          </a:prstGeom>
          <a:ln>
            <a:solidFill>
              <a:srgbClr val="00B0F0"/>
            </a:solidFill>
          </a:ln>
          <a:effectLst/>
        </p:spPr>
      </p:pic>
      <p:cxnSp>
        <p:nvCxnSpPr>
          <p:cNvPr id="24" name="直接连接符 23"/>
          <p:cNvCxnSpPr/>
          <p:nvPr/>
        </p:nvCxnSpPr>
        <p:spPr bwMode="auto">
          <a:xfrm flipH="1">
            <a:off x="990580" y="755014"/>
            <a:ext cx="98977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809588" y="68025"/>
            <a:ext cx="9296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anose="020B0503020204020204" pitchFamily="34" charset="-122"/>
              </a:rPr>
              <a:t>后勤：</a:t>
            </a:r>
            <a:r>
              <a:rPr lang="zh-CN" altLang="en-US" sz="2400" b="1" spc="-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完善的安保  消防 综合配套服务</a:t>
            </a:r>
          </a:p>
        </p:txBody>
      </p:sp>
      <p:sp>
        <p:nvSpPr>
          <p:cNvPr id="26" name="矩形 25"/>
          <p:cNvSpPr/>
          <p:nvPr/>
        </p:nvSpPr>
        <p:spPr>
          <a:xfrm>
            <a:off x="738150" y="857232"/>
            <a:ext cx="104299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提供全面的综合安全保障服务，配备专业运维服务团队、安全保障团队、核心区域进行不间断无死角高清视频监控，采用分级门禁监控系统，为客户提供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小时连续安全保障服务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园区配备火灾自动智能报警消防联动控制系统，包括消防电源监控系统、防火门监控系统、电气火灾监控系统等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园区规划一栋综合服务支撑楼，满足集中监控、故障处理、会议服务、客户接待等办公服务需求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3322" y="4500570"/>
            <a:ext cx="1900236" cy="15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25024" y="4500571"/>
            <a:ext cx="200026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676aec28af6d08441b831e4eb69e16a109f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16222149"/>
  <p:tag name="MH_LIBRARY" val="GRAPHIC"/>
  <p:tag name="MH_ORDER" val="文本占位符 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16222149"/>
  <p:tag name="MH_LIBRARY" val="GRAPHIC"/>
  <p:tag name="MH_ORDER" val="文本占位符 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16222149"/>
  <p:tag name="MH_LIBRARY" val="GRAPHIC"/>
  <p:tag name="MH_ORDER" val="文本占位符 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移动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移动模板" id="{1127E480-4AEC-4446-807C-CC9A9374F1E8}" vid="{40F075A6-5221-4437-8A07-050F9AF009E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19719</TotalTime>
  <Words>1159</Words>
  <Application>Microsoft Office PowerPoint</Application>
  <PresentationFormat>自定义</PresentationFormat>
  <Paragraphs>152</Paragraphs>
  <Slides>17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自定义设计方案</vt:lpstr>
      <vt:lpstr>移动模板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金磊</dc:creator>
  <cp:lastModifiedBy>山西晋城集团客户部李磊磊</cp:lastModifiedBy>
  <cp:revision>1249</cp:revision>
  <dcterms:created xsi:type="dcterms:W3CDTF">2013-11-22T10:39:44Z</dcterms:created>
  <dcterms:modified xsi:type="dcterms:W3CDTF">2018-06-27T02:33:31Z</dcterms:modified>
</cp:coreProperties>
</file>