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2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8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7F2-5658-40A6-BE32-4E82A2CFE37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FB4A-AEC1-444A-BEF1-395A6166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4F462FE-E272-4B43-A3C1-5AD3952DBBD5}"/>
              </a:ext>
            </a:extLst>
          </p:cNvPr>
          <p:cNvGrpSpPr/>
          <p:nvPr/>
        </p:nvGrpSpPr>
        <p:grpSpPr>
          <a:xfrm>
            <a:off x="4867063" y="944494"/>
            <a:ext cx="3712988" cy="6140619"/>
            <a:chOff x="3801367" y="569744"/>
            <a:chExt cx="3712988" cy="614061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B738611-F484-4E96-B219-2E9BD0832656}"/>
                </a:ext>
              </a:extLst>
            </p:cNvPr>
            <p:cNvGrpSpPr/>
            <p:nvPr/>
          </p:nvGrpSpPr>
          <p:grpSpPr>
            <a:xfrm>
              <a:off x="3801367" y="3991926"/>
              <a:ext cx="3712988" cy="2718437"/>
              <a:chOff x="2475949" y="298725"/>
              <a:chExt cx="3916916" cy="4310713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6DDCB00-054B-462E-BAB7-D0047FA9A4FF}"/>
                  </a:ext>
                </a:extLst>
              </p:cNvPr>
              <p:cNvCxnSpPr/>
              <p:nvPr/>
            </p:nvCxnSpPr>
            <p:spPr>
              <a:xfrm flipH="1">
                <a:off x="3173046" y="1203569"/>
                <a:ext cx="1101969" cy="2563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93D872F-ED34-474D-A02A-0E38ED22363A}"/>
                  </a:ext>
                </a:extLst>
              </p:cNvPr>
              <p:cNvCxnSpPr/>
              <p:nvPr/>
            </p:nvCxnSpPr>
            <p:spPr>
              <a:xfrm>
                <a:off x="3173046" y="3767015"/>
                <a:ext cx="2360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86A403B-4133-4EE7-BC92-AD1DB9AAC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15" y="1203568"/>
                <a:ext cx="1258277" cy="2563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270A782-36CF-46D1-B181-B59A7AC0FCCC}"/>
                  </a:ext>
                </a:extLst>
              </p:cNvPr>
              <p:cNvCxnSpPr/>
              <p:nvPr/>
            </p:nvCxnSpPr>
            <p:spPr>
              <a:xfrm>
                <a:off x="2624138" y="3033713"/>
                <a:ext cx="109989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27D3669-4E8D-4095-8908-F755CD03AD12}"/>
                  </a:ext>
                </a:extLst>
              </p:cNvPr>
              <p:cNvCxnSpPr/>
              <p:nvPr/>
            </p:nvCxnSpPr>
            <p:spPr>
              <a:xfrm>
                <a:off x="4948238" y="3038476"/>
                <a:ext cx="109989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BDBA971-1514-4653-BAD4-3DF17DE3AC28}"/>
                  </a:ext>
                </a:extLst>
              </p:cNvPr>
              <p:cNvCxnSpPr/>
              <p:nvPr/>
            </p:nvCxnSpPr>
            <p:spPr>
              <a:xfrm flipV="1">
                <a:off x="3173046" y="3033713"/>
                <a:ext cx="0" cy="733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46A1440-9BDC-4BC4-94D7-B1375DC92B18}"/>
                  </a:ext>
                </a:extLst>
              </p:cNvPr>
              <p:cNvCxnSpPr/>
              <p:nvPr/>
            </p:nvCxnSpPr>
            <p:spPr>
              <a:xfrm flipV="1">
                <a:off x="5533292" y="3033713"/>
                <a:ext cx="0" cy="733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14926B-2C4B-412A-A5D6-107629B153E3}"/>
                  </a:ext>
                </a:extLst>
              </p:cNvPr>
              <p:cNvSpPr txBox="1"/>
              <p:nvPr/>
            </p:nvSpPr>
            <p:spPr>
              <a:xfrm>
                <a:off x="3815391" y="298725"/>
                <a:ext cx="919250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X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63FC191-E6D5-4062-B598-F4D91688568D}"/>
                  </a:ext>
                </a:extLst>
              </p:cNvPr>
              <p:cNvSpPr txBox="1"/>
              <p:nvPr/>
            </p:nvSpPr>
            <p:spPr>
              <a:xfrm>
                <a:off x="2861530" y="3244334"/>
                <a:ext cx="27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9F79FE7-3FA9-4DF7-B36A-8A0D2335E252}"/>
                  </a:ext>
                </a:extLst>
              </p:cNvPr>
              <p:cNvSpPr txBox="1"/>
              <p:nvPr/>
            </p:nvSpPr>
            <p:spPr>
              <a:xfrm>
                <a:off x="5514485" y="3213018"/>
                <a:ext cx="27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49A21F8-D121-49BD-889D-2EE776ED828C}"/>
                  </a:ext>
                </a:extLst>
              </p:cNvPr>
              <p:cNvCxnSpPr/>
              <p:nvPr/>
            </p:nvCxnSpPr>
            <p:spPr>
              <a:xfrm>
                <a:off x="2624138" y="2910224"/>
                <a:ext cx="864000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5BA835F-8945-4302-9E9B-327DB99C3DAD}"/>
                  </a:ext>
                </a:extLst>
              </p:cNvPr>
              <p:cNvCxnSpPr/>
              <p:nvPr/>
            </p:nvCxnSpPr>
            <p:spPr>
              <a:xfrm>
                <a:off x="2624138" y="2909888"/>
                <a:ext cx="0" cy="185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1A9CC2E-FAA0-434B-B14C-1101CDC80D11}"/>
                  </a:ext>
                </a:extLst>
              </p:cNvPr>
              <p:cNvCxnSpPr/>
              <p:nvPr/>
            </p:nvCxnSpPr>
            <p:spPr>
              <a:xfrm>
                <a:off x="3486151" y="2883694"/>
                <a:ext cx="0" cy="185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06A9E5-1647-4B0D-90F0-6E9D12DBA72A}"/>
                  </a:ext>
                </a:extLst>
              </p:cNvPr>
              <p:cNvSpPr txBox="1"/>
              <p:nvPr/>
            </p:nvSpPr>
            <p:spPr>
              <a:xfrm>
                <a:off x="2822638" y="2457164"/>
                <a:ext cx="425629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2D17A49-CBDF-412E-B866-3E67ACEAB684}"/>
                  </a:ext>
                </a:extLst>
              </p:cNvPr>
              <p:cNvCxnSpPr/>
              <p:nvPr/>
            </p:nvCxnSpPr>
            <p:spPr>
              <a:xfrm>
                <a:off x="4956157" y="2902628"/>
                <a:ext cx="216000" cy="0"/>
              </a:xfrm>
              <a:prstGeom prst="straightConnector1">
                <a:avLst/>
              </a:prstGeom>
              <a:ln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895861E-3224-44A9-84DB-DCB862522241}"/>
                  </a:ext>
                </a:extLst>
              </p:cNvPr>
              <p:cNvCxnSpPr/>
              <p:nvPr/>
            </p:nvCxnSpPr>
            <p:spPr>
              <a:xfrm>
                <a:off x="4953767" y="2864528"/>
                <a:ext cx="0" cy="185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3FC2D42-9132-45E1-92E8-7035AF3AC538}"/>
                  </a:ext>
                </a:extLst>
              </p:cNvPr>
              <p:cNvCxnSpPr/>
              <p:nvPr/>
            </p:nvCxnSpPr>
            <p:spPr>
              <a:xfrm>
                <a:off x="5168077" y="2862149"/>
                <a:ext cx="0" cy="185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51CAA0F-5560-4602-8780-2CDC363BB3AB}"/>
                  </a:ext>
                </a:extLst>
              </p:cNvPr>
              <p:cNvSpPr txBox="1"/>
              <p:nvPr/>
            </p:nvSpPr>
            <p:spPr>
              <a:xfrm>
                <a:off x="4585895" y="2611935"/>
                <a:ext cx="42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53EB10C-574A-440E-B346-082F43D494F6}"/>
                  </a:ext>
                </a:extLst>
              </p:cNvPr>
              <p:cNvSpPr txBox="1"/>
              <p:nvPr/>
            </p:nvSpPr>
            <p:spPr>
              <a:xfrm>
                <a:off x="2928074" y="3723587"/>
                <a:ext cx="42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289432B-9132-4DE6-B634-C63A5FFD8C54}"/>
                  </a:ext>
                </a:extLst>
              </p:cNvPr>
              <p:cNvSpPr txBox="1"/>
              <p:nvPr/>
            </p:nvSpPr>
            <p:spPr>
              <a:xfrm>
                <a:off x="5305700" y="3718196"/>
                <a:ext cx="42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296B7A6-5698-469D-85EA-F741EC175435}"/>
                  </a:ext>
                </a:extLst>
              </p:cNvPr>
              <p:cNvSpPr txBox="1"/>
              <p:nvPr/>
            </p:nvSpPr>
            <p:spPr>
              <a:xfrm>
                <a:off x="2475949" y="2988334"/>
                <a:ext cx="73663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cam1</a:t>
                </a:r>
                <a:endParaRPr lang="zh-CN" alt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510882A-4072-43E0-AC64-430179FF3793}"/>
                  </a:ext>
                </a:extLst>
              </p:cNvPr>
              <p:cNvSpPr txBox="1"/>
              <p:nvPr/>
            </p:nvSpPr>
            <p:spPr>
              <a:xfrm>
                <a:off x="5656230" y="2952635"/>
                <a:ext cx="73663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cam2</a:t>
                </a:r>
                <a:endParaRPr lang="zh-CN" alt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C83DA1-D3E5-4F48-B684-9DE10AAF2187}"/>
                  </a:ext>
                </a:extLst>
              </p:cNvPr>
              <p:cNvSpPr txBox="1"/>
              <p:nvPr/>
            </p:nvSpPr>
            <p:spPr>
              <a:xfrm>
                <a:off x="3726381" y="3779751"/>
                <a:ext cx="969444" cy="82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Baseline </a:t>
                </a:r>
                <a:r>
                  <a:rPr lang="en-US" altLang="zh-CN" sz="1400" b="1" dirty="0"/>
                  <a:t>B</a:t>
                </a:r>
                <a:endParaRPr lang="zh-CN" altLang="en-US" b="1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0AACFE-E1F5-4CDB-8487-AC05D8CD7628}"/>
                </a:ext>
              </a:extLst>
            </p:cNvPr>
            <p:cNvSpPr txBox="1"/>
            <p:nvPr/>
          </p:nvSpPr>
          <p:spPr>
            <a:xfrm>
              <a:off x="3881982" y="569744"/>
              <a:ext cx="1302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 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620757-AD81-46E6-98D0-C77267C3DBDA}"/>
              </a:ext>
            </a:extLst>
          </p:cNvPr>
          <p:cNvGrpSpPr/>
          <p:nvPr/>
        </p:nvGrpSpPr>
        <p:grpSpPr>
          <a:xfrm>
            <a:off x="8510379" y="620680"/>
            <a:ext cx="3599858" cy="6464433"/>
            <a:chOff x="7878320" y="245930"/>
            <a:chExt cx="3599858" cy="6464433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8C0765D-E7AE-4A46-81C3-1F467AA8B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2567" y="795343"/>
              <a:ext cx="836691" cy="5383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725857-0478-490E-BF6C-887313755561}"/>
                </a:ext>
              </a:extLst>
            </p:cNvPr>
            <p:cNvCxnSpPr/>
            <p:nvPr/>
          </p:nvCxnSpPr>
          <p:spPr>
            <a:xfrm>
              <a:off x="8482565" y="6179111"/>
              <a:ext cx="2237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7C0CDEB-8582-4FD5-9CE2-2455AC1417AF}"/>
                </a:ext>
              </a:extLst>
            </p:cNvPr>
            <p:cNvCxnSpPr>
              <a:cxnSpLocks/>
            </p:cNvCxnSpPr>
            <p:nvPr/>
          </p:nvCxnSpPr>
          <p:spPr>
            <a:xfrm>
              <a:off x="9337028" y="795343"/>
              <a:ext cx="1382897" cy="5383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D12C7C0-6074-4249-8F74-C6DC90313BA2}"/>
                </a:ext>
              </a:extLst>
            </p:cNvPr>
            <p:cNvCxnSpPr/>
            <p:nvPr/>
          </p:nvCxnSpPr>
          <p:spPr>
            <a:xfrm>
              <a:off x="7962236" y="5716674"/>
              <a:ext cx="104262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F39FFBF-AA7D-4814-B9F9-36561DFB25A1}"/>
                </a:ext>
              </a:extLst>
            </p:cNvPr>
            <p:cNvCxnSpPr/>
            <p:nvPr/>
          </p:nvCxnSpPr>
          <p:spPr>
            <a:xfrm>
              <a:off x="10165331" y="5719677"/>
              <a:ext cx="104262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6F15F0E-8435-44EA-87E8-790B2E7F1546}"/>
                </a:ext>
              </a:extLst>
            </p:cNvPr>
            <p:cNvCxnSpPr/>
            <p:nvPr/>
          </p:nvCxnSpPr>
          <p:spPr>
            <a:xfrm flipV="1">
              <a:off x="8482565" y="5716674"/>
              <a:ext cx="0" cy="46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22FE74B-BD5C-45E4-844F-E9EB075677BF}"/>
                </a:ext>
              </a:extLst>
            </p:cNvPr>
            <p:cNvCxnSpPr/>
            <p:nvPr/>
          </p:nvCxnSpPr>
          <p:spPr>
            <a:xfrm flipV="1">
              <a:off x="10719924" y="5716674"/>
              <a:ext cx="0" cy="46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ED75BFF-0935-4DAF-A80F-83FCEAAE44CA}"/>
                </a:ext>
              </a:extLst>
            </p:cNvPr>
            <p:cNvSpPr txBox="1"/>
            <p:nvPr/>
          </p:nvSpPr>
          <p:spPr>
            <a:xfrm>
              <a:off x="8901333" y="245930"/>
              <a:ext cx="871389" cy="407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target X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CC6BF55-F208-478A-BC87-7D49453C13F9}"/>
                </a:ext>
              </a:extLst>
            </p:cNvPr>
            <p:cNvSpPr txBox="1"/>
            <p:nvPr/>
          </p:nvSpPr>
          <p:spPr>
            <a:xfrm>
              <a:off x="8187268" y="5849496"/>
              <a:ext cx="261843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86C436C-D7F7-4FD0-8650-81C103961169}"/>
                </a:ext>
              </a:extLst>
            </p:cNvPr>
            <p:cNvSpPr txBox="1"/>
            <p:nvPr/>
          </p:nvSpPr>
          <p:spPr>
            <a:xfrm>
              <a:off x="10702096" y="5829748"/>
              <a:ext cx="261843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558A2A6-6464-4B8C-9EC0-2DAD96AFD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236" y="5638586"/>
              <a:ext cx="597944" cy="2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1E87BAF-6D63-4CDC-AFE9-8460ED0ECC5C}"/>
                </a:ext>
              </a:extLst>
            </p:cNvPr>
            <p:cNvCxnSpPr/>
            <p:nvPr/>
          </p:nvCxnSpPr>
          <p:spPr>
            <a:xfrm>
              <a:off x="7962236" y="5638587"/>
              <a:ext cx="0" cy="11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F1B61D-286A-46A1-A00E-C4CA3C0CDF2E}"/>
                </a:ext>
              </a:extLst>
            </p:cNvPr>
            <p:cNvCxnSpPr/>
            <p:nvPr/>
          </p:nvCxnSpPr>
          <p:spPr>
            <a:xfrm>
              <a:off x="8557914" y="5599544"/>
              <a:ext cx="0" cy="11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9EA0F81-2660-421A-B84D-055BC38CFE6A}"/>
                </a:ext>
              </a:extLst>
            </p:cNvPr>
            <p:cNvSpPr txBox="1"/>
            <p:nvPr/>
          </p:nvSpPr>
          <p:spPr>
            <a:xfrm>
              <a:off x="8150401" y="5353088"/>
              <a:ext cx="403469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5398DD0-2529-47CA-AAF4-8582737C0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838" y="5634008"/>
              <a:ext cx="419959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9FA876-820A-4D6A-B2BB-08EDABE1F118}"/>
                </a:ext>
              </a:extLst>
            </p:cNvPr>
            <p:cNvCxnSpPr/>
            <p:nvPr/>
          </p:nvCxnSpPr>
          <p:spPr>
            <a:xfrm>
              <a:off x="10170572" y="5609982"/>
              <a:ext cx="0" cy="11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487B278-091F-4FD7-BCE0-E4BC5B8B8C2C}"/>
                </a:ext>
              </a:extLst>
            </p:cNvPr>
            <p:cNvCxnSpPr/>
            <p:nvPr/>
          </p:nvCxnSpPr>
          <p:spPr>
            <a:xfrm>
              <a:off x="10592797" y="5608481"/>
              <a:ext cx="0" cy="11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A8C7947-5D32-48F8-97F9-F1492789A212}"/>
                </a:ext>
              </a:extLst>
            </p:cNvPr>
            <p:cNvSpPr txBox="1"/>
            <p:nvPr/>
          </p:nvSpPr>
          <p:spPr>
            <a:xfrm>
              <a:off x="10117965" y="5334236"/>
              <a:ext cx="403469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52E0C9D-0666-4B61-895C-7A457F857205}"/>
                </a:ext>
              </a:extLst>
            </p:cNvPr>
            <p:cNvSpPr txBox="1"/>
            <p:nvPr/>
          </p:nvSpPr>
          <p:spPr>
            <a:xfrm>
              <a:off x="8250347" y="6151725"/>
              <a:ext cx="403469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504E03-EB47-47C7-A8FE-7E0A21E99E40}"/>
                </a:ext>
              </a:extLst>
            </p:cNvPr>
            <p:cNvSpPr txBox="1"/>
            <p:nvPr/>
          </p:nvSpPr>
          <p:spPr>
            <a:xfrm>
              <a:off x="10504182" y="6148325"/>
              <a:ext cx="403469" cy="2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C94BA7-2892-43AB-8522-98CDAB62CFB9}"/>
                </a:ext>
              </a:extLst>
            </p:cNvPr>
            <p:cNvSpPr txBox="1"/>
            <p:nvPr/>
          </p:nvSpPr>
          <p:spPr>
            <a:xfrm>
              <a:off x="7878320" y="5669203"/>
              <a:ext cx="698281" cy="19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cam1</a:t>
              </a:r>
              <a:endParaRPr lang="zh-CN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718A92-E169-4029-A214-932BD241C0FF}"/>
                </a:ext>
              </a:extLst>
            </p:cNvPr>
            <p:cNvSpPr txBox="1"/>
            <p:nvPr/>
          </p:nvSpPr>
          <p:spPr>
            <a:xfrm>
              <a:off x="10779897" y="5665544"/>
              <a:ext cx="698281" cy="19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cam2</a:t>
              </a:r>
              <a:endParaRPr lang="zh-CN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2538256-08D7-446C-84CF-40E90B79A8D3}"/>
                </a:ext>
              </a:extLst>
            </p:cNvPr>
            <p:cNvSpPr txBox="1"/>
            <p:nvPr/>
          </p:nvSpPr>
          <p:spPr>
            <a:xfrm>
              <a:off x="9007090" y="6187143"/>
              <a:ext cx="918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Baseline </a:t>
              </a:r>
              <a:r>
                <a:rPr lang="en-US" altLang="zh-CN" sz="1400" b="1" dirty="0"/>
                <a:t>B</a:t>
              </a:r>
              <a:endParaRPr lang="zh-CN" alt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9524413-B623-4490-816F-CBB898AF6CF5}"/>
                </a:ext>
              </a:extLst>
            </p:cNvPr>
            <p:cNvSpPr txBox="1"/>
            <p:nvPr/>
          </p:nvSpPr>
          <p:spPr>
            <a:xfrm>
              <a:off x="7947992" y="578411"/>
              <a:ext cx="1302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 2</a:t>
              </a:r>
            </a:p>
          </p:txBody>
        </p:sp>
      </p:grpSp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1ECA074C-F37D-44F0-A5B5-8DC78FB3D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09031"/>
              </p:ext>
            </p:extLst>
          </p:nvPr>
        </p:nvGraphicFramePr>
        <p:xfrm>
          <a:off x="633809" y="4923795"/>
          <a:ext cx="3938359" cy="6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781000" imgH="444240" progId="Equation.DSMT4">
                  <p:embed/>
                </p:oleObj>
              </mc:Choice>
              <mc:Fallback>
                <p:oleObj name="Equation" r:id="rId3" imgW="2781000" imgH="444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9463CF6-32E5-43CE-A104-FD782C784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809" y="4923795"/>
                        <a:ext cx="3938359" cy="6290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" name="Picture 149">
            <a:extLst>
              <a:ext uri="{FF2B5EF4-FFF2-40B4-BE49-F238E27FC236}">
                <a16:creationId xmlns:a16="http://schemas.microsoft.com/office/drawing/2014/main" id="{F813381D-875B-46FA-B004-38DDF006C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5" t="19926" r="3505" b="31636"/>
          <a:stretch/>
        </p:blipFill>
        <p:spPr>
          <a:xfrm>
            <a:off x="359845" y="689664"/>
            <a:ext cx="4251505" cy="1660947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9A0391DC-53FD-43DB-889E-F3877ED831B0}"/>
              </a:ext>
            </a:extLst>
          </p:cNvPr>
          <p:cNvSpPr/>
          <p:nvPr/>
        </p:nvSpPr>
        <p:spPr>
          <a:xfrm>
            <a:off x="1204404" y="1323456"/>
            <a:ext cx="45719" cy="457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A945924-9927-4AFA-A758-59AF8F79A866}"/>
              </a:ext>
            </a:extLst>
          </p:cNvPr>
          <p:cNvSpPr/>
          <p:nvPr/>
        </p:nvSpPr>
        <p:spPr>
          <a:xfrm>
            <a:off x="3364674" y="1308216"/>
            <a:ext cx="45719" cy="457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8E5FEAB-129A-44AB-AE02-AC4F51594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7" t="36919" r="75490" b="59083"/>
          <a:stretch/>
        </p:blipFill>
        <p:spPr>
          <a:xfrm>
            <a:off x="411391" y="2568225"/>
            <a:ext cx="1245312" cy="1036532"/>
          </a:xfrm>
          <a:prstGeom prst="rect">
            <a:avLst/>
          </a:prstGeom>
        </p:spPr>
      </p:pic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F90C594-2642-4E2D-BD1C-87B0FDBB677C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411392" y="1346316"/>
            <a:ext cx="793012" cy="12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7428A-5A4A-472E-BCEB-AD2CC5A3E1E0}"/>
              </a:ext>
            </a:extLst>
          </p:cNvPr>
          <p:cNvCxnSpPr>
            <a:cxnSpLocks/>
          </p:cNvCxnSpPr>
          <p:nvPr/>
        </p:nvCxnSpPr>
        <p:spPr>
          <a:xfrm>
            <a:off x="1250124" y="1369175"/>
            <a:ext cx="406579" cy="122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C14F040-548E-49E7-8478-B514FAE0B454}"/>
              </a:ext>
            </a:extLst>
          </p:cNvPr>
          <p:cNvSpPr/>
          <p:nvPr/>
        </p:nvSpPr>
        <p:spPr>
          <a:xfrm>
            <a:off x="722440" y="2837929"/>
            <a:ext cx="733544" cy="64389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B0175EC-A26B-4B06-A5BA-78C6ABA96B7E}"/>
              </a:ext>
            </a:extLst>
          </p:cNvPr>
          <p:cNvCxnSpPr>
            <a:cxnSpLocks/>
          </p:cNvCxnSpPr>
          <p:nvPr/>
        </p:nvCxnSpPr>
        <p:spPr>
          <a:xfrm>
            <a:off x="930085" y="2836024"/>
            <a:ext cx="0" cy="6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FDDD89E-5579-468E-9DAF-8D94FD3FAAF4}"/>
              </a:ext>
            </a:extLst>
          </p:cNvPr>
          <p:cNvCxnSpPr>
            <a:cxnSpLocks/>
          </p:cNvCxnSpPr>
          <p:nvPr/>
        </p:nvCxnSpPr>
        <p:spPr>
          <a:xfrm>
            <a:off x="1208214" y="2836024"/>
            <a:ext cx="0" cy="6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19BAC95-3204-4C4C-B5FF-B11217B023A9}"/>
              </a:ext>
            </a:extLst>
          </p:cNvPr>
          <p:cNvCxnSpPr/>
          <p:nvPr/>
        </p:nvCxnSpPr>
        <p:spPr>
          <a:xfrm>
            <a:off x="722440" y="3036050"/>
            <a:ext cx="73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04BF2F7-FC5D-45E0-A480-96BBDC97B6E2}"/>
              </a:ext>
            </a:extLst>
          </p:cNvPr>
          <p:cNvCxnSpPr/>
          <p:nvPr/>
        </p:nvCxnSpPr>
        <p:spPr>
          <a:xfrm>
            <a:off x="722440" y="3274967"/>
            <a:ext cx="73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B253BDD-8776-4FDB-93D1-B8EFDE615160}"/>
              </a:ext>
            </a:extLst>
          </p:cNvPr>
          <p:cNvSpPr txBox="1"/>
          <p:nvPr/>
        </p:nvSpPr>
        <p:spPr>
          <a:xfrm>
            <a:off x="347052" y="70226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image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D2D9D2-89C0-49E0-81A1-2F267CCC5816}"/>
              </a:ext>
            </a:extLst>
          </p:cNvPr>
          <p:cNvSpPr txBox="1"/>
          <p:nvPr/>
        </p:nvSpPr>
        <p:spPr>
          <a:xfrm>
            <a:off x="2485596" y="685446"/>
            <a:ext cx="148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image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DA39297-34EF-47D8-915E-5120C05BDCF9}"/>
              </a:ext>
            </a:extLst>
          </p:cNvPr>
          <p:cNvSpPr txBox="1"/>
          <p:nvPr/>
        </p:nvSpPr>
        <p:spPr>
          <a:xfrm>
            <a:off x="546878" y="2498547"/>
            <a:ext cx="114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3x3 pixel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029919D-B260-477D-93E5-23EF5E878171}"/>
              </a:ext>
            </a:extLst>
          </p:cNvPr>
          <p:cNvSpPr/>
          <p:nvPr/>
        </p:nvSpPr>
        <p:spPr>
          <a:xfrm>
            <a:off x="4867063" y="676408"/>
            <a:ext cx="3583344" cy="6406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C997936-C37E-4D59-B6C1-010E960402B3}"/>
              </a:ext>
            </a:extLst>
          </p:cNvPr>
          <p:cNvSpPr/>
          <p:nvPr/>
        </p:nvSpPr>
        <p:spPr>
          <a:xfrm>
            <a:off x="8517048" y="677152"/>
            <a:ext cx="3483738" cy="6406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CD2A4EA-491B-4C8B-ADE1-77E76E3C65E0}"/>
              </a:ext>
            </a:extLst>
          </p:cNvPr>
          <p:cNvSpPr txBox="1"/>
          <p:nvPr/>
        </p:nvSpPr>
        <p:spPr>
          <a:xfrm>
            <a:off x="5007537" y="1484126"/>
            <a:ext cx="340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r>
              <a:rPr lang="en-US" sz="1200" b="1" i="1" dirty="0"/>
              <a:t>1</a:t>
            </a:r>
            <a:r>
              <a:rPr lang="en-US" dirty="0"/>
              <a:t> and </a:t>
            </a:r>
            <a:r>
              <a:rPr lang="en-US" b="1" i="1" dirty="0"/>
              <a:t>x</a:t>
            </a:r>
            <a:r>
              <a:rPr lang="en-US" sz="1100" b="1" i="1" dirty="0"/>
              <a:t>2</a:t>
            </a:r>
            <a:r>
              <a:rPr lang="en-US" dirty="0"/>
              <a:t> are the physical position on camera sensors measured by </a:t>
            </a:r>
            <a:r>
              <a:rPr lang="en-US" b="1" i="1" dirty="0"/>
              <a:t>um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4EC78DE-73E1-4432-8D22-5F934EBCAAB3}"/>
              </a:ext>
            </a:extLst>
          </p:cNvPr>
          <p:cNvSpPr txBox="1"/>
          <p:nvPr/>
        </p:nvSpPr>
        <p:spPr>
          <a:xfrm>
            <a:off x="1675732" y="2575204"/>
            <a:ext cx="324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 size of a sweep window to recognize a corner feature is </a:t>
            </a:r>
            <a:r>
              <a:rPr lang="en-US" b="1" dirty="0"/>
              <a:t>3x3</a:t>
            </a:r>
            <a:r>
              <a:rPr lang="en-US" dirty="0"/>
              <a:t> pixel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BF09DC-DF82-4DBE-AAF5-8C01495CCC29}"/>
              </a:ext>
            </a:extLst>
          </p:cNvPr>
          <p:cNvSpPr txBox="1"/>
          <p:nvPr/>
        </p:nvSpPr>
        <p:spPr>
          <a:xfrm>
            <a:off x="281519" y="3659716"/>
            <a:ext cx="450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FORMULA</a:t>
            </a:r>
            <a:r>
              <a:rPr lang="en-US" dirty="0"/>
              <a:t>: depth, focal length(f), baseline(B) and target position on camera sensor (x1-x2) has the following relationship: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C1DD598-E1B7-4C98-8D5D-73B4A4B886AB}"/>
              </a:ext>
            </a:extLst>
          </p:cNvPr>
          <p:cNvSpPr txBox="1"/>
          <p:nvPr/>
        </p:nvSpPr>
        <p:spPr>
          <a:xfrm>
            <a:off x="281519" y="278358"/>
            <a:ext cx="44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MATCHING FEATURE NEED ~3PIXELS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82AE652-D746-4CA7-BC74-63EC141C6F44}"/>
              </a:ext>
            </a:extLst>
          </p:cNvPr>
          <p:cNvSpPr txBox="1"/>
          <p:nvPr/>
        </p:nvSpPr>
        <p:spPr>
          <a:xfrm>
            <a:off x="281519" y="5617174"/>
            <a:ext cx="4501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EXAMPLE</a:t>
            </a:r>
            <a:r>
              <a:rPr lang="en-US" dirty="0"/>
              <a:t>: for a camera with sensor pixel size of 5.4um, focal length 4mm, baseline(distance between two camera) is 100mm, we use 3x3 pixel window for feature matching, so the maximum depth to see a sharp point is: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B20E68-852E-49BB-BE52-D82BF57E8E64}"/>
              </a:ext>
            </a:extLst>
          </p:cNvPr>
          <p:cNvSpPr txBox="1"/>
          <p:nvPr/>
        </p:nvSpPr>
        <p:spPr>
          <a:xfrm>
            <a:off x="4802924" y="279584"/>
            <a:ext cx="44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What depth means to the measurement?</a:t>
            </a:r>
          </a:p>
        </p:txBody>
      </p:sp>
      <p:graphicFrame>
        <p:nvGraphicFramePr>
          <p:cNvPr id="173" name="Object 172">
            <a:extLst>
              <a:ext uri="{FF2B5EF4-FFF2-40B4-BE49-F238E27FC236}">
                <a16:creationId xmlns:a16="http://schemas.microsoft.com/office/drawing/2014/main" id="{9844BB70-C6D6-40F6-AFBA-9D4F6AAA3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99000"/>
              </p:ext>
            </p:extLst>
          </p:nvPr>
        </p:nvGraphicFramePr>
        <p:xfrm>
          <a:off x="7052671" y="7266290"/>
          <a:ext cx="421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6" imgW="1536480" imgH="253800" progId="Equation.DSMT4">
                  <p:embed/>
                </p:oleObj>
              </mc:Choice>
              <mc:Fallback>
                <p:oleObj name="Equation" r:id="rId6" imgW="1536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52671" y="7266290"/>
                        <a:ext cx="421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>
            <a:extLst>
              <a:ext uri="{FF2B5EF4-FFF2-40B4-BE49-F238E27FC236}">
                <a16:creationId xmlns:a16="http://schemas.microsoft.com/office/drawing/2014/main" id="{C7897394-92FD-4593-8370-44FB3E505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446059"/>
              </p:ext>
            </p:extLst>
          </p:nvPr>
        </p:nvGraphicFramePr>
        <p:xfrm>
          <a:off x="762846" y="7266290"/>
          <a:ext cx="3586068" cy="221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8" imgW="2311200" imgH="1523880" progId="Equation.DSMT4">
                  <p:embed/>
                </p:oleObj>
              </mc:Choice>
              <mc:Fallback>
                <p:oleObj name="Equation" r:id="rId8" imgW="231120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46" y="7266290"/>
                        <a:ext cx="3586068" cy="221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TextBox 174">
            <a:extLst>
              <a:ext uri="{FF2B5EF4-FFF2-40B4-BE49-F238E27FC236}">
                <a16:creationId xmlns:a16="http://schemas.microsoft.com/office/drawing/2014/main" id="{F7FE442E-AD30-4C96-9E09-C4E0049E4AEC}"/>
              </a:ext>
            </a:extLst>
          </p:cNvPr>
          <p:cNvSpPr txBox="1"/>
          <p:nvPr/>
        </p:nvSpPr>
        <p:spPr>
          <a:xfrm>
            <a:off x="4861464" y="7139253"/>
            <a:ext cx="219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Near target has bigger position different on sensor: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818EDE1-BA52-463D-AB5E-EFEF6EAB60DD}"/>
              </a:ext>
            </a:extLst>
          </p:cNvPr>
          <p:cNvSpPr txBox="1"/>
          <p:nvPr/>
        </p:nvSpPr>
        <p:spPr>
          <a:xfrm>
            <a:off x="4826649" y="8045191"/>
            <a:ext cx="73953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Remark1: object textures determines the minimum target can be seen. </a:t>
            </a:r>
            <a:r>
              <a:rPr lang="en-US" sz="1600" dirty="0"/>
              <a:t>Remember that matching feature between two image, need a pixel window, at least 3x3; sharper object, textures object need smaller pixel window; otherwise, we need to increase the window, maybe up to 50x50 pixel to cover an untextured target.</a:t>
            </a:r>
          </a:p>
          <a:p>
            <a:r>
              <a:rPr lang="en-US" sz="1600" b="1" dirty="0"/>
              <a:t>Remark2</a:t>
            </a:r>
            <a:r>
              <a:rPr lang="en-US" sz="1600" dirty="0"/>
              <a:t>: the near object has large position difference on two camera sensor |x1-x2|, so it has more opportunity to be seen by trying using different pixel window size.</a:t>
            </a:r>
          </a:p>
          <a:p>
            <a:r>
              <a:rPr lang="en-US" sz="1600" b="1" dirty="0"/>
              <a:t>Remark3: larger pixel is better</a:t>
            </a:r>
            <a:r>
              <a:rPr lang="en-US" sz="1600" dirty="0"/>
              <a:t>. Although larger camera pixel size reduce depth, it can receive more light information than a small pixel sensor. So for the same resolution, 5.4um pixel can see further than a 3.9um pixel sensor.</a:t>
            </a:r>
          </a:p>
          <a:p>
            <a:r>
              <a:rPr lang="en-US" sz="1600" b="1" dirty="0"/>
              <a:t>Remark4</a:t>
            </a:r>
            <a:r>
              <a:rPr lang="en-US" sz="1600" dirty="0"/>
              <a:t>: You can manipulate baseline, focal length, resolution/pixel size to get the desired depth.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3DAC8-0A94-47B7-BF3E-E43AE91668D2}"/>
              </a:ext>
            </a:extLst>
          </p:cNvPr>
          <p:cNvSpPr txBox="1"/>
          <p:nvPr/>
        </p:nvSpPr>
        <p:spPr>
          <a:xfrm>
            <a:off x="281519" y="9471535"/>
            <a:ext cx="457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PRACTICAL APPLICATION: f</a:t>
            </a:r>
            <a:r>
              <a:rPr lang="en-US" dirty="0"/>
              <a:t>or accurate measurement, I will use more pixels, like 6x6 for the feature matching, so the depth in the above is around 12.35m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341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Xinghua Jia</dc:creator>
  <cp:lastModifiedBy>Xinghua Jia</cp:lastModifiedBy>
  <cp:revision>13</cp:revision>
  <dcterms:created xsi:type="dcterms:W3CDTF">2019-08-01T15:42:58Z</dcterms:created>
  <dcterms:modified xsi:type="dcterms:W3CDTF">2019-08-01T17:13:39Z</dcterms:modified>
</cp:coreProperties>
</file>