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9" r:id="rId3"/>
    <p:sldId id="269" r:id="rId4"/>
    <p:sldId id="279" r:id="rId5"/>
    <p:sldId id="270" r:id="rId6"/>
    <p:sldId id="280" r:id="rId7"/>
    <p:sldId id="281" r:id="rId8"/>
    <p:sldId id="282" r:id="rId9"/>
    <p:sldId id="26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3" autoAdjust="0"/>
    <p:restoredTop sz="94660"/>
  </p:normalViewPr>
  <p:slideViewPr>
    <p:cSldViewPr>
      <p:cViewPr varScale="1">
        <p:scale>
          <a:sx n="110" d="100"/>
          <a:sy n="110" d="100"/>
        </p:scale>
        <p:origin x="78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tx2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tx2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tx2">
                  <a:lumMod val="50000"/>
                </a:schemeClr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计算关系表达式和逻辑表达式</a:t>
            </a:r>
          </a:p>
        </p:txBody>
      </p:sp>
    </p:spTree>
    <p:extLst>
      <p:ext uri="{BB962C8B-B14F-4D97-AF65-F5344CB8AC3E}">
        <p14:creationId xmlns:p14="http://schemas.microsoft.com/office/powerpoint/2010/main" val="2579880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掌握</a:t>
            </a:r>
            <a:r>
              <a:rPr lang="zh-CN" altLang="en-US" dirty="0"/>
              <a:t>关系表达式的计算</a:t>
            </a:r>
            <a:endParaRPr lang="en-US" altLang="zh-CN" dirty="0"/>
          </a:p>
          <a:p>
            <a:r>
              <a:rPr lang="zh-CN" altLang="en-US" dirty="0" smtClean="0"/>
              <a:t>掌握</a:t>
            </a:r>
            <a:r>
              <a:rPr lang="zh-CN" altLang="en-US" dirty="0"/>
              <a:t>逻辑表达式的计算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zh-CN" altLang="en-US" dirty="0"/>
              <a:t>关系表达式的计算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266928" cy="3240359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/>
              <a:t>用于比较两个量的大小关系</a:t>
            </a:r>
            <a:r>
              <a:rPr lang="zh-CN" altLang="en-US" dirty="0"/>
              <a:t>。</a:t>
            </a:r>
            <a:endParaRPr lang="en-US" altLang="zh-CN" dirty="0"/>
          </a:p>
          <a:p>
            <a:pPr fontAlgn="ctr"/>
            <a:r>
              <a:rPr lang="zh-CN" altLang="en-US" dirty="0"/>
              <a:t>运算符：</a:t>
            </a:r>
            <a:r>
              <a:rPr lang="en-US" altLang="zh-CN" b="1" dirty="0">
                <a:solidFill>
                  <a:srgbClr val="FF0000"/>
                </a:solidFill>
              </a:rPr>
              <a:t>&lt;</a:t>
            </a:r>
            <a:r>
              <a:rPr lang="zh-CN" altLang="zh-CN" dirty="0"/>
              <a:t>（小于）、</a:t>
            </a:r>
            <a:r>
              <a:rPr lang="en-US" altLang="zh-CN" b="1" dirty="0">
                <a:solidFill>
                  <a:srgbClr val="FF0000"/>
                </a:solidFill>
              </a:rPr>
              <a:t>&lt;=</a:t>
            </a:r>
            <a:r>
              <a:rPr lang="zh-CN" altLang="zh-CN" dirty="0"/>
              <a:t>（小于或等于）、</a:t>
            </a:r>
            <a:r>
              <a:rPr lang="en-US" altLang="zh-CN" b="1" dirty="0">
                <a:solidFill>
                  <a:srgbClr val="FF0000"/>
                </a:solidFill>
              </a:rPr>
              <a:t>&gt;</a:t>
            </a:r>
            <a:r>
              <a:rPr lang="zh-CN" altLang="zh-CN" dirty="0"/>
              <a:t>（大于）、</a:t>
            </a:r>
            <a:r>
              <a:rPr lang="en-US" altLang="zh-CN" b="1" dirty="0">
                <a:solidFill>
                  <a:srgbClr val="FF0000"/>
                </a:solidFill>
              </a:rPr>
              <a:t>&gt;=</a:t>
            </a:r>
            <a:r>
              <a:rPr lang="zh-CN" altLang="zh-CN" dirty="0"/>
              <a:t>（大于或等于）、</a:t>
            </a:r>
            <a:r>
              <a:rPr lang="en-US" altLang="zh-CN" b="1" dirty="0">
                <a:solidFill>
                  <a:srgbClr val="FF0000"/>
                </a:solidFill>
              </a:rPr>
              <a:t>==</a:t>
            </a:r>
            <a:r>
              <a:rPr lang="zh-CN" altLang="zh-CN" dirty="0"/>
              <a:t>（等于）、</a:t>
            </a:r>
            <a:r>
              <a:rPr lang="en-US" altLang="zh-CN" b="1" dirty="0">
                <a:solidFill>
                  <a:srgbClr val="FF0000"/>
                </a:solidFill>
              </a:rPr>
              <a:t>!=</a:t>
            </a:r>
            <a:r>
              <a:rPr lang="zh-CN" altLang="en-US" dirty="0"/>
              <a:t>（</a:t>
            </a:r>
            <a:r>
              <a:rPr lang="zh-CN" altLang="zh-CN" dirty="0"/>
              <a:t>不等于</a:t>
            </a:r>
            <a:r>
              <a:rPr lang="zh-CN" altLang="en-US" dirty="0"/>
              <a:t>）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16062"/>
            <a:ext cx="2090737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486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zh-CN" altLang="en-US" dirty="0"/>
              <a:t>关系表达式的计算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/>
              <a:t>都是双目运算符，其结合性均为左结合。</a:t>
            </a:r>
            <a:endParaRPr lang="en-US" altLang="zh-CN" dirty="0"/>
          </a:p>
          <a:p>
            <a:pPr fontAlgn="ctr"/>
            <a:r>
              <a:rPr lang="zh-CN" altLang="zh-CN" dirty="0"/>
              <a:t>一般形式如下：</a:t>
            </a:r>
            <a:r>
              <a:rPr lang="en-US" altLang="zh-CN" dirty="0"/>
              <a:t>  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 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关系运算符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ctr"/>
            <a:r>
              <a:rPr lang="zh-CN" altLang="zh-CN" dirty="0"/>
              <a:t>求值过程：如果运算符两侧的表达式值与运算符相符，则表达式成立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表达式</a:t>
            </a:r>
            <a:r>
              <a:rPr lang="zh-CN" altLang="zh-CN" dirty="0" smtClean="0"/>
              <a:t>值</a:t>
            </a:r>
            <a:r>
              <a:rPr lang="zh-CN" altLang="zh-CN" dirty="0"/>
              <a:t>为</a:t>
            </a:r>
            <a:r>
              <a:rPr lang="en-US" altLang="zh-CN" dirty="0"/>
              <a:t>1</a:t>
            </a:r>
            <a:r>
              <a:rPr lang="zh-CN" altLang="zh-CN" dirty="0"/>
              <a:t>；否则为</a:t>
            </a:r>
            <a:r>
              <a:rPr lang="en-US" altLang="zh-CN" dirty="0"/>
              <a:t>0</a:t>
            </a:r>
            <a:r>
              <a:rPr lang="zh-CN" altLang="zh-CN" dirty="0"/>
              <a:t>。表达式类型为</a:t>
            </a:r>
            <a:r>
              <a:rPr lang="en-US" altLang="zh-CN" dirty="0" err="1"/>
              <a:t>int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0579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掌握逻辑表达式的计算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 lnSpcReduction="10000"/>
          </a:bodyPr>
          <a:lstStyle/>
          <a:p>
            <a:pPr marL="0" indent="0" fontAlgn="ctr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、认识逻辑运算符</a:t>
            </a:r>
            <a:endParaRPr lang="en-US" altLang="zh-CN" dirty="0" smtClean="0"/>
          </a:p>
          <a:p>
            <a:pPr fontAlgn="ctr"/>
            <a:r>
              <a:rPr lang="zh-CN" altLang="zh-CN" dirty="0" smtClean="0"/>
              <a:t>用于</a:t>
            </a:r>
            <a:r>
              <a:rPr lang="zh-CN" altLang="zh-CN" dirty="0"/>
              <a:t>逻辑真假的判断运算</a:t>
            </a:r>
            <a:r>
              <a:rPr lang="zh-CN" altLang="en-US" dirty="0"/>
              <a:t>。</a:t>
            </a:r>
            <a:endParaRPr lang="en-US" altLang="zh-CN" dirty="0"/>
          </a:p>
          <a:p>
            <a:pPr fontAlgn="ctr"/>
            <a:r>
              <a:rPr lang="zh-CN" altLang="zh-CN" dirty="0"/>
              <a:t>逻辑运算符：</a:t>
            </a:r>
            <a:r>
              <a:rPr lang="en-US" altLang="zh-CN" b="1" dirty="0">
                <a:solidFill>
                  <a:srgbClr val="FF0000"/>
                </a:solidFill>
              </a:rPr>
              <a:t>&amp;&amp;</a:t>
            </a:r>
            <a:r>
              <a:rPr lang="zh-CN" altLang="zh-CN" dirty="0"/>
              <a:t>（逻辑与运算）、</a:t>
            </a:r>
            <a:r>
              <a:rPr lang="en-US" altLang="zh-CN" b="1" dirty="0">
                <a:solidFill>
                  <a:srgbClr val="FF0000"/>
                </a:solidFill>
              </a:rPr>
              <a:t>||</a:t>
            </a:r>
            <a:r>
              <a:rPr lang="zh-CN" altLang="zh-CN" dirty="0"/>
              <a:t>（逻辑或运算）、</a:t>
            </a:r>
            <a:r>
              <a:rPr lang="en-US" altLang="zh-CN" b="1" dirty="0">
                <a:solidFill>
                  <a:srgbClr val="FF0000"/>
                </a:solidFill>
              </a:rPr>
              <a:t>!</a:t>
            </a:r>
            <a:r>
              <a:rPr lang="zh-CN" altLang="zh-CN" dirty="0"/>
              <a:t>（逻辑非运算）。</a:t>
            </a:r>
            <a:endParaRPr lang="en-US" altLang="zh-CN" dirty="0"/>
          </a:p>
          <a:p>
            <a:pPr fontAlgn="ctr"/>
            <a:r>
              <a:rPr lang="zh-CN" altLang="zh-CN" dirty="0"/>
              <a:t>逻辑</a:t>
            </a:r>
            <a:r>
              <a:rPr lang="en-US" altLang="zh-CN" dirty="0"/>
              <a:t>&amp;&amp;</a:t>
            </a:r>
            <a:r>
              <a:rPr lang="zh-CN" altLang="zh-CN" dirty="0"/>
              <a:t>和逻辑</a:t>
            </a:r>
            <a:r>
              <a:rPr lang="en-US" altLang="zh-CN" dirty="0"/>
              <a:t>||</a:t>
            </a:r>
            <a:r>
              <a:rPr lang="zh-CN" altLang="zh-CN" dirty="0"/>
              <a:t>均为双目运算符，具有</a:t>
            </a:r>
            <a:r>
              <a:rPr lang="zh-CN" altLang="zh-CN" b="1" dirty="0">
                <a:solidFill>
                  <a:srgbClr val="FF0000"/>
                </a:solidFill>
              </a:rPr>
              <a:t>左结合性</a:t>
            </a:r>
            <a:r>
              <a:rPr lang="zh-CN" altLang="zh-CN" dirty="0"/>
              <a:t>。逻辑</a:t>
            </a:r>
            <a:r>
              <a:rPr lang="zh-CN" altLang="en-US" dirty="0"/>
              <a:t>非</a:t>
            </a:r>
            <a:r>
              <a:rPr lang="en-US" altLang="zh-CN" dirty="0"/>
              <a:t>!</a:t>
            </a:r>
            <a:r>
              <a:rPr lang="zh-CN" altLang="zh-CN" dirty="0"/>
              <a:t>为单目运算符，具有</a:t>
            </a:r>
            <a:r>
              <a:rPr lang="zh-CN" altLang="zh-CN" b="1" dirty="0">
                <a:solidFill>
                  <a:srgbClr val="FF0000"/>
                </a:solidFill>
              </a:rPr>
              <a:t>右结合性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12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掌握逻辑表达式的计算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altLang="zh-CN" dirty="0"/>
              <a:t>1</a:t>
            </a:r>
            <a:r>
              <a:rPr lang="zh-CN" altLang="en-US" dirty="0"/>
              <a:t>、认识逻辑运算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fontAlgn="ctr"/>
            <a:r>
              <a:rPr lang="en-US" altLang="zh-CN" dirty="0" smtClean="0"/>
              <a:t>C</a:t>
            </a:r>
            <a:r>
              <a:rPr lang="zh-CN" altLang="en-US" dirty="0"/>
              <a:t>语言中任何表达式都可以当逻辑值使用，</a:t>
            </a:r>
            <a:r>
              <a:rPr lang="zh-CN" altLang="zh-CN" dirty="0"/>
              <a:t>以非</a:t>
            </a:r>
            <a:r>
              <a:rPr lang="en-US" altLang="zh-CN" dirty="0"/>
              <a:t>0</a:t>
            </a:r>
            <a:r>
              <a:rPr lang="zh-CN" altLang="zh-CN" dirty="0"/>
              <a:t>值代表“真”，即将一个非</a:t>
            </a:r>
            <a:r>
              <a:rPr lang="en-US" altLang="zh-CN" dirty="0"/>
              <a:t>0</a:t>
            </a:r>
            <a:r>
              <a:rPr lang="zh-CN" altLang="zh-CN" dirty="0"/>
              <a:t>的数值认为是“真”，以</a:t>
            </a:r>
            <a:r>
              <a:rPr lang="en-US" altLang="zh-CN" dirty="0"/>
              <a:t>0</a:t>
            </a:r>
            <a:r>
              <a:rPr lang="zh-CN" altLang="zh-CN" dirty="0"/>
              <a:t>值代表“假”。</a:t>
            </a:r>
            <a:endParaRPr lang="en-US" altLang="zh-CN" dirty="0"/>
          </a:p>
          <a:p>
            <a:pPr fontAlgn="ctr"/>
            <a:r>
              <a:rPr lang="zh-CN" altLang="en-US" dirty="0"/>
              <a:t>逻辑表达式的计算结果：</a:t>
            </a:r>
            <a:r>
              <a:rPr lang="zh-CN" altLang="zh-CN" dirty="0"/>
              <a:t>“逻辑真”</a:t>
            </a:r>
            <a:r>
              <a:rPr lang="zh-CN" altLang="en-US" dirty="0"/>
              <a:t>，值为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r>
              <a:rPr lang="zh-CN" altLang="zh-CN" dirty="0"/>
              <a:t>“逻辑假”</a:t>
            </a:r>
            <a:r>
              <a:rPr lang="zh-CN" altLang="en-US" dirty="0"/>
              <a:t>，值为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zh-CN" altLang="zh-CN" dirty="0"/>
              <a:t>表达式类型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562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掌握逻辑表达式的计算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 fontScale="92500" lnSpcReduction="20000"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、运算规则</a:t>
            </a:r>
            <a:endParaRPr lang="en-US" altLang="zh-CN" dirty="0" smtClean="0"/>
          </a:p>
          <a:p>
            <a:pPr fontAlgn="ctr">
              <a:buClr>
                <a:schemeClr val="tx1"/>
              </a:buClr>
              <a:defRPr/>
            </a:pPr>
            <a:r>
              <a:rPr lang="en-US" altLang="zh-CN" sz="3000" b="1" dirty="0">
                <a:solidFill>
                  <a:srgbClr val="FF0000"/>
                </a:solidFill>
              </a:rPr>
              <a:t>&amp;&amp;</a:t>
            </a:r>
            <a:r>
              <a:rPr lang="zh-CN" altLang="zh-CN" dirty="0"/>
              <a:t>：参与运算的两个表达式都为真时，结果为</a:t>
            </a:r>
            <a:r>
              <a:rPr lang="en-US" altLang="zh-CN" dirty="0"/>
              <a:t>1</a:t>
            </a:r>
            <a:r>
              <a:rPr lang="zh-CN" altLang="zh-CN" dirty="0"/>
              <a:t>，否则为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  <a:endParaRPr lang="en-US" altLang="zh-CN" dirty="0"/>
          </a:p>
          <a:p>
            <a:pPr fontAlgn="ctr">
              <a:buClr>
                <a:schemeClr val="tx1"/>
              </a:buClr>
              <a:defRPr/>
            </a:pPr>
            <a:r>
              <a:rPr lang="en-US" altLang="zh-CN" sz="3000" b="1" dirty="0">
                <a:solidFill>
                  <a:srgbClr val="FF0000"/>
                </a:solidFill>
              </a:rPr>
              <a:t>||</a:t>
            </a:r>
            <a:r>
              <a:rPr lang="zh-CN" altLang="zh-CN" dirty="0"/>
              <a:t>：参与运算的两个表达式只要有一个为真，结果为</a:t>
            </a:r>
            <a:r>
              <a:rPr lang="en-US" altLang="zh-CN" dirty="0"/>
              <a:t>1</a:t>
            </a:r>
            <a:r>
              <a:rPr lang="zh-CN" altLang="zh-CN" dirty="0"/>
              <a:t>； 两个都为假时，结果为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  <a:endParaRPr lang="en-US" altLang="zh-CN" dirty="0"/>
          </a:p>
          <a:p>
            <a:pPr fontAlgn="ctr">
              <a:buClr>
                <a:schemeClr val="tx1"/>
              </a:buClr>
              <a:defRPr/>
            </a:pPr>
            <a:r>
              <a:rPr lang="en-US" altLang="zh-CN" sz="3000" b="1" dirty="0">
                <a:solidFill>
                  <a:srgbClr val="FF0000"/>
                </a:solidFill>
              </a:rPr>
              <a:t>!</a:t>
            </a:r>
            <a:r>
              <a:rPr lang="zh-CN" altLang="zh-CN" dirty="0"/>
              <a:t>：参与运算的表达式为真时，结果为</a:t>
            </a:r>
            <a:r>
              <a:rPr lang="en-US" altLang="zh-CN" dirty="0"/>
              <a:t>0</a:t>
            </a:r>
            <a:r>
              <a:rPr lang="zh-CN" altLang="zh-CN" dirty="0"/>
              <a:t>；参与运算的表达式为假时，结果为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716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掌握逻辑表达式的计算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410944" cy="3240359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en-US" altLang="zh-CN" dirty="0"/>
              <a:t>3</a:t>
            </a:r>
            <a:r>
              <a:rPr lang="zh-CN" altLang="en-US" dirty="0" smtClean="0"/>
              <a:t>、“短路”原则</a:t>
            </a:r>
            <a:endParaRPr lang="en-US" altLang="zh-CN" dirty="0" smtClean="0"/>
          </a:p>
          <a:p>
            <a:pPr fontAlgn="ctr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&amp;&amp;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</a:t>
            </a:r>
            <a:r>
              <a:rPr lang="zh-CN" altLang="zh-CN" dirty="0"/>
              <a:t>：</a:t>
            </a:r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zh-CN" dirty="0"/>
              <a:t>为</a:t>
            </a:r>
            <a:r>
              <a:rPr lang="zh-CN" altLang="en-US" dirty="0"/>
              <a:t>假（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r>
              <a:rPr lang="zh-CN" altLang="zh-CN" dirty="0"/>
              <a:t>，</a:t>
            </a:r>
            <a:r>
              <a:rPr lang="zh-CN" altLang="en-US" dirty="0"/>
              <a:t>就不</a:t>
            </a:r>
            <a:r>
              <a:rPr lang="zh-CN" altLang="zh-CN" dirty="0"/>
              <a:t>需要</a:t>
            </a:r>
            <a:r>
              <a:rPr lang="zh-CN" altLang="en-US" dirty="0"/>
              <a:t>计算</a:t>
            </a:r>
            <a:r>
              <a:rPr lang="en-US" altLang="zh-CN" dirty="0"/>
              <a:t>y</a:t>
            </a:r>
            <a:r>
              <a:rPr lang="zh-CN" altLang="zh-CN" dirty="0"/>
              <a:t>的值；</a:t>
            </a:r>
            <a:endParaRPr lang="en-US" altLang="zh-CN" dirty="0"/>
          </a:p>
          <a:p>
            <a:pPr fontAlgn="ctr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║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zh-CN" altLang="zh-CN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zh-CN" dirty="0"/>
              <a:t>为真（非</a:t>
            </a:r>
            <a:r>
              <a:rPr lang="en-US" altLang="zh-CN" dirty="0"/>
              <a:t>0</a:t>
            </a:r>
            <a:r>
              <a:rPr lang="zh-CN" altLang="zh-CN" dirty="0"/>
              <a:t>），就不必判断</a:t>
            </a:r>
            <a:r>
              <a:rPr lang="en-US" altLang="zh-CN" dirty="0"/>
              <a:t>y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21949"/>
            <a:ext cx="2090737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74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计算关系表达式和逻辑表达式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391</Words>
  <Application>Microsoft Office PowerPoint</Application>
  <PresentationFormat>全屏显示(16:9)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掌握关系表达式的计算</vt:lpstr>
      <vt:lpstr>掌握关系表达式的计算</vt:lpstr>
      <vt:lpstr>掌握逻辑表达式的计算</vt:lpstr>
      <vt:lpstr>掌握逻辑表达式的计算</vt:lpstr>
      <vt:lpstr>掌握逻辑表达式的计算</vt:lpstr>
      <vt:lpstr>掌握逻辑表达式的计算</vt:lpstr>
      <vt:lpstr>计算关系表达式和逻辑表达式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113</cp:revision>
  <dcterms:created xsi:type="dcterms:W3CDTF">2017-07-02T02:55:42Z</dcterms:created>
  <dcterms:modified xsi:type="dcterms:W3CDTF">2021-03-28T22:56:40Z</dcterms:modified>
</cp:coreProperties>
</file>