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5" r:id="rId5"/>
    <p:sldId id="266" r:id="rId6"/>
    <p:sldId id="267" r:id="rId7"/>
    <p:sldId id="268" r:id="rId8"/>
    <p:sldId id="270" r:id="rId9"/>
    <p:sldId id="269" r:id="rId10"/>
    <p:sldId id="26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定义和初始化二维数组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smtClean="0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定义和初始化二维数组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zh-CN" altLang="en-US" dirty="0"/>
              <a:t>二维数组的定义</a:t>
            </a:r>
            <a:endParaRPr lang="en-US" altLang="zh-CN" dirty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二维数组的初始化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二</a:t>
            </a:r>
            <a:r>
              <a:rPr lang="zh-CN" altLang="en-US" dirty="0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二数组也要先定义后使用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二</a:t>
            </a:r>
            <a:r>
              <a:rPr lang="zh-CN" altLang="zh-CN" dirty="0">
                <a:ea typeface="宋体" pitchFamily="2" charset="-122"/>
              </a:rPr>
              <a:t>维数组定义就是要准确告诉编译器两件事情</a:t>
            </a:r>
            <a:r>
              <a:rPr lang="zh-CN" altLang="zh-CN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marL="400050" lvl="1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二</a:t>
            </a:r>
            <a:r>
              <a:rPr lang="zh-CN" altLang="zh-CN" dirty="0">
                <a:ea typeface="宋体" pitchFamily="2" charset="-122"/>
              </a:rPr>
              <a:t>维数组是由什么类型的数据构成</a:t>
            </a:r>
            <a:r>
              <a:rPr lang="zh-CN" altLang="zh-CN" dirty="0" smtClean="0">
                <a:ea typeface="宋体" pitchFamily="2" charset="-122"/>
              </a:rPr>
              <a:t>的</a:t>
            </a:r>
            <a:endParaRPr lang="en-US" altLang="zh-CN" dirty="0" smtClean="0">
              <a:ea typeface="宋体" pitchFamily="2" charset="-122"/>
            </a:endParaRPr>
          </a:p>
          <a:p>
            <a:pPr marL="400050" lvl="1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二</a:t>
            </a:r>
            <a:r>
              <a:rPr lang="zh-CN" altLang="zh-CN" dirty="0">
                <a:ea typeface="宋体" pitchFamily="2" charset="-122"/>
              </a:rPr>
              <a:t>维数组有几行几列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二</a:t>
            </a:r>
            <a:r>
              <a:rPr lang="zh-CN" altLang="en-US" dirty="0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3096343"/>
          </a:xfrm>
        </p:spPr>
        <p:txBody>
          <a:bodyPr>
            <a:normAutofit fontScale="92500"/>
          </a:bodyPr>
          <a:lstStyle/>
          <a:p>
            <a:pPr fontAlgn="ctr">
              <a:defRPr/>
            </a:pPr>
            <a:r>
              <a:rPr lang="zh-CN" altLang="en-US" sz="3000" dirty="0">
                <a:ea typeface="宋体" pitchFamily="2" charset="-122"/>
              </a:rPr>
              <a:t>定义方式：</a:t>
            </a:r>
          </a:p>
          <a:p>
            <a:pPr marL="0" indent="0" fontAlgn="ctr">
              <a:buNone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</a:t>
            </a:r>
            <a:r>
              <a:rPr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类型说明符 </a:t>
            </a:r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数组名 </a:t>
            </a:r>
            <a:r>
              <a:rPr lang="en-US" altLang="zh-C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常量表达式</a:t>
            </a:r>
            <a:r>
              <a:rPr lang="en-US" altLang="zh-C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1] [</a:t>
            </a:r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常量表达式</a:t>
            </a:r>
            <a:r>
              <a:rPr lang="en-US" altLang="zh-C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];</a:t>
            </a:r>
          </a:p>
          <a:p>
            <a:pPr marL="857250" lvl="1" indent="-457200" fontAlgn="ctr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ea typeface="宋体" pitchFamily="2" charset="-122"/>
              </a:rPr>
              <a:t>常量</a:t>
            </a:r>
            <a:r>
              <a:rPr lang="zh-CN" altLang="zh-CN" dirty="0">
                <a:ea typeface="宋体" pitchFamily="2" charset="-122"/>
              </a:rPr>
              <a:t>表达式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zh-CN" altLang="zh-CN" dirty="0" smtClean="0">
                <a:ea typeface="宋体" pitchFamily="2" charset="-122"/>
              </a:rPr>
              <a:t>二</a:t>
            </a:r>
            <a:r>
              <a:rPr lang="zh-CN" altLang="zh-CN" dirty="0">
                <a:ea typeface="宋体" pitchFamily="2" charset="-122"/>
              </a:rPr>
              <a:t>维数组的行数</a:t>
            </a:r>
            <a:r>
              <a:rPr lang="zh-CN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行</a:t>
            </a:r>
            <a:r>
              <a:rPr lang="zh-CN" altLang="en-US" dirty="0">
                <a:ea typeface="宋体" pitchFamily="2" charset="-122"/>
              </a:rPr>
              <a:t>下标的范围是从</a:t>
            </a:r>
            <a:r>
              <a:rPr lang="en-US" altLang="zh-CN" dirty="0">
                <a:ea typeface="宋体" pitchFamily="2" charset="-122"/>
              </a:rPr>
              <a:t>0 ~ </a:t>
            </a:r>
            <a:r>
              <a:rPr lang="zh-CN" altLang="en-US" dirty="0">
                <a:ea typeface="宋体" pitchFamily="2" charset="-122"/>
              </a:rPr>
              <a:t>行数</a:t>
            </a:r>
            <a:r>
              <a:rPr lang="en-US" altLang="zh-CN" dirty="0">
                <a:ea typeface="宋体" pitchFamily="2" charset="-122"/>
              </a:rPr>
              <a:t>-1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857250" lvl="1" indent="-457200" fontAlgn="ctr">
              <a:buFont typeface="Wingdings" panose="05000000000000000000" pitchFamily="2" charset="2"/>
              <a:buChar char="ü"/>
              <a:defRPr/>
            </a:pPr>
            <a:r>
              <a:rPr lang="zh-CN" altLang="zh-CN" dirty="0">
                <a:ea typeface="宋体" pitchFamily="2" charset="-122"/>
              </a:rPr>
              <a:t>常量表达式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zh-CN" altLang="zh-CN" dirty="0" smtClean="0">
                <a:ea typeface="宋体" pitchFamily="2" charset="-122"/>
              </a:rPr>
              <a:t>二</a:t>
            </a:r>
            <a:r>
              <a:rPr lang="zh-CN" altLang="zh-CN" dirty="0">
                <a:ea typeface="宋体" pitchFamily="2" charset="-122"/>
              </a:rPr>
              <a:t>维数组的列数</a:t>
            </a:r>
            <a:r>
              <a:rPr lang="zh-CN" altLang="en-US" dirty="0" smtClean="0">
                <a:ea typeface="宋体" pitchFamily="2" charset="-122"/>
              </a:rPr>
              <a:t>，列</a:t>
            </a:r>
            <a:r>
              <a:rPr lang="zh-CN" altLang="en-US" dirty="0">
                <a:ea typeface="宋体" pitchFamily="2" charset="-122"/>
              </a:rPr>
              <a:t>下标的范围是从</a:t>
            </a:r>
            <a:r>
              <a:rPr lang="en-US" altLang="zh-CN" dirty="0">
                <a:ea typeface="宋体" pitchFamily="2" charset="-122"/>
              </a:rPr>
              <a:t>0 ~ </a:t>
            </a:r>
            <a:r>
              <a:rPr lang="zh-CN" altLang="en-US" dirty="0">
                <a:ea typeface="宋体" pitchFamily="2" charset="-122"/>
              </a:rPr>
              <a:t>列数</a:t>
            </a:r>
            <a:r>
              <a:rPr lang="en-US" altLang="zh-CN" dirty="0">
                <a:ea typeface="宋体" pitchFamily="2" charset="-122"/>
              </a:rPr>
              <a:t>-1 </a:t>
            </a:r>
            <a:r>
              <a:rPr lang="zh-CN" altLang="zh-CN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33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二</a:t>
            </a:r>
            <a:r>
              <a:rPr lang="zh-CN" altLang="en-US" dirty="0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1296143"/>
          </a:xfrm>
        </p:spPr>
        <p:txBody>
          <a:bodyPr>
            <a:normAutofit/>
          </a:bodyPr>
          <a:lstStyle/>
          <a:p>
            <a:pPr indent="0" eaLnBrk="0" fontAlgn="ctr" hangingPunct="0">
              <a:buNone/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a[3][4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];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indent="127000" eaLnBrk="0" fontAlgn="ctr" hangingPunct="0"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定义一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行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列的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共有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3×4=12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个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元素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40279"/>
              </p:ext>
            </p:extLst>
          </p:nvPr>
        </p:nvGraphicFramePr>
        <p:xfrm>
          <a:off x="1763688" y="2499742"/>
          <a:ext cx="5688632" cy="2088231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22158"/>
                <a:gridCol w="1422158"/>
                <a:gridCol w="1422158"/>
                <a:gridCol w="1422158"/>
              </a:tblGrid>
              <a:tr h="6960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a[0][0]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 a[0][1]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 a[0][2]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 a[0][3]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</a:tr>
              <a:tr h="6960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a[1][0]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 a[1][1]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 a[1][2]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 a[1][3]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</a:tr>
              <a:tr h="6960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a[2][0]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 a[2][1]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 a[2][2]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  <a:ea typeface=""/>
                          <a:cs typeface=""/>
                        </a:defRPr>
                      </a:lvl9pPr>
                    </a:lstStyle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 a[2][3]</a:t>
                      </a:r>
                      <a:endParaRPr lang="zh-CN" sz="18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5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二</a:t>
            </a:r>
            <a:r>
              <a:rPr lang="zh-CN" altLang="en-US" dirty="0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二维数组是按行存放的。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二维数组可以看作是一个长度为行数的一维数组，该一维数组的每个元素又可以看作是一个长度为列数的一维数组。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5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3312367"/>
          </a:xfrm>
        </p:spPr>
        <p:txBody>
          <a:bodyPr>
            <a:noAutofit/>
          </a:bodyPr>
          <a:lstStyle/>
          <a:p>
            <a:pPr fontAlgn="ctr"/>
            <a:r>
              <a:rPr lang="zh-CN" altLang="zh-CN" dirty="0" smtClean="0"/>
              <a:t>对</a:t>
            </a:r>
            <a:r>
              <a:rPr lang="zh-CN" altLang="en-US" dirty="0" smtClean="0"/>
              <a:t>二维</a:t>
            </a:r>
            <a:r>
              <a:rPr lang="zh-CN" altLang="zh-CN" dirty="0" smtClean="0"/>
              <a:t>数</a:t>
            </a:r>
            <a:r>
              <a:rPr lang="zh-CN" altLang="zh-CN" dirty="0"/>
              <a:t>组</a:t>
            </a:r>
            <a:r>
              <a:rPr lang="en-US" altLang="zh-CN" dirty="0"/>
              <a:t>a[3][4]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 fontAlgn="ctr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按</a:t>
            </a:r>
            <a:r>
              <a:rPr lang="zh-CN" altLang="zh-CN" dirty="0"/>
              <a:t>行分段赋值可写为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 fontAlgn="ctr">
              <a:buNone/>
            </a:pPr>
            <a:r>
              <a:rPr lang="en-US" altLang="zh-CN" sz="2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a[3][4]={ {80,75,92,65}, {61,65,71,88}, {59,63,70,95</a:t>
            </a: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}};</a:t>
            </a:r>
          </a:p>
          <a:p>
            <a:pPr marL="0" lvl="2" indent="0" font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dirty="0"/>
              <a:t>2</a:t>
            </a:r>
            <a:r>
              <a:rPr lang="zh-CN" altLang="en-US" dirty="0"/>
              <a:t>、按行连续赋值可写为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lvl="2" indent="0" font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a[3][4]={ 80,75,92,65,61,65,71,88,59,63,70,95};</a:t>
            </a:r>
          </a:p>
          <a:p>
            <a:pPr marL="800100" lvl="2" indent="0" fontAlgn="ctr"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8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初始化二维数组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13159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二</a:t>
            </a:r>
            <a:r>
              <a:rPr lang="zh-CN" altLang="en-US" sz="2800" dirty="0"/>
              <a:t>维数组</a:t>
            </a:r>
            <a:r>
              <a:rPr lang="en-US" altLang="zh-CN" sz="2800" dirty="0"/>
              <a:t>a[3][4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赋值后的状态</a:t>
            </a:r>
            <a:endParaRPr lang="zh-CN" altLang="en-US" sz="28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16425"/>
              </p:ext>
            </p:extLst>
          </p:nvPr>
        </p:nvGraphicFramePr>
        <p:xfrm>
          <a:off x="1331640" y="2067694"/>
          <a:ext cx="6336704" cy="19442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64807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0" kern="100" dirty="0" smtClean="0">
                          <a:effectLst/>
                        </a:rPr>
                        <a:t>80</a:t>
                      </a:r>
                      <a:endParaRPr lang="zh-CN" sz="28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75</a:t>
                      </a:r>
                      <a:endParaRPr lang="zh-CN" sz="28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92</a:t>
                      </a:r>
                      <a:endParaRPr lang="zh-CN" sz="28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</a:rPr>
                        <a:t>65</a:t>
                      </a:r>
                      <a:endParaRPr lang="zh-CN" sz="28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61</a:t>
                      </a:r>
                      <a:endParaRPr lang="zh-CN" sz="28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</a:rPr>
                        <a:t>65</a:t>
                      </a:r>
                      <a:endParaRPr lang="zh-CN" sz="28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71</a:t>
                      </a:r>
                      <a:endParaRPr lang="zh-CN" sz="28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88</a:t>
                      </a:r>
                      <a:endParaRPr lang="zh-CN" sz="28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59</a:t>
                      </a:r>
                      <a:endParaRPr lang="zh-CN" sz="28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</a:rPr>
                        <a:t>63</a:t>
                      </a:r>
                      <a:endParaRPr lang="zh-CN" sz="28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</a:rPr>
                        <a:t>70</a:t>
                      </a:r>
                      <a:endParaRPr lang="zh-CN" sz="28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95</a:t>
                      </a:r>
                      <a:endParaRPr lang="zh-CN" sz="28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842992" cy="288031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可以只对部分元素赋初值，未赋初值的元素自动取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zh-CN" dirty="0">
                <a:ea typeface="宋体" pitchFamily="2" charset="-122"/>
              </a:rPr>
              <a:t>值。</a:t>
            </a:r>
            <a:endParaRPr lang="en-US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如</a:t>
            </a:r>
            <a:r>
              <a:rPr lang="zh-CN" altLang="zh-CN" dirty="0">
                <a:ea typeface="宋体" pitchFamily="2" charset="-122"/>
              </a:rPr>
              <a:t>对全部元素赋初值，则第一维的长度可以不给出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65275"/>
            <a:ext cx="2089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0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407</Words>
  <Application>Microsoft Office PowerPoint</Application>
  <PresentationFormat>全屏显示(16:9)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Franklin Gothic Book</vt:lpstr>
      <vt:lpstr>华文行楷</vt:lpstr>
      <vt:lpstr>隶书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学习目标</vt:lpstr>
      <vt:lpstr>定义二维数组</vt:lpstr>
      <vt:lpstr>定义二维数组</vt:lpstr>
      <vt:lpstr>定义二维数组</vt:lpstr>
      <vt:lpstr>定义二维数组</vt:lpstr>
      <vt:lpstr>初始化二维数组</vt:lpstr>
      <vt:lpstr>初始化二维数组</vt:lpstr>
      <vt:lpstr>初始化二维数组</vt:lpstr>
      <vt:lpstr>定义和初始化二维数组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99</cp:revision>
  <dcterms:created xsi:type="dcterms:W3CDTF">2017-07-02T02:55:42Z</dcterms:created>
  <dcterms:modified xsi:type="dcterms:W3CDTF">2021-04-18T23:55:12Z</dcterms:modified>
</cp:coreProperties>
</file>