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5" r:id="rId5"/>
    <p:sldId id="266" r:id="rId6"/>
    <p:sldId id="267" r:id="rId7"/>
    <p:sldId id="268" r:id="rId8"/>
    <p:sldId id="264" r:id="rId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3" autoAdjust="0"/>
    <p:restoredTop sz="94660"/>
  </p:normalViewPr>
  <p:slideViewPr>
    <p:cSldViewPr>
      <p:cViewPr varScale="1">
        <p:scale>
          <a:sx n="115" d="100"/>
          <a:sy n="115" d="100"/>
        </p:scale>
        <p:origin x="678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14288"/>
            <a:ext cx="9182100" cy="5170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066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04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45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0" y="-1588"/>
            <a:ext cx="9144000" cy="5145088"/>
            <a:chOff x="0" y="-1588"/>
            <a:chExt cx="9144000" cy="5145088"/>
          </a:xfrm>
        </p:grpSpPr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588"/>
              <a:ext cx="9144000" cy="5145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矩形 6"/>
            <p:cNvSpPr/>
            <p:nvPr userDrawn="1"/>
          </p:nvSpPr>
          <p:spPr>
            <a:xfrm>
              <a:off x="919047" y="4719357"/>
              <a:ext cx="2880320" cy="288032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spc="200" baseline="0" dirty="0" smtClean="0">
                  <a:solidFill>
                    <a:schemeClr val="bg1">
                      <a:lumMod val="85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C</a:t>
              </a:r>
              <a:r>
                <a:rPr lang="zh-CN" altLang="en-US" sz="2400" b="1" spc="200" baseline="0" dirty="0" smtClean="0">
                  <a:solidFill>
                    <a:schemeClr val="bg1">
                      <a:lumMod val="85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语言程序设计</a:t>
              </a:r>
              <a:endParaRPr lang="zh-CN" altLang="en-US" sz="2400" b="1" spc="200" baseline="0" dirty="0">
                <a:solidFill>
                  <a:schemeClr val="bg1">
                    <a:lumMod val="8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3479"/>
            <a:ext cx="8229600" cy="576064"/>
          </a:xfrm>
        </p:spPr>
        <p:txBody>
          <a:bodyPr>
            <a:noAutofit/>
          </a:bodyPr>
          <a:lstStyle>
            <a:lvl1pPr algn="l">
              <a:defRPr sz="36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29600" cy="2880319"/>
          </a:xfrm>
        </p:spPr>
        <p:txBody>
          <a:bodyPr>
            <a:normAutofit/>
          </a:bodyPr>
          <a:lstStyle>
            <a:lvl1pPr marL="342900" indent="-34290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27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48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47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04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14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20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16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17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09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tm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847285" y="2316817"/>
            <a:ext cx="41857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C</a:t>
            </a:r>
            <a:r>
              <a:rPr lang="zh-CN" altLang="en-US" sz="4800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语言程序设计</a:t>
            </a:r>
            <a:endParaRPr lang="zh-CN" altLang="en-US" sz="4800" dirty="0">
              <a:solidFill>
                <a:schemeClr val="bg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84466" y="3354546"/>
            <a:ext cx="62879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>
                <a:latin typeface="华文行楷" pitchFamily="2" charset="-122"/>
                <a:ea typeface="华文行楷" pitchFamily="2" charset="-122"/>
              </a:rPr>
              <a:t>遍历</a:t>
            </a:r>
            <a:r>
              <a:rPr lang="zh-CN" altLang="en-US" sz="3600" b="1" dirty="0" smtClean="0">
                <a:latin typeface="华文行楷" pitchFamily="2" charset="-122"/>
                <a:ea typeface="华文行楷" pitchFamily="2" charset="-122"/>
              </a:rPr>
              <a:t>二</a:t>
            </a:r>
            <a:r>
              <a:rPr lang="zh-CN" altLang="en-US" sz="3600" b="1" dirty="0">
                <a:latin typeface="华文行楷" pitchFamily="2" charset="-122"/>
                <a:ea typeface="华文行楷" pitchFamily="2" charset="-122"/>
              </a:rPr>
              <a:t>维数组</a:t>
            </a:r>
          </a:p>
        </p:txBody>
      </p:sp>
      <p:sp>
        <p:nvSpPr>
          <p:cNvPr id="7" name="矩形 6"/>
          <p:cNvSpPr/>
          <p:nvPr/>
        </p:nvSpPr>
        <p:spPr>
          <a:xfrm>
            <a:off x="7812360" y="4085079"/>
            <a:ext cx="75212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b="1" smtClean="0">
                <a:solidFill>
                  <a:schemeClr val="accent1">
                    <a:lumMod val="75000"/>
                  </a:schemeClr>
                </a:solidFill>
              </a:rPr>
              <a:t>刘佳</a:t>
            </a:r>
            <a:endParaRPr lang="zh-CN" altLang="en-US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3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掌握二维数组的遍历方法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072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遍历二维数组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ctr">
              <a:defRPr/>
            </a:pPr>
            <a:r>
              <a:rPr lang="zh-CN" altLang="zh-CN" dirty="0">
                <a:ea typeface="宋体" pitchFamily="2" charset="-122"/>
              </a:rPr>
              <a:t>基于二维数组的元素引用</a:t>
            </a:r>
            <a:r>
              <a:rPr lang="zh-CN" altLang="zh-CN" dirty="0" smtClean="0">
                <a:ea typeface="宋体" pitchFamily="2" charset="-122"/>
              </a:rPr>
              <a:t>方式，</a:t>
            </a:r>
            <a:r>
              <a:rPr lang="zh-CN" altLang="zh-CN" dirty="0">
                <a:ea typeface="宋体" pitchFamily="2" charset="-122"/>
              </a:rPr>
              <a:t>一般通过对</a:t>
            </a:r>
            <a:r>
              <a:rPr lang="zh-CN" altLang="zh-CN" b="1" dirty="0">
                <a:solidFill>
                  <a:srgbClr val="FF0000"/>
                </a:solidFill>
                <a:ea typeface="宋体" pitchFamily="2" charset="-122"/>
              </a:rPr>
              <a:t>行下标</a:t>
            </a:r>
            <a:r>
              <a:rPr lang="zh-CN" altLang="zh-CN" dirty="0">
                <a:ea typeface="宋体" pitchFamily="2" charset="-122"/>
              </a:rPr>
              <a:t>和</a:t>
            </a:r>
            <a:r>
              <a:rPr lang="zh-CN" altLang="zh-CN" b="1" dirty="0">
                <a:solidFill>
                  <a:srgbClr val="FF0000"/>
                </a:solidFill>
                <a:ea typeface="宋体" pitchFamily="2" charset="-122"/>
              </a:rPr>
              <a:t>列下标</a:t>
            </a:r>
            <a:r>
              <a:rPr lang="zh-CN" altLang="zh-CN" dirty="0">
                <a:ea typeface="宋体" pitchFamily="2" charset="-122"/>
              </a:rPr>
              <a:t>进行依次循环</a:t>
            </a:r>
            <a:r>
              <a:rPr lang="zh-CN" altLang="zh-CN" dirty="0" smtClean="0">
                <a:ea typeface="宋体" pitchFamily="2" charset="-122"/>
              </a:rPr>
              <a:t>从而遍历</a:t>
            </a:r>
            <a:r>
              <a:rPr lang="zh-CN" altLang="zh-CN" dirty="0">
                <a:ea typeface="宋体" pitchFamily="2" charset="-122"/>
              </a:rPr>
              <a:t>整个二维数</a:t>
            </a:r>
            <a:r>
              <a:rPr lang="zh-CN" altLang="zh-CN" dirty="0" smtClean="0">
                <a:ea typeface="宋体" pitchFamily="2" charset="-122"/>
              </a:rPr>
              <a:t>组</a:t>
            </a:r>
            <a:r>
              <a:rPr lang="zh-CN" altLang="en-US" dirty="0" smtClean="0">
                <a:ea typeface="宋体" pitchFamily="2" charset="-122"/>
              </a:rPr>
              <a:t>。</a:t>
            </a:r>
            <a:endParaRPr lang="en-US" altLang="zh-CN" dirty="0">
              <a:ea typeface="宋体" pitchFamily="2" charset="-122"/>
            </a:endParaRPr>
          </a:p>
          <a:p>
            <a:pPr fontAlgn="ctr">
              <a:defRPr/>
            </a:pPr>
            <a:r>
              <a:rPr lang="zh-CN" altLang="en-US" dirty="0">
                <a:ea typeface="宋体" pitchFamily="2" charset="-122"/>
              </a:rPr>
              <a:t>一般形式：</a:t>
            </a:r>
            <a:endParaRPr lang="en-US" altLang="zh-CN" dirty="0">
              <a:ea typeface="宋体" pitchFamily="2" charset="-122"/>
            </a:endParaRPr>
          </a:p>
          <a:p>
            <a:pPr marL="0" indent="0" fontAlgn="ctr">
              <a:buNone/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         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for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(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i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= 0; 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i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&lt; 3; 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i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++)</a:t>
            </a:r>
            <a:endParaRPr lang="zh-CN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 marL="0" indent="0" fontAlgn="ctr">
              <a:buNone/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                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for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(j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= 0; j &lt; 4; j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++)    ……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9316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遍历二维数组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>
              <a:defRPr/>
            </a:pPr>
            <a:r>
              <a:rPr lang="zh-CN" altLang="en-US" dirty="0">
                <a:ea typeface="宋体" pitchFamily="2" charset="-122"/>
              </a:rPr>
              <a:t>输入</a:t>
            </a:r>
            <a:r>
              <a:rPr lang="zh-CN" altLang="en-US" dirty="0" smtClean="0">
                <a:ea typeface="宋体" pitchFamily="2" charset="-122"/>
              </a:rPr>
              <a:t>二</a:t>
            </a:r>
            <a:r>
              <a:rPr lang="zh-CN" altLang="en-US" dirty="0">
                <a:ea typeface="宋体" pitchFamily="2" charset="-122"/>
              </a:rPr>
              <a:t>维数</a:t>
            </a:r>
            <a:r>
              <a:rPr lang="zh-CN" altLang="en-US" dirty="0" smtClean="0">
                <a:ea typeface="宋体" pitchFamily="2" charset="-122"/>
              </a:rPr>
              <a:t>组：</a:t>
            </a:r>
            <a:endParaRPr lang="en-US" altLang="zh-CN" dirty="0">
              <a:ea typeface="宋体" pitchFamily="2" charset="-122"/>
            </a:endParaRPr>
          </a:p>
          <a:p>
            <a:pPr marL="0" indent="0" fontAlgn="ctr">
              <a:buNone/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         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for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(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i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= 0;i &lt; 3; 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i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++)</a:t>
            </a:r>
            <a:endParaRPr lang="zh-CN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 marL="0" indent="0" fontAlgn="ctr">
              <a:buNone/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             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for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(j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= 0; j &lt; 4; j++)</a:t>
            </a:r>
            <a:endParaRPr lang="zh-CN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 marL="0" indent="0" fontAlgn="ctr">
              <a:buNone/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                   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scanf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(“%d”, &amp;a[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i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][j]);</a:t>
            </a:r>
            <a:endParaRPr lang="zh-CN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1666875"/>
            <a:ext cx="2922588" cy="194468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786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遍历二维数组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ctr">
              <a:defRPr/>
            </a:pPr>
            <a:r>
              <a:rPr lang="zh-CN" altLang="en-US" dirty="0" smtClean="0">
                <a:ea typeface="宋体" pitchFamily="2" charset="-122"/>
              </a:rPr>
              <a:t>输出二</a:t>
            </a:r>
            <a:r>
              <a:rPr lang="zh-CN" altLang="en-US" dirty="0">
                <a:ea typeface="宋体" pitchFamily="2" charset="-122"/>
              </a:rPr>
              <a:t>维数</a:t>
            </a:r>
            <a:r>
              <a:rPr lang="zh-CN" altLang="en-US" dirty="0" smtClean="0">
                <a:ea typeface="宋体" pitchFamily="2" charset="-122"/>
              </a:rPr>
              <a:t>组：</a:t>
            </a:r>
            <a:endParaRPr lang="en-US" altLang="zh-CN" dirty="0">
              <a:ea typeface="宋体" pitchFamily="2" charset="-122"/>
            </a:endParaRPr>
          </a:p>
          <a:p>
            <a:pPr marL="0" indent="0" fontAlgn="ctr">
              <a:buNone/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           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for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(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i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= 0;i &lt; 3; 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i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++)    {</a:t>
            </a:r>
            <a:endParaRPr lang="zh-CN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 marL="0" indent="0" fontAlgn="ctr">
              <a:buNone/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                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for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(j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= 0; j &lt; 4; j++)</a:t>
            </a:r>
            <a:endParaRPr lang="zh-CN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 marL="0" indent="0" fontAlgn="ctr"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                      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printf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("%d ",a[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i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][j]);</a:t>
            </a:r>
            <a:endParaRPr lang="zh-CN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 marL="0" indent="0" fontAlgn="ctr">
              <a:buNone/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                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printf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(“\n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”);      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}</a:t>
            </a:r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1666875"/>
            <a:ext cx="2922588" cy="194468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5711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遍历二维数组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29600" cy="504055"/>
          </a:xfrm>
        </p:spPr>
        <p:txBody>
          <a:bodyPr>
            <a:normAutofit lnSpcReduction="10000"/>
          </a:bodyPr>
          <a:lstStyle/>
          <a:p>
            <a:pPr fontAlgn="ctr">
              <a:defRPr/>
            </a:pPr>
            <a:r>
              <a:rPr lang="zh-CN" altLang="en-US" dirty="0" smtClean="0">
                <a:ea typeface="宋体" pitchFamily="2" charset="-122"/>
              </a:rPr>
              <a:t>求最值：</a:t>
            </a:r>
            <a:endParaRPr lang="en-US" altLang="zh-CN" dirty="0">
              <a:ea typeface="宋体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123728" y="843558"/>
            <a:ext cx="5904656" cy="3672408"/>
            <a:chOff x="2411760" y="1059582"/>
            <a:chExt cx="5400600" cy="3240184"/>
          </a:xfrm>
        </p:grpSpPr>
        <p:pic>
          <p:nvPicPr>
            <p:cNvPr id="6" name="图片 5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1760" y="1059582"/>
              <a:ext cx="2376264" cy="1584176"/>
            </a:xfrm>
            <a:prstGeom prst="rect">
              <a:avLst/>
            </a:prstGeom>
          </p:spPr>
        </p:pic>
        <p:pic>
          <p:nvPicPr>
            <p:cNvPr id="7" name="图片 6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8470" y="1059583"/>
              <a:ext cx="2160000" cy="1584000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4622" y="2715766"/>
              <a:ext cx="2376000" cy="1584000"/>
            </a:xfrm>
            <a:prstGeom prst="rect">
              <a:avLst/>
            </a:prstGeom>
          </p:spPr>
        </p:pic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4580" y="2715766"/>
              <a:ext cx="2167780" cy="1584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4788024" y="3147814"/>
              <a:ext cx="9361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en-US" altLang="zh-CN" sz="3200" b="1" spc="50" dirty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……</a:t>
              </a:r>
              <a:endParaRPr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814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遍历二维数组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29600" cy="504055"/>
          </a:xfrm>
        </p:spPr>
        <p:txBody>
          <a:bodyPr>
            <a:normAutofit lnSpcReduction="10000"/>
          </a:bodyPr>
          <a:lstStyle/>
          <a:p>
            <a:pPr fontAlgn="ctr">
              <a:defRPr/>
            </a:pPr>
            <a:r>
              <a:rPr lang="zh-CN" altLang="en-US" dirty="0" smtClean="0">
                <a:ea typeface="宋体" pitchFamily="2" charset="-122"/>
              </a:rPr>
              <a:t>求最值：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61493" y="1203598"/>
            <a:ext cx="595840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 = a[0][0]; </a:t>
            </a:r>
          </a:p>
          <a:p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 </a:t>
            </a:r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en-US" altLang="zh-CN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</a:t>
            </a:r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0;</a:t>
            </a:r>
          </a:p>
          <a:p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0;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&lt; 3;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++) /* 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用两重循环遍历全部元素 *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</a:t>
            </a:r>
          </a:p>
          <a:p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(j = 0; j &lt; 4;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j++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endParaRPr lang="en-US" altLang="zh-C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if 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(a[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][j] &gt; max </a:t>
            </a:r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  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</a:t>
            </a:r>
          </a:p>
          <a:p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max 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a[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][j];</a:t>
            </a:r>
          </a:p>
          <a:p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</a:t>
            </a:r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 =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</a:t>
            </a:r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j;</a:t>
            </a:r>
          </a:p>
          <a:p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}</a:t>
            </a:r>
          </a:p>
          <a:p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284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遍历二</a:t>
            </a:r>
            <a:r>
              <a:rPr lang="zh-CN" altLang="en-US" dirty="0"/>
              <a:t>维数组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9582"/>
            <a:ext cx="291465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563638"/>
            <a:ext cx="505460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94" y="2571750"/>
            <a:ext cx="2603500" cy="124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995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253</Words>
  <Application>Microsoft Office PowerPoint</Application>
  <PresentationFormat>全屏显示(16:9)</PresentationFormat>
  <Paragraphs>37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华文行楷</vt:lpstr>
      <vt:lpstr>隶书</vt:lpstr>
      <vt:lpstr>宋体</vt:lpstr>
      <vt:lpstr>Arial</vt:lpstr>
      <vt:lpstr>Calibri</vt:lpstr>
      <vt:lpstr>Wingdings</vt:lpstr>
      <vt:lpstr>Office 主题​​</vt:lpstr>
      <vt:lpstr>PowerPoint 演示文稿</vt:lpstr>
      <vt:lpstr>学习目标</vt:lpstr>
      <vt:lpstr>遍历二维数组</vt:lpstr>
      <vt:lpstr>遍历二维数组</vt:lpstr>
      <vt:lpstr>遍历二维数组</vt:lpstr>
      <vt:lpstr>遍历二维数组</vt:lpstr>
      <vt:lpstr>遍历二维数组</vt:lpstr>
      <vt:lpstr>遍历二维数组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</dc:creator>
  <cp:lastModifiedBy>Microsoft 帐户</cp:lastModifiedBy>
  <cp:revision>99</cp:revision>
  <dcterms:created xsi:type="dcterms:W3CDTF">2017-07-02T02:55:42Z</dcterms:created>
  <dcterms:modified xsi:type="dcterms:W3CDTF">2021-04-18T23:55:28Z</dcterms:modified>
</cp:coreProperties>
</file>