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9" r:id="rId3"/>
    <p:sldId id="262" r:id="rId4"/>
    <p:sldId id="265" r:id="rId5"/>
    <p:sldId id="266" r:id="rId6"/>
    <p:sldId id="267" r:id="rId7"/>
    <p:sldId id="268" r:id="rId8"/>
    <p:sldId id="274" r:id="rId9"/>
    <p:sldId id="269" r:id="rId10"/>
    <p:sldId id="270" r:id="rId11"/>
    <p:sldId id="271" r:id="rId12"/>
    <p:sldId id="272" r:id="rId13"/>
    <p:sldId id="275" r:id="rId14"/>
    <p:sldId id="273" r:id="rId15"/>
    <p:sldId id="264" r:id="rId1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3" autoAdjust="0"/>
    <p:restoredTop sz="94660"/>
  </p:normalViewPr>
  <p:slideViewPr>
    <p:cSldViewPr>
      <p:cViewPr varScale="1">
        <p:scale>
          <a:sx n="115" d="100"/>
          <a:sy n="115" d="100"/>
        </p:scale>
        <p:origin x="678"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17CB6-53CA-491B-A6B7-B6438C9C4692}" type="datetimeFigureOut">
              <a:rPr lang="zh-CN" altLang="en-US" smtClean="0"/>
              <a:t>2021/4/19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D103B9-EDC5-4223-8CEE-E7850FBEDDD6}" type="slidenum">
              <a:rPr lang="zh-CN" altLang="en-US" smtClean="0"/>
              <a:t>‹#›</a:t>
            </a:fld>
            <a:endParaRPr lang="zh-CN" altLang="en-US"/>
          </a:p>
        </p:txBody>
      </p:sp>
    </p:spTree>
    <p:extLst>
      <p:ext uri="{BB962C8B-B14F-4D97-AF65-F5344CB8AC3E}">
        <p14:creationId xmlns:p14="http://schemas.microsoft.com/office/powerpoint/2010/main" val="2455130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52E82B1-B816-441B-B6B1-544253831D65}" type="datetimeFigureOut">
              <a:rPr lang="zh-CN" altLang="en-US" smtClean="0"/>
              <a:t>2021/4/19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F16D2C-4C6C-4745-BEE4-14262C315E15}" type="slidenum">
              <a:rPr lang="zh-CN" altLang="en-US" smtClean="0"/>
              <a:t>‹#›</a:t>
            </a:fld>
            <a:endParaRPr lang="zh-CN" altLang="en-US"/>
          </a:p>
        </p:txBody>
      </p:sp>
      <p:pic>
        <p:nvPicPr>
          <p:cNvPr id="102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50" y="-14288"/>
            <a:ext cx="9182100" cy="517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066216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2E82B1-B816-441B-B6B1-544253831D65}" type="datetimeFigureOut">
              <a:rPr lang="zh-CN" altLang="en-US" smtClean="0"/>
              <a:t>2021/4/19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71604827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2E82B1-B816-441B-B6B1-544253831D65}" type="datetimeFigureOut">
              <a:rPr lang="zh-CN" altLang="en-US" smtClean="0"/>
              <a:t>2021/4/19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357545031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8" name="组合 7"/>
          <p:cNvGrpSpPr/>
          <p:nvPr userDrawn="1"/>
        </p:nvGrpSpPr>
        <p:grpSpPr>
          <a:xfrm>
            <a:off x="0" y="-1588"/>
            <a:ext cx="9144000" cy="5145088"/>
            <a:chOff x="0" y="-1588"/>
            <a:chExt cx="9144000" cy="5145088"/>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514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userDrawn="1"/>
          </p:nvSpPr>
          <p:spPr>
            <a:xfrm>
              <a:off x="919047" y="4719357"/>
              <a:ext cx="2880320" cy="28803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pc="200" baseline="0" dirty="0" smtClean="0">
                  <a:solidFill>
                    <a:schemeClr val="bg1">
                      <a:lumMod val="85000"/>
                    </a:schemeClr>
                  </a:solidFill>
                  <a:latin typeface="隶书" panose="02010509060101010101" pitchFamily="49" charset="-122"/>
                  <a:ea typeface="隶书" panose="02010509060101010101" pitchFamily="49" charset="-122"/>
                </a:rPr>
                <a:t>C</a:t>
              </a:r>
              <a:r>
                <a:rPr lang="zh-CN" altLang="en-US" sz="2400" b="1" spc="200" baseline="0" dirty="0" smtClean="0">
                  <a:solidFill>
                    <a:schemeClr val="bg1">
                      <a:lumMod val="85000"/>
                    </a:schemeClr>
                  </a:solidFill>
                  <a:latin typeface="隶书" panose="02010509060101010101" pitchFamily="49" charset="-122"/>
                  <a:ea typeface="隶书" panose="02010509060101010101" pitchFamily="49" charset="-122"/>
                </a:rPr>
                <a:t>语言程序设计</a:t>
              </a:r>
              <a:endParaRPr lang="zh-CN" altLang="en-US" sz="2400" b="1" spc="200" baseline="0" dirty="0">
                <a:solidFill>
                  <a:schemeClr val="bg1">
                    <a:lumMod val="85000"/>
                  </a:schemeClr>
                </a:solidFill>
                <a:latin typeface="隶书" panose="02010509060101010101" pitchFamily="49" charset="-122"/>
                <a:ea typeface="隶书" panose="02010509060101010101" pitchFamily="49" charset="-122"/>
              </a:endParaRPr>
            </a:p>
          </p:txBody>
        </p:sp>
      </p:grpSp>
      <p:sp>
        <p:nvSpPr>
          <p:cNvPr id="2" name="标题 1"/>
          <p:cNvSpPr>
            <a:spLocks noGrp="1"/>
          </p:cNvSpPr>
          <p:nvPr>
            <p:ph type="title"/>
          </p:nvPr>
        </p:nvSpPr>
        <p:spPr>
          <a:xfrm>
            <a:off x="457200" y="123479"/>
            <a:ext cx="8229600" cy="576064"/>
          </a:xfrm>
        </p:spPr>
        <p:txBody>
          <a:bodyPr>
            <a:noAutofit/>
          </a:bodyPr>
          <a:lstStyle>
            <a:lvl1pPr algn="l">
              <a:defRPr sz="36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203599"/>
            <a:ext cx="8229600" cy="2880319"/>
          </a:xfrm>
        </p:spPr>
        <p:txBody>
          <a:bodyPr>
            <a:normAutofit/>
          </a:bodyPr>
          <a:lstStyle>
            <a:lvl1pPr marL="342900" indent="-342900">
              <a:spcBef>
                <a:spcPts val="1200"/>
              </a:spcBef>
              <a:spcAft>
                <a:spcPts val="600"/>
              </a:spcAft>
              <a:buFont typeface="Wingdings" panose="05000000000000000000" pitchFamily="2" charset="2"/>
              <a:buChar char="Ø"/>
              <a:defRPr sz="2800"/>
            </a:lvl1pPr>
            <a:lvl2pPr>
              <a:defRPr sz="2800"/>
            </a:lvl2pPr>
            <a:lvl3pPr>
              <a:defRPr sz="2800"/>
            </a:lvl3pPr>
            <a:lvl4pPr>
              <a:defRPr sz="2800"/>
            </a:lvl4pPr>
            <a:lvl5pPr>
              <a:defRPr sz="2800"/>
            </a:lvl5pPr>
          </a:lstStyle>
          <a:p>
            <a:pPr lvl="0"/>
            <a:r>
              <a:rPr lang="zh-CN" altLang="en-US" dirty="0" smtClean="0"/>
              <a:t>单击此处编辑母版文本样式</a:t>
            </a:r>
          </a:p>
        </p:txBody>
      </p:sp>
      <p:sp>
        <p:nvSpPr>
          <p:cNvPr id="6" name="灯片编号占位符 5"/>
          <p:cNvSpPr>
            <a:spLocks noGrp="1"/>
          </p:cNvSpPr>
          <p:nvPr>
            <p:ph type="sldNum" sz="quarter" idx="12"/>
          </p:nvPr>
        </p:nvSpPr>
        <p:spPr/>
        <p:txBody>
          <a:body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266527716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52E82B1-B816-441B-B6B1-544253831D65}" type="datetimeFigureOut">
              <a:rPr lang="zh-CN" altLang="en-US" smtClean="0"/>
              <a:t>2021/4/19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275548867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52E82B1-B816-441B-B6B1-544253831D65}" type="datetimeFigureOut">
              <a:rPr lang="zh-CN" altLang="en-US" smtClean="0"/>
              <a:t>2021/4/19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327547591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52E82B1-B816-441B-B6B1-544253831D65}" type="datetimeFigureOut">
              <a:rPr lang="zh-CN" altLang="en-US" smtClean="0"/>
              <a:t>2021/4/19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234204188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52E82B1-B816-441B-B6B1-544253831D65}" type="datetimeFigureOut">
              <a:rPr lang="zh-CN" altLang="en-US" smtClean="0"/>
              <a:t>2021/4/19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150414531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2E82B1-B816-441B-B6B1-544253831D65}" type="datetimeFigureOut">
              <a:rPr lang="zh-CN" altLang="en-US" smtClean="0"/>
              <a:t>2021/4/19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142320633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52E82B1-B816-441B-B6B1-544253831D65}" type="datetimeFigureOut">
              <a:rPr lang="zh-CN" altLang="en-US" smtClean="0"/>
              <a:t>2021/4/19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13541644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52E82B1-B816-441B-B6B1-544253831D65}" type="datetimeFigureOut">
              <a:rPr lang="zh-CN" altLang="en-US" smtClean="0"/>
              <a:t>2021/4/19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7991763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52E82B1-B816-441B-B6B1-544253831D65}" type="datetimeFigureOut">
              <a:rPr lang="zh-CN" altLang="en-US" smtClean="0"/>
              <a:t>2021/4/19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155109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47285" y="2316817"/>
            <a:ext cx="4185761" cy="830997"/>
          </a:xfrm>
          <a:prstGeom prst="rect">
            <a:avLst/>
          </a:prstGeom>
        </p:spPr>
        <p:txBody>
          <a:bodyPr wrap="none">
            <a:spAutoFit/>
          </a:bodyPr>
          <a:lstStyle/>
          <a:p>
            <a:r>
              <a:rPr lang="en-US" altLang="zh-CN" sz="4800" dirty="0" smtClean="0">
                <a:solidFill>
                  <a:schemeClr val="bg1"/>
                </a:solidFill>
                <a:latin typeface="隶书" pitchFamily="49" charset="-122"/>
                <a:ea typeface="隶书" pitchFamily="49" charset="-122"/>
              </a:rPr>
              <a:t>C</a:t>
            </a:r>
            <a:r>
              <a:rPr lang="zh-CN" altLang="en-US" sz="4800" dirty="0" smtClean="0">
                <a:solidFill>
                  <a:schemeClr val="bg1"/>
                </a:solidFill>
                <a:latin typeface="隶书" pitchFamily="49" charset="-122"/>
                <a:ea typeface="隶书" pitchFamily="49" charset="-122"/>
              </a:rPr>
              <a:t>语言程序设计</a:t>
            </a:r>
            <a:endParaRPr lang="zh-CN" altLang="en-US" sz="4800" dirty="0">
              <a:solidFill>
                <a:schemeClr val="bg1"/>
              </a:solidFill>
              <a:latin typeface="隶书" pitchFamily="49" charset="-122"/>
              <a:ea typeface="隶书" pitchFamily="49" charset="-122"/>
            </a:endParaRPr>
          </a:p>
        </p:txBody>
      </p:sp>
      <p:sp>
        <p:nvSpPr>
          <p:cNvPr id="6" name="矩形 5"/>
          <p:cNvSpPr/>
          <p:nvPr/>
        </p:nvSpPr>
        <p:spPr>
          <a:xfrm>
            <a:off x="1884466" y="3354546"/>
            <a:ext cx="6287934" cy="646331"/>
          </a:xfrm>
          <a:prstGeom prst="rect">
            <a:avLst/>
          </a:prstGeom>
        </p:spPr>
        <p:txBody>
          <a:bodyPr wrap="square">
            <a:spAutoFit/>
          </a:bodyPr>
          <a:lstStyle/>
          <a:p>
            <a:pPr algn="ctr"/>
            <a:r>
              <a:rPr lang="zh-CN" altLang="en-US" sz="3600" b="1" dirty="0">
                <a:latin typeface="华文行楷" pitchFamily="2" charset="-122"/>
                <a:ea typeface="华文行楷" pitchFamily="2" charset="-122"/>
              </a:rPr>
              <a:t>认识变量的作用域和存储类</a:t>
            </a:r>
          </a:p>
        </p:txBody>
      </p:sp>
      <p:sp>
        <p:nvSpPr>
          <p:cNvPr id="7" name="矩形 6"/>
          <p:cNvSpPr/>
          <p:nvPr/>
        </p:nvSpPr>
        <p:spPr>
          <a:xfrm>
            <a:off x="7812360" y="4085079"/>
            <a:ext cx="752129" cy="430887"/>
          </a:xfrm>
          <a:prstGeom prst="rect">
            <a:avLst/>
          </a:prstGeom>
        </p:spPr>
        <p:txBody>
          <a:bodyPr wrap="none">
            <a:spAutoFit/>
          </a:bodyPr>
          <a:lstStyle/>
          <a:p>
            <a:r>
              <a:rPr lang="zh-CN" altLang="en-US" sz="2200" b="1">
                <a:solidFill>
                  <a:schemeClr val="accent1">
                    <a:lumMod val="75000"/>
                  </a:schemeClr>
                </a:solidFill>
              </a:rPr>
              <a:t>刘佳</a:t>
            </a:r>
            <a:endParaRPr lang="zh-CN" altLang="en-US" sz="2200" b="1" dirty="0">
              <a:solidFill>
                <a:schemeClr val="accent1">
                  <a:lumMod val="75000"/>
                </a:schemeClr>
              </a:solidFill>
            </a:endParaRPr>
          </a:p>
        </p:txBody>
      </p:sp>
    </p:spTree>
    <p:extLst>
      <p:ext uri="{BB962C8B-B14F-4D97-AF65-F5344CB8AC3E}">
        <p14:creationId xmlns:p14="http://schemas.microsoft.com/office/powerpoint/2010/main" val="6173039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a:t>
            </a:r>
            <a:r>
              <a:rPr lang="zh-CN" altLang="en-US" dirty="0">
                <a:solidFill>
                  <a:srgbClr val="000000"/>
                </a:solidFill>
              </a:rPr>
              <a:t>变量的存储分类</a:t>
            </a:r>
            <a:endParaRPr lang="zh-CN" altLang="en-US" dirty="0"/>
          </a:p>
        </p:txBody>
      </p:sp>
      <p:sp>
        <p:nvSpPr>
          <p:cNvPr id="3" name="内容占位符 2"/>
          <p:cNvSpPr>
            <a:spLocks noGrp="1"/>
          </p:cNvSpPr>
          <p:nvPr>
            <p:ph idx="1"/>
          </p:nvPr>
        </p:nvSpPr>
        <p:spPr/>
        <p:txBody>
          <a:bodyPr>
            <a:normAutofit/>
          </a:bodyPr>
          <a:lstStyle/>
          <a:p>
            <a:pPr marL="0" indent="0">
              <a:buNone/>
              <a:defRPr/>
            </a:pPr>
            <a:r>
              <a:rPr lang="en-US" altLang="zh-CN" dirty="0">
                <a:latin typeface="宋体" pitchFamily="2" charset="-122"/>
                <a:ea typeface="宋体" pitchFamily="2" charset="-122"/>
              </a:rPr>
              <a:t>3</a:t>
            </a:r>
            <a:r>
              <a:rPr lang="zh-CN" altLang="zh-CN" dirty="0">
                <a:latin typeface="宋体" pitchFamily="2" charset="-122"/>
                <a:ea typeface="宋体" pitchFamily="2" charset="-122"/>
              </a:rPr>
              <a:t>．</a:t>
            </a:r>
            <a:r>
              <a:rPr lang="en-US" altLang="zh-CN" b="1" dirty="0">
                <a:solidFill>
                  <a:srgbClr val="FF0000"/>
                </a:solidFill>
                <a:latin typeface="宋体" pitchFamily="2" charset="-122"/>
                <a:ea typeface="宋体" pitchFamily="2" charset="-122"/>
              </a:rPr>
              <a:t>static</a:t>
            </a:r>
            <a:r>
              <a:rPr lang="zh-CN" altLang="zh-CN" dirty="0">
                <a:latin typeface="宋体" pitchFamily="2" charset="-122"/>
                <a:ea typeface="宋体" pitchFamily="2" charset="-122"/>
              </a:rPr>
              <a:t>变量</a:t>
            </a:r>
            <a:endParaRPr lang="en-US" altLang="zh-CN" dirty="0">
              <a:latin typeface="宋体" pitchFamily="2" charset="-122"/>
              <a:ea typeface="宋体" pitchFamily="2" charset="-122"/>
            </a:endParaRPr>
          </a:p>
          <a:p>
            <a:pPr>
              <a:buClr>
                <a:schemeClr val="tx1"/>
              </a:buClr>
              <a:defRPr/>
            </a:pPr>
            <a:r>
              <a:rPr lang="zh-CN" altLang="zh-CN" b="1" dirty="0">
                <a:solidFill>
                  <a:srgbClr val="FF0000"/>
                </a:solidFill>
                <a:ea typeface="宋体" pitchFamily="2" charset="-122"/>
              </a:rPr>
              <a:t>全局变量</a:t>
            </a:r>
            <a:r>
              <a:rPr lang="zh-CN" altLang="zh-CN" dirty="0">
                <a:ea typeface="宋体" pitchFamily="2" charset="-122"/>
              </a:rPr>
              <a:t>是静态的。</a:t>
            </a:r>
            <a:endParaRPr lang="en-US" altLang="zh-CN" dirty="0">
              <a:ea typeface="宋体" pitchFamily="2" charset="-122"/>
            </a:endParaRPr>
          </a:p>
          <a:p>
            <a:pPr>
              <a:defRPr/>
            </a:pPr>
            <a:r>
              <a:rPr lang="zh-CN" altLang="zh-CN" dirty="0">
                <a:ea typeface="宋体" pitchFamily="2" charset="-122"/>
              </a:rPr>
              <a:t>局部变量加上</a:t>
            </a:r>
            <a:r>
              <a:rPr lang="en-US" altLang="zh-CN" dirty="0">
                <a:ea typeface="宋体" pitchFamily="2" charset="-122"/>
              </a:rPr>
              <a:t>static</a:t>
            </a:r>
            <a:r>
              <a:rPr lang="zh-CN" altLang="zh-CN" dirty="0">
                <a:ea typeface="宋体" pitchFamily="2" charset="-122"/>
              </a:rPr>
              <a:t>说明符时，则该变量成为静态局部变量</a:t>
            </a:r>
            <a:r>
              <a:rPr lang="zh-CN" altLang="zh-CN" dirty="0" smtClean="0">
                <a:ea typeface="宋体" pitchFamily="2" charset="-122"/>
              </a:rPr>
              <a:t>。作用域</a:t>
            </a:r>
            <a:r>
              <a:rPr lang="zh-CN" altLang="zh-CN" dirty="0">
                <a:ea typeface="宋体" pitchFamily="2" charset="-122"/>
              </a:rPr>
              <a:t>没有发生变化</a:t>
            </a:r>
            <a:r>
              <a:rPr lang="zh-CN" altLang="zh-CN" dirty="0" smtClean="0">
                <a:ea typeface="宋体" pitchFamily="2" charset="-122"/>
              </a:rPr>
              <a:t>，</a:t>
            </a:r>
            <a:r>
              <a:rPr lang="zh-CN" altLang="zh-CN" b="1" dirty="0" smtClean="0">
                <a:solidFill>
                  <a:srgbClr val="FF0000"/>
                </a:solidFill>
                <a:ea typeface="宋体" pitchFamily="2" charset="-122"/>
              </a:rPr>
              <a:t>生存期</a:t>
            </a:r>
            <a:r>
              <a:rPr lang="zh-CN" altLang="zh-CN" dirty="0">
                <a:ea typeface="宋体" pitchFamily="2" charset="-122"/>
              </a:rPr>
              <a:t>发生了变化</a:t>
            </a:r>
            <a:r>
              <a:rPr lang="zh-CN" altLang="zh-CN" dirty="0" smtClean="0">
                <a:ea typeface="宋体" pitchFamily="2" charset="-122"/>
              </a:rPr>
              <a:t>：</a:t>
            </a:r>
            <a:r>
              <a:rPr lang="zh-CN" altLang="zh-CN" b="1" dirty="0" smtClean="0">
                <a:solidFill>
                  <a:srgbClr val="FF0000"/>
                </a:solidFill>
                <a:ea typeface="宋体" pitchFamily="2" charset="-122"/>
              </a:rPr>
              <a:t>存在</a:t>
            </a:r>
            <a:r>
              <a:rPr lang="zh-CN" altLang="zh-CN" b="1" dirty="0">
                <a:solidFill>
                  <a:srgbClr val="FF0000"/>
                </a:solidFill>
                <a:ea typeface="宋体" pitchFamily="2" charset="-122"/>
              </a:rPr>
              <a:t>于整个程序运行期间</a:t>
            </a:r>
            <a:r>
              <a:rPr lang="zh-CN" altLang="zh-CN" dirty="0">
                <a:ea typeface="宋体" pitchFamily="2" charset="-122"/>
              </a:rPr>
              <a:t>。</a:t>
            </a:r>
            <a:endParaRPr lang="en-US" altLang="zh-CN" dirty="0">
              <a:ea typeface="宋体" pitchFamily="2" charset="-122"/>
            </a:endParaRPr>
          </a:p>
        </p:txBody>
      </p:sp>
    </p:spTree>
    <p:extLst>
      <p:ext uri="{BB962C8B-B14F-4D97-AF65-F5344CB8AC3E}">
        <p14:creationId xmlns:p14="http://schemas.microsoft.com/office/powerpoint/2010/main" val="266590606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a:t>
            </a:r>
            <a:r>
              <a:rPr lang="zh-CN" altLang="en-US" dirty="0">
                <a:solidFill>
                  <a:srgbClr val="000000"/>
                </a:solidFill>
              </a:rPr>
              <a:t>变量的存储分类</a:t>
            </a:r>
            <a:endParaRPr lang="zh-CN" altLang="en-US" dirty="0"/>
          </a:p>
        </p:txBody>
      </p:sp>
      <p:sp>
        <p:nvSpPr>
          <p:cNvPr id="3" name="内容占位符 2"/>
          <p:cNvSpPr>
            <a:spLocks noGrp="1"/>
          </p:cNvSpPr>
          <p:nvPr>
            <p:ph idx="1"/>
          </p:nvPr>
        </p:nvSpPr>
        <p:spPr/>
        <p:txBody>
          <a:bodyPr>
            <a:normAutofit lnSpcReduction="10000"/>
          </a:bodyPr>
          <a:lstStyle/>
          <a:p>
            <a:pPr marL="0" indent="0">
              <a:buNone/>
              <a:defRPr/>
            </a:pPr>
            <a:r>
              <a:rPr lang="en-US" altLang="zh-CN" dirty="0">
                <a:latin typeface="宋体" pitchFamily="2" charset="-122"/>
                <a:ea typeface="宋体" pitchFamily="2" charset="-122"/>
              </a:rPr>
              <a:t>3</a:t>
            </a:r>
            <a:r>
              <a:rPr lang="zh-CN" altLang="zh-CN" dirty="0">
                <a:latin typeface="宋体" pitchFamily="2" charset="-122"/>
                <a:ea typeface="宋体" pitchFamily="2" charset="-122"/>
              </a:rPr>
              <a:t>．</a:t>
            </a:r>
            <a:r>
              <a:rPr lang="en-US" altLang="zh-CN" b="1" dirty="0">
                <a:solidFill>
                  <a:srgbClr val="FF0000"/>
                </a:solidFill>
                <a:latin typeface="宋体" pitchFamily="2" charset="-122"/>
                <a:ea typeface="宋体" pitchFamily="2" charset="-122"/>
              </a:rPr>
              <a:t>static</a:t>
            </a:r>
            <a:r>
              <a:rPr lang="zh-CN" altLang="zh-CN" dirty="0" smtClean="0">
                <a:latin typeface="宋体" pitchFamily="2" charset="-122"/>
                <a:ea typeface="宋体" pitchFamily="2" charset="-122"/>
              </a:rPr>
              <a:t>变量</a:t>
            </a:r>
            <a:r>
              <a:rPr lang="zh-CN" altLang="en-US" dirty="0" smtClean="0">
                <a:latin typeface="宋体" pitchFamily="2" charset="-122"/>
                <a:ea typeface="宋体" pitchFamily="2" charset="-122"/>
              </a:rPr>
              <a:t>（续）</a:t>
            </a:r>
            <a:endParaRPr lang="en-US" altLang="zh-CN" dirty="0">
              <a:latin typeface="宋体" pitchFamily="2" charset="-122"/>
              <a:ea typeface="宋体" pitchFamily="2" charset="-122"/>
            </a:endParaRPr>
          </a:p>
          <a:p>
            <a:pPr>
              <a:defRPr/>
            </a:pPr>
            <a:r>
              <a:rPr lang="zh-CN" altLang="zh-CN" dirty="0">
                <a:ea typeface="宋体" pitchFamily="2" charset="-122"/>
              </a:rPr>
              <a:t>静态局部变量是在编译时赋初值的，即只赋初值一</a:t>
            </a:r>
            <a:r>
              <a:rPr lang="zh-CN" altLang="zh-CN" dirty="0" smtClean="0">
                <a:ea typeface="宋体" pitchFamily="2" charset="-122"/>
              </a:rPr>
              <a:t>次</a:t>
            </a:r>
            <a:r>
              <a:rPr lang="zh-CN" altLang="en-US" dirty="0" smtClean="0">
                <a:ea typeface="宋体" pitchFamily="2" charset="-122"/>
              </a:rPr>
              <a:t>。</a:t>
            </a:r>
            <a:endParaRPr lang="en-US" altLang="zh-CN" dirty="0" smtClean="0">
              <a:ea typeface="宋体" pitchFamily="2" charset="-122"/>
            </a:endParaRPr>
          </a:p>
          <a:p>
            <a:pPr>
              <a:defRPr/>
            </a:pPr>
            <a:r>
              <a:rPr lang="zh-CN" altLang="zh-CN" dirty="0" smtClean="0">
                <a:ea typeface="宋体" pitchFamily="2" charset="-122"/>
              </a:rPr>
              <a:t>在</a:t>
            </a:r>
            <a:r>
              <a:rPr lang="zh-CN" altLang="zh-CN" dirty="0">
                <a:ea typeface="宋体" pitchFamily="2" charset="-122"/>
              </a:rPr>
              <a:t>程序运行时它已有</a:t>
            </a:r>
            <a:r>
              <a:rPr lang="zh-CN" altLang="zh-CN" dirty="0" smtClean="0">
                <a:ea typeface="宋体" pitchFamily="2" charset="-122"/>
              </a:rPr>
              <a:t>初值</a:t>
            </a:r>
            <a:r>
              <a:rPr lang="zh-CN" altLang="en-US" dirty="0" smtClean="0">
                <a:ea typeface="宋体" pitchFamily="2" charset="-122"/>
              </a:rPr>
              <a:t>，以</a:t>
            </a:r>
            <a:r>
              <a:rPr lang="zh-CN" altLang="zh-CN" dirty="0" smtClean="0">
                <a:ea typeface="宋体" pitchFamily="2" charset="-122"/>
              </a:rPr>
              <a:t>后</a:t>
            </a:r>
            <a:r>
              <a:rPr lang="zh-CN" altLang="zh-CN" dirty="0">
                <a:ea typeface="宋体" pitchFamily="2" charset="-122"/>
              </a:rPr>
              <a:t>每次调用函数时不再重新赋初值而只是保留上次函数调用结束时的值。</a:t>
            </a:r>
            <a:endParaRPr lang="zh-CN" altLang="zh-CN" dirty="0">
              <a:latin typeface="宋体" pitchFamily="2" charset="-122"/>
              <a:ea typeface="宋体" pitchFamily="2" charset="-122"/>
            </a:endParaRPr>
          </a:p>
        </p:txBody>
      </p:sp>
    </p:spTree>
    <p:extLst>
      <p:ext uri="{BB962C8B-B14F-4D97-AF65-F5344CB8AC3E}">
        <p14:creationId xmlns:p14="http://schemas.microsoft.com/office/powerpoint/2010/main" val="417570376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a:t>
            </a:r>
            <a:r>
              <a:rPr lang="zh-CN" altLang="en-US" dirty="0">
                <a:solidFill>
                  <a:srgbClr val="000000"/>
                </a:solidFill>
              </a:rPr>
              <a:t>变量的存储分类</a:t>
            </a:r>
            <a:endParaRPr lang="zh-CN" altLang="en-US" dirty="0"/>
          </a:p>
        </p:txBody>
      </p:sp>
      <p:sp>
        <p:nvSpPr>
          <p:cNvPr id="3" name="内容占位符 2"/>
          <p:cNvSpPr>
            <a:spLocks noGrp="1"/>
          </p:cNvSpPr>
          <p:nvPr>
            <p:ph idx="1"/>
          </p:nvPr>
        </p:nvSpPr>
        <p:spPr/>
        <p:txBody>
          <a:bodyPr>
            <a:normAutofit lnSpcReduction="10000"/>
          </a:bodyPr>
          <a:lstStyle/>
          <a:p>
            <a:pPr marL="0" indent="0">
              <a:buNone/>
              <a:defRPr/>
            </a:pPr>
            <a:r>
              <a:rPr lang="en-US" altLang="zh-CN" dirty="0">
                <a:latin typeface="宋体" pitchFamily="2" charset="-122"/>
                <a:ea typeface="宋体" pitchFamily="2" charset="-122"/>
              </a:rPr>
              <a:t>4</a:t>
            </a:r>
            <a:r>
              <a:rPr lang="zh-CN" altLang="zh-CN" dirty="0">
                <a:latin typeface="宋体" pitchFamily="2" charset="-122"/>
                <a:ea typeface="宋体" pitchFamily="2" charset="-122"/>
              </a:rPr>
              <a:t>．</a:t>
            </a:r>
            <a:r>
              <a:rPr lang="en-US" altLang="zh-CN" b="1" dirty="0">
                <a:solidFill>
                  <a:srgbClr val="FF0000"/>
                </a:solidFill>
                <a:latin typeface="宋体" pitchFamily="2" charset="-122"/>
                <a:ea typeface="宋体" pitchFamily="2" charset="-122"/>
              </a:rPr>
              <a:t>extern</a:t>
            </a:r>
            <a:r>
              <a:rPr lang="zh-CN" altLang="zh-CN" dirty="0">
                <a:latin typeface="宋体" pitchFamily="2" charset="-122"/>
                <a:ea typeface="宋体" pitchFamily="2" charset="-122"/>
              </a:rPr>
              <a:t>变量</a:t>
            </a:r>
            <a:endParaRPr lang="en-US" altLang="zh-CN" dirty="0">
              <a:latin typeface="宋体" pitchFamily="2" charset="-122"/>
              <a:ea typeface="宋体" pitchFamily="2" charset="-122"/>
            </a:endParaRPr>
          </a:p>
          <a:p>
            <a:pPr>
              <a:defRPr/>
            </a:pPr>
            <a:r>
              <a:rPr lang="zh-CN" altLang="zh-CN" dirty="0">
                <a:ea typeface="宋体" pitchFamily="2" charset="-122"/>
              </a:rPr>
              <a:t>在定义点之前的函数想使用全局变量，则应该在引用之前用关键字</a:t>
            </a:r>
            <a:r>
              <a:rPr lang="en-US" altLang="zh-CN" dirty="0">
                <a:ea typeface="宋体" pitchFamily="2" charset="-122"/>
              </a:rPr>
              <a:t>extern</a:t>
            </a:r>
            <a:r>
              <a:rPr lang="zh-CN" altLang="zh-CN" dirty="0">
                <a:ea typeface="宋体" pitchFamily="2" charset="-122"/>
              </a:rPr>
              <a:t>对该变量作声明。</a:t>
            </a:r>
            <a:endParaRPr lang="en-US" altLang="zh-CN" dirty="0">
              <a:ea typeface="宋体" pitchFamily="2" charset="-122"/>
            </a:endParaRPr>
          </a:p>
          <a:p>
            <a:pPr>
              <a:defRPr/>
            </a:pPr>
            <a:r>
              <a:rPr lang="zh-CN" altLang="zh-CN" dirty="0">
                <a:ea typeface="宋体" pitchFamily="2" charset="-122"/>
              </a:rPr>
              <a:t>通过</a:t>
            </a:r>
            <a:r>
              <a:rPr lang="en-US" altLang="zh-CN" dirty="0">
                <a:ea typeface="宋体" pitchFamily="2" charset="-122"/>
              </a:rPr>
              <a:t>extern</a:t>
            </a:r>
            <a:r>
              <a:rPr lang="zh-CN" altLang="zh-CN" dirty="0">
                <a:ea typeface="宋体" pitchFamily="2" charset="-122"/>
              </a:rPr>
              <a:t>说明符</a:t>
            </a:r>
            <a:r>
              <a:rPr lang="zh-CN" altLang="zh-CN" b="1" dirty="0">
                <a:solidFill>
                  <a:srgbClr val="FF0000"/>
                </a:solidFill>
                <a:ea typeface="宋体" pitchFamily="2" charset="-122"/>
              </a:rPr>
              <a:t>扩大全局变量</a:t>
            </a:r>
            <a:r>
              <a:rPr lang="zh-CN" altLang="zh-CN" dirty="0">
                <a:ea typeface="宋体" pitchFamily="2" charset="-122"/>
              </a:rPr>
              <a:t>的</a:t>
            </a:r>
            <a:r>
              <a:rPr lang="zh-CN" altLang="zh-CN" b="1" dirty="0">
                <a:solidFill>
                  <a:srgbClr val="FF0000"/>
                </a:solidFill>
                <a:ea typeface="宋体" pitchFamily="2" charset="-122"/>
              </a:rPr>
              <a:t>作用域</a:t>
            </a:r>
            <a:r>
              <a:rPr lang="zh-CN" altLang="zh-CN" dirty="0">
                <a:ea typeface="宋体" pitchFamily="2" charset="-122"/>
              </a:rPr>
              <a:t>，不仅适用于同一源文件内（同一编译单位</a:t>
            </a:r>
            <a:r>
              <a:rPr lang="zh-CN" altLang="zh-CN" dirty="0" smtClean="0">
                <a:ea typeface="宋体" pitchFamily="2" charset="-122"/>
              </a:rPr>
              <a:t>）</a:t>
            </a:r>
            <a:r>
              <a:rPr lang="zh-CN" altLang="en-US" dirty="0" smtClean="0">
                <a:ea typeface="宋体" pitchFamily="2" charset="-122"/>
              </a:rPr>
              <a:t>，也</a:t>
            </a:r>
            <a:r>
              <a:rPr lang="zh-CN" altLang="en-US" dirty="0">
                <a:ea typeface="宋体" pitchFamily="2" charset="-122"/>
              </a:rPr>
              <a:t>适用于多文件程序</a:t>
            </a:r>
            <a:r>
              <a:rPr lang="zh-CN" altLang="zh-CN" dirty="0" smtClean="0">
                <a:ea typeface="宋体" pitchFamily="2" charset="-122"/>
              </a:rPr>
              <a:t>。</a:t>
            </a:r>
            <a:endParaRPr lang="zh-CN" altLang="zh-CN" dirty="0">
              <a:latin typeface="宋体" pitchFamily="2" charset="-122"/>
              <a:ea typeface="宋体" pitchFamily="2" charset="-122"/>
            </a:endParaRPr>
          </a:p>
        </p:txBody>
      </p:sp>
    </p:spTree>
    <p:extLst>
      <p:ext uri="{BB962C8B-B14F-4D97-AF65-F5344CB8AC3E}">
        <p14:creationId xmlns:p14="http://schemas.microsoft.com/office/powerpoint/2010/main" val="119527166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a:t>
            </a:r>
            <a:r>
              <a:rPr lang="zh-CN" altLang="en-US" dirty="0">
                <a:solidFill>
                  <a:srgbClr val="000000"/>
                </a:solidFill>
              </a:rPr>
              <a:t>变量的存储分类</a:t>
            </a:r>
            <a:endParaRPr lang="zh-CN" altLang="en-US" dirty="0"/>
          </a:p>
        </p:txBody>
      </p:sp>
      <p:pic>
        <p:nvPicPr>
          <p:cNvPr id="2052" name="Picture 4" descr="http://www.bhzyxy.net/jpkc/cyuyan/kejian/7-3_clip_image002.gif"/>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345993" y="1138238"/>
            <a:ext cx="6114439" cy="30176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95536" y="1059582"/>
            <a:ext cx="1512168" cy="2246769"/>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t>不同类型变量的存储：</a:t>
            </a:r>
            <a:endParaRPr lang="zh-CN" altLang="en-US" sz="2800" dirty="0"/>
          </a:p>
        </p:txBody>
      </p:sp>
    </p:spTree>
    <p:extLst>
      <p:ext uri="{BB962C8B-B14F-4D97-AF65-F5344CB8AC3E}">
        <p14:creationId xmlns:p14="http://schemas.microsoft.com/office/powerpoint/2010/main" val="5720212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认识函数</a:t>
            </a:r>
            <a:r>
              <a:rPr lang="zh-CN" altLang="en-US" dirty="0" smtClean="0">
                <a:solidFill>
                  <a:srgbClr val="000000"/>
                </a:solidFill>
              </a:rPr>
              <a:t>的</a:t>
            </a:r>
            <a:r>
              <a:rPr lang="zh-CN" altLang="en-US" dirty="0">
                <a:solidFill>
                  <a:srgbClr val="000000"/>
                </a:solidFill>
              </a:rPr>
              <a:t>存储分类</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C</a:t>
            </a:r>
            <a:r>
              <a:rPr lang="zh-CN" altLang="zh-CN" dirty="0"/>
              <a:t>语言的函数本质上都是外部的。</a:t>
            </a:r>
            <a:endParaRPr lang="en-US" altLang="zh-CN" dirty="0"/>
          </a:p>
          <a:p>
            <a:r>
              <a:rPr lang="zh-CN" altLang="en-US" dirty="0" smtClean="0"/>
              <a:t>函数在被</a:t>
            </a:r>
            <a:r>
              <a:rPr lang="zh-CN" altLang="zh-CN" dirty="0" smtClean="0"/>
              <a:t>其他</a:t>
            </a:r>
            <a:r>
              <a:rPr lang="zh-CN" altLang="zh-CN" dirty="0"/>
              <a:t>编译单位</a:t>
            </a:r>
            <a:r>
              <a:rPr lang="zh-CN" altLang="zh-CN" dirty="0" smtClean="0"/>
              <a:t>调用时</a:t>
            </a:r>
            <a:r>
              <a:rPr lang="zh-CN" altLang="zh-CN" dirty="0"/>
              <a:t>，应当在调用语句前的函数声明中用</a:t>
            </a:r>
            <a:r>
              <a:rPr lang="en-US" altLang="zh-CN" b="1" dirty="0">
                <a:solidFill>
                  <a:srgbClr val="FF0000"/>
                </a:solidFill>
              </a:rPr>
              <a:t>extern</a:t>
            </a:r>
            <a:r>
              <a:rPr lang="zh-CN" altLang="zh-CN" dirty="0"/>
              <a:t>加以说明。</a:t>
            </a:r>
            <a:endParaRPr lang="en-US" altLang="zh-CN" dirty="0"/>
          </a:p>
          <a:p>
            <a:r>
              <a:rPr lang="zh-CN" altLang="zh-CN" dirty="0"/>
              <a:t>在定义函数时，</a:t>
            </a:r>
            <a:r>
              <a:rPr lang="zh-CN" altLang="zh-CN" dirty="0" smtClean="0"/>
              <a:t>若加上</a:t>
            </a:r>
            <a:r>
              <a:rPr lang="en-US" altLang="zh-CN" b="1" dirty="0">
                <a:solidFill>
                  <a:srgbClr val="FF0000"/>
                </a:solidFill>
              </a:rPr>
              <a:t>static</a:t>
            </a:r>
            <a:r>
              <a:rPr lang="zh-CN" altLang="zh-CN" dirty="0"/>
              <a:t>说明符，称此函数为</a:t>
            </a:r>
            <a:r>
              <a:rPr lang="zh-CN" altLang="zh-CN" b="1" dirty="0">
                <a:solidFill>
                  <a:srgbClr val="FF0000"/>
                </a:solidFill>
              </a:rPr>
              <a:t>静态函数</a:t>
            </a:r>
            <a:r>
              <a:rPr lang="zh-CN" altLang="zh-CN" dirty="0"/>
              <a:t>。静态函数只限于本编译单位的其它函数</a:t>
            </a:r>
            <a:r>
              <a:rPr lang="zh-CN" altLang="zh-CN" dirty="0" smtClean="0"/>
              <a:t>调用</a:t>
            </a:r>
            <a:r>
              <a:rPr lang="zh-CN" altLang="en-US" dirty="0"/>
              <a:t>。</a:t>
            </a:r>
            <a:endParaRPr lang="zh-CN" altLang="zh-CN" dirty="0">
              <a:latin typeface="宋体" charset="-122"/>
            </a:endParaRPr>
          </a:p>
        </p:txBody>
      </p:sp>
    </p:spTree>
    <p:extLst>
      <p:ext uri="{BB962C8B-B14F-4D97-AF65-F5344CB8AC3E}">
        <p14:creationId xmlns:p14="http://schemas.microsoft.com/office/powerpoint/2010/main" val="120856780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认识变量的作用域和存储类</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59582"/>
            <a:ext cx="29146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563638"/>
            <a:ext cx="50546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694" y="2571750"/>
            <a:ext cx="2603500" cy="124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995143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nodeType="after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circle(in)">
                                      <p:cBhvr>
                                        <p:cTn id="13" dur="2000"/>
                                        <p:tgtEl>
                                          <p:spTgt spid="1028"/>
                                        </p:tgtEl>
                                      </p:cBhvr>
                                    </p:animEffect>
                                  </p:childTnLst>
                                </p:cTn>
                              </p:par>
                            </p:childTnLst>
                          </p:cTn>
                        </p:par>
                        <p:par>
                          <p:cTn id="14" fill="hold">
                            <p:stCondLst>
                              <p:cond delay="3000"/>
                            </p:stCondLst>
                            <p:childTnLst>
                              <p:par>
                                <p:cTn id="15" presetID="53" presetClass="entr" presetSubtype="16" fill="hold" nodeType="after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p:cTn id="17" dur="500" fill="hold"/>
                                        <p:tgtEl>
                                          <p:spTgt spid="1027"/>
                                        </p:tgtEl>
                                        <p:attrNameLst>
                                          <p:attrName>ppt_w</p:attrName>
                                        </p:attrNameLst>
                                      </p:cBhvr>
                                      <p:tavLst>
                                        <p:tav tm="0">
                                          <p:val>
                                            <p:fltVal val="0"/>
                                          </p:val>
                                        </p:tav>
                                        <p:tav tm="100000">
                                          <p:val>
                                            <p:strVal val="#ppt_w"/>
                                          </p:val>
                                        </p:tav>
                                      </p:tavLst>
                                    </p:anim>
                                    <p:anim calcmode="lin" valueType="num">
                                      <p:cBhvr>
                                        <p:cTn id="18" dur="500" fill="hold"/>
                                        <p:tgtEl>
                                          <p:spTgt spid="1027"/>
                                        </p:tgtEl>
                                        <p:attrNameLst>
                                          <p:attrName>ppt_h</p:attrName>
                                        </p:attrNameLst>
                                      </p:cBhvr>
                                      <p:tavLst>
                                        <p:tav tm="0">
                                          <p:val>
                                            <p:fltVal val="0"/>
                                          </p:val>
                                        </p:tav>
                                        <p:tav tm="100000">
                                          <p:val>
                                            <p:strVal val="#ppt_h"/>
                                          </p:val>
                                        </p:tav>
                                      </p:tavLst>
                                    </p:anim>
                                    <p:animEffect transition="in" filter="fade">
                                      <p:cBhvr>
                                        <p:cTn id="19"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学习目标</a:t>
            </a:r>
            <a:endParaRPr lang="zh-CN" altLang="en-US" dirty="0"/>
          </a:p>
        </p:txBody>
      </p:sp>
      <p:sp>
        <p:nvSpPr>
          <p:cNvPr id="3" name="内容占位符 2"/>
          <p:cNvSpPr>
            <a:spLocks noGrp="1"/>
          </p:cNvSpPr>
          <p:nvPr>
            <p:ph idx="1"/>
          </p:nvPr>
        </p:nvSpPr>
        <p:spPr/>
        <p:txBody>
          <a:bodyPr/>
          <a:lstStyle/>
          <a:p>
            <a:r>
              <a:rPr lang="zh-CN" altLang="zh-CN" dirty="0" smtClean="0"/>
              <a:t>认识</a:t>
            </a:r>
            <a:r>
              <a:rPr lang="zh-CN" altLang="zh-CN" dirty="0"/>
              <a:t>局部变量和全局变量</a:t>
            </a:r>
            <a:endParaRPr lang="en-US" altLang="zh-CN" dirty="0"/>
          </a:p>
          <a:p>
            <a:r>
              <a:rPr lang="zh-CN" altLang="zh-CN" dirty="0" smtClean="0"/>
              <a:t>认识</a:t>
            </a:r>
            <a:r>
              <a:rPr lang="zh-CN" altLang="zh-CN" dirty="0"/>
              <a:t>变量的存储类别</a:t>
            </a:r>
            <a:endParaRPr lang="en-US" altLang="zh-CN" dirty="0"/>
          </a:p>
          <a:p>
            <a:r>
              <a:rPr lang="zh-CN" altLang="zh-CN" dirty="0" smtClean="0"/>
              <a:t>认识</a:t>
            </a:r>
            <a:r>
              <a:rPr lang="zh-CN" altLang="en-US" dirty="0"/>
              <a:t>函数</a:t>
            </a:r>
            <a:r>
              <a:rPr lang="zh-CN" altLang="zh-CN" dirty="0"/>
              <a:t>的存储类别</a:t>
            </a:r>
            <a:endParaRPr lang="en-US" altLang="zh-CN" dirty="0"/>
          </a:p>
        </p:txBody>
      </p:sp>
    </p:spTree>
    <p:extLst>
      <p:ext uri="{BB962C8B-B14F-4D97-AF65-F5344CB8AC3E}">
        <p14:creationId xmlns:p14="http://schemas.microsoft.com/office/powerpoint/2010/main" val="20407209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认识局部变量</a:t>
            </a:r>
            <a:r>
              <a:rPr lang="zh-CN" altLang="en-US" dirty="0"/>
              <a:t>和全局变量</a:t>
            </a:r>
          </a:p>
        </p:txBody>
      </p:sp>
      <p:sp>
        <p:nvSpPr>
          <p:cNvPr id="3" name="内容占位符 2"/>
          <p:cNvSpPr>
            <a:spLocks noGrp="1"/>
          </p:cNvSpPr>
          <p:nvPr>
            <p:ph idx="1"/>
          </p:nvPr>
        </p:nvSpPr>
        <p:spPr/>
        <p:txBody>
          <a:bodyPr>
            <a:normAutofit/>
          </a:bodyPr>
          <a:lstStyle/>
          <a:p>
            <a:pPr marL="0" indent="0">
              <a:buNone/>
              <a:defRPr/>
            </a:pPr>
            <a:r>
              <a:rPr lang="en-US" altLang="zh-CN" dirty="0">
                <a:ea typeface="宋体" pitchFamily="2" charset="-122"/>
              </a:rPr>
              <a:t>1</a:t>
            </a:r>
            <a:r>
              <a:rPr lang="zh-CN" altLang="en-US" dirty="0">
                <a:ea typeface="宋体" pitchFamily="2" charset="-122"/>
              </a:rPr>
              <a:t>、局部变量</a:t>
            </a:r>
            <a:endParaRPr lang="en-US" altLang="zh-CN" dirty="0">
              <a:ea typeface="宋体" pitchFamily="2" charset="-122"/>
            </a:endParaRPr>
          </a:p>
          <a:p>
            <a:pPr>
              <a:defRPr/>
            </a:pPr>
            <a:r>
              <a:rPr lang="zh-CN" altLang="zh-CN" dirty="0">
                <a:ea typeface="宋体" pitchFamily="2" charset="-122"/>
              </a:rPr>
              <a:t>局部变量是在一个函数内部定义或者复合语句内部定义的变量，也叫</a:t>
            </a:r>
            <a:r>
              <a:rPr lang="zh-CN" altLang="zh-CN" b="1" dirty="0">
                <a:solidFill>
                  <a:srgbClr val="FF0000"/>
                </a:solidFill>
                <a:ea typeface="宋体" pitchFamily="2" charset="-122"/>
              </a:rPr>
              <a:t>内部</a:t>
            </a:r>
            <a:r>
              <a:rPr lang="zh-CN" altLang="zh-CN" b="1" dirty="0" smtClean="0">
                <a:solidFill>
                  <a:srgbClr val="FF0000"/>
                </a:solidFill>
                <a:ea typeface="宋体" pitchFamily="2" charset="-122"/>
              </a:rPr>
              <a:t>变量</a:t>
            </a:r>
            <a:r>
              <a:rPr lang="zh-CN" altLang="en-US" b="1" dirty="0" smtClean="0">
                <a:solidFill>
                  <a:srgbClr val="FF0000"/>
                </a:solidFill>
                <a:ea typeface="宋体" pitchFamily="2" charset="-122"/>
              </a:rPr>
              <a:t>。</a:t>
            </a:r>
            <a:endParaRPr lang="en-US" altLang="zh-CN" b="1" dirty="0" smtClean="0">
              <a:solidFill>
                <a:srgbClr val="FF0000"/>
              </a:solidFill>
              <a:ea typeface="宋体" pitchFamily="2" charset="-122"/>
            </a:endParaRPr>
          </a:p>
          <a:p>
            <a:pPr>
              <a:defRPr/>
            </a:pPr>
            <a:r>
              <a:rPr lang="zh-CN" altLang="zh-CN" dirty="0" smtClean="0">
                <a:ea typeface="宋体" pitchFamily="2" charset="-122"/>
              </a:rPr>
              <a:t>形式参数</a:t>
            </a:r>
            <a:r>
              <a:rPr lang="zh-CN" altLang="zh-CN" dirty="0">
                <a:ea typeface="宋体" pitchFamily="2" charset="-122"/>
              </a:rPr>
              <a:t>也是</a:t>
            </a:r>
            <a:r>
              <a:rPr lang="zh-CN" altLang="zh-CN" dirty="0" smtClean="0">
                <a:ea typeface="宋体" pitchFamily="2" charset="-122"/>
              </a:rPr>
              <a:t>局部变量</a:t>
            </a:r>
            <a:r>
              <a:rPr lang="zh-CN" altLang="en-US" dirty="0" smtClean="0">
                <a:ea typeface="宋体" pitchFamily="2" charset="-122"/>
              </a:rPr>
              <a:t>，</a:t>
            </a:r>
            <a:r>
              <a:rPr lang="zh-CN" altLang="zh-CN" dirty="0" smtClean="0">
                <a:ea typeface="宋体" pitchFamily="2" charset="-122"/>
              </a:rPr>
              <a:t>它</a:t>
            </a:r>
            <a:r>
              <a:rPr lang="zh-CN" altLang="zh-CN" dirty="0">
                <a:ea typeface="宋体" pitchFamily="2" charset="-122"/>
              </a:rPr>
              <a:t>的</a:t>
            </a:r>
            <a:r>
              <a:rPr lang="zh-CN" altLang="zh-CN" b="1" dirty="0">
                <a:solidFill>
                  <a:srgbClr val="FF0000"/>
                </a:solidFill>
                <a:ea typeface="宋体" pitchFamily="2" charset="-122"/>
              </a:rPr>
              <a:t>作用域</a:t>
            </a:r>
            <a:r>
              <a:rPr lang="zh-CN" altLang="zh-CN" dirty="0">
                <a:ea typeface="宋体" pitchFamily="2" charset="-122"/>
              </a:rPr>
              <a:t>只限于本函数范围内或本复合语句范围内</a:t>
            </a:r>
            <a:r>
              <a:rPr lang="zh-CN" altLang="en-US" dirty="0">
                <a:ea typeface="宋体" pitchFamily="2" charset="-122"/>
              </a:rPr>
              <a:t>。</a:t>
            </a:r>
            <a:endParaRPr lang="en-US" altLang="zh-CN" dirty="0">
              <a:ea typeface="宋体" pitchFamily="2" charset="-122"/>
            </a:endParaRPr>
          </a:p>
        </p:txBody>
      </p:sp>
    </p:spTree>
    <p:extLst>
      <p:ext uri="{BB962C8B-B14F-4D97-AF65-F5344CB8AC3E}">
        <p14:creationId xmlns:p14="http://schemas.microsoft.com/office/powerpoint/2010/main" val="199931649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认识局部变量</a:t>
            </a:r>
            <a:r>
              <a:rPr lang="zh-CN" altLang="en-US" dirty="0"/>
              <a:t>和全局变量</a:t>
            </a:r>
          </a:p>
        </p:txBody>
      </p:sp>
      <p:sp>
        <p:nvSpPr>
          <p:cNvPr id="3" name="内容占位符 2"/>
          <p:cNvSpPr>
            <a:spLocks noGrp="1"/>
          </p:cNvSpPr>
          <p:nvPr>
            <p:ph idx="1"/>
          </p:nvPr>
        </p:nvSpPr>
        <p:spPr/>
        <p:txBody>
          <a:bodyPr>
            <a:normAutofit/>
          </a:bodyPr>
          <a:lstStyle/>
          <a:p>
            <a:pPr marL="0" indent="0">
              <a:buNone/>
              <a:defRPr/>
            </a:pPr>
            <a:r>
              <a:rPr lang="en-US" altLang="zh-CN" dirty="0">
                <a:ea typeface="宋体" pitchFamily="2" charset="-122"/>
              </a:rPr>
              <a:t>1</a:t>
            </a:r>
            <a:r>
              <a:rPr lang="zh-CN" altLang="en-US" dirty="0">
                <a:ea typeface="宋体" pitchFamily="2" charset="-122"/>
              </a:rPr>
              <a:t>、局部变量</a:t>
            </a:r>
            <a:endParaRPr lang="en-US" altLang="zh-CN" dirty="0">
              <a:ea typeface="宋体" pitchFamily="2" charset="-122"/>
            </a:endParaRPr>
          </a:p>
          <a:p>
            <a:pPr>
              <a:defRPr/>
            </a:pPr>
            <a:r>
              <a:rPr lang="zh-CN" altLang="zh-CN" dirty="0">
                <a:ea typeface="宋体" pitchFamily="2" charset="-122"/>
              </a:rPr>
              <a:t>局部变量默认是</a:t>
            </a:r>
            <a:r>
              <a:rPr lang="en-US" altLang="zh-CN" b="1" dirty="0">
                <a:solidFill>
                  <a:srgbClr val="FF0000"/>
                </a:solidFill>
                <a:ea typeface="宋体" pitchFamily="2" charset="-122"/>
              </a:rPr>
              <a:t>auto</a:t>
            </a:r>
            <a:r>
              <a:rPr lang="zh-CN" altLang="zh-CN" dirty="0">
                <a:ea typeface="宋体" pitchFamily="2" charset="-122"/>
              </a:rPr>
              <a:t>型的存储</a:t>
            </a:r>
            <a:r>
              <a:rPr lang="zh-CN" altLang="zh-CN" dirty="0" smtClean="0">
                <a:ea typeface="宋体" pitchFamily="2" charset="-122"/>
              </a:rPr>
              <a:t>类别</a:t>
            </a:r>
            <a:r>
              <a:rPr lang="zh-CN" altLang="en-US" dirty="0" smtClean="0">
                <a:ea typeface="宋体" pitchFamily="2" charset="-122"/>
              </a:rPr>
              <a:t>。</a:t>
            </a:r>
            <a:endParaRPr lang="en-US" altLang="zh-CN" dirty="0" smtClean="0">
              <a:ea typeface="宋体" pitchFamily="2" charset="-122"/>
            </a:endParaRPr>
          </a:p>
          <a:p>
            <a:pPr>
              <a:defRPr/>
            </a:pPr>
            <a:r>
              <a:rPr lang="zh-CN" altLang="zh-CN" dirty="0" smtClean="0">
                <a:ea typeface="宋体" pitchFamily="2" charset="-122"/>
              </a:rPr>
              <a:t>在</a:t>
            </a:r>
            <a:r>
              <a:rPr lang="zh-CN" altLang="zh-CN" dirty="0">
                <a:ea typeface="宋体" pitchFamily="2" charset="-122"/>
              </a:rPr>
              <a:t>程序运行进入局部变量所在的函数或复合语句时分配存储空间，退出所在函数或复合语句时释放</a:t>
            </a:r>
            <a:r>
              <a:rPr lang="zh-CN" altLang="zh-CN" dirty="0" smtClean="0">
                <a:ea typeface="宋体" pitchFamily="2" charset="-122"/>
              </a:rPr>
              <a:t>存储空间</a:t>
            </a:r>
            <a:r>
              <a:rPr lang="en-US" altLang="zh-CN" dirty="0" smtClean="0">
                <a:ea typeface="宋体" pitchFamily="2" charset="-122"/>
              </a:rPr>
              <a:t>——</a:t>
            </a:r>
            <a:r>
              <a:rPr lang="zh-CN" altLang="zh-CN" dirty="0" smtClean="0">
                <a:ea typeface="宋体" pitchFamily="2" charset="-122"/>
              </a:rPr>
              <a:t>局部变量</a:t>
            </a:r>
            <a:r>
              <a:rPr lang="zh-CN" altLang="zh-CN" dirty="0">
                <a:ea typeface="宋体" pitchFamily="2" charset="-122"/>
              </a:rPr>
              <a:t>默认的</a:t>
            </a:r>
            <a:r>
              <a:rPr lang="zh-CN" altLang="zh-CN" b="1" dirty="0">
                <a:solidFill>
                  <a:srgbClr val="FF0000"/>
                </a:solidFill>
                <a:ea typeface="宋体" pitchFamily="2" charset="-122"/>
              </a:rPr>
              <a:t>生存期</a:t>
            </a:r>
            <a:r>
              <a:rPr lang="zh-CN" altLang="zh-CN" dirty="0">
                <a:ea typeface="宋体" pitchFamily="2" charset="-122"/>
              </a:rPr>
              <a:t>。</a:t>
            </a:r>
            <a:endParaRPr lang="zh-CN" altLang="en-US" dirty="0">
              <a:ea typeface="宋体" pitchFamily="2" charset="-122"/>
            </a:endParaRPr>
          </a:p>
        </p:txBody>
      </p:sp>
    </p:spTree>
    <p:extLst>
      <p:ext uri="{BB962C8B-B14F-4D97-AF65-F5344CB8AC3E}">
        <p14:creationId xmlns:p14="http://schemas.microsoft.com/office/powerpoint/2010/main" val="114792839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认识局部变量</a:t>
            </a:r>
            <a:r>
              <a:rPr lang="zh-CN" altLang="en-US" dirty="0"/>
              <a:t>和全局变量</a:t>
            </a:r>
          </a:p>
        </p:txBody>
      </p:sp>
      <p:sp>
        <p:nvSpPr>
          <p:cNvPr id="3" name="内容占位符 2"/>
          <p:cNvSpPr>
            <a:spLocks noGrp="1"/>
          </p:cNvSpPr>
          <p:nvPr>
            <p:ph idx="1"/>
          </p:nvPr>
        </p:nvSpPr>
        <p:spPr/>
        <p:txBody>
          <a:bodyPr>
            <a:normAutofit/>
          </a:bodyPr>
          <a:lstStyle/>
          <a:p>
            <a:pPr marL="0" indent="0">
              <a:buNone/>
              <a:defRPr/>
            </a:pPr>
            <a:r>
              <a:rPr lang="en-US" altLang="zh-CN" dirty="0" smtClean="0">
                <a:ea typeface="宋体" pitchFamily="2" charset="-122"/>
              </a:rPr>
              <a:t>2</a:t>
            </a:r>
            <a:r>
              <a:rPr lang="zh-CN" altLang="en-US" dirty="0" smtClean="0">
                <a:ea typeface="宋体" pitchFamily="2" charset="-122"/>
              </a:rPr>
              <a:t>、</a:t>
            </a:r>
            <a:r>
              <a:rPr lang="zh-CN" altLang="en-US" dirty="0">
                <a:ea typeface="宋体" pitchFamily="2" charset="-122"/>
              </a:rPr>
              <a:t>全局</a:t>
            </a:r>
            <a:r>
              <a:rPr lang="zh-CN" altLang="en-US" dirty="0" smtClean="0">
                <a:ea typeface="宋体" pitchFamily="2" charset="-122"/>
              </a:rPr>
              <a:t>变量</a:t>
            </a:r>
            <a:endParaRPr lang="en-US" altLang="zh-CN" dirty="0">
              <a:ea typeface="宋体" pitchFamily="2" charset="-122"/>
            </a:endParaRPr>
          </a:p>
          <a:p>
            <a:pPr>
              <a:defRPr/>
            </a:pPr>
            <a:r>
              <a:rPr lang="zh-CN" altLang="zh-CN" dirty="0">
                <a:ea typeface="宋体" pitchFamily="2" charset="-122"/>
              </a:rPr>
              <a:t>全局变量也称为</a:t>
            </a:r>
            <a:r>
              <a:rPr lang="zh-CN" altLang="zh-CN" b="1" dirty="0">
                <a:solidFill>
                  <a:srgbClr val="FF0000"/>
                </a:solidFill>
                <a:ea typeface="宋体" pitchFamily="2" charset="-122"/>
              </a:rPr>
              <a:t>外部变量</a:t>
            </a:r>
            <a:r>
              <a:rPr lang="zh-CN" altLang="zh-CN" dirty="0">
                <a:ea typeface="宋体" pitchFamily="2" charset="-122"/>
              </a:rPr>
              <a:t>，它是在所有函数之外定义的变量</a:t>
            </a:r>
            <a:r>
              <a:rPr lang="zh-CN" altLang="zh-CN" dirty="0" smtClean="0">
                <a:ea typeface="宋体" pitchFamily="2" charset="-122"/>
              </a:rPr>
              <a:t>。</a:t>
            </a:r>
            <a:endParaRPr lang="en-US" altLang="zh-CN" dirty="0" smtClean="0">
              <a:ea typeface="宋体" pitchFamily="2" charset="-122"/>
            </a:endParaRPr>
          </a:p>
          <a:p>
            <a:pPr>
              <a:defRPr/>
            </a:pPr>
            <a:r>
              <a:rPr lang="zh-CN" altLang="zh-CN" dirty="0" smtClean="0">
                <a:ea typeface="宋体" pitchFamily="2" charset="-122"/>
              </a:rPr>
              <a:t>它</a:t>
            </a:r>
            <a:r>
              <a:rPr lang="zh-CN" altLang="zh-CN" dirty="0">
                <a:ea typeface="宋体" pitchFamily="2" charset="-122"/>
              </a:rPr>
              <a:t>不属于哪一个函数，它属于一个源程序文件。</a:t>
            </a:r>
            <a:endParaRPr lang="en-US" altLang="zh-CN" dirty="0">
              <a:ea typeface="宋体" pitchFamily="2" charset="-122"/>
            </a:endParaRPr>
          </a:p>
        </p:txBody>
      </p:sp>
    </p:spTree>
    <p:extLst>
      <p:ext uri="{BB962C8B-B14F-4D97-AF65-F5344CB8AC3E}">
        <p14:creationId xmlns:p14="http://schemas.microsoft.com/office/powerpoint/2010/main" val="190394800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认识局部变量</a:t>
            </a:r>
            <a:r>
              <a:rPr lang="zh-CN" altLang="en-US" dirty="0"/>
              <a:t>和全局变量</a:t>
            </a:r>
          </a:p>
        </p:txBody>
      </p:sp>
      <p:sp>
        <p:nvSpPr>
          <p:cNvPr id="3" name="内容占位符 2"/>
          <p:cNvSpPr>
            <a:spLocks noGrp="1"/>
          </p:cNvSpPr>
          <p:nvPr>
            <p:ph idx="1"/>
          </p:nvPr>
        </p:nvSpPr>
        <p:spPr/>
        <p:txBody>
          <a:bodyPr>
            <a:normAutofit/>
          </a:bodyPr>
          <a:lstStyle/>
          <a:p>
            <a:pPr marL="0" indent="0">
              <a:buNone/>
              <a:defRPr/>
            </a:pPr>
            <a:r>
              <a:rPr lang="en-US" altLang="zh-CN" dirty="0" smtClean="0">
                <a:ea typeface="宋体" pitchFamily="2" charset="-122"/>
              </a:rPr>
              <a:t>2</a:t>
            </a:r>
            <a:r>
              <a:rPr lang="zh-CN" altLang="en-US" dirty="0" smtClean="0">
                <a:ea typeface="宋体" pitchFamily="2" charset="-122"/>
              </a:rPr>
              <a:t>、</a:t>
            </a:r>
            <a:r>
              <a:rPr lang="zh-CN" altLang="en-US" dirty="0">
                <a:ea typeface="宋体" pitchFamily="2" charset="-122"/>
              </a:rPr>
              <a:t>全局</a:t>
            </a:r>
            <a:r>
              <a:rPr lang="zh-CN" altLang="en-US" dirty="0" smtClean="0">
                <a:ea typeface="宋体" pitchFamily="2" charset="-122"/>
              </a:rPr>
              <a:t>变量</a:t>
            </a:r>
            <a:endParaRPr lang="en-US" altLang="zh-CN" dirty="0">
              <a:ea typeface="宋体" pitchFamily="2" charset="-122"/>
            </a:endParaRPr>
          </a:p>
          <a:p>
            <a:pPr>
              <a:defRPr/>
            </a:pPr>
            <a:r>
              <a:rPr lang="zh-CN" altLang="zh-CN" dirty="0">
                <a:ea typeface="宋体" pitchFamily="2" charset="-122"/>
              </a:rPr>
              <a:t>全局变量默认的</a:t>
            </a:r>
            <a:r>
              <a:rPr lang="zh-CN" altLang="zh-CN" b="1" dirty="0">
                <a:solidFill>
                  <a:srgbClr val="FF0000"/>
                </a:solidFill>
                <a:ea typeface="宋体" pitchFamily="2" charset="-122"/>
              </a:rPr>
              <a:t>作用域</a:t>
            </a:r>
            <a:r>
              <a:rPr lang="zh-CN" altLang="zh-CN" dirty="0">
                <a:ea typeface="宋体" pitchFamily="2" charset="-122"/>
              </a:rPr>
              <a:t>是从变量定义的位置开始，到整个源文件结束，而</a:t>
            </a:r>
            <a:r>
              <a:rPr lang="zh-CN" altLang="zh-CN" b="1" dirty="0">
                <a:solidFill>
                  <a:srgbClr val="FF0000"/>
                </a:solidFill>
                <a:ea typeface="宋体" pitchFamily="2" charset="-122"/>
              </a:rPr>
              <a:t>生存期</a:t>
            </a:r>
            <a:r>
              <a:rPr lang="zh-CN" altLang="zh-CN" dirty="0">
                <a:ea typeface="宋体" pitchFamily="2" charset="-122"/>
              </a:rPr>
              <a:t>是整个程序运行期间。</a:t>
            </a:r>
            <a:endParaRPr lang="en-US" altLang="zh-CN" dirty="0">
              <a:ea typeface="宋体" pitchFamily="2" charset="-122"/>
            </a:endParaRPr>
          </a:p>
          <a:p>
            <a:pPr>
              <a:defRPr/>
            </a:pPr>
            <a:r>
              <a:rPr lang="zh-CN" altLang="zh-CN" dirty="0">
                <a:ea typeface="宋体" pitchFamily="2" charset="-122"/>
              </a:rPr>
              <a:t>全局变量是</a:t>
            </a:r>
            <a:r>
              <a:rPr lang="en-US" altLang="zh-CN" b="1" dirty="0">
                <a:solidFill>
                  <a:srgbClr val="FF0000"/>
                </a:solidFill>
                <a:ea typeface="宋体" pitchFamily="2" charset="-122"/>
              </a:rPr>
              <a:t>static</a:t>
            </a:r>
            <a:r>
              <a:rPr lang="zh-CN" altLang="zh-CN" dirty="0">
                <a:ea typeface="宋体" pitchFamily="2" charset="-122"/>
              </a:rPr>
              <a:t>的</a:t>
            </a:r>
            <a:r>
              <a:rPr lang="zh-CN" altLang="en-US" dirty="0">
                <a:ea typeface="宋体" pitchFamily="2" charset="-122"/>
              </a:rPr>
              <a:t>存储</a:t>
            </a:r>
            <a:r>
              <a:rPr lang="zh-CN" altLang="zh-CN" dirty="0" smtClean="0">
                <a:ea typeface="宋体" pitchFamily="2" charset="-122"/>
              </a:rPr>
              <a:t>类别。</a:t>
            </a:r>
            <a:endParaRPr lang="en-US" altLang="zh-CN" dirty="0">
              <a:ea typeface="宋体" pitchFamily="2" charset="-122"/>
            </a:endParaRPr>
          </a:p>
        </p:txBody>
      </p:sp>
    </p:spTree>
    <p:extLst>
      <p:ext uri="{BB962C8B-B14F-4D97-AF65-F5344CB8AC3E}">
        <p14:creationId xmlns:p14="http://schemas.microsoft.com/office/powerpoint/2010/main" val="333063007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a:t>
            </a:r>
            <a:r>
              <a:rPr lang="zh-CN" altLang="en-US" dirty="0">
                <a:solidFill>
                  <a:srgbClr val="000000"/>
                </a:solidFill>
              </a:rPr>
              <a:t>变量的存储分类</a:t>
            </a:r>
            <a:endParaRPr lang="zh-CN" altLang="en-US" dirty="0"/>
          </a:p>
        </p:txBody>
      </p:sp>
      <p:sp>
        <p:nvSpPr>
          <p:cNvPr id="3" name="内容占位符 2"/>
          <p:cNvSpPr>
            <a:spLocks noGrp="1"/>
          </p:cNvSpPr>
          <p:nvPr>
            <p:ph idx="1"/>
          </p:nvPr>
        </p:nvSpPr>
        <p:spPr/>
        <p:txBody>
          <a:bodyPr>
            <a:normAutofit/>
          </a:bodyPr>
          <a:lstStyle/>
          <a:p>
            <a:pPr>
              <a:defRPr/>
            </a:pPr>
            <a:r>
              <a:rPr lang="zh-CN" altLang="zh-CN" dirty="0"/>
              <a:t>存储</a:t>
            </a:r>
            <a:r>
              <a:rPr lang="zh-CN" altLang="zh-CN" dirty="0" smtClean="0"/>
              <a:t>类别</a:t>
            </a:r>
            <a:r>
              <a:rPr lang="zh-CN" altLang="en-US" dirty="0" smtClean="0"/>
              <a:t>：</a:t>
            </a:r>
            <a:endParaRPr lang="en-US" altLang="zh-CN" dirty="0" smtClean="0"/>
          </a:p>
          <a:p>
            <a:pPr marL="914400" lvl="1" indent="-514350">
              <a:buFont typeface="+mj-lt"/>
              <a:buAutoNum type="arabicPeriod"/>
              <a:defRPr/>
            </a:pPr>
            <a:r>
              <a:rPr lang="zh-CN" altLang="zh-CN" dirty="0" smtClean="0"/>
              <a:t>自动</a:t>
            </a:r>
            <a:r>
              <a:rPr lang="zh-CN" altLang="en-US" dirty="0"/>
              <a:t>变量</a:t>
            </a:r>
            <a:r>
              <a:rPr lang="en-US" altLang="zh-CN" dirty="0" smtClean="0"/>
              <a:t>(</a:t>
            </a:r>
            <a:r>
              <a:rPr lang="en-US" altLang="zh-CN" b="1" dirty="0">
                <a:solidFill>
                  <a:srgbClr val="FF0000"/>
                </a:solidFill>
              </a:rPr>
              <a:t>auto</a:t>
            </a:r>
            <a:r>
              <a:rPr lang="en-US" altLang="zh-CN" dirty="0" smtClean="0"/>
              <a:t>)</a:t>
            </a:r>
          </a:p>
          <a:p>
            <a:pPr marL="914400" lvl="1" indent="-514350">
              <a:buFont typeface="+mj-lt"/>
              <a:buAutoNum type="arabicPeriod"/>
              <a:defRPr/>
            </a:pPr>
            <a:r>
              <a:rPr lang="zh-CN" altLang="zh-CN" dirty="0" smtClean="0"/>
              <a:t>寄存器</a:t>
            </a:r>
            <a:r>
              <a:rPr lang="zh-CN" altLang="en-US" dirty="0"/>
              <a:t>变量</a:t>
            </a:r>
            <a:r>
              <a:rPr lang="en-US" altLang="zh-CN" dirty="0" smtClean="0"/>
              <a:t>(</a:t>
            </a:r>
            <a:r>
              <a:rPr lang="en-US" altLang="zh-CN" b="1" dirty="0">
                <a:solidFill>
                  <a:srgbClr val="FF0000"/>
                </a:solidFill>
              </a:rPr>
              <a:t>register</a:t>
            </a:r>
            <a:r>
              <a:rPr lang="en-US" altLang="zh-CN" dirty="0" smtClean="0"/>
              <a:t>)</a:t>
            </a:r>
          </a:p>
          <a:p>
            <a:pPr marL="914400" lvl="1" indent="-514350">
              <a:buFont typeface="+mj-lt"/>
              <a:buAutoNum type="arabicPeriod"/>
              <a:defRPr/>
            </a:pPr>
            <a:r>
              <a:rPr lang="zh-CN" altLang="zh-CN" dirty="0" smtClean="0"/>
              <a:t>静态</a:t>
            </a:r>
            <a:r>
              <a:rPr lang="zh-CN" altLang="en-US" dirty="0"/>
              <a:t>变量</a:t>
            </a:r>
            <a:r>
              <a:rPr lang="en-US" altLang="zh-CN" dirty="0" smtClean="0"/>
              <a:t>(</a:t>
            </a:r>
            <a:r>
              <a:rPr lang="en-US" altLang="zh-CN" b="1" dirty="0">
                <a:solidFill>
                  <a:srgbClr val="FF0000"/>
                </a:solidFill>
              </a:rPr>
              <a:t>static</a:t>
            </a:r>
            <a:r>
              <a:rPr lang="en-US" altLang="zh-CN" dirty="0" smtClean="0"/>
              <a:t>)</a:t>
            </a:r>
          </a:p>
          <a:p>
            <a:pPr marL="914400" lvl="1" indent="-514350">
              <a:buFont typeface="+mj-lt"/>
              <a:buAutoNum type="arabicPeriod"/>
              <a:defRPr/>
            </a:pPr>
            <a:r>
              <a:rPr lang="zh-CN" altLang="zh-CN" dirty="0" smtClean="0"/>
              <a:t>外部</a:t>
            </a:r>
            <a:r>
              <a:rPr lang="zh-CN" altLang="en-US" dirty="0"/>
              <a:t>变量</a:t>
            </a:r>
            <a:r>
              <a:rPr lang="en-US" altLang="zh-CN" dirty="0" smtClean="0"/>
              <a:t>(</a:t>
            </a:r>
            <a:r>
              <a:rPr lang="en-US" altLang="zh-CN" b="1" dirty="0">
                <a:solidFill>
                  <a:srgbClr val="FF0000"/>
                </a:solidFill>
              </a:rPr>
              <a:t>extern</a:t>
            </a:r>
            <a:r>
              <a:rPr lang="en-US" altLang="zh-CN" dirty="0" smtClean="0"/>
              <a:t>)</a:t>
            </a:r>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635646"/>
            <a:ext cx="2519363" cy="214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749428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a:t>
            </a:r>
            <a:r>
              <a:rPr lang="zh-CN" altLang="en-US" dirty="0">
                <a:solidFill>
                  <a:srgbClr val="000000"/>
                </a:solidFill>
              </a:rPr>
              <a:t>变量的存储分类</a:t>
            </a:r>
            <a:endParaRPr lang="zh-CN" altLang="en-US" dirty="0"/>
          </a:p>
        </p:txBody>
      </p:sp>
      <p:sp>
        <p:nvSpPr>
          <p:cNvPr id="3" name="内容占位符 2"/>
          <p:cNvSpPr>
            <a:spLocks noGrp="1"/>
          </p:cNvSpPr>
          <p:nvPr>
            <p:ph idx="1"/>
          </p:nvPr>
        </p:nvSpPr>
        <p:spPr/>
        <p:txBody>
          <a:bodyPr>
            <a:normAutofit/>
          </a:bodyPr>
          <a:lstStyle/>
          <a:p>
            <a:pPr marL="0" indent="0">
              <a:buNone/>
              <a:defRPr/>
            </a:pPr>
            <a:r>
              <a:rPr lang="en-US" altLang="zh-CN" dirty="0" smtClean="0">
                <a:latin typeface="宋体" pitchFamily="2" charset="-122"/>
                <a:ea typeface="宋体" pitchFamily="2" charset="-122"/>
              </a:rPr>
              <a:t>1</a:t>
            </a:r>
            <a:r>
              <a:rPr lang="zh-CN" altLang="zh-CN" dirty="0">
                <a:latin typeface="宋体" pitchFamily="2" charset="-122"/>
                <a:ea typeface="宋体" pitchFamily="2" charset="-122"/>
              </a:rPr>
              <a:t>．</a:t>
            </a:r>
            <a:r>
              <a:rPr lang="en-US" altLang="zh-CN" b="1" dirty="0">
                <a:solidFill>
                  <a:srgbClr val="FF0000"/>
                </a:solidFill>
                <a:latin typeface="宋体" pitchFamily="2" charset="-122"/>
                <a:ea typeface="宋体" pitchFamily="2" charset="-122"/>
              </a:rPr>
              <a:t>auto</a:t>
            </a:r>
            <a:r>
              <a:rPr lang="zh-CN" altLang="zh-CN" dirty="0">
                <a:latin typeface="宋体" pitchFamily="2" charset="-122"/>
                <a:ea typeface="宋体" pitchFamily="2" charset="-122"/>
              </a:rPr>
              <a:t>变量</a:t>
            </a:r>
            <a:endParaRPr lang="en-US" altLang="zh-CN" dirty="0">
              <a:latin typeface="宋体" pitchFamily="2" charset="-122"/>
              <a:ea typeface="宋体" pitchFamily="2" charset="-122"/>
            </a:endParaRPr>
          </a:p>
          <a:p>
            <a:pPr>
              <a:buClr>
                <a:schemeClr val="tx1"/>
              </a:buClr>
              <a:defRPr/>
            </a:pPr>
            <a:r>
              <a:rPr lang="zh-CN" altLang="zh-CN" b="1" dirty="0">
                <a:solidFill>
                  <a:srgbClr val="FF0000"/>
                </a:solidFill>
                <a:ea typeface="宋体" pitchFamily="2" charset="-122"/>
              </a:rPr>
              <a:t>局部变量</a:t>
            </a:r>
            <a:r>
              <a:rPr lang="zh-CN" altLang="en-US" b="1" dirty="0">
                <a:solidFill>
                  <a:srgbClr val="FF0000"/>
                </a:solidFill>
                <a:ea typeface="宋体" pitchFamily="2" charset="-122"/>
              </a:rPr>
              <a:t>默认</a:t>
            </a:r>
            <a:r>
              <a:rPr lang="zh-CN" altLang="en-US" dirty="0">
                <a:ea typeface="宋体" pitchFamily="2" charset="-122"/>
              </a:rPr>
              <a:t>属于此</a:t>
            </a:r>
            <a:r>
              <a:rPr lang="zh-CN" altLang="en-US" dirty="0" smtClean="0">
                <a:ea typeface="宋体" pitchFamily="2" charset="-122"/>
              </a:rPr>
              <a:t>类</a:t>
            </a:r>
            <a:endParaRPr lang="en-US" altLang="zh-CN" dirty="0" smtClean="0">
              <a:ea typeface="宋体" pitchFamily="2" charset="-122"/>
            </a:endParaRPr>
          </a:p>
          <a:p>
            <a:pPr>
              <a:defRPr/>
            </a:pPr>
            <a:r>
              <a:rPr lang="zh-CN" altLang="zh-CN" dirty="0" smtClean="0">
                <a:ea typeface="宋体" pitchFamily="2" charset="-122"/>
              </a:rPr>
              <a:t>在</a:t>
            </a:r>
            <a:r>
              <a:rPr lang="zh-CN" altLang="zh-CN" dirty="0">
                <a:ea typeface="宋体" pitchFamily="2" charset="-122"/>
              </a:rPr>
              <a:t>调用该函数时系统会给它们分配存储空间，在函数调用结束时就自动释放这些存储空间</a:t>
            </a:r>
            <a:r>
              <a:rPr lang="zh-CN" altLang="en-US" dirty="0" smtClean="0">
                <a:ea typeface="宋体" pitchFamily="2" charset="-122"/>
              </a:rPr>
              <a:t>。</a:t>
            </a:r>
            <a:endParaRPr lang="en-US" altLang="zh-CN" dirty="0">
              <a:ea typeface="宋体" pitchFamily="2" charset="-122"/>
            </a:endParaRPr>
          </a:p>
        </p:txBody>
      </p:sp>
    </p:spTree>
    <p:extLst>
      <p:ext uri="{BB962C8B-B14F-4D97-AF65-F5344CB8AC3E}">
        <p14:creationId xmlns:p14="http://schemas.microsoft.com/office/powerpoint/2010/main" val="101844925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a:t>
            </a:r>
            <a:r>
              <a:rPr lang="zh-CN" altLang="en-US" dirty="0">
                <a:solidFill>
                  <a:srgbClr val="000000"/>
                </a:solidFill>
              </a:rPr>
              <a:t>变量的存储分类</a:t>
            </a:r>
            <a:endParaRPr lang="zh-CN" altLang="en-US" dirty="0"/>
          </a:p>
        </p:txBody>
      </p:sp>
      <p:sp>
        <p:nvSpPr>
          <p:cNvPr id="3" name="内容占位符 2"/>
          <p:cNvSpPr>
            <a:spLocks noGrp="1"/>
          </p:cNvSpPr>
          <p:nvPr>
            <p:ph idx="1"/>
          </p:nvPr>
        </p:nvSpPr>
        <p:spPr/>
        <p:txBody>
          <a:bodyPr>
            <a:normAutofit/>
          </a:bodyPr>
          <a:lstStyle/>
          <a:p>
            <a:pPr marL="0" indent="0">
              <a:buNone/>
              <a:defRPr/>
            </a:pPr>
            <a:r>
              <a:rPr lang="en-US" altLang="zh-CN" dirty="0">
                <a:latin typeface="宋体" pitchFamily="2" charset="-122"/>
                <a:ea typeface="宋体" pitchFamily="2" charset="-122"/>
              </a:rPr>
              <a:t>2</a:t>
            </a:r>
            <a:r>
              <a:rPr lang="zh-CN" altLang="zh-CN" dirty="0">
                <a:latin typeface="宋体" pitchFamily="2" charset="-122"/>
                <a:ea typeface="宋体" pitchFamily="2" charset="-122"/>
              </a:rPr>
              <a:t>．</a:t>
            </a:r>
            <a:r>
              <a:rPr lang="en-US" altLang="zh-CN" b="1" dirty="0">
                <a:solidFill>
                  <a:srgbClr val="FF0000"/>
                </a:solidFill>
                <a:latin typeface="宋体" pitchFamily="2" charset="-122"/>
                <a:ea typeface="宋体" pitchFamily="2" charset="-122"/>
              </a:rPr>
              <a:t>register</a:t>
            </a:r>
            <a:r>
              <a:rPr lang="zh-CN" altLang="zh-CN" dirty="0">
                <a:latin typeface="宋体" pitchFamily="2" charset="-122"/>
                <a:ea typeface="宋体" pitchFamily="2" charset="-122"/>
              </a:rPr>
              <a:t>变量</a:t>
            </a:r>
            <a:endParaRPr lang="en-US" altLang="zh-CN" dirty="0">
              <a:latin typeface="宋体" pitchFamily="2" charset="-122"/>
              <a:ea typeface="宋体" pitchFamily="2" charset="-122"/>
            </a:endParaRPr>
          </a:p>
          <a:p>
            <a:pPr>
              <a:defRPr/>
            </a:pPr>
            <a:r>
              <a:rPr lang="en-US" altLang="zh-CN" dirty="0">
                <a:ea typeface="宋体" pitchFamily="2" charset="-122"/>
              </a:rPr>
              <a:t>C</a:t>
            </a:r>
            <a:r>
              <a:rPr lang="zh-CN" altLang="zh-CN" dirty="0">
                <a:ea typeface="宋体" pitchFamily="2" charset="-122"/>
              </a:rPr>
              <a:t>语言允许将局部变量的值放在</a:t>
            </a:r>
            <a:r>
              <a:rPr lang="zh-CN" altLang="zh-CN" b="1" dirty="0">
                <a:solidFill>
                  <a:srgbClr val="FF0000"/>
                </a:solidFill>
                <a:ea typeface="宋体" pitchFamily="2" charset="-122"/>
              </a:rPr>
              <a:t>运算器</a:t>
            </a:r>
            <a:r>
              <a:rPr lang="zh-CN" altLang="zh-CN" dirty="0">
                <a:ea typeface="宋体" pitchFamily="2" charset="-122"/>
              </a:rPr>
              <a:t>中的</a:t>
            </a:r>
            <a:r>
              <a:rPr lang="zh-CN" altLang="zh-CN" b="1" dirty="0">
                <a:solidFill>
                  <a:srgbClr val="FF0000"/>
                </a:solidFill>
                <a:ea typeface="宋体" pitchFamily="2" charset="-122"/>
              </a:rPr>
              <a:t>寄存器</a:t>
            </a:r>
            <a:r>
              <a:rPr lang="zh-CN" altLang="zh-CN" dirty="0">
                <a:ea typeface="宋体" pitchFamily="2" charset="-122"/>
              </a:rPr>
              <a:t>中</a:t>
            </a:r>
            <a:r>
              <a:rPr lang="zh-CN" altLang="zh-CN" dirty="0" smtClean="0">
                <a:ea typeface="宋体" pitchFamily="2" charset="-122"/>
              </a:rPr>
              <a:t>，不必</a:t>
            </a:r>
            <a:r>
              <a:rPr lang="zh-CN" altLang="zh-CN" dirty="0">
                <a:ea typeface="宋体" pitchFamily="2" charset="-122"/>
              </a:rPr>
              <a:t>再到内存中去</a:t>
            </a:r>
            <a:r>
              <a:rPr lang="zh-CN" altLang="zh-CN" dirty="0" smtClean="0">
                <a:ea typeface="宋体" pitchFamily="2" charset="-122"/>
              </a:rPr>
              <a:t>存</a:t>
            </a:r>
            <a:r>
              <a:rPr lang="zh-CN" altLang="en-US" dirty="0" smtClean="0">
                <a:ea typeface="宋体" pitchFamily="2" charset="-122"/>
              </a:rPr>
              <a:t>取</a:t>
            </a:r>
            <a:r>
              <a:rPr lang="zh-CN" altLang="zh-CN" dirty="0" smtClean="0">
                <a:ea typeface="宋体" pitchFamily="2" charset="-122"/>
              </a:rPr>
              <a:t>，</a:t>
            </a:r>
            <a:r>
              <a:rPr lang="zh-CN" altLang="zh-CN" dirty="0">
                <a:ea typeface="宋体" pitchFamily="2" charset="-122"/>
              </a:rPr>
              <a:t>这种变量叫“寄存器变量”，用关键字</a:t>
            </a:r>
            <a:r>
              <a:rPr lang="en-US" altLang="zh-CN" dirty="0">
                <a:ea typeface="宋体" pitchFamily="2" charset="-122"/>
              </a:rPr>
              <a:t>register</a:t>
            </a:r>
            <a:r>
              <a:rPr lang="zh-CN" altLang="zh-CN" dirty="0">
                <a:ea typeface="宋体" pitchFamily="2" charset="-122"/>
              </a:rPr>
              <a:t>作说明</a:t>
            </a:r>
            <a:r>
              <a:rPr lang="zh-CN" altLang="zh-CN" dirty="0" smtClean="0">
                <a:ea typeface="宋体" pitchFamily="2" charset="-122"/>
              </a:rPr>
              <a:t>。</a:t>
            </a:r>
            <a:endParaRPr lang="en-US" altLang="zh-CN" dirty="0" smtClean="0">
              <a:ea typeface="宋体" pitchFamily="2" charset="-122"/>
            </a:endParaRPr>
          </a:p>
          <a:p>
            <a:pPr>
              <a:defRPr/>
            </a:pPr>
            <a:r>
              <a:rPr lang="zh-CN" altLang="zh-CN" dirty="0">
                <a:ea typeface="宋体" pitchFamily="2" charset="-122"/>
              </a:rPr>
              <a:t>寄存器变量也是</a:t>
            </a:r>
            <a:r>
              <a:rPr lang="zh-CN" altLang="zh-CN" b="1" dirty="0">
                <a:solidFill>
                  <a:srgbClr val="FF0000"/>
                </a:solidFill>
                <a:ea typeface="宋体" pitchFamily="2" charset="-122"/>
              </a:rPr>
              <a:t>自动类</a:t>
            </a:r>
            <a:r>
              <a:rPr lang="zh-CN" altLang="zh-CN" dirty="0">
                <a:ea typeface="宋体" pitchFamily="2" charset="-122"/>
              </a:rPr>
              <a:t>的</a:t>
            </a:r>
            <a:r>
              <a:rPr lang="zh-CN" altLang="zh-CN" dirty="0" smtClean="0">
                <a:ea typeface="宋体" pitchFamily="2" charset="-122"/>
              </a:rPr>
              <a:t>变量</a:t>
            </a:r>
            <a:r>
              <a:rPr lang="zh-CN" altLang="en-US" dirty="0" smtClean="0">
                <a:ea typeface="宋体" pitchFamily="2" charset="-122"/>
              </a:rPr>
              <a:t>。</a:t>
            </a:r>
            <a:endParaRPr lang="en-US" altLang="zh-CN" dirty="0">
              <a:ea typeface="宋体" pitchFamily="2" charset="-122"/>
            </a:endParaRPr>
          </a:p>
        </p:txBody>
      </p:sp>
    </p:spTree>
    <p:extLst>
      <p:ext uri="{BB962C8B-B14F-4D97-AF65-F5344CB8AC3E}">
        <p14:creationId xmlns:p14="http://schemas.microsoft.com/office/powerpoint/2010/main" val="345625159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555</Words>
  <Application>Microsoft Office PowerPoint</Application>
  <PresentationFormat>全屏显示(16:9)</PresentationFormat>
  <Paragraphs>56</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华文行楷</vt:lpstr>
      <vt:lpstr>隶书</vt:lpstr>
      <vt:lpstr>宋体</vt:lpstr>
      <vt:lpstr>Arial</vt:lpstr>
      <vt:lpstr>Calibri</vt:lpstr>
      <vt:lpstr>Wingdings</vt:lpstr>
      <vt:lpstr>Office 主题​​</vt:lpstr>
      <vt:lpstr>PowerPoint 演示文稿</vt:lpstr>
      <vt:lpstr>学习目标</vt:lpstr>
      <vt:lpstr>认识局部变量和全局变量</vt:lpstr>
      <vt:lpstr>认识局部变量和全局变量</vt:lpstr>
      <vt:lpstr>认识局部变量和全局变量</vt:lpstr>
      <vt:lpstr>认识局部变量和全局变量</vt:lpstr>
      <vt:lpstr>认识变量的存储分类</vt:lpstr>
      <vt:lpstr>认识变量的存储分类</vt:lpstr>
      <vt:lpstr>认识变量的存储分类</vt:lpstr>
      <vt:lpstr>认识变量的存储分类</vt:lpstr>
      <vt:lpstr>认识变量的存储分类</vt:lpstr>
      <vt:lpstr>认识变量的存储分类</vt:lpstr>
      <vt:lpstr>认识变量的存储分类</vt:lpstr>
      <vt:lpstr>认识函数的存储分类</vt:lpstr>
      <vt:lpstr>认识变量的作用域和存储类</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dc:creator>
  <cp:lastModifiedBy>Microsoft 帐户</cp:lastModifiedBy>
  <cp:revision>121</cp:revision>
  <dcterms:created xsi:type="dcterms:W3CDTF">2017-07-02T02:55:42Z</dcterms:created>
  <dcterms:modified xsi:type="dcterms:W3CDTF">2021-04-18T23:57:51Z</dcterms:modified>
</cp:coreProperties>
</file>