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2" r:id="rId4"/>
    <p:sldId id="273" r:id="rId5"/>
    <p:sldId id="265" r:id="rId6"/>
    <p:sldId id="270" r:id="rId7"/>
    <p:sldId id="274" r:id="rId8"/>
    <p:sldId id="271" r:id="rId9"/>
    <p:sldId id="272" r:id="rId10"/>
    <p:sldId id="264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5" d="100"/>
          <a:sy n="115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7CB6-53CA-491B-A6B7-B6438C9C4692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03B9-EDC5-4223-8CEE-E7850FBED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3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latin typeface="华文行楷" pitchFamily="2" charset="-122"/>
                <a:ea typeface="华文行楷" pitchFamily="2" charset="-122"/>
              </a:rPr>
              <a:t>运算指针</a:t>
            </a:r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变量</a:t>
            </a: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运算指针</a:t>
            </a:r>
            <a:r>
              <a:rPr lang="zh-CN" altLang="en-US" dirty="0"/>
              <a:t>变量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</a:t>
            </a:r>
            <a:r>
              <a:rPr lang="zh-CN" altLang="en-US" dirty="0"/>
              <a:t>指针变量赋值</a:t>
            </a:r>
            <a:endParaRPr lang="en-US" altLang="zh-CN" dirty="0"/>
          </a:p>
          <a:p>
            <a:r>
              <a:rPr lang="zh-CN" altLang="en-US" dirty="0" smtClean="0"/>
              <a:t>通过</a:t>
            </a:r>
            <a:r>
              <a:rPr lang="zh-CN" altLang="en-US" dirty="0"/>
              <a:t>指针变量引用所指存储单元</a:t>
            </a:r>
            <a:endParaRPr lang="en-US" altLang="zh-CN" dirty="0"/>
          </a:p>
          <a:p>
            <a:r>
              <a:rPr lang="zh-CN" altLang="en-US" dirty="0" smtClean="0"/>
              <a:t>其他</a:t>
            </a:r>
            <a:r>
              <a:rPr lang="zh-CN" altLang="en-US" dirty="0"/>
              <a:t>运算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zh-CN" dirty="0">
                <a:ea typeface="宋体" pitchFamily="2" charset="-122"/>
              </a:rPr>
              <a:t>给指针变量赋值操作中要强调的是赋值号两侧类型的一致性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27734"/>
            <a:ext cx="3756025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  a, b, *pa, *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pb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;</a:t>
            </a:r>
          </a:p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double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 *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pf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;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a = 12;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b = 18;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pa = &amp;a;</a:t>
            </a:r>
          </a:p>
          <a:p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pb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 = &amp;b;</a:t>
            </a:r>
          </a:p>
          <a:p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pb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 = pa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9993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1683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一个特殊的指针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空指针（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NULL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头文件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stdio.h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中预定义的常量，其值为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</a:t>
            </a:r>
          </a:p>
          <a:p>
            <a:pPr marL="0" indent="0">
              <a:buNone/>
              <a:defRPr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如：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当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执行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pf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=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NULL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；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语句后，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pf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为空指针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空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指针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不指向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任何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存储空间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8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间接访问运算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sz="3000" dirty="0" smtClean="0">
                <a:ea typeface="宋体" pitchFamily="2" charset="-122"/>
              </a:rPr>
              <a:t>C</a:t>
            </a:r>
            <a:r>
              <a:rPr lang="zh-CN" altLang="en-US" sz="3000" dirty="0" smtClean="0">
                <a:ea typeface="宋体" pitchFamily="2" charset="-122"/>
              </a:rPr>
              <a:t>提供有一个</a:t>
            </a:r>
            <a:r>
              <a:rPr lang="zh-CN" altLang="zh-CN" sz="3000" dirty="0" smtClean="0">
                <a:ea typeface="宋体" pitchFamily="2" charset="-122"/>
              </a:rPr>
              <a:t>“间接访问运算符”的 “</a:t>
            </a:r>
            <a:r>
              <a:rPr lang="en-US" altLang="zh-CN" sz="3000" dirty="0">
                <a:ea typeface="宋体" pitchFamily="2" charset="-122"/>
              </a:rPr>
              <a:t>*</a:t>
            </a:r>
            <a:r>
              <a:rPr lang="zh-CN" altLang="zh-CN" sz="3000" dirty="0" smtClean="0">
                <a:ea typeface="宋体" pitchFamily="2" charset="-122"/>
              </a:rPr>
              <a:t>”</a:t>
            </a:r>
            <a:r>
              <a:rPr lang="zh-CN" altLang="en-US" sz="3000" dirty="0" smtClean="0">
                <a:ea typeface="宋体" pitchFamily="2" charset="-122"/>
              </a:rPr>
              <a:t>。</a:t>
            </a:r>
            <a:endParaRPr lang="en-US" altLang="zh-CN" sz="3000" dirty="0" smtClean="0"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a = 100;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*p = &amp;a; 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r>
              <a:rPr lang="zh-CN" altLang="zh-CN" sz="3000" dirty="0">
                <a:ea typeface="宋体" pitchFamily="2" charset="-122"/>
              </a:rPr>
              <a:t>当指针</a:t>
            </a:r>
            <a:r>
              <a:rPr lang="zh-CN" altLang="zh-CN" sz="3000" dirty="0" smtClean="0">
                <a:ea typeface="宋体" pitchFamily="2" charset="-122"/>
              </a:rPr>
              <a:t>变量</a:t>
            </a:r>
            <a:r>
              <a:rPr lang="en-US" altLang="zh-CN" sz="3000" dirty="0" smtClean="0">
                <a:ea typeface="宋体" pitchFamily="2" charset="-122"/>
              </a:rPr>
              <a:t>p</a:t>
            </a:r>
            <a:r>
              <a:rPr lang="zh-CN" altLang="zh-CN" sz="3000" dirty="0" smtClean="0">
                <a:ea typeface="宋体" pitchFamily="2" charset="-122"/>
              </a:rPr>
              <a:t>中</a:t>
            </a:r>
            <a:r>
              <a:rPr lang="zh-CN" altLang="zh-CN" sz="3000" dirty="0">
                <a:ea typeface="宋体" pitchFamily="2" charset="-122"/>
              </a:rPr>
              <a:t>存放</a:t>
            </a:r>
            <a:r>
              <a:rPr lang="zh-CN" altLang="zh-CN" sz="3000" dirty="0" smtClean="0">
                <a:ea typeface="宋体" pitchFamily="2" charset="-122"/>
              </a:rPr>
              <a:t>了</a:t>
            </a:r>
            <a:r>
              <a:rPr lang="en-US" altLang="zh-CN" sz="3000" dirty="0" smtClean="0">
                <a:ea typeface="宋体" pitchFamily="2" charset="-122"/>
              </a:rPr>
              <a:t>a</a:t>
            </a:r>
            <a:r>
              <a:rPr lang="zh-CN" altLang="zh-CN" sz="3000" dirty="0" smtClean="0">
                <a:ea typeface="宋体" pitchFamily="2" charset="-122"/>
              </a:rPr>
              <a:t>的</a:t>
            </a:r>
            <a:r>
              <a:rPr lang="zh-CN" altLang="zh-CN" sz="3000" dirty="0">
                <a:ea typeface="宋体" pitchFamily="2" charset="-122"/>
              </a:rPr>
              <a:t>地址值后，</a:t>
            </a:r>
            <a:r>
              <a:rPr lang="zh-CN" altLang="zh-CN" sz="3000" dirty="0" smtClean="0">
                <a:ea typeface="宋体" pitchFamily="2" charset="-122"/>
              </a:rPr>
              <a:t>就</a:t>
            </a:r>
            <a:r>
              <a:rPr lang="zh-CN" altLang="en-US" sz="3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3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3000" dirty="0">
                <a:latin typeface="宋体" pitchFamily="2" charset="-122"/>
                <a:ea typeface="宋体" pitchFamily="2" charset="-122"/>
              </a:rPr>
              <a:t>就与</a:t>
            </a:r>
            <a:r>
              <a:rPr lang="en-US" altLang="zh-CN" sz="3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3000" dirty="0">
                <a:latin typeface="宋体" pitchFamily="2" charset="-122"/>
                <a:ea typeface="宋体" pitchFamily="2" charset="-122"/>
              </a:rPr>
              <a:t>这个存储单元</a:t>
            </a:r>
            <a:r>
              <a:rPr lang="zh-CN" altLang="en-US" sz="3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等价</a:t>
            </a:r>
            <a:r>
              <a:rPr lang="zh-CN" altLang="en-US" sz="30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0" indent="0"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443958" y="1766570"/>
            <a:ext cx="2000250" cy="1525260"/>
            <a:chOff x="4139952" y="1557293"/>
            <a:chExt cx="2000250" cy="152526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1923678"/>
              <a:ext cx="2000250" cy="1158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292080" y="1557293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zh-CN" altLang="en-US" sz="2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*</a:t>
              </a:r>
              <a:r>
                <a:rPr lang="en-US" altLang="zh-CN" sz="2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P</a:t>
              </a:r>
              <a:endPara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9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32403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altLang="zh-CN" sz="3000" dirty="0">
                <a:ea typeface="宋体" pitchFamily="2" charset="-122"/>
              </a:rPr>
              <a:t>1</a:t>
            </a:r>
            <a:r>
              <a:rPr lang="zh-CN" altLang="en-US" sz="3000" dirty="0">
                <a:ea typeface="宋体" pitchFamily="2" charset="-122"/>
              </a:rPr>
              <a:t>、与整数的加减运算</a:t>
            </a:r>
            <a:endParaRPr lang="en-US" altLang="zh-CN" sz="3000" dirty="0">
              <a:ea typeface="宋体" pitchFamily="2" charset="-122"/>
            </a:endParaRPr>
          </a:p>
          <a:p>
            <a:pPr>
              <a:defRPr/>
            </a:pPr>
            <a:r>
              <a:rPr lang="zh-CN" altLang="zh-CN" dirty="0">
                <a:ea typeface="宋体" pitchFamily="2" charset="-122"/>
              </a:rPr>
              <a:t>指针可以加上或减去一个</a:t>
            </a:r>
            <a:r>
              <a:rPr lang="zh-CN" altLang="zh-CN" dirty="0" smtClean="0">
                <a:ea typeface="宋体" pitchFamily="2" charset="-122"/>
              </a:rPr>
              <a:t>整数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zh-CN" altLang="zh-CN" dirty="0" smtClean="0">
                <a:ea typeface="宋体" pitchFamily="2" charset="-122"/>
              </a:rPr>
              <a:t>指针量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+ 1</a:t>
            </a:r>
            <a:r>
              <a:rPr lang="zh-CN" altLang="zh-CN" dirty="0">
                <a:ea typeface="宋体" pitchFamily="2" charset="-122"/>
              </a:rPr>
              <a:t>，加的是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zh-CN" dirty="0">
                <a:ea typeface="宋体" pitchFamily="2" charset="-122"/>
              </a:rPr>
              <a:t>个存储单元，至于这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zh-CN" dirty="0">
                <a:ea typeface="宋体" pitchFamily="2" charset="-122"/>
              </a:rPr>
              <a:t>个存储单元多大，则取决于指针变量所指的类型（基类型）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zh-CN" altLang="zh-CN" dirty="0">
                <a:ea typeface="宋体" pitchFamily="2" charset="-122"/>
              </a:rPr>
              <a:t>如果一个指针指向了数组中的某个元素，那么加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zh-CN" dirty="0">
                <a:ea typeface="宋体" pitchFamily="2" charset="-122"/>
              </a:rPr>
              <a:t>就表示指向下一个元素，减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zh-CN" dirty="0">
                <a:ea typeface="宋体" pitchFamily="2" charset="-122"/>
              </a:rPr>
              <a:t>就表示指向上一个元素，这样指针与整数的加减运算就具有了现实的意义。</a:t>
            </a:r>
          </a:p>
          <a:p>
            <a:pPr marL="0" indent="0" fontAlgn="ctr">
              <a:buNone/>
            </a:pP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79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其他运算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630484" y="1203598"/>
            <a:ext cx="3469908" cy="2798028"/>
            <a:chOff x="4630484" y="1491630"/>
            <a:chExt cx="3469908" cy="279802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485" y="1491630"/>
              <a:ext cx="3469907" cy="115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484" y="3075804"/>
              <a:ext cx="3469907" cy="1213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251520" y="1203598"/>
            <a:ext cx="4320480" cy="1874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ea typeface="宋体" pitchFamily="2" charset="-122"/>
              </a:rPr>
              <a:t>指针</a:t>
            </a:r>
            <a:r>
              <a:rPr lang="en-US" altLang="zh-CN" sz="2800" dirty="0">
                <a:ea typeface="宋体" pitchFamily="2" charset="-122"/>
              </a:rPr>
              <a:t>pa</a:t>
            </a:r>
            <a:r>
              <a:rPr lang="zh-CN" altLang="en-US" sz="2800" dirty="0">
                <a:ea typeface="宋体" pitchFamily="2" charset="-122"/>
              </a:rPr>
              <a:t>指向</a:t>
            </a:r>
            <a:r>
              <a:rPr lang="en-US" altLang="zh-CN" sz="2800" dirty="0">
                <a:ea typeface="宋体" pitchFamily="2" charset="-122"/>
              </a:rPr>
              <a:t>4</a:t>
            </a:r>
            <a:r>
              <a:rPr lang="zh-CN" altLang="en-US" sz="2800" dirty="0">
                <a:ea typeface="宋体" pitchFamily="2" charset="-122"/>
              </a:rPr>
              <a:t>个字节变量</a:t>
            </a:r>
            <a:r>
              <a:rPr lang="en-US" altLang="zh-CN" sz="2800" dirty="0">
                <a:ea typeface="宋体" pitchFamily="2" charset="-122"/>
              </a:rPr>
              <a:t>a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ea typeface="宋体" pitchFamily="2" charset="-122"/>
              </a:rPr>
              <a:t>pa++</a:t>
            </a:r>
            <a:r>
              <a:rPr lang="zh-CN" altLang="en-US" sz="2800" dirty="0" smtClean="0">
                <a:ea typeface="宋体" pitchFamily="2" charset="-122"/>
              </a:rPr>
              <a:t>以后</a:t>
            </a:r>
            <a:r>
              <a:rPr lang="zh-CN" altLang="en-US" sz="2800" dirty="0">
                <a:ea typeface="宋体" pitchFamily="2" charset="-122"/>
              </a:rPr>
              <a:t>，</a:t>
            </a:r>
            <a:r>
              <a:rPr lang="zh-CN" altLang="en-US" sz="2800" dirty="0" smtClean="0">
                <a:ea typeface="宋体" pitchFamily="2" charset="-122"/>
              </a:rPr>
              <a:t>变量</a:t>
            </a:r>
            <a:r>
              <a:rPr lang="en-US" altLang="zh-CN" sz="2800" dirty="0" smtClean="0">
                <a:ea typeface="宋体" pitchFamily="2" charset="-122"/>
              </a:rPr>
              <a:t>pa</a:t>
            </a:r>
            <a:r>
              <a:rPr lang="zh-CN" altLang="en-US" sz="2800" dirty="0" smtClean="0">
                <a:ea typeface="宋体" pitchFamily="2" charset="-122"/>
              </a:rPr>
              <a:t>指向状态</a:t>
            </a:r>
            <a:r>
              <a:rPr lang="zh-CN" altLang="en-US" sz="2800" dirty="0">
                <a:ea typeface="宋体" pitchFamily="2" charset="-122"/>
              </a:rPr>
              <a:t>的变化如图所示：</a:t>
            </a:r>
          </a:p>
        </p:txBody>
      </p:sp>
    </p:spTree>
    <p:extLst>
      <p:ext uri="{BB962C8B-B14F-4D97-AF65-F5344CB8AC3E}">
        <p14:creationId xmlns:p14="http://schemas.microsoft.com/office/powerpoint/2010/main" val="238167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331236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、两个指针的减法运算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zh-CN" altLang="zh-CN" dirty="0" smtClean="0">
                <a:ea typeface="宋体" pitchFamily="2" charset="-122"/>
              </a:rPr>
              <a:t>两</a:t>
            </a:r>
            <a:r>
              <a:rPr lang="zh-CN" altLang="zh-CN" dirty="0">
                <a:ea typeface="宋体" pitchFamily="2" charset="-122"/>
              </a:rPr>
              <a:t>个</a:t>
            </a:r>
            <a:r>
              <a:rPr lang="zh-CN" altLang="zh-CN" dirty="0" smtClean="0">
                <a:ea typeface="宋体" pitchFamily="2" charset="-122"/>
              </a:rPr>
              <a:t>指针</a:t>
            </a:r>
            <a:r>
              <a:rPr lang="zh-CN" altLang="en-US" dirty="0" smtClean="0">
                <a:ea typeface="宋体" pitchFamily="2" charset="-122"/>
              </a:rPr>
              <a:t>量</a:t>
            </a:r>
            <a:r>
              <a:rPr lang="zh-CN" altLang="zh-CN" dirty="0" smtClean="0">
                <a:ea typeface="宋体" pitchFamily="2" charset="-122"/>
              </a:rPr>
              <a:t>相减</a:t>
            </a:r>
            <a:r>
              <a:rPr lang="zh-CN" altLang="zh-CN" dirty="0">
                <a:ea typeface="宋体" pitchFamily="2" charset="-122"/>
              </a:rPr>
              <a:t>，只有在存储单元是连续的情况下，比如数组元素，才有意义。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zh-CN" altLang="zh-CN" dirty="0">
                <a:ea typeface="宋体" pitchFamily="2" charset="-122"/>
              </a:rPr>
              <a:t>此时两个指针指向同一数组的不同元素，相减的结果等于它们之间间隔的存储单元个数（或元素个数）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78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31683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、两个指针的比较运算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zh-CN" altLang="zh-CN" sz="2400" dirty="0">
                <a:ea typeface="宋体" pitchFamily="2" charset="-122"/>
              </a:rPr>
              <a:t>两个指针的比较运算，只有在存储单元是连续的情况下，比如数组元素，才有意义。</a:t>
            </a:r>
            <a:endParaRPr lang="en-US" altLang="zh-CN" sz="2400" dirty="0">
              <a:ea typeface="宋体" pitchFamily="2" charset="-122"/>
            </a:endParaRPr>
          </a:p>
          <a:p>
            <a:pPr>
              <a:defRPr/>
            </a:pPr>
            <a:r>
              <a:rPr lang="zh-CN" altLang="zh-CN" sz="2400" dirty="0">
                <a:ea typeface="宋体" pitchFamily="2" charset="-122"/>
              </a:rPr>
              <a:t>此时两个指针指向同一数组的不同元素，它们之间的比较实际上地址的比较，所遵循的原则是：指向前面的元素的指针“小于”指向后面的元素的指针，指向相同元素的指针“相等”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520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447</Words>
  <Application>Microsoft Office PowerPoint</Application>
  <PresentationFormat>全屏显示(16:9)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赋值运算</vt:lpstr>
      <vt:lpstr>赋值运算</vt:lpstr>
      <vt:lpstr>间接访问运算</vt:lpstr>
      <vt:lpstr>其他运算</vt:lpstr>
      <vt:lpstr>其他运算</vt:lpstr>
      <vt:lpstr>其他运算</vt:lpstr>
      <vt:lpstr>其他运算</vt:lpstr>
      <vt:lpstr>运算指针变量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132</cp:revision>
  <dcterms:created xsi:type="dcterms:W3CDTF">2017-07-02T02:55:42Z</dcterms:created>
  <dcterms:modified xsi:type="dcterms:W3CDTF">2021-04-18T23:58:25Z</dcterms:modified>
</cp:coreProperties>
</file>