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2" r:id="rId4"/>
    <p:sldId id="274" r:id="rId5"/>
    <p:sldId id="275" r:id="rId6"/>
    <p:sldId id="278" r:id="rId7"/>
    <p:sldId id="276" r:id="rId8"/>
    <p:sldId id="277" r:id="rId9"/>
    <p:sldId id="279" r:id="rId10"/>
    <p:sldId id="264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使用指针操作一维数组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使用指针操作一维数组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数组名引用一维数组元素</a:t>
            </a: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指针变量引用一维数组元素</a:t>
            </a:r>
            <a:endParaRPr lang="en-US" altLang="zh-CN" dirty="0"/>
          </a:p>
          <a:p>
            <a:r>
              <a:rPr lang="zh-CN" altLang="en-US" dirty="0" smtClean="0"/>
              <a:t>移动</a:t>
            </a:r>
            <a:r>
              <a:rPr lang="zh-CN" altLang="en-US" dirty="0"/>
              <a:t>指针变量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使用数组名引用一维数组元素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r>
              <a:rPr lang="zh-CN" altLang="zh-CN" dirty="0"/>
              <a:t>用数组名和下标运算符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来访问数组元素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数组</a:t>
            </a:r>
            <a:r>
              <a:rPr lang="zh-CN" altLang="en-US" b="1" dirty="0" smtClean="0">
                <a:solidFill>
                  <a:srgbClr val="FF0000"/>
                </a:solidFill>
              </a:rPr>
              <a:t>名</a:t>
            </a:r>
            <a:r>
              <a:rPr lang="zh-CN" altLang="en-US" dirty="0" smtClean="0"/>
              <a:t>被视作</a:t>
            </a:r>
            <a:r>
              <a:rPr lang="zh-CN" altLang="zh-CN" dirty="0" smtClean="0"/>
              <a:t>指向</a:t>
            </a:r>
            <a:r>
              <a:rPr lang="zh-CN" altLang="zh-CN" dirty="0"/>
              <a:t>数组第</a:t>
            </a:r>
            <a:r>
              <a:rPr lang="en-US" altLang="zh-CN" dirty="0"/>
              <a:t>0</a:t>
            </a:r>
            <a:r>
              <a:rPr lang="zh-CN" altLang="zh-CN" dirty="0"/>
              <a:t>个元素</a:t>
            </a:r>
            <a:r>
              <a:rPr lang="en-US" altLang="zh-CN" dirty="0"/>
              <a:t>a[0]</a:t>
            </a:r>
            <a:r>
              <a:rPr lang="zh-CN" altLang="zh-CN" dirty="0"/>
              <a:t>的指针，也就是数组所占一串连续存储单元的首地址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是指针常量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使用数组名引用一维数组元素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r>
              <a:rPr lang="zh-CN" altLang="en-US" dirty="0"/>
              <a:t>结合指针加减的运算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+ 1</a:t>
            </a:r>
            <a:r>
              <a:rPr lang="zh-CN" altLang="zh-CN" dirty="0"/>
              <a:t>即为</a:t>
            </a:r>
            <a:r>
              <a:rPr lang="en-US" altLang="zh-CN" dirty="0"/>
              <a:t>a[1]</a:t>
            </a:r>
            <a:r>
              <a:rPr lang="zh-CN" altLang="zh-CN" dirty="0"/>
              <a:t>的地址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&amp;a[1], </a:t>
            </a:r>
            <a:r>
              <a:rPr lang="zh-CN" altLang="zh-CN" dirty="0"/>
              <a:t>指向</a:t>
            </a:r>
            <a:r>
              <a:rPr lang="en-US" altLang="zh-CN" dirty="0"/>
              <a:t>a[1]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dirty="0" smtClean="0"/>
              <a:t>……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+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zh-CN" dirty="0"/>
              <a:t>即为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的地址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&amp;a[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zh-CN" dirty="0"/>
              <a:t>，指向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结合</a:t>
            </a:r>
            <a:r>
              <a:rPr lang="zh-CN" altLang="zh-CN" dirty="0"/>
              <a:t>间接访问运算符</a:t>
            </a:r>
            <a:r>
              <a:rPr lang="en-US" altLang="zh-CN" dirty="0"/>
              <a:t>*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 +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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en-US" dirty="0"/>
              <a:t>。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75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使用指针变量引用</a:t>
            </a:r>
            <a:r>
              <a:rPr lang="zh-CN" altLang="en-US" dirty="0"/>
              <a:t>一维数组元素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075240" cy="316835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定义一个指向数组元素的指针</a:t>
            </a:r>
            <a:r>
              <a:rPr lang="zh-CN" altLang="zh-CN" dirty="0" smtClean="0">
                <a:ea typeface="宋体" pitchFamily="2" charset="-122"/>
              </a:rPr>
              <a:t>变量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zh-CN" altLang="zh-CN" dirty="0">
              <a:ea typeface="宋体" pitchFamily="2" charset="-122"/>
            </a:endParaRP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a[10]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；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*p   =  a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；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fontAlgn="ctr">
              <a:buClr>
                <a:schemeClr val="tx1"/>
              </a:buClr>
              <a:defRPr/>
            </a:pP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p+i</a:t>
            </a:r>
            <a:r>
              <a:rPr lang="zh-CN" altLang="en-US" dirty="0">
                <a:latin typeface="宋体" charset="-122"/>
              </a:rPr>
              <a:t>是该元素的地址，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指向</a:t>
            </a:r>
            <a:r>
              <a:rPr lang="zh-CN" altLang="en-US" dirty="0" smtClean="0">
                <a:latin typeface="宋体" charset="-122"/>
              </a:rPr>
              <a:t>该元素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a[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]</a:t>
            </a:r>
            <a:r>
              <a:rPr lang="zh-CN" altLang="en-US" dirty="0" smtClean="0">
                <a:latin typeface="宋体" charset="-122"/>
              </a:rPr>
              <a:t>，</a:t>
            </a:r>
            <a:endParaRPr lang="en-US" altLang="zh-CN" dirty="0" smtClean="0">
              <a:latin typeface="宋体" charset="-122"/>
            </a:endParaRPr>
          </a:p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p+i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就</a:t>
            </a:r>
            <a:r>
              <a:rPr lang="zh-CN" altLang="en-US" dirty="0">
                <a:latin typeface="宋体" charset="-122"/>
              </a:rPr>
              <a:t>代表了元素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a[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]</a:t>
            </a:r>
            <a:r>
              <a:rPr lang="zh-CN" altLang="en-US" dirty="0"/>
              <a:t>。</a:t>
            </a:r>
            <a:r>
              <a:rPr lang="en-US" altLang="zh-CN" dirty="0" smtClean="0">
                <a:ea typeface="宋体" pitchFamily="2" charset="-122"/>
              </a:rPr>
              <a:t> 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08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使用指针变量引用</a:t>
            </a:r>
            <a:r>
              <a:rPr lang="zh-CN" altLang="en-US" dirty="0"/>
              <a:t>一维数组元素</a:t>
            </a: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图所示：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12090"/>
            <a:ext cx="2884230" cy="343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07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使用指针变量引用</a:t>
            </a:r>
            <a:r>
              <a:rPr lang="zh-CN" altLang="en-US" dirty="0"/>
              <a:t>一维数组元素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787208" cy="316835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en-US" altLang="zh-CN" dirty="0">
                <a:ea typeface="宋体" pitchFamily="2" charset="-122"/>
              </a:rPr>
              <a:t>C</a:t>
            </a:r>
            <a:r>
              <a:rPr lang="zh-CN" altLang="zh-CN" dirty="0">
                <a:ea typeface="宋体" pitchFamily="2" charset="-122"/>
              </a:rPr>
              <a:t>语言中的</a:t>
            </a:r>
            <a:r>
              <a:rPr lang="en-US" altLang="zh-CN" dirty="0">
                <a:ea typeface="宋体" pitchFamily="2" charset="-122"/>
              </a:rPr>
              <a:t>[]</a:t>
            </a:r>
            <a:r>
              <a:rPr lang="zh-CN" altLang="zh-CN" dirty="0">
                <a:ea typeface="宋体" pitchFamily="2" charset="-122"/>
              </a:rPr>
              <a:t>不仅用作数组元素的下标运算，也用作指针的平移操作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 smtClean="0">
                <a:ea typeface="宋体" pitchFamily="2" charset="-122"/>
              </a:rPr>
              <a:t>当</a:t>
            </a:r>
            <a:r>
              <a:rPr lang="zh-CN" altLang="zh-CN" dirty="0">
                <a:ea typeface="宋体" pitchFamily="2" charset="-122"/>
              </a:rPr>
              <a:t>指针变量</a:t>
            </a:r>
            <a:r>
              <a:rPr lang="en-US" altLang="zh-CN" dirty="0">
                <a:ea typeface="宋体" pitchFamily="2" charset="-122"/>
              </a:rPr>
              <a:t>p</a:t>
            </a:r>
            <a:r>
              <a:rPr lang="zh-CN" altLang="zh-CN" dirty="0">
                <a:ea typeface="宋体" pitchFamily="2" charset="-122"/>
              </a:rPr>
              <a:t>指向数组首元素时，下标为</a:t>
            </a:r>
            <a:r>
              <a:rPr lang="en-US" altLang="zh-CN" dirty="0" err="1">
                <a:ea typeface="宋体" pitchFamily="2" charset="-122"/>
              </a:rPr>
              <a:t>i</a:t>
            </a:r>
            <a:r>
              <a:rPr lang="zh-CN" altLang="zh-CN" dirty="0">
                <a:ea typeface="宋体" pitchFamily="2" charset="-122"/>
              </a:rPr>
              <a:t>的元素有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a[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], *(a +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), *(p +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p[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]</a:t>
            </a:r>
            <a:r>
              <a:rPr lang="zh-CN" altLang="zh-CN" dirty="0">
                <a:ea typeface="宋体" pitchFamily="2" charset="-122"/>
              </a:rPr>
              <a:t>四种表达。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72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移动指针变量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787208" cy="316835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表达式</a:t>
            </a:r>
            <a:r>
              <a:rPr lang="en-US" altLang="zh-CN" dirty="0">
                <a:ea typeface="宋体" pitchFamily="2" charset="-122"/>
              </a:rPr>
              <a:t>p + 2</a:t>
            </a:r>
            <a:r>
              <a:rPr lang="zh-CN" altLang="zh-CN" dirty="0">
                <a:ea typeface="宋体" pitchFamily="2" charset="-122"/>
              </a:rPr>
              <a:t>或者</a:t>
            </a:r>
            <a:r>
              <a:rPr lang="en-US" altLang="zh-CN" dirty="0">
                <a:ea typeface="宋体" pitchFamily="2" charset="-122"/>
              </a:rPr>
              <a:t>p – 2</a:t>
            </a:r>
            <a:r>
              <a:rPr lang="zh-CN" altLang="zh-CN" dirty="0">
                <a:ea typeface="宋体" pitchFamily="2" charset="-122"/>
              </a:rPr>
              <a:t>，对指针变量</a:t>
            </a:r>
            <a:r>
              <a:rPr lang="en-US" altLang="zh-CN" dirty="0">
                <a:ea typeface="宋体" pitchFamily="2" charset="-122"/>
              </a:rPr>
              <a:t>p</a:t>
            </a:r>
            <a:r>
              <a:rPr lang="zh-CN" altLang="zh-CN" dirty="0">
                <a:ea typeface="宋体" pitchFamily="2" charset="-122"/>
              </a:rPr>
              <a:t>而言，都没有改变其</a:t>
            </a:r>
            <a:r>
              <a:rPr lang="zh-CN" altLang="zh-CN" dirty="0" smtClean="0">
                <a:ea typeface="宋体" pitchFamily="2" charset="-122"/>
              </a:rPr>
              <a:t>值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 smtClean="0">
                <a:ea typeface="宋体" pitchFamily="2" charset="-122"/>
              </a:rPr>
              <a:t>如果</a:t>
            </a:r>
            <a:r>
              <a:rPr lang="zh-CN" altLang="zh-CN" dirty="0">
                <a:ea typeface="宋体" pitchFamily="2" charset="-122"/>
              </a:rPr>
              <a:t>是</a:t>
            </a:r>
            <a:r>
              <a:rPr lang="en-US" altLang="zh-CN" dirty="0">
                <a:ea typeface="宋体" pitchFamily="2" charset="-122"/>
              </a:rPr>
              <a:t>p++</a:t>
            </a:r>
            <a:r>
              <a:rPr lang="zh-CN" altLang="zh-CN" dirty="0">
                <a:ea typeface="宋体" pitchFamily="2" charset="-122"/>
              </a:rPr>
              <a:t>或</a:t>
            </a:r>
            <a:r>
              <a:rPr lang="en-US" altLang="zh-CN" dirty="0">
                <a:ea typeface="宋体" pitchFamily="2" charset="-122"/>
              </a:rPr>
              <a:t>p = p – 2</a:t>
            </a:r>
            <a:r>
              <a:rPr lang="zh-CN" altLang="zh-CN" dirty="0">
                <a:ea typeface="宋体" pitchFamily="2" charset="-122"/>
              </a:rPr>
              <a:t>这种表达式，指针变量</a:t>
            </a:r>
            <a:r>
              <a:rPr lang="en-US" altLang="zh-CN" dirty="0">
                <a:ea typeface="宋体" pitchFamily="2" charset="-122"/>
              </a:rPr>
              <a:t>p</a:t>
            </a:r>
            <a:r>
              <a:rPr lang="zh-CN" altLang="zh-CN" dirty="0">
                <a:ea typeface="宋体" pitchFamily="2" charset="-122"/>
              </a:rPr>
              <a:t>的值发生变化，称之为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移动指针变量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16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移动指针变量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787208" cy="3168351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prstClr val="black"/>
                </a:solidFill>
                <a:ea typeface="宋体" pitchFamily="2" charset="-122"/>
              </a:rPr>
              <a:t>如： 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a[10];              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*p = a + 2;  </a:t>
            </a:r>
            <a:r>
              <a:rPr lang="en-US" altLang="zh-CN" dirty="0">
                <a:solidFill>
                  <a:prstClr val="black"/>
                </a:solidFill>
                <a:ea typeface="宋体" pitchFamily="2" charset="-122"/>
              </a:rPr>
              <a:t>//p</a:t>
            </a:r>
            <a:r>
              <a:rPr lang="zh-CN" altLang="zh-CN" dirty="0">
                <a:solidFill>
                  <a:prstClr val="black"/>
                </a:solidFill>
                <a:ea typeface="宋体" pitchFamily="2" charset="-122"/>
              </a:rPr>
              <a:t>初始指向元素</a:t>
            </a:r>
            <a:r>
              <a:rPr lang="en-US" altLang="zh-CN" dirty="0">
                <a:solidFill>
                  <a:prstClr val="black"/>
                </a:solidFill>
                <a:ea typeface="宋体" pitchFamily="2" charset="-122"/>
              </a:rPr>
              <a:t>a[2]</a:t>
            </a:r>
            <a:endParaRPr lang="zh-CN" altLang="zh-CN" dirty="0">
              <a:solidFill>
                <a:prstClr val="black"/>
              </a:solidFill>
              <a:ea typeface="宋体" pitchFamily="2" charset="-122"/>
            </a:endParaRPr>
          </a:p>
          <a:p>
            <a:pPr fontAlgn="ctr">
              <a:defRPr/>
            </a:pPr>
            <a:r>
              <a:rPr lang="en-US" altLang="zh-CN" dirty="0" smtClean="0"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++</a:t>
            </a:r>
            <a:r>
              <a:rPr lang="zh-CN" altLang="zh-CN" dirty="0">
                <a:ea typeface="宋体" pitchFamily="2" charset="-122"/>
              </a:rPr>
              <a:t>：向高位移动</a:t>
            </a:r>
            <a:r>
              <a:rPr lang="en-US" altLang="zh-CN" dirty="0">
                <a:ea typeface="宋体" pitchFamily="2" charset="-122"/>
              </a:rPr>
              <a:t>p</a:t>
            </a:r>
            <a:r>
              <a:rPr lang="zh-CN" altLang="zh-CN" dirty="0">
                <a:ea typeface="宋体" pitchFamily="2" charset="-122"/>
              </a:rPr>
              <a:t>，移动量为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zh-CN" dirty="0">
                <a:ea typeface="宋体" pitchFamily="2" charset="-122"/>
              </a:rPr>
              <a:t>个存储单元，</a:t>
            </a:r>
            <a:r>
              <a:rPr lang="en-US" altLang="zh-CN" dirty="0">
                <a:ea typeface="宋体" pitchFamily="2" charset="-122"/>
              </a:rPr>
              <a:t>p</a:t>
            </a:r>
            <a:r>
              <a:rPr lang="zh-CN" altLang="zh-CN" dirty="0">
                <a:ea typeface="宋体" pitchFamily="2" charset="-122"/>
              </a:rPr>
              <a:t>指向了</a:t>
            </a:r>
            <a:r>
              <a:rPr lang="en-US" altLang="zh-CN" dirty="0">
                <a:ea typeface="宋体" pitchFamily="2" charset="-122"/>
              </a:rPr>
              <a:t>a[3]</a:t>
            </a:r>
            <a:endParaRPr lang="zh-CN" altLang="zh-CN" dirty="0">
              <a:ea typeface="宋体" pitchFamily="2" charset="-122"/>
            </a:endParaRPr>
          </a:p>
          <a:p>
            <a:pPr fontAlgn="ctr">
              <a:defRPr/>
            </a:pPr>
            <a:r>
              <a:rPr lang="en-US" altLang="zh-CN" dirty="0">
                <a:ea typeface="宋体" pitchFamily="2" charset="-122"/>
              </a:rPr>
              <a:t>p = p - 2</a:t>
            </a:r>
            <a:r>
              <a:rPr lang="zh-CN" altLang="zh-CN" dirty="0">
                <a:ea typeface="宋体" pitchFamily="2" charset="-122"/>
              </a:rPr>
              <a:t>：向低位移动</a:t>
            </a:r>
            <a:r>
              <a:rPr lang="en-US" altLang="zh-CN" dirty="0">
                <a:ea typeface="宋体" pitchFamily="2" charset="-122"/>
              </a:rPr>
              <a:t>p</a:t>
            </a:r>
            <a:r>
              <a:rPr lang="zh-CN" altLang="zh-CN" dirty="0">
                <a:ea typeface="宋体" pitchFamily="2" charset="-122"/>
              </a:rPr>
              <a:t>，移动量为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zh-CN" dirty="0">
                <a:ea typeface="宋体" pitchFamily="2" charset="-122"/>
              </a:rPr>
              <a:t>个存储单元，</a:t>
            </a:r>
            <a:r>
              <a:rPr lang="en-US" altLang="zh-CN" dirty="0">
                <a:ea typeface="宋体" pitchFamily="2" charset="-122"/>
              </a:rPr>
              <a:t>p</a:t>
            </a:r>
            <a:r>
              <a:rPr lang="zh-CN" altLang="zh-CN" dirty="0">
                <a:ea typeface="宋体" pitchFamily="2" charset="-122"/>
              </a:rPr>
              <a:t>指向了</a:t>
            </a:r>
            <a:r>
              <a:rPr lang="en-US" altLang="zh-CN" dirty="0">
                <a:ea typeface="宋体" pitchFamily="2" charset="-122"/>
              </a:rPr>
              <a:t>a[0</a:t>
            </a:r>
            <a:r>
              <a:rPr lang="en-US" altLang="zh-CN" dirty="0" smtClean="0">
                <a:ea typeface="宋体" pitchFamily="2" charset="-122"/>
              </a:rPr>
              <a:t>]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7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400</Words>
  <Application>Microsoft Office PowerPoint</Application>
  <PresentationFormat>全屏显示(16:9)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使用数组名引用一维数组元素</vt:lpstr>
      <vt:lpstr>使用数组名引用一维数组元素</vt:lpstr>
      <vt:lpstr>使用指针变量引用一维数组元素</vt:lpstr>
      <vt:lpstr>使用指针变量引用一维数组元素</vt:lpstr>
      <vt:lpstr>使用指针变量引用一维数组元素</vt:lpstr>
      <vt:lpstr>移动指针变量</vt:lpstr>
      <vt:lpstr>移动指针变量</vt:lpstr>
      <vt:lpstr>使用指针操作一维数组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138</cp:revision>
  <dcterms:created xsi:type="dcterms:W3CDTF">2017-07-02T02:55:42Z</dcterms:created>
  <dcterms:modified xsi:type="dcterms:W3CDTF">2021-04-18T23:58:44Z</dcterms:modified>
</cp:coreProperties>
</file>