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69" r:id="rId4"/>
    <p:sldId id="278" r:id="rId5"/>
    <p:sldId id="270" r:id="rId6"/>
    <p:sldId id="271" r:id="rId7"/>
    <p:sldId id="274" r:id="rId8"/>
    <p:sldId id="280" r:id="rId9"/>
    <p:sldId id="273" r:id="rId10"/>
    <p:sldId id="275" r:id="rId11"/>
    <p:sldId id="276" r:id="rId12"/>
    <p:sldId id="279" r:id="rId13"/>
    <p:sldId id="264" r:id="rId1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3" autoAdjust="0"/>
    <p:restoredTop sz="78571" autoAdjust="0"/>
  </p:normalViewPr>
  <p:slideViewPr>
    <p:cSldViewPr>
      <p:cViewPr varScale="1">
        <p:scale>
          <a:sx n="95" d="100"/>
          <a:sy n="95" d="100"/>
        </p:scale>
        <p:origin x="1248"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961837-6DBF-482E-90D4-3574768E6C87}" type="datetimeFigureOut">
              <a:rPr lang="zh-CN" altLang="en-US" smtClean="0"/>
              <a:t>2021/4/19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2F3976-78E7-493A-BE24-6D668F99BC65}" type="slidenum">
              <a:rPr lang="zh-CN" altLang="en-US" smtClean="0"/>
              <a:t>‹#›</a:t>
            </a:fld>
            <a:endParaRPr lang="zh-CN" altLang="en-US"/>
          </a:p>
        </p:txBody>
      </p:sp>
    </p:spTree>
    <p:extLst>
      <p:ext uri="{BB962C8B-B14F-4D97-AF65-F5344CB8AC3E}">
        <p14:creationId xmlns:p14="http://schemas.microsoft.com/office/powerpoint/2010/main" val="356317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2F3976-78E7-493A-BE24-6D668F99BC65}" type="slidenum">
              <a:rPr lang="zh-CN" altLang="en-US" smtClean="0"/>
              <a:t>7</a:t>
            </a:fld>
            <a:endParaRPr lang="zh-CN" altLang="en-US"/>
          </a:p>
        </p:txBody>
      </p:sp>
    </p:spTree>
    <p:extLst>
      <p:ext uri="{BB962C8B-B14F-4D97-AF65-F5344CB8AC3E}">
        <p14:creationId xmlns:p14="http://schemas.microsoft.com/office/powerpoint/2010/main" val="741592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2F3976-78E7-493A-BE24-6D668F99BC65}" type="slidenum">
              <a:rPr lang="zh-CN" altLang="en-US" smtClean="0"/>
              <a:t>8</a:t>
            </a:fld>
            <a:endParaRPr lang="zh-CN" altLang="en-US"/>
          </a:p>
        </p:txBody>
      </p:sp>
    </p:spTree>
    <p:extLst>
      <p:ext uri="{BB962C8B-B14F-4D97-AF65-F5344CB8AC3E}">
        <p14:creationId xmlns:p14="http://schemas.microsoft.com/office/powerpoint/2010/main" val="7415924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52E82B1-B816-441B-B6B1-544253831D65}" type="datetimeFigureOut">
              <a:rPr lang="zh-CN" altLang="en-US" smtClean="0"/>
              <a:t>2021/4/19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F16D2C-4C6C-4745-BEE4-14262C315E15}" type="slidenum">
              <a:rPr lang="zh-CN" altLang="en-US" smtClean="0"/>
              <a:t>‹#›</a:t>
            </a:fld>
            <a:endParaRPr lang="zh-CN" altLang="en-US"/>
          </a:p>
        </p:txBody>
      </p:sp>
      <p:pic>
        <p:nvPicPr>
          <p:cNvPr id="102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50" y="-14288"/>
            <a:ext cx="9182100" cy="517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066216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2E82B1-B816-441B-B6B1-544253831D65}" type="datetimeFigureOut">
              <a:rPr lang="zh-CN" altLang="en-US" smtClean="0"/>
              <a:t>2021/4/19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F16D2C-4C6C-4745-BEE4-14262C315E15}" type="slidenum">
              <a:rPr lang="zh-CN" altLang="en-US" smtClean="0"/>
              <a:t>‹#›</a:t>
            </a:fld>
            <a:endParaRPr lang="zh-CN" altLang="en-US"/>
          </a:p>
        </p:txBody>
      </p:sp>
    </p:spTree>
    <p:extLst>
      <p:ext uri="{BB962C8B-B14F-4D97-AF65-F5344CB8AC3E}">
        <p14:creationId xmlns:p14="http://schemas.microsoft.com/office/powerpoint/2010/main" val="71604827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2E82B1-B816-441B-B6B1-544253831D65}" type="datetimeFigureOut">
              <a:rPr lang="zh-CN" altLang="en-US" smtClean="0"/>
              <a:t>2021/4/19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F16D2C-4C6C-4745-BEE4-14262C315E15}" type="slidenum">
              <a:rPr lang="zh-CN" altLang="en-US" smtClean="0"/>
              <a:t>‹#›</a:t>
            </a:fld>
            <a:endParaRPr lang="zh-CN" altLang="en-US"/>
          </a:p>
        </p:txBody>
      </p:sp>
    </p:spTree>
    <p:extLst>
      <p:ext uri="{BB962C8B-B14F-4D97-AF65-F5344CB8AC3E}">
        <p14:creationId xmlns:p14="http://schemas.microsoft.com/office/powerpoint/2010/main" val="357545031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8" name="组合 7"/>
          <p:cNvGrpSpPr/>
          <p:nvPr userDrawn="1"/>
        </p:nvGrpSpPr>
        <p:grpSpPr>
          <a:xfrm>
            <a:off x="0" y="-1588"/>
            <a:ext cx="9144000" cy="5145088"/>
            <a:chOff x="0" y="-1588"/>
            <a:chExt cx="9144000" cy="5145088"/>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514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userDrawn="1"/>
          </p:nvSpPr>
          <p:spPr>
            <a:xfrm>
              <a:off x="919047" y="4719357"/>
              <a:ext cx="2880320" cy="28803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pc="200" baseline="0" dirty="0" smtClean="0">
                  <a:solidFill>
                    <a:schemeClr val="bg1">
                      <a:lumMod val="85000"/>
                    </a:schemeClr>
                  </a:solidFill>
                  <a:latin typeface="隶书" panose="02010509060101010101" pitchFamily="49" charset="-122"/>
                  <a:ea typeface="隶书" panose="02010509060101010101" pitchFamily="49" charset="-122"/>
                </a:rPr>
                <a:t>C</a:t>
              </a:r>
              <a:r>
                <a:rPr lang="zh-CN" altLang="en-US" sz="2400" b="1" spc="200" baseline="0" dirty="0" smtClean="0">
                  <a:solidFill>
                    <a:schemeClr val="bg1">
                      <a:lumMod val="85000"/>
                    </a:schemeClr>
                  </a:solidFill>
                  <a:latin typeface="隶书" panose="02010509060101010101" pitchFamily="49" charset="-122"/>
                  <a:ea typeface="隶书" panose="02010509060101010101" pitchFamily="49" charset="-122"/>
                </a:rPr>
                <a:t>语言程序设计</a:t>
              </a:r>
              <a:endParaRPr lang="zh-CN" altLang="en-US" sz="2400" b="1" spc="200" baseline="0" dirty="0">
                <a:solidFill>
                  <a:schemeClr val="bg1">
                    <a:lumMod val="85000"/>
                  </a:schemeClr>
                </a:solidFill>
                <a:latin typeface="隶书" panose="02010509060101010101" pitchFamily="49" charset="-122"/>
                <a:ea typeface="隶书" panose="02010509060101010101" pitchFamily="49" charset="-122"/>
              </a:endParaRPr>
            </a:p>
          </p:txBody>
        </p:sp>
      </p:grpSp>
      <p:sp>
        <p:nvSpPr>
          <p:cNvPr id="2" name="标题 1"/>
          <p:cNvSpPr>
            <a:spLocks noGrp="1"/>
          </p:cNvSpPr>
          <p:nvPr>
            <p:ph type="title"/>
          </p:nvPr>
        </p:nvSpPr>
        <p:spPr>
          <a:xfrm>
            <a:off x="457200" y="123479"/>
            <a:ext cx="8229600" cy="576064"/>
          </a:xfrm>
        </p:spPr>
        <p:txBody>
          <a:bodyPr>
            <a:noAutofit/>
          </a:bodyPr>
          <a:lstStyle>
            <a:lvl1pPr algn="l">
              <a:defRPr sz="36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203599"/>
            <a:ext cx="8229600" cy="2880319"/>
          </a:xfrm>
        </p:spPr>
        <p:txBody>
          <a:bodyPr>
            <a:normAutofit/>
          </a:bodyPr>
          <a:lstStyle>
            <a:lvl1pPr marL="342900" indent="-342900">
              <a:spcBef>
                <a:spcPts val="1200"/>
              </a:spcBef>
              <a:spcAft>
                <a:spcPts val="600"/>
              </a:spcAft>
              <a:buFont typeface="Wingdings" panose="05000000000000000000" pitchFamily="2" charset="2"/>
              <a:buChar char="Ø"/>
              <a:defRPr sz="2800"/>
            </a:lvl1pPr>
            <a:lvl2pPr>
              <a:defRPr sz="2800"/>
            </a:lvl2pPr>
            <a:lvl3pPr>
              <a:defRPr sz="2800"/>
            </a:lvl3pPr>
            <a:lvl4pPr>
              <a:defRPr sz="2800"/>
            </a:lvl4pPr>
            <a:lvl5pPr>
              <a:defRPr sz="2800"/>
            </a:lvl5pPr>
          </a:lstStyle>
          <a:p>
            <a:pPr lvl="0"/>
            <a:r>
              <a:rPr lang="zh-CN" altLang="en-US" dirty="0" smtClean="0"/>
              <a:t>单击此处编辑母版文本样式</a:t>
            </a:r>
          </a:p>
        </p:txBody>
      </p:sp>
      <p:sp>
        <p:nvSpPr>
          <p:cNvPr id="6" name="灯片编号占位符 5"/>
          <p:cNvSpPr>
            <a:spLocks noGrp="1"/>
          </p:cNvSpPr>
          <p:nvPr>
            <p:ph type="sldNum" sz="quarter" idx="12"/>
          </p:nvPr>
        </p:nvSpPr>
        <p:spPr/>
        <p:txBody>
          <a:bodyPr/>
          <a:lstStyle/>
          <a:p>
            <a:fld id="{86F16D2C-4C6C-4745-BEE4-14262C315E15}" type="slidenum">
              <a:rPr lang="zh-CN" altLang="en-US" smtClean="0"/>
              <a:t>‹#›</a:t>
            </a:fld>
            <a:endParaRPr lang="zh-CN" altLang="en-US"/>
          </a:p>
        </p:txBody>
      </p:sp>
    </p:spTree>
    <p:extLst>
      <p:ext uri="{BB962C8B-B14F-4D97-AF65-F5344CB8AC3E}">
        <p14:creationId xmlns:p14="http://schemas.microsoft.com/office/powerpoint/2010/main" val="266527716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52E82B1-B816-441B-B6B1-544253831D65}" type="datetimeFigureOut">
              <a:rPr lang="zh-CN" altLang="en-US" smtClean="0"/>
              <a:t>2021/4/19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F16D2C-4C6C-4745-BEE4-14262C315E15}" type="slidenum">
              <a:rPr lang="zh-CN" altLang="en-US" smtClean="0"/>
              <a:t>‹#›</a:t>
            </a:fld>
            <a:endParaRPr lang="zh-CN" altLang="en-US"/>
          </a:p>
        </p:txBody>
      </p:sp>
    </p:spTree>
    <p:extLst>
      <p:ext uri="{BB962C8B-B14F-4D97-AF65-F5344CB8AC3E}">
        <p14:creationId xmlns:p14="http://schemas.microsoft.com/office/powerpoint/2010/main" val="275548867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52E82B1-B816-441B-B6B1-544253831D65}" type="datetimeFigureOut">
              <a:rPr lang="zh-CN" altLang="en-US" smtClean="0"/>
              <a:t>2021/4/19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F16D2C-4C6C-4745-BEE4-14262C315E15}" type="slidenum">
              <a:rPr lang="zh-CN" altLang="en-US" smtClean="0"/>
              <a:t>‹#›</a:t>
            </a:fld>
            <a:endParaRPr lang="zh-CN" altLang="en-US"/>
          </a:p>
        </p:txBody>
      </p:sp>
    </p:spTree>
    <p:extLst>
      <p:ext uri="{BB962C8B-B14F-4D97-AF65-F5344CB8AC3E}">
        <p14:creationId xmlns:p14="http://schemas.microsoft.com/office/powerpoint/2010/main" val="327547591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52E82B1-B816-441B-B6B1-544253831D65}" type="datetimeFigureOut">
              <a:rPr lang="zh-CN" altLang="en-US" smtClean="0"/>
              <a:t>2021/4/19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F16D2C-4C6C-4745-BEE4-14262C315E15}" type="slidenum">
              <a:rPr lang="zh-CN" altLang="en-US" smtClean="0"/>
              <a:t>‹#›</a:t>
            </a:fld>
            <a:endParaRPr lang="zh-CN" altLang="en-US"/>
          </a:p>
        </p:txBody>
      </p:sp>
    </p:spTree>
    <p:extLst>
      <p:ext uri="{BB962C8B-B14F-4D97-AF65-F5344CB8AC3E}">
        <p14:creationId xmlns:p14="http://schemas.microsoft.com/office/powerpoint/2010/main" val="234204188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52E82B1-B816-441B-B6B1-544253831D65}" type="datetimeFigureOut">
              <a:rPr lang="zh-CN" altLang="en-US" smtClean="0"/>
              <a:t>2021/4/19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F16D2C-4C6C-4745-BEE4-14262C315E15}" type="slidenum">
              <a:rPr lang="zh-CN" altLang="en-US" smtClean="0"/>
              <a:t>‹#›</a:t>
            </a:fld>
            <a:endParaRPr lang="zh-CN" altLang="en-US"/>
          </a:p>
        </p:txBody>
      </p:sp>
    </p:spTree>
    <p:extLst>
      <p:ext uri="{BB962C8B-B14F-4D97-AF65-F5344CB8AC3E}">
        <p14:creationId xmlns:p14="http://schemas.microsoft.com/office/powerpoint/2010/main" val="150414531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2E82B1-B816-441B-B6B1-544253831D65}" type="datetimeFigureOut">
              <a:rPr lang="zh-CN" altLang="en-US" smtClean="0"/>
              <a:t>2021/4/19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F16D2C-4C6C-4745-BEE4-14262C315E15}" type="slidenum">
              <a:rPr lang="zh-CN" altLang="en-US" smtClean="0"/>
              <a:t>‹#›</a:t>
            </a:fld>
            <a:endParaRPr lang="zh-CN" altLang="en-US"/>
          </a:p>
        </p:txBody>
      </p:sp>
    </p:spTree>
    <p:extLst>
      <p:ext uri="{BB962C8B-B14F-4D97-AF65-F5344CB8AC3E}">
        <p14:creationId xmlns:p14="http://schemas.microsoft.com/office/powerpoint/2010/main" val="142320633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52E82B1-B816-441B-B6B1-544253831D65}" type="datetimeFigureOut">
              <a:rPr lang="zh-CN" altLang="en-US" smtClean="0"/>
              <a:t>2021/4/19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F16D2C-4C6C-4745-BEE4-14262C315E15}" type="slidenum">
              <a:rPr lang="zh-CN" altLang="en-US" smtClean="0"/>
              <a:t>‹#›</a:t>
            </a:fld>
            <a:endParaRPr lang="zh-CN" altLang="en-US"/>
          </a:p>
        </p:txBody>
      </p:sp>
    </p:spTree>
    <p:extLst>
      <p:ext uri="{BB962C8B-B14F-4D97-AF65-F5344CB8AC3E}">
        <p14:creationId xmlns:p14="http://schemas.microsoft.com/office/powerpoint/2010/main" val="13541644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52E82B1-B816-441B-B6B1-544253831D65}" type="datetimeFigureOut">
              <a:rPr lang="zh-CN" altLang="en-US" smtClean="0"/>
              <a:t>2021/4/19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F16D2C-4C6C-4745-BEE4-14262C315E15}" type="slidenum">
              <a:rPr lang="zh-CN" altLang="en-US" smtClean="0"/>
              <a:t>‹#›</a:t>
            </a:fld>
            <a:endParaRPr lang="zh-CN" altLang="en-US"/>
          </a:p>
        </p:txBody>
      </p:sp>
    </p:spTree>
    <p:extLst>
      <p:ext uri="{BB962C8B-B14F-4D97-AF65-F5344CB8AC3E}">
        <p14:creationId xmlns:p14="http://schemas.microsoft.com/office/powerpoint/2010/main" val="7991763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52E82B1-B816-441B-B6B1-544253831D65}" type="datetimeFigureOut">
              <a:rPr lang="zh-CN" altLang="en-US" smtClean="0"/>
              <a:t>2021/4/19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6F16D2C-4C6C-4745-BEE4-14262C315E15}" type="slidenum">
              <a:rPr lang="zh-CN" altLang="en-US" smtClean="0"/>
              <a:t>‹#›</a:t>
            </a:fld>
            <a:endParaRPr lang="zh-CN" altLang="en-US"/>
          </a:p>
        </p:txBody>
      </p:sp>
    </p:spTree>
    <p:extLst>
      <p:ext uri="{BB962C8B-B14F-4D97-AF65-F5344CB8AC3E}">
        <p14:creationId xmlns:p14="http://schemas.microsoft.com/office/powerpoint/2010/main" val="1551095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47285" y="2316817"/>
            <a:ext cx="4185761" cy="830997"/>
          </a:xfrm>
          <a:prstGeom prst="rect">
            <a:avLst/>
          </a:prstGeom>
        </p:spPr>
        <p:txBody>
          <a:bodyPr wrap="none">
            <a:spAutoFit/>
          </a:bodyPr>
          <a:lstStyle/>
          <a:p>
            <a:r>
              <a:rPr lang="en-US" altLang="zh-CN" sz="4800" dirty="0" smtClean="0">
                <a:solidFill>
                  <a:schemeClr val="bg1"/>
                </a:solidFill>
                <a:latin typeface="隶书" pitchFamily="49" charset="-122"/>
                <a:ea typeface="隶书" pitchFamily="49" charset="-122"/>
              </a:rPr>
              <a:t>C</a:t>
            </a:r>
            <a:r>
              <a:rPr lang="zh-CN" altLang="en-US" sz="4800" dirty="0" smtClean="0">
                <a:solidFill>
                  <a:schemeClr val="bg1"/>
                </a:solidFill>
                <a:latin typeface="隶书" pitchFamily="49" charset="-122"/>
                <a:ea typeface="隶书" pitchFamily="49" charset="-122"/>
              </a:rPr>
              <a:t>语言程序设计</a:t>
            </a:r>
            <a:endParaRPr lang="zh-CN" altLang="en-US" sz="4800" dirty="0">
              <a:solidFill>
                <a:schemeClr val="bg1"/>
              </a:solidFill>
              <a:latin typeface="隶书" pitchFamily="49" charset="-122"/>
              <a:ea typeface="隶书" pitchFamily="49" charset="-122"/>
            </a:endParaRPr>
          </a:p>
        </p:txBody>
      </p:sp>
      <p:sp>
        <p:nvSpPr>
          <p:cNvPr id="6" name="矩形 5"/>
          <p:cNvSpPr/>
          <p:nvPr/>
        </p:nvSpPr>
        <p:spPr>
          <a:xfrm>
            <a:off x="1600153" y="3372126"/>
            <a:ext cx="6680023" cy="646331"/>
          </a:xfrm>
          <a:prstGeom prst="rect">
            <a:avLst/>
          </a:prstGeom>
        </p:spPr>
        <p:txBody>
          <a:bodyPr wrap="square">
            <a:spAutoFit/>
          </a:bodyPr>
          <a:lstStyle/>
          <a:p>
            <a:pPr algn="ctr"/>
            <a:r>
              <a:rPr lang="zh-CN" altLang="en-US" sz="3600" b="1" dirty="0" smtClean="0">
                <a:latin typeface="华文行楷" pitchFamily="2" charset="-122"/>
                <a:ea typeface="华文行楷" pitchFamily="2" charset="-122"/>
              </a:rPr>
              <a:t>使用</a:t>
            </a:r>
            <a:r>
              <a:rPr lang="zh-CN" altLang="en-US" sz="3600" b="1" dirty="0">
                <a:latin typeface="华文行楷" pitchFamily="2" charset="-122"/>
                <a:ea typeface="华文行楷" pitchFamily="2" charset="-122"/>
              </a:rPr>
              <a:t>结构体数据</a:t>
            </a:r>
            <a:endParaRPr lang="zh-CN" altLang="en-US" sz="3600" b="1" dirty="0">
              <a:latin typeface="+mj-lt"/>
              <a:ea typeface="华文行楷" pitchFamily="2" charset="-122"/>
            </a:endParaRPr>
          </a:p>
        </p:txBody>
      </p:sp>
      <p:sp>
        <p:nvSpPr>
          <p:cNvPr id="7" name="矩形 6"/>
          <p:cNvSpPr/>
          <p:nvPr/>
        </p:nvSpPr>
        <p:spPr>
          <a:xfrm>
            <a:off x="7812360" y="4085079"/>
            <a:ext cx="752129" cy="430887"/>
          </a:xfrm>
          <a:prstGeom prst="rect">
            <a:avLst/>
          </a:prstGeom>
        </p:spPr>
        <p:txBody>
          <a:bodyPr wrap="none">
            <a:spAutoFit/>
          </a:bodyPr>
          <a:lstStyle/>
          <a:p>
            <a:r>
              <a:rPr lang="zh-CN" altLang="en-US" sz="2200" b="1">
                <a:solidFill>
                  <a:schemeClr val="accent1">
                    <a:lumMod val="75000"/>
                  </a:schemeClr>
                </a:solidFill>
              </a:rPr>
              <a:t>刘佳</a:t>
            </a:r>
            <a:endParaRPr lang="zh-CN" altLang="en-US" sz="2200" b="1" dirty="0">
              <a:solidFill>
                <a:schemeClr val="accent1">
                  <a:lumMod val="75000"/>
                </a:schemeClr>
              </a:solidFill>
            </a:endParaRPr>
          </a:p>
        </p:txBody>
      </p:sp>
    </p:spTree>
    <p:extLst>
      <p:ext uri="{BB962C8B-B14F-4D97-AF65-F5344CB8AC3E}">
        <p14:creationId xmlns:p14="http://schemas.microsoft.com/office/powerpoint/2010/main" val="6173039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00"/>
                </a:solidFill>
              </a:rPr>
              <a:t>函数中使用结构体</a:t>
            </a:r>
            <a:endParaRPr lang="en-US" altLang="zh-CN" dirty="0">
              <a:solidFill>
                <a:srgbClr val="000000"/>
              </a:solidFill>
            </a:endParaRPr>
          </a:p>
        </p:txBody>
      </p:sp>
      <p:sp>
        <p:nvSpPr>
          <p:cNvPr id="3" name="内容占位符 2"/>
          <p:cNvSpPr>
            <a:spLocks noGrp="1"/>
          </p:cNvSpPr>
          <p:nvPr>
            <p:ph idx="1"/>
          </p:nvPr>
        </p:nvSpPr>
        <p:spPr>
          <a:xfrm>
            <a:off x="457200" y="1203599"/>
            <a:ext cx="8219256" cy="3240359"/>
          </a:xfrm>
        </p:spPr>
        <p:txBody>
          <a:bodyPr>
            <a:normAutofit/>
          </a:bodyPr>
          <a:lstStyle/>
          <a:p>
            <a:pPr marL="0" indent="0">
              <a:buNone/>
              <a:defRPr/>
            </a:pPr>
            <a:r>
              <a:rPr lang="en-US" altLang="zh-CN" dirty="0"/>
              <a:t>2</a:t>
            </a:r>
            <a:r>
              <a:rPr lang="zh-CN" altLang="en-US" dirty="0"/>
              <a:t>）向函数传递结构体变量</a:t>
            </a:r>
          </a:p>
          <a:p>
            <a:pPr marL="0" indent="0">
              <a:buNone/>
              <a:defRPr/>
            </a:pPr>
            <a:r>
              <a:rPr lang="en-US" altLang="zh-CN" dirty="0"/>
              <a:t>C</a:t>
            </a:r>
            <a:r>
              <a:rPr lang="zh-CN" altLang="en-US" dirty="0"/>
              <a:t>语言允许把结构体变量作为一个整体传送给相应的形参，因为参数传递是另一种形式的赋值。</a:t>
            </a:r>
          </a:p>
        </p:txBody>
      </p:sp>
    </p:spTree>
    <p:extLst>
      <p:ext uri="{BB962C8B-B14F-4D97-AF65-F5344CB8AC3E}">
        <p14:creationId xmlns:p14="http://schemas.microsoft.com/office/powerpoint/2010/main" val="303183456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00"/>
                </a:solidFill>
              </a:rPr>
              <a:t>函数中使用结构体</a:t>
            </a:r>
          </a:p>
        </p:txBody>
      </p:sp>
      <p:sp>
        <p:nvSpPr>
          <p:cNvPr id="3" name="内容占位符 2"/>
          <p:cNvSpPr>
            <a:spLocks noGrp="1"/>
          </p:cNvSpPr>
          <p:nvPr>
            <p:ph idx="1"/>
          </p:nvPr>
        </p:nvSpPr>
        <p:spPr>
          <a:xfrm>
            <a:off x="457200" y="1203599"/>
            <a:ext cx="8219256" cy="3240359"/>
          </a:xfrm>
        </p:spPr>
        <p:txBody>
          <a:bodyPr>
            <a:normAutofit/>
          </a:bodyPr>
          <a:lstStyle/>
          <a:p>
            <a:pPr fontAlgn="ctr">
              <a:defRPr/>
            </a:pPr>
            <a:r>
              <a:rPr lang="en-US" altLang="zh-CN" dirty="0"/>
              <a:t>3</a:t>
            </a:r>
            <a:r>
              <a:rPr lang="zh-CN" altLang="en-US" dirty="0"/>
              <a:t>）传递结构体的地址</a:t>
            </a:r>
          </a:p>
          <a:p>
            <a:pPr marL="0" indent="0" fontAlgn="ctr">
              <a:buNone/>
              <a:defRPr/>
            </a:pPr>
            <a:r>
              <a:rPr lang="zh-CN" altLang="en-US" dirty="0"/>
              <a:t>结构体变量的地址作为实参，这时，对应的形参应该是一个基类型相同的结构体类型的指针。系统只需为形参指针开辟一个存储单元存放实参结构体变量的地址值。这样可以通过函数</a:t>
            </a:r>
            <a:r>
              <a:rPr lang="zh-CN" altLang="en-US" dirty="0" smtClean="0"/>
              <a:t>调用，有效</a:t>
            </a:r>
            <a:r>
              <a:rPr lang="zh-CN" altLang="en-US" dirty="0"/>
              <a:t>地修改结构体中成员的值。</a:t>
            </a:r>
          </a:p>
        </p:txBody>
      </p:sp>
    </p:spTree>
    <p:extLst>
      <p:ext uri="{BB962C8B-B14F-4D97-AF65-F5344CB8AC3E}">
        <p14:creationId xmlns:p14="http://schemas.microsoft.com/office/powerpoint/2010/main" val="274277111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00"/>
                </a:solidFill>
              </a:rPr>
              <a:t>函数中使用结构体</a:t>
            </a:r>
          </a:p>
        </p:txBody>
      </p:sp>
      <p:sp>
        <p:nvSpPr>
          <p:cNvPr id="3" name="内容占位符 2"/>
          <p:cNvSpPr>
            <a:spLocks noGrp="1"/>
          </p:cNvSpPr>
          <p:nvPr>
            <p:ph idx="1"/>
          </p:nvPr>
        </p:nvSpPr>
        <p:spPr>
          <a:xfrm>
            <a:off x="457200" y="1203599"/>
            <a:ext cx="8219256" cy="3240359"/>
          </a:xfrm>
        </p:spPr>
        <p:txBody>
          <a:bodyPr>
            <a:normAutofit/>
          </a:bodyPr>
          <a:lstStyle/>
          <a:p>
            <a:pPr fontAlgn="ctr">
              <a:defRPr/>
            </a:pPr>
            <a:r>
              <a:rPr lang="en-US" altLang="zh-CN" dirty="0"/>
              <a:t>4</a:t>
            </a:r>
            <a:r>
              <a:rPr lang="zh-CN" altLang="en-US" dirty="0"/>
              <a:t>）函数的返回值是结构体类型</a:t>
            </a:r>
          </a:p>
          <a:p>
            <a:pPr marL="0" indent="0" fontAlgn="ctr">
              <a:buNone/>
              <a:defRPr/>
            </a:pPr>
            <a:r>
              <a:rPr lang="zh-CN" altLang="en-US" dirty="0"/>
              <a:t>和结构体变量作函数参数相类似，如果函数的返回值是一个结构体数据，那么这个结构体数据将作为整体返回给主调函数，要将全部成员逐个传送。</a:t>
            </a:r>
          </a:p>
        </p:txBody>
      </p:sp>
    </p:spTree>
    <p:extLst>
      <p:ext uri="{BB962C8B-B14F-4D97-AF65-F5344CB8AC3E}">
        <p14:creationId xmlns:p14="http://schemas.microsoft.com/office/powerpoint/2010/main" val="89081429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使用结构体数据</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59582"/>
            <a:ext cx="29146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563638"/>
            <a:ext cx="50546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694" y="2571750"/>
            <a:ext cx="2603500" cy="124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995143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nodeType="after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circle(in)">
                                      <p:cBhvr>
                                        <p:cTn id="13" dur="2000"/>
                                        <p:tgtEl>
                                          <p:spTgt spid="1028"/>
                                        </p:tgtEl>
                                      </p:cBhvr>
                                    </p:animEffect>
                                  </p:childTnLst>
                                </p:cTn>
                              </p:par>
                            </p:childTnLst>
                          </p:cTn>
                        </p:par>
                        <p:par>
                          <p:cTn id="14" fill="hold">
                            <p:stCondLst>
                              <p:cond delay="3000"/>
                            </p:stCondLst>
                            <p:childTnLst>
                              <p:par>
                                <p:cTn id="15" presetID="53" presetClass="entr" presetSubtype="16" fill="hold" nodeType="afterEffect">
                                  <p:stCondLst>
                                    <p:cond delay="0"/>
                                  </p:stCondLst>
                                  <p:childTnLst>
                                    <p:set>
                                      <p:cBhvr>
                                        <p:cTn id="16" dur="1" fill="hold">
                                          <p:stCondLst>
                                            <p:cond delay="0"/>
                                          </p:stCondLst>
                                        </p:cTn>
                                        <p:tgtEl>
                                          <p:spTgt spid="1027"/>
                                        </p:tgtEl>
                                        <p:attrNameLst>
                                          <p:attrName>style.visibility</p:attrName>
                                        </p:attrNameLst>
                                      </p:cBhvr>
                                      <p:to>
                                        <p:strVal val="visible"/>
                                      </p:to>
                                    </p:set>
                                    <p:anim calcmode="lin" valueType="num">
                                      <p:cBhvr>
                                        <p:cTn id="17" dur="500" fill="hold"/>
                                        <p:tgtEl>
                                          <p:spTgt spid="1027"/>
                                        </p:tgtEl>
                                        <p:attrNameLst>
                                          <p:attrName>ppt_w</p:attrName>
                                        </p:attrNameLst>
                                      </p:cBhvr>
                                      <p:tavLst>
                                        <p:tav tm="0">
                                          <p:val>
                                            <p:fltVal val="0"/>
                                          </p:val>
                                        </p:tav>
                                        <p:tav tm="100000">
                                          <p:val>
                                            <p:strVal val="#ppt_w"/>
                                          </p:val>
                                        </p:tav>
                                      </p:tavLst>
                                    </p:anim>
                                    <p:anim calcmode="lin" valueType="num">
                                      <p:cBhvr>
                                        <p:cTn id="18" dur="500" fill="hold"/>
                                        <p:tgtEl>
                                          <p:spTgt spid="1027"/>
                                        </p:tgtEl>
                                        <p:attrNameLst>
                                          <p:attrName>ppt_h</p:attrName>
                                        </p:attrNameLst>
                                      </p:cBhvr>
                                      <p:tavLst>
                                        <p:tav tm="0">
                                          <p:val>
                                            <p:fltVal val="0"/>
                                          </p:val>
                                        </p:tav>
                                        <p:tav tm="100000">
                                          <p:val>
                                            <p:strVal val="#ppt_h"/>
                                          </p:val>
                                        </p:tav>
                                      </p:tavLst>
                                    </p:anim>
                                    <p:animEffect transition="in" filter="fade">
                                      <p:cBhvr>
                                        <p:cTn id="19"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学习目标</a:t>
            </a:r>
            <a:endParaRPr lang="zh-CN" altLang="en-US" dirty="0"/>
          </a:p>
        </p:txBody>
      </p:sp>
      <p:sp>
        <p:nvSpPr>
          <p:cNvPr id="3" name="内容占位符 2"/>
          <p:cNvSpPr>
            <a:spLocks noGrp="1"/>
          </p:cNvSpPr>
          <p:nvPr>
            <p:ph idx="1"/>
          </p:nvPr>
        </p:nvSpPr>
        <p:spPr/>
        <p:txBody>
          <a:bodyPr>
            <a:normAutofit/>
          </a:bodyPr>
          <a:lstStyle/>
          <a:p>
            <a:r>
              <a:rPr lang="zh-CN" altLang="en-US" dirty="0" smtClean="0"/>
              <a:t>引用</a:t>
            </a:r>
            <a:r>
              <a:rPr lang="zh-CN" altLang="en-US" dirty="0"/>
              <a:t>结构体成员</a:t>
            </a:r>
          </a:p>
          <a:p>
            <a:r>
              <a:rPr lang="zh-CN" altLang="en-US" dirty="0" smtClean="0"/>
              <a:t>函数</a:t>
            </a:r>
            <a:r>
              <a:rPr lang="zh-CN" altLang="en-US" dirty="0"/>
              <a:t>中使用结构体</a:t>
            </a:r>
          </a:p>
        </p:txBody>
      </p:sp>
    </p:spTree>
    <p:extLst>
      <p:ext uri="{BB962C8B-B14F-4D97-AF65-F5344CB8AC3E}">
        <p14:creationId xmlns:p14="http://schemas.microsoft.com/office/powerpoint/2010/main" val="20407209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00"/>
                </a:solidFill>
              </a:rPr>
              <a:t>引用结构体成员</a:t>
            </a:r>
          </a:p>
        </p:txBody>
      </p:sp>
      <p:sp>
        <p:nvSpPr>
          <p:cNvPr id="3" name="内容占位符 2"/>
          <p:cNvSpPr>
            <a:spLocks noGrp="1"/>
          </p:cNvSpPr>
          <p:nvPr>
            <p:ph idx="1"/>
          </p:nvPr>
        </p:nvSpPr>
        <p:spPr>
          <a:xfrm>
            <a:off x="457200" y="1203599"/>
            <a:ext cx="8219256" cy="3240359"/>
          </a:xfrm>
        </p:spPr>
        <p:txBody>
          <a:bodyPr>
            <a:normAutofit/>
          </a:bodyPr>
          <a:lstStyle/>
          <a:p>
            <a:pPr fontAlgn="ctr">
              <a:defRPr/>
            </a:pPr>
            <a:r>
              <a:rPr lang="zh-CN" altLang="en-US" dirty="0"/>
              <a:t>在程序中使用结构体变量时，往往不把它作为一个整体来使用</a:t>
            </a:r>
            <a:r>
              <a:rPr lang="zh-CN" altLang="en-US" dirty="0" smtClean="0"/>
              <a:t>。</a:t>
            </a:r>
            <a:endParaRPr lang="en-US" altLang="zh-CN" dirty="0" smtClean="0"/>
          </a:p>
          <a:p>
            <a:pPr fontAlgn="ctr">
              <a:defRPr/>
            </a:pPr>
            <a:r>
              <a:rPr lang="zh-CN" altLang="en-US" dirty="0" smtClean="0"/>
              <a:t>除了</a:t>
            </a:r>
            <a:r>
              <a:rPr lang="zh-CN" altLang="en-US" dirty="0"/>
              <a:t>允许具有相同类型的结构变量相互赋值以外，一般对结构变量的使用，都是通过</a:t>
            </a:r>
            <a:r>
              <a:rPr lang="zh-CN" altLang="en-US" b="1" dirty="0">
                <a:solidFill>
                  <a:srgbClr val="FF0000"/>
                </a:solidFill>
              </a:rPr>
              <a:t>引用结构体</a:t>
            </a:r>
            <a:r>
              <a:rPr lang="zh-CN" altLang="en-US" dirty="0"/>
              <a:t>的成员来实现的。</a:t>
            </a:r>
          </a:p>
          <a:p>
            <a:pPr marL="0" indent="0" fontAlgn="ctr">
              <a:buNone/>
              <a:defRPr/>
            </a:pPr>
            <a:endParaRPr lang="en-US" altLang="zh-CN" dirty="0"/>
          </a:p>
        </p:txBody>
      </p:sp>
    </p:spTree>
    <p:extLst>
      <p:ext uri="{BB962C8B-B14F-4D97-AF65-F5344CB8AC3E}">
        <p14:creationId xmlns:p14="http://schemas.microsoft.com/office/powerpoint/2010/main" val="199486247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00"/>
                </a:solidFill>
              </a:rPr>
              <a:t>引用结构体成员</a:t>
            </a:r>
          </a:p>
        </p:txBody>
      </p:sp>
      <p:sp>
        <p:nvSpPr>
          <p:cNvPr id="3" name="内容占位符 2"/>
          <p:cNvSpPr>
            <a:spLocks noGrp="1"/>
          </p:cNvSpPr>
          <p:nvPr>
            <p:ph idx="1"/>
          </p:nvPr>
        </p:nvSpPr>
        <p:spPr>
          <a:xfrm>
            <a:off x="457200" y="1203599"/>
            <a:ext cx="8219256" cy="3240359"/>
          </a:xfrm>
        </p:spPr>
        <p:txBody>
          <a:bodyPr>
            <a:normAutofit/>
          </a:bodyPr>
          <a:lstStyle/>
          <a:p>
            <a:pPr fontAlgn="ctr">
              <a:defRPr/>
            </a:pPr>
            <a:r>
              <a:rPr lang="zh-CN" altLang="en-US" dirty="0" smtClean="0"/>
              <a:t>引用</a:t>
            </a:r>
            <a:r>
              <a:rPr lang="zh-CN" altLang="en-US" dirty="0"/>
              <a:t>结构体</a:t>
            </a:r>
            <a:r>
              <a:rPr lang="zh-CN" altLang="en-US" dirty="0" smtClean="0"/>
              <a:t>变量中成员的三</a:t>
            </a:r>
            <a:r>
              <a:rPr lang="zh-CN" altLang="en-US" dirty="0"/>
              <a:t>种</a:t>
            </a:r>
            <a:r>
              <a:rPr lang="zh-CN" altLang="en-US" dirty="0" smtClean="0"/>
              <a:t>形式：</a:t>
            </a:r>
            <a:endParaRPr lang="zh-CN" altLang="en-US" dirty="0"/>
          </a:p>
          <a:p>
            <a:pPr marL="0" indent="0" fontAlgn="ctr">
              <a:buNone/>
              <a:defRPr/>
            </a:pPr>
            <a:r>
              <a:rPr lang="zh-CN" altLang="en-US" dirty="0"/>
              <a:t>        </a:t>
            </a:r>
            <a:r>
              <a:rPr lang="en-US" altLang="zh-CN" dirty="0"/>
              <a:t>(1) </a:t>
            </a:r>
            <a:r>
              <a:rPr lang="zh-CN" altLang="en-US" dirty="0" smtClean="0"/>
              <a:t>结构体变量：</a:t>
            </a:r>
            <a:r>
              <a:rPr lang="zh-CN" altLang="en-US" dirty="0" smtClean="0">
                <a:effectLst>
                  <a:outerShdw blurRad="38100" dist="38100" dir="2700000" algn="tl">
                    <a:srgbClr val="000000">
                      <a:alpha val="43137"/>
                    </a:srgbClr>
                  </a:outerShdw>
                </a:effectLst>
              </a:rPr>
              <a:t>结构体</a:t>
            </a:r>
            <a:r>
              <a:rPr lang="zh-CN" altLang="en-US" dirty="0">
                <a:effectLst>
                  <a:outerShdw blurRad="38100" dist="38100" dir="2700000" algn="tl">
                    <a:srgbClr val="000000">
                      <a:alpha val="43137"/>
                    </a:srgbClr>
                  </a:outerShdw>
                </a:effectLst>
              </a:rPr>
              <a:t>变量名</a:t>
            </a:r>
            <a:r>
              <a:rPr lang="en-US" altLang="zh-CN" b="1" dirty="0">
                <a:solidFill>
                  <a:srgbClr val="FF0000"/>
                </a:solidFill>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成员名</a:t>
            </a:r>
          </a:p>
          <a:p>
            <a:pPr marL="0" indent="0" fontAlgn="ctr">
              <a:buNone/>
              <a:defRPr/>
            </a:pPr>
            <a:r>
              <a:rPr lang="zh-CN" altLang="en-US" dirty="0"/>
              <a:t>        </a:t>
            </a:r>
            <a:r>
              <a:rPr lang="en-US" altLang="zh-CN" dirty="0"/>
              <a:t>(2) </a:t>
            </a:r>
            <a:r>
              <a:rPr lang="zh-CN" altLang="en-US" dirty="0" smtClean="0"/>
              <a:t>结构体指针：</a:t>
            </a:r>
            <a:r>
              <a:rPr lang="zh-CN" altLang="en-US" dirty="0" smtClean="0">
                <a:effectLst>
                  <a:outerShdw blurRad="38100" dist="38100" dir="2700000" algn="tl">
                    <a:srgbClr val="000000">
                      <a:alpha val="43137"/>
                    </a:srgbClr>
                  </a:outerShdw>
                </a:effectLst>
              </a:rPr>
              <a:t>指针</a:t>
            </a:r>
            <a:r>
              <a:rPr lang="zh-CN" altLang="en-US" dirty="0">
                <a:effectLst>
                  <a:outerShdw blurRad="38100" dist="38100" dir="2700000" algn="tl">
                    <a:srgbClr val="000000">
                      <a:alpha val="43137"/>
                    </a:srgbClr>
                  </a:outerShdw>
                </a:effectLst>
              </a:rPr>
              <a:t>变量名</a:t>
            </a:r>
            <a:r>
              <a:rPr lang="en-US" altLang="zh-CN" b="1" dirty="0">
                <a:solidFill>
                  <a:srgbClr val="FF0000"/>
                </a:solidFill>
                <a:effectLst>
                  <a:outerShdw blurRad="38100" dist="38100" dir="2700000" algn="tl">
                    <a:srgbClr val="000000">
                      <a:alpha val="43137"/>
                    </a:srgbClr>
                  </a:outerShdw>
                </a:effectLst>
              </a:rPr>
              <a:t>-&gt;</a:t>
            </a:r>
            <a:r>
              <a:rPr lang="zh-CN" altLang="en-US" dirty="0">
                <a:effectLst>
                  <a:outerShdw blurRad="38100" dist="38100" dir="2700000" algn="tl">
                    <a:srgbClr val="000000">
                      <a:alpha val="43137"/>
                    </a:srgbClr>
                  </a:outerShdw>
                </a:effectLst>
              </a:rPr>
              <a:t>成员名</a:t>
            </a:r>
          </a:p>
          <a:p>
            <a:pPr marL="0" indent="0" fontAlgn="ctr">
              <a:buNone/>
              <a:defRPr/>
            </a:pPr>
            <a:r>
              <a:rPr lang="zh-CN" altLang="en-US" dirty="0"/>
              <a:t>        </a:t>
            </a:r>
            <a:r>
              <a:rPr lang="en-US" altLang="zh-CN" dirty="0"/>
              <a:t>(3) </a:t>
            </a:r>
            <a:r>
              <a:rPr lang="zh-CN" altLang="en-US" dirty="0" smtClean="0"/>
              <a:t>结构体指针：</a:t>
            </a:r>
            <a:r>
              <a:rPr lang="en-US" altLang="zh-CN" dirty="0" smtClean="0">
                <a:effectLst>
                  <a:outerShdw blurRad="38100" dist="38100" dir="2700000" algn="tl">
                    <a:srgbClr val="000000">
                      <a:alpha val="43137"/>
                    </a:srgbClr>
                  </a:outerShdw>
                </a:effectLst>
              </a:rPr>
              <a:t>(</a:t>
            </a:r>
            <a:r>
              <a:rPr lang="en-US" altLang="zh-CN" b="1" dirty="0" smtClean="0">
                <a:solidFill>
                  <a:srgbClr val="FF0000"/>
                </a:solidFill>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指针变量名</a:t>
            </a:r>
            <a:r>
              <a:rPr lang="en-US" altLang="zh-CN" dirty="0">
                <a:effectLst>
                  <a:outerShdw blurRad="38100" dist="38100" dir="2700000" algn="tl">
                    <a:srgbClr val="000000">
                      <a:alpha val="43137"/>
                    </a:srgbClr>
                  </a:outerShdw>
                </a:effectLst>
              </a:rPr>
              <a:t>)</a:t>
            </a:r>
            <a:r>
              <a:rPr lang="en-US" altLang="zh-CN" b="1" dirty="0">
                <a:solidFill>
                  <a:srgbClr val="FF0000"/>
                </a:solidFill>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成员名</a:t>
            </a:r>
          </a:p>
          <a:p>
            <a:pPr fontAlgn="ctr">
              <a:defRPr/>
            </a:pPr>
            <a:endParaRPr lang="en-US" altLang="zh-CN" dirty="0"/>
          </a:p>
        </p:txBody>
      </p:sp>
    </p:spTree>
    <p:extLst>
      <p:ext uri="{BB962C8B-B14F-4D97-AF65-F5344CB8AC3E}">
        <p14:creationId xmlns:p14="http://schemas.microsoft.com/office/powerpoint/2010/main" val="203258806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00"/>
                </a:solidFill>
              </a:rPr>
              <a:t>引用结构体成员</a:t>
            </a:r>
          </a:p>
        </p:txBody>
      </p:sp>
      <p:sp>
        <p:nvSpPr>
          <p:cNvPr id="3" name="内容占位符 2"/>
          <p:cNvSpPr>
            <a:spLocks noGrp="1"/>
          </p:cNvSpPr>
          <p:nvPr>
            <p:ph idx="1"/>
          </p:nvPr>
        </p:nvSpPr>
        <p:spPr>
          <a:xfrm>
            <a:off x="457200" y="1203599"/>
            <a:ext cx="1450504" cy="3240359"/>
          </a:xfrm>
        </p:spPr>
        <p:txBody>
          <a:bodyPr>
            <a:normAutofit/>
          </a:bodyPr>
          <a:lstStyle/>
          <a:p>
            <a:pPr fontAlgn="ctr">
              <a:defRPr/>
            </a:pPr>
            <a:r>
              <a:rPr lang="zh-CN" altLang="en-US" dirty="0" smtClean="0"/>
              <a:t>有如右侧结构体</a:t>
            </a:r>
            <a:r>
              <a:rPr lang="zh-CN" altLang="en-US" dirty="0"/>
              <a:t>定义</a:t>
            </a:r>
            <a:r>
              <a:rPr lang="zh-CN" altLang="en-US" dirty="0" smtClean="0"/>
              <a:t>：</a:t>
            </a:r>
            <a:endParaRPr lang="zh-CN" altLang="en-US" dirty="0"/>
          </a:p>
        </p:txBody>
      </p:sp>
      <p:sp>
        <p:nvSpPr>
          <p:cNvPr id="4" name="TextBox 3"/>
          <p:cNvSpPr txBox="1"/>
          <p:nvPr/>
        </p:nvSpPr>
        <p:spPr>
          <a:xfrm>
            <a:off x="2987824" y="1059582"/>
            <a:ext cx="5616624" cy="3416320"/>
          </a:xfrm>
          <a:prstGeom prst="rect">
            <a:avLst/>
          </a:prstGeom>
          <a:noFill/>
        </p:spPr>
        <p:txBody>
          <a:bodyPr wrap="square" rtlCol="0">
            <a:spAutoFit/>
          </a:bodyPr>
          <a:lstStyle/>
          <a:p>
            <a:r>
              <a:rPr lang="en-US" altLang="zh-CN" sz="2400" b="1" dirty="0" err="1">
                <a:solidFill>
                  <a:srgbClr val="FF0000"/>
                </a:solidFill>
                <a:effectLst>
                  <a:outerShdw blurRad="38100" dist="38100" dir="2700000" algn="tl">
                    <a:srgbClr val="000000">
                      <a:alpha val="43137"/>
                    </a:srgbClr>
                  </a:outerShdw>
                </a:effectLst>
              </a:rPr>
              <a:t>typedef</a:t>
            </a:r>
            <a:r>
              <a:rPr lang="en-US" altLang="zh-CN" sz="2400" b="1" dirty="0">
                <a:solidFill>
                  <a:srgbClr val="FF0000"/>
                </a:solidFill>
                <a:effectLst>
                  <a:outerShdw blurRad="38100" dist="38100" dir="2700000" algn="tl">
                    <a:srgbClr val="000000">
                      <a:alpha val="43137"/>
                    </a:srgbClr>
                  </a:outerShdw>
                </a:effectLst>
              </a:rPr>
              <a:t>  </a:t>
            </a:r>
            <a:r>
              <a:rPr lang="en-US" altLang="zh-CN" sz="2400" b="1" dirty="0" err="1">
                <a:solidFill>
                  <a:srgbClr val="FF0000"/>
                </a:solidFill>
                <a:effectLst>
                  <a:outerShdw blurRad="38100" dist="38100" dir="2700000" algn="tl">
                    <a:srgbClr val="000000">
                      <a:alpha val="43137"/>
                    </a:srgbClr>
                  </a:outerShdw>
                </a:effectLst>
              </a:rPr>
              <a:t>struct</a:t>
            </a:r>
            <a:r>
              <a:rPr lang="en-US" altLang="zh-CN" sz="2400" b="1" dirty="0">
                <a:solidFill>
                  <a:srgbClr val="FF0000"/>
                </a:solidFill>
                <a:effectLst>
                  <a:outerShdw blurRad="38100" dist="38100" dir="2700000" algn="tl">
                    <a:srgbClr val="000000">
                      <a:alpha val="43137"/>
                    </a:srgbClr>
                  </a:outerShdw>
                </a:effectLst>
              </a:rPr>
              <a:t>  </a:t>
            </a:r>
            <a:r>
              <a:rPr lang="en-US" altLang="zh-CN" sz="2400" dirty="0">
                <a:effectLst>
                  <a:outerShdw blurRad="38100" dist="38100" dir="2700000" algn="tl">
                    <a:srgbClr val="000000">
                      <a:alpha val="43137"/>
                    </a:srgbClr>
                  </a:outerShdw>
                </a:effectLst>
              </a:rPr>
              <a:t>student</a:t>
            </a:r>
          </a:p>
          <a:p>
            <a:r>
              <a:rPr lang="en-US" altLang="zh-CN" sz="2400" dirty="0">
                <a:effectLst>
                  <a:outerShdw blurRad="38100" dist="38100" dir="2700000" algn="tl">
                    <a:srgbClr val="000000">
                      <a:alpha val="43137"/>
                    </a:srgbClr>
                  </a:outerShdw>
                </a:effectLst>
              </a:rPr>
              <a:t>{ </a:t>
            </a:r>
          </a:p>
          <a:p>
            <a:r>
              <a:rPr lang="en-US" altLang="zh-CN" sz="2400" dirty="0">
                <a:effectLst>
                  <a:outerShdw blurRad="38100" dist="38100" dir="2700000" algn="tl">
                    <a:srgbClr val="000000">
                      <a:alpha val="43137"/>
                    </a:srgbClr>
                  </a:outerShdw>
                </a:effectLst>
              </a:rPr>
              <a:t>    </a:t>
            </a:r>
            <a:r>
              <a:rPr lang="en-US" altLang="zh-CN" sz="2400" b="1" dirty="0" err="1">
                <a:solidFill>
                  <a:srgbClr val="FF0000"/>
                </a:solidFill>
                <a:effectLst>
                  <a:outerShdw blurRad="38100" dist="38100" dir="2700000" algn="tl">
                    <a:srgbClr val="000000">
                      <a:alpha val="43137"/>
                    </a:srgbClr>
                  </a:outerShdw>
                </a:effectLst>
              </a:rPr>
              <a:t>int</a:t>
            </a:r>
            <a:r>
              <a:rPr lang="en-US" altLang="zh-CN" sz="2400" b="1" dirty="0">
                <a:solidFill>
                  <a:srgbClr val="FF0000"/>
                </a:solidFill>
                <a:effectLst>
                  <a:outerShdw blurRad="38100" dist="38100" dir="2700000" algn="tl">
                    <a:srgbClr val="000000">
                      <a:alpha val="43137"/>
                    </a:srgbClr>
                  </a:outerShdw>
                </a:effectLst>
              </a:rPr>
              <a:t> </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num</a:t>
            </a:r>
            <a:r>
              <a:rPr lang="en-US" altLang="zh-CN" sz="2400" dirty="0">
                <a:effectLst>
                  <a:outerShdw blurRad="38100" dist="38100" dir="2700000" algn="tl">
                    <a:srgbClr val="000000">
                      <a:alpha val="43137"/>
                    </a:srgbClr>
                  </a:outerShdw>
                </a:effectLst>
              </a:rPr>
              <a:t>;</a:t>
            </a:r>
          </a:p>
          <a:p>
            <a:r>
              <a:rPr lang="en-US" altLang="zh-CN" sz="2400" dirty="0">
                <a:effectLst>
                  <a:outerShdw blurRad="38100" dist="38100" dir="2700000" algn="tl">
                    <a:srgbClr val="000000">
                      <a:alpha val="43137"/>
                    </a:srgbClr>
                  </a:outerShdw>
                </a:effectLst>
              </a:rPr>
              <a:t>    </a:t>
            </a:r>
            <a:r>
              <a:rPr lang="en-US" altLang="zh-CN" sz="2400" b="1" dirty="0">
                <a:solidFill>
                  <a:srgbClr val="FF0000"/>
                </a:solidFill>
                <a:effectLst>
                  <a:outerShdw blurRad="38100" dist="38100" dir="2700000" algn="tl">
                    <a:srgbClr val="000000">
                      <a:alpha val="43137"/>
                    </a:srgbClr>
                  </a:outerShdw>
                </a:effectLst>
              </a:rPr>
              <a:t>char</a:t>
            </a:r>
            <a:r>
              <a:rPr lang="en-US" altLang="zh-CN" sz="2400" dirty="0">
                <a:effectLst>
                  <a:outerShdw blurRad="38100" dist="38100" dir="2700000" algn="tl">
                    <a:srgbClr val="000000">
                      <a:alpha val="43137"/>
                    </a:srgbClr>
                  </a:outerShdw>
                </a:effectLst>
              </a:rPr>
              <a:t> name[10];</a:t>
            </a:r>
          </a:p>
          <a:p>
            <a:r>
              <a:rPr lang="en-US" altLang="zh-CN" sz="2400" dirty="0">
                <a:effectLst>
                  <a:outerShdw blurRad="38100" dist="38100" dir="2700000" algn="tl">
                    <a:srgbClr val="000000">
                      <a:alpha val="43137"/>
                    </a:srgbClr>
                  </a:outerShdw>
                </a:effectLst>
              </a:rPr>
              <a:t>    </a:t>
            </a:r>
            <a:r>
              <a:rPr lang="en-US" altLang="zh-CN" sz="2400" b="1" dirty="0">
                <a:solidFill>
                  <a:srgbClr val="FF0000"/>
                </a:solidFill>
                <a:effectLst>
                  <a:outerShdw blurRad="38100" dist="38100" dir="2700000" algn="tl">
                    <a:srgbClr val="000000">
                      <a:alpha val="43137"/>
                    </a:srgbClr>
                  </a:outerShdw>
                </a:effectLst>
              </a:rPr>
              <a:t>char</a:t>
            </a:r>
            <a:r>
              <a:rPr lang="en-US" altLang="zh-CN" sz="2400" dirty="0">
                <a:effectLst>
                  <a:outerShdw blurRad="38100" dist="38100" dir="2700000" algn="tl">
                    <a:srgbClr val="000000">
                      <a:alpha val="43137"/>
                    </a:srgbClr>
                  </a:outerShdw>
                </a:effectLst>
              </a:rPr>
              <a:t> sex;</a:t>
            </a:r>
          </a:p>
          <a:p>
            <a:r>
              <a:rPr lang="en-US" altLang="zh-CN" sz="2400" dirty="0">
                <a:effectLst>
                  <a:outerShdw blurRad="38100" dist="38100" dir="2700000" algn="tl">
                    <a:srgbClr val="000000">
                      <a:alpha val="43137"/>
                    </a:srgbClr>
                  </a:outerShdw>
                </a:effectLst>
              </a:rPr>
              <a:t>    </a:t>
            </a:r>
            <a:r>
              <a:rPr lang="en-US" altLang="zh-CN" sz="2400" b="1" dirty="0" err="1">
                <a:solidFill>
                  <a:srgbClr val="FF0000"/>
                </a:solidFill>
                <a:effectLst>
                  <a:outerShdw blurRad="38100" dist="38100" dir="2700000" algn="tl">
                    <a:srgbClr val="000000">
                      <a:alpha val="43137"/>
                    </a:srgbClr>
                  </a:outerShdw>
                </a:effectLst>
              </a:rPr>
              <a:t>struct</a:t>
            </a:r>
            <a:r>
              <a:rPr lang="en-US" altLang="zh-CN" sz="2400" dirty="0">
                <a:effectLst>
                  <a:outerShdw blurRad="38100" dist="38100" dir="2700000" algn="tl">
                    <a:srgbClr val="000000">
                      <a:alpha val="43137"/>
                    </a:srgbClr>
                  </a:outerShdw>
                </a:effectLst>
              </a:rPr>
              <a:t> {</a:t>
            </a:r>
            <a:r>
              <a:rPr lang="en-US" altLang="zh-CN" sz="2400" b="1" dirty="0" err="1">
                <a:solidFill>
                  <a:srgbClr val="FF0000"/>
                </a:solidFill>
                <a:effectLst>
                  <a:outerShdw blurRad="38100" dist="38100" dir="2700000" algn="tl">
                    <a:srgbClr val="000000">
                      <a:alpha val="43137"/>
                    </a:srgbClr>
                  </a:outerShdw>
                </a:effectLst>
              </a:rPr>
              <a:t>int</a:t>
            </a:r>
            <a:r>
              <a:rPr lang="en-US" altLang="zh-CN" sz="2400" b="1" dirty="0">
                <a:solidFill>
                  <a:srgbClr val="FF0000"/>
                </a:solidFill>
                <a:effectLst>
                  <a:outerShdw blurRad="38100" dist="38100" dir="2700000" algn="tl">
                    <a:srgbClr val="000000">
                      <a:alpha val="43137"/>
                    </a:srgbClr>
                  </a:outerShdw>
                </a:effectLst>
              </a:rPr>
              <a:t> </a:t>
            </a:r>
            <a:r>
              <a:rPr lang="en-US" altLang="zh-CN" sz="2400" dirty="0">
                <a:effectLst>
                  <a:outerShdw blurRad="38100" dist="38100" dir="2700000" algn="tl">
                    <a:srgbClr val="000000">
                      <a:alpha val="43137"/>
                    </a:srgbClr>
                  </a:outerShdw>
                </a:effectLst>
              </a:rPr>
              <a:t> year, month, day} birthday;</a:t>
            </a:r>
          </a:p>
          <a:p>
            <a:r>
              <a:rPr lang="en-US" altLang="zh-CN" sz="2400" dirty="0">
                <a:effectLst>
                  <a:outerShdw blurRad="38100" dist="38100" dir="2700000" algn="tl">
                    <a:srgbClr val="000000">
                      <a:alpha val="43137"/>
                    </a:srgbClr>
                  </a:outerShdw>
                </a:effectLst>
              </a:rPr>
              <a:t>    </a:t>
            </a:r>
            <a:r>
              <a:rPr lang="en-US" altLang="zh-CN" sz="2400" b="1" dirty="0">
                <a:solidFill>
                  <a:srgbClr val="FF0000"/>
                </a:solidFill>
                <a:effectLst>
                  <a:outerShdw blurRad="38100" dist="38100" dir="2700000" algn="tl">
                    <a:srgbClr val="000000">
                      <a:alpha val="43137"/>
                    </a:srgbClr>
                  </a:outerShdw>
                </a:effectLst>
              </a:rPr>
              <a:t>double </a:t>
            </a:r>
            <a:r>
              <a:rPr lang="en-US" altLang="zh-CN" sz="2400" dirty="0">
                <a:effectLst>
                  <a:outerShdw blurRad="38100" dist="38100" dir="2700000" algn="tl">
                    <a:srgbClr val="000000">
                      <a:alpha val="43137"/>
                    </a:srgbClr>
                  </a:outerShdw>
                </a:effectLst>
              </a:rPr>
              <a:t>score[4];</a:t>
            </a:r>
          </a:p>
          <a:p>
            <a:r>
              <a:rPr lang="en-US" altLang="zh-CN" sz="2400" dirty="0">
                <a:effectLst>
                  <a:outerShdw blurRad="38100" dist="38100" dir="2700000" algn="tl">
                    <a:srgbClr val="000000">
                      <a:alpha val="43137"/>
                    </a:srgbClr>
                  </a:outerShdw>
                </a:effectLst>
              </a:rPr>
              <a:t>}STU;</a:t>
            </a:r>
          </a:p>
          <a:p>
            <a:r>
              <a:rPr lang="en-US" altLang="zh-CN" sz="2400" dirty="0">
                <a:effectLst>
                  <a:outerShdw blurRad="38100" dist="38100" dir="2700000" algn="tl">
                    <a:srgbClr val="000000">
                      <a:alpha val="43137"/>
                    </a:srgbClr>
                  </a:outerShdw>
                </a:effectLst>
              </a:rPr>
              <a:t>STU  </a:t>
            </a:r>
            <a:r>
              <a:rPr lang="en-US" altLang="zh-CN" sz="2400" dirty="0" err="1">
                <a:effectLst>
                  <a:outerShdw blurRad="38100" dist="38100" dir="2700000" algn="tl">
                    <a:srgbClr val="000000">
                      <a:alpha val="43137"/>
                    </a:srgbClr>
                  </a:outerShdw>
                </a:effectLst>
              </a:rPr>
              <a:t>std</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pers</a:t>
            </a:r>
            <a:r>
              <a:rPr lang="en-US" altLang="zh-CN" sz="2400" dirty="0">
                <a:effectLst>
                  <a:outerShdw blurRad="38100" dist="38100" dir="2700000" algn="tl">
                    <a:srgbClr val="000000">
                      <a:alpha val="43137"/>
                    </a:srgbClr>
                  </a:outerShdw>
                </a:effectLst>
              </a:rPr>
              <a:t>[3], *</a:t>
            </a:r>
            <a:r>
              <a:rPr lang="en-US" altLang="zh-CN" sz="2400" dirty="0" err="1">
                <a:effectLst>
                  <a:outerShdw blurRad="38100" dist="38100" dir="2700000" algn="tl">
                    <a:srgbClr val="000000">
                      <a:alpha val="43137"/>
                    </a:srgbClr>
                  </a:outerShdw>
                </a:effectLst>
              </a:rPr>
              <a:t>pstd</a:t>
            </a:r>
            <a:r>
              <a:rPr lang="en-US" altLang="zh-CN" sz="2400" dirty="0">
                <a:effectLst>
                  <a:outerShdw blurRad="38100" dist="38100" dir="2700000" algn="tl">
                    <a:srgbClr val="000000">
                      <a:alpha val="43137"/>
                    </a:srgbClr>
                  </a:outerShdw>
                </a:effectLst>
              </a:rPr>
              <a:t> = &amp;</a:t>
            </a:r>
            <a:r>
              <a:rPr lang="en-US" altLang="zh-CN" sz="2400" dirty="0" err="1">
                <a:effectLst>
                  <a:outerShdw blurRad="38100" dist="38100" dir="2700000" algn="tl">
                    <a:srgbClr val="000000">
                      <a:alpha val="43137"/>
                    </a:srgbClr>
                  </a:outerShdw>
                </a:effectLst>
              </a:rPr>
              <a:t>std</a:t>
            </a:r>
            <a:r>
              <a:rPr lang="en-US" altLang="zh-CN" sz="2400"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25685838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00"/>
                </a:solidFill>
              </a:rPr>
              <a:t>引用结构体成员</a:t>
            </a:r>
            <a:endParaRPr lang="en-US" altLang="zh-CN" dirty="0">
              <a:solidFill>
                <a:srgbClr val="000000"/>
              </a:solidFill>
            </a:endParaRPr>
          </a:p>
        </p:txBody>
      </p:sp>
      <p:sp>
        <p:nvSpPr>
          <p:cNvPr id="3" name="内容占位符 2"/>
          <p:cNvSpPr>
            <a:spLocks noGrp="1"/>
          </p:cNvSpPr>
          <p:nvPr>
            <p:ph idx="1"/>
          </p:nvPr>
        </p:nvSpPr>
        <p:spPr>
          <a:xfrm>
            <a:off x="457200" y="1203599"/>
            <a:ext cx="8219256" cy="3240359"/>
          </a:xfrm>
        </p:spPr>
        <p:txBody>
          <a:bodyPr>
            <a:normAutofit/>
          </a:bodyPr>
          <a:lstStyle/>
          <a:p>
            <a:pPr fontAlgn="ctr">
              <a:defRPr/>
            </a:pPr>
            <a:r>
              <a:rPr lang="zh-CN" altLang="en-US" dirty="0"/>
              <a:t>对成员的引用方式说明如下：</a:t>
            </a:r>
          </a:p>
          <a:p>
            <a:pPr marL="0" indent="0" fontAlgn="ctr">
              <a:buNone/>
              <a:defRPr/>
            </a:pPr>
            <a:r>
              <a:rPr lang="en-US" altLang="zh-CN" dirty="0"/>
              <a:t>1</a:t>
            </a:r>
            <a:r>
              <a:rPr lang="zh-CN" altLang="en-US" dirty="0"/>
              <a:t>）如果要引用</a:t>
            </a:r>
            <a:r>
              <a:rPr lang="en-US" altLang="zh-CN" dirty="0" err="1"/>
              <a:t>std</a:t>
            </a:r>
            <a:r>
              <a:rPr lang="zh-CN" altLang="en-US" dirty="0"/>
              <a:t>的</a:t>
            </a:r>
            <a:r>
              <a:rPr lang="en-US" altLang="zh-CN" dirty="0" err="1"/>
              <a:t>num</a:t>
            </a:r>
            <a:r>
              <a:rPr lang="zh-CN" altLang="en-US" dirty="0"/>
              <a:t>成员，可以写成：</a:t>
            </a:r>
          </a:p>
          <a:p>
            <a:pPr marL="0" indent="0" fontAlgn="ctr">
              <a:buNone/>
              <a:defRPr/>
            </a:pPr>
            <a:r>
              <a:rPr lang="zh-CN" altLang="en-US" dirty="0">
                <a:effectLst>
                  <a:outerShdw blurRad="38100" dist="38100" dir="2700000" algn="tl">
                    <a:srgbClr val="000000">
                      <a:alpha val="43137"/>
                    </a:srgbClr>
                  </a:outerShdw>
                </a:effectLst>
              </a:rPr>
              <a:t>               </a:t>
            </a:r>
            <a:r>
              <a:rPr lang="en-US" altLang="zh-CN" dirty="0" err="1">
                <a:effectLst>
                  <a:outerShdw blurRad="38100" dist="38100" dir="2700000" algn="tl">
                    <a:srgbClr val="000000">
                      <a:alpha val="43137"/>
                    </a:srgbClr>
                  </a:outerShdw>
                </a:effectLst>
              </a:rPr>
              <a:t>std</a:t>
            </a:r>
            <a:r>
              <a:rPr lang="en-US" altLang="zh-CN" b="1" dirty="0" err="1">
                <a:solidFill>
                  <a:srgbClr val="FF0000"/>
                </a:solidFill>
                <a:effectLst>
                  <a:outerShdw blurRad="38100" dist="38100" dir="2700000" algn="tl">
                    <a:srgbClr val="000000">
                      <a:alpha val="43137"/>
                    </a:srgbClr>
                  </a:outerShdw>
                </a:effectLst>
              </a:rPr>
              <a:t>.</a:t>
            </a:r>
            <a:r>
              <a:rPr lang="en-US" altLang="zh-CN" dirty="0" err="1">
                <a:effectLst>
                  <a:outerShdw blurRad="38100" dist="38100" dir="2700000" algn="tl">
                    <a:srgbClr val="000000">
                      <a:alpha val="43137"/>
                    </a:srgbClr>
                  </a:outerShdw>
                </a:effectLst>
              </a:rPr>
              <a:t>num</a:t>
            </a:r>
            <a:r>
              <a:rPr lang="zh-CN" altLang="en-US" dirty="0">
                <a:effectLst>
                  <a:outerShdw blurRad="38100" dist="38100" dir="2700000" algn="tl">
                    <a:srgbClr val="000000">
                      <a:alpha val="43137"/>
                    </a:srgbClr>
                  </a:outerShdw>
                </a:effectLst>
              </a:rPr>
              <a:t>，</a:t>
            </a:r>
            <a:r>
              <a:rPr lang="en-US" altLang="zh-CN" dirty="0" err="1">
                <a:effectLst>
                  <a:outerShdw blurRad="38100" dist="38100" dir="2700000" algn="tl">
                    <a:srgbClr val="000000">
                      <a:alpha val="43137"/>
                    </a:srgbClr>
                  </a:outerShdw>
                </a:effectLst>
              </a:rPr>
              <a:t>pstd</a:t>
            </a:r>
            <a:r>
              <a:rPr lang="en-US" altLang="zh-CN" dirty="0">
                <a:effectLst>
                  <a:outerShdw blurRad="38100" dist="38100" dir="2700000" algn="tl">
                    <a:srgbClr val="000000">
                      <a:alpha val="43137"/>
                    </a:srgbClr>
                  </a:outerShdw>
                </a:effectLst>
              </a:rPr>
              <a:t> </a:t>
            </a:r>
            <a:r>
              <a:rPr lang="en-US" altLang="zh-CN" b="1" dirty="0">
                <a:solidFill>
                  <a:srgbClr val="FF0000"/>
                </a:solidFill>
                <a:effectLst>
                  <a:outerShdw blurRad="38100" dist="38100" dir="2700000" algn="tl">
                    <a:srgbClr val="000000">
                      <a:alpha val="43137"/>
                    </a:srgbClr>
                  </a:outerShdw>
                </a:effectLst>
              </a:rPr>
              <a:t>-&gt;</a:t>
            </a:r>
            <a:r>
              <a:rPr lang="en-US" altLang="zh-CN" dirty="0" err="1">
                <a:effectLst>
                  <a:outerShdw blurRad="38100" dist="38100" dir="2700000" algn="tl">
                    <a:srgbClr val="000000">
                      <a:alpha val="43137"/>
                    </a:srgbClr>
                  </a:outerShdw>
                </a:effectLst>
              </a:rPr>
              <a:t>num</a:t>
            </a:r>
            <a:r>
              <a:rPr lang="zh-CN" altLang="en-US" dirty="0">
                <a:effectLst>
                  <a:outerShdw blurRad="38100" dist="38100" dir="2700000" algn="tl">
                    <a:srgbClr val="000000">
                      <a:alpha val="43137"/>
                    </a:srgbClr>
                  </a:outerShdw>
                </a:effectLst>
              </a:rPr>
              <a:t>，（</a:t>
            </a:r>
            <a:r>
              <a:rPr lang="zh-CN" altLang="en-US" b="1" dirty="0">
                <a:solidFill>
                  <a:srgbClr val="FF0000"/>
                </a:solidFill>
                <a:effectLst>
                  <a:outerShdw blurRad="38100" dist="38100" dir="2700000" algn="tl">
                    <a:srgbClr val="000000">
                      <a:alpha val="43137"/>
                    </a:srgbClr>
                  </a:outerShdw>
                </a:effectLst>
              </a:rPr>
              <a:t>*</a:t>
            </a:r>
            <a:r>
              <a:rPr lang="en-US" altLang="zh-CN" dirty="0" err="1">
                <a:effectLst>
                  <a:outerShdw blurRad="38100" dist="38100" dir="2700000" algn="tl">
                    <a:srgbClr val="000000">
                      <a:alpha val="43137"/>
                    </a:srgbClr>
                  </a:outerShdw>
                </a:effectLst>
              </a:rPr>
              <a:t>pstd</a:t>
            </a:r>
            <a:r>
              <a:rPr lang="zh-CN" altLang="en-US" dirty="0">
                <a:effectLst>
                  <a:outerShdw blurRad="38100" dist="38100" dir="2700000" algn="tl">
                    <a:srgbClr val="000000">
                      <a:alpha val="43137"/>
                    </a:srgbClr>
                  </a:outerShdw>
                </a:effectLst>
              </a:rPr>
              <a:t>）</a:t>
            </a:r>
            <a:r>
              <a:rPr lang="en-US" altLang="zh-CN" b="1" dirty="0">
                <a:solidFill>
                  <a:srgbClr val="FF0000"/>
                </a:solidFill>
                <a:effectLst>
                  <a:outerShdw blurRad="38100" dist="38100" dir="2700000" algn="tl">
                    <a:srgbClr val="000000">
                      <a:alpha val="43137"/>
                    </a:srgbClr>
                  </a:outerShdw>
                </a:effectLst>
              </a:rPr>
              <a:t>.</a:t>
            </a:r>
            <a:r>
              <a:rPr lang="en-US" altLang="zh-CN" dirty="0" err="1">
                <a:effectLst>
                  <a:outerShdw blurRad="38100" dist="38100" dir="2700000" algn="tl">
                    <a:srgbClr val="000000">
                      <a:alpha val="43137"/>
                    </a:srgbClr>
                  </a:outerShdw>
                </a:effectLst>
              </a:rPr>
              <a:t>num</a:t>
            </a:r>
            <a:endParaRPr lang="en-US" altLang="zh-CN" dirty="0">
              <a:effectLst>
                <a:outerShdw blurRad="38100" dist="38100" dir="2700000" algn="tl">
                  <a:srgbClr val="000000">
                    <a:alpha val="43137"/>
                  </a:srgbClr>
                </a:outerShdw>
              </a:effectLst>
            </a:endParaRPr>
          </a:p>
          <a:p>
            <a:pPr marL="0" indent="0" fontAlgn="ctr">
              <a:buNone/>
              <a:defRPr/>
            </a:pPr>
            <a:r>
              <a:rPr lang="en-US" altLang="zh-CN" dirty="0"/>
              <a:t>2</a:t>
            </a:r>
            <a:r>
              <a:rPr lang="zh-CN" altLang="en-US" dirty="0"/>
              <a:t>）对结构体数组元素的成员的引用也一样，如：</a:t>
            </a:r>
          </a:p>
          <a:p>
            <a:pPr marL="0" indent="0" fontAlgn="ctr">
              <a:buNone/>
              <a:defRPr/>
            </a:pPr>
            <a:r>
              <a:rPr lang="zh-CN" altLang="en-US" dirty="0">
                <a:effectLst>
                  <a:outerShdw blurRad="38100" dist="38100" dir="2700000" algn="tl">
                    <a:srgbClr val="000000">
                      <a:alpha val="43137"/>
                    </a:srgbClr>
                  </a:outerShdw>
                </a:effectLst>
              </a:rPr>
              <a:t>               </a:t>
            </a:r>
            <a:r>
              <a:rPr lang="en-US" altLang="zh-CN" dirty="0" err="1">
                <a:effectLst>
                  <a:outerShdw blurRad="38100" dist="38100" dir="2700000" algn="tl">
                    <a:srgbClr val="000000">
                      <a:alpha val="43137"/>
                    </a:srgbClr>
                  </a:outerShdw>
                </a:effectLst>
              </a:rPr>
              <a:t>pers</a:t>
            </a:r>
            <a:r>
              <a:rPr lang="en-US" altLang="zh-CN" dirty="0">
                <a:effectLst>
                  <a:outerShdw blurRad="38100" dist="38100" dir="2700000" algn="tl">
                    <a:srgbClr val="000000">
                      <a:alpha val="43137"/>
                    </a:srgbClr>
                  </a:outerShdw>
                </a:effectLst>
              </a:rPr>
              <a:t>[1]</a:t>
            </a:r>
            <a:r>
              <a:rPr lang="en-US" altLang="zh-CN" b="1" dirty="0">
                <a:solidFill>
                  <a:srgbClr val="FF0000"/>
                </a:solidFill>
                <a:effectLst>
                  <a:outerShdw blurRad="38100" dist="38100" dir="2700000" algn="tl">
                    <a:srgbClr val="000000">
                      <a:alpha val="43137"/>
                    </a:srgbClr>
                  </a:outerShdw>
                </a:effectLst>
              </a:rPr>
              <a:t>.</a:t>
            </a:r>
            <a:r>
              <a:rPr lang="en-US" altLang="zh-CN" dirty="0">
                <a:effectLst>
                  <a:outerShdw blurRad="38100" dist="38100" dir="2700000" algn="tl">
                    <a:srgbClr val="000000">
                      <a:alpha val="43137"/>
                    </a:srgbClr>
                  </a:outerShdw>
                </a:effectLst>
              </a:rPr>
              <a:t>sex</a:t>
            </a:r>
            <a:r>
              <a:rPr lang="zh-CN" altLang="en-US" dirty="0">
                <a:effectLst>
                  <a:outerShdw blurRad="38100" dist="38100" dir="2700000" algn="tl">
                    <a:srgbClr val="000000">
                      <a:alpha val="43137"/>
                    </a:srgbClr>
                  </a:outerShdw>
                </a:effectLst>
              </a:rPr>
              <a:t>，</a:t>
            </a:r>
            <a:r>
              <a:rPr lang="en-US" altLang="zh-CN" dirty="0" err="1">
                <a:effectLst>
                  <a:outerShdw blurRad="38100" dist="38100" dir="2700000" algn="tl">
                    <a:srgbClr val="000000">
                      <a:alpha val="43137"/>
                    </a:srgbClr>
                  </a:outerShdw>
                </a:effectLst>
              </a:rPr>
              <a:t>pers</a:t>
            </a:r>
            <a:r>
              <a:rPr lang="en-US" altLang="zh-CN" dirty="0">
                <a:effectLst>
                  <a:outerShdw blurRad="38100" dist="38100" dir="2700000" algn="tl">
                    <a:srgbClr val="000000">
                      <a:alpha val="43137"/>
                    </a:srgbClr>
                  </a:outerShdw>
                </a:effectLst>
              </a:rPr>
              <a:t>[2]</a:t>
            </a:r>
            <a:r>
              <a:rPr lang="en-US" altLang="zh-CN" b="1" dirty="0">
                <a:solidFill>
                  <a:srgbClr val="FF0000"/>
                </a:solidFill>
                <a:effectLst>
                  <a:outerShdw blurRad="38100" dist="38100" dir="2700000" algn="tl">
                    <a:srgbClr val="000000">
                      <a:alpha val="43137"/>
                    </a:srgbClr>
                  </a:outerShdw>
                </a:effectLst>
              </a:rPr>
              <a:t>.</a:t>
            </a:r>
            <a:r>
              <a:rPr lang="en-US" altLang="zh-CN" dirty="0">
                <a:effectLst>
                  <a:outerShdw blurRad="38100" dist="38100" dir="2700000" algn="tl">
                    <a:srgbClr val="000000">
                      <a:alpha val="43137"/>
                    </a:srgbClr>
                  </a:outerShdw>
                </a:effectLst>
              </a:rPr>
              <a:t>score[1]</a:t>
            </a:r>
          </a:p>
        </p:txBody>
      </p:sp>
    </p:spTree>
    <p:extLst>
      <p:ext uri="{BB962C8B-B14F-4D97-AF65-F5344CB8AC3E}">
        <p14:creationId xmlns:p14="http://schemas.microsoft.com/office/powerpoint/2010/main" val="133056118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00"/>
                </a:solidFill>
              </a:rPr>
              <a:t>引用结构体成员</a:t>
            </a:r>
            <a:endParaRPr lang="en-US" altLang="zh-CN" dirty="0"/>
          </a:p>
        </p:txBody>
      </p:sp>
      <p:sp>
        <p:nvSpPr>
          <p:cNvPr id="3" name="内容占位符 2"/>
          <p:cNvSpPr>
            <a:spLocks noGrp="1"/>
          </p:cNvSpPr>
          <p:nvPr>
            <p:ph idx="1"/>
          </p:nvPr>
        </p:nvSpPr>
        <p:spPr>
          <a:xfrm>
            <a:off x="457200" y="1203599"/>
            <a:ext cx="8219256" cy="3240359"/>
          </a:xfrm>
        </p:spPr>
        <p:txBody>
          <a:bodyPr>
            <a:normAutofit/>
          </a:bodyPr>
          <a:lstStyle/>
          <a:p>
            <a:pPr fontAlgn="ctr">
              <a:defRPr/>
            </a:pPr>
            <a:r>
              <a:rPr lang="zh-CN" altLang="en-US" dirty="0"/>
              <a:t>对成员的引用方式说明</a:t>
            </a:r>
            <a:r>
              <a:rPr lang="zh-CN" altLang="en-US" dirty="0" smtClean="0"/>
              <a:t>如下（续）：</a:t>
            </a:r>
            <a:endParaRPr lang="en-US" altLang="zh-CN" dirty="0" smtClean="0"/>
          </a:p>
          <a:p>
            <a:pPr marL="0" indent="0" fontAlgn="ctr">
              <a:buNone/>
              <a:defRPr/>
            </a:pPr>
            <a:r>
              <a:rPr lang="en-US" altLang="zh-CN" dirty="0" smtClean="0"/>
              <a:t>3</a:t>
            </a:r>
            <a:r>
              <a:rPr lang="zh-CN" altLang="en-US" dirty="0"/>
              <a:t>）访问结构体变量中各内嵌结构体成员时</a:t>
            </a:r>
            <a:r>
              <a:rPr lang="en-US" altLang="zh-CN" dirty="0"/>
              <a:t>,</a:t>
            </a:r>
            <a:r>
              <a:rPr lang="zh-CN" altLang="en-US" dirty="0"/>
              <a:t>必须逐层使用成员名定位</a:t>
            </a:r>
            <a:r>
              <a:rPr lang="zh-CN" altLang="en-US" dirty="0" smtClean="0"/>
              <a:t>。</a:t>
            </a:r>
            <a:endParaRPr lang="en-US" altLang="zh-CN" dirty="0" smtClean="0"/>
          </a:p>
          <a:p>
            <a:pPr marL="0" indent="0" fontAlgn="ctr">
              <a:buNone/>
              <a:defRPr/>
            </a:pPr>
            <a:r>
              <a:rPr lang="zh-CN" altLang="en-US" dirty="0" smtClean="0"/>
              <a:t>例如     </a:t>
            </a:r>
            <a:r>
              <a:rPr lang="en-US" altLang="zh-CN" dirty="0" err="1" smtClean="0">
                <a:effectLst>
                  <a:outerShdw blurRad="38100" dist="38100" dir="2700000" algn="tl">
                    <a:srgbClr val="000000">
                      <a:alpha val="43137"/>
                    </a:srgbClr>
                  </a:outerShdw>
                </a:effectLst>
              </a:rPr>
              <a:t>std</a:t>
            </a:r>
            <a:r>
              <a:rPr lang="en-US" altLang="zh-CN" b="1" dirty="0" err="1" smtClean="0">
                <a:solidFill>
                  <a:srgbClr val="FF0000"/>
                </a:solidFill>
                <a:effectLst>
                  <a:outerShdw blurRad="38100" dist="38100" dir="2700000" algn="tl">
                    <a:srgbClr val="000000">
                      <a:alpha val="43137"/>
                    </a:srgbClr>
                  </a:outerShdw>
                </a:effectLst>
              </a:rPr>
              <a:t>.</a:t>
            </a:r>
            <a:r>
              <a:rPr lang="en-US" altLang="zh-CN" dirty="0" err="1" smtClean="0">
                <a:effectLst>
                  <a:outerShdw blurRad="38100" dist="38100" dir="2700000" algn="tl">
                    <a:srgbClr val="000000">
                      <a:alpha val="43137"/>
                    </a:srgbClr>
                  </a:outerShdw>
                </a:effectLst>
              </a:rPr>
              <a:t>birthday</a:t>
            </a:r>
            <a:r>
              <a:rPr lang="en-US" altLang="zh-CN" b="1" dirty="0" err="1" smtClean="0">
                <a:solidFill>
                  <a:srgbClr val="FF0000"/>
                </a:solidFill>
                <a:effectLst>
                  <a:outerShdw blurRad="38100" dist="38100" dir="2700000" algn="tl">
                    <a:srgbClr val="000000">
                      <a:alpha val="43137"/>
                    </a:srgbClr>
                  </a:outerShdw>
                </a:effectLst>
              </a:rPr>
              <a:t>.</a:t>
            </a:r>
            <a:r>
              <a:rPr lang="en-US" altLang="zh-CN" dirty="0" err="1" smtClean="0">
                <a:effectLst>
                  <a:outerShdw blurRad="38100" dist="38100" dir="2700000" algn="tl">
                    <a:srgbClr val="000000">
                      <a:alpha val="43137"/>
                    </a:srgbClr>
                  </a:outerShdw>
                </a:effectLst>
              </a:rPr>
              <a:t>year</a:t>
            </a:r>
            <a:endParaRPr lang="en-US" altLang="zh-C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7303524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00"/>
                </a:solidFill>
              </a:rPr>
              <a:t>引用结构体成员</a:t>
            </a:r>
            <a:endParaRPr lang="en-US" altLang="zh-CN" dirty="0"/>
          </a:p>
        </p:txBody>
      </p:sp>
      <p:sp>
        <p:nvSpPr>
          <p:cNvPr id="3" name="内容占位符 2"/>
          <p:cNvSpPr>
            <a:spLocks noGrp="1"/>
          </p:cNvSpPr>
          <p:nvPr>
            <p:ph idx="1"/>
          </p:nvPr>
        </p:nvSpPr>
        <p:spPr>
          <a:xfrm>
            <a:off x="457200" y="1203599"/>
            <a:ext cx="8219256" cy="3240359"/>
          </a:xfrm>
        </p:spPr>
        <p:txBody>
          <a:bodyPr>
            <a:normAutofit/>
          </a:bodyPr>
          <a:lstStyle/>
          <a:p>
            <a:pPr fontAlgn="ctr">
              <a:defRPr/>
            </a:pPr>
            <a:r>
              <a:rPr lang="zh-CN" altLang="en-US" dirty="0" smtClean="0"/>
              <a:t>结构体</a:t>
            </a:r>
            <a:r>
              <a:rPr lang="zh-CN" altLang="en-US" dirty="0"/>
              <a:t>变量中的每个成员都属某个具体的类型，使用方式和同类数据是完全相同的，只不过这里的数据是同一个结构体变量的成员，在使用时要指明它是哪个结构体变量的。</a:t>
            </a:r>
          </a:p>
        </p:txBody>
      </p:sp>
    </p:spTree>
    <p:extLst>
      <p:ext uri="{BB962C8B-B14F-4D97-AF65-F5344CB8AC3E}">
        <p14:creationId xmlns:p14="http://schemas.microsoft.com/office/powerpoint/2010/main" val="211005569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00"/>
                </a:solidFill>
              </a:rPr>
              <a:t>函数中使用结构体</a:t>
            </a:r>
          </a:p>
        </p:txBody>
      </p:sp>
      <p:sp>
        <p:nvSpPr>
          <p:cNvPr id="3" name="内容占位符 2"/>
          <p:cNvSpPr>
            <a:spLocks noGrp="1"/>
          </p:cNvSpPr>
          <p:nvPr>
            <p:ph idx="1"/>
          </p:nvPr>
        </p:nvSpPr>
        <p:spPr>
          <a:xfrm>
            <a:off x="457200" y="1203599"/>
            <a:ext cx="8219256" cy="3240359"/>
          </a:xfrm>
        </p:spPr>
        <p:txBody>
          <a:bodyPr>
            <a:normAutofit/>
          </a:bodyPr>
          <a:lstStyle/>
          <a:p>
            <a:pPr fontAlgn="ctr">
              <a:defRPr/>
            </a:pPr>
            <a:r>
              <a:rPr lang="zh-CN" altLang="en-US" dirty="0"/>
              <a:t>在</a:t>
            </a:r>
            <a:r>
              <a:rPr lang="en-US" altLang="zh-CN" dirty="0"/>
              <a:t>C</a:t>
            </a:r>
            <a:r>
              <a:rPr lang="zh-CN" altLang="en-US" dirty="0"/>
              <a:t>语言中，函数的形参、返回值位置都允许出现和结构体相关的数据。</a:t>
            </a:r>
          </a:p>
          <a:p>
            <a:pPr marL="0" indent="0" fontAlgn="ctr">
              <a:buNone/>
              <a:defRPr/>
            </a:pPr>
            <a:r>
              <a:rPr lang="en-US" altLang="zh-CN" dirty="0"/>
              <a:t>1</a:t>
            </a:r>
            <a:r>
              <a:rPr lang="zh-CN" altLang="en-US" dirty="0"/>
              <a:t>）向函数传递结构体变量的成员</a:t>
            </a:r>
          </a:p>
          <a:p>
            <a:pPr marL="0" indent="0" fontAlgn="ctr">
              <a:buNone/>
              <a:defRPr/>
            </a:pPr>
            <a:r>
              <a:rPr lang="zh-CN" altLang="en-US" dirty="0"/>
              <a:t>作为成员变量，它们可以参与所属类型允许的任何操作。这一原则在参数传递中仍适用。</a:t>
            </a:r>
          </a:p>
        </p:txBody>
      </p:sp>
    </p:spTree>
    <p:extLst>
      <p:ext uri="{BB962C8B-B14F-4D97-AF65-F5344CB8AC3E}">
        <p14:creationId xmlns:p14="http://schemas.microsoft.com/office/powerpoint/2010/main" val="195837380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543</Words>
  <Application>Microsoft Office PowerPoint</Application>
  <PresentationFormat>全屏显示(16:9)</PresentationFormat>
  <Paragraphs>53</Paragraphs>
  <Slides>13</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华文行楷</vt:lpstr>
      <vt:lpstr>隶书</vt:lpstr>
      <vt:lpstr>宋体</vt:lpstr>
      <vt:lpstr>Arial</vt:lpstr>
      <vt:lpstr>Calibri</vt:lpstr>
      <vt:lpstr>Wingdings</vt:lpstr>
      <vt:lpstr>Office 主题​​</vt:lpstr>
      <vt:lpstr>PowerPoint 演示文稿</vt:lpstr>
      <vt:lpstr>学习目标</vt:lpstr>
      <vt:lpstr>引用结构体成员</vt:lpstr>
      <vt:lpstr>引用结构体成员</vt:lpstr>
      <vt:lpstr>引用结构体成员</vt:lpstr>
      <vt:lpstr>引用结构体成员</vt:lpstr>
      <vt:lpstr>引用结构体成员</vt:lpstr>
      <vt:lpstr>引用结构体成员</vt:lpstr>
      <vt:lpstr>函数中使用结构体</vt:lpstr>
      <vt:lpstr>函数中使用结构体</vt:lpstr>
      <vt:lpstr>函数中使用结构体</vt:lpstr>
      <vt:lpstr>函数中使用结构体</vt:lpstr>
      <vt:lpstr>使用结构体数据</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dc:creator>
  <cp:lastModifiedBy>Microsoft 帐户</cp:lastModifiedBy>
  <cp:revision>152</cp:revision>
  <dcterms:created xsi:type="dcterms:W3CDTF">2017-07-02T02:55:42Z</dcterms:created>
  <dcterms:modified xsi:type="dcterms:W3CDTF">2021-04-19T00:01:31Z</dcterms:modified>
</cp:coreProperties>
</file>