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9" r:id="rId4"/>
    <p:sldId id="278" r:id="rId5"/>
    <p:sldId id="270" r:id="rId6"/>
    <p:sldId id="283" r:id="rId7"/>
    <p:sldId id="271" r:id="rId8"/>
    <p:sldId id="282" r:id="rId9"/>
    <p:sldId id="274" r:id="rId10"/>
    <p:sldId id="280" r:id="rId11"/>
    <p:sldId id="281" r:id="rId12"/>
    <p:sldId id="273" r:id="rId13"/>
    <p:sldId id="284" r:id="rId14"/>
    <p:sldId id="285" r:id="rId15"/>
    <p:sldId id="26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CE9"/>
    <a:srgbClr val="6161DD"/>
    <a:srgbClr val="3FADFF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78571" autoAdjust="0"/>
  </p:normalViewPr>
  <p:slideViewPr>
    <p:cSldViewPr>
      <p:cViewPr varScale="1">
        <p:scale>
          <a:sx n="95" d="100"/>
          <a:sy n="95" d="100"/>
        </p:scale>
        <p:origin x="1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1837-6DBF-482E-90D4-3574768E6C8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976-78E7-493A-BE24-6D668F99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F3976-78E7-493A-BE24-6D668F99BC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单链表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创建单链表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23224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在链表中加入</a:t>
            </a:r>
            <a:r>
              <a:rPr lang="zh-CN" altLang="en-US" b="1" dirty="0">
                <a:solidFill>
                  <a:srgbClr val="FF0000"/>
                </a:solidFill>
              </a:rPr>
              <a:t>头结点</a:t>
            </a:r>
            <a:r>
              <a:rPr lang="zh-CN" altLang="en-US" dirty="0"/>
              <a:t>会有什么好处呢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00050" lvl="1" indent="0" fontAlgn="ctr">
              <a:buNone/>
              <a:defRPr/>
            </a:pPr>
            <a:r>
              <a:rPr lang="zh-CN" altLang="en-US" dirty="0" smtClean="0"/>
              <a:t>最</a:t>
            </a:r>
            <a:r>
              <a:rPr lang="zh-CN" altLang="en-US" dirty="0"/>
              <a:t>重要的一点就是可以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zh-CN" altLang="en-US" dirty="0"/>
              <a:t>链表</a:t>
            </a:r>
            <a:r>
              <a:rPr lang="zh-CN" altLang="en-US" b="1" dirty="0">
                <a:solidFill>
                  <a:srgbClr val="FF0000"/>
                </a:solidFill>
              </a:rPr>
              <a:t>操作的统一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971600" y="2687997"/>
            <a:ext cx="6585768" cy="988641"/>
            <a:chOff x="1619672" y="3190205"/>
            <a:chExt cx="6585768" cy="98864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651870"/>
              <a:ext cx="6153720" cy="526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619672" y="3190205"/>
              <a:ext cx="11525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0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头结点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marL="0" indent="0" fontAlgn="ctr"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顺序访问单链表中各结点</a:t>
            </a:r>
          </a:p>
          <a:p>
            <a:pPr fontAlgn="ctr">
              <a:defRPr/>
            </a:pPr>
            <a:r>
              <a:rPr lang="zh-CN" altLang="en-US" dirty="0"/>
              <a:t>只需利用一个工作指针</a:t>
            </a:r>
            <a:r>
              <a:rPr lang="en-US" altLang="zh-CN" dirty="0"/>
              <a:t>(p)</a:t>
            </a:r>
            <a:r>
              <a:rPr lang="zh-CN" altLang="en-US" dirty="0"/>
              <a:t>，从头到尾依次指向链表中的每个结点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指针指向某个结点时，就使用该结点数据域中的内容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直到</a:t>
            </a:r>
            <a:r>
              <a:rPr lang="zh-CN" altLang="en-US" dirty="0"/>
              <a:t>遇到链表结束标志为止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8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224135"/>
          </a:xfrm>
        </p:spPr>
        <p:txBody>
          <a:bodyPr>
            <a:normAutofit/>
          </a:bodyPr>
          <a:lstStyle/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在单向链表中插入结点</a:t>
            </a:r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当</a:t>
            </a:r>
            <a:r>
              <a:rPr lang="zh-CN" altLang="en-US" dirty="0"/>
              <a:t>进行插入操作</a:t>
            </a:r>
            <a:r>
              <a:rPr lang="zh-CN" altLang="en-US" dirty="0" smtClean="0"/>
              <a:t>时，需要</a:t>
            </a:r>
            <a:r>
              <a:rPr lang="zh-CN" altLang="en-US" dirty="0"/>
              <a:t>三个工作指针</a:t>
            </a:r>
            <a:r>
              <a:rPr lang="en-US" altLang="zh-CN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427734"/>
            <a:ext cx="5760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图中用</a:t>
            </a:r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zh-CN" altLang="en-US" sz="2800" dirty="0"/>
              <a:t>来指向新开辟的结点；</a:t>
            </a:r>
            <a:endParaRPr lang="en-US" altLang="zh-CN" sz="2800" dirty="0"/>
          </a:p>
          <a:p>
            <a:pPr marL="342900" indent="-342900" fontAlgn="ctr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用</a:t>
            </a:r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  <a:r>
              <a:rPr lang="zh-CN" altLang="en-US" sz="2800" dirty="0"/>
              <a:t>指向插入的位置；</a:t>
            </a:r>
            <a:endParaRPr lang="en-US" altLang="zh-CN" sz="2800" dirty="0"/>
          </a:p>
          <a:p>
            <a:pPr marL="342900" indent="-342900" fontAlgn="ctr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q</a:t>
            </a:r>
            <a:r>
              <a:rPr lang="zh-CN" altLang="en-US" sz="2800" dirty="0"/>
              <a:t>指向</a:t>
            </a:r>
            <a:r>
              <a:rPr lang="en-US" altLang="zh-CN" sz="2800" dirty="0"/>
              <a:t>p</a:t>
            </a:r>
            <a:r>
              <a:rPr lang="zh-CN" altLang="en-US" sz="2800" dirty="0"/>
              <a:t>的前趋结点。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716016" y="3075806"/>
            <a:ext cx="4320480" cy="1387316"/>
            <a:chOff x="4716016" y="3075806"/>
            <a:chExt cx="4320480" cy="138731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075806"/>
              <a:ext cx="4320480" cy="992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220072" y="3363838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q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8224" y="393990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40352" y="3363838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59523"/>
          </a:xfrm>
        </p:spPr>
        <p:txBody>
          <a:bodyPr>
            <a:normAutofit/>
          </a:bodyPr>
          <a:lstStyle/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删除单向链表中的结点</a:t>
            </a:r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找到</a:t>
            </a:r>
            <a:r>
              <a:rPr lang="zh-CN" altLang="en-US" dirty="0"/>
              <a:t>待删结点的前趋</a:t>
            </a:r>
            <a:r>
              <a:rPr lang="zh-CN" altLang="en-US" dirty="0" smtClean="0"/>
              <a:t>结点（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此前趋结点的指针域去指向待删</a:t>
            </a:r>
            <a:r>
              <a:rPr lang="zh-CN" altLang="en-US" dirty="0" smtClean="0"/>
              <a:t>结点（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dirty="0" smtClean="0"/>
              <a:t>）的</a:t>
            </a:r>
            <a:r>
              <a:rPr lang="zh-CN" altLang="en-US" dirty="0"/>
              <a:t>后续</a:t>
            </a:r>
            <a:r>
              <a:rPr lang="zh-CN" altLang="en-US" dirty="0" smtClean="0"/>
              <a:t>结点（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释放</a:t>
            </a:r>
            <a:r>
              <a:rPr lang="zh-CN" altLang="en-US" dirty="0"/>
              <a:t>被删</a:t>
            </a:r>
            <a:r>
              <a:rPr lang="zh-CN" altLang="en-US" dirty="0" smtClean="0"/>
              <a:t>结点（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dirty="0" smtClean="0"/>
              <a:t>）所</a:t>
            </a:r>
            <a:r>
              <a:rPr lang="zh-CN" altLang="en-US" dirty="0"/>
              <a:t>占存储空间即可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648071"/>
          </a:xfrm>
        </p:spPr>
        <p:txBody>
          <a:bodyPr>
            <a:normAutofit/>
          </a:bodyPr>
          <a:lstStyle/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zh-CN" altLang="en-US" dirty="0" smtClean="0"/>
              <a:t>删除单链表节点示意图：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19672" y="2067694"/>
            <a:ext cx="5645150" cy="1656184"/>
            <a:chOff x="1619672" y="2067694"/>
            <a:chExt cx="5645150" cy="16561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2638028"/>
              <a:ext cx="5645150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465878" y="2098176"/>
              <a:ext cx="538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5856" y="2067694"/>
              <a:ext cx="538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Q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2062" y="2120538"/>
              <a:ext cx="5381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</a:t>
              </a: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7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单链表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单链表</a:t>
            </a:r>
          </a:p>
          <a:p>
            <a:r>
              <a:rPr lang="zh-CN" altLang="en-US" dirty="0" smtClean="0"/>
              <a:t>构建</a:t>
            </a:r>
            <a:r>
              <a:rPr lang="zh-CN" altLang="en-US" dirty="0"/>
              <a:t>单链表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认识单链表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232247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/>
              <a:t>单链表的每一个数据称之为结点，包括</a:t>
            </a:r>
            <a:r>
              <a:rPr lang="zh-CN" altLang="en-US" b="1" dirty="0">
                <a:solidFill>
                  <a:srgbClr val="FF0000"/>
                </a:solidFill>
              </a:rPr>
              <a:t>数据域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指针域</a:t>
            </a:r>
            <a:r>
              <a:rPr lang="zh-CN" altLang="en-US" dirty="0"/>
              <a:t>两部分，是结构体类型的。</a:t>
            </a:r>
          </a:p>
          <a:p>
            <a:pPr fontAlgn="ctr">
              <a:defRPr/>
            </a:pPr>
            <a:r>
              <a:rPr lang="zh-CN" altLang="en-US" dirty="0"/>
              <a:t>每个结点的存储单元一般由</a:t>
            </a:r>
            <a:r>
              <a:rPr lang="zh-CN" altLang="en-US" b="1" dirty="0">
                <a:solidFill>
                  <a:srgbClr val="FF0000"/>
                </a:solidFill>
              </a:rPr>
              <a:t>动态存储分配</a:t>
            </a:r>
            <a:r>
              <a:rPr lang="zh-CN" altLang="en-US" dirty="0"/>
              <a:t>获得，并用指针域存放下一结点的首地址。</a:t>
            </a:r>
          </a:p>
          <a:p>
            <a:pPr marL="0" indent="0" fontAlgn="ctr">
              <a:buNone/>
              <a:defRPr/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115616" y="3579862"/>
            <a:ext cx="6408712" cy="461962"/>
            <a:chOff x="1115616" y="3579862"/>
            <a:chExt cx="6408712" cy="461962"/>
          </a:xfrm>
        </p:grpSpPr>
        <p:pic>
          <p:nvPicPr>
            <p:cNvPr id="4" name="图片 4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10" y="3593206"/>
              <a:ext cx="5252318" cy="43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"/>
            <p:cNvSpPr txBox="1">
              <a:spLocks noChangeArrowheads="1"/>
            </p:cNvSpPr>
            <p:nvPr/>
          </p:nvSpPr>
          <p:spPr bwMode="auto">
            <a:xfrm>
              <a:off x="1115616" y="3579862"/>
              <a:ext cx="8683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ffectLst/>
                </a:rPr>
                <a:t>head</a:t>
              </a:r>
              <a:endParaRPr lang="zh-CN" altLang="en-US" sz="2400" dirty="0">
                <a:effectLst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983978" y="3810843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认识单链表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marL="0" indent="0" fontAlgn="ctr">
              <a:buNone/>
              <a:defRPr/>
            </a:pPr>
            <a:r>
              <a:rPr lang="zh-CN" altLang="en-US" dirty="0"/>
              <a:t>需要强调的是</a:t>
            </a:r>
            <a:r>
              <a:rPr lang="en-US" altLang="zh-CN" dirty="0" smtClean="0"/>
              <a:t>:</a:t>
            </a:r>
          </a:p>
          <a:p>
            <a:pPr fontAlgn="ctr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这种单向动态链表</a:t>
            </a:r>
            <a:r>
              <a:rPr lang="zh-CN" altLang="en-US" dirty="0" smtClean="0"/>
              <a:t>中，每个</a:t>
            </a:r>
            <a:r>
              <a:rPr lang="zh-CN" altLang="en-US" dirty="0"/>
              <a:t>结点元素没有自己的</a:t>
            </a:r>
            <a:r>
              <a:rPr lang="zh-CN" altLang="en-US" dirty="0" smtClean="0"/>
              <a:t>名字，只能</a:t>
            </a:r>
            <a:r>
              <a:rPr lang="zh-CN" altLang="en-US" dirty="0"/>
              <a:t>靠指针维系结点元素之间的接续关系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一旦</a:t>
            </a:r>
            <a:r>
              <a:rPr lang="zh-CN" altLang="en-US" dirty="0"/>
              <a:t>某个元素的指针“</a:t>
            </a:r>
            <a:r>
              <a:rPr lang="zh-CN" altLang="en-US" b="1" dirty="0">
                <a:solidFill>
                  <a:srgbClr val="FF0000"/>
                </a:solidFill>
              </a:rPr>
              <a:t>断开</a:t>
            </a:r>
            <a:r>
              <a:rPr lang="zh-CN" altLang="en-US" dirty="0"/>
              <a:t>”，后续元素就再也</a:t>
            </a:r>
            <a:r>
              <a:rPr lang="zh-CN" altLang="en-US" b="1" dirty="0">
                <a:solidFill>
                  <a:srgbClr val="FF0000"/>
                </a:solidFill>
              </a:rPr>
              <a:t>无法找寻</a:t>
            </a:r>
            <a:r>
              <a:rPr lang="zh-CN" altLang="en-US" dirty="0"/>
              <a:t>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5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认识单链表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232247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zh-CN" altLang="en-US" dirty="0"/>
              <a:t>中存放</a:t>
            </a:r>
            <a:r>
              <a:rPr lang="zh-CN" altLang="en-US" dirty="0" smtClean="0"/>
              <a:t>了首地址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链表</a:t>
            </a:r>
            <a:r>
              <a:rPr lang="zh-CN" altLang="en-US" dirty="0"/>
              <a:t>第一个结点的地址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链表</a:t>
            </a:r>
            <a:r>
              <a:rPr lang="zh-CN" altLang="en-US" dirty="0"/>
              <a:t>最后一个结点的指针域不需存放地址时，就置成空值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altLang="zh-CN" dirty="0"/>
              <a:t>)</a:t>
            </a:r>
            <a:r>
              <a:rPr lang="zh-CN" altLang="en-US" dirty="0"/>
              <a:t>，标志着链表的结束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认识单链表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1440159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链表的每个结点只有一个指针域，每个指针域存放着下一个结点的地址，这种链表只能从当前结点找到后继结点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单向链表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99592" y="3000947"/>
            <a:ext cx="7056784" cy="877102"/>
            <a:chOff x="899592" y="3000947"/>
            <a:chExt cx="7056784" cy="877102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971600" y="3416087"/>
              <a:ext cx="8683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effectLst/>
                </a:rPr>
                <a:t>head</a:t>
              </a:r>
              <a:endParaRPr lang="zh-CN" altLang="en-US" sz="2400" dirty="0">
                <a:effectLst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983978" y="32198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99592" y="3003798"/>
              <a:ext cx="1008112" cy="412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首地址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411760" y="3000947"/>
              <a:ext cx="2304256" cy="416851"/>
              <a:chOff x="2411760" y="3000947"/>
              <a:chExt cx="2304256" cy="416851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411760" y="3003798"/>
                <a:ext cx="576064" cy="41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值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87824" y="3000947"/>
                <a:ext cx="1728192" cy="41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/>
                  <a:t>后续节点地址</a:t>
                </a:r>
                <a:endParaRPr lang="zh-CN" altLang="en-US" sz="2000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796136" y="3011396"/>
              <a:ext cx="2160240" cy="414000"/>
              <a:chOff x="6084168" y="3011396"/>
              <a:chExt cx="2160240" cy="414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084168" y="3011396"/>
                <a:ext cx="576064" cy="41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值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60232" y="3011396"/>
                <a:ext cx="1584176" cy="414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zh-CN" sz="2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NULL</a:t>
                </a:r>
                <a:endParaRPr lang="zh-CN" altLang="en-US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>
              <a:off x="4716016" y="320794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436096" y="320757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04048" y="301139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4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创建单链表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3682752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创建单链表首先需要将每个节点的类型定义出来。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en-US" dirty="0" smtClean="0"/>
              <a:t>可以使用结构体定义</a:t>
            </a:r>
            <a:r>
              <a:rPr lang="zh-CN" altLang="en-US" dirty="0"/>
              <a:t>结点的类型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275606"/>
            <a:ext cx="460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data;</a:t>
            </a:r>
          </a:p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next;</a:t>
            </a:r>
          </a:p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3200" b="1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05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创建单链表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1591"/>
            <a:ext cx="4402832" cy="3240360"/>
          </a:xfrm>
        </p:spPr>
        <p:txBody>
          <a:bodyPr>
            <a:noAutofit/>
          </a:bodyPr>
          <a:lstStyle/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1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 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n)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*pf, *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*head;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for(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n;i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   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</a:t>
            </a:r>
            <a:r>
              <a:rPr lang="en-US" altLang="zh-CN" sz="2000" b="1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 *</a:t>
            </a:r>
            <a:r>
              <a:rPr lang="en-US" altLang="zh-CN" sz="2000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malloc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>
                <a:solidFill>
                  <a:srgbClr val="557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SLIST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输入数据域整数：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("%d", &amp;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-&gt;data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-&gt;next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292080" y="1131591"/>
            <a:ext cx="3384376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0)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 = head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 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 -&gt;next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pf = 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return(head);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创建单链表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592287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链表用一个“头指针”变量来指向链表的</a:t>
            </a:r>
            <a:r>
              <a:rPr lang="zh-CN" altLang="en-US" dirty="0" smtClean="0"/>
              <a:t>开始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而常见</a:t>
            </a:r>
            <a:r>
              <a:rPr lang="zh-CN" altLang="en-US" dirty="0"/>
              <a:t>形式是带“</a:t>
            </a:r>
            <a:r>
              <a:rPr lang="zh-CN" altLang="en-US" b="1" dirty="0">
                <a:solidFill>
                  <a:srgbClr val="FF0000"/>
                </a:solidFill>
              </a:rPr>
              <a:t>头结点</a:t>
            </a:r>
            <a:r>
              <a:rPr lang="zh-CN" altLang="en-US" dirty="0"/>
              <a:t>”的单链表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fontAlgn="ctr">
              <a:buClr>
                <a:schemeClr val="tx1"/>
              </a:buClr>
              <a:buNone/>
              <a:defRPr/>
            </a:pPr>
            <a:r>
              <a:rPr lang="zh-CN" altLang="en-US" dirty="0" smtClean="0"/>
              <a:t>头</a:t>
            </a:r>
            <a:r>
              <a:rPr lang="zh-CN" altLang="en-US" dirty="0"/>
              <a:t>结点的</a:t>
            </a:r>
            <a:r>
              <a:rPr lang="zh-CN" altLang="en-US" b="1" dirty="0">
                <a:solidFill>
                  <a:srgbClr val="FF0000"/>
                </a:solidFill>
              </a:rPr>
              <a:t>数据域</a:t>
            </a:r>
            <a:r>
              <a:rPr lang="zh-CN" altLang="en-US" dirty="0"/>
              <a:t>可以不</a:t>
            </a:r>
            <a:r>
              <a:rPr lang="zh-CN" altLang="en-US" b="1" dirty="0">
                <a:solidFill>
                  <a:srgbClr val="FF0000"/>
                </a:solidFill>
              </a:rPr>
              <a:t>存储任何信息</a:t>
            </a:r>
            <a:r>
              <a:rPr lang="zh-CN" altLang="en-US" dirty="0"/>
              <a:t>，头结点的指针域存储指向开始结点（即第一个元素结点）。</a:t>
            </a:r>
          </a:p>
        </p:txBody>
      </p:sp>
    </p:spTree>
    <p:extLst>
      <p:ext uri="{BB962C8B-B14F-4D97-AF65-F5344CB8AC3E}">
        <p14:creationId xmlns:p14="http://schemas.microsoft.com/office/powerpoint/2010/main" val="36730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609</Words>
  <Application>Microsoft Office PowerPoint</Application>
  <PresentationFormat>全屏显示(16:9)</PresentationFormat>
  <Paragraphs>90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认识单链表</vt:lpstr>
      <vt:lpstr>认识单链表</vt:lpstr>
      <vt:lpstr>认识单链表</vt:lpstr>
      <vt:lpstr>认识单链表</vt:lpstr>
      <vt:lpstr>创建单链表</vt:lpstr>
      <vt:lpstr>创建单链表</vt:lpstr>
      <vt:lpstr>创建单链表</vt:lpstr>
      <vt:lpstr>创建单链表</vt:lpstr>
      <vt:lpstr>使用单链表</vt:lpstr>
      <vt:lpstr>使用单链表</vt:lpstr>
      <vt:lpstr>使用单链表</vt:lpstr>
      <vt:lpstr>使用单链表</vt:lpstr>
      <vt:lpstr>使用单链表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169</cp:revision>
  <dcterms:created xsi:type="dcterms:W3CDTF">2017-07-02T02:55:42Z</dcterms:created>
  <dcterms:modified xsi:type="dcterms:W3CDTF">2021-04-19T00:02:28Z</dcterms:modified>
</cp:coreProperties>
</file>