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9" r:id="rId4"/>
    <p:sldId id="288" r:id="rId5"/>
    <p:sldId id="278" r:id="rId6"/>
    <p:sldId id="289" r:id="rId7"/>
    <p:sldId id="270" r:id="rId8"/>
    <p:sldId id="290" r:id="rId9"/>
    <p:sldId id="286" r:id="rId10"/>
    <p:sldId id="291" r:id="rId11"/>
    <p:sldId id="26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CE9"/>
    <a:srgbClr val="6161DD"/>
    <a:srgbClr val="3FADFF"/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3" autoAdjust="0"/>
    <p:restoredTop sz="78571" autoAdjust="0"/>
  </p:normalViewPr>
  <p:slideViewPr>
    <p:cSldViewPr>
      <p:cViewPr varScale="1">
        <p:scale>
          <a:sx n="95" d="100"/>
          <a:sy n="95" d="100"/>
        </p:scale>
        <p:origin x="12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1837-6DBF-482E-90D4-3574768E6C87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F3976-78E7-493A-BE24-6D668F99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-14288"/>
            <a:ext cx="91821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6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4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-1588"/>
            <a:ext cx="9144000" cy="5145088"/>
            <a:chOff x="0" y="-1588"/>
            <a:chExt cx="9144000" cy="5145088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588"/>
              <a:ext cx="9144000" cy="514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矩形 6"/>
            <p:cNvSpPr/>
            <p:nvPr userDrawn="1"/>
          </p:nvSpPr>
          <p:spPr>
            <a:xfrm>
              <a:off x="919047" y="4719357"/>
              <a:ext cx="2880320" cy="288032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</a:t>
              </a:r>
              <a:r>
                <a:rPr lang="zh-CN" altLang="en-US" sz="2400" b="1" spc="200" baseline="0" dirty="0" smtClean="0">
                  <a:solidFill>
                    <a:schemeClr val="bg1">
                      <a:lumMod val="85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语言程序设计</a:t>
              </a:r>
              <a:endParaRPr lang="zh-CN" altLang="en-US" sz="2400" b="1" spc="200" baseline="0" dirty="0">
                <a:solidFill>
                  <a:schemeClr val="bg1">
                    <a:lumMod val="8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3479"/>
            <a:ext cx="8229600" cy="576064"/>
          </a:xfrm>
        </p:spPr>
        <p:txBody>
          <a:bodyPr>
            <a:noAutofit/>
          </a:bodyPr>
          <a:lstStyle>
            <a:lvl1pPr algn="l"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29600" cy="2880319"/>
          </a:xfrm>
        </p:spPr>
        <p:txBody>
          <a:bodyPr>
            <a:normAutofit/>
          </a:bodyPr>
          <a:lstStyle>
            <a:lvl1pPr marL="342900" indent="-34290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2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4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0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E82B1-B816-441B-B6B1-544253831D65}" type="datetimeFigureOut">
              <a:rPr lang="zh-CN" altLang="en-US" smtClean="0"/>
              <a:t>2021/4/19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6D2C-4C6C-4745-BEE4-14262C315E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9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47285" y="2316817"/>
            <a:ext cx="41857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sz="4800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语言程序设计</a:t>
            </a:r>
            <a:endParaRPr lang="zh-CN" altLang="en-US" sz="4800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0153" y="3372126"/>
            <a:ext cx="6680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使用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枚举类型</a:t>
            </a:r>
            <a:endParaRPr lang="zh-CN" altLang="en-US" sz="3600" b="1" dirty="0">
              <a:latin typeface="+mj-lt"/>
              <a:ea typeface="华文行楷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12360" y="4085079"/>
            <a:ext cx="7521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>
                <a:solidFill>
                  <a:schemeClr val="accent1">
                    <a:lumMod val="75000"/>
                  </a:schemeClr>
                </a:solidFill>
              </a:rPr>
              <a:t>刘佳</a:t>
            </a:r>
            <a:endParaRPr lang="zh-CN" altLang="en-US" sz="2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使用枚举变量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 smtClean="0"/>
              <a:t>如</a:t>
            </a:r>
            <a:r>
              <a:rPr lang="zh-CN" altLang="en-US" dirty="0"/>
              <a:t>一定要把数值赋予枚举变量，则必须用</a:t>
            </a:r>
            <a:r>
              <a:rPr lang="zh-CN" altLang="en-US" b="1" dirty="0">
                <a:solidFill>
                  <a:srgbClr val="FF0000"/>
                </a:solidFill>
              </a:rPr>
              <a:t>强制类型转换</a:t>
            </a:r>
            <a:r>
              <a:rPr lang="zh-CN" altLang="en-US" dirty="0"/>
              <a:t>。</a:t>
            </a:r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枚举和宏虽然很相似，但更本质</a:t>
            </a:r>
            <a:r>
              <a:rPr lang="zh-CN" altLang="en-US" dirty="0" smtClean="0"/>
              <a:t>的是：</a:t>
            </a:r>
            <a:r>
              <a:rPr lang="zh-CN" altLang="en-US" dirty="0"/>
              <a:t>宏在预处理阶段将名字替换成对应的文本串，枚举在编译阶段将名字替换成对应的值</a:t>
            </a:r>
            <a:r>
              <a:rPr lang="zh-CN" altLang="en-US" dirty="0" smtClean="0"/>
              <a:t>。可以</a:t>
            </a:r>
            <a:r>
              <a:rPr lang="zh-CN" altLang="en-US" dirty="0"/>
              <a:t>将枚举理解为</a:t>
            </a:r>
            <a:r>
              <a:rPr lang="zh-CN" altLang="en-US" b="1" dirty="0">
                <a:solidFill>
                  <a:srgbClr val="FF0000"/>
                </a:solidFill>
              </a:rPr>
              <a:t>编译阶段的宏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387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使用枚举类型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9582"/>
            <a:ext cx="29146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63638"/>
            <a:ext cx="50546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94" y="2571750"/>
            <a:ext cx="26035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定义</a:t>
            </a:r>
            <a:r>
              <a:rPr lang="zh-CN" altLang="en-US" dirty="0"/>
              <a:t>枚举类型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枚举变量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枚举变量</a:t>
            </a:r>
          </a:p>
        </p:txBody>
      </p:sp>
    </p:spTree>
    <p:extLst>
      <p:ext uri="{BB962C8B-B14F-4D97-AF65-F5344CB8AC3E}">
        <p14:creationId xmlns:p14="http://schemas.microsoft.com/office/powerpoint/2010/main" val="20407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/>
              <a:t>Ｃ</a:t>
            </a:r>
            <a:r>
              <a:rPr lang="zh-CN" altLang="en-US" dirty="0"/>
              <a:t>语言提供了一种称为“</a:t>
            </a:r>
            <a:r>
              <a:rPr lang="zh-CN" altLang="en-US" b="1" dirty="0">
                <a:solidFill>
                  <a:srgbClr val="FF0000"/>
                </a:solidFill>
              </a:rPr>
              <a:t>枚举</a:t>
            </a:r>
            <a:r>
              <a:rPr lang="zh-CN" altLang="en-US" dirty="0"/>
              <a:t>”的类型，在“枚举”类型的定义中</a:t>
            </a:r>
            <a:r>
              <a:rPr lang="zh-CN" altLang="en-US" b="1" dirty="0">
                <a:solidFill>
                  <a:srgbClr val="FF0000"/>
                </a:solidFill>
              </a:rPr>
              <a:t>列举出所有可能的取值。</a:t>
            </a:r>
          </a:p>
          <a:p>
            <a:pPr fontAlgn="ctr">
              <a:defRPr/>
            </a:pPr>
            <a:r>
              <a:rPr lang="zh-CN" altLang="en-US" dirty="0"/>
              <a:t>枚举类型</a:t>
            </a:r>
            <a:r>
              <a:rPr lang="zh-CN" altLang="en-US" b="1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一种</a:t>
            </a:r>
            <a:r>
              <a:rPr lang="zh-CN" altLang="en-US" b="1" dirty="0">
                <a:solidFill>
                  <a:srgbClr val="FF0000"/>
                </a:solidFill>
              </a:rPr>
              <a:t>基本数据类型</a:t>
            </a:r>
            <a:r>
              <a:rPr lang="zh-CN" altLang="en-US" dirty="0"/>
              <a:t>，而不是一种构造类型，因为它不能再分解为任何基本类型。</a:t>
            </a:r>
          </a:p>
          <a:p>
            <a:pPr marL="0" indent="0" fontAlgn="ctr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6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 smtClean="0">
                <a:latin typeface="+mj-ea"/>
                <a:ea typeface="+mj-ea"/>
              </a:rPr>
              <a:t>枚举</a:t>
            </a:r>
            <a:r>
              <a:rPr lang="zh-CN" altLang="en-US" dirty="0">
                <a:latin typeface="+mj-ea"/>
                <a:ea typeface="+mj-ea"/>
              </a:rPr>
              <a:t>类型定义的一般形式为：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       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枚举名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{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枚举值表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};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如：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weekday{ Mon, Tues, Wed, Thurs, Fri, Sat, Sun };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latin typeface="+mj-ea"/>
                <a:ea typeface="+mj-ea"/>
              </a:rPr>
              <a:t>该枚举名为</a:t>
            </a:r>
            <a:r>
              <a:rPr lang="en-US" altLang="zh-CN" dirty="0">
                <a:latin typeface="+mj-ea"/>
                <a:ea typeface="+mj-ea"/>
              </a:rPr>
              <a:t>weekday</a:t>
            </a:r>
            <a:r>
              <a:rPr lang="zh-CN" altLang="en-US" dirty="0">
                <a:latin typeface="+mj-ea"/>
                <a:ea typeface="+mj-ea"/>
              </a:rPr>
              <a:t>，枚举值共有</a:t>
            </a:r>
            <a:r>
              <a:rPr lang="en-US" altLang="zh-CN" dirty="0">
                <a:latin typeface="+mj-ea"/>
                <a:ea typeface="+mj-ea"/>
              </a:rPr>
              <a:t>7</a:t>
            </a:r>
            <a:r>
              <a:rPr lang="zh-CN" altLang="en-US" dirty="0">
                <a:latin typeface="+mj-ea"/>
                <a:ea typeface="+mj-ea"/>
              </a:rPr>
              <a:t>个</a:t>
            </a:r>
          </a:p>
          <a:p>
            <a:pPr marL="0" indent="0" fontAlgn="ctr">
              <a:buNone/>
              <a:defRPr/>
            </a:pP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6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2304255"/>
          </a:xfrm>
        </p:spPr>
        <p:txBody>
          <a:bodyPr>
            <a:normAutofit/>
          </a:bodyPr>
          <a:lstStyle/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定义中没有给出枚举值对应的值，这是因为枚举值默认从 </a:t>
            </a:r>
            <a:r>
              <a:rPr lang="en-US" altLang="zh-CN" dirty="0">
                <a:ea typeface="宋体" pitchFamily="2" charset="-122"/>
              </a:rPr>
              <a:t>0 </a:t>
            </a:r>
            <a:r>
              <a:rPr lang="zh-CN" altLang="en-US" dirty="0">
                <a:ea typeface="宋体" pitchFamily="2" charset="-122"/>
              </a:rPr>
              <a:t>开始，往后逐个加 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（递增）</a:t>
            </a:r>
            <a:r>
              <a:rPr lang="zh-CN" altLang="en-US" dirty="0" smtClean="0">
                <a:ea typeface="宋体" pitchFamily="2" charset="-122"/>
              </a:rPr>
              <a:t>。</a:t>
            </a:r>
            <a:endParaRPr lang="en-US" altLang="zh-CN" dirty="0" smtClean="0">
              <a:ea typeface="宋体" pitchFamily="2" charset="-122"/>
            </a:endParaRPr>
          </a:p>
          <a:p>
            <a:pPr fontAlgn="ctr">
              <a:defRPr/>
            </a:pPr>
            <a:r>
              <a:rPr lang="en-US" altLang="zh-CN" dirty="0" smtClean="0">
                <a:ea typeface="宋体" pitchFamily="2" charset="-122"/>
              </a:rPr>
              <a:t>weekday </a:t>
            </a:r>
            <a:r>
              <a:rPr lang="zh-CN" altLang="en-US" dirty="0">
                <a:ea typeface="宋体" pitchFamily="2" charset="-122"/>
              </a:rPr>
              <a:t>中的 </a:t>
            </a:r>
            <a:r>
              <a:rPr lang="en-US" altLang="zh-CN" dirty="0">
                <a:ea typeface="宋体" pitchFamily="2" charset="-122"/>
              </a:rPr>
              <a:t>Mon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Tues ...... Sun </a:t>
            </a:r>
            <a:r>
              <a:rPr lang="zh-CN" altLang="en-US" dirty="0">
                <a:ea typeface="宋体" pitchFamily="2" charset="-122"/>
              </a:rPr>
              <a:t>各名称对应的值分别为 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en-US" altLang="zh-CN" dirty="0">
                <a:ea typeface="宋体" pitchFamily="2" charset="-122"/>
              </a:rPr>
              <a:t>1 ...... 6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25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lnSpcReduction="10000"/>
          </a:bodyPr>
          <a:lstStyle/>
          <a:p>
            <a:pPr fontAlgn="ctr">
              <a:defRPr/>
            </a:pPr>
            <a:r>
              <a:rPr lang="zh-CN" altLang="en-US" dirty="0" smtClean="0">
                <a:ea typeface="宋体" pitchFamily="2" charset="-122"/>
              </a:rPr>
              <a:t>也</a:t>
            </a:r>
            <a:r>
              <a:rPr lang="zh-CN" altLang="en-US" dirty="0">
                <a:ea typeface="宋体" pitchFamily="2" charset="-122"/>
              </a:rPr>
              <a:t>可以给每个名字都指定一个值：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weekday{ Mon = 1, Tues = 2, Wed = 3, Thurs = 4, Fri = 5, Sat = 6, Sun = 7 };</a:t>
            </a:r>
          </a:p>
          <a:p>
            <a:pPr fontAlgn="ctr">
              <a:defRPr/>
            </a:pPr>
            <a:r>
              <a:rPr lang="zh-CN" altLang="en-US" dirty="0">
                <a:ea typeface="宋体" pitchFamily="2" charset="-122"/>
              </a:rPr>
              <a:t>或者只给第一个名字指定值：</a:t>
            </a:r>
          </a:p>
          <a:p>
            <a:pPr marL="0" indent="0" fontAlgn="ctr">
              <a:buNone/>
              <a:defRPr/>
            </a:pPr>
            <a:r>
              <a:rPr lang="zh-CN" altLang="en-US" dirty="0">
                <a:ea typeface="宋体" pitchFamily="2" charset="-122"/>
              </a:rPr>
              <a:t>    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weekday{ Mon = 1, Tues, Wed, Thurs, Fri, Sat, Sun };</a:t>
            </a:r>
          </a:p>
          <a:p>
            <a:pPr fontAlgn="ctr"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67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设有变量</a:t>
            </a:r>
            <a:r>
              <a:rPr lang="en-US" altLang="zh-CN" dirty="0" err="1"/>
              <a:t>a,b,c</a:t>
            </a:r>
            <a:r>
              <a:rPr lang="zh-CN" altLang="en-US" dirty="0"/>
              <a:t>被定义为上述的</a:t>
            </a:r>
            <a:r>
              <a:rPr lang="en-US" altLang="zh-CN" dirty="0" err="1"/>
              <a:t>enum</a:t>
            </a:r>
            <a:r>
              <a:rPr lang="en-US" altLang="zh-CN" dirty="0"/>
              <a:t> weekday</a:t>
            </a:r>
            <a:r>
              <a:rPr lang="zh-CN" altLang="en-US" dirty="0"/>
              <a:t>类型，可采用下述任一种方式：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）先定义类型后定义变量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weekday{ Mon, Tues, Wed, Thurs, Fri, Sat, Sun };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weekday 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a,b,c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85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定义枚举变量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240359"/>
          </a:xfrm>
        </p:spPr>
        <p:txBody>
          <a:bodyPr>
            <a:normAutofit fontScale="92500"/>
          </a:bodyPr>
          <a:lstStyle/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sz="3000" dirty="0" smtClean="0"/>
              <a:t>2</a:t>
            </a:r>
            <a:r>
              <a:rPr lang="zh-CN" altLang="en-US" sz="3000" dirty="0"/>
              <a:t>）同时定义类型和变量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weekday{ Mon, Tues, Wed, Thurs, Fri, Sat, Sun }a, b, c;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sz="3000" dirty="0"/>
              <a:t>3</a:t>
            </a:r>
            <a:r>
              <a:rPr lang="zh-CN" altLang="en-US" sz="3000" dirty="0"/>
              <a:t>）使用</a:t>
            </a:r>
            <a:r>
              <a:rPr lang="en-US" altLang="zh-CN" sz="3000" dirty="0" err="1"/>
              <a:t>typedef</a:t>
            </a:r>
            <a:endParaRPr lang="en-US" altLang="zh-CN" sz="3000" dirty="0"/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typedef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enum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  <a:r>
              <a:rPr lang="en-US" altLang="zh-C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Mon,Tues,Wed,Thurs,Fri,Sat,Sun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WEEK;</a:t>
            </a:r>
          </a:p>
          <a:p>
            <a:pPr marL="0" indent="0" fontAlgn="ctr">
              <a:buClr>
                <a:schemeClr val="tx1"/>
              </a:buClr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b, c;</a:t>
            </a:r>
          </a:p>
        </p:txBody>
      </p:sp>
    </p:spTree>
    <p:extLst>
      <p:ext uri="{BB962C8B-B14F-4D97-AF65-F5344CB8AC3E}">
        <p14:creationId xmlns:p14="http://schemas.microsoft.com/office/powerpoint/2010/main" val="11014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使用枚举变量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8219256" cy="3168351"/>
          </a:xfrm>
        </p:spPr>
        <p:txBody>
          <a:bodyPr>
            <a:normAutofit/>
          </a:bodyPr>
          <a:lstStyle/>
          <a:p>
            <a:pPr fontAlgn="ctr">
              <a:buClr>
                <a:schemeClr val="tx1"/>
              </a:buClr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枚举值</a:t>
            </a:r>
            <a:r>
              <a:rPr lang="zh-CN" altLang="en-US" dirty="0"/>
              <a:t>是常量，</a:t>
            </a:r>
            <a:r>
              <a:rPr lang="zh-CN" altLang="en-US" b="1" dirty="0">
                <a:solidFill>
                  <a:srgbClr val="FF0000"/>
                </a:solidFill>
              </a:rPr>
              <a:t>不是变量</a:t>
            </a:r>
            <a:r>
              <a:rPr lang="zh-CN" altLang="en-US" dirty="0"/>
              <a:t>，不能在程序中用赋值语句再对它赋值。</a:t>
            </a:r>
          </a:p>
          <a:p>
            <a:pPr fontAlgn="ctr">
              <a:buClr>
                <a:schemeClr val="tx1"/>
              </a:buClr>
              <a:defRPr/>
            </a:pPr>
            <a:r>
              <a:rPr lang="zh-CN" altLang="en-US" dirty="0"/>
              <a:t>枚举值</a:t>
            </a:r>
            <a:r>
              <a:rPr lang="zh-CN" altLang="en-US" dirty="0" smtClean="0"/>
              <a:t>本身是一</a:t>
            </a:r>
            <a:r>
              <a:rPr lang="zh-CN" altLang="en-US" dirty="0"/>
              <a:t>个由系统定义或用户指定了的表示序号的数值，但给枚举变量赋值时，</a:t>
            </a:r>
            <a:r>
              <a:rPr lang="zh-CN" altLang="en-US" b="1" dirty="0">
                <a:solidFill>
                  <a:srgbClr val="FF0000"/>
                </a:solidFill>
              </a:rPr>
              <a:t>只能把枚举值赋予枚举变量</a:t>
            </a:r>
            <a:r>
              <a:rPr lang="zh-CN" altLang="en-US" dirty="0"/>
              <a:t>，不能把元素的数值直接赋予枚举变量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36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486</Words>
  <Application>Microsoft Office PowerPoint</Application>
  <PresentationFormat>全屏显示(16:9)</PresentationFormat>
  <Paragraphs>41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华文行楷</vt:lpstr>
      <vt:lpstr>隶书</vt:lpstr>
      <vt:lpstr>宋体</vt:lpstr>
      <vt:lpstr>Arial</vt:lpstr>
      <vt:lpstr>Calibri</vt:lpstr>
      <vt:lpstr>Wingdings</vt:lpstr>
      <vt:lpstr>Office 主题​​</vt:lpstr>
      <vt:lpstr>PowerPoint 演示文稿</vt:lpstr>
      <vt:lpstr>学习目标</vt:lpstr>
      <vt:lpstr>定义枚举类型</vt:lpstr>
      <vt:lpstr>定义枚举类型</vt:lpstr>
      <vt:lpstr>定义枚举类型</vt:lpstr>
      <vt:lpstr>定义枚举类型</vt:lpstr>
      <vt:lpstr>定义枚举变量</vt:lpstr>
      <vt:lpstr>定义枚举变量</vt:lpstr>
      <vt:lpstr>使用枚举变量</vt:lpstr>
      <vt:lpstr>使用枚举变量</vt:lpstr>
      <vt:lpstr>使用枚举类型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</dc:creator>
  <cp:lastModifiedBy>Microsoft 帐户</cp:lastModifiedBy>
  <cp:revision>184</cp:revision>
  <dcterms:created xsi:type="dcterms:W3CDTF">2017-07-02T02:55:42Z</dcterms:created>
  <dcterms:modified xsi:type="dcterms:W3CDTF">2021-04-19T00:02:11Z</dcterms:modified>
</cp:coreProperties>
</file>