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5" r:id="rId4"/>
    <p:sldId id="266" r:id="rId5"/>
    <p:sldId id="273" r:id="rId6"/>
    <p:sldId id="267" r:id="rId7"/>
    <p:sldId id="268" r:id="rId8"/>
    <p:sldId id="269" r:id="rId9"/>
    <p:sldId id="274" r:id="rId10"/>
    <p:sldId id="270" r:id="rId11"/>
    <p:sldId id="271" r:id="rId12"/>
    <p:sldId id="275" r:id="rId13"/>
    <p:sldId id="272" r:id="rId14"/>
    <p:sldId id="276" r:id="rId15"/>
    <p:sldId id="26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认识并打开文件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打开文件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7427168" cy="648071"/>
          </a:xfrm>
        </p:spPr>
        <p:txBody>
          <a:bodyPr>
            <a:normAutofit/>
          </a:bodyPr>
          <a:lstStyle/>
          <a:p>
            <a:pPr fontAlgn="ctr"/>
            <a:r>
              <a:rPr lang="zh-CN" altLang="en-US" dirty="0"/>
              <a:t>文件打开</a:t>
            </a:r>
            <a:r>
              <a:rPr lang="zh-CN" altLang="en-US" dirty="0" smtClean="0"/>
              <a:t>方式（仅给出部分）：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11246"/>
              </p:ext>
            </p:extLst>
          </p:nvPr>
        </p:nvGraphicFramePr>
        <p:xfrm>
          <a:off x="539552" y="1635646"/>
          <a:ext cx="8208912" cy="28803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18761"/>
                <a:gridCol w="7290151"/>
              </a:tblGrid>
              <a:tr h="469547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 marL="42180" marR="421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含</a:t>
                      </a: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义</a:t>
                      </a: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91274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sz="1800" kern="1000">
                        <a:effectLst/>
                        <a:latin typeface="+mn-ea"/>
                        <a:ea typeface="+mn-ea"/>
                      </a:endParaRPr>
                    </a:p>
                  </a:txBody>
                  <a:tcPr marL="42180" marR="421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为读而打开文本文件。当指定这种方式时</a:t>
                      </a: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对打开的文件只能进行“读”操作。若指定的文件不存在</a:t>
                      </a: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则会出错。</a:t>
                      </a: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018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w</a:t>
                      </a:r>
                      <a:endParaRPr lang="zh-CN" sz="1800" kern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80" marR="421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0">
                          <a:effectLst/>
                          <a:latin typeface="+mn-ea"/>
                          <a:ea typeface="+mn-ea"/>
                        </a:rPr>
                        <a:t>为写而打开文本文件。这时</a:t>
                      </a:r>
                      <a:r>
                        <a:rPr lang="en-US" sz="1800" kern="100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>
                          <a:effectLst/>
                          <a:latin typeface="+mn-ea"/>
                          <a:ea typeface="+mn-ea"/>
                        </a:rPr>
                        <a:t>如果指定的文件不存在</a:t>
                      </a:r>
                      <a:r>
                        <a:rPr lang="en-US" sz="1800" kern="100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>
                          <a:effectLst/>
                          <a:latin typeface="+mn-ea"/>
                          <a:ea typeface="+mn-ea"/>
                        </a:rPr>
                        <a:t>系统将用在</a:t>
                      </a:r>
                      <a:r>
                        <a:rPr lang="en-US" sz="1800" kern="1000">
                          <a:effectLst/>
                          <a:latin typeface="+mn-ea"/>
                          <a:ea typeface="+mn-ea"/>
                        </a:rPr>
                        <a:t>fopen</a:t>
                      </a:r>
                      <a:r>
                        <a:rPr lang="zh-CN" sz="1800" kern="1000">
                          <a:effectLst/>
                          <a:latin typeface="+mn-ea"/>
                          <a:ea typeface="+mn-ea"/>
                        </a:rPr>
                        <a:t>调用中指定的文件名建立一个新文件；如果指定的文件已存在</a:t>
                      </a:r>
                      <a:r>
                        <a:rPr lang="en-US" sz="1800" kern="100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>
                          <a:effectLst/>
                          <a:latin typeface="+mn-ea"/>
                          <a:ea typeface="+mn-ea"/>
                        </a:rPr>
                        <a:t>则将从文件的起始位置开始写</a:t>
                      </a:r>
                      <a:r>
                        <a:rPr lang="en-US" sz="1800" kern="100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>
                          <a:effectLst/>
                          <a:latin typeface="+mn-ea"/>
                          <a:ea typeface="+mn-ea"/>
                        </a:rPr>
                        <a:t>文件中原有的内容将全部消失。</a:t>
                      </a: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481">
                <a:tc>
                  <a:txBody>
                    <a:bodyPr/>
                    <a:lstStyle/>
                    <a:p>
                      <a:pPr indent="127000" algn="ctr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zh-CN" sz="1800" kern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80" marR="421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为在文件后面添加数据而打开文本文件。这时</a:t>
                      </a: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如果指定的文件不存在</a:t>
                      </a: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系统将用在</a:t>
                      </a:r>
                      <a:r>
                        <a:rPr lang="en-US" sz="1800" kern="1000" dirty="0" err="1">
                          <a:effectLst/>
                          <a:latin typeface="+mn-ea"/>
                          <a:ea typeface="+mn-ea"/>
                        </a:rPr>
                        <a:t>fopen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调用中指定的文件名建立一个新文件；如果指定的文件已存在</a:t>
                      </a: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则文件中原有的内容将保存</a:t>
                      </a:r>
                      <a:r>
                        <a:rPr lang="en-US" sz="1800" kern="10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0" dirty="0">
                          <a:effectLst/>
                          <a:latin typeface="+mn-ea"/>
                          <a:ea typeface="+mn-ea"/>
                        </a:rPr>
                        <a:t>新的数据写在原有内容之后。</a:t>
                      </a:r>
                    </a:p>
                  </a:txBody>
                  <a:tcPr marL="42180" marR="421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打开文件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系统负责</a:t>
            </a:r>
            <a:r>
              <a:rPr lang="zh-CN" altLang="zh-CN" dirty="0"/>
              <a:t>自动打开三个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 fontAlgn="ctr">
              <a:buFont typeface="+mj-lt"/>
              <a:buAutoNum type="arabicPeriod"/>
            </a:pPr>
            <a:r>
              <a:rPr lang="zh-CN" altLang="zh-CN" dirty="0" smtClean="0"/>
              <a:t>标准</a:t>
            </a:r>
            <a:r>
              <a:rPr lang="zh-CN" altLang="zh-CN" dirty="0"/>
              <a:t>输入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971550" lvl="1" indent="-514350" fontAlgn="ctr">
              <a:buFont typeface="+mj-lt"/>
              <a:buAutoNum type="arabicPeriod"/>
            </a:pPr>
            <a:r>
              <a:rPr lang="zh-CN" altLang="zh-CN" dirty="0" smtClean="0"/>
              <a:t>标准</a:t>
            </a:r>
            <a:r>
              <a:rPr lang="zh-CN" altLang="zh-CN" dirty="0"/>
              <a:t>输出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971550" lvl="1" indent="-514350" fontAlgn="ctr">
              <a:buFont typeface="+mj-lt"/>
              <a:buAutoNum type="arabicPeriod"/>
            </a:pPr>
            <a:r>
              <a:rPr lang="zh-CN" altLang="zh-CN" dirty="0" smtClean="0"/>
              <a:t>标准</a:t>
            </a:r>
            <a:r>
              <a:rPr lang="zh-CN" altLang="zh-CN" dirty="0"/>
              <a:t>出错</a:t>
            </a:r>
            <a:r>
              <a:rPr lang="zh-CN" altLang="zh-CN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3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打开文件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/>
            <a:r>
              <a:rPr lang="zh-CN" altLang="en-US" dirty="0"/>
              <a:t>三</a:t>
            </a:r>
            <a:r>
              <a:rPr lang="zh-CN" altLang="en-US" dirty="0" smtClean="0"/>
              <a:t>个文件</a:t>
            </a:r>
            <a:r>
              <a:rPr lang="zh-CN" altLang="zh-CN" dirty="0" smtClean="0"/>
              <a:t>相应</a:t>
            </a:r>
            <a:r>
              <a:rPr lang="zh-CN" altLang="zh-CN" dirty="0"/>
              <a:t>的文件指针为</a:t>
            </a:r>
            <a:r>
              <a:rPr lang="en-US" altLang="zh-CN" b="1" dirty="0" err="1">
                <a:solidFill>
                  <a:srgbClr val="FF0000"/>
                </a:solidFill>
              </a:rPr>
              <a:t>stdin</a:t>
            </a:r>
            <a:r>
              <a:rPr lang="zh-CN" altLang="zh-CN" dirty="0"/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stdout</a:t>
            </a:r>
            <a:r>
              <a:rPr lang="zh-CN" altLang="zh-CN" dirty="0"/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stderr</a:t>
            </a:r>
            <a:r>
              <a:rPr lang="en-US" altLang="zh-CN" dirty="0"/>
              <a:t>,</a:t>
            </a:r>
            <a:r>
              <a:rPr lang="zh-CN" altLang="zh-CN" dirty="0"/>
              <a:t>它们已在</a:t>
            </a:r>
            <a:r>
              <a:rPr lang="en-US" altLang="zh-CN" b="1" dirty="0" err="1">
                <a:solidFill>
                  <a:srgbClr val="FF0000"/>
                </a:solidFill>
              </a:rPr>
              <a:t>stdio.h</a:t>
            </a:r>
            <a:r>
              <a:rPr lang="zh-CN" altLang="zh-CN" dirty="0"/>
              <a:t>头文件中进行了说明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stdin</a:t>
            </a:r>
            <a:r>
              <a:rPr lang="zh-CN" altLang="zh-CN" dirty="0"/>
              <a:t>和键盘</a:t>
            </a:r>
            <a:r>
              <a:rPr lang="zh-CN" altLang="zh-CN" dirty="0" smtClean="0"/>
              <a:t>联接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stdout</a:t>
            </a:r>
            <a:r>
              <a:rPr lang="zh-CN" altLang="zh-CN" dirty="0"/>
              <a:t>和</a:t>
            </a:r>
            <a:r>
              <a:rPr lang="en-US" altLang="zh-CN" dirty="0" err="1"/>
              <a:t>stderr</a:t>
            </a:r>
            <a:r>
              <a:rPr lang="zh-CN" altLang="zh-CN" dirty="0"/>
              <a:t>和终端屏幕</a:t>
            </a:r>
            <a:r>
              <a:rPr lang="zh-CN" altLang="zh-CN" dirty="0" smtClean="0"/>
              <a:t>联接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关闭</a:t>
            </a:r>
            <a:r>
              <a:rPr lang="zh-CN" altLang="en-US" dirty="0" smtClean="0">
                <a:solidFill>
                  <a:srgbClr val="000000"/>
                </a:solidFill>
              </a:rPr>
              <a:t>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1872207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latin typeface="Arial" charset="0"/>
              </a:rPr>
              <a:t>当对文件的读</a:t>
            </a:r>
            <a:r>
              <a:rPr lang="en-US" altLang="zh-CN" dirty="0">
                <a:latin typeface="Arial" charset="0"/>
              </a:rPr>
              <a:t>(</a:t>
            </a:r>
            <a:r>
              <a:rPr lang="zh-CN" altLang="zh-CN" dirty="0">
                <a:latin typeface="Arial" charset="0"/>
              </a:rPr>
              <a:t>写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zh-CN" dirty="0">
                <a:latin typeface="Arial" charset="0"/>
              </a:rPr>
              <a:t>操作完成之后，必须将它</a:t>
            </a:r>
            <a:r>
              <a:rPr lang="zh-CN" altLang="zh-CN" dirty="0" smtClean="0">
                <a:latin typeface="Arial" charset="0"/>
              </a:rPr>
              <a:t>关闭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 smtClean="0">
              <a:latin typeface="Arial" charset="0"/>
            </a:endParaRPr>
          </a:p>
          <a:p>
            <a:pPr fontAlgn="ctr">
              <a:defRPr/>
            </a:pPr>
            <a:r>
              <a:rPr lang="zh-CN" altLang="en-US" dirty="0" smtClean="0">
                <a:latin typeface="Arial" charset="0"/>
              </a:rPr>
              <a:t>关闭文件是为了</a:t>
            </a:r>
            <a:r>
              <a:rPr lang="zh-CN" altLang="zh-CN" dirty="0" smtClean="0">
                <a:latin typeface="Arial" charset="0"/>
              </a:rPr>
              <a:t>避免</a:t>
            </a:r>
            <a:r>
              <a:rPr lang="zh-CN" altLang="zh-CN" dirty="0">
                <a:latin typeface="Arial" charset="0"/>
              </a:rPr>
              <a:t>后续的误操作</a:t>
            </a:r>
            <a:r>
              <a:rPr lang="zh-CN" altLang="zh-CN" dirty="0" smtClean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关闭</a:t>
            </a:r>
            <a:r>
              <a:rPr lang="zh-CN" altLang="en-US" dirty="0" smtClean="0">
                <a:solidFill>
                  <a:srgbClr val="000000"/>
                </a:solidFill>
              </a:rPr>
              <a:t>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244827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charset="0"/>
              </a:rPr>
              <a:t>关闭</a:t>
            </a:r>
            <a:r>
              <a:rPr lang="zh-CN" altLang="zh-CN" dirty="0">
                <a:latin typeface="Arial" charset="0"/>
              </a:rPr>
              <a:t>文件可调用库函数</a:t>
            </a:r>
            <a:r>
              <a:rPr lang="en-US" altLang="zh-CN" dirty="0" err="1">
                <a:latin typeface="Arial" charset="0"/>
              </a:rPr>
              <a:t>fclose</a:t>
            </a:r>
            <a:r>
              <a:rPr lang="zh-CN" altLang="zh-CN" dirty="0">
                <a:latin typeface="Arial" charset="0"/>
              </a:rPr>
              <a:t>来</a:t>
            </a:r>
            <a:r>
              <a:rPr lang="zh-CN" altLang="zh-CN" dirty="0" smtClean="0">
                <a:latin typeface="Arial" charset="0"/>
              </a:rPr>
              <a:t>实现</a:t>
            </a:r>
            <a:r>
              <a:rPr lang="zh-CN" altLang="en-US" dirty="0">
                <a:latin typeface="Arial" charset="0"/>
              </a:rPr>
              <a:t>，</a:t>
            </a:r>
            <a:r>
              <a:rPr lang="zh-CN" altLang="zh-CN" dirty="0" smtClean="0">
                <a:latin typeface="Arial" charset="0"/>
              </a:rPr>
              <a:t>调用</a:t>
            </a:r>
            <a:r>
              <a:rPr lang="zh-CN" altLang="zh-CN" dirty="0">
                <a:latin typeface="Arial" charset="0"/>
              </a:rPr>
              <a:t>形式： 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      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fclose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文件指针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；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latin typeface="Arial" charset="0"/>
              </a:rPr>
              <a:t>成功关闭操作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zh-CN" altLang="zh-CN" dirty="0" smtClean="0">
                <a:latin typeface="Arial" charset="0"/>
              </a:rPr>
              <a:t>函数</a:t>
            </a:r>
            <a:r>
              <a:rPr lang="zh-CN" altLang="zh-CN" dirty="0">
                <a:latin typeface="Arial" charset="0"/>
              </a:rPr>
              <a:t>返回</a:t>
            </a:r>
            <a:r>
              <a:rPr lang="en-US" altLang="zh-CN" dirty="0" smtClean="0">
                <a:latin typeface="Arial" charset="0"/>
              </a:rPr>
              <a:t>0</a:t>
            </a:r>
          </a:p>
          <a:p>
            <a:pPr lvl="1" fontAlgn="ctr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Arial" charset="0"/>
              </a:rPr>
              <a:t>关闭操作失败，函数</a:t>
            </a:r>
            <a:r>
              <a:rPr lang="zh-CN" altLang="zh-CN" dirty="0" smtClean="0">
                <a:latin typeface="Arial" charset="0"/>
              </a:rPr>
              <a:t>返回</a:t>
            </a:r>
            <a:r>
              <a:rPr lang="zh-CN" altLang="zh-CN" dirty="0">
                <a:latin typeface="Arial" charset="0"/>
              </a:rPr>
              <a:t>非</a:t>
            </a:r>
            <a:r>
              <a:rPr lang="en-US" altLang="zh-CN" dirty="0" smtClean="0">
                <a:latin typeface="Arial" charset="0"/>
              </a:rPr>
              <a:t>0</a:t>
            </a:r>
            <a:endParaRPr lang="zh-CN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认识并打开文件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 smtClean="0"/>
              <a:t>打开</a:t>
            </a:r>
            <a:r>
              <a:rPr lang="zh-CN" altLang="en-US" dirty="0"/>
              <a:t>文件 </a:t>
            </a:r>
            <a:endParaRPr lang="en-US" altLang="zh-CN" dirty="0"/>
          </a:p>
          <a:p>
            <a:r>
              <a:rPr lang="zh-CN" altLang="en-US" dirty="0" smtClean="0"/>
              <a:t>关闭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认识文件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 fontScale="92500"/>
          </a:bodyPr>
          <a:lstStyle/>
          <a:p>
            <a:pPr fontAlgn="ctr"/>
            <a:r>
              <a:rPr lang="zh-CN" altLang="en-US" dirty="0" smtClean="0"/>
              <a:t>文件：</a:t>
            </a:r>
            <a:r>
              <a:rPr lang="zh-CN" altLang="zh-CN" dirty="0" smtClean="0"/>
              <a:t>和</a:t>
            </a:r>
            <a:r>
              <a:rPr lang="en-US" altLang="zh-CN" dirty="0"/>
              <a:t>C</a:t>
            </a:r>
            <a:r>
              <a:rPr lang="zh-CN" altLang="zh-CN" dirty="0"/>
              <a:t>程序的输入、输出等一系列操作相关的数据</a:t>
            </a:r>
            <a:r>
              <a:rPr lang="zh-CN" altLang="zh-CN" dirty="0" smtClean="0"/>
              <a:t>文件。</a:t>
            </a:r>
            <a:endParaRPr lang="en-US" altLang="zh-CN" dirty="0" smtClean="0"/>
          </a:p>
          <a:p>
            <a:pPr fontAlgn="ctr"/>
            <a:r>
              <a:rPr lang="zh-CN" altLang="zh-CN" dirty="0"/>
              <a:t>从</a:t>
            </a:r>
            <a:r>
              <a:rPr lang="zh-CN" altLang="zh-CN" dirty="0" smtClean="0"/>
              <a:t>外部输入</a:t>
            </a:r>
            <a:r>
              <a:rPr lang="zh-CN" altLang="zh-CN" dirty="0"/>
              <a:t>数据赋给程序中的变量，这种操作称为“</a:t>
            </a:r>
            <a:r>
              <a:rPr lang="zh-CN" altLang="zh-CN" b="1" dirty="0">
                <a:solidFill>
                  <a:srgbClr val="FF0000"/>
                </a:solidFill>
              </a:rPr>
              <a:t>输入</a:t>
            </a:r>
            <a:r>
              <a:rPr lang="zh-CN" altLang="zh-CN" dirty="0"/>
              <a:t>”（对</a:t>
            </a:r>
            <a:r>
              <a:rPr lang="zh-CN" altLang="zh-CN" dirty="0" smtClean="0"/>
              <a:t>内存）</a:t>
            </a:r>
            <a:r>
              <a:rPr lang="zh-CN" altLang="zh-CN" dirty="0"/>
              <a:t>或“</a:t>
            </a:r>
            <a:r>
              <a:rPr lang="zh-CN" altLang="zh-CN" b="1" dirty="0">
                <a:solidFill>
                  <a:srgbClr val="FF0000"/>
                </a:solidFill>
              </a:rPr>
              <a:t>读取</a:t>
            </a:r>
            <a:r>
              <a:rPr lang="zh-CN" altLang="zh-CN" dirty="0"/>
              <a:t>”（对</a:t>
            </a:r>
            <a:r>
              <a:rPr lang="zh-CN" altLang="zh-CN" dirty="0" smtClean="0"/>
              <a:t>文件）；</a:t>
            </a:r>
            <a:endParaRPr lang="en-US" altLang="zh-CN" dirty="0" smtClean="0"/>
          </a:p>
          <a:p>
            <a:pPr fontAlgn="ctr"/>
            <a:r>
              <a:rPr lang="zh-CN" altLang="zh-CN" dirty="0" smtClean="0"/>
              <a:t>把</a:t>
            </a:r>
            <a:r>
              <a:rPr lang="zh-CN" altLang="zh-CN" dirty="0"/>
              <a:t>程序中变量的值输出到外部文件中，这种操作称为</a:t>
            </a:r>
            <a:r>
              <a:rPr lang="zh-CN" altLang="zh-CN" dirty="0" smtClean="0"/>
              <a:t>“</a:t>
            </a:r>
            <a:r>
              <a:rPr lang="zh-CN" altLang="zh-CN" b="1" dirty="0" smtClean="0">
                <a:solidFill>
                  <a:srgbClr val="FF0000"/>
                </a:solidFill>
              </a:rPr>
              <a:t>输出</a:t>
            </a:r>
            <a:r>
              <a:rPr lang="zh-CN" altLang="zh-CN" dirty="0"/>
              <a:t>” （对内存） </a:t>
            </a:r>
            <a:r>
              <a:rPr lang="zh-CN" altLang="zh-CN" dirty="0" smtClean="0"/>
              <a:t>或“</a:t>
            </a:r>
            <a:r>
              <a:rPr lang="zh-CN" altLang="zh-CN" b="1" dirty="0" smtClean="0">
                <a:solidFill>
                  <a:srgbClr val="FF0000"/>
                </a:solidFill>
              </a:rPr>
              <a:t>写</a:t>
            </a:r>
            <a:r>
              <a:rPr lang="zh-CN" altLang="en-US" b="1" dirty="0" smtClean="0">
                <a:solidFill>
                  <a:srgbClr val="FF0000"/>
                </a:solidFill>
              </a:rPr>
              <a:t>入</a:t>
            </a:r>
            <a:r>
              <a:rPr lang="zh-CN" altLang="zh-CN" dirty="0"/>
              <a:t>” （对文件） </a:t>
            </a:r>
            <a:r>
              <a:rPr lang="zh-CN" altLang="zh-CN" dirty="0" smtClean="0"/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7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认识文件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从文件编码的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来看，文件</a:t>
            </a:r>
            <a:r>
              <a:rPr lang="zh-CN" altLang="zh-CN" dirty="0" smtClean="0"/>
              <a:t>分为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/>
              <a:t>文本文件（也叫</a:t>
            </a:r>
            <a:r>
              <a:rPr lang="en-US" altLang="zh-CN" dirty="0"/>
              <a:t>ASCII</a:t>
            </a:r>
            <a:r>
              <a:rPr lang="zh-CN" altLang="zh-CN" dirty="0"/>
              <a:t>文件）</a:t>
            </a:r>
            <a:endParaRPr lang="en-US" altLang="zh-CN" dirty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/>
              <a:t>二进制</a:t>
            </a:r>
            <a:r>
              <a:rPr lang="zh-CN" altLang="zh-CN" dirty="0" smtClean="0"/>
              <a:t>文件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7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认识文件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 smtClean="0"/>
              <a:t>标准</a:t>
            </a:r>
            <a:r>
              <a:rPr lang="zh-CN" altLang="zh-CN" dirty="0"/>
              <a:t>输出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：系统</a:t>
            </a:r>
            <a:r>
              <a:rPr lang="zh-CN" altLang="zh-CN" dirty="0" smtClean="0"/>
              <a:t>通常</a:t>
            </a:r>
            <a:r>
              <a:rPr lang="zh-CN" altLang="zh-CN" dirty="0"/>
              <a:t>把显示器定义为标准输出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 smtClean="0"/>
              <a:t>标准输入文件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键盘</a:t>
            </a:r>
            <a:r>
              <a:rPr lang="zh-CN" altLang="zh-CN" dirty="0"/>
              <a:t>被</a:t>
            </a:r>
            <a:r>
              <a:rPr lang="zh-CN" altLang="en-US" dirty="0"/>
              <a:t>定义为</a:t>
            </a:r>
            <a:r>
              <a:rPr lang="zh-CN" altLang="zh-CN" dirty="0"/>
              <a:t>标准的输入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 smtClean="0"/>
              <a:t>把</a:t>
            </a:r>
            <a:r>
              <a:rPr lang="zh-CN" altLang="zh-CN" dirty="0"/>
              <a:t>它们的输入、输出等同于对磁盘文件的读和写。</a:t>
            </a:r>
            <a:endParaRPr lang="en-US" altLang="zh-CN" dirty="0"/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80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认识文件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charset="0"/>
              </a:rPr>
              <a:t>要</a:t>
            </a:r>
            <a:r>
              <a:rPr lang="zh-CN" altLang="zh-CN" dirty="0">
                <a:latin typeface="Arial" charset="0"/>
              </a:rPr>
              <a:t>完成对文件的操作，首先要定义一个指向文件的指针变量，这个指针称为</a:t>
            </a:r>
            <a:r>
              <a:rPr lang="zh-CN" altLang="zh-CN" b="1" dirty="0">
                <a:solidFill>
                  <a:srgbClr val="FF0000"/>
                </a:solidFill>
                <a:latin typeface="Arial" charset="0"/>
              </a:rPr>
              <a:t>文件指针</a:t>
            </a:r>
            <a:r>
              <a:rPr lang="zh-CN" altLang="zh-CN" dirty="0" smtClean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  <a:p>
            <a:pPr fontAlgn="ctr">
              <a:defRPr/>
            </a:pPr>
            <a:r>
              <a:rPr lang="zh-CN" altLang="zh-CN" dirty="0">
                <a:latin typeface="Arial" charset="0"/>
              </a:rPr>
              <a:t>定义文件指针的一般形式为：</a:t>
            </a:r>
          </a:p>
          <a:p>
            <a:pPr marL="0" indent="0" fontAlgn="ctr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Arial" charset="0"/>
              </a:rPr>
              <a:t> 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FILE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指针变量标识符；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打开文件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03232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latin typeface="Arial" charset="0"/>
              </a:rPr>
              <a:t>操作文件的正确流程为</a:t>
            </a:r>
            <a:r>
              <a:rPr lang="zh-CN" altLang="zh-CN" dirty="0" smtClean="0">
                <a:latin typeface="Arial" charset="0"/>
              </a:rPr>
              <a:t>：</a:t>
            </a:r>
            <a:endParaRPr lang="en-US" altLang="zh-CN" dirty="0" smtClean="0">
              <a:latin typeface="Arial" charset="0"/>
            </a:endParaRPr>
          </a:p>
          <a:p>
            <a:pPr marL="400050" lvl="1" indent="0" fontAlgn="ctr">
              <a:buNone/>
              <a:defRPr/>
            </a:pPr>
            <a:r>
              <a:rPr lang="zh-CN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打开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文件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--&gt;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读写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文件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--&gt; 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关闭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文件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fontAlgn="ctr">
              <a:defRPr/>
            </a:pPr>
            <a:r>
              <a:rPr lang="zh-CN" altLang="zh-CN" dirty="0" smtClean="0">
                <a:latin typeface="Arial" charset="0"/>
              </a:rPr>
              <a:t>文件</a:t>
            </a:r>
            <a:r>
              <a:rPr lang="zh-CN" altLang="zh-CN" dirty="0">
                <a:latin typeface="Arial" charset="0"/>
              </a:rPr>
              <a:t>在进行读写操作之前要先打开，使用完毕要关闭。</a:t>
            </a:r>
            <a:endParaRPr lang="en-US" altLang="zh-CN" dirty="0">
              <a:latin typeface="Arial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51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打开文件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643192" cy="3168351"/>
          </a:xfrm>
        </p:spPr>
        <p:txBody>
          <a:bodyPr>
            <a:noAutofit/>
          </a:bodyPr>
          <a:lstStyle/>
          <a:p>
            <a:pPr fontAlgn="ctr">
              <a:defRPr/>
            </a:pPr>
            <a:r>
              <a:rPr lang="zh-CN" altLang="en-US" dirty="0">
                <a:latin typeface="Arial" charset="0"/>
              </a:rPr>
              <a:t>打开文件由库函数</a:t>
            </a:r>
            <a:r>
              <a:rPr lang="en-US" altLang="zh-CN" dirty="0" err="1">
                <a:latin typeface="Arial" charset="0"/>
              </a:rPr>
              <a:t>fopen</a:t>
            </a:r>
            <a:r>
              <a:rPr lang="zh-CN" altLang="en-US" dirty="0">
                <a:latin typeface="Arial" charset="0"/>
              </a:rPr>
              <a:t>来实现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 smtClean="0">
              <a:latin typeface="Arial" charset="0"/>
            </a:endParaRPr>
          </a:p>
          <a:p>
            <a:pPr fontAlgn="ctr">
              <a:defRPr/>
            </a:pPr>
            <a:r>
              <a:rPr lang="en-US" altLang="zh-CN" dirty="0" err="1" smtClean="0">
                <a:latin typeface="Arial" charset="0"/>
              </a:rPr>
              <a:t>fopen</a:t>
            </a:r>
            <a:r>
              <a:rPr lang="zh-CN" altLang="en-US" dirty="0" smtClean="0">
                <a:latin typeface="Arial" charset="0"/>
              </a:rPr>
              <a:t>的调用</a:t>
            </a:r>
            <a:r>
              <a:rPr lang="zh-CN" altLang="en-US" dirty="0">
                <a:latin typeface="Arial" charset="0"/>
              </a:rPr>
              <a:t>形式：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latin typeface="Arial" charset="0"/>
              </a:rPr>
              <a:t>         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fopen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文件名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文件使用方式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；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7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打开文件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643192" cy="3168351"/>
          </a:xfrm>
        </p:spPr>
        <p:txBody>
          <a:bodyPr>
            <a:noAutofit/>
          </a:bodyPr>
          <a:lstStyle/>
          <a:p>
            <a:pPr fontAlgn="ctr">
              <a:defRPr/>
            </a:pPr>
            <a:r>
              <a:rPr lang="zh-CN" altLang="zh-CN" dirty="0" smtClean="0">
                <a:latin typeface="Arial" charset="0"/>
              </a:rPr>
              <a:t>例如</a:t>
            </a:r>
            <a:r>
              <a:rPr lang="zh-CN" altLang="zh-CN" dirty="0">
                <a:latin typeface="Arial" charset="0"/>
              </a:rPr>
              <a:t>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FILE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*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     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fp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=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fopen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("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file_a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", "r");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91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559</Words>
  <Application>Microsoft Office PowerPoint</Application>
  <PresentationFormat>全屏显示(16:9)</PresentationFormat>
  <Paragraphs>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认识文件</vt:lpstr>
      <vt:lpstr>认识文件</vt:lpstr>
      <vt:lpstr>认识文件</vt:lpstr>
      <vt:lpstr>认识文件</vt:lpstr>
      <vt:lpstr>打开文件</vt:lpstr>
      <vt:lpstr>打开文件</vt:lpstr>
      <vt:lpstr>打开文件</vt:lpstr>
      <vt:lpstr>打开文件</vt:lpstr>
      <vt:lpstr>打开文件</vt:lpstr>
      <vt:lpstr>打开文件</vt:lpstr>
      <vt:lpstr>关闭文件</vt:lpstr>
      <vt:lpstr>关闭文件</vt:lpstr>
      <vt:lpstr>认识并打开文件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185</cp:revision>
  <dcterms:created xsi:type="dcterms:W3CDTF">2017-07-02T02:55:42Z</dcterms:created>
  <dcterms:modified xsi:type="dcterms:W3CDTF">2021-04-19T00:03:09Z</dcterms:modified>
</cp:coreProperties>
</file>