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2"/>
  </p:notesMasterIdLst>
  <p:sldIdLst>
    <p:sldId id="256" r:id="rId3"/>
    <p:sldId id="310" r:id="rId4"/>
    <p:sldId id="306" r:id="rId5"/>
    <p:sldId id="307" r:id="rId6"/>
    <p:sldId id="309" r:id="rId7"/>
    <p:sldId id="269" r:id="rId8"/>
    <p:sldId id="262" r:id="rId9"/>
    <p:sldId id="260" r:id="rId10"/>
    <p:sldId id="286" r:id="rId11"/>
    <p:sldId id="288" r:id="rId12"/>
    <p:sldId id="301" r:id="rId13"/>
    <p:sldId id="290" r:id="rId14"/>
    <p:sldId id="276" r:id="rId15"/>
    <p:sldId id="261" r:id="rId16"/>
    <p:sldId id="275" r:id="rId17"/>
    <p:sldId id="280" r:id="rId18"/>
    <p:sldId id="274" r:id="rId19"/>
    <p:sldId id="291" r:id="rId20"/>
    <p:sldId id="293" r:id="rId21"/>
    <p:sldId id="294" r:id="rId22"/>
    <p:sldId id="284" r:id="rId23"/>
    <p:sldId id="264" r:id="rId24"/>
    <p:sldId id="295" r:id="rId25"/>
    <p:sldId id="296" r:id="rId26"/>
    <p:sldId id="297" r:id="rId27"/>
    <p:sldId id="298" r:id="rId28"/>
    <p:sldId id="299" r:id="rId29"/>
    <p:sldId id="300" r:id="rId30"/>
    <p:sldId id="257" r:id="rId31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4" d="100"/>
          <a:sy n="64" d="100"/>
        </p:scale>
        <p:origin x="82" y="144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96264-B464-4917-9E27-D586EF103FB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8DC5D-335F-49E3-AB5E-5FB5646BC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1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1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：认识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库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8121" y="1643395"/>
            <a:ext cx="7658051" cy="155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使用命令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 -m pip install 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</a:p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完毕后也可以进入交互模式，输入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requests,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没有报错说明安装成功！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2487094" y="646048"/>
            <a:ext cx="40425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61698" y="725724"/>
            <a:ext cx="3692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基础知识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9" y="3921789"/>
            <a:ext cx="9693276" cy="1722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929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23" name="图片 22"/>
          <p:cNvPicPr/>
          <p:nvPr/>
        </p:nvPicPr>
        <p:blipFill>
          <a:blip r:embed="rId2"/>
          <a:stretch>
            <a:fillRect/>
          </a:stretch>
        </p:blipFill>
        <p:spPr>
          <a:xfrm>
            <a:off x="1869893" y="3645838"/>
            <a:ext cx="8189453" cy="1707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2209155" y="2925738"/>
            <a:ext cx="714080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ython的原生库是urllib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,requests是第三方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487094" y="646048"/>
            <a:ext cx="40425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61698" y="725724"/>
            <a:ext cx="3692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基础知识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62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8139" y="3441046"/>
            <a:ext cx="4316737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库的作者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Kenneth Reitz 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http://www.kennethreitz.org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/>
          <p:cNvPicPr/>
          <p:nvPr/>
        </p:nvPicPr>
        <p:blipFill>
          <a:blip r:embed="rId2"/>
          <a:stretch>
            <a:fillRect/>
          </a:stretch>
        </p:blipFill>
        <p:spPr>
          <a:xfrm>
            <a:off x="5849064" y="1465253"/>
            <a:ext cx="4896544" cy="4593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圆角矩形 23"/>
          <p:cNvSpPr/>
          <p:nvPr/>
        </p:nvSpPr>
        <p:spPr>
          <a:xfrm>
            <a:off x="2487094" y="646048"/>
            <a:ext cx="40425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61698" y="725724"/>
            <a:ext cx="3692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基础知识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94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86698" y="2971354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r>
              <a:rPr lang="en-US" altLang="zh-CN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requests</a:t>
            </a:r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库的意义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1770541" y="2201784"/>
            <a:ext cx="3595220" cy="3595220"/>
            <a:chOff x="1307" y="587"/>
            <a:chExt cx="3147" cy="3147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502" y="2039"/>
              <a:ext cx="663" cy="1375"/>
            </a:xfrm>
            <a:custGeom>
              <a:avLst/>
              <a:gdLst>
                <a:gd name="T0" fmla="*/ 0 w 727"/>
                <a:gd name="T1" fmla="*/ 0 h 1508"/>
                <a:gd name="T2" fmla="*/ 0 w 727"/>
                <a:gd name="T3" fmla="*/ 1508 h 1508"/>
                <a:gd name="T4" fmla="*/ 727 w 727"/>
                <a:gd name="T5" fmla="*/ 722 h 1508"/>
                <a:gd name="T6" fmla="*/ 0 w 727"/>
                <a:gd name="T7" fmla="*/ 0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0" y="0"/>
                  </a:moveTo>
                  <a:cubicBezTo>
                    <a:pt x="0" y="1508"/>
                    <a:pt x="0" y="1508"/>
                    <a:pt x="0" y="1508"/>
                  </a:cubicBezTo>
                  <a:cubicBezTo>
                    <a:pt x="0" y="1508"/>
                    <a:pt x="535" y="1358"/>
                    <a:pt x="727" y="7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233" y="1631"/>
              <a:ext cx="1221" cy="975"/>
            </a:xfrm>
            <a:custGeom>
              <a:avLst/>
              <a:gdLst>
                <a:gd name="T0" fmla="*/ 0 w 1339"/>
                <a:gd name="T1" fmla="*/ 3 h 1069"/>
                <a:gd name="T2" fmla="*/ 1067 w 1339"/>
                <a:gd name="T3" fmla="*/ 1069 h 1069"/>
                <a:gd name="T4" fmla="*/ 1025 w 1339"/>
                <a:gd name="T5" fmla="*/ 0 h 1069"/>
                <a:gd name="T6" fmla="*/ 0 w 1339"/>
                <a:gd name="T7" fmla="*/ 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9" h="1069">
                  <a:moveTo>
                    <a:pt x="0" y="3"/>
                  </a:moveTo>
                  <a:cubicBezTo>
                    <a:pt x="1067" y="1069"/>
                    <a:pt x="1067" y="1069"/>
                    <a:pt x="1067" y="1069"/>
                  </a:cubicBezTo>
                  <a:cubicBezTo>
                    <a:pt x="1067" y="1069"/>
                    <a:pt x="1339" y="585"/>
                    <a:pt x="1025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757" y="876"/>
              <a:ext cx="1375" cy="663"/>
            </a:xfrm>
            <a:custGeom>
              <a:avLst/>
              <a:gdLst>
                <a:gd name="T0" fmla="*/ 0 w 1508"/>
                <a:gd name="T1" fmla="*/ 727 h 727"/>
                <a:gd name="T2" fmla="*/ 1508 w 1508"/>
                <a:gd name="T3" fmla="*/ 727 h 727"/>
                <a:gd name="T4" fmla="*/ 722 w 1508"/>
                <a:gd name="T5" fmla="*/ 0 h 727"/>
                <a:gd name="T6" fmla="*/ 0 w 1508"/>
                <a:gd name="T7" fmla="*/ 72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0" y="727"/>
                  </a:moveTo>
                  <a:cubicBezTo>
                    <a:pt x="1508" y="727"/>
                    <a:pt x="1508" y="727"/>
                    <a:pt x="1508" y="727"/>
                  </a:cubicBezTo>
                  <a:cubicBezTo>
                    <a:pt x="1508" y="727"/>
                    <a:pt x="1358" y="192"/>
                    <a:pt x="722" y="0"/>
                  </a:cubicBezTo>
                  <a:lnTo>
                    <a:pt x="0" y="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351" y="587"/>
              <a:ext cx="975" cy="1220"/>
            </a:xfrm>
            <a:custGeom>
              <a:avLst/>
              <a:gdLst>
                <a:gd name="T0" fmla="*/ 3 w 1070"/>
                <a:gd name="T1" fmla="*/ 1338 h 1338"/>
                <a:gd name="T2" fmla="*/ 1070 w 1070"/>
                <a:gd name="T3" fmla="*/ 272 h 1338"/>
                <a:gd name="T4" fmla="*/ 0 w 1070"/>
                <a:gd name="T5" fmla="*/ 314 h 1338"/>
                <a:gd name="T6" fmla="*/ 3 w 1070"/>
                <a:gd name="T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3" y="1338"/>
                  </a:moveTo>
                  <a:cubicBezTo>
                    <a:pt x="1070" y="272"/>
                    <a:pt x="1070" y="272"/>
                    <a:pt x="1070" y="272"/>
                  </a:cubicBezTo>
                  <a:cubicBezTo>
                    <a:pt x="1070" y="272"/>
                    <a:pt x="585" y="0"/>
                    <a:pt x="0" y="314"/>
                  </a:cubicBezTo>
                  <a:lnTo>
                    <a:pt x="3" y="13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596" y="908"/>
              <a:ext cx="663" cy="1375"/>
            </a:xfrm>
            <a:custGeom>
              <a:avLst/>
              <a:gdLst>
                <a:gd name="T0" fmla="*/ 727 w 727"/>
                <a:gd name="T1" fmla="*/ 1508 h 1508"/>
                <a:gd name="T2" fmla="*/ 727 w 727"/>
                <a:gd name="T3" fmla="*/ 0 h 1508"/>
                <a:gd name="T4" fmla="*/ 0 w 727"/>
                <a:gd name="T5" fmla="*/ 786 h 1508"/>
                <a:gd name="T6" fmla="*/ 727 w 727"/>
                <a:gd name="T7" fmla="*/ 1508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727" y="1508"/>
                  </a:moveTo>
                  <a:cubicBezTo>
                    <a:pt x="727" y="0"/>
                    <a:pt x="727" y="0"/>
                    <a:pt x="727" y="0"/>
                  </a:cubicBezTo>
                  <a:cubicBezTo>
                    <a:pt x="727" y="0"/>
                    <a:pt x="192" y="150"/>
                    <a:pt x="0" y="786"/>
                  </a:cubicBezTo>
                  <a:lnTo>
                    <a:pt x="727" y="1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307" y="1714"/>
              <a:ext cx="1220" cy="975"/>
            </a:xfrm>
            <a:custGeom>
              <a:avLst/>
              <a:gdLst>
                <a:gd name="T0" fmla="*/ 1338 w 1338"/>
                <a:gd name="T1" fmla="*/ 1066 h 1069"/>
                <a:gd name="T2" fmla="*/ 272 w 1338"/>
                <a:gd name="T3" fmla="*/ 0 h 1069"/>
                <a:gd name="T4" fmla="*/ 314 w 1338"/>
                <a:gd name="T5" fmla="*/ 1069 h 1069"/>
                <a:gd name="T6" fmla="*/ 1338 w 1338"/>
                <a:gd name="T7" fmla="*/ 1066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8" h="1069">
                  <a:moveTo>
                    <a:pt x="1338" y="1066"/>
                  </a:moveTo>
                  <a:cubicBezTo>
                    <a:pt x="272" y="0"/>
                    <a:pt x="272" y="0"/>
                    <a:pt x="272" y="0"/>
                  </a:cubicBezTo>
                  <a:cubicBezTo>
                    <a:pt x="272" y="0"/>
                    <a:pt x="0" y="484"/>
                    <a:pt x="314" y="1069"/>
                  </a:cubicBezTo>
                  <a:lnTo>
                    <a:pt x="1338" y="1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627" y="2783"/>
              <a:ext cx="1375" cy="662"/>
            </a:xfrm>
            <a:custGeom>
              <a:avLst/>
              <a:gdLst>
                <a:gd name="T0" fmla="*/ 1508 w 1508"/>
                <a:gd name="T1" fmla="*/ 0 h 727"/>
                <a:gd name="T2" fmla="*/ 0 w 1508"/>
                <a:gd name="T3" fmla="*/ 0 h 727"/>
                <a:gd name="T4" fmla="*/ 786 w 1508"/>
                <a:gd name="T5" fmla="*/ 727 h 727"/>
                <a:gd name="T6" fmla="*/ 1508 w 1508"/>
                <a:gd name="T7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15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0" y="535"/>
                    <a:pt x="786" y="727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434" y="2515"/>
              <a:ext cx="975" cy="1219"/>
            </a:xfrm>
            <a:custGeom>
              <a:avLst/>
              <a:gdLst>
                <a:gd name="T0" fmla="*/ 1066 w 1070"/>
                <a:gd name="T1" fmla="*/ 0 h 1338"/>
                <a:gd name="T2" fmla="*/ 0 w 1070"/>
                <a:gd name="T3" fmla="*/ 1066 h 1338"/>
                <a:gd name="T4" fmla="*/ 1070 w 1070"/>
                <a:gd name="T5" fmla="*/ 1024 h 1338"/>
                <a:gd name="T6" fmla="*/ 1066 w 1070"/>
                <a:gd name="T7" fmla="*/ 0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1066" y="0"/>
                  </a:moveTo>
                  <a:cubicBezTo>
                    <a:pt x="0" y="1066"/>
                    <a:pt x="0" y="1066"/>
                    <a:pt x="0" y="1066"/>
                  </a:cubicBezTo>
                  <a:cubicBezTo>
                    <a:pt x="0" y="1066"/>
                    <a:pt x="484" y="1338"/>
                    <a:pt x="1070" y="1024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772139" y="3155628"/>
            <a:ext cx="6794983" cy="154821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9" name="圆角矩形 1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3121630" y="35792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这是一个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时代，我们通过各种终端工具与服务器端交互，信息在客户端与服务器端的交互原理我们有必要了解。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487094" y="646048"/>
            <a:ext cx="469061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440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库的意义</a:t>
            </a:r>
          </a:p>
        </p:txBody>
      </p:sp>
    </p:spTree>
    <p:extLst>
      <p:ext uri="{BB962C8B-B14F-4D97-AF65-F5344CB8AC3E}">
        <p14:creationId xmlns:p14="http://schemas.microsoft.com/office/powerpoint/2010/main" val="127468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31">
            <a:extLst>
              <a:ext uri="{FF2B5EF4-FFF2-40B4-BE49-F238E27FC236}">
                <a16:creationId xmlns:a16="http://schemas.microsoft.com/office/drawing/2014/main" id="{9D7433EE-CC24-4F0D-8CC9-056FD0782F9D}"/>
              </a:ext>
            </a:extLst>
          </p:cNvPr>
          <p:cNvSpPr/>
          <p:nvPr/>
        </p:nvSpPr>
        <p:spPr>
          <a:xfrm>
            <a:off x="7853898" y="3433435"/>
            <a:ext cx="1702962" cy="1702960"/>
          </a:xfrm>
          <a:prstGeom prst="ellipse">
            <a:avLst/>
          </a:prstGeom>
          <a:solidFill>
            <a:schemeClr val="accent3">
              <a:alpha val="60000"/>
            </a:schemeClr>
          </a:solidFill>
          <a:ln w="9525" cap="flat" cmpd="sng">
            <a:solidFill>
              <a:schemeClr val="accent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7" name="Shape 1232">
            <a:extLst>
              <a:ext uri="{FF2B5EF4-FFF2-40B4-BE49-F238E27FC236}">
                <a16:creationId xmlns:a16="http://schemas.microsoft.com/office/drawing/2014/main" id="{E7F8A063-BFED-4D0C-BD86-37A2B5470C8A}"/>
              </a:ext>
            </a:extLst>
          </p:cNvPr>
          <p:cNvSpPr/>
          <p:nvPr/>
        </p:nvSpPr>
        <p:spPr>
          <a:xfrm>
            <a:off x="8529316" y="2382027"/>
            <a:ext cx="1702962" cy="1702960"/>
          </a:xfrm>
          <a:prstGeom prst="ellipse">
            <a:avLst/>
          </a:prstGeom>
          <a:solidFill>
            <a:srgbClr val="C2DEE9">
              <a:alpha val="60000"/>
            </a:srgbClr>
          </a:solidFill>
          <a:ln w="9525" cap="flat" cmpd="sng">
            <a:solidFill>
              <a:srgbClr val="C2DEE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8" name="Shape 1233">
            <a:extLst>
              <a:ext uri="{FF2B5EF4-FFF2-40B4-BE49-F238E27FC236}">
                <a16:creationId xmlns:a16="http://schemas.microsoft.com/office/drawing/2014/main" id="{221BA96A-8919-4B85-A29C-E38AD0A5B6CF}"/>
              </a:ext>
            </a:extLst>
          </p:cNvPr>
          <p:cNvSpPr/>
          <p:nvPr/>
        </p:nvSpPr>
        <p:spPr>
          <a:xfrm>
            <a:off x="9299078" y="3433435"/>
            <a:ext cx="1702962" cy="1702960"/>
          </a:xfrm>
          <a:prstGeom prst="ellipse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 w="9525" cap="flat" cmpd="sng">
            <a:solidFill>
              <a:schemeClr val="tx2">
                <a:lumMod val="60000"/>
                <a:lumOff val="4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0" name="Freeform 152">
            <a:extLst>
              <a:ext uri="{FF2B5EF4-FFF2-40B4-BE49-F238E27FC236}">
                <a16:creationId xmlns:a16="http://schemas.microsoft.com/office/drawing/2014/main" id="{6D435357-AF40-488A-AB42-F318CA786D18}"/>
              </a:ext>
            </a:extLst>
          </p:cNvPr>
          <p:cNvSpPr>
            <a:spLocks noEditPoints="1"/>
          </p:cNvSpPr>
          <p:nvPr/>
        </p:nvSpPr>
        <p:spPr bwMode="auto">
          <a:xfrm>
            <a:off x="1206340" y="2907067"/>
            <a:ext cx="396972" cy="366856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rgbClr val="C2DEE9"/>
          </a:solidFill>
          <a:ln w="9525">
            <a:noFill/>
            <a:round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532156" y="3233507"/>
            <a:ext cx="6794983" cy="154821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" name="圆角矩形 1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660340" y="3370932"/>
            <a:ext cx="6096000" cy="14229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服务器编程，其中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Restful API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是服务器编程基础，理解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库能帮助我们更容易理解服务器端程序。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469061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40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库的意义</a:t>
            </a:r>
          </a:p>
        </p:txBody>
      </p:sp>
    </p:spTree>
    <p:extLst>
      <p:ext uri="{BB962C8B-B14F-4D97-AF65-F5344CB8AC3E}">
        <p14:creationId xmlns:p14="http://schemas.microsoft.com/office/powerpoint/2010/main" val="304808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971354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Requests</a:t>
            </a:r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库的环境准备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539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742" y="2791323"/>
            <a:ext cx="6150684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客户端：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安装及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检查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安装及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检查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virtualenv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安装，生成环境目录，并激活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库的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EB7CE15-CF49-4D55-B450-300DE26DD958}"/>
              </a:ext>
            </a:extLst>
          </p:cNvPr>
          <p:cNvCxnSpPr/>
          <p:nvPr/>
        </p:nvCxnSpPr>
        <p:spPr>
          <a:xfrm flipV="1">
            <a:off x="6197433" y="2436404"/>
            <a:ext cx="0" cy="344786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386748" y="2803476"/>
            <a:ext cx="4959745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服务端：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搭建用于测试用服务器端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可用的测试站点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httpbin.org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环境下用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gunicorn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将远端服务器映射至本地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8000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端口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487094" y="646048"/>
            <a:ext cx="483462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61698" y="725724"/>
            <a:ext cx="4512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库的环境准备</a:t>
            </a:r>
          </a:p>
        </p:txBody>
      </p:sp>
    </p:spTree>
    <p:extLst>
      <p:ext uri="{BB962C8B-B14F-4D97-AF65-F5344CB8AC3E}">
        <p14:creationId xmlns:p14="http://schemas.microsoft.com/office/powerpoint/2010/main" val="123901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7" name="图片 16"/>
          <p:cNvPicPr/>
          <p:nvPr/>
        </p:nvPicPr>
        <p:blipFill rotWithShape="1">
          <a:blip r:embed="rId2"/>
          <a:srcRect l="-1" t="7282" r="97" b="10004"/>
          <a:stretch/>
        </p:blipFill>
        <p:spPr>
          <a:xfrm>
            <a:off x="900552" y="3600847"/>
            <a:ext cx="10381611" cy="1125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257557" y="2232191"/>
            <a:ext cx="269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的检查：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87094" y="646048"/>
            <a:ext cx="483462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61698" y="725724"/>
            <a:ext cx="4512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库的环境准备</a:t>
            </a:r>
          </a:p>
        </p:txBody>
      </p:sp>
    </p:spTree>
    <p:extLst>
      <p:ext uri="{BB962C8B-B14F-4D97-AF65-F5344CB8AC3E}">
        <p14:creationId xmlns:p14="http://schemas.microsoft.com/office/powerpoint/2010/main" val="34308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3612" y="2020058"/>
            <a:ext cx="221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更新升级：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483462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512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库的环境准备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57" y="2632553"/>
            <a:ext cx="9864898" cy="3251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0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615333" y="1760891"/>
            <a:ext cx="4952071" cy="659159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372324" cy="325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73029" y="1205775"/>
              <a:ext cx="1702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25805" y="3330956"/>
            <a:ext cx="4941599" cy="659159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78463" y="2440284"/>
              <a:ext cx="1163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615331" y="4115990"/>
            <a:ext cx="4952073" cy="659159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285205" y="3696902"/>
              <a:ext cx="342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urllib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615333" y="2545922"/>
            <a:ext cx="4952071" cy="659159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6395" y="1199782"/>
              <a:ext cx="1002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</a:t>
              </a: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4629322" y="4894068"/>
            <a:ext cx="4938083" cy="659159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00464" y="3730384"/>
              <a:ext cx="340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2201" y="2093970"/>
            <a:ext cx="3953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virtualenv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安装方法：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87094" y="646048"/>
            <a:ext cx="483462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61698" y="725724"/>
            <a:ext cx="4512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库的环境准备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14" y="2654418"/>
            <a:ext cx="9544148" cy="3395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3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5059" y="3645818"/>
            <a:ext cx="950505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virtualenv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放在当前目录下，以便管理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，使用命令：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Virtualenv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–help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可以看到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virtualenv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也是个命令行文件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Virtualenv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.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env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隐藏目标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487094" y="646048"/>
            <a:ext cx="483462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61698" y="725724"/>
            <a:ext cx="4512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库的环境准备</a:t>
            </a:r>
          </a:p>
        </p:txBody>
      </p:sp>
    </p:spTree>
    <p:extLst>
      <p:ext uri="{BB962C8B-B14F-4D97-AF65-F5344CB8AC3E}">
        <p14:creationId xmlns:p14="http://schemas.microsoft.com/office/powerpoint/2010/main" val="171064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1048" y="2420085"/>
            <a:ext cx="4578891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457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tabLst>
                <a:tab pos="1333500" algn="l"/>
              </a:tabLs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激活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 使用命令：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Source .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env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/bin/activate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之后，我们将有一个新的环境，此时用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pip freeze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检查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38582" y="4786039"/>
            <a:ext cx="3494666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最后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</a:t>
            </a:r>
          </a:p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Pip install requests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B7CE15-CF49-4D55-B450-300DE26DD958}"/>
              </a:ext>
            </a:extLst>
          </p:cNvPr>
          <p:cNvCxnSpPr/>
          <p:nvPr/>
        </p:nvCxnSpPr>
        <p:spPr>
          <a:xfrm flipV="1">
            <a:off x="5566611" y="2403066"/>
            <a:ext cx="0" cy="344786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2312491" y="4454184"/>
            <a:ext cx="2692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2487094" y="646048"/>
            <a:ext cx="483462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4512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库的环境准备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56" y="1845618"/>
            <a:ext cx="4382507" cy="4207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541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534684" y="4726898"/>
            <a:ext cx="4657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333397" y="5146244"/>
            <a:ext cx="50605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没有报错，说明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库安装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正确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7094" y="646048"/>
            <a:ext cx="483462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1698" y="725724"/>
            <a:ext cx="4512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库的环境准备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5" y="2720990"/>
            <a:ext cx="9104870" cy="1586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635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5219" y="1568719"/>
            <a:ext cx="5950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下面再安装由作者写的一个服务器端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httpbin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2146556" y="1968829"/>
            <a:ext cx="8042902" cy="4353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圆角矩形 18"/>
          <p:cNvSpPr/>
          <p:nvPr/>
        </p:nvSpPr>
        <p:spPr>
          <a:xfrm>
            <a:off x="2487094" y="646048"/>
            <a:ext cx="483462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512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库的环境准备</a:t>
            </a:r>
          </a:p>
        </p:txBody>
      </p:sp>
    </p:spTree>
    <p:extLst>
      <p:ext uri="{BB962C8B-B14F-4D97-AF65-F5344CB8AC3E}">
        <p14:creationId xmlns:p14="http://schemas.microsoft.com/office/powerpoint/2010/main" val="34447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9155" y="2965282"/>
            <a:ext cx="8183303" cy="2141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由于这个环境搭在美国，现在我们将爬取网页，将它搭在本地，这样访问速度将更快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首先安装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gunicorn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并搭建本地的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，使用命令：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Pip install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gunicorn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httpbin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87094" y="646048"/>
            <a:ext cx="483462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61698" y="725724"/>
            <a:ext cx="4512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库的环境准备</a:t>
            </a:r>
          </a:p>
        </p:txBody>
      </p:sp>
    </p:spTree>
    <p:extLst>
      <p:ext uri="{BB962C8B-B14F-4D97-AF65-F5344CB8AC3E}">
        <p14:creationId xmlns:p14="http://schemas.microsoft.com/office/powerpoint/2010/main" val="420727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9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1770541" y="2201784"/>
            <a:ext cx="3595220" cy="3595220"/>
            <a:chOff x="1307" y="587"/>
            <a:chExt cx="3147" cy="3147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502" y="2039"/>
              <a:ext cx="663" cy="1375"/>
            </a:xfrm>
            <a:custGeom>
              <a:avLst/>
              <a:gdLst>
                <a:gd name="T0" fmla="*/ 0 w 727"/>
                <a:gd name="T1" fmla="*/ 0 h 1508"/>
                <a:gd name="T2" fmla="*/ 0 w 727"/>
                <a:gd name="T3" fmla="*/ 1508 h 1508"/>
                <a:gd name="T4" fmla="*/ 727 w 727"/>
                <a:gd name="T5" fmla="*/ 722 h 1508"/>
                <a:gd name="T6" fmla="*/ 0 w 727"/>
                <a:gd name="T7" fmla="*/ 0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0" y="0"/>
                  </a:moveTo>
                  <a:cubicBezTo>
                    <a:pt x="0" y="1508"/>
                    <a:pt x="0" y="1508"/>
                    <a:pt x="0" y="1508"/>
                  </a:cubicBezTo>
                  <a:cubicBezTo>
                    <a:pt x="0" y="1508"/>
                    <a:pt x="535" y="1358"/>
                    <a:pt x="727" y="7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233" y="1631"/>
              <a:ext cx="1221" cy="975"/>
            </a:xfrm>
            <a:custGeom>
              <a:avLst/>
              <a:gdLst>
                <a:gd name="T0" fmla="*/ 0 w 1339"/>
                <a:gd name="T1" fmla="*/ 3 h 1069"/>
                <a:gd name="T2" fmla="*/ 1067 w 1339"/>
                <a:gd name="T3" fmla="*/ 1069 h 1069"/>
                <a:gd name="T4" fmla="*/ 1025 w 1339"/>
                <a:gd name="T5" fmla="*/ 0 h 1069"/>
                <a:gd name="T6" fmla="*/ 0 w 1339"/>
                <a:gd name="T7" fmla="*/ 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9" h="1069">
                  <a:moveTo>
                    <a:pt x="0" y="3"/>
                  </a:moveTo>
                  <a:cubicBezTo>
                    <a:pt x="1067" y="1069"/>
                    <a:pt x="1067" y="1069"/>
                    <a:pt x="1067" y="1069"/>
                  </a:cubicBezTo>
                  <a:cubicBezTo>
                    <a:pt x="1067" y="1069"/>
                    <a:pt x="1339" y="585"/>
                    <a:pt x="1025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757" y="876"/>
              <a:ext cx="1375" cy="663"/>
            </a:xfrm>
            <a:custGeom>
              <a:avLst/>
              <a:gdLst>
                <a:gd name="T0" fmla="*/ 0 w 1508"/>
                <a:gd name="T1" fmla="*/ 727 h 727"/>
                <a:gd name="T2" fmla="*/ 1508 w 1508"/>
                <a:gd name="T3" fmla="*/ 727 h 727"/>
                <a:gd name="T4" fmla="*/ 722 w 1508"/>
                <a:gd name="T5" fmla="*/ 0 h 727"/>
                <a:gd name="T6" fmla="*/ 0 w 1508"/>
                <a:gd name="T7" fmla="*/ 72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0" y="727"/>
                  </a:moveTo>
                  <a:cubicBezTo>
                    <a:pt x="1508" y="727"/>
                    <a:pt x="1508" y="727"/>
                    <a:pt x="1508" y="727"/>
                  </a:cubicBezTo>
                  <a:cubicBezTo>
                    <a:pt x="1508" y="727"/>
                    <a:pt x="1358" y="192"/>
                    <a:pt x="722" y="0"/>
                  </a:cubicBezTo>
                  <a:lnTo>
                    <a:pt x="0" y="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351" y="587"/>
              <a:ext cx="975" cy="1220"/>
            </a:xfrm>
            <a:custGeom>
              <a:avLst/>
              <a:gdLst>
                <a:gd name="T0" fmla="*/ 3 w 1070"/>
                <a:gd name="T1" fmla="*/ 1338 h 1338"/>
                <a:gd name="T2" fmla="*/ 1070 w 1070"/>
                <a:gd name="T3" fmla="*/ 272 h 1338"/>
                <a:gd name="T4" fmla="*/ 0 w 1070"/>
                <a:gd name="T5" fmla="*/ 314 h 1338"/>
                <a:gd name="T6" fmla="*/ 3 w 1070"/>
                <a:gd name="T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3" y="1338"/>
                  </a:moveTo>
                  <a:cubicBezTo>
                    <a:pt x="1070" y="272"/>
                    <a:pt x="1070" y="272"/>
                    <a:pt x="1070" y="272"/>
                  </a:cubicBezTo>
                  <a:cubicBezTo>
                    <a:pt x="1070" y="272"/>
                    <a:pt x="585" y="0"/>
                    <a:pt x="0" y="314"/>
                  </a:cubicBezTo>
                  <a:lnTo>
                    <a:pt x="3" y="13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596" y="908"/>
              <a:ext cx="663" cy="1375"/>
            </a:xfrm>
            <a:custGeom>
              <a:avLst/>
              <a:gdLst>
                <a:gd name="T0" fmla="*/ 727 w 727"/>
                <a:gd name="T1" fmla="*/ 1508 h 1508"/>
                <a:gd name="T2" fmla="*/ 727 w 727"/>
                <a:gd name="T3" fmla="*/ 0 h 1508"/>
                <a:gd name="T4" fmla="*/ 0 w 727"/>
                <a:gd name="T5" fmla="*/ 786 h 1508"/>
                <a:gd name="T6" fmla="*/ 727 w 727"/>
                <a:gd name="T7" fmla="*/ 1508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727" y="1508"/>
                  </a:moveTo>
                  <a:cubicBezTo>
                    <a:pt x="727" y="0"/>
                    <a:pt x="727" y="0"/>
                    <a:pt x="727" y="0"/>
                  </a:cubicBezTo>
                  <a:cubicBezTo>
                    <a:pt x="727" y="0"/>
                    <a:pt x="192" y="150"/>
                    <a:pt x="0" y="786"/>
                  </a:cubicBezTo>
                  <a:lnTo>
                    <a:pt x="727" y="1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307" y="1714"/>
              <a:ext cx="1220" cy="975"/>
            </a:xfrm>
            <a:custGeom>
              <a:avLst/>
              <a:gdLst>
                <a:gd name="T0" fmla="*/ 1338 w 1338"/>
                <a:gd name="T1" fmla="*/ 1066 h 1069"/>
                <a:gd name="T2" fmla="*/ 272 w 1338"/>
                <a:gd name="T3" fmla="*/ 0 h 1069"/>
                <a:gd name="T4" fmla="*/ 314 w 1338"/>
                <a:gd name="T5" fmla="*/ 1069 h 1069"/>
                <a:gd name="T6" fmla="*/ 1338 w 1338"/>
                <a:gd name="T7" fmla="*/ 1066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8" h="1069">
                  <a:moveTo>
                    <a:pt x="1338" y="1066"/>
                  </a:moveTo>
                  <a:cubicBezTo>
                    <a:pt x="272" y="0"/>
                    <a:pt x="272" y="0"/>
                    <a:pt x="272" y="0"/>
                  </a:cubicBezTo>
                  <a:cubicBezTo>
                    <a:pt x="272" y="0"/>
                    <a:pt x="0" y="484"/>
                    <a:pt x="314" y="1069"/>
                  </a:cubicBezTo>
                  <a:lnTo>
                    <a:pt x="1338" y="1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627" y="2783"/>
              <a:ext cx="1375" cy="662"/>
            </a:xfrm>
            <a:custGeom>
              <a:avLst/>
              <a:gdLst>
                <a:gd name="T0" fmla="*/ 1508 w 1508"/>
                <a:gd name="T1" fmla="*/ 0 h 727"/>
                <a:gd name="T2" fmla="*/ 0 w 1508"/>
                <a:gd name="T3" fmla="*/ 0 h 727"/>
                <a:gd name="T4" fmla="*/ 786 w 1508"/>
                <a:gd name="T5" fmla="*/ 727 h 727"/>
                <a:gd name="T6" fmla="*/ 1508 w 1508"/>
                <a:gd name="T7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15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0" y="535"/>
                    <a:pt x="786" y="727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434" y="2515"/>
              <a:ext cx="975" cy="1219"/>
            </a:xfrm>
            <a:custGeom>
              <a:avLst/>
              <a:gdLst>
                <a:gd name="T0" fmla="*/ 1066 w 1070"/>
                <a:gd name="T1" fmla="*/ 0 h 1338"/>
                <a:gd name="T2" fmla="*/ 0 w 1070"/>
                <a:gd name="T3" fmla="*/ 1066 h 1338"/>
                <a:gd name="T4" fmla="*/ 1070 w 1070"/>
                <a:gd name="T5" fmla="*/ 1024 h 1338"/>
                <a:gd name="T6" fmla="*/ 1066 w 1070"/>
                <a:gd name="T7" fmla="*/ 0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1066" y="0"/>
                  </a:moveTo>
                  <a:cubicBezTo>
                    <a:pt x="0" y="1066"/>
                    <a:pt x="0" y="1066"/>
                    <a:pt x="0" y="1066"/>
                  </a:cubicBezTo>
                  <a:cubicBezTo>
                    <a:pt x="0" y="1066"/>
                    <a:pt x="484" y="1338"/>
                    <a:pt x="1070" y="1024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6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772139" y="3155628"/>
            <a:ext cx="7867357" cy="179255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9" name="圆角矩形 1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2858133" y="3307569"/>
            <a:ext cx="75345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Gunicorn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绿色独角兽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是一个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服务器。从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Ruby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的独角兽（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Unicorn 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）项目移植。该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Gunicorn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服务器与各种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框架兼容，只需非常简单的执行，轻量级的资源消耗，以及相当迅速。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487094" y="646048"/>
            <a:ext cx="483462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61698" y="725724"/>
            <a:ext cx="4512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库的环境准备</a:t>
            </a:r>
          </a:p>
        </p:txBody>
      </p:sp>
    </p:spTree>
    <p:extLst>
      <p:ext uri="{BB962C8B-B14F-4D97-AF65-F5344CB8AC3E}">
        <p14:creationId xmlns:p14="http://schemas.microsoft.com/office/powerpoint/2010/main" val="64213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33826" y="2140769"/>
            <a:ext cx="17270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httpbin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7094" y="646048"/>
            <a:ext cx="483462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4512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库的环境准备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07" y="2967116"/>
            <a:ext cx="10303895" cy="1658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233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7094" y="1545037"/>
            <a:ext cx="5647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本地客户端访问测试，本地地址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8000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端口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567992" y="2077961"/>
            <a:ext cx="6669231" cy="4147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2487094" y="646048"/>
            <a:ext cx="483462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61698" y="725724"/>
            <a:ext cx="4512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库的环境准备</a:t>
            </a:r>
          </a:p>
        </p:txBody>
      </p:sp>
    </p:spTree>
    <p:extLst>
      <p:ext uri="{BB962C8B-B14F-4D97-AF65-F5344CB8AC3E}">
        <p14:creationId xmlns:p14="http://schemas.microsoft.com/office/powerpoint/2010/main" val="30098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35578" y="2921142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库发送请求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410169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带参数的请求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4101695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请求的异常处理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4101695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响应的基本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5003542"/>
            <a:ext cx="410169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8" y="1166235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下载图片和文本文件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9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5412572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1995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库示例汇总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541257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06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5412573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834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5412574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2192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爬虫引发的Robots协议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199" y="5003542"/>
            <a:ext cx="541257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9" y="1166235"/>
              <a:ext cx="3363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用requests库和RE模块完成淘宝比价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94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077758" y="202383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247036" y="146508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1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6205" y="2843658"/>
            <a:ext cx="3016938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2716205" y="303596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Requests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</a:p>
        </p:txBody>
      </p:sp>
      <p:sp>
        <p:nvSpPr>
          <p:cNvPr id="23" name="矩形 22"/>
          <p:cNvSpPr/>
          <p:nvPr/>
        </p:nvSpPr>
        <p:spPr>
          <a:xfrm>
            <a:off x="2716205" y="3738503"/>
            <a:ext cx="3016938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2716205" y="3930805"/>
            <a:ext cx="301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库的意义</a:t>
            </a:r>
          </a:p>
        </p:txBody>
      </p:sp>
      <p:sp>
        <p:nvSpPr>
          <p:cNvPr id="33" name="矩形 32"/>
          <p:cNvSpPr/>
          <p:nvPr/>
        </p:nvSpPr>
        <p:spPr>
          <a:xfrm>
            <a:off x="2710609" y="4639014"/>
            <a:ext cx="3022534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4" name="文本框 20"/>
          <p:cNvSpPr txBox="1"/>
          <p:nvPr/>
        </p:nvSpPr>
        <p:spPr>
          <a:xfrm>
            <a:off x="2710609" y="4831316"/>
            <a:ext cx="302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Requests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库的环境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9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4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844641" y="3016586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641873" y="3339751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Requests</a:t>
            </a:r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基础知识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345680" y="2717691"/>
            <a:ext cx="9416031" cy="3166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1121781" y="2133379"/>
            <a:ext cx="9224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库的官方学习文档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http://docs.python-requests.org/en/master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7094" y="646048"/>
            <a:ext cx="40425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3692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基础知识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34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 145"/>
          <p:cNvPicPr/>
          <p:nvPr/>
        </p:nvPicPr>
        <p:blipFill>
          <a:blip r:embed="rId2"/>
          <a:stretch>
            <a:fillRect/>
          </a:stretch>
        </p:blipFill>
        <p:spPr>
          <a:xfrm>
            <a:off x="1849115" y="4797946"/>
            <a:ext cx="8394939" cy="885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970020" y="2238598"/>
            <a:ext cx="10153128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库的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托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管地址：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https://github.com/requests/requests/commit/51de61f914fda8d4f6a8ac8c2852abcc82b0b94e</a:t>
            </a:r>
          </a:p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可以得到源代码进行研究，每个版本的修复日志等，也可以看到对此项目关注度的统计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2487094" y="646048"/>
            <a:ext cx="40425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661698" y="725724"/>
            <a:ext cx="3692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基础知识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35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20" name="图片 19"/>
          <p:cNvPicPr/>
          <p:nvPr/>
        </p:nvPicPr>
        <p:blipFill>
          <a:blip r:embed="rId2"/>
          <a:stretch>
            <a:fillRect/>
          </a:stretch>
        </p:blipFill>
        <p:spPr>
          <a:xfrm>
            <a:off x="706443" y="4034583"/>
            <a:ext cx="10905585" cy="1016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1046722" y="2793384"/>
            <a:ext cx="10101837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457200">
              <a:lnSpc>
                <a:spcPct val="150000"/>
              </a:lnSpc>
              <a:spcBef>
                <a:spcPts val="1000"/>
              </a:spcBef>
              <a:tabLst>
                <a:tab pos="1333500" algn="l"/>
              </a:tabLs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的包管理工具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PyPI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https://pypi.python.org/pypi/requests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，进入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库的下载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页面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87094" y="646048"/>
            <a:ext cx="404254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61698" y="725724"/>
            <a:ext cx="3692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基础知识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032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621</Words>
  <Application>Microsoft Office PowerPoint</Application>
  <PresentationFormat>自定义</PresentationFormat>
  <Paragraphs>101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Montserrat</vt:lpstr>
      <vt:lpstr>等线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224</cp:revision>
  <dcterms:created xsi:type="dcterms:W3CDTF">2017-06-05T01:21:00Z</dcterms:created>
  <dcterms:modified xsi:type="dcterms:W3CDTF">2022-03-29T06:47:36Z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