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27"/>
  </p:notesMasterIdLst>
  <p:sldIdLst>
    <p:sldId id="256" r:id="rId3"/>
    <p:sldId id="310" r:id="rId4"/>
    <p:sldId id="307" r:id="rId5"/>
    <p:sldId id="308" r:id="rId6"/>
    <p:sldId id="309" r:id="rId7"/>
    <p:sldId id="286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311" r:id="rId20"/>
    <p:sldId id="299" r:id="rId21"/>
    <p:sldId id="300" r:id="rId22"/>
    <p:sldId id="301" r:id="rId23"/>
    <p:sldId id="302" r:id="rId24"/>
    <p:sldId id="303" r:id="rId25"/>
    <p:sldId id="257" r:id="rId26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214" autoAdjust="0"/>
  </p:normalViewPr>
  <p:slideViewPr>
    <p:cSldViewPr snapToGrid="0">
      <p:cViewPr>
        <p:scale>
          <a:sx n="75" d="100"/>
          <a:sy n="75" d="100"/>
        </p:scale>
        <p:origin x="43" y="442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1E57A-88DD-4D14-A9A7-B59C414F9631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63009-4089-4965-9DAC-6E92244A8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765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020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再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下可以直接</a:t>
            </a:r>
            <a:r>
              <a:rPr lang="zh-CN" altLang="en-US" dirty="0" smtClean="0"/>
              <a:t>使用 </a:t>
            </a:r>
            <a:r>
              <a:rPr lang="en-US" altLang="zh-CN" dirty="0" smtClean="0"/>
              <a:t>curl 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https://api.github.com/users/marilynzyw/orgs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63009-4089-4965-9DAC-6E92244A813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740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63009-4089-4965-9DAC-6E92244A813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124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63009-4089-4965-9DAC-6E92244A813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080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可直接再浏览器里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https://api.github.com/users/marilynzyw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63009-4089-4965-9DAC-6E92244A813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971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json</a:t>
            </a:r>
            <a:r>
              <a:rPr lang="zh-CN" altLang="en-US" dirty="0" smtClean="0"/>
              <a:t>模块提供了四个功能：</a:t>
            </a:r>
            <a:r>
              <a:rPr lang="en-US" altLang="zh-CN" dirty="0" smtClean="0"/>
              <a:t>dumps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dump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loads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，用于字符串 和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数据类型间进行转换</a:t>
            </a:r>
          </a:p>
          <a:p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dumps</a:t>
            </a:r>
            <a:r>
              <a:rPr lang="zh-CN" altLang="en-US" dirty="0" smtClean="0">
                <a:solidFill>
                  <a:srgbClr val="FF0000"/>
                </a:solidFill>
              </a:rPr>
              <a:t>是将</a:t>
            </a:r>
            <a:r>
              <a:rPr lang="en-US" altLang="zh-CN" dirty="0" err="1" smtClean="0">
                <a:solidFill>
                  <a:srgbClr val="FF0000"/>
                </a:solidFill>
              </a:rPr>
              <a:t>json</a:t>
            </a:r>
            <a:r>
              <a:rPr lang="zh-CN" altLang="en-US" dirty="0" smtClean="0">
                <a:solidFill>
                  <a:srgbClr val="FF0000"/>
                </a:solidFill>
              </a:rPr>
              <a:t>对象转换为</a:t>
            </a:r>
            <a:r>
              <a:rPr lang="en-US" altLang="zh-CN" dirty="0" smtClean="0">
                <a:solidFill>
                  <a:srgbClr val="FF0000"/>
                </a:solidFill>
              </a:rPr>
              <a:t>python</a:t>
            </a:r>
            <a:r>
              <a:rPr lang="zh-CN" altLang="en-US" dirty="0" smtClean="0">
                <a:solidFill>
                  <a:srgbClr val="FF0000"/>
                </a:solidFill>
              </a:rPr>
              <a:t>对象</a:t>
            </a:r>
            <a:r>
              <a:rPr lang="en-US" altLang="zh-CN" dirty="0" smtClean="0">
                <a:solidFill>
                  <a:srgbClr val="FF0000"/>
                </a:solidFill>
              </a:rPr>
              <a:t>(  </a:t>
            </a:r>
            <a:r>
              <a:rPr lang="en-US" altLang="zh-CN" dirty="0" err="1" smtClean="0">
                <a:solidFill>
                  <a:srgbClr val="FF0000"/>
                </a:solidFill>
              </a:rPr>
              <a:t>dict</a:t>
            </a:r>
            <a:r>
              <a:rPr lang="zh-CN" altLang="en-US" dirty="0" smtClean="0">
                <a:solidFill>
                  <a:srgbClr val="FF0000"/>
                </a:solidFill>
              </a:rPr>
              <a:t>转化成</a:t>
            </a:r>
            <a:r>
              <a:rPr lang="en-US" altLang="zh-CN" dirty="0" err="1" smtClean="0">
                <a:solidFill>
                  <a:srgbClr val="FF0000"/>
                </a:solidFill>
              </a:rPr>
              <a:t>str</a:t>
            </a:r>
            <a:r>
              <a:rPr lang="zh-CN" altLang="en-US" dirty="0" smtClean="0">
                <a:solidFill>
                  <a:srgbClr val="FF0000"/>
                </a:solidFill>
              </a:rPr>
              <a:t>格式  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dump </a:t>
            </a:r>
            <a:r>
              <a:rPr lang="zh-CN" altLang="en-US" dirty="0" smtClean="0"/>
              <a:t>把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对象转换为 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对象，把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对象以</a:t>
            </a:r>
            <a:r>
              <a:rPr lang="en-US" altLang="zh-CN" dirty="0" err="1" smtClean="0"/>
              <a:t>fp</a:t>
            </a:r>
            <a:r>
              <a:rPr lang="zh-CN" altLang="en-US" dirty="0" smtClean="0"/>
              <a:t>文件流写入文件中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loads</a:t>
            </a:r>
            <a:r>
              <a:rPr lang="zh-CN" altLang="en-US" dirty="0" smtClean="0"/>
              <a:t>是将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转化成</a:t>
            </a:r>
            <a:r>
              <a:rPr lang="en-US" altLang="zh-CN" dirty="0" err="1" smtClean="0"/>
              <a:t>dict</a:t>
            </a:r>
            <a:r>
              <a:rPr lang="zh-CN" altLang="en-US" dirty="0" smtClean="0"/>
              <a:t>格式，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63009-4089-4965-9DAC-6E92244A813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431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json</a:t>
            </a:r>
            <a:r>
              <a:rPr lang="zh-CN" altLang="en-US" dirty="0" smtClean="0"/>
              <a:t>模块提供了四个功能：</a:t>
            </a:r>
            <a:r>
              <a:rPr lang="en-US" altLang="zh-CN" dirty="0" smtClean="0"/>
              <a:t>dumps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dump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loads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，用于字符串 和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数据类型间进行转换</a:t>
            </a:r>
          </a:p>
          <a:p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dumps</a:t>
            </a:r>
            <a:r>
              <a:rPr lang="zh-CN" altLang="en-US" dirty="0" smtClean="0">
                <a:solidFill>
                  <a:srgbClr val="FF0000"/>
                </a:solidFill>
              </a:rPr>
              <a:t>是将</a:t>
            </a:r>
            <a:r>
              <a:rPr lang="en-US" altLang="zh-CN" dirty="0" err="1" smtClean="0">
                <a:solidFill>
                  <a:srgbClr val="FF0000"/>
                </a:solidFill>
              </a:rPr>
              <a:t>json</a:t>
            </a:r>
            <a:r>
              <a:rPr lang="zh-CN" altLang="en-US" dirty="0" smtClean="0">
                <a:solidFill>
                  <a:srgbClr val="FF0000"/>
                </a:solidFill>
              </a:rPr>
              <a:t>对象转换为</a:t>
            </a:r>
            <a:r>
              <a:rPr lang="en-US" altLang="zh-CN" dirty="0" smtClean="0">
                <a:solidFill>
                  <a:srgbClr val="FF0000"/>
                </a:solidFill>
              </a:rPr>
              <a:t>python</a:t>
            </a:r>
            <a:r>
              <a:rPr lang="zh-CN" altLang="en-US" dirty="0" smtClean="0">
                <a:solidFill>
                  <a:srgbClr val="FF0000"/>
                </a:solidFill>
              </a:rPr>
              <a:t>对象</a:t>
            </a:r>
            <a:r>
              <a:rPr lang="en-US" altLang="zh-CN" dirty="0" smtClean="0">
                <a:solidFill>
                  <a:srgbClr val="FF0000"/>
                </a:solidFill>
              </a:rPr>
              <a:t>(  </a:t>
            </a:r>
            <a:r>
              <a:rPr lang="en-US" altLang="zh-CN" dirty="0" err="1" smtClean="0">
                <a:solidFill>
                  <a:srgbClr val="FF0000"/>
                </a:solidFill>
              </a:rPr>
              <a:t>dict</a:t>
            </a:r>
            <a:r>
              <a:rPr lang="zh-CN" altLang="en-US" dirty="0" smtClean="0">
                <a:solidFill>
                  <a:srgbClr val="FF0000"/>
                </a:solidFill>
              </a:rPr>
              <a:t>转化成</a:t>
            </a:r>
            <a:r>
              <a:rPr lang="en-US" altLang="zh-CN" dirty="0" err="1" smtClean="0">
                <a:solidFill>
                  <a:srgbClr val="FF0000"/>
                </a:solidFill>
              </a:rPr>
              <a:t>str</a:t>
            </a:r>
            <a:r>
              <a:rPr lang="zh-CN" altLang="en-US" dirty="0" smtClean="0">
                <a:solidFill>
                  <a:srgbClr val="FF0000"/>
                </a:solidFill>
              </a:rPr>
              <a:t>格式  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dump </a:t>
            </a:r>
            <a:r>
              <a:rPr lang="zh-CN" altLang="en-US" dirty="0" smtClean="0"/>
              <a:t>把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对象转换为 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对象，把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对象以</a:t>
            </a:r>
            <a:r>
              <a:rPr lang="en-US" altLang="zh-CN" dirty="0" err="1" smtClean="0"/>
              <a:t>fp</a:t>
            </a:r>
            <a:r>
              <a:rPr lang="zh-CN" altLang="en-US" dirty="0" smtClean="0"/>
              <a:t>文件流写入文件中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loads</a:t>
            </a:r>
            <a:r>
              <a:rPr lang="zh-CN" altLang="en-US" dirty="0" smtClean="0"/>
              <a:t>是将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转化成</a:t>
            </a:r>
            <a:r>
              <a:rPr lang="en-US" altLang="zh-CN" dirty="0" err="1" smtClean="0"/>
              <a:t>dict</a:t>
            </a:r>
            <a:r>
              <a:rPr lang="zh-CN" altLang="en-US" dirty="0" smtClean="0"/>
              <a:t>格式，</a:t>
            </a:r>
            <a:endParaRPr lang="en-US" altLang="zh-CN" smtClean="0"/>
          </a:p>
          <a:p>
            <a:endParaRPr lang="zh-CN" altLang="en-US" dirty="0" smtClean="0"/>
          </a:p>
          <a:p>
            <a:r>
              <a:rPr lang="en-US" altLang="zh-CN" dirty="0" smtClean="0"/>
              <a:t>https://www.runoob.com/python3/python3-json.html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63009-4089-4965-9DAC-6E92244A813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298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923156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dirty="0" smtClean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</a:t>
            </a: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：用</a:t>
            </a:r>
            <a:r>
              <a:rPr lang="en-US" altLang="zh-CN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requests</a:t>
            </a: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库发送请求</a:t>
            </a:r>
            <a:endParaRPr lang="zh-CN" altLang="en-US" sz="5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173419" y="1994712"/>
            <a:ext cx="8729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github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中创建一个用户名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marilynzyw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并用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curl -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命令输出头信息。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487095" y="646048"/>
            <a:ext cx="475553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61698" y="725724"/>
            <a:ext cx="44097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用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库发送请求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698" y="2505693"/>
            <a:ext cx="6181814" cy="3636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172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079883" y="1949422"/>
            <a:ext cx="768080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库支持的方法有：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Get: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查看资源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Post: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增加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资源</a:t>
            </a:r>
            <a:endParaRPr lang="en-US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Put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修改资源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Delete: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删除资源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Head: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查看响应头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Options: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查看可用请求方法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Requests</a:t>
            </a:r>
            <a:r>
              <a:rPr lang="zh-CN" altLang="zh-CN" sz="2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库对方法的使用方法为</a:t>
            </a:r>
            <a:endParaRPr lang="zh-CN" altLang="zh-CN" sz="20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Requests.[method](</a:t>
            </a:r>
            <a:r>
              <a:rPr lang="en-US" altLang="zh-CN" sz="2000" b="1" kern="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</a:t>
            </a:r>
            <a:r>
              <a:rPr lang="en-US" altLang="zh-CN" sz="2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在这六个方法中，最常用的两个：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get,post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Head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命令仅用于查看响应头信息，隶属于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获得资源的一部分。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487095" y="646048"/>
            <a:ext cx="475553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1698" y="725724"/>
            <a:ext cx="44097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用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库发送请求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139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06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07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07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408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09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909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31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721107" y="1824510"/>
            <a:ext cx="5972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下面我们以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方法完成对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github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/>
          <p:nvPr/>
        </p:nvPicPr>
        <p:blipFill>
          <a:blip r:embed="rId2"/>
          <a:stretch>
            <a:fillRect/>
          </a:stretch>
        </p:blipFill>
        <p:spPr>
          <a:xfrm>
            <a:off x="2661698" y="2193842"/>
            <a:ext cx="6260657" cy="3854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圆角矩形 16"/>
          <p:cNvSpPr/>
          <p:nvPr/>
        </p:nvSpPr>
        <p:spPr>
          <a:xfrm>
            <a:off x="2487095" y="646048"/>
            <a:ext cx="475553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61698" y="725724"/>
            <a:ext cx="44097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用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库发送请求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62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435357" y="3231284"/>
            <a:ext cx="101913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 a single user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为例来看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下是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 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方法读取根域，并加上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endpoint,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写法如</a:t>
            </a:r>
            <a:r>
              <a:rPr lang="en-US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https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://api.github.com/users/marilynzyw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5" y="646048"/>
            <a:ext cx="475553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1698" y="725724"/>
            <a:ext cx="44097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用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库发送请求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99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pic>
        <p:nvPicPr>
          <p:cNvPr id="15" name="图片 14"/>
          <p:cNvPicPr/>
          <p:nvPr/>
        </p:nvPicPr>
        <p:blipFill>
          <a:blip r:embed="rId3"/>
          <a:stretch>
            <a:fillRect/>
          </a:stretch>
        </p:blipFill>
        <p:spPr>
          <a:xfrm>
            <a:off x="3087471" y="1569838"/>
            <a:ext cx="5631228" cy="47525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圆角矩形 16"/>
          <p:cNvSpPr/>
          <p:nvPr/>
        </p:nvSpPr>
        <p:spPr>
          <a:xfrm>
            <a:off x="2487095" y="646048"/>
            <a:ext cx="475553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61698" y="725724"/>
            <a:ext cx="44097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用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库发送请求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757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pic>
        <p:nvPicPr>
          <p:cNvPr id="15" name="图片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487095" y="3090574"/>
            <a:ext cx="7188533" cy="3091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矩形 1"/>
          <p:cNvSpPr/>
          <p:nvPr/>
        </p:nvSpPr>
        <p:spPr>
          <a:xfrm>
            <a:off x="1976081" y="1873844"/>
            <a:ext cx="82737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以上简单介绍了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github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为我们提供的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，以及用浏览器如何访问。下面我们就结合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方法，用程序的方式去调用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代码如下：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2487095" y="646048"/>
            <a:ext cx="475553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61698" y="725724"/>
            <a:ext cx="44097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用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库发送请求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540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487095" y="1977177"/>
            <a:ext cx="928929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import </a:t>
            </a:r>
            <a:r>
              <a:rPr lang="en-US" altLang="zh-CN" sz="20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</a:t>
            </a:r>
            <a:endParaRPr lang="zh-CN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import requests</a:t>
            </a:r>
            <a:endParaRPr lang="zh-CN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 = 'https://api.github.com'</a:t>
            </a:r>
            <a:endParaRPr lang="zh-CN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def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builduri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(endpoint):</a:t>
            </a:r>
            <a:endParaRPr lang="zh-CN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return '/'.join([URL,endpoint])</a:t>
            </a:r>
            <a:endParaRPr lang="zh-CN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def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better_print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json_str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return </a:t>
            </a:r>
            <a:r>
              <a:rPr lang="en-US" altLang="zh-CN" sz="2000" kern="1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json.dumps</a:t>
            </a:r>
            <a:r>
              <a:rPr lang="en-US" altLang="zh-CN" sz="2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json.loads</a:t>
            </a:r>
            <a:r>
              <a:rPr lang="en-US" altLang="zh-CN" sz="2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json_str</a:t>
            </a:r>
            <a:r>
              <a:rPr lang="en-US" altLang="zh-CN" sz="2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),indent = 4)</a:t>
            </a:r>
            <a:endParaRPr lang="zh-CN" altLang="zh-CN" sz="2000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def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request_method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():</a:t>
            </a:r>
            <a:endParaRPr lang="zh-CN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response = </a:t>
            </a:r>
            <a:r>
              <a:rPr lang="en-US" altLang="zh-CN" sz="20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requests.get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builduri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('users/</a:t>
            </a:r>
            <a:r>
              <a:rPr lang="en-US" altLang="zh-CN" sz="20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marilynzyw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'))</a:t>
            </a:r>
            <a:endParaRPr lang="zh-CN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print </a:t>
            </a:r>
            <a:r>
              <a:rPr lang="en-US" altLang="zh-CN" sz="20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better_print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response.text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 __name__== '__main__':</a:t>
            </a:r>
            <a:endParaRPr lang="zh-CN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request_method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5" y="646048"/>
            <a:ext cx="475553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1698" y="725724"/>
            <a:ext cx="44097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用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库发送请求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606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6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407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08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09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1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1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11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635382" y="2904321"/>
            <a:ext cx="8579500" cy="278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代码解读：</a:t>
            </a:r>
          </a:p>
          <a:p>
            <a:pPr indent="5040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return </a:t>
            </a:r>
            <a:r>
              <a:rPr lang="en-US" altLang="zh-CN" sz="2000" kern="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json.dumps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json.loads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json_str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),indent = 4)</a:t>
            </a:r>
            <a:endParaRPr lang="zh-CN" altLang="zh-CN" sz="20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5040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重点讲解</a:t>
            </a:r>
            <a:r>
              <a:rPr lang="en-US" altLang="zh-CN" sz="2000" kern="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json.loads</a:t>
            </a:r>
            <a:r>
              <a:rPr lang="zh-CN" altLang="zh-CN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000" kern="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json.dumps</a:t>
            </a:r>
            <a:r>
              <a:rPr lang="zh-CN" altLang="zh-CN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的区别，通过几个示例进行讲解</a:t>
            </a:r>
          </a:p>
          <a:p>
            <a:pPr indent="504000">
              <a:lnSpc>
                <a:spcPct val="150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json.dumps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是将一个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Python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数据类型列表进行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json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格式的编码解析，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Bef>
                <a:spcPts val="750"/>
              </a:spcBef>
              <a:spcAft>
                <a:spcPts val="750"/>
              </a:spcAft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示例如下：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5" y="646048"/>
            <a:ext cx="475553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1698" y="725724"/>
            <a:ext cx="44097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用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库发送请求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317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6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96039" y="1867052"/>
            <a:ext cx="4801016" cy="38027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96039" y="1037149"/>
            <a:ext cx="469872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zh-CN" b="1" dirty="0">
                <a:solidFill>
                  <a:srgbClr val="222226"/>
                </a:solidFill>
                <a:latin typeface="PingFang SC"/>
              </a:rPr>
              <a:t>Python </a:t>
            </a:r>
            <a:r>
              <a:rPr lang="en-US" altLang="zh-CN" b="1" dirty="0" err="1">
                <a:solidFill>
                  <a:srgbClr val="222226"/>
                </a:solidFill>
                <a:latin typeface="PingFang SC"/>
              </a:rPr>
              <a:t>json</a:t>
            </a:r>
            <a:r>
              <a:rPr lang="zh-CN" altLang="en-US" b="1" dirty="0">
                <a:solidFill>
                  <a:srgbClr val="222226"/>
                </a:solidFill>
                <a:latin typeface="PingFang SC"/>
              </a:rPr>
              <a:t>模块，</a:t>
            </a:r>
            <a:r>
              <a:rPr lang="en-US" altLang="zh-CN" b="1" dirty="0" err="1">
                <a:solidFill>
                  <a:srgbClr val="222226"/>
                </a:solidFill>
                <a:latin typeface="PingFang SC"/>
              </a:rPr>
              <a:t>json</a:t>
            </a:r>
            <a:r>
              <a:rPr lang="zh-CN" altLang="en-US" b="1" dirty="0">
                <a:solidFill>
                  <a:srgbClr val="222226"/>
                </a:solidFill>
                <a:latin typeface="PingFang SC"/>
              </a:rPr>
              <a:t>与字典类型相互转换。</a:t>
            </a:r>
            <a:endParaRPr lang="zh-CN" altLang="en-US" b="1" i="0" dirty="0">
              <a:solidFill>
                <a:srgbClr val="222226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96760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402813" y="3081176"/>
            <a:ext cx="9856299" cy="2346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&gt;&gt;&gt; import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json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#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导入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python 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中的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json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模块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&gt;&gt;&gt; l = [‘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ilovepython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’,[1,2,3], {‘name’:’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xiaoming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’}] #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创建一个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列表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&gt;&gt;&gt;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encoded_json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= json.dumps(l) # 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将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列表，进行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json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格式化编码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&gt;&gt;&gt; print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repr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(l)#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repr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函数将传入参数转为字符类型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&gt;&gt;&gt; print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encoded_json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#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输出</a:t>
            </a:r>
            <a:r>
              <a:rPr lang="zh-CN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结果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5" y="646048"/>
            <a:ext cx="475553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1698" y="725724"/>
            <a:ext cx="44097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用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库发送请求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4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8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1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2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2211694" y="311829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186068" y="3501440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685592" y="1689360"/>
            <a:ext cx="651442" cy="3913417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4615333" y="1760891"/>
            <a:ext cx="4952071" cy="659159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73029" y="1205775"/>
              <a:ext cx="1702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认识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库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625805" y="3330956"/>
            <a:ext cx="4941599" cy="659159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78463" y="2440284"/>
              <a:ext cx="1163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615331" y="4115990"/>
            <a:ext cx="4952073" cy="659159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285205" y="3696902"/>
              <a:ext cx="3425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urllib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实现简单的客户端访问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615333" y="2545922"/>
            <a:ext cx="4952071" cy="659159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66395" y="1199782"/>
              <a:ext cx="1002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环境搭建</a:t>
              </a: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4629322" y="4894068"/>
            <a:ext cx="4938083" cy="659159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00464" y="3730384"/>
              <a:ext cx="3406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实现简单的客户端访问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977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044819" y="1999379"/>
            <a:ext cx="8119905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这样我们就将一个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list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列表对象，进行了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json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格式的编码转换</a:t>
            </a:r>
            <a:r>
              <a:rPr lang="zh-CN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Dumps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函数将列表中的字符用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json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“”分隔符分开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</a:pP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487095" y="646048"/>
            <a:ext cx="475553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61698" y="725724"/>
            <a:ext cx="44097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用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库发送请求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650" y="3143981"/>
            <a:ext cx="8100241" cy="2856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291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257557" y="2152987"/>
            <a:ext cx="9727278" cy="3731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相反地，如果要解码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python </a:t>
            </a: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json</a:t>
            </a:r>
            <a:r>
              <a:rPr lang="zh-CN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格式，可以用这个模块的</a:t>
            </a: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json.loads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()</a:t>
            </a:r>
            <a:r>
              <a:rPr lang="zh-CN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函数。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/>
            </a:r>
            <a:b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zh-CN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示例如下：</a:t>
            </a:r>
            <a:endParaRPr lang="en-US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</a:pP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&gt;&gt;&gt; </a:t>
            </a: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decode_json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= </a:t>
            </a: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json.loads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(encoded_json)</a:t>
            </a:r>
          </a:p>
          <a:p>
            <a:pPr indent="504000">
              <a:lnSpc>
                <a:spcPct val="150000"/>
              </a:lnSpc>
            </a:pP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&gt;&gt;&gt; print type(</a:t>
            </a: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decode_json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 #</a:t>
            </a:r>
            <a:r>
              <a:rPr lang="zh-CN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查看一下解码后的对象类型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>
              <a:lnSpc>
                <a:spcPct val="150000"/>
              </a:lnSpc>
            </a:pP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&gt;&gt;&gt; print </a:t>
            </a: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decode_json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#</a:t>
            </a:r>
            <a:r>
              <a:rPr lang="zh-CN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输出结果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>
              <a:lnSpc>
                <a:spcPct val="150000"/>
              </a:lnSpc>
            </a:pPr>
            <a:r>
              <a:rPr lang="zh-CN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将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python </a:t>
            </a: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json</a:t>
            </a:r>
            <a:r>
              <a:rPr lang="zh-CN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格式解码，原类型不变，其中的字符型以</a:t>
            </a: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unicode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CN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格式展示</a:t>
            </a:r>
            <a:endParaRPr lang="zh-CN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750"/>
              </a:spcAft>
            </a:pP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json.dump</a:t>
            </a:r>
            <a:r>
              <a:rPr lang="zh-CN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json.dumps</a:t>
            </a:r>
            <a:r>
              <a:rPr lang="zh-CN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很不同，</a:t>
            </a: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json.dump</a:t>
            </a:r>
            <a:r>
              <a:rPr lang="zh-CN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主要用来</a:t>
            </a: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json</a:t>
            </a:r>
            <a:r>
              <a:rPr lang="zh-CN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文件读写，和</a:t>
            </a: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json.load</a:t>
            </a:r>
            <a:r>
              <a:rPr lang="zh-CN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函数配合使用。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5" y="646048"/>
            <a:ext cx="475553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1698" y="725724"/>
            <a:ext cx="44097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用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库发送请求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363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1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6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1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70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530607" y="3294357"/>
            <a:ext cx="9080686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总结：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json.dumps : dict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转成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str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    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json.dump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是将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python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数据保存成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json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json.loads:str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转成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dict          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json.load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是读取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json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 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5" y="646048"/>
            <a:ext cx="475553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1698" y="725724"/>
            <a:ext cx="44097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用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库发送请求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730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729045" y="1521914"/>
            <a:ext cx="2437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运行结果如下：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2487095" y="646048"/>
            <a:ext cx="475553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61698" y="725724"/>
            <a:ext cx="44097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用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库发送请求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971" y="1873788"/>
            <a:ext cx="6661544" cy="4361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492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754065" y="3088162"/>
            <a:ext cx="6096000" cy="4801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800" indent="226800"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2211694" y="311829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186068" y="3501440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685592" y="1689360"/>
            <a:ext cx="651442" cy="3913417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579202" y="1782104"/>
            <a:ext cx="4101695" cy="599235"/>
            <a:chOff x="3710491" y="1059582"/>
            <a:chExt cx="4101695" cy="599235"/>
          </a:xfrm>
        </p:grpSpPr>
        <p:grpSp>
          <p:nvGrpSpPr>
            <p:cNvPr id="68" name="组合 6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70" name="圆角矩形 6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2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TextBox 32"/>
            <p:cNvSpPr txBox="1"/>
            <p:nvPr/>
          </p:nvSpPr>
          <p:spPr>
            <a:xfrm>
              <a:off x="4363306" y="1152947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库发送请求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0F1598A-B178-481D-8E6B-4A5F38D956F4}"/>
              </a:ext>
            </a:extLst>
          </p:cNvPr>
          <p:cNvGrpSpPr/>
          <p:nvPr/>
        </p:nvGrpSpPr>
        <p:grpSpPr>
          <a:xfrm>
            <a:off x="4579199" y="2598111"/>
            <a:ext cx="4101695" cy="599235"/>
            <a:chOff x="3710492" y="1059582"/>
            <a:chExt cx="4101695" cy="599235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755191F-112A-4858-A8ED-2779F1C5C57C}"/>
                </a:ext>
              </a:extLst>
            </p:cNvPr>
            <p:cNvGrpSpPr/>
            <p:nvPr/>
          </p:nvGrpSpPr>
          <p:grpSpPr>
            <a:xfrm>
              <a:off x="3710492" y="1059582"/>
              <a:ext cx="4101695" cy="599235"/>
              <a:chOff x="4139953" y="1170041"/>
              <a:chExt cx="3672408" cy="536519"/>
            </a:xfrm>
          </p:grpSpPr>
          <p:sp>
            <p:nvSpPr>
              <p:cNvPr id="76" name="圆角矩形 126">
                <a:extLst>
                  <a:ext uri="{FF2B5EF4-FFF2-40B4-BE49-F238E27FC236}">
                    <a16:creationId xmlns:a16="http://schemas.microsoft.com/office/drawing/2014/main" id="{05A99FB4-792D-4428-BBFE-7DBF1C396C38}"/>
                  </a:ext>
                </a:extLst>
              </p:cNvPr>
              <p:cNvSpPr/>
              <p:nvPr/>
            </p:nvSpPr>
            <p:spPr>
              <a:xfrm>
                <a:off x="4139953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7" name="圆角矩形 113">
                <a:extLst>
                  <a:ext uri="{FF2B5EF4-FFF2-40B4-BE49-F238E27FC236}">
                    <a16:creationId xmlns:a16="http://schemas.microsoft.com/office/drawing/2014/main" id="{E439DC4E-4CC1-44A8-A25D-A77473A84179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8" name="TextBox 35">
                <a:extLst>
                  <a:ext uri="{FF2B5EF4-FFF2-40B4-BE49-F238E27FC236}">
                    <a16:creationId xmlns:a16="http://schemas.microsoft.com/office/drawing/2014/main" id="{37ED0DF6-58CA-495A-A6F1-0FE948914F16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5" name="TextBox 32">
              <a:extLst>
                <a:ext uri="{FF2B5EF4-FFF2-40B4-BE49-F238E27FC236}">
                  <a16:creationId xmlns:a16="http://schemas.microsoft.com/office/drawing/2014/main" id="{03316535-D7DE-4FEC-B6CA-50B995D4EF72}"/>
                </a:ext>
              </a:extLst>
            </p:cNvPr>
            <p:cNvSpPr txBox="1"/>
            <p:nvPr/>
          </p:nvSpPr>
          <p:spPr>
            <a:xfrm>
              <a:off x="4363310" y="1189203"/>
              <a:ext cx="17331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带参数的请求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1" y="3414118"/>
            <a:ext cx="4101695" cy="599235"/>
            <a:chOff x="3710491" y="1059582"/>
            <a:chExt cx="4101695" cy="599235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2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3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4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1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63307" y="1154962"/>
              <a:ext cx="1991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请求的异常处理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0" y="4185795"/>
            <a:ext cx="4101695" cy="599235"/>
            <a:chOff x="3710491" y="1059582"/>
            <a:chExt cx="4101695" cy="599235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8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0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1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09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401779" y="1185436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响应的基本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0" y="5003542"/>
            <a:ext cx="4101695" cy="599235"/>
            <a:chOff x="3710491" y="1059582"/>
            <a:chExt cx="4101695" cy="599235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35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6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7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4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46988" y="1166235"/>
              <a:ext cx="2507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下载图片和文本文件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757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2211694" y="311829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186068" y="3501440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685592" y="1689360"/>
            <a:ext cx="651442" cy="3913417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579202" y="1782104"/>
            <a:ext cx="5412572" cy="599235"/>
            <a:chOff x="3710491" y="1059582"/>
            <a:chExt cx="4101695" cy="599235"/>
          </a:xfrm>
        </p:grpSpPr>
        <p:grpSp>
          <p:nvGrpSpPr>
            <p:cNvPr id="68" name="组合 6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70" name="圆角矩形 6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2" name="TextBox 35"/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TextBox 32"/>
            <p:cNvSpPr txBox="1"/>
            <p:nvPr/>
          </p:nvSpPr>
          <p:spPr>
            <a:xfrm>
              <a:off x="4363306" y="1152947"/>
              <a:ext cx="19956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库示例汇总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0F1598A-B178-481D-8E6B-4A5F38D956F4}"/>
              </a:ext>
            </a:extLst>
          </p:cNvPr>
          <p:cNvGrpSpPr/>
          <p:nvPr/>
        </p:nvGrpSpPr>
        <p:grpSpPr>
          <a:xfrm>
            <a:off x="4579199" y="2598111"/>
            <a:ext cx="5412575" cy="599235"/>
            <a:chOff x="3710492" y="1059582"/>
            <a:chExt cx="4101695" cy="599235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755191F-112A-4858-A8ED-2779F1C5C57C}"/>
                </a:ext>
              </a:extLst>
            </p:cNvPr>
            <p:cNvGrpSpPr/>
            <p:nvPr/>
          </p:nvGrpSpPr>
          <p:grpSpPr>
            <a:xfrm>
              <a:off x="3710492" y="1059582"/>
              <a:ext cx="4101695" cy="599235"/>
              <a:chOff x="4139953" y="1170041"/>
              <a:chExt cx="3672408" cy="536519"/>
            </a:xfrm>
          </p:grpSpPr>
          <p:sp>
            <p:nvSpPr>
              <p:cNvPr id="76" name="圆角矩形 126">
                <a:extLst>
                  <a:ext uri="{FF2B5EF4-FFF2-40B4-BE49-F238E27FC236}">
                    <a16:creationId xmlns:a16="http://schemas.microsoft.com/office/drawing/2014/main" id="{05A99FB4-792D-4428-BBFE-7DBF1C396C38}"/>
                  </a:ext>
                </a:extLst>
              </p:cNvPr>
              <p:cNvSpPr/>
              <p:nvPr/>
            </p:nvSpPr>
            <p:spPr>
              <a:xfrm>
                <a:off x="4139953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7" name="圆角矩形 113">
                <a:extLst>
                  <a:ext uri="{FF2B5EF4-FFF2-40B4-BE49-F238E27FC236}">
                    <a16:creationId xmlns:a16="http://schemas.microsoft.com/office/drawing/2014/main" id="{E439DC4E-4CC1-44A8-A25D-A77473A84179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8" name="TextBox 35">
                <a:extLst>
                  <a:ext uri="{FF2B5EF4-FFF2-40B4-BE49-F238E27FC236}">
                    <a16:creationId xmlns:a16="http://schemas.microsoft.com/office/drawing/2014/main" id="{37ED0DF6-58CA-495A-A6F1-0FE948914F16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5" name="TextBox 32">
              <a:extLst>
                <a:ext uri="{FF2B5EF4-FFF2-40B4-BE49-F238E27FC236}">
                  <a16:creationId xmlns:a16="http://schemas.microsoft.com/office/drawing/2014/main" id="{03316535-D7DE-4FEC-B6CA-50B995D4EF72}"/>
                </a:ext>
              </a:extLst>
            </p:cNvPr>
            <p:cNvSpPr txBox="1"/>
            <p:nvPr/>
          </p:nvSpPr>
          <p:spPr>
            <a:xfrm>
              <a:off x="4363310" y="1189203"/>
              <a:ext cx="10623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认证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1" y="3414118"/>
            <a:ext cx="5412573" cy="599235"/>
            <a:chOff x="3710491" y="1059582"/>
            <a:chExt cx="4101695" cy="599235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2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3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4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1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63307" y="1154962"/>
              <a:ext cx="18345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Session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Cookies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0" y="4185795"/>
            <a:ext cx="5412574" cy="599235"/>
            <a:chOff x="3710491" y="1059582"/>
            <a:chExt cx="4101695" cy="599235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8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0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1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401779" y="1185436"/>
              <a:ext cx="21924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爬虫引发的Robots协议</a:t>
              </a: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199" y="5003542"/>
            <a:ext cx="5412575" cy="599235"/>
            <a:chOff x="3710491" y="1059582"/>
            <a:chExt cx="4101695" cy="599235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35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6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7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4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46989" y="1166235"/>
              <a:ext cx="3363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用requests库和RE模块完成淘宝比价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693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780607" y="3508462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3643815" y="3591372"/>
            <a:ext cx="5391541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库发送请求</a:t>
            </a:r>
          </a:p>
        </p:txBody>
      </p:sp>
      <p:sp>
        <p:nvSpPr>
          <p:cNvPr id="17" name="文本框 15"/>
          <p:cNvSpPr txBox="1"/>
          <p:nvPr/>
        </p:nvSpPr>
        <p:spPr>
          <a:xfrm flipH="1">
            <a:off x="2813094" y="3032631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6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44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703645" y="3212247"/>
            <a:ext cx="8832593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本讲我们学习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库发送请求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实践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环境是基于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github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平台所开放的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，通过使用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库与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互动</a:t>
            </a:r>
            <a:r>
              <a:rPr lang="en-US" altLang="zh-CN" sz="20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Github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是个开放资源的共享平台，可以申请帐号用于实验，这里我们创建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marilynzyw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的用户名，可以完善个人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profile,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也可以建设自己的代码仓库。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487095" y="646048"/>
            <a:ext cx="475553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44097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用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库发送请求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078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173419" y="2559699"/>
            <a:ext cx="5766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我们可以访问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https://developer.github.com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487095" y="646048"/>
            <a:ext cx="475553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61698" y="725724"/>
            <a:ext cx="44097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用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库发送请求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19" y="3636042"/>
            <a:ext cx="10182153" cy="940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917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921007" y="2381551"/>
            <a:ext cx="8900757" cy="805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选择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restful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在当前版本中，所有的到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api.github.com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的请求都接受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restful API V3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版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/>
          <p:nvPr/>
        </p:nvPicPr>
        <p:blipFill>
          <a:blip r:embed="rId2"/>
          <a:stretch>
            <a:fillRect/>
          </a:stretch>
        </p:blipFill>
        <p:spPr>
          <a:xfrm>
            <a:off x="1016257" y="4058427"/>
            <a:ext cx="10124960" cy="1137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圆角矩形 15"/>
          <p:cNvSpPr/>
          <p:nvPr/>
        </p:nvSpPr>
        <p:spPr>
          <a:xfrm>
            <a:off x="2487095" y="646048"/>
            <a:ext cx="475553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61698" y="725724"/>
            <a:ext cx="44097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用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库发送请求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317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084519" y="2646747"/>
            <a:ext cx="8773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所有的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的访问都经由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协议，并且接受数据以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格式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/>
          <p:nvPr/>
        </p:nvPicPr>
        <p:blipFill>
          <a:blip r:embed="rId2"/>
          <a:stretch>
            <a:fillRect/>
          </a:stretch>
        </p:blipFill>
        <p:spPr>
          <a:xfrm>
            <a:off x="921007" y="3588822"/>
            <a:ext cx="10282173" cy="1742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圆角矩形 15"/>
          <p:cNvSpPr/>
          <p:nvPr/>
        </p:nvSpPr>
        <p:spPr>
          <a:xfrm>
            <a:off x="2487095" y="646048"/>
            <a:ext cx="475553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61698" y="725724"/>
            <a:ext cx="44097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用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requests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库发送请求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95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</TotalTime>
  <Words>809</Words>
  <Application>Microsoft Office PowerPoint</Application>
  <PresentationFormat>自定义</PresentationFormat>
  <Paragraphs>133</Paragraphs>
  <Slides>24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PingFang SC</vt:lpstr>
      <vt:lpstr>等线</vt:lpstr>
      <vt:lpstr>宋体</vt:lpstr>
      <vt:lpstr>微软雅黑</vt:lpstr>
      <vt:lpstr>Arial</vt:lpstr>
      <vt:lpstr>Calibri</vt:lpstr>
      <vt:lpstr>Calibri Light</vt:lpstr>
      <vt:lpstr>Century Gothic</vt:lpstr>
      <vt:lpstr>Times New Roman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PC</cp:lastModifiedBy>
  <cp:revision>188</cp:revision>
  <dcterms:created xsi:type="dcterms:W3CDTF">2017-06-05T01:21:00Z</dcterms:created>
  <dcterms:modified xsi:type="dcterms:W3CDTF">2022-04-05T12:35:04Z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