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0"/>
  </p:notesMasterIdLst>
  <p:sldIdLst>
    <p:sldId id="256" r:id="rId3"/>
    <p:sldId id="309" r:id="rId4"/>
    <p:sldId id="306" r:id="rId5"/>
    <p:sldId id="307" r:id="rId6"/>
    <p:sldId id="308" r:id="rId7"/>
    <p:sldId id="285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57" r:id="rId19"/>
  </p:sldIdLst>
  <p:sldSz cx="12195175" cy="6859588"/>
  <p:notesSz cx="7104063" cy="10234613"/>
  <p:defaultTextStyle>
    <a:defPPr>
      <a:defRPr lang="zh-CN"/>
    </a:defPPr>
    <a:lvl1pPr marL="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37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2735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6909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5464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182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38198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4560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0926" algn="l" defTabSz="9127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lyn" initials="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70C0"/>
    <a:srgbClr val="009899"/>
    <a:srgbClr val="F28D01"/>
    <a:srgbClr val="2A7E1F"/>
    <a:srgbClr val="059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53" autoAdjust="0"/>
  </p:normalViewPr>
  <p:slideViewPr>
    <p:cSldViewPr snapToGrid="0">
      <p:cViewPr>
        <p:scale>
          <a:sx n="100" d="100"/>
          <a:sy n="100" d="100"/>
        </p:scale>
        <p:origin x="-1325" y="77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C1B15-A8EA-4990-8007-D45DBCB2102F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1C335-8D07-4462-AE35-9E7E54DFF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9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22547-8B0A-4059-BC7E-3372AC7E2E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3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https://api.github.com/users?since=3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1C335-8D07-4462-AE35-9E7E54DFF0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https://docs.github.com/cn/rest/reference/users#update-the-authenticated-user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1C335-8D07-4462-AE35-9E7E54DFF0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7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443" y="1122622"/>
            <a:ext cx="9146535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443" y="3602871"/>
            <a:ext cx="9146535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374" indent="0" algn="ctr">
              <a:buNone/>
              <a:defRPr sz="2000"/>
            </a:lvl2pPr>
            <a:lvl3pPr marL="912735" indent="0" algn="ctr">
              <a:buNone/>
              <a:defRPr sz="1700"/>
            </a:lvl3pPr>
            <a:lvl4pPr marL="1369096" indent="0" algn="ctr">
              <a:buNone/>
              <a:defRPr sz="1600"/>
            </a:lvl4pPr>
            <a:lvl5pPr marL="1825464" indent="0" algn="ctr">
              <a:buNone/>
              <a:defRPr sz="1600"/>
            </a:lvl5pPr>
            <a:lvl6pPr marL="2281828" indent="0" algn="ctr">
              <a:buNone/>
              <a:defRPr sz="1600"/>
            </a:lvl6pPr>
            <a:lvl7pPr marL="2738198" indent="0" algn="ctr">
              <a:buNone/>
              <a:defRPr sz="1600"/>
            </a:lvl7pPr>
            <a:lvl8pPr marL="3194560" indent="0" algn="ctr">
              <a:buNone/>
              <a:defRPr sz="1600"/>
            </a:lvl8pPr>
            <a:lvl9pPr marL="3650926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" y="0"/>
            <a:ext cx="12191210" cy="6859588"/>
          </a:xfrm>
          <a:prstGeom prst="rect">
            <a:avLst/>
          </a:prstGeom>
        </p:spPr>
      </p:pic>
      <p:grpSp>
        <p:nvGrpSpPr>
          <p:cNvPr id="8" name="组合 7"/>
          <p:cNvGrpSpPr>
            <a:grpSpLocks noChangeAspect="1"/>
          </p:cNvGrpSpPr>
          <p:nvPr userDrawn="1"/>
        </p:nvGrpSpPr>
        <p:grpSpPr bwMode="auto">
          <a:xfrm>
            <a:off x="606056" y="569533"/>
            <a:ext cx="11099010" cy="5900499"/>
            <a:chOff x="1608912" y="1173758"/>
            <a:chExt cx="6572388" cy="3482975"/>
          </a:xfrm>
        </p:grpSpPr>
        <p:sp>
          <p:nvSpPr>
            <p:cNvPr id="9" name="Freeform 5"/>
            <p:cNvSpPr/>
            <p:nvPr/>
          </p:nvSpPr>
          <p:spPr bwMode="auto">
            <a:xfrm>
              <a:off x="1608912" y="1173758"/>
              <a:ext cx="6572388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7700506" y="4184533"/>
              <a:ext cx="449211" cy="447206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1" name="Freeform 7"/>
          <p:cNvSpPr/>
          <p:nvPr userDrawn="1"/>
        </p:nvSpPr>
        <p:spPr bwMode="auto">
          <a:xfrm>
            <a:off x="490110" y="396756"/>
            <a:ext cx="1953261" cy="1503393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1956" tIns="35987" rIns="71956" bIns="35987"/>
          <a:lstStyle/>
          <a:p>
            <a:endParaRPr lang="zh-CN" altLang="en-US" sz="800">
              <a:solidFill>
                <a:srgbClr val="0070C0"/>
              </a:solidFill>
            </a:endParaRP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1" y="608400"/>
            <a:ext cx="1155600" cy="11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433" y="365225"/>
            <a:ext cx="10518514" cy="58131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1" y="1710151"/>
            <a:ext cx="10518514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081" y="4590528"/>
            <a:ext cx="10518514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37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7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690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5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18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81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4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0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436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912" y="1826048"/>
            <a:ext cx="518303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2" y="365214"/>
            <a:ext cx="10518514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7102" y="1778850"/>
            <a:ext cx="4874925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7102" y="2665999"/>
            <a:ext cx="4874925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8672" y="1778850"/>
            <a:ext cx="4898934" cy="8241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6374" indent="0">
              <a:buNone/>
              <a:defRPr sz="2400"/>
            </a:lvl2pPr>
            <a:lvl3pPr marL="912735" indent="0">
              <a:buNone/>
              <a:defRPr sz="2000"/>
            </a:lvl3pPr>
            <a:lvl4pPr marL="1369096" indent="0">
              <a:buNone/>
              <a:defRPr sz="1700"/>
            </a:lvl4pPr>
            <a:lvl5pPr marL="1825464" indent="0">
              <a:buNone/>
              <a:defRPr sz="1700"/>
            </a:lvl5pPr>
            <a:lvl6pPr marL="2281828" indent="0">
              <a:buNone/>
              <a:defRPr sz="1700"/>
            </a:lvl6pPr>
            <a:lvl7pPr marL="2738198" indent="0">
              <a:buNone/>
              <a:defRPr sz="1700"/>
            </a:lvl7pPr>
            <a:lvl8pPr marL="3194560" indent="0">
              <a:buNone/>
              <a:defRPr sz="1700"/>
            </a:lvl8pPr>
            <a:lvl9pPr marL="3650926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8672" y="2665999"/>
            <a:ext cx="4898934" cy="352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023" y="457307"/>
            <a:ext cx="4166503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626" y="457307"/>
            <a:ext cx="6173911" cy="5405102"/>
          </a:xfrm>
        </p:spPr>
        <p:txBody>
          <a:bodyPr/>
          <a:lstStyle>
            <a:lvl1pPr marL="0" indent="0">
              <a:buNone/>
              <a:defRPr sz="3200"/>
            </a:lvl1pPr>
            <a:lvl2pPr marL="456374" indent="0">
              <a:buNone/>
              <a:defRPr sz="2800"/>
            </a:lvl2pPr>
            <a:lvl3pPr marL="912735" indent="0">
              <a:buNone/>
              <a:defRPr sz="2400"/>
            </a:lvl3pPr>
            <a:lvl4pPr marL="1369096" indent="0">
              <a:buNone/>
              <a:defRPr sz="2000"/>
            </a:lvl4pPr>
            <a:lvl5pPr marL="1825464" indent="0">
              <a:buNone/>
              <a:defRPr sz="2000"/>
            </a:lvl5pPr>
            <a:lvl6pPr marL="2281828" indent="0">
              <a:buNone/>
              <a:defRPr sz="2000"/>
            </a:lvl6pPr>
            <a:lvl7pPr marL="2738198" indent="0">
              <a:buNone/>
              <a:defRPr sz="2000"/>
            </a:lvl7pPr>
            <a:lvl8pPr marL="3194560" indent="0">
              <a:buNone/>
              <a:defRPr sz="2000"/>
            </a:lvl8pPr>
            <a:lvl9pPr marL="365092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023" y="2057884"/>
            <a:ext cx="4166503" cy="3812471"/>
          </a:xfrm>
        </p:spPr>
        <p:txBody>
          <a:bodyPr/>
          <a:lstStyle>
            <a:lvl1pPr marL="0" indent="0">
              <a:buNone/>
              <a:defRPr sz="2000"/>
            </a:lvl1pPr>
            <a:lvl2pPr marL="456374" indent="0">
              <a:buNone/>
              <a:defRPr sz="1700"/>
            </a:lvl2pPr>
            <a:lvl3pPr marL="912735" indent="0">
              <a:buNone/>
              <a:defRPr sz="1600"/>
            </a:lvl3pPr>
            <a:lvl4pPr marL="1369096" indent="0">
              <a:buNone/>
              <a:defRPr sz="1300"/>
            </a:lvl4pPr>
            <a:lvl5pPr marL="1825464" indent="0">
              <a:buNone/>
              <a:defRPr sz="1300"/>
            </a:lvl5pPr>
            <a:lvl6pPr marL="2281828" indent="0">
              <a:buNone/>
              <a:defRPr sz="1300"/>
            </a:lvl6pPr>
            <a:lvl7pPr marL="2738198" indent="0">
              <a:buNone/>
              <a:defRPr sz="1300"/>
            </a:lvl7pPr>
            <a:lvl8pPr marL="3194560" indent="0">
              <a:buNone/>
              <a:defRPr sz="1300"/>
            </a:lvl8pPr>
            <a:lvl9pPr marL="3650926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7320" y="365225"/>
            <a:ext cx="2629629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433" y="365225"/>
            <a:ext cx="7736444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433" y="365214"/>
            <a:ext cx="10518514" cy="1325870"/>
          </a:xfrm>
          <a:prstGeom prst="rect">
            <a:avLst/>
          </a:prstGeom>
        </p:spPr>
        <p:txBody>
          <a:bodyPr vert="horz" lIns="91270" tIns="45634" rIns="91270" bIns="456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433" y="1826048"/>
            <a:ext cx="10518514" cy="4352346"/>
          </a:xfrm>
          <a:prstGeom prst="rect">
            <a:avLst/>
          </a:prstGeom>
        </p:spPr>
        <p:txBody>
          <a:bodyPr vert="horz" lIns="91270" tIns="45634" rIns="91270" bIns="456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433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721" y="6357824"/>
            <a:ext cx="4115941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2986" y="6357824"/>
            <a:ext cx="2743960" cy="365210"/>
          </a:xfrm>
          <a:prstGeom prst="rect">
            <a:avLst/>
          </a:prstGeom>
        </p:spPr>
        <p:txBody>
          <a:bodyPr vert="horz" lIns="91270" tIns="45634" rIns="91270" bIns="4563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27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548" indent="-226281" algn="l" defTabSz="9127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4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913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279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364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011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66382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747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79110" indent="-226281" algn="l" defTabSz="9127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37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735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9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464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182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98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560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0926" algn="l" defTabSz="9127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" y="0"/>
            <a:ext cx="12191210" cy="68595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86" y="2483187"/>
            <a:ext cx="10935007" cy="923156"/>
          </a:xfrm>
          <a:prstGeom prst="rect">
            <a:avLst/>
          </a:prstGeom>
          <a:noFill/>
        </p:spPr>
        <p:txBody>
          <a:bodyPr lIns="91270" tIns="45634" rIns="91270" bIns="45634">
            <a:spAutoFit/>
          </a:bodyPr>
          <a:lstStyle/>
          <a:p>
            <a:pPr algn="ctr"/>
            <a:r>
              <a:rPr lang="zh-CN" altLang="en-US" sz="5400" dirty="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知识</a:t>
            </a:r>
            <a:r>
              <a:rPr lang="zh-CN" altLang="en-US" sz="5400" smtClean="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点：带</a:t>
            </a:r>
            <a:r>
              <a:rPr lang="zh-CN" altLang="en-US" sz="5400">
                <a:ln w="19050">
                  <a:solidFill>
                    <a:srgbClr val="000000">
                      <a:tint val="1000"/>
                    </a:srgbClr>
                  </a:solidFill>
                  <a:prstDash val="solid"/>
                </a:ln>
                <a:solidFill>
                  <a:srgbClr val="A7C6E5">
                    <a:lumMod val="20000"/>
                    <a:lumOff val="8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参数的请求</a:t>
            </a:r>
            <a:endParaRPr lang="zh-CN" altLang="en-US" sz="5400" dirty="0">
              <a:ln w="19050">
                <a:solidFill>
                  <a:srgbClr val="000000">
                    <a:tint val="1000"/>
                  </a:srgbClr>
                </a:solidFill>
                <a:prstDash val="solid"/>
              </a:ln>
              <a:solidFill>
                <a:srgbClr val="A7C6E5">
                  <a:lumMod val="20000"/>
                  <a:lumOff val="8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5873" y="2838944"/>
            <a:ext cx="100575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本节的学习，我们还是用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作为实验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all user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patch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两个小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我们进入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https://developer.github.com/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，找到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restfulAPI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之后在页面中找到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，可以看到对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的操作有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all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users,patch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等，我们先以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all users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为例，看到这个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可以带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since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的参数。我们通过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库来现实这种带参数的请求要求只显示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以后的客户信息。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55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268097" y="2592550"/>
            <a:ext cx="10020890" cy="331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11042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6529" y="1937855"/>
            <a:ext cx="6460038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接着观察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https://api.github.com/users?since=20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640540" y="2504841"/>
            <a:ext cx="6998759" cy="3568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37717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0161" y="2240135"/>
            <a:ext cx="10246232" cy="361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params_request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requests.get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('https://api.github.com/users',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={'since':20})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(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response.request.headers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(response.url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__name__=='__main__':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params_request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12958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3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1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0854" y="1965360"/>
            <a:ext cx="173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运行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r>
              <a:rPr lang="en-US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221" y="2402054"/>
            <a:ext cx="6904762" cy="3276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16" y="5695867"/>
            <a:ext cx="6866667" cy="5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圆角矩形 6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94561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3590" y="2014839"/>
            <a:ext cx="5951434" cy="4064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12590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29720" y="1975361"/>
            <a:ext cx="8660308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代码如下：</a:t>
            </a: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requests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patch_params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 =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requests.patch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('https://api.github.com/user',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auth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=('zhangyiwei','zyh2cyq2zyw2bd'),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={'name':'marilynzyw1','email':'953453185@qq.com'})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response.url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print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response.text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__name__=='__main__':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patch_params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26800" indent="22680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294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0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" y="0"/>
            <a:ext cx="12191210" cy="6859588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 bwMode="auto">
          <a:xfrm>
            <a:off x="3000808" y="1396909"/>
            <a:ext cx="6275414" cy="3571364"/>
            <a:chOff x="1358950" y="1173758"/>
            <a:chExt cx="7072312" cy="3482975"/>
          </a:xfrm>
        </p:grpSpPr>
        <p:sp>
          <p:nvSpPr>
            <p:cNvPr id="12" name="Freeform 5"/>
            <p:cNvSpPr/>
            <p:nvPr/>
          </p:nvSpPr>
          <p:spPr bwMode="auto">
            <a:xfrm>
              <a:off x="1358950" y="1173758"/>
              <a:ext cx="7072312" cy="3482975"/>
            </a:xfrm>
            <a:custGeom>
              <a:avLst/>
              <a:gdLst>
                <a:gd name="T0" fmla="*/ 97 w 9549"/>
                <a:gd name="T1" fmla="*/ 0 h 4700"/>
                <a:gd name="T2" fmla="*/ 9452 w 9549"/>
                <a:gd name="T3" fmla="*/ 0 h 4700"/>
                <a:gd name="T4" fmla="*/ 9549 w 9549"/>
                <a:gd name="T5" fmla="*/ 97 h 4700"/>
                <a:gd name="T6" fmla="*/ 9549 w 9549"/>
                <a:gd name="T7" fmla="*/ 4603 h 4700"/>
                <a:gd name="T8" fmla="*/ 9452 w 9549"/>
                <a:gd name="T9" fmla="*/ 4700 h 4700"/>
                <a:gd name="T10" fmla="*/ 97 w 9549"/>
                <a:gd name="T11" fmla="*/ 4700 h 4700"/>
                <a:gd name="T12" fmla="*/ 0 w 9549"/>
                <a:gd name="T13" fmla="*/ 4603 h 4700"/>
                <a:gd name="T14" fmla="*/ 0 w 9549"/>
                <a:gd name="T15" fmla="*/ 97 h 4700"/>
                <a:gd name="T16" fmla="*/ 97 w 9549"/>
                <a:gd name="T17" fmla="*/ 0 h 4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49" h="4700">
                  <a:moveTo>
                    <a:pt x="97" y="0"/>
                  </a:moveTo>
                  <a:lnTo>
                    <a:pt x="9452" y="0"/>
                  </a:lnTo>
                  <a:cubicBezTo>
                    <a:pt x="9505" y="0"/>
                    <a:pt x="9549" y="43"/>
                    <a:pt x="9549" y="97"/>
                  </a:cubicBezTo>
                  <a:lnTo>
                    <a:pt x="9549" y="4603"/>
                  </a:lnTo>
                  <a:cubicBezTo>
                    <a:pt x="9549" y="4656"/>
                    <a:pt x="9505" y="4700"/>
                    <a:pt x="9452" y="4700"/>
                  </a:cubicBezTo>
                  <a:lnTo>
                    <a:pt x="97" y="4700"/>
                  </a:lnTo>
                  <a:cubicBezTo>
                    <a:pt x="44" y="4700"/>
                    <a:pt x="0" y="4656"/>
                    <a:pt x="0" y="4603"/>
                  </a:cubicBezTo>
                  <a:lnTo>
                    <a:pt x="0" y="97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0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7400000" scaled="0"/>
              </a:gradFill>
            </a:ln>
            <a:effectLst>
              <a:outerShdw blurRad="152400" dist="38100" dir="81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067" name="Freeform 8"/>
            <p:cNvSpPr/>
            <p:nvPr/>
          </p:nvSpPr>
          <p:spPr bwMode="auto">
            <a:xfrm>
              <a:off x="7817455" y="4128895"/>
              <a:ext cx="565056" cy="490140"/>
            </a:xfrm>
            <a:custGeom>
              <a:avLst/>
              <a:gdLst>
                <a:gd name="T0" fmla="*/ 579437 w 782"/>
                <a:gd name="T1" fmla="*/ 0 h 782"/>
                <a:gd name="T2" fmla="*/ 579437 w 782"/>
                <a:gd name="T3" fmla="*/ 507564 h 782"/>
                <a:gd name="T4" fmla="*/ 507563 w 782"/>
                <a:gd name="T5" fmla="*/ 579438 h 782"/>
                <a:gd name="T6" fmla="*/ 0 w 782"/>
                <a:gd name="T7" fmla="*/ 579438 h 782"/>
                <a:gd name="T8" fmla="*/ 579437 w 782"/>
                <a:gd name="T9" fmla="*/ 0 h 7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2"/>
                <a:gd name="T16" fmla="*/ 0 h 782"/>
                <a:gd name="T17" fmla="*/ 782 w 782"/>
                <a:gd name="T18" fmla="*/ 782 h 7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2" h="782">
                  <a:moveTo>
                    <a:pt x="782" y="0"/>
                  </a:moveTo>
                  <a:lnTo>
                    <a:pt x="782" y="685"/>
                  </a:lnTo>
                  <a:cubicBezTo>
                    <a:pt x="782" y="738"/>
                    <a:pt x="738" y="782"/>
                    <a:pt x="685" y="782"/>
                  </a:cubicBezTo>
                  <a:lnTo>
                    <a:pt x="0" y="782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lIns="40225" tIns="20112" rIns="40225" bIns="20112"/>
            <a:lstStyle/>
            <a:p>
              <a:endParaRPr lang="zh-CN" altLang="en-US" sz="800"/>
            </a:p>
          </p:txBody>
        </p:sp>
      </p:grpSp>
      <p:sp>
        <p:nvSpPr>
          <p:cNvPr id="13" name="Freeform 7"/>
          <p:cNvSpPr/>
          <p:nvPr/>
        </p:nvSpPr>
        <p:spPr bwMode="auto">
          <a:xfrm>
            <a:off x="2918955" y="1229326"/>
            <a:ext cx="1986260" cy="1251278"/>
          </a:xfrm>
          <a:custGeom>
            <a:avLst/>
            <a:gdLst>
              <a:gd name="T0" fmla="*/ 5287871 w 3022"/>
              <a:gd name="T1" fmla="*/ 0 h 2098"/>
              <a:gd name="T2" fmla="*/ 0 w 3022"/>
              <a:gd name="T3" fmla="*/ 0 h 2098"/>
              <a:gd name="T4" fmla="*/ 0 w 3022"/>
              <a:gd name="T5" fmla="*/ 4351657 h 2098"/>
              <a:gd name="T6" fmla="*/ 3788300 w 3022"/>
              <a:gd name="T7" fmla="*/ 4351657 h 2098"/>
              <a:gd name="T8" fmla="*/ 5287871 w 3022"/>
              <a:gd name="T9" fmla="*/ 0 h 20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2"/>
              <a:gd name="T16" fmla="*/ 0 h 2098"/>
              <a:gd name="T17" fmla="*/ 3022 w 3022"/>
              <a:gd name="T18" fmla="*/ 2098 h 20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2" h="2098">
                <a:moveTo>
                  <a:pt x="3022" y="0"/>
                </a:moveTo>
                <a:lnTo>
                  <a:pt x="0" y="0"/>
                </a:lnTo>
                <a:lnTo>
                  <a:pt x="0" y="2098"/>
                </a:lnTo>
                <a:lnTo>
                  <a:pt x="2165" y="2098"/>
                </a:lnTo>
                <a:lnTo>
                  <a:pt x="3022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1956" tIns="35987" rIns="71956" bIns="35987"/>
          <a:lstStyle/>
          <a:p>
            <a:endParaRPr lang="zh-CN" altLang="en-US" sz="800"/>
          </a:p>
        </p:txBody>
      </p:sp>
      <p:pic>
        <p:nvPicPr>
          <p:cNvPr id="18" name="图片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76" y="1351858"/>
            <a:ext cx="1024384" cy="10181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35813" y="289020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4615333" y="1760891"/>
            <a:ext cx="4952071" cy="659159"/>
            <a:chOff x="3710491" y="1059582"/>
            <a:chExt cx="4101695" cy="599235"/>
          </a:xfrm>
        </p:grpSpPr>
        <p:grpSp>
          <p:nvGrpSpPr>
            <p:cNvPr id="90" name="组合 8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4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1" name="TextBox 32"/>
            <p:cNvSpPr txBox="1"/>
            <p:nvPr/>
          </p:nvSpPr>
          <p:spPr>
            <a:xfrm>
              <a:off x="4373029" y="1205775"/>
              <a:ext cx="1702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4625805" y="3330956"/>
            <a:ext cx="4941599" cy="659159"/>
            <a:chOff x="3720963" y="2324915"/>
            <a:chExt cx="4101695" cy="599235"/>
          </a:xfrm>
        </p:grpSpPr>
        <p:grpSp>
          <p:nvGrpSpPr>
            <p:cNvPr id="96" name="组合 95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8" name="圆角矩形 97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TextBox 41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7" name="TextBox 38"/>
            <p:cNvSpPr txBox="1"/>
            <p:nvPr/>
          </p:nvSpPr>
          <p:spPr>
            <a:xfrm>
              <a:off x="4378463" y="2440284"/>
              <a:ext cx="11636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615331" y="4115990"/>
            <a:ext cx="4952073" cy="659159"/>
            <a:chOff x="3710491" y="3590249"/>
            <a:chExt cx="4101695" cy="599235"/>
          </a:xfrm>
        </p:grpSpPr>
        <p:grpSp>
          <p:nvGrpSpPr>
            <p:cNvPr id="102" name="组合 101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04" name="圆角矩形 10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3" name="TextBox 44"/>
            <p:cNvSpPr txBox="1"/>
            <p:nvPr/>
          </p:nvSpPr>
          <p:spPr>
            <a:xfrm>
              <a:off x="4285205" y="3696902"/>
              <a:ext cx="3425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urllib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615333" y="2545922"/>
            <a:ext cx="4952071" cy="659159"/>
            <a:chOff x="3710491" y="1059582"/>
            <a:chExt cx="4101695" cy="599235"/>
          </a:xfrm>
        </p:grpSpPr>
        <p:grpSp>
          <p:nvGrpSpPr>
            <p:cNvPr id="108" name="组合 10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10" name="圆角矩形 10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TextBox 53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9" name="TextBox 50"/>
            <p:cNvSpPr txBox="1"/>
            <p:nvPr/>
          </p:nvSpPr>
          <p:spPr>
            <a:xfrm>
              <a:off x="4366395" y="1199782"/>
              <a:ext cx="1002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环境搭建</a:t>
              </a: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4629322" y="4894068"/>
            <a:ext cx="4938083" cy="659159"/>
            <a:chOff x="3710491" y="3590249"/>
            <a:chExt cx="4101695" cy="599235"/>
          </a:xfrm>
        </p:grpSpPr>
        <p:grpSp>
          <p:nvGrpSpPr>
            <p:cNvPr id="119" name="组合 118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121" name="圆角矩形 1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3" name="TextBox 47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0" name="TextBox 44"/>
            <p:cNvSpPr txBox="1"/>
            <p:nvPr/>
          </p:nvSpPr>
          <p:spPr>
            <a:xfrm>
              <a:off x="4300464" y="3730384"/>
              <a:ext cx="3406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实现简单的客户端访问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0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4101695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库发送请求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410169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07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带参数的请求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4101695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08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请求的异常处理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4101695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09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响应的基本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5003542"/>
            <a:ext cx="410169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8" y="1166235"/>
              <a:ext cx="25074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下载图片和文本文件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2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 112"/>
          <p:cNvGrpSpPr/>
          <p:nvPr/>
        </p:nvGrpSpPr>
        <p:grpSpPr>
          <a:xfrm>
            <a:off x="2211694" y="311829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4" name="同心圆 1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16" name="TextBox 57"/>
          <p:cNvSpPr txBox="1"/>
          <p:nvPr/>
        </p:nvSpPr>
        <p:spPr>
          <a:xfrm>
            <a:off x="2186068" y="3501440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2B6F7D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17" name="Freeform 5"/>
          <p:cNvSpPr>
            <a:spLocks/>
          </p:cNvSpPr>
          <p:nvPr/>
        </p:nvSpPr>
        <p:spPr bwMode="auto">
          <a:xfrm>
            <a:off x="3685592" y="1689360"/>
            <a:ext cx="651442" cy="3913417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0" scaled="1"/>
            <a:tileRect/>
          </a:gradFill>
          <a:ln w="12700" cap="flat" cmpd="sng" algn="ctr"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202" y="1782104"/>
            <a:ext cx="5412572" cy="599235"/>
            <a:chOff x="3710491" y="1059582"/>
            <a:chExt cx="4101695" cy="599235"/>
          </a:xfrm>
        </p:grpSpPr>
        <p:grpSp>
          <p:nvGrpSpPr>
            <p:cNvPr id="68" name="组合 67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TextBox 32"/>
            <p:cNvSpPr txBox="1"/>
            <p:nvPr/>
          </p:nvSpPr>
          <p:spPr>
            <a:xfrm>
              <a:off x="4363306" y="1152947"/>
              <a:ext cx="19956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库示例汇总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F1598A-B178-481D-8E6B-4A5F38D956F4}"/>
              </a:ext>
            </a:extLst>
          </p:cNvPr>
          <p:cNvGrpSpPr/>
          <p:nvPr/>
        </p:nvGrpSpPr>
        <p:grpSpPr>
          <a:xfrm>
            <a:off x="4579199" y="2598111"/>
            <a:ext cx="5412575" cy="599235"/>
            <a:chOff x="3710492" y="1059582"/>
            <a:chExt cx="4101695" cy="599235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55191F-112A-4858-A8ED-2779F1C5C57C}"/>
                </a:ext>
              </a:extLst>
            </p:cNvPr>
            <p:cNvGrpSpPr/>
            <p:nvPr/>
          </p:nvGrpSpPr>
          <p:grpSpPr>
            <a:xfrm>
              <a:off x="3710492" y="1059582"/>
              <a:ext cx="4101695" cy="599235"/>
              <a:chOff x="4139953" y="1170041"/>
              <a:chExt cx="3672408" cy="536519"/>
            </a:xfrm>
          </p:grpSpPr>
          <p:sp>
            <p:nvSpPr>
              <p:cNvPr id="76" name="圆角矩形 126">
                <a:extLst>
                  <a:ext uri="{FF2B5EF4-FFF2-40B4-BE49-F238E27FC236}">
                    <a16:creationId xmlns:a16="http://schemas.microsoft.com/office/drawing/2014/main" id="{05A99FB4-792D-4428-BBFE-7DBF1C396C38}"/>
                  </a:ext>
                </a:extLst>
              </p:cNvPr>
              <p:cNvSpPr/>
              <p:nvPr/>
            </p:nvSpPr>
            <p:spPr>
              <a:xfrm>
                <a:off x="4139953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7" name="圆角矩形 113">
                <a:extLst>
                  <a:ext uri="{FF2B5EF4-FFF2-40B4-BE49-F238E27FC236}">
                    <a16:creationId xmlns:a16="http://schemas.microsoft.com/office/drawing/2014/main" id="{E439DC4E-4CC1-44A8-A25D-A77473A84179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8" name="TextBox 35">
                <a:extLst>
                  <a:ext uri="{FF2B5EF4-FFF2-40B4-BE49-F238E27FC236}">
                    <a16:creationId xmlns:a16="http://schemas.microsoft.com/office/drawing/2014/main" id="{37ED0DF6-58CA-495A-A6F1-0FE948914F16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TextBox 32">
              <a:extLst>
                <a:ext uri="{FF2B5EF4-FFF2-40B4-BE49-F238E27FC236}">
                  <a16:creationId xmlns:a16="http://schemas.microsoft.com/office/drawing/2014/main" id="{03316535-D7DE-4FEC-B6CA-50B995D4EF72}"/>
                </a:ext>
              </a:extLst>
            </p:cNvPr>
            <p:cNvSpPr txBox="1"/>
            <p:nvPr/>
          </p:nvSpPr>
          <p:spPr>
            <a:xfrm>
              <a:off x="4363310" y="1189203"/>
              <a:ext cx="1062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认证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1" y="3414118"/>
            <a:ext cx="5412573" cy="599235"/>
            <a:chOff x="3710491" y="1059582"/>
            <a:chExt cx="4101695" cy="599235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2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3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4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63307" y="1154962"/>
              <a:ext cx="1834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Session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200" y="4185795"/>
            <a:ext cx="5412574" cy="599235"/>
            <a:chOff x="3710491" y="1059582"/>
            <a:chExt cx="4101695" cy="59923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8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0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1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14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401779" y="1185436"/>
              <a:ext cx="21924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爬虫引发的Robots协议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F1F1C1FD-F525-4B17-B83E-B4A840073E5A}"/>
              </a:ext>
            </a:extLst>
          </p:cNvPr>
          <p:cNvGrpSpPr/>
          <p:nvPr/>
        </p:nvGrpSpPr>
        <p:grpSpPr>
          <a:xfrm>
            <a:off x="4579199" y="5003542"/>
            <a:ext cx="5412575" cy="599235"/>
            <a:chOff x="3710491" y="1059582"/>
            <a:chExt cx="4101695" cy="599235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52CE821F-F390-4BCD-ADF8-55DD5DDA92D3}"/>
                </a:ext>
              </a:extLst>
            </p:cNvPr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35" name="圆角矩形 126">
                <a:extLst>
                  <a:ext uri="{FF2B5EF4-FFF2-40B4-BE49-F238E27FC236}">
                    <a16:creationId xmlns:a16="http://schemas.microsoft.com/office/drawing/2014/main" id="{E6F7B533-33AE-4FA0-9268-E2B506147F53}"/>
                  </a:ext>
                </a:extLst>
              </p:cNvPr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6" name="圆角矩形 113">
                <a:extLst>
                  <a:ext uri="{FF2B5EF4-FFF2-40B4-BE49-F238E27FC236}">
                    <a16:creationId xmlns:a16="http://schemas.microsoft.com/office/drawing/2014/main" id="{5E664A1E-267D-45BE-947F-D95DD8F4A40E}"/>
                  </a:ext>
                </a:extLst>
              </p:cNvPr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37" name="TextBox 35">
                <a:extLst>
                  <a:ext uri="{FF2B5EF4-FFF2-40B4-BE49-F238E27FC236}">
                    <a16:creationId xmlns:a16="http://schemas.microsoft.com/office/drawing/2014/main" id="{8B1118BB-CFDA-4B59-A065-A4F83CDAD80B}"/>
                  </a:ext>
                </a:extLst>
              </p:cNvPr>
              <p:cNvSpPr txBox="1"/>
              <p:nvPr/>
            </p:nvSpPr>
            <p:spPr>
              <a:xfrm>
                <a:off x="4246444" y="1253634"/>
                <a:ext cx="340646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</a:t>
                </a:r>
                <a:endPara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4" name="TextBox 32">
              <a:extLst>
                <a:ext uri="{FF2B5EF4-FFF2-40B4-BE49-F238E27FC236}">
                  <a16:creationId xmlns:a16="http://schemas.microsoft.com/office/drawing/2014/main" id="{403CE376-2E38-4101-B2B2-7430C5A398F6}"/>
                </a:ext>
              </a:extLst>
            </p:cNvPr>
            <p:cNvSpPr txBox="1"/>
            <p:nvPr/>
          </p:nvSpPr>
          <p:spPr>
            <a:xfrm>
              <a:off x="4346989" y="1166235"/>
              <a:ext cx="336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用requests库和RE模块完成淘宝比价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76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293914" y="3393745"/>
            <a:ext cx="5220852" cy="570515"/>
          </a:xfrm>
          <a:prstGeom prst="rect">
            <a:avLst/>
          </a:prstGeom>
          <a:gradFill rotWithShape="1">
            <a:gsLst>
              <a:gs pos="20000">
                <a:sysClr val="window" lastClr="FFFFFF">
                  <a:alpha val="50000"/>
                </a:sysClr>
              </a:gs>
              <a:gs pos="100000">
                <a:srgbClr val="4F81BD">
                  <a:tint val="50000"/>
                  <a:shade val="100000"/>
                  <a:satMod val="350000"/>
                  <a:alpha val="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91438" tIns="45719" rIns="91438" bIns="45719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8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/>
              <a:cs typeface="+mn-cs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157122" y="3476655"/>
            <a:ext cx="5391541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带参数的请求</a:t>
            </a:r>
          </a:p>
        </p:txBody>
      </p:sp>
      <p:sp>
        <p:nvSpPr>
          <p:cNvPr id="17" name="文本框 15"/>
          <p:cNvSpPr txBox="1"/>
          <p:nvPr/>
        </p:nvSpPr>
        <p:spPr>
          <a:xfrm flipH="1">
            <a:off x="3218784" y="2814935"/>
            <a:ext cx="93833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38" tIns="45719" rIns="91438" bIns="45719" rtlCol="0">
            <a:spAutoFit/>
          </a:bodyPr>
          <a:lstStyle/>
          <a:p>
            <a:pPr defTabSz="457189"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8000" b="1" dirty="0">
                <a:solidFill>
                  <a:srgbClr val="F79646">
                    <a:lumMod val="75000"/>
                  </a:srgbClr>
                </a:solidFill>
                <a:latin typeface="微软雅黑"/>
                <a:ea typeface="微软雅黑"/>
              </a:rPr>
              <a:t>7</a:t>
            </a:r>
            <a:endParaRPr kumimoji="1" lang="zh-CN" altLang="en-US" sz="8000" b="1" dirty="0">
              <a:solidFill>
                <a:srgbClr val="F79646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Shape 81"/>
          <p:cNvSpPr/>
          <p:nvPr/>
        </p:nvSpPr>
        <p:spPr>
          <a:xfrm>
            <a:off x="9875506" y="773666"/>
            <a:ext cx="1404621" cy="1423363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1" name="Shape 82"/>
          <p:cNvSpPr/>
          <p:nvPr/>
        </p:nvSpPr>
        <p:spPr>
          <a:xfrm rot="1472950">
            <a:off x="8598365" y="1484325"/>
            <a:ext cx="821232" cy="799967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9603835" y="637644"/>
            <a:ext cx="359545" cy="349386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5" name="Shape 84"/>
          <p:cNvSpPr/>
          <p:nvPr/>
        </p:nvSpPr>
        <p:spPr>
          <a:xfrm rot="2487373">
            <a:off x="9372607" y="2222975"/>
            <a:ext cx="255795" cy="248567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2A95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36161" y="2981796"/>
            <a:ext cx="9143154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本讲主要讲解带参数的请求，多数情况下，客户端与服务器端的交互是需要参数，以便更清楚地说明请求的内容和意图。比较常见的情况就是淘宝了，可以观察以下网址：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https://cart.taobao.com/cart.htm?spm=a1z02.1.a2109.d1000367.36338417ZQ9uut&amp;nekot=1470211439694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，信息传递比较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方便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381570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104655" y="2418578"/>
            <a:ext cx="9946878" cy="3220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23610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3627" y="1925786"/>
            <a:ext cx="750446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最常见的有三种类型 ：</a:t>
            </a: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第一种就是淘宝这种了，但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URL</a:t>
            </a: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长度浏览器有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限制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504000">
              <a:lnSpc>
                <a:spcPct val="150000"/>
              </a:lnSpc>
              <a:spcBef>
                <a:spcPts val="1000"/>
              </a:spcBef>
            </a:pPr>
            <a:r>
              <a:rPr lang="zh-CN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第二种是表单参数提交，像发表</a:t>
            </a:r>
            <a:r>
              <a:rPr lang="zh-CN" altLang="zh-CN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文章</a:t>
            </a: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900213" y="3833766"/>
            <a:ext cx="10304815" cy="2101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圆角矩形 5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402515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012134" y="2664162"/>
            <a:ext cx="8920228" cy="233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圆角矩形 4"/>
          <p:cNvSpPr/>
          <p:nvPr/>
        </p:nvSpPr>
        <p:spPr>
          <a:xfrm>
            <a:off x="2487095" y="646048"/>
            <a:ext cx="2999305" cy="731813"/>
          </a:xfrm>
          <a:prstGeom prst="roundRect">
            <a:avLst>
              <a:gd name="adj" fmla="val 27816"/>
            </a:avLst>
          </a:prstGeom>
          <a:solidFill>
            <a:schemeClr val="tx1">
              <a:lumMod val="75000"/>
              <a:lumOff val="25000"/>
              <a:alpha val="40000"/>
            </a:schemeClr>
          </a:solidFill>
          <a:ln>
            <a:noFill/>
          </a:ln>
          <a:effectLst>
            <a:outerShdw blurRad="152400" dist="762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1698" y="72572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带参数的请求</a:t>
            </a:r>
          </a:p>
        </p:txBody>
      </p:sp>
    </p:spTree>
    <p:extLst>
      <p:ext uri="{BB962C8B-B14F-4D97-AF65-F5344CB8AC3E}">
        <p14:creationId xmlns:p14="http://schemas.microsoft.com/office/powerpoint/2010/main" val="271869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439</Words>
  <Application>Microsoft Office PowerPoint</Application>
  <PresentationFormat>自定义</PresentationFormat>
  <Paragraphs>78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Calibri Light</vt:lpstr>
      <vt:lpstr>Century Gothic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PC</cp:lastModifiedBy>
  <cp:revision>167</cp:revision>
  <dcterms:created xsi:type="dcterms:W3CDTF">2017-06-05T01:21:00Z</dcterms:created>
  <dcterms:modified xsi:type="dcterms:W3CDTF">2022-04-05T12:50:27Z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