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5175" cy="6859588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462" y="-72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105181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440" y="4099320"/>
            <a:ext cx="105181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800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44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4520" y="18259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50960" y="18259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50960" y="40993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4520" y="40993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440" y="40993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838440" y="1825920"/>
            <a:ext cx="10518120" cy="43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105181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838440" y="365040"/>
            <a:ext cx="1051812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844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440" y="1825920"/>
            <a:ext cx="10518120" cy="43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2800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38440" y="4099320"/>
            <a:ext cx="105181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105181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38440" y="4099320"/>
            <a:ext cx="105181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2800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44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94520" y="18259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950960" y="18259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7950960" y="40993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94520" y="40993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38440" y="40993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838440" y="1825920"/>
            <a:ext cx="10518120" cy="43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105181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105181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838440" y="365040"/>
            <a:ext cx="1051812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83844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2800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38440" y="4099320"/>
            <a:ext cx="105181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105181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838440" y="4099320"/>
            <a:ext cx="105181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2800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83844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394520" y="18259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7950960" y="18259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950960" y="40993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394520" y="40993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838440" y="40993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440" y="365040"/>
            <a:ext cx="1051812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44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800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440" y="4099320"/>
            <a:ext cx="105181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4600" y="1122480"/>
            <a:ext cx="9146160" cy="23878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440" y="6357960"/>
            <a:ext cx="27435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3F7A648-3611-4125-A084-6518CC86A64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5/3/2018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9560" y="6357960"/>
            <a:ext cx="41155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3000" y="6357960"/>
            <a:ext cx="27435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0CB60E2-14C0-4293-868C-FF3AAA11210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49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700" b="0" strike="noStrike" spc="-1">
                <a:solidFill>
                  <a:srgbClr val="000000"/>
                </a:solidFill>
                <a:latin typeface="Calibri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700" b="0" strike="noStrike" spc="-1">
                <a:solidFill>
                  <a:srgbClr val="000000"/>
                </a:solidFill>
                <a:latin typeface="Calibri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10518120" cy="4352040"/>
          </a:xfrm>
          <a:prstGeom prst="rect">
            <a:avLst/>
          </a:prstGeom>
        </p:spPr>
        <p:txBody>
          <a:bodyPr/>
          <a:lstStyle/>
          <a:p>
            <a:pPr marL="227520" indent="-226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单击此处编辑母版文本样式</a:t>
            </a:r>
          </a:p>
          <a:p>
            <a:pPr marL="684720" lvl="1" indent="-226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第二级</a:t>
            </a:r>
          </a:p>
          <a:p>
            <a:pPr marL="1140840" lvl="2" indent="-226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第三级</a:t>
            </a:r>
          </a:p>
          <a:p>
            <a:pPr marL="1597320" lvl="3" indent="-226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700" b="0" strike="noStrike" spc="-1">
                <a:solidFill>
                  <a:srgbClr val="000000"/>
                </a:solidFill>
                <a:latin typeface="Calibri"/>
              </a:rPr>
              <a:t>第四级</a:t>
            </a:r>
          </a:p>
          <a:p>
            <a:pPr marL="2053800" lvl="4" indent="-226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700" b="0" strike="noStrike" spc="-1">
                <a:solidFill>
                  <a:srgbClr val="000000"/>
                </a:solidFill>
                <a:latin typeface="Calibri"/>
              </a:rPr>
              <a:t>第五级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440" y="6357960"/>
            <a:ext cx="27435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A97A90C-CD9C-469A-8B51-C65884C3535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5/3/2018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9560" y="6357960"/>
            <a:ext cx="41155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3000" y="6357960"/>
            <a:ext cx="27435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C03C7B-913E-4C3A-8E4A-4C193F5192B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6" name="图片 6"/>
          <p:cNvPicPr/>
          <p:nvPr/>
        </p:nvPicPr>
        <p:blipFill>
          <a:blip r:embed="rId14"/>
          <a:stretch/>
        </p:blipFill>
        <p:spPr>
          <a:xfrm>
            <a:off x="2160" y="0"/>
            <a:ext cx="12190680" cy="6859080"/>
          </a:xfrm>
          <a:prstGeom prst="rect">
            <a:avLst/>
          </a:prstGeom>
          <a:ln>
            <a:noFill/>
          </a:ln>
        </p:spPr>
      </p:pic>
      <p:sp>
        <p:nvSpPr>
          <p:cNvPr id="47" name="CustomShape 6"/>
          <p:cNvSpPr/>
          <p:nvPr/>
        </p:nvSpPr>
        <p:spPr>
          <a:xfrm>
            <a:off x="605880" y="569520"/>
            <a:ext cx="11098800" cy="5900040"/>
          </a:xfrm>
          <a:custGeom>
            <a:avLst/>
            <a:gdLst/>
            <a:ahLst/>
            <a:cxnLst/>
            <a:rect l="l" t="t" r="r" b="b"/>
            <a:pathLst>
              <a:path w="9549" h="4700">
                <a:moveTo>
                  <a:pt x="97" y="0"/>
                </a:moveTo>
                <a:lnTo>
                  <a:pt x="9452" y="0"/>
                </a:lnTo>
                <a:cubicBezTo>
                  <a:pt x="9505" y="0"/>
                  <a:pt x="9549" y="43"/>
                  <a:pt x="9549" y="97"/>
                </a:cubicBezTo>
                <a:lnTo>
                  <a:pt x="9549" y="4603"/>
                </a:lnTo>
                <a:cubicBezTo>
                  <a:pt x="9549" y="4656"/>
                  <a:pt x="9505" y="4700"/>
                  <a:pt x="9452" y="4700"/>
                </a:cubicBezTo>
                <a:lnTo>
                  <a:pt x="97" y="4700"/>
                </a:lnTo>
                <a:cubicBezTo>
                  <a:pt x="44" y="4700"/>
                  <a:pt x="0" y="4656"/>
                  <a:pt x="0" y="4603"/>
                </a:cubicBez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gradFill>
            <a:gsLst>
              <a:gs pos="4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000000"/>
          </a:gradFill>
          <a:ln w="6480">
            <a:solidFill>
              <a:srgbClr val="D9D9D9"/>
            </a:solidFill>
          </a:ln>
          <a:effectLst>
            <a:outerShdw blurRad="152400" dist="38100" dir="8100000" algn="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7"/>
          <p:cNvSpPr/>
          <p:nvPr/>
        </p:nvSpPr>
        <p:spPr>
          <a:xfrm>
            <a:off x="10893240" y="5670000"/>
            <a:ext cx="758160" cy="757080"/>
          </a:xfrm>
          <a:custGeom>
            <a:avLst/>
            <a:gdLst/>
            <a:ahLst/>
            <a:cxnLst/>
            <a:rect l="l" t="t" r="r" b="b"/>
            <a:pathLst>
              <a:path w="782" h="782">
                <a:moveTo>
                  <a:pt x="782" y="0"/>
                </a:moveTo>
                <a:lnTo>
                  <a:pt x="782" y="685"/>
                </a:lnTo>
                <a:cubicBezTo>
                  <a:pt x="782" y="738"/>
                  <a:pt x="738" y="782"/>
                  <a:pt x="685" y="782"/>
                </a:cubicBezTo>
                <a:lnTo>
                  <a:pt x="0" y="782"/>
                </a:lnTo>
                <a:lnTo>
                  <a:pt x="782" y="0"/>
                </a:lnTo>
                <a:close/>
              </a:path>
            </a:pathLst>
          </a:custGeom>
          <a:solidFill>
            <a:srgbClr val="007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489960" y="396720"/>
            <a:ext cx="1953000" cy="1503000"/>
          </a:xfrm>
          <a:custGeom>
            <a:avLst/>
            <a:gdLst/>
            <a:ahLst/>
            <a:cxnLst/>
            <a:rect l="l" t="t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50" name="图片 12"/>
          <p:cNvPicPr/>
          <p:nvPr/>
        </p:nvPicPr>
        <p:blipFill>
          <a:blip r:embed="rId15"/>
          <a:stretch/>
        </p:blipFill>
        <p:spPr>
          <a:xfrm>
            <a:off x="753480" y="608400"/>
            <a:ext cx="1155240" cy="1151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10518120" cy="4352040"/>
          </a:xfrm>
          <a:prstGeom prst="rect">
            <a:avLst/>
          </a:prstGeom>
        </p:spPr>
        <p:txBody>
          <a:bodyPr/>
          <a:lstStyle/>
          <a:p>
            <a:pPr marL="227520" indent="-226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单击此处编辑母版文本样式</a:t>
            </a:r>
          </a:p>
          <a:p>
            <a:pPr marL="684720" lvl="1" indent="-226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第二级</a:t>
            </a:r>
          </a:p>
          <a:p>
            <a:pPr marL="1140840" lvl="2" indent="-226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第三级</a:t>
            </a:r>
          </a:p>
          <a:p>
            <a:pPr marL="1597320" lvl="3" indent="-226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700" b="0" strike="noStrike" spc="-1">
                <a:solidFill>
                  <a:srgbClr val="000000"/>
                </a:solidFill>
                <a:latin typeface="Calibri"/>
              </a:rPr>
              <a:t>第四级</a:t>
            </a:r>
          </a:p>
          <a:p>
            <a:pPr marL="2053800" lvl="4" indent="-226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700" b="0" strike="noStrike" spc="-1">
                <a:solidFill>
                  <a:srgbClr val="000000"/>
                </a:solidFill>
                <a:latin typeface="Calibri"/>
              </a:rPr>
              <a:t>第五级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838440" y="6357960"/>
            <a:ext cx="27435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768BB92-E06B-42B6-A04D-540CA0FAB07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5/3/2018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4039560" y="6357960"/>
            <a:ext cx="41155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8613000" y="6357960"/>
            <a:ext cx="27435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BB7ADA8-7785-4CD5-8EB4-6F0B68790C7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92" name="图片 6"/>
          <p:cNvPicPr/>
          <p:nvPr/>
        </p:nvPicPr>
        <p:blipFill>
          <a:blip r:embed="rId14"/>
          <a:stretch/>
        </p:blipFill>
        <p:spPr>
          <a:xfrm>
            <a:off x="2160" y="0"/>
            <a:ext cx="12190680" cy="6859080"/>
          </a:xfrm>
          <a:prstGeom prst="rect">
            <a:avLst/>
          </a:prstGeom>
          <a:ln>
            <a:noFill/>
          </a:ln>
        </p:spPr>
      </p:pic>
      <p:sp>
        <p:nvSpPr>
          <p:cNvPr id="93" name="CustomShape 6"/>
          <p:cNvSpPr/>
          <p:nvPr/>
        </p:nvSpPr>
        <p:spPr>
          <a:xfrm>
            <a:off x="605880" y="569520"/>
            <a:ext cx="11098800" cy="5900040"/>
          </a:xfrm>
          <a:custGeom>
            <a:avLst/>
            <a:gdLst/>
            <a:ahLst/>
            <a:cxnLst/>
            <a:rect l="l" t="t" r="r" b="b"/>
            <a:pathLst>
              <a:path w="9549" h="4700">
                <a:moveTo>
                  <a:pt x="97" y="0"/>
                </a:moveTo>
                <a:lnTo>
                  <a:pt x="9452" y="0"/>
                </a:lnTo>
                <a:cubicBezTo>
                  <a:pt x="9505" y="0"/>
                  <a:pt x="9549" y="43"/>
                  <a:pt x="9549" y="97"/>
                </a:cubicBezTo>
                <a:lnTo>
                  <a:pt x="9549" y="4603"/>
                </a:lnTo>
                <a:cubicBezTo>
                  <a:pt x="9549" y="4656"/>
                  <a:pt x="9505" y="4700"/>
                  <a:pt x="9452" y="4700"/>
                </a:cubicBezTo>
                <a:lnTo>
                  <a:pt x="97" y="4700"/>
                </a:lnTo>
                <a:cubicBezTo>
                  <a:pt x="44" y="4700"/>
                  <a:pt x="0" y="4656"/>
                  <a:pt x="0" y="4603"/>
                </a:cubicBez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gradFill>
            <a:gsLst>
              <a:gs pos="4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000000"/>
          </a:gradFill>
          <a:ln w="6480">
            <a:solidFill>
              <a:srgbClr val="D9D9D9"/>
            </a:solidFill>
          </a:ln>
          <a:effectLst>
            <a:outerShdw blurRad="152400" dist="38100" dir="8100000" algn="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7"/>
          <p:cNvSpPr/>
          <p:nvPr/>
        </p:nvSpPr>
        <p:spPr>
          <a:xfrm>
            <a:off x="10893240" y="5670000"/>
            <a:ext cx="758160" cy="757080"/>
          </a:xfrm>
          <a:custGeom>
            <a:avLst/>
            <a:gdLst/>
            <a:ahLst/>
            <a:cxnLst/>
            <a:rect l="l" t="t" r="r" b="b"/>
            <a:pathLst>
              <a:path w="782" h="782">
                <a:moveTo>
                  <a:pt x="782" y="0"/>
                </a:moveTo>
                <a:lnTo>
                  <a:pt x="782" y="685"/>
                </a:lnTo>
                <a:cubicBezTo>
                  <a:pt x="782" y="738"/>
                  <a:pt x="738" y="782"/>
                  <a:pt x="685" y="782"/>
                </a:cubicBezTo>
                <a:lnTo>
                  <a:pt x="0" y="782"/>
                </a:lnTo>
                <a:lnTo>
                  <a:pt x="782" y="0"/>
                </a:lnTo>
                <a:close/>
              </a:path>
            </a:pathLst>
          </a:custGeom>
          <a:solidFill>
            <a:srgbClr val="007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8"/>
          <p:cNvSpPr/>
          <p:nvPr/>
        </p:nvSpPr>
        <p:spPr>
          <a:xfrm>
            <a:off x="489960" y="396720"/>
            <a:ext cx="1953000" cy="1503000"/>
          </a:xfrm>
          <a:custGeom>
            <a:avLst/>
            <a:gdLst/>
            <a:ahLst/>
            <a:cxnLst/>
            <a:rect l="l" t="t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96" name="图片 12"/>
          <p:cNvPicPr/>
          <p:nvPr/>
        </p:nvPicPr>
        <p:blipFill>
          <a:blip r:embed="rId15"/>
          <a:stretch/>
        </p:blipFill>
        <p:spPr>
          <a:xfrm>
            <a:off x="753480" y="608400"/>
            <a:ext cx="1155240" cy="1151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"/>
          <p:cNvPicPr/>
          <p:nvPr/>
        </p:nvPicPr>
        <p:blipFill>
          <a:blip r:embed="rId2"/>
          <a:stretch/>
        </p:blipFill>
        <p:spPr>
          <a:xfrm>
            <a:off x="2160" y="0"/>
            <a:ext cx="12190680" cy="685908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630000" y="2483280"/>
            <a:ext cx="1093464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知识点：全磁盘扫描垃圾文件并清除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图片 16"/>
          <p:cNvPicPr/>
          <p:nvPr/>
        </p:nvPicPr>
        <p:blipFill>
          <a:blip r:embed="rId2"/>
          <a:stretch/>
        </p:blipFill>
        <p:spPr>
          <a:xfrm>
            <a:off x="2160" y="0"/>
            <a:ext cx="12190680" cy="6859080"/>
          </a:xfrm>
          <a:prstGeom prst="rect">
            <a:avLst/>
          </a:prstGeom>
          <a:ln>
            <a:noFill/>
          </a:ln>
        </p:spPr>
      </p:pic>
      <p:sp>
        <p:nvSpPr>
          <p:cNvPr id="200" name="CustomShape 1"/>
          <p:cNvSpPr/>
          <p:nvPr/>
        </p:nvSpPr>
        <p:spPr>
          <a:xfrm>
            <a:off x="3000960" y="1396800"/>
            <a:ext cx="6275160" cy="3570840"/>
          </a:xfrm>
          <a:custGeom>
            <a:avLst/>
            <a:gdLst/>
            <a:ahLst/>
            <a:cxnLst/>
            <a:rect l="l" t="t" r="r" b="b"/>
            <a:pathLst>
              <a:path w="9549" h="4700">
                <a:moveTo>
                  <a:pt x="97" y="0"/>
                </a:moveTo>
                <a:lnTo>
                  <a:pt x="9452" y="0"/>
                </a:lnTo>
                <a:cubicBezTo>
                  <a:pt x="9505" y="0"/>
                  <a:pt x="9549" y="43"/>
                  <a:pt x="9549" y="97"/>
                </a:cubicBezTo>
                <a:lnTo>
                  <a:pt x="9549" y="4603"/>
                </a:lnTo>
                <a:cubicBezTo>
                  <a:pt x="9549" y="4656"/>
                  <a:pt x="9505" y="4700"/>
                  <a:pt x="9452" y="4700"/>
                </a:cubicBezTo>
                <a:lnTo>
                  <a:pt x="97" y="4700"/>
                </a:lnTo>
                <a:cubicBezTo>
                  <a:pt x="44" y="4700"/>
                  <a:pt x="0" y="4656"/>
                  <a:pt x="0" y="4603"/>
                </a:cubicBez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gradFill>
            <a:gsLst>
              <a:gs pos="4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000000"/>
          </a:gradFill>
          <a:ln w="6480">
            <a:solidFill>
              <a:srgbClr val="D9D9D9"/>
            </a:solidFill>
          </a:ln>
          <a:effectLst>
            <a:outerShdw blurRad="152400" dist="38100" dir="8100000" algn="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8731440" y="4426920"/>
            <a:ext cx="501120" cy="502200"/>
          </a:xfrm>
          <a:custGeom>
            <a:avLst/>
            <a:gdLst/>
            <a:ahLst/>
            <a:cxnLst/>
            <a:rect l="l" t="t" r="r" b="b"/>
            <a:pathLst>
              <a:path w="782" h="782">
                <a:moveTo>
                  <a:pt x="782" y="0"/>
                </a:moveTo>
                <a:lnTo>
                  <a:pt x="782" y="685"/>
                </a:lnTo>
                <a:cubicBezTo>
                  <a:pt x="782" y="738"/>
                  <a:pt x="738" y="782"/>
                  <a:pt x="685" y="782"/>
                </a:cubicBezTo>
                <a:lnTo>
                  <a:pt x="0" y="782"/>
                </a:lnTo>
                <a:lnTo>
                  <a:pt x="782" y="0"/>
                </a:lnTo>
                <a:close/>
              </a:path>
            </a:pathLst>
          </a:custGeom>
          <a:solidFill>
            <a:srgbClr val="007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2918880" y="1229400"/>
            <a:ext cx="1985760" cy="1251000"/>
          </a:xfrm>
          <a:custGeom>
            <a:avLst/>
            <a:gdLst/>
            <a:ahLst/>
            <a:cxnLst/>
            <a:rect l="l" t="t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360"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3" name="图片 17"/>
          <p:cNvPicPr/>
          <p:nvPr/>
        </p:nvPicPr>
        <p:blipFill>
          <a:blip r:embed="rId3"/>
          <a:stretch/>
        </p:blipFill>
        <p:spPr>
          <a:xfrm>
            <a:off x="3247560" y="1351800"/>
            <a:ext cx="1024200" cy="1017720"/>
          </a:xfrm>
          <a:prstGeom prst="rect">
            <a:avLst/>
          </a:prstGeom>
          <a:ln>
            <a:noFill/>
          </a:ln>
        </p:spPr>
      </p:pic>
      <p:sp>
        <p:nvSpPr>
          <p:cNvPr id="204" name="CustomShape 4"/>
          <p:cNvSpPr/>
          <p:nvPr/>
        </p:nvSpPr>
        <p:spPr>
          <a:xfrm>
            <a:off x="3000960" y="2756880"/>
            <a:ext cx="60955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defRPr/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824920" y="1593000"/>
            <a:ext cx="4101480" cy="599040"/>
          </a:xfrm>
          <a:prstGeom prst="roundRect">
            <a:avLst>
              <a:gd name="adj" fmla="val 50000"/>
            </a:avLst>
          </a:prstGeom>
          <a:gradFill>
            <a:gsLst>
              <a:gs pos="45000">
                <a:srgbClr val="FFFFFF"/>
              </a:gs>
              <a:gs pos="100000">
                <a:srgbClr val="D9D9D9"/>
              </a:gs>
            </a:gsLst>
            <a:lin ang="18000000"/>
          </a:gradFill>
          <a:ln w="6480">
            <a:solidFill>
              <a:srgbClr val="D9D9D9"/>
            </a:solidFill>
            <a:round/>
          </a:ln>
          <a:effectLst>
            <a:outerShdw blurRad="152400" dist="38100" dir="8100000" algn="tr" rotWithShape="0">
              <a:srgbClr val="000000">
                <a:alpha val="3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3468240" y="1682280"/>
            <a:ext cx="3356280" cy="434520"/>
          </a:xfrm>
          <a:custGeom>
            <a:avLst/>
            <a:gdLst/>
            <a:ahLst/>
            <a:cxnLst/>
            <a:rect l="l" t="t" r="r" b="b"/>
            <a:pathLst>
              <a:path w="3005287" h="389240">
                <a:moveTo>
                  <a:pt x="0" y="0"/>
                </a:moveTo>
                <a:lnTo>
                  <a:pt x="535610" y="0"/>
                </a:lnTo>
                <a:lnTo>
                  <a:pt x="792088" y="0"/>
                </a:lnTo>
                <a:lnTo>
                  <a:pt x="2810667" y="0"/>
                </a:lnTo>
                <a:cubicBezTo>
                  <a:pt x="2918153" y="0"/>
                  <a:pt x="3005287" y="87134"/>
                  <a:pt x="3005287" y="194620"/>
                </a:cubicBezTo>
                <a:lnTo>
                  <a:pt x="3005286" y="194620"/>
                </a:lnTo>
                <a:cubicBezTo>
                  <a:pt x="3005286" y="302106"/>
                  <a:pt x="2918152" y="389240"/>
                  <a:pt x="2810666" y="389240"/>
                </a:cubicBezTo>
                <a:lnTo>
                  <a:pt x="535610" y="389239"/>
                </a:lnTo>
                <a:lnTo>
                  <a:pt x="0" y="38923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6480">
            <a:noFill/>
          </a:ln>
          <a:effectLst>
            <a:innerShdw blurRad="63500" dist="50800" dir="16200000">
              <a:srgbClr val="000000">
                <a:alpha val="32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2928240" y="1686240"/>
            <a:ext cx="533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微软雅黑"/>
                <a:ea typeface="微软雅黑"/>
              </a:rPr>
              <a:t>01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3368520" y="1751760"/>
            <a:ext cx="32551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tkinter模块界面菜单设计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2824920" y="3162960"/>
            <a:ext cx="4101480" cy="599040"/>
          </a:xfrm>
          <a:prstGeom prst="roundRect">
            <a:avLst>
              <a:gd name="adj" fmla="val 50000"/>
            </a:avLst>
          </a:prstGeom>
          <a:gradFill>
            <a:gsLst>
              <a:gs pos="45000">
                <a:srgbClr val="FFFFFF"/>
              </a:gs>
              <a:gs pos="100000">
                <a:srgbClr val="D9D9D9"/>
              </a:gs>
            </a:gsLst>
            <a:lin ang="18000000"/>
          </a:gradFill>
          <a:ln w="6480">
            <a:solidFill>
              <a:srgbClr val="D9D9D9"/>
            </a:solidFill>
            <a:round/>
          </a:ln>
          <a:effectLst>
            <a:outerShdw blurRad="152400" dist="38100" dir="8100000" algn="tr" rotWithShape="0">
              <a:srgbClr val="000000">
                <a:alpha val="3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6"/>
          <p:cNvSpPr/>
          <p:nvPr/>
        </p:nvSpPr>
        <p:spPr>
          <a:xfrm>
            <a:off x="3468240" y="3252240"/>
            <a:ext cx="3356280" cy="434520"/>
          </a:xfrm>
          <a:custGeom>
            <a:avLst/>
            <a:gdLst/>
            <a:ahLst/>
            <a:cxnLst/>
            <a:rect l="l" t="t" r="r" b="b"/>
            <a:pathLst>
              <a:path w="3005287" h="389240">
                <a:moveTo>
                  <a:pt x="0" y="0"/>
                </a:moveTo>
                <a:lnTo>
                  <a:pt x="535610" y="0"/>
                </a:lnTo>
                <a:lnTo>
                  <a:pt x="792088" y="0"/>
                </a:lnTo>
                <a:lnTo>
                  <a:pt x="2810667" y="0"/>
                </a:lnTo>
                <a:cubicBezTo>
                  <a:pt x="2918153" y="0"/>
                  <a:pt x="3005287" y="87134"/>
                  <a:pt x="3005287" y="194620"/>
                </a:cubicBezTo>
                <a:lnTo>
                  <a:pt x="3005286" y="194620"/>
                </a:lnTo>
                <a:cubicBezTo>
                  <a:pt x="3005286" y="302106"/>
                  <a:pt x="2918152" y="389240"/>
                  <a:pt x="2810666" y="389240"/>
                </a:cubicBezTo>
                <a:lnTo>
                  <a:pt x="535610" y="389239"/>
                </a:lnTo>
                <a:lnTo>
                  <a:pt x="0" y="38923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6480">
            <a:noFill/>
          </a:ln>
          <a:effectLst>
            <a:innerShdw blurRad="63500" dist="50800" dir="16200000">
              <a:srgbClr val="000000">
                <a:alpha val="32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7"/>
          <p:cNvSpPr/>
          <p:nvPr/>
        </p:nvSpPr>
        <p:spPr>
          <a:xfrm>
            <a:off x="2928240" y="3256560"/>
            <a:ext cx="533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微软雅黑"/>
                <a:ea typeface="微软雅黑"/>
              </a:rPr>
              <a:t>03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3407400" y="3279240"/>
            <a:ext cx="26758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OS模块迭代遍历目录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2824920" y="3948120"/>
            <a:ext cx="4101480" cy="599040"/>
          </a:xfrm>
          <a:prstGeom prst="roundRect">
            <a:avLst>
              <a:gd name="adj" fmla="val 50000"/>
            </a:avLst>
          </a:prstGeom>
          <a:gradFill>
            <a:gsLst>
              <a:gs pos="45000">
                <a:srgbClr val="FFFFFF"/>
              </a:gs>
              <a:gs pos="100000">
                <a:srgbClr val="D9D9D9"/>
              </a:gs>
            </a:gsLst>
            <a:lin ang="18000000"/>
          </a:gradFill>
          <a:ln w="6480">
            <a:solidFill>
              <a:srgbClr val="D9D9D9"/>
            </a:solidFill>
            <a:round/>
          </a:ln>
          <a:effectLst>
            <a:outerShdw blurRad="152400" dist="38100" dir="8100000" algn="tr" rotWithShape="0">
              <a:srgbClr val="000000">
                <a:alpha val="3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0"/>
          <p:cNvSpPr/>
          <p:nvPr/>
        </p:nvSpPr>
        <p:spPr>
          <a:xfrm>
            <a:off x="3468240" y="4037400"/>
            <a:ext cx="3356280" cy="434520"/>
          </a:xfrm>
          <a:custGeom>
            <a:avLst/>
            <a:gdLst/>
            <a:ahLst/>
            <a:cxnLst/>
            <a:rect l="l" t="t" r="r" b="b"/>
            <a:pathLst>
              <a:path w="3005287" h="389240">
                <a:moveTo>
                  <a:pt x="0" y="0"/>
                </a:moveTo>
                <a:lnTo>
                  <a:pt x="535610" y="0"/>
                </a:lnTo>
                <a:lnTo>
                  <a:pt x="792088" y="0"/>
                </a:lnTo>
                <a:lnTo>
                  <a:pt x="2810667" y="0"/>
                </a:lnTo>
                <a:cubicBezTo>
                  <a:pt x="2918153" y="0"/>
                  <a:pt x="3005287" y="87134"/>
                  <a:pt x="3005287" y="194620"/>
                </a:cubicBezTo>
                <a:lnTo>
                  <a:pt x="3005286" y="194620"/>
                </a:lnTo>
                <a:cubicBezTo>
                  <a:pt x="3005286" y="302106"/>
                  <a:pt x="2918152" y="389240"/>
                  <a:pt x="2810666" y="389240"/>
                </a:cubicBezTo>
                <a:lnTo>
                  <a:pt x="535610" y="389239"/>
                </a:lnTo>
                <a:lnTo>
                  <a:pt x="0" y="38923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480">
            <a:noFill/>
          </a:ln>
          <a:effectLst>
            <a:innerShdw blurRad="63500" dist="50800" dir="16200000">
              <a:srgbClr val="000000">
                <a:alpha val="32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1"/>
          <p:cNvSpPr/>
          <p:nvPr/>
        </p:nvSpPr>
        <p:spPr>
          <a:xfrm>
            <a:off x="2928240" y="4041360"/>
            <a:ext cx="533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微软雅黑"/>
                <a:ea typeface="微软雅黑"/>
              </a:rPr>
              <a:t>04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6" name="CustomShape 12"/>
          <p:cNvSpPr/>
          <p:nvPr/>
        </p:nvSpPr>
        <p:spPr>
          <a:xfrm>
            <a:off x="3466080" y="4066200"/>
            <a:ext cx="24717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界定垃圾文件并扫描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7" name="CustomShape 13"/>
          <p:cNvSpPr/>
          <p:nvPr/>
        </p:nvSpPr>
        <p:spPr>
          <a:xfrm>
            <a:off x="2824920" y="2378160"/>
            <a:ext cx="4101480" cy="599040"/>
          </a:xfrm>
          <a:prstGeom prst="roundRect">
            <a:avLst>
              <a:gd name="adj" fmla="val 50000"/>
            </a:avLst>
          </a:prstGeom>
          <a:gradFill>
            <a:gsLst>
              <a:gs pos="45000">
                <a:srgbClr val="FFFFFF"/>
              </a:gs>
              <a:gs pos="100000">
                <a:srgbClr val="D9D9D9"/>
              </a:gs>
            </a:gsLst>
            <a:lin ang="18000000"/>
          </a:gradFill>
          <a:ln w="6480">
            <a:solidFill>
              <a:srgbClr val="D9D9D9"/>
            </a:solidFill>
            <a:round/>
          </a:ln>
          <a:effectLst>
            <a:outerShdw blurRad="152400" dist="38100" dir="8100000" algn="tr" rotWithShape="0">
              <a:srgbClr val="000000">
                <a:alpha val="3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4"/>
          <p:cNvSpPr/>
          <p:nvPr/>
        </p:nvSpPr>
        <p:spPr>
          <a:xfrm>
            <a:off x="3468240" y="2467440"/>
            <a:ext cx="3356280" cy="434520"/>
          </a:xfrm>
          <a:custGeom>
            <a:avLst/>
            <a:gdLst/>
            <a:ahLst/>
            <a:cxnLst/>
            <a:rect l="l" t="t" r="r" b="b"/>
            <a:pathLst>
              <a:path w="3005287" h="389240">
                <a:moveTo>
                  <a:pt x="0" y="0"/>
                </a:moveTo>
                <a:lnTo>
                  <a:pt x="535610" y="0"/>
                </a:lnTo>
                <a:lnTo>
                  <a:pt x="792088" y="0"/>
                </a:lnTo>
                <a:lnTo>
                  <a:pt x="2810667" y="0"/>
                </a:lnTo>
                <a:cubicBezTo>
                  <a:pt x="2918153" y="0"/>
                  <a:pt x="3005287" y="87134"/>
                  <a:pt x="3005287" y="194620"/>
                </a:cubicBezTo>
                <a:lnTo>
                  <a:pt x="3005286" y="194620"/>
                </a:lnTo>
                <a:cubicBezTo>
                  <a:pt x="3005286" y="302106"/>
                  <a:pt x="2918152" y="389240"/>
                  <a:pt x="2810666" y="389240"/>
                </a:cubicBezTo>
                <a:lnTo>
                  <a:pt x="535610" y="389239"/>
                </a:lnTo>
                <a:lnTo>
                  <a:pt x="0" y="38923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6480">
            <a:noFill/>
          </a:ln>
          <a:effectLst>
            <a:innerShdw blurRad="63500" dist="50800" dir="16200000">
              <a:srgbClr val="000000">
                <a:alpha val="32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5"/>
          <p:cNvSpPr/>
          <p:nvPr/>
        </p:nvSpPr>
        <p:spPr>
          <a:xfrm>
            <a:off x="2928240" y="2471400"/>
            <a:ext cx="533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微软雅黑"/>
                <a:ea typeface="微软雅黑"/>
              </a:rPr>
              <a:t>02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16"/>
          <p:cNvSpPr/>
          <p:nvPr/>
        </p:nvSpPr>
        <p:spPr>
          <a:xfrm>
            <a:off x="3465000" y="2535480"/>
            <a:ext cx="2217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编制菜单响应事件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17"/>
          <p:cNvSpPr/>
          <p:nvPr/>
        </p:nvSpPr>
        <p:spPr>
          <a:xfrm>
            <a:off x="665640" y="3018600"/>
            <a:ext cx="1196640" cy="1196640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2F2F2"/>
              </a:gs>
              <a:gs pos="100000">
                <a:srgbClr val="A6A6A6"/>
              </a:gs>
            </a:gsLst>
            <a:lin ang="81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8"/>
          <p:cNvSpPr/>
          <p:nvPr/>
        </p:nvSpPr>
        <p:spPr>
          <a:xfrm>
            <a:off x="691560" y="3044520"/>
            <a:ext cx="1144440" cy="1144440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2F2F2"/>
              </a:gs>
              <a:gs pos="100000">
                <a:srgbClr val="BFBFBF"/>
              </a:gs>
            </a:gsLst>
            <a:lin ang="189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9"/>
          <p:cNvSpPr/>
          <p:nvPr/>
        </p:nvSpPr>
        <p:spPr>
          <a:xfrm>
            <a:off x="640080" y="3401640"/>
            <a:ext cx="125712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B6F7D"/>
                </a:solidFill>
                <a:latin typeface="微软雅黑"/>
                <a:ea typeface="微软雅黑"/>
              </a:rPr>
              <a:t>目录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4" name="CustomShape 20"/>
          <p:cNvSpPr/>
          <p:nvPr/>
        </p:nvSpPr>
        <p:spPr>
          <a:xfrm>
            <a:off x="2022840" y="1585800"/>
            <a:ext cx="651240" cy="4507560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0"/>
          </a:gradFill>
          <a:ln w="12600">
            <a:solidFill>
              <a:srgbClr val="FFFFFF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1"/>
          <p:cNvSpPr/>
          <p:nvPr/>
        </p:nvSpPr>
        <p:spPr>
          <a:xfrm>
            <a:off x="2824920" y="4738680"/>
            <a:ext cx="4101480" cy="599040"/>
          </a:xfrm>
          <a:prstGeom prst="roundRect">
            <a:avLst>
              <a:gd name="adj" fmla="val 50000"/>
            </a:avLst>
          </a:prstGeom>
          <a:gradFill>
            <a:gsLst>
              <a:gs pos="45000">
                <a:srgbClr val="FFFFFF"/>
              </a:gs>
              <a:gs pos="100000">
                <a:srgbClr val="D9D9D9"/>
              </a:gs>
            </a:gsLst>
            <a:lin ang="18000000"/>
          </a:gradFill>
          <a:ln w="6480">
            <a:solidFill>
              <a:srgbClr val="D9D9D9"/>
            </a:solidFill>
            <a:round/>
          </a:ln>
          <a:effectLst>
            <a:outerShdw blurRad="152400" dist="38100" dir="8100000" algn="tr" rotWithShape="0">
              <a:srgbClr val="000000">
                <a:alpha val="3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2"/>
          <p:cNvSpPr/>
          <p:nvPr/>
        </p:nvSpPr>
        <p:spPr>
          <a:xfrm>
            <a:off x="3468240" y="4827960"/>
            <a:ext cx="3356280" cy="434520"/>
          </a:xfrm>
          <a:custGeom>
            <a:avLst/>
            <a:gdLst/>
            <a:ahLst/>
            <a:cxnLst/>
            <a:rect l="l" t="t" r="r" b="b"/>
            <a:pathLst>
              <a:path w="3005287" h="389240">
                <a:moveTo>
                  <a:pt x="0" y="0"/>
                </a:moveTo>
                <a:lnTo>
                  <a:pt x="535610" y="0"/>
                </a:lnTo>
                <a:lnTo>
                  <a:pt x="792088" y="0"/>
                </a:lnTo>
                <a:lnTo>
                  <a:pt x="2810667" y="0"/>
                </a:lnTo>
                <a:cubicBezTo>
                  <a:pt x="2918153" y="0"/>
                  <a:pt x="3005287" y="87134"/>
                  <a:pt x="3005287" y="194620"/>
                </a:cubicBezTo>
                <a:lnTo>
                  <a:pt x="3005286" y="194620"/>
                </a:lnTo>
                <a:cubicBezTo>
                  <a:pt x="3005286" y="302106"/>
                  <a:pt x="2918152" y="389240"/>
                  <a:pt x="2810666" y="389240"/>
                </a:cubicBezTo>
                <a:lnTo>
                  <a:pt x="535610" y="389239"/>
                </a:lnTo>
                <a:lnTo>
                  <a:pt x="0" y="389239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6480">
            <a:noFill/>
          </a:ln>
          <a:effectLst>
            <a:innerShdw blurRad="63500" dist="50800" dir="16200000">
              <a:srgbClr val="000000">
                <a:alpha val="32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3"/>
          <p:cNvSpPr/>
          <p:nvPr/>
        </p:nvSpPr>
        <p:spPr>
          <a:xfrm>
            <a:off x="2928240" y="4831920"/>
            <a:ext cx="533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微软雅黑"/>
                <a:ea typeface="微软雅黑"/>
              </a:rPr>
              <a:t>05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24"/>
          <p:cNvSpPr/>
          <p:nvPr/>
        </p:nvSpPr>
        <p:spPr>
          <a:xfrm>
            <a:off x="3478680" y="4825800"/>
            <a:ext cx="24717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多线程加速扫描过程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25"/>
          <p:cNvSpPr/>
          <p:nvPr/>
        </p:nvSpPr>
        <p:spPr>
          <a:xfrm>
            <a:off x="2824920" y="5508720"/>
            <a:ext cx="4101480" cy="599040"/>
          </a:xfrm>
          <a:prstGeom prst="roundRect">
            <a:avLst>
              <a:gd name="adj" fmla="val 50000"/>
            </a:avLst>
          </a:prstGeom>
          <a:gradFill>
            <a:gsLst>
              <a:gs pos="45000">
                <a:srgbClr val="FFFFFF"/>
              </a:gs>
              <a:gs pos="100000">
                <a:srgbClr val="D9D9D9"/>
              </a:gs>
            </a:gsLst>
            <a:lin ang="18000000"/>
          </a:gradFill>
          <a:ln w="6480">
            <a:solidFill>
              <a:srgbClr val="D9D9D9"/>
            </a:solidFill>
            <a:round/>
          </a:ln>
          <a:effectLst>
            <a:outerShdw blurRad="152400" dist="38100" dir="8100000" algn="tr" rotWithShape="0">
              <a:srgbClr val="000000">
                <a:alpha val="3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6"/>
          <p:cNvSpPr/>
          <p:nvPr/>
        </p:nvSpPr>
        <p:spPr>
          <a:xfrm>
            <a:off x="3468240" y="5598000"/>
            <a:ext cx="3356280" cy="434520"/>
          </a:xfrm>
          <a:custGeom>
            <a:avLst/>
            <a:gdLst/>
            <a:ahLst/>
            <a:cxnLst/>
            <a:rect l="l" t="t" r="r" b="b"/>
            <a:pathLst>
              <a:path w="3005287" h="389240">
                <a:moveTo>
                  <a:pt x="0" y="0"/>
                </a:moveTo>
                <a:lnTo>
                  <a:pt x="535610" y="0"/>
                </a:lnTo>
                <a:lnTo>
                  <a:pt x="792088" y="0"/>
                </a:lnTo>
                <a:lnTo>
                  <a:pt x="2810667" y="0"/>
                </a:lnTo>
                <a:cubicBezTo>
                  <a:pt x="2918153" y="0"/>
                  <a:pt x="3005287" y="87134"/>
                  <a:pt x="3005287" y="194620"/>
                </a:cubicBezTo>
                <a:lnTo>
                  <a:pt x="3005286" y="194620"/>
                </a:lnTo>
                <a:cubicBezTo>
                  <a:pt x="3005286" y="302106"/>
                  <a:pt x="2918152" y="389240"/>
                  <a:pt x="2810666" y="389240"/>
                </a:cubicBezTo>
                <a:lnTo>
                  <a:pt x="535610" y="389239"/>
                </a:lnTo>
                <a:lnTo>
                  <a:pt x="0" y="38923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480">
            <a:noFill/>
          </a:ln>
          <a:effectLst>
            <a:innerShdw blurRad="63500" dist="50800" dir="16200000">
              <a:srgbClr val="000000">
                <a:alpha val="32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7"/>
          <p:cNvSpPr/>
          <p:nvPr/>
        </p:nvSpPr>
        <p:spPr>
          <a:xfrm>
            <a:off x="2928240" y="5601960"/>
            <a:ext cx="533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微软雅黑"/>
                <a:ea typeface="微软雅黑"/>
              </a:rPr>
              <a:t>06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2" name="CustomShape 28"/>
          <p:cNvSpPr/>
          <p:nvPr/>
        </p:nvSpPr>
        <p:spPr>
          <a:xfrm>
            <a:off x="3459240" y="5632560"/>
            <a:ext cx="32353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全磁盘扫描垃圾文件并清除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29"/>
          <p:cNvSpPr/>
          <p:nvPr/>
        </p:nvSpPr>
        <p:spPr>
          <a:xfrm>
            <a:off x="7116120" y="1580760"/>
            <a:ext cx="4101480" cy="599040"/>
          </a:xfrm>
          <a:prstGeom prst="roundRect">
            <a:avLst>
              <a:gd name="adj" fmla="val 50000"/>
            </a:avLst>
          </a:prstGeom>
          <a:gradFill>
            <a:gsLst>
              <a:gs pos="45000">
                <a:srgbClr val="FFFFFF"/>
              </a:gs>
              <a:gs pos="100000">
                <a:srgbClr val="D9D9D9"/>
              </a:gs>
            </a:gsLst>
            <a:lin ang="18000000"/>
          </a:gradFill>
          <a:ln w="6480">
            <a:solidFill>
              <a:srgbClr val="D9D9D9"/>
            </a:solidFill>
            <a:round/>
          </a:ln>
          <a:effectLst>
            <a:outerShdw blurRad="152400" dist="38100" dir="8100000" algn="tr" rotWithShape="0">
              <a:srgbClr val="000000">
                <a:alpha val="3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0"/>
          <p:cNvSpPr/>
          <p:nvPr/>
        </p:nvSpPr>
        <p:spPr>
          <a:xfrm>
            <a:off x="7759440" y="1670040"/>
            <a:ext cx="3356280" cy="434520"/>
          </a:xfrm>
          <a:custGeom>
            <a:avLst/>
            <a:gdLst/>
            <a:ahLst/>
            <a:cxnLst/>
            <a:rect l="l" t="t" r="r" b="b"/>
            <a:pathLst>
              <a:path w="3005287" h="389240">
                <a:moveTo>
                  <a:pt x="0" y="0"/>
                </a:moveTo>
                <a:lnTo>
                  <a:pt x="535610" y="0"/>
                </a:lnTo>
                <a:lnTo>
                  <a:pt x="792088" y="0"/>
                </a:lnTo>
                <a:lnTo>
                  <a:pt x="2810667" y="0"/>
                </a:lnTo>
                <a:cubicBezTo>
                  <a:pt x="2918153" y="0"/>
                  <a:pt x="3005287" y="87134"/>
                  <a:pt x="3005287" y="194620"/>
                </a:cubicBezTo>
                <a:lnTo>
                  <a:pt x="3005286" y="194620"/>
                </a:lnTo>
                <a:cubicBezTo>
                  <a:pt x="3005286" y="302106"/>
                  <a:pt x="2918152" y="389240"/>
                  <a:pt x="2810666" y="389240"/>
                </a:cubicBezTo>
                <a:lnTo>
                  <a:pt x="535610" y="389239"/>
                </a:lnTo>
                <a:lnTo>
                  <a:pt x="0" y="38923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480">
            <a:noFill/>
          </a:ln>
          <a:effectLst>
            <a:innerShdw blurRad="63500" dist="50800" dir="16200000">
              <a:srgbClr val="000000">
                <a:alpha val="32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1"/>
          <p:cNvSpPr/>
          <p:nvPr/>
        </p:nvSpPr>
        <p:spPr>
          <a:xfrm>
            <a:off x="7219440" y="1674000"/>
            <a:ext cx="533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微软雅黑"/>
                <a:ea typeface="微软雅黑"/>
              </a:rPr>
              <a:t>07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32"/>
          <p:cNvSpPr/>
          <p:nvPr/>
        </p:nvSpPr>
        <p:spPr>
          <a:xfrm>
            <a:off x="7768440" y="1704600"/>
            <a:ext cx="24717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按名称实现文件搜索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7" name="CustomShape 33"/>
          <p:cNvSpPr/>
          <p:nvPr/>
        </p:nvSpPr>
        <p:spPr>
          <a:xfrm>
            <a:off x="7116120" y="2392200"/>
            <a:ext cx="4101480" cy="599040"/>
          </a:xfrm>
          <a:prstGeom prst="roundRect">
            <a:avLst>
              <a:gd name="adj" fmla="val 50000"/>
            </a:avLst>
          </a:prstGeom>
          <a:gradFill>
            <a:gsLst>
              <a:gs pos="45000">
                <a:srgbClr val="FFFFFF"/>
              </a:gs>
              <a:gs pos="100000">
                <a:srgbClr val="D9D9D9"/>
              </a:gs>
            </a:gsLst>
            <a:lin ang="18000000"/>
          </a:gradFill>
          <a:ln w="6480">
            <a:solidFill>
              <a:srgbClr val="D9D9D9"/>
            </a:solidFill>
            <a:round/>
          </a:ln>
          <a:effectLst>
            <a:outerShdw blurRad="152400" dist="38100" dir="8100000" algn="tr" rotWithShape="0">
              <a:srgbClr val="000000">
                <a:alpha val="3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4"/>
          <p:cNvSpPr/>
          <p:nvPr/>
        </p:nvSpPr>
        <p:spPr>
          <a:xfrm>
            <a:off x="7759440" y="2467440"/>
            <a:ext cx="3356280" cy="434520"/>
          </a:xfrm>
          <a:custGeom>
            <a:avLst/>
            <a:gdLst/>
            <a:ahLst/>
            <a:cxnLst/>
            <a:rect l="l" t="t" r="r" b="b"/>
            <a:pathLst>
              <a:path w="3005287" h="389240">
                <a:moveTo>
                  <a:pt x="0" y="0"/>
                </a:moveTo>
                <a:lnTo>
                  <a:pt x="535610" y="0"/>
                </a:lnTo>
                <a:lnTo>
                  <a:pt x="792088" y="0"/>
                </a:lnTo>
                <a:lnTo>
                  <a:pt x="2810667" y="0"/>
                </a:lnTo>
                <a:cubicBezTo>
                  <a:pt x="2918153" y="0"/>
                  <a:pt x="3005287" y="87134"/>
                  <a:pt x="3005287" y="194620"/>
                </a:cubicBezTo>
                <a:lnTo>
                  <a:pt x="3005286" y="194620"/>
                </a:lnTo>
                <a:cubicBezTo>
                  <a:pt x="3005286" y="302106"/>
                  <a:pt x="2918152" y="389240"/>
                  <a:pt x="2810666" y="389240"/>
                </a:cubicBezTo>
                <a:lnTo>
                  <a:pt x="535610" y="389239"/>
                </a:lnTo>
                <a:lnTo>
                  <a:pt x="0" y="389239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6480">
            <a:noFill/>
          </a:ln>
          <a:effectLst>
            <a:innerShdw blurRad="63500" dist="50800" dir="16200000">
              <a:srgbClr val="000000">
                <a:alpha val="32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5"/>
          <p:cNvSpPr/>
          <p:nvPr/>
        </p:nvSpPr>
        <p:spPr>
          <a:xfrm>
            <a:off x="7219440" y="2486520"/>
            <a:ext cx="533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微软雅黑"/>
                <a:ea typeface="微软雅黑"/>
              </a:rPr>
              <a:t>08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0" name="CustomShape 36"/>
          <p:cNvSpPr/>
          <p:nvPr/>
        </p:nvSpPr>
        <p:spPr>
          <a:xfrm>
            <a:off x="7736760" y="2491560"/>
            <a:ext cx="310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搜索超大文件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875520" y="773640"/>
            <a:ext cx="1404360" cy="1423080"/>
          </a:xfrm>
          <a:custGeom>
            <a:avLst/>
            <a:gdLst/>
            <a:ahLst/>
            <a:cxnLst/>
            <a:rect l="l" t="t" r="r" b="b"/>
            <a:pathLst>
              <a:path w="16449" h="16668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"/>
          <p:cNvSpPr/>
          <p:nvPr/>
        </p:nvSpPr>
        <p:spPr>
          <a:xfrm rot="1473000">
            <a:off x="8598240" y="1484280"/>
            <a:ext cx="820800" cy="799560"/>
          </a:xfrm>
          <a:custGeom>
            <a:avLst/>
            <a:gdLst/>
            <a:ahLst/>
            <a:cxnLst/>
            <a:rect l="l" t="t" r="r" b="b"/>
            <a:pathLst>
              <a:path w="18737" h="1825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9603720" y="637560"/>
            <a:ext cx="359280" cy="349200"/>
          </a:xfrm>
          <a:custGeom>
            <a:avLst/>
            <a:gdLst/>
            <a:ahLst/>
            <a:cxnLst/>
            <a:rect l="l" t="t" r="r" b="b"/>
            <a:pathLst>
              <a:path w="15501" h="15063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4"/>
          <p:cNvSpPr/>
          <p:nvPr/>
        </p:nvSpPr>
        <p:spPr>
          <a:xfrm rot="2487600">
            <a:off x="9372600" y="2222640"/>
            <a:ext cx="255600" cy="248040"/>
          </a:xfrm>
          <a:custGeom>
            <a:avLst/>
            <a:gdLst/>
            <a:ahLst/>
            <a:cxnLst/>
            <a:rect l="l" t="t" r="r" b="b"/>
            <a:pathLst>
              <a:path w="15501" h="15063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5"/>
          <p:cNvSpPr/>
          <p:nvPr/>
        </p:nvSpPr>
        <p:spPr>
          <a:xfrm>
            <a:off x="2760120" y="3430080"/>
            <a:ext cx="5220360" cy="570240"/>
          </a:xfrm>
          <a:prstGeom prst="rect">
            <a:avLst/>
          </a:prstGeom>
          <a:gradFill>
            <a:gsLst>
              <a:gs pos="20000">
                <a:srgbClr val="FFFFFF">
                  <a:alpha val="50000"/>
                </a:srgbClr>
              </a:gs>
              <a:gs pos="100000">
                <a:srgbClr val="A4C1FF">
                  <a:alpha val="0"/>
                </a:srgbClr>
              </a:gs>
            </a:gsLst>
            <a:lin ang="0"/>
          </a:gradFill>
          <a:ln w="9360"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6"/>
          <p:cNvSpPr/>
          <p:nvPr/>
        </p:nvSpPr>
        <p:spPr>
          <a:xfrm>
            <a:off x="3918240" y="3484440"/>
            <a:ext cx="59569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全磁盘扫描垃圾文件并清除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 flipH="1">
            <a:off x="2883240" y="2822760"/>
            <a:ext cx="1354680" cy="13107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8000" b="1" strike="noStrike" spc="-1">
                <a:solidFill>
                  <a:srgbClr val="E46C0A"/>
                </a:solidFill>
                <a:latin typeface="微软雅黑"/>
                <a:ea typeface="微软雅黑"/>
              </a:rPr>
              <a:t>6</a:t>
            </a:r>
            <a:endParaRPr lang="en-US" sz="8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129035" y="2565698"/>
            <a:ext cx="10153128" cy="22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6800" indent="226800"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 smtClean="0">
                <a:solidFill>
                  <a:srgbClr val="002060"/>
                </a:solidFill>
                <a:latin typeface="微软雅黑"/>
                <a:ea typeface="微软雅黑"/>
              </a:rPr>
              <a:t>    </a:t>
            </a:r>
            <a:r>
              <a:rPr lang="en-US" sz="1800" b="0" strike="noStrike" spc="-1" dirty="0" err="1" smtClean="0">
                <a:solidFill>
                  <a:srgbClr val="002060"/>
                </a:solidFill>
                <a:latin typeface="微软雅黑"/>
                <a:ea typeface="微软雅黑"/>
              </a:rPr>
              <a:t>Tkinter</a:t>
            </a:r>
            <a:r>
              <a:rPr lang="en-US" sz="1800" b="0" strike="noStrike" spc="-1" dirty="0" smtClean="0">
                <a:solidFill>
                  <a:srgbClr val="002060"/>
                </a:solidFill>
                <a:latin typeface="微软雅黑"/>
                <a:ea typeface="微软雅黑"/>
              </a:rPr>
              <a:t> </a:t>
            </a:r>
            <a:r>
              <a:rPr lang="en-US" sz="1800" b="0" strike="noStrike" spc="-1" dirty="0">
                <a:solidFill>
                  <a:srgbClr val="002060"/>
                </a:solidFill>
                <a:latin typeface="微软雅黑"/>
                <a:ea typeface="微软雅黑"/>
              </a:rPr>
              <a:t>是 Python </a:t>
            </a:r>
            <a:r>
              <a:rPr lang="en-US" sz="1800" b="0" strike="noStrike" spc="-1" dirty="0" err="1">
                <a:solidFill>
                  <a:srgbClr val="002060"/>
                </a:solidFill>
                <a:latin typeface="微软雅黑"/>
                <a:ea typeface="微软雅黑"/>
              </a:rPr>
              <a:t>的标准</a:t>
            </a:r>
            <a:r>
              <a:rPr lang="en-US" sz="1800" b="0" strike="noStrike" spc="-1" dirty="0">
                <a:solidFill>
                  <a:srgbClr val="002060"/>
                </a:solidFill>
                <a:latin typeface="微软雅黑"/>
                <a:ea typeface="微软雅黑"/>
              </a:rPr>
              <a:t> GUI </a:t>
            </a:r>
            <a:r>
              <a:rPr lang="en-US" sz="1800" b="0" strike="noStrike" spc="-1" dirty="0" err="1">
                <a:solidFill>
                  <a:srgbClr val="002060"/>
                </a:solidFill>
                <a:latin typeface="微软雅黑"/>
                <a:ea typeface="微软雅黑"/>
              </a:rPr>
              <a:t>库。Python</a:t>
            </a:r>
            <a:r>
              <a:rPr lang="en-US" sz="1800" b="0" strike="noStrike" spc="-1" dirty="0">
                <a:solidFill>
                  <a:srgbClr val="002060"/>
                </a:solidFill>
                <a:latin typeface="微软雅黑"/>
                <a:ea typeface="微软雅黑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latin typeface="微软雅黑"/>
                <a:ea typeface="微软雅黑"/>
              </a:rPr>
              <a:t>使用</a:t>
            </a:r>
            <a:r>
              <a:rPr lang="en-US" sz="1800" b="0" strike="noStrike" spc="-1" dirty="0">
                <a:solidFill>
                  <a:srgbClr val="002060"/>
                </a:solidFill>
                <a:latin typeface="微软雅黑"/>
                <a:ea typeface="微软雅黑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latin typeface="微软雅黑"/>
                <a:ea typeface="微软雅黑"/>
              </a:rPr>
              <a:t>Tkinter</a:t>
            </a:r>
            <a:r>
              <a:rPr lang="en-US" sz="1800" b="0" strike="noStrike" spc="-1" dirty="0">
                <a:solidFill>
                  <a:srgbClr val="002060"/>
                </a:solidFill>
                <a:latin typeface="微软雅黑"/>
                <a:ea typeface="微软雅黑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latin typeface="微软雅黑"/>
                <a:ea typeface="微软雅黑"/>
              </a:rPr>
              <a:t>可以快速地创建</a:t>
            </a:r>
            <a:r>
              <a:rPr lang="en-US" sz="1800" b="0" strike="noStrike" spc="-1" dirty="0">
                <a:solidFill>
                  <a:srgbClr val="002060"/>
                </a:solidFill>
                <a:latin typeface="微软雅黑"/>
                <a:ea typeface="微软雅黑"/>
              </a:rPr>
              <a:t> GUI </a:t>
            </a:r>
            <a:r>
              <a:rPr lang="en-US" sz="1800" b="0" strike="noStrike" spc="-1" dirty="0" err="1">
                <a:solidFill>
                  <a:srgbClr val="002060"/>
                </a:solidFill>
                <a:latin typeface="微软雅黑"/>
                <a:ea typeface="微软雅黑"/>
              </a:rPr>
              <a:t>应用程序</a:t>
            </a:r>
            <a:r>
              <a:rPr lang="en-US" sz="1800" b="0" strike="noStrike" spc="-1" dirty="0" err="1" smtClean="0">
                <a:solidFill>
                  <a:srgbClr val="002060"/>
                </a:solidFill>
                <a:latin typeface="微软雅黑"/>
                <a:ea typeface="微软雅黑"/>
              </a:rPr>
              <a:t>。由于</a:t>
            </a:r>
            <a:r>
              <a:rPr lang="en-US" sz="1800" b="0" strike="noStrike" spc="-1" dirty="0" smtClean="0">
                <a:solidFill>
                  <a:srgbClr val="002060"/>
                </a:solidFill>
                <a:latin typeface="微软雅黑"/>
                <a:ea typeface="微软雅黑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latin typeface="微软雅黑"/>
                <a:ea typeface="微软雅黑"/>
              </a:rPr>
              <a:t>Tkinter</a:t>
            </a:r>
            <a:r>
              <a:rPr lang="en-US" sz="1800" b="0" strike="noStrike" spc="-1" dirty="0">
                <a:solidFill>
                  <a:srgbClr val="002060"/>
                </a:solidFill>
                <a:latin typeface="微软雅黑"/>
                <a:ea typeface="微软雅黑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latin typeface="微软雅黑"/>
                <a:ea typeface="微软雅黑"/>
              </a:rPr>
              <a:t>是内置到</a:t>
            </a:r>
            <a:r>
              <a:rPr lang="en-US" sz="1800" b="0" strike="noStrike" spc="-1" dirty="0">
                <a:solidFill>
                  <a:srgbClr val="002060"/>
                </a:solidFill>
                <a:latin typeface="微软雅黑"/>
                <a:ea typeface="微软雅黑"/>
              </a:rPr>
              <a:t> python </a:t>
            </a:r>
            <a:r>
              <a:rPr lang="en-US" sz="1800" b="0" strike="noStrike" spc="-1" dirty="0" err="1">
                <a:solidFill>
                  <a:srgbClr val="002060"/>
                </a:solidFill>
                <a:latin typeface="微软雅黑"/>
                <a:ea typeface="微软雅黑"/>
              </a:rPr>
              <a:t>的安装包中，因此只要安装好</a:t>
            </a:r>
            <a:r>
              <a:rPr lang="en-US" sz="1800" b="0" strike="noStrike" spc="-1" dirty="0">
                <a:solidFill>
                  <a:srgbClr val="002060"/>
                </a:solidFill>
                <a:latin typeface="微软雅黑"/>
                <a:ea typeface="微软雅黑"/>
              </a:rPr>
              <a:t> Python </a:t>
            </a:r>
            <a:r>
              <a:rPr lang="en-US" sz="1800" b="0" strike="noStrike" spc="-1" dirty="0" err="1">
                <a:solidFill>
                  <a:srgbClr val="002060"/>
                </a:solidFill>
                <a:latin typeface="微软雅黑"/>
                <a:ea typeface="微软雅黑"/>
              </a:rPr>
              <a:t>之后就能</a:t>
            </a:r>
            <a:r>
              <a:rPr lang="en-US" sz="1800" b="0" strike="noStrike" spc="-1" dirty="0">
                <a:solidFill>
                  <a:srgbClr val="002060"/>
                </a:solidFill>
                <a:latin typeface="微软雅黑"/>
                <a:ea typeface="微软雅黑"/>
              </a:rPr>
              <a:t> import </a:t>
            </a:r>
            <a:r>
              <a:rPr lang="en-US" sz="1800" b="0" strike="noStrike" spc="-1" dirty="0" err="1">
                <a:solidFill>
                  <a:srgbClr val="002060"/>
                </a:solidFill>
                <a:latin typeface="微软雅黑"/>
                <a:ea typeface="微软雅黑"/>
              </a:rPr>
              <a:t>Tkinter</a:t>
            </a:r>
            <a:r>
              <a:rPr lang="en-US" sz="1800" b="0" strike="noStrike" spc="-1" dirty="0">
                <a:solidFill>
                  <a:srgbClr val="002060"/>
                </a:solidFill>
                <a:latin typeface="微软雅黑"/>
                <a:ea typeface="微软雅黑"/>
              </a:rPr>
              <a:t> 库。</a:t>
            </a:r>
            <a:endParaRPr lang="en-US" sz="1800" b="0" strike="noStrike" spc="-1" dirty="0">
              <a:latin typeface="Arial"/>
            </a:endParaRPr>
          </a:p>
          <a:p>
            <a:pPr marL="226800" indent="226800"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 smtClean="0">
                <a:solidFill>
                  <a:srgbClr val="002060"/>
                </a:solidFill>
                <a:latin typeface="微软雅黑"/>
                <a:ea typeface="微软雅黑"/>
              </a:rPr>
              <a:t>    </a:t>
            </a:r>
            <a:r>
              <a:rPr lang="en-US" sz="1800" b="0" strike="noStrike" spc="-1" dirty="0" err="1" smtClean="0">
                <a:solidFill>
                  <a:srgbClr val="002060"/>
                </a:solidFill>
                <a:latin typeface="微软雅黑"/>
                <a:ea typeface="微软雅黑"/>
              </a:rPr>
              <a:t>tkinter</a:t>
            </a:r>
            <a:r>
              <a:rPr lang="en-US" sz="1800" b="0" strike="noStrike" spc="-1" dirty="0" err="1">
                <a:solidFill>
                  <a:srgbClr val="002060"/>
                </a:solidFill>
                <a:latin typeface="微软雅黑"/>
                <a:ea typeface="微软雅黑"/>
              </a:rPr>
              <a:t>类库主要是分为两个部分，一个是Widget</a:t>
            </a:r>
            <a:r>
              <a:rPr lang="en-US" sz="1800" b="0" strike="noStrike" spc="-1" dirty="0">
                <a:solidFill>
                  <a:srgbClr val="002060"/>
                </a:solidFill>
                <a:latin typeface="微软雅黑"/>
                <a:ea typeface="微软雅黑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latin typeface="微软雅黑"/>
                <a:ea typeface="微软雅黑"/>
              </a:rPr>
              <a:t>classes（部件类</a:t>
            </a:r>
            <a:r>
              <a:rPr lang="en-US" sz="1800" b="0" strike="noStrike" spc="-1" dirty="0">
                <a:solidFill>
                  <a:srgbClr val="002060"/>
                </a:solidFill>
                <a:latin typeface="微软雅黑"/>
                <a:ea typeface="微软雅黑"/>
              </a:rPr>
              <a:t>），</a:t>
            </a:r>
            <a:r>
              <a:rPr lang="en-US" sz="1800" b="0" strike="noStrike" spc="-1" dirty="0" err="1">
                <a:solidFill>
                  <a:srgbClr val="002060"/>
                </a:solidFill>
                <a:latin typeface="微软雅黑"/>
                <a:ea typeface="微软雅黑"/>
              </a:rPr>
              <a:t>另一个是Mixins（多重继承或者混入</a:t>
            </a:r>
            <a:r>
              <a:rPr lang="en-US" sz="1800" b="0" strike="noStrike" spc="-1" dirty="0">
                <a:solidFill>
                  <a:srgbClr val="002060"/>
                </a:solidFill>
                <a:latin typeface="微软雅黑"/>
                <a:ea typeface="微软雅黑"/>
              </a:rPr>
              <a:t>）。</a:t>
            </a:r>
            <a:endParaRPr lang="en-US" sz="1800" b="0" strike="noStrike" spc="-1" dirty="0">
              <a:latin typeface="Arial"/>
            </a:endParaRPr>
          </a:p>
          <a:p>
            <a:pPr marL="226800" indent="226800"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360520" y="657720"/>
            <a:ext cx="541800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"/>
          <p:cNvSpPr/>
          <p:nvPr/>
        </p:nvSpPr>
        <p:spPr>
          <a:xfrm>
            <a:off x="2557440" y="737280"/>
            <a:ext cx="5064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全磁盘扫描垃圾文件并清除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296000" y="2096640"/>
            <a:ext cx="9754200" cy="49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latin typeface="微软雅黑"/>
                <a:ea typeface="微软雅黑"/>
              </a:rPr>
              <a:t>Tkinter支持15个核心的窗口部件，这个15个核心窗口部件类列表如下：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latin typeface="微软雅黑"/>
                <a:ea typeface="微软雅黑"/>
              </a:rPr>
              <a:t>窗口部件及说明：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latin typeface="微软雅黑"/>
                <a:ea typeface="微软雅黑"/>
              </a:rPr>
              <a:t>Button：一个简单的按钮，用来执行一个命令或别的操作。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latin typeface="微软雅黑"/>
                <a:ea typeface="微软雅黑"/>
              </a:rPr>
              <a:t>Canvas：组织图形。这个部件可以用来绘制图表和图，创建图形编辑器，实现定制窗口部件。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latin typeface="微软雅黑"/>
                <a:ea typeface="微软雅黑"/>
              </a:rPr>
              <a:t>Checkbutton：代表一个变量，它有两个不同的值。点击这个按钮将会在这两个值间切换。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latin typeface="微软雅黑"/>
                <a:ea typeface="微软雅黑"/>
              </a:rPr>
              <a:t>Entry：文本输入域。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360520" y="657720"/>
            <a:ext cx="541800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3"/>
          <p:cNvSpPr/>
          <p:nvPr/>
        </p:nvSpPr>
        <p:spPr>
          <a:xfrm>
            <a:off x="2557440" y="737280"/>
            <a:ext cx="5064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全磁盘扫描垃圾文件并清除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224000" y="1944000"/>
            <a:ext cx="9754200" cy="451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0" strike="noStrike" spc="-1" dirty="0" err="1">
                <a:latin typeface="微软雅黑"/>
                <a:ea typeface="微软雅黑"/>
              </a:rPr>
              <a:t>Frame：一个容器窗口部件。帧可以有边框和背景，当创建一个应用程序或dialog</a:t>
            </a:r>
            <a:r>
              <a:rPr lang="en-US" sz="2000" b="0" strike="noStrike" spc="-1" dirty="0">
                <a:latin typeface="微软雅黑"/>
                <a:ea typeface="微软雅黑"/>
              </a:rPr>
              <a:t>(</a:t>
            </a:r>
            <a:r>
              <a:rPr lang="en-US" sz="2000" b="0" strike="noStrike" spc="-1" dirty="0" err="1">
                <a:latin typeface="微软雅黑"/>
                <a:ea typeface="微软雅黑"/>
              </a:rPr>
              <a:t>对话）版面时，帧被用来组织其它的窗口部件</a:t>
            </a:r>
            <a:r>
              <a:rPr lang="en-US" sz="2000" b="0" strike="noStrike" spc="-1" dirty="0" smtClean="0">
                <a:latin typeface="微软雅黑"/>
                <a:ea typeface="微软雅黑"/>
              </a:rPr>
              <a:t>。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 dirty="0" err="1">
                <a:latin typeface="微软雅黑"/>
                <a:ea typeface="微软雅黑"/>
              </a:rPr>
              <a:t>Label：显示一个文本或图象</a:t>
            </a:r>
            <a:r>
              <a:rPr lang="en-US" sz="2000" b="0" strike="noStrike" spc="-1" dirty="0">
                <a:latin typeface="微软雅黑"/>
                <a:ea typeface="微软雅黑"/>
              </a:rPr>
              <a:t>。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 dirty="0" err="1">
                <a:latin typeface="微软雅黑"/>
                <a:ea typeface="微软雅黑"/>
              </a:rPr>
              <a:t>Listbox：显示供选方案的一个列表。listbox能够被配置来得到radiobutton或checklist的行为</a:t>
            </a:r>
            <a:r>
              <a:rPr lang="en-US" sz="2000" b="0" strike="noStrike" spc="-1" dirty="0">
                <a:latin typeface="微软雅黑"/>
                <a:ea typeface="微软雅黑"/>
              </a:rPr>
              <a:t>。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 dirty="0" err="1">
                <a:latin typeface="微软雅黑"/>
                <a:ea typeface="微软雅黑"/>
              </a:rPr>
              <a:t>Menu：菜单条。用来实现下拉和弹出式菜单</a:t>
            </a:r>
            <a:r>
              <a:rPr lang="en-US" sz="2000" b="0" strike="noStrike" spc="-1" dirty="0">
                <a:latin typeface="微软雅黑"/>
                <a:ea typeface="微软雅黑"/>
              </a:rPr>
              <a:t>。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 dirty="0" err="1">
                <a:latin typeface="微软雅黑"/>
                <a:ea typeface="微软雅黑"/>
              </a:rPr>
              <a:t>Menubutton：菜单按钮。用来实现下拉式菜单</a:t>
            </a:r>
            <a:r>
              <a:rPr lang="en-US" sz="2000" b="0" strike="noStrike" spc="-1" dirty="0">
                <a:latin typeface="微软雅黑"/>
                <a:ea typeface="微软雅黑"/>
              </a:rPr>
              <a:t>。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 dirty="0" err="1">
                <a:latin typeface="微软雅黑"/>
                <a:ea typeface="微软雅黑"/>
              </a:rPr>
              <a:t>Message：显示一文本。类似label窗口部件，但是能够自动地调整文本到给定的宽度或比率</a:t>
            </a:r>
            <a:r>
              <a:rPr lang="en-US" sz="2000" b="0" strike="noStrike" spc="-1" dirty="0">
                <a:latin typeface="微软雅黑"/>
                <a:ea typeface="微软雅黑"/>
              </a:rPr>
              <a:t>。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2360520" y="657720"/>
            <a:ext cx="541800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2557440" y="737280"/>
            <a:ext cx="5064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全磁盘扫描垃圾文件并清除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368000" y="1980720"/>
            <a:ext cx="9754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latin typeface="微软雅黑"/>
                <a:ea typeface="微软雅黑"/>
              </a:rPr>
              <a:t>代码分析可参见4.1.1小节，这里不在赘述。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360520" y="657720"/>
            <a:ext cx="541800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2557440" y="737280"/>
            <a:ext cx="5064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全磁盘扫描垃圾文件并清除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90" name="图片 3"/>
          <p:cNvPicPr/>
          <p:nvPr/>
        </p:nvPicPr>
        <p:blipFill>
          <a:blip r:embed="rId2"/>
          <a:stretch/>
        </p:blipFill>
        <p:spPr>
          <a:xfrm>
            <a:off x="2016000" y="2419560"/>
            <a:ext cx="5501160" cy="362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224000" y="2016000"/>
            <a:ext cx="975420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0" strike="noStrike" spc="-1">
                <a:latin typeface="微软雅黑"/>
                <a:ea typeface="微软雅黑"/>
              </a:rPr>
              <a:t>这里开始扫描垃圾，靠定义的后缀名来识别垃圾文件，利用os.walk方法来遍历磁盘路径，OS模块的分析参见4.1.3小节。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360520" y="657720"/>
            <a:ext cx="541800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2557440" y="737280"/>
            <a:ext cx="5064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全磁盘扫描垃圾文件并清除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94" name="图片 193"/>
          <p:cNvPicPr/>
          <p:nvPr/>
        </p:nvPicPr>
        <p:blipFill>
          <a:blip r:embed="rId2"/>
          <a:stretch/>
        </p:blipFill>
        <p:spPr>
          <a:xfrm>
            <a:off x="2160000" y="3183480"/>
            <a:ext cx="7488000" cy="315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549800" y="1955520"/>
            <a:ext cx="975420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0" strike="noStrike" spc="-1" dirty="0" err="1">
                <a:latin typeface="微软雅黑"/>
                <a:ea typeface="微软雅黑"/>
              </a:rPr>
              <a:t>定义GetDrives函数来获取盘符，for循环利用chr</a:t>
            </a:r>
            <a:r>
              <a:rPr lang="en-US" sz="2000" b="0" strike="noStrike" spc="-1" dirty="0">
                <a:latin typeface="微软雅黑"/>
                <a:ea typeface="微软雅黑"/>
              </a:rPr>
              <a:t>（）</a:t>
            </a:r>
            <a:r>
              <a:rPr lang="en-US" sz="2000" b="0" strike="noStrike" spc="-1" dirty="0" err="1" smtClean="0">
                <a:latin typeface="微软雅黑"/>
                <a:ea typeface="微软雅黑"/>
              </a:rPr>
              <a:t>函数遍历磁盘</a:t>
            </a:r>
            <a:r>
              <a:rPr lang="zh-CN" altLang="en-US" sz="2000" b="0" strike="noStrike" spc="-1" dirty="0" smtClean="0">
                <a:latin typeface="微软雅黑"/>
                <a:ea typeface="微软雅黑"/>
              </a:rPr>
              <a:t>。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360520" y="657720"/>
            <a:ext cx="541800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2557440" y="737280"/>
            <a:ext cx="5064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全磁盘扫描垃圾文件并清除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98" name="图片 197"/>
          <p:cNvPicPr/>
          <p:nvPr/>
        </p:nvPicPr>
        <p:blipFill>
          <a:blip r:embed="rId2"/>
          <a:stretch/>
        </p:blipFill>
        <p:spPr>
          <a:xfrm>
            <a:off x="2088000" y="2880000"/>
            <a:ext cx="8106120" cy="247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</TotalTime>
  <Words>194</Words>
  <Application>Microsoft Office PowerPoint</Application>
  <PresentationFormat>自定义</PresentationFormat>
  <Paragraphs>45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未定义</cp:lastModifiedBy>
  <cp:revision>182</cp:revision>
  <dcterms:created xsi:type="dcterms:W3CDTF">2017-06-05T01:21:00Z</dcterms:created>
  <dcterms:modified xsi:type="dcterms:W3CDTF">2018-05-03T06:21:37Z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2052-10.1.0.6391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自定义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