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10"/>
  </p:notesMasterIdLst>
  <p:sldIdLst>
    <p:sldId id="256" r:id="rId4"/>
    <p:sldId id="344" r:id="rId5"/>
    <p:sldId id="378" r:id="rId6"/>
    <p:sldId id="379" r:id="rId7"/>
    <p:sldId id="380" r:id="rId8"/>
    <p:sldId id="290" r:id="rId9"/>
    <p:sldId id="348" r:id="rId11"/>
    <p:sldId id="381" r:id="rId12"/>
    <p:sldId id="361" r:id="rId13"/>
    <p:sldId id="363" r:id="rId14"/>
    <p:sldId id="367" r:id="rId15"/>
    <p:sldId id="368" r:id="rId16"/>
    <p:sldId id="382" r:id="rId17"/>
    <p:sldId id="370" r:id="rId18"/>
    <p:sldId id="371" r:id="rId19"/>
    <p:sldId id="372" r:id="rId20"/>
    <p:sldId id="383" r:id="rId21"/>
    <p:sldId id="340" r:id="rId22"/>
    <p:sldId id="375" r:id="rId23"/>
    <p:sldId id="257" r:id="rId24"/>
  </p:sldIdLst>
  <p:sldSz cx="12195175" cy="6859270"/>
  <p:notesSz cx="7103745" cy="10234295"/>
  <p:defaultTextStyle>
    <a:defPPr>
      <a:defRPr lang="zh-CN"/>
    </a:defPPr>
    <a:lvl1pPr marL="0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6565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2495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69060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5625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1555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38120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4685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0615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lyn" initials="m" lastIdx="3" clrIdx="0"/>
  <p:cmAuthor id="1" name="Eilan" initials="E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5B9BD5"/>
    <a:srgbClr val="0070C0"/>
    <a:srgbClr val="009899"/>
    <a:srgbClr val="F28D01"/>
    <a:srgbClr val="2A7E1F"/>
    <a:srgbClr val="059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72" autoAdjust="0"/>
    <p:restoredTop sz="86188" autoAdjust="0"/>
  </p:normalViewPr>
  <p:slideViewPr>
    <p:cSldViewPr snapToGrid="0">
      <p:cViewPr varScale="1">
        <p:scale>
          <a:sx n="61" d="100"/>
          <a:sy n="61" d="100"/>
        </p:scale>
        <p:origin x="-924" y="-78"/>
      </p:cViewPr>
      <p:guideLst>
        <p:guide orient="horz" pos="2172"/>
        <p:guide pos="382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7635D-746C-4F00-80C7-ECA8C9CFF7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22547-8B0A-4059-BC7E-3372AC7E2EF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dirty="0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按功能对函数进行分类，从应用来看：用于匹配的有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match</a:t>
            </a:r>
            <a:r>
              <a:rPr lang="zh-CN" altLang="zh-CN" sz="1200" dirty="0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和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search</a:t>
            </a:r>
            <a:r>
              <a:rPr lang="zh-CN" altLang="zh-CN" sz="1200" dirty="0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两个函数，用于查找的有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findall,finditer</a:t>
            </a:r>
            <a:r>
              <a:rPr lang="zh-CN" altLang="zh-CN" sz="1200" dirty="0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两个函数，而用于替换的是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sub</a:t>
            </a:r>
            <a:r>
              <a:rPr lang="zh-CN" altLang="zh-CN" sz="1200" dirty="0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函数，还有用于对匹配结果进行分割的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split</a:t>
            </a:r>
            <a:r>
              <a:rPr lang="zh-CN" altLang="zh-CN" sz="1200" dirty="0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函数。关于函数的用法，我们留至下一讲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dirty="0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按功能对函数进行分类，从应用来看：用于匹配的有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match</a:t>
            </a:r>
            <a:r>
              <a:rPr lang="zh-CN" altLang="zh-CN" sz="1200" dirty="0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和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search</a:t>
            </a:r>
            <a:r>
              <a:rPr lang="zh-CN" altLang="zh-CN" sz="1200" dirty="0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两个函数，用于查找的有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findall,finditer</a:t>
            </a:r>
            <a:r>
              <a:rPr lang="zh-CN" altLang="zh-CN" sz="1200" dirty="0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两个函数，而用于替换的是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sub</a:t>
            </a:r>
            <a:r>
              <a:rPr lang="zh-CN" altLang="zh-CN" sz="1200" dirty="0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函数，还有用于对匹配结果进行分割的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split</a:t>
            </a:r>
            <a:r>
              <a:rPr lang="zh-CN" altLang="zh-CN" sz="1200" dirty="0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函数。关于函数的用法，我们留至下一讲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dirty="0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按功能对函数进行分类，从应用来看：用于匹配的有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match</a:t>
            </a:r>
            <a:r>
              <a:rPr lang="zh-CN" altLang="zh-CN" sz="1200" dirty="0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和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search</a:t>
            </a:r>
            <a:r>
              <a:rPr lang="zh-CN" altLang="zh-CN" sz="1200" dirty="0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两个函数，用于查找的有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findall,finditer</a:t>
            </a:r>
            <a:r>
              <a:rPr lang="zh-CN" altLang="zh-CN" sz="1200" dirty="0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两个函数，而用于替换的是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sub</a:t>
            </a:r>
            <a:r>
              <a:rPr lang="zh-CN" altLang="zh-CN" sz="1200" dirty="0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函数，还有用于对匹配结果进行分割的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split</a:t>
            </a:r>
            <a:r>
              <a:rPr lang="zh-CN" altLang="zh-CN" sz="1200" dirty="0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函数。关于函数的用法，我们留至下一讲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dirty="0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按功能对函数进行分类，从应用来看：用于匹配的有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match</a:t>
            </a:r>
            <a:r>
              <a:rPr lang="zh-CN" altLang="zh-CN" sz="1200" dirty="0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和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search</a:t>
            </a:r>
            <a:r>
              <a:rPr lang="zh-CN" altLang="zh-CN" sz="1200" dirty="0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两个函数，用于查找的有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findall,finditer</a:t>
            </a:r>
            <a:r>
              <a:rPr lang="zh-CN" altLang="zh-CN" sz="1200" dirty="0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两个函数，而用于替换的是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sub</a:t>
            </a:r>
            <a:r>
              <a:rPr lang="zh-CN" altLang="zh-CN" sz="1200" dirty="0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函数，还有用于对匹配结果进行分割的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split</a:t>
            </a:r>
            <a:r>
              <a:rPr lang="zh-CN" altLang="zh-CN" sz="1200" dirty="0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函数。关于函数的用法，我们留至下一讲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565" indent="0" algn="ctr">
              <a:buNone/>
              <a:defRPr sz="2000"/>
            </a:lvl2pPr>
            <a:lvl3pPr marL="912495" indent="0" algn="ctr">
              <a:buNone/>
              <a:defRPr sz="1700"/>
            </a:lvl3pPr>
            <a:lvl4pPr marL="1369060" indent="0" algn="ctr">
              <a:buNone/>
              <a:defRPr sz="1600"/>
            </a:lvl4pPr>
            <a:lvl5pPr marL="1825625" indent="0" algn="ctr">
              <a:buNone/>
              <a:defRPr sz="1600"/>
            </a:lvl5pPr>
            <a:lvl6pPr marL="2281555" indent="0" algn="ctr">
              <a:buNone/>
              <a:defRPr sz="1600"/>
            </a:lvl6pPr>
            <a:lvl7pPr marL="2738120" indent="0" algn="ctr">
              <a:buNone/>
              <a:defRPr sz="1600"/>
            </a:lvl7pPr>
            <a:lvl8pPr marL="3194685" indent="0" algn="ctr">
              <a:buNone/>
              <a:defRPr sz="1600"/>
            </a:lvl8pPr>
            <a:lvl9pPr marL="3650615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565" indent="0" algn="ctr">
              <a:buNone/>
              <a:defRPr sz="2000"/>
            </a:lvl2pPr>
            <a:lvl3pPr marL="912495" indent="0" algn="ctr">
              <a:buNone/>
              <a:defRPr sz="1700"/>
            </a:lvl3pPr>
            <a:lvl4pPr marL="1369060" indent="0" algn="ctr">
              <a:buNone/>
              <a:defRPr sz="1600"/>
            </a:lvl4pPr>
            <a:lvl5pPr marL="1825625" indent="0" algn="ctr">
              <a:buNone/>
              <a:defRPr sz="1600"/>
            </a:lvl5pPr>
            <a:lvl6pPr marL="2281555" indent="0" algn="ctr">
              <a:buNone/>
              <a:defRPr sz="1600"/>
            </a:lvl6pPr>
            <a:lvl7pPr marL="2738120" indent="0" algn="ctr">
              <a:buNone/>
              <a:defRPr sz="1600"/>
            </a:lvl7pPr>
            <a:lvl8pPr marL="3194685" indent="0" algn="ctr">
              <a:buNone/>
              <a:defRPr sz="1600"/>
            </a:lvl8pPr>
            <a:lvl9pPr marL="3650615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56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49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62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5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6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6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565" indent="0">
              <a:buNone/>
              <a:defRPr sz="2400"/>
            </a:lvl2pPr>
            <a:lvl3pPr marL="912495" indent="0">
              <a:buNone/>
              <a:defRPr sz="2000"/>
            </a:lvl3pPr>
            <a:lvl4pPr marL="1369060" indent="0">
              <a:buNone/>
              <a:defRPr sz="1700"/>
            </a:lvl4pPr>
            <a:lvl5pPr marL="1825625" indent="0">
              <a:buNone/>
              <a:defRPr sz="1700"/>
            </a:lvl5pPr>
            <a:lvl6pPr marL="2281555" indent="0">
              <a:buNone/>
              <a:defRPr sz="1700"/>
            </a:lvl6pPr>
            <a:lvl7pPr marL="2738120" indent="0">
              <a:buNone/>
              <a:defRPr sz="1700"/>
            </a:lvl7pPr>
            <a:lvl8pPr marL="3194685" indent="0">
              <a:buNone/>
              <a:defRPr sz="1700"/>
            </a:lvl8pPr>
            <a:lvl9pPr marL="3650615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565" indent="0">
              <a:buNone/>
              <a:defRPr sz="2400"/>
            </a:lvl2pPr>
            <a:lvl3pPr marL="912495" indent="0">
              <a:buNone/>
              <a:defRPr sz="2000"/>
            </a:lvl3pPr>
            <a:lvl4pPr marL="1369060" indent="0">
              <a:buNone/>
              <a:defRPr sz="1700"/>
            </a:lvl4pPr>
            <a:lvl5pPr marL="1825625" indent="0">
              <a:buNone/>
              <a:defRPr sz="1700"/>
            </a:lvl5pPr>
            <a:lvl6pPr marL="2281555" indent="0">
              <a:buNone/>
              <a:defRPr sz="1700"/>
            </a:lvl6pPr>
            <a:lvl7pPr marL="2738120" indent="0">
              <a:buNone/>
              <a:defRPr sz="1700"/>
            </a:lvl7pPr>
            <a:lvl8pPr marL="3194685" indent="0">
              <a:buNone/>
              <a:defRPr sz="1700"/>
            </a:lvl8pPr>
            <a:lvl9pPr marL="3650615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565" indent="0">
              <a:buNone/>
              <a:defRPr sz="2800"/>
            </a:lvl2pPr>
            <a:lvl3pPr marL="912495" indent="0">
              <a:buNone/>
              <a:defRPr sz="2400"/>
            </a:lvl3pPr>
            <a:lvl4pPr marL="1369060" indent="0">
              <a:buNone/>
              <a:defRPr sz="2000"/>
            </a:lvl4pPr>
            <a:lvl5pPr marL="1825625" indent="0">
              <a:buNone/>
              <a:defRPr sz="2000"/>
            </a:lvl5pPr>
            <a:lvl6pPr marL="2281555" indent="0">
              <a:buNone/>
              <a:defRPr sz="2000"/>
            </a:lvl6pPr>
            <a:lvl7pPr marL="2738120" indent="0">
              <a:buNone/>
              <a:defRPr sz="2000"/>
            </a:lvl7pPr>
            <a:lvl8pPr marL="3194685" indent="0">
              <a:buNone/>
              <a:defRPr sz="2000"/>
            </a:lvl8pPr>
            <a:lvl9pPr marL="3650615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565" indent="0">
              <a:buNone/>
              <a:defRPr sz="1700"/>
            </a:lvl2pPr>
            <a:lvl3pPr marL="912495" indent="0">
              <a:buNone/>
              <a:defRPr sz="1600"/>
            </a:lvl3pPr>
            <a:lvl4pPr marL="1369060" indent="0">
              <a:buNone/>
              <a:defRPr sz="1300"/>
            </a:lvl4pPr>
            <a:lvl5pPr marL="1825625" indent="0">
              <a:buNone/>
              <a:defRPr sz="1300"/>
            </a:lvl5pPr>
            <a:lvl6pPr marL="2281555" indent="0">
              <a:buNone/>
              <a:defRPr sz="1300"/>
            </a:lvl6pPr>
            <a:lvl7pPr marL="2738120" indent="0">
              <a:buNone/>
              <a:defRPr sz="1300"/>
            </a:lvl7pPr>
            <a:lvl8pPr marL="3194685" indent="0">
              <a:buNone/>
              <a:defRPr sz="1300"/>
            </a:lvl8pPr>
            <a:lvl9pPr marL="3650615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8" name="组合 7"/>
          <p:cNvGrpSpPr>
            <a:grpSpLocks noChangeAspect="1"/>
          </p:cNvGrpSpPr>
          <p:nvPr userDrawn="1"/>
        </p:nvGrpSpPr>
        <p:grpSpPr bwMode="auto">
          <a:xfrm>
            <a:off x="606056" y="569533"/>
            <a:ext cx="11099010" cy="5900499"/>
            <a:chOff x="1608912" y="1173758"/>
            <a:chExt cx="6572388" cy="3482975"/>
          </a:xfrm>
        </p:grpSpPr>
        <p:sp>
          <p:nvSpPr>
            <p:cNvPr id="9" name="Freeform 5"/>
            <p:cNvSpPr/>
            <p:nvPr/>
          </p:nvSpPr>
          <p:spPr bwMode="auto">
            <a:xfrm>
              <a:off x="1608912" y="1173758"/>
              <a:ext cx="6572388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7700506" y="4184533"/>
              <a:ext cx="449211" cy="447206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1" name="Freeform 7"/>
          <p:cNvSpPr/>
          <p:nvPr userDrawn="1"/>
        </p:nvSpPr>
        <p:spPr bwMode="auto">
          <a:xfrm>
            <a:off x="490110" y="396756"/>
            <a:ext cx="1953261" cy="1503393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1956" tIns="35987" rIns="71956" bIns="35987"/>
          <a:lstStyle/>
          <a:p>
            <a:endParaRPr lang="zh-CN" altLang="en-US" sz="80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91" y="608400"/>
            <a:ext cx="1155600" cy="115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56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49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62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5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6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6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565" indent="0">
              <a:buNone/>
              <a:defRPr sz="2400"/>
            </a:lvl2pPr>
            <a:lvl3pPr marL="912495" indent="0">
              <a:buNone/>
              <a:defRPr sz="2000"/>
            </a:lvl3pPr>
            <a:lvl4pPr marL="1369060" indent="0">
              <a:buNone/>
              <a:defRPr sz="1700"/>
            </a:lvl4pPr>
            <a:lvl5pPr marL="1825625" indent="0">
              <a:buNone/>
              <a:defRPr sz="1700"/>
            </a:lvl5pPr>
            <a:lvl6pPr marL="2281555" indent="0">
              <a:buNone/>
              <a:defRPr sz="1700"/>
            </a:lvl6pPr>
            <a:lvl7pPr marL="2738120" indent="0">
              <a:buNone/>
              <a:defRPr sz="1700"/>
            </a:lvl7pPr>
            <a:lvl8pPr marL="3194685" indent="0">
              <a:buNone/>
              <a:defRPr sz="1700"/>
            </a:lvl8pPr>
            <a:lvl9pPr marL="3650615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565" indent="0">
              <a:buNone/>
              <a:defRPr sz="2400"/>
            </a:lvl2pPr>
            <a:lvl3pPr marL="912495" indent="0">
              <a:buNone/>
              <a:defRPr sz="2000"/>
            </a:lvl3pPr>
            <a:lvl4pPr marL="1369060" indent="0">
              <a:buNone/>
              <a:defRPr sz="1700"/>
            </a:lvl4pPr>
            <a:lvl5pPr marL="1825625" indent="0">
              <a:buNone/>
              <a:defRPr sz="1700"/>
            </a:lvl5pPr>
            <a:lvl6pPr marL="2281555" indent="0">
              <a:buNone/>
              <a:defRPr sz="1700"/>
            </a:lvl6pPr>
            <a:lvl7pPr marL="2738120" indent="0">
              <a:buNone/>
              <a:defRPr sz="1700"/>
            </a:lvl7pPr>
            <a:lvl8pPr marL="3194685" indent="0">
              <a:buNone/>
              <a:defRPr sz="1700"/>
            </a:lvl8pPr>
            <a:lvl9pPr marL="3650615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565" indent="0">
              <a:buNone/>
              <a:defRPr sz="2800"/>
            </a:lvl2pPr>
            <a:lvl3pPr marL="912495" indent="0">
              <a:buNone/>
              <a:defRPr sz="2400"/>
            </a:lvl3pPr>
            <a:lvl4pPr marL="1369060" indent="0">
              <a:buNone/>
              <a:defRPr sz="2000"/>
            </a:lvl4pPr>
            <a:lvl5pPr marL="1825625" indent="0">
              <a:buNone/>
              <a:defRPr sz="2000"/>
            </a:lvl5pPr>
            <a:lvl6pPr marL="2281555" indent="0">
              <a:buNone/>
              <a:defRPr sz="2000"/>
            </a:lvl6pPr>
            <a:lvl7pPr marL="2738120" indent="0">
              <a:buNone/>
              <a:defRPr sz="2000"/>
            </a:lvl7pPr>
            <a:lvl8pPr marL="3194685" indent="0">
              <a:buNone/>
              <a:defRPr sz="2000"/>
            </a:lvl8pPr>
            <a:lvl9pPr marL="3650615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565" indent="0">
              <a:buNone/>
              <a:defRPr sz="1700"/>
            </a:lvl2pPr>
            <a:lvl3pPr marL="912495" indent="0">
              <a:buNone/>
              <a:defRPr sz="1600"/>
            </a:lvl3pPr>
            <a:lvl4pPr marL="1369060" indent="0">
              <a:buNone/>
              <a:defRPr sz="1300"/>
            </a:lvl4pPr>
            <a:lvl5pPr marL="1825625" indent="0">
              <a:buNone/>
              <a:defRPr sz="1300"/>
            </a:lvl5pPr>
            <a:lvl6pPr marL="2281555" indent="0">
              <a:buNone/>
              <a:defRPr sz="1300"/>
            </a:lvl6pPr>
            <a:lvl7pPr marL="2738120" indent="0">
              <a:buNone/>
              <a:defRPr sz="1300"/>
            </a:lvl7pPr>
            <a:lvl8pPr marL="3194685" indent="0">
              <a:buNone/>
              <a:defRPr sz="1300"/>
            </a:lvl8pPr>
            <a:lvl9pPr marL="3650615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249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330" indent="-226060" algn="l" defTabSz="912495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30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095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590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155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085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650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215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6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49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60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62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55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20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68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61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249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330" indent="-226060" algn="l" defTabSz="912495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30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095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590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155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085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650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215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6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49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60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62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55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20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68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61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" y="0"/>
            <a:ext cx="12191210" cy="6859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0086" y="2483187"/>
            <a:ext cx="10935007" cy="971550"/>
          </a:xfrm>
          <a:prstGeom prst="rect">
            <a:avLst/>
          </a:prstGeom>
          <a:noFill/>
        </p:spPr>
        <p:txBody>
          <a:bodyPr lIns="91270" tIns="45634" rIns="91270" bIns="45634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5400" dirty="0" smtClean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charset="-122"/>
                <a:ea typeface="微软雅黑" charset="-122"/>
              </a:rPr>
              <a:t>知识点：socket API函数解析</a:t>
            </a:r>
            <a:endParaRPr lang="zh-CN" altLang="en-US" sz="5400" dirty="0" smtClean="0">
              <a:ln w="19050">
                <a:solidFill>
                  <a:srgbClr val="000000">
                    <a:tint val="1000"/>
                  </a:srgbClr>
                </a:solidFill>
                <a:prstDash val="solid"/>
              </a:ln>
              <a:solidFill>
                <a:srgbClr val="A7C6E5">
                  <a:lumMod val="20000"/>
                  <a:lumOff val="80000"/>
                </a:srgbClr>
              </a:solidFill>
              <a:latin typeface="微软雅黑" charset="-122"/>
              <a:ea typeface="微软雅黑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2313940" y="1014730"/>
            <a:ext cx="2891790" cy="731520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87095" y="1094692"/>
            <a:ext cx="2480310" cy="613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Socket 类型</a:t>
            </a:r>
            <a:endParaRPr lang="zh-CN" altLang="en-US" sz="3200" b="1" dirty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795145" y="2988945"/>
          <a:ext cx="9215120" cy="27705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65095"/>
                <a:gridCol w="6550025"/>
              </a:tblGrid>
              <a:tr h="674370"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charset="-122"/>
                          <a:ea typeface="微软雅黑" charset="-122"/>
                          <a:cs typeface="Times New Roman" pitchFamily="18" charset="0"/>
                        </a:rPr>
                        <a:t>Socket 函数</a:t>
                      </a:r>
                      <a:endParaRPr lang="zh-CN" sz="1800" kern="100">
                        <a:effectLst/>
                        <a:latin typeface="微软雅黑" charset="-122"/>
                        <a:ea typeface="微软雅黑" charset="-122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charset="-122"/>
                          <a:ea typeface="微软雅黑" charset="-122"/>
                          <a:cs typeface="Times New Roman" pitchFamily="18" charset="0"/>
                        </a:rPr>
                        <a:t>描述</a:t>
                      </a:r>
                      <a:endParaRPr lang="zh-CN" sz="1800" kern="100" dirty="0">
                        <a:effectLst/>
                        <a:latin typeface="微软雅黑" charset="-122"/>
                        <a:ea typeface="微软雅黑" charset="-122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673735">
                <a:tc>
                  <a:txBody>
                    <a:bodyPr/>
                    <a:lstStyle/>
                    <a:p>
                      <a:pPr algn="l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微软雅黑" charset="-122"/>
                          <a:ea typeface="微软雅黑" charset="-122"/>
                          <a:cs typeface="Times New Roman" pitchFamily="18" charset="0"/>
                        </a:rPr>
                        <a:t>s.bind(address)</a:t>
                      </a:r>
                      <a:endParaRPr lang="zh-CN" sz="1600" kern="100">
                        <a:effectLst/>
                        <a:latin typeface="微软雅黑" charset="-122"/>
                        <a:ea typeface="微软雅黑" charset="-122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charset="-122"/>
                          <a:ea typeface="微软雅黑" charset="-122"/>
                        </a:rPr>
                        <a:t>将套接字绑定到地址，在AF_INET下，以tuple(host, port)的方式传入，如s.bind((host, port))</a:t>
                      </a:r>
                      <a:endParaRPr lang="zh-CN" sz="1800" kern="0"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0" marR="0" marT="0" marB="0"/>
                </a:tc>
              </a:tr>
              <a:tr h="674370">
                <a:tc>
                  <a:txBody>
                    <a:bodyPr/>
                    <a:lstStyle/>
                    <a:p>
                      <a:pPr algn="l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微软雅黑" charset="-122"/>
                          <a:ea typeface="微软雅黑" charset="-122"/>
                          <a:cs typeface="Times New Roman" pitchFamily="18" charset="0"/>
                        </a:rPr>
                        <a:t>s.listen(backlog)</a:t>
                      </a:r>
                      <a:endParaRPr lang="zh-CN" sz="1600" kern="100">
                        <a:latin typeface="微软雅黑" charset="-122"/>
                        <a:ea typeface="微软雅黑" charset="-122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sz="1800" kern="0">
                          <a:effectLst/>
                          <a:latin typeface="微软雅黑" charset="-122"/>
                          <a:ea typeface="微软雅黑" charset="-122"/>
                        </a:rPr>
                        <a:t>开始监听TCP传入连接，backlog指定在拒绝链接前，操作系统可以挂起的最大连接数，该值最少为1，大部分应用程序设为5就够用了</a:t>
                      </a:r>
                      <a:endParaRPr sz="1800" kern="0"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0" marR="0" marT="0" marB="0"/>
                </a:tc>
              </a:tr>
              <a:tr h="748030">
                <a:tc>
                  <a:txBody>
                    <a:bodyPr/>
                    <a:lstStyle/>
                    <a:p>
                      <a:pPr algn="l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微软雅黑" charset="-122"/>
                          <a:ea typeface="微软雅黑" charset="-122"/>
                          <a:cs typeface="Times New Roman" pitchFamily="18" charset="0"/>
                        </a:rPr>
                        <a:t>s.accept()</a:t>
                      </a:r>
                      <a:endParaRPr lang="zh-CN" sz="1600" kern="100">
                        <a:latin typeface="微软雅黑" charset="-122"/>
                        <a:ea typeface="微软雅黑" charset="-122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sz="1800" kern="0" dirty="0">
                          <a:effectLst/>
                          <a:latin typeface="微软雅黑" charset="-122"/>
                          <a:ea typeface="微软雅黑" charset="-122"/>
                        </a:rPr>
                        <a:t>接受TCP链接并返回（conn, address），其中conn是新的套接字对象，可以用来接收和发送数据，address是链接客户端的地址。</a:t>
                      </a:r>
                      <a:endParaRPr sz="1800" kern="0" dirty="0"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1762125" y="2976880"/>
            <a:ext cx="9292590" cy="294767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121474" y="1929126"/>
            <a:ext cx="3663950" cy="640080"/>
          </a:xfrm>
          <a:prstGeom prst="rect">
            <a:avLst/>
          </a:prstGeom>
        </p:spPr>
        <p:txBody>
          <a:bodyPr wrap="none">
            <a:spAutoFit/>
          </a:bodyPr>
          <a:p>
            <a:pPr indent="504190" algn="l">
              <a:lnSpc>
                <a:spcPct val="150000"/>
              </a:lnSpc>
            </a:pPr>
            <a:r>
              <a:rPr sz="2400" dirty="0">
                <a:latin typeface="微软雅黑" charset="-122"/>
                <a:ea typeface="微软雅黑" charset="-122"/>
              </a:rPr>
              <a:t>服务器端 Socket 函数</a:t>
            </a:r>
            <a:endParaRPr sz="2400" dirty="0">
              <a:latin typeface="微软雅黑" charset="-122"/>
              <a:ea typeface="微软雅黑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2313940" y="1014730"/>
            <a:ext cx="2891790" cy="731520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87095" y="1094692"/>
            <a:ext cx="2480310" cy="613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Socket 类型</a:t>
            </a:r>
            <a:endParaRPr lang="zh-CN" altLang="en-US" sz="3200" b="1" dirty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824355" y="3027680"/>
          <a:ext cx="9215120" cy="27705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65095"/>
                <a:gridCol w="6550025"/>
              </a:tblGrid>
              <a:tr h="674370"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charset="-122"/>
                          <a:ea typeface="微软雅黑" charset="-122"/>
                          <a:cs typeface="Times New Roman" pitchFamily="18" charset="0"/>
                        </a:rPr>
                        <a:t>Socket 函数</a:t>
                      </a:r>
                      <a:endParaRPr lang="zh-CN" sz="1800" kern="100">
                        <a:effectLst/>
                        <a:latin typeface="微软雅黑" charset="-122"/>
                        <a:ea typeface="微软雅黑" charset="-122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charset="-122"/>
                          <a:ea typeface="微软雅黑" charset="-122"/>
                          <a:cs typeface="Times New Roman" pitchFamily="18" charset="0"/>
                        </a:rPr>
                        <a:t>描述</a:t>
                      </a:r>
                      <a:endParaRPr lang="zh-CN" sz="1800" kern="100" dirty="0">
                        <a:effectLst/>
                        <a:latin typeface="微软雅黑" charset="-122"/>
                        <a:ea typeface="微软雅黑" charset="-122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673735">
                <a:tc>
                  <a:txBody>
                    <a:bodyPr/>
                    <a:lstStyle/>
                    <a:p>
                      <a:pPr algn="l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微软雅黑" charset="-122"/>
                          <a:ea typeface="微软雅黑" charset="-122"/>
                          <a:cs typeface="Times New Roman" pitchFamily="18" charset="0"/>
                        </a:rPr>
                        <a:t>s.connect(address)</a:t>
                      </a:r>
                      <a:endParaRPr lang="zh-CN" sz="1600" kern="100">
                        <a:effectLst/>
                        <a:latin typeface="微软雅黑" charset="-122"/>
                        <a:ea typeface="微软雅黑" charset="-122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charset="-122"/>
                          <a:ea typeface="微软雅黑" charset="-122"/>
                        </a:rPr>
                        <a:t>链接到address处的套接字，一般address的格式为tuple(host, port)，如果链接出错，则返回socket.error错误</a:t>
                      </a:r>
                      <a:endParaRPr lang="zh-CN" sz="1800" kern="0"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0" marR="0" marT="0" marB="0"/>
                </a:tc>
              </a:tr>
              <a:tr h="674370">
                <a:tc>
                  <a:txBody>
                    <a:bodyPr/>
                    <a:lstStyle/>
                    <a:p>
                      <a:pPr algn="l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微软雅黑" charset="-122"/>
                          <a:ea typeface="微软雅黑" charset="-122"/>
                          <a:cs typeface="Times New Roman" pitchFamily="18" charset="0"/>
                        </a:rPr>
                        <a:t>s.connect_ex(address)</a:t>
                      </a:r>
                      <a:endParaRPr lang="zh-CN" sz="1600" kern="100">
                        <a:latin typeface="微软雅黑" charset="-122"/>
                        <a:ea typeface="微软雅黑" charset="-122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sz="1800" kern="0">
                          <a:effectLst/>
                          <a:latin typeface="微软雅黑" charset="-122"/>
                          <a:ea typeface="微软雅黑" charset="-122"/>
                        </a:rPr>
                        <a:t>功能与s.connect(address)相同，但成功返回0，失败返回errno的值</a:t>
                      </a:r>
                      <a:endParaRPr sz="1800" kern="0"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1800225" y="2998470"/>
            <a:ext cx="9254490" cy="2058035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121474" y="1929126"/>
            <a:ext cx="3359150" cy="640080"/>
          </a:xfrm>
          <a:prstGeom prst="rect">
            <a:avLst/>
          </a:prstGeom>
        </p:spPr>
        <p:txBody>
          <a:bodyPr wrap="none">
            <a:spAutoFit/>
          </a:bodyPr>
          <a:p>
            <a:pPr indent="504190" algn="l">
              <a:lnSpc>
                <a:spcPct val="150000"/>
              </a:lnSpc>
            </a:pPr>
            <a:r>
              <a:rPr sz="2400" dirty="0">
                <a:latin typeface="微软雅黑" charset="-122"/>
                <a:ea typeface="微软雅黑" charset="-122"/>
              </a:rPr>
              <a:t>客户端 Socket 函数</a:t>
            </a:r>
            <a:endParaRPr sz="2400" dirty="0">
              <a:latin typeface="微软雅黑" charset="-122"/>
              <a:ea typeface="微软雅黑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2313940" y="1014730"/>
            <a:ext cx="2891790" cy="731520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87095" y="1094692"/>
            <a:ext cx="2480310" cy="613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Socket 类型</a:t>
            </a:r>
            <a:endParaRPr lang="zh-CN" altLang="en-US" sz="3200" b="1" dirty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795145" y="2669540"/>
          <a:ext cx="9215120" cy="36290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65095"/>
                <a:gridCol w="6550025"/>
              </a:tblGrid>
              <a:tr h="674370"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charset="-122"/>
                          <a:ea typeface="微软雅黑" charset="-122"/>
                          <a:cs typeface="Times New Roman" pitchFamily="18" charset="0"/>
                        </a:rPr>
                        <a:t>Socket 函数</a:t>
                      </a:r>
                      <a:endParaRPr lang="zh-CN" sz="1800" kern="100">
                        <a:effectLst/>
                        <a:latin typeface="微软雅黑" charset="-122"/>
                        <a:ea typeface="微软雅黑" charset="-122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charset="-122"/>
                          <a:ea typeface="微软雅黑" charset="-122"/>
                          <a:cs typeface="Times New Roman" pitchFamily="18" charset="0"/>
                        </a:rPr>
                        <a:t>描述</a:t>
                      </a:r>
                      <a:endParaRPr lang="zh-CN" sz="1800" kern="100" dirty="0">
                        <a:effectLst/>
                        <a:latin typeface="微软雅黑" charset="-122"/>
                        <a:ea typeface="微软雅黑" charset="-122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673735">
                <a:tc>
                  <a:txBody>
                    <a:bodyPr/>
                    <a:lstStyle/>
                    <a:p>
                      <a:pPr algn="l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微软雅黑" charset="-122"/>
                          <a:ea typeface="微软雅黑" charset="-122"/>
                          <a:cs typeface="Times New Roman" pitchFamily="18" charset="0"/>
                        </a:rPr>
                        <a:t>s.recv(bufsize[, flag])</a:t>
                      </a:r>
                      <a:endParaRPr lang="zh-CN" sz="1600" kern="100">
                        <a:effectLst/>
                        <a:latin typeface="微软雅黑" charset="-122"/>
                        <a:ea typeface="微软雅黑" charset="-122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charset="-122"/>
                          <a:ea typeface="微软雅黑" charset="-122"/>
                        </a:rPr>
                        <a:t>接受TCP套接字的数据，数据以字符串形式返回，buffsize指定要接受的最大数据量，flag提供有关消息的其他信息，通常可以忽略</a:t>
                      </a:r>
                      <a:endParaRPr lang="zh-CN" sz="1800" kern="0"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0" marR="0" marT="0" marB="0"/>
                </a:tc>
              </a:tr>
              <a:tr h="674370">
                <a:tc>
                  <a:txBody>
                    <a:bodyPr/>
                    <a:lstStyle/>
                    <a:p>
                      <a:pPr algn="l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微软雅黑" charset="-122"/>
                          <a:ea typeface="微软雅黑" charset="-122"/>
                          <a:cs typeface="Times New Roman" pitchFamily="18" charset="0"/>
                        </a:rPr>
                        <a:t>s.listen(backlog)</a:t>
                      </a:r>
                      <a:endParaRPr lang="zh-CN" sz="1600" kern="100">
                        <a:latin typeface="微软雅黑" charset="-122"/>
                        <a:ea typeface="微软雅黑" charset="-122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sz="1800" kern="0">
                          <a:effectLst/>
                          <a:latin typeface="微软雅黑" charset="-122"/>
                          <a:ea typeface="微软雅黑" charset="-122"/>
                        </a:rPr>
                        <a:t>发送TCP数据，将字符串中的数据发送到链接的套接字，返回值是要发送的字节数量，该数量可能小于string的字节大小</a:t>
                      </a:r>
                      <a:endParaRPr sz="1800" kern="0"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0" marR="0" marT="0" marB="0"/>
                </a:tc>
              </a:tr>
              <a:tr h="748030">
                <a:tc>
                  <a:txBody>
                    <a:bodyPr/>
                    <a:lstStyle/>
                    <a:p>
                      <a:pPr algn="l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微软雅黑" charset="-122"/>
                          <a:ea typeface="微软雅黑" charset="-122"/>
                          <a:cs typeface="Times New Roman" pitchFamily="18" charset="0"/>
                        </a:rPr>
                        <a:t>s.close()</a:t>
                      </a:r>
                      <a:endParaRPr lang="zh-CN" sz="1600" kern="100">
                        <a:latin typeface="微软雅黑" charset="-122"/>
                        <a:ea typeface="微软雅黑" charset="-122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sz="1800" kern="0" dirty="0">
                          <a:effectLst/>
                          <a:latin typeface="微软雅黑" charset="-122"/>
                          <a:ea typeface="微软雅黑" charset="-122"/>
                        </a:rPr>
                        <a:t>关闭套接字</a:t>
                      </a:r>
                      <a:endParaRPr sz="1800" kern="0" dirty="0"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0" marR="0" marT="0" marB="0"/>
                </a:tc>
              </a:tr>
              <a:tr h="748030">
                <a:tc>
                  <a:txBody>
                    <a:bodyPr/>
                    <a:p>
                      <a:pPr algn="l">
                        <a:lnSpc>
                          <a:spcPts val="195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x-none" altLang="zh-CN" sz="1600" kern="100">
                          <a:latin typeface="微软雅黑" charset="-122"/>
                          <a:ea typeface="微软雅黑" charset="-122"/>
                          <a:cs typeface="Times New Roman" pitchFamily="18" charset="0"/>
                        </a:rPr>
                        <a:t>......</a:t>
                      </a:r>
                      <a:endParaRPr lang="x-none" altLang="zh-CN" sz="1600" kern="100">
                        <a:latin typeface="微软雅黑" charset="-122"/>
                        <a:ea typeface="微软雅黑" charset="-122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 algn="l">
                        <a:lnSpc>
                          <a:spcPts val="195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x-none" sz="1800" kern="0" dirty="0">
                          <a:effectLst/>
                          <a:latin typeface="微软雅黑" charset="-122"/>
                          <a:ea typeface="微软雅黑" charset="-122"/>
                        </a:rPr>
                        <a:t>......</a:t>
                      </a:r>
                      <a:endParaRPr lang="x-none" sz="1800" kern="0" dirty="0"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1762125" y="2610485"/>
            <a:ext cx="9292590" cy="3711575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188784" y="1832606"/>
            <a:ext cx="3054350" cy="640080"/>
          </a:xfrm>
          <a:prstGeom prst="rect">
            <a:avLst/>
          </a:prstGeom>
        </p:spPr>
        <p:txBody>
          <a:bodyPr wrap="none">
            <a:spAutoFit/>
          </a:bodyPr>
          <a:p>
            <a:pPr indent="504190" algn="l">
              <a:lnSpc>
                <a:spcPct val="150000"/>
              </a:lnSpc>
            </a:pPr>
            <a:r>
              <a:rPr sz="2400" dirty="0">
                <a:latin typeface="微软雅黑" charset="-122"/>
                <a:ea typeface="微软雅黑" charset="-122"/>
              </a:rPr>
              <a:t>公共 Socket 函数</a:t>
            </a:r>
            <a:endParaRPr sz="2400" dirty="0">
              <a:latin typeface="微软雅黑" charset="-122"/>
              <a:ea typeface="微软雅黑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1624330" y="2526030"/>
            <a:ext cx="2377440" cy="2211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spc="300" dirty="0">
                <a:solidFill>
                  <a:schemeClr val="accent1"/>
                </a:solidFill>
                <a:latin typeface="Impact" pitchFamily="34" charset="0"/>
                <a:cs typeface="Arial" charset="0"/>
              </a:rPr>
              <a:t>1.</a:t>
            </a:r>
            <a:r>
              <a:rPr lang="x-none" altLang="en-US" sz="13800" cap="all" spc="300" dirty="0">
                <a:solidFill>
                  <a:schemeClr val="accent1"/>
                </a:solidFill>
                <a:latin typeface="Impact" pitchFamily="34" charset="0"/>
                <a:cs typeface="Arial" charset="0"/>
              </a:rPr>
              <a:t>3</a:t>
            </a:r>
            <a:endParaRPr lang="x-none" altLang="en-US" sz="13800" cap="all" spc="300" dirty="0">
              <a:solidFill>
                <a:schemeClr val="accent1"/>
              </a:solidFill>
              <a:latin typeface="Impact" pitchFamily="34" charset="0"/>
              <a:cs typeface="Arial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4083140" y="3294520"/>
            <a:ext cx="5935943" cy="7175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4400" dirty="0" err="1">
                <a:solidFill>
                  <a:schemeClr val="accent1"/>
                </a:solidFill>
                <a:latin typeface="微软雅黑" charset="-122"/>
                <a:ea typeface="微软雅黑" charset="-122"/>
                <a:cs typeface="+mn-ea"/>
                <a:sym typeface="+mn-ea"/>
              </a:rPr>
              <a:t>Socket 编程思想</a:t>
            </a:r>
            <a:endParaRPr lang="en-US" altLang="zh-CN" sz="4400" dirty="0" err="1">
              <a:solidFill>
                <a:schemeClr val="accent1"/>
              </a:solidFill>
              <a:latin typeface="微软雅黑" charset="-122"/>
              <a:ea typeface="微软雅黑" charset="-122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/>
      <p:bldP spid="1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46556" y="1885946"/>
            <a:ext cx="8827103" cy="420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charset="-122"/>
                <a:ea typeface="微软雅黑" charset="-122"/>
                <a:cs typeface="Consolas" pitchFamily="49" charset="0"/>
              </a:rPr>
              <a:t>TCP 服务器 </a:t>
            </a:r>
            <a:endParaRPr lang="en-US" altLang="zh-CN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charset="-122"/>
                <a:ea typeface="微软雅黑" charset="-122"/>
                <a:cs typeface="Consolas" pitchFamily="49" charset="0"/>
              </a:rPr>
              <a:t>1、创建套接字，绑定套接字到本地IP与端口</a:t>
            </a:r>
            <a:endParaRPr lang="x-none" altLang="en-US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altLang="en-US" sz="2000" kern="100" dirty="0">
                <a:latin typeface="微软雅黑" charset="-122"/>
                <a:ea typeface="微软雅黑" charset="-122"/>
                <a:cs typeface="Consolas" pitchFamily="49" charset="0"/>
              </a:rPr>
              <a:t>s = socket.socket(socket.AF_INET, socket.SOCK_STREAM)</a:t>
            </a:r>
            <a:endParaRPr lang="x-none" altLang="en-US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altLang="en-US" sz="2000" kern="100" dirty="0">
                <a:latin typeface="微软雅黑" charset="-122"/>
                <a:ea typeface="微软雅黑" charset="-122"/>
                <a:cs typeface="Consolas" pitchFamily="49" charset="0"/>
              </a:rPr>
              <a:t>s.bind()</a:t>
            </a:r>
            <a:endParaRPr lang="x-none" altLang="en-US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altLang="en-US" sz="2000" kern="100" dirty="0">
                <a:latin typeface="微软雅黑" charset="-122"/>
                <a:ea typeface="微软雅黑" charset="-122"/>
                <a:cs typeface="Consolas" pitchFamily="49" charset="0"/>
              </a:rPr>
              <a:t>2、开始监听链接</a:t>
            </a:r>
            <a:endParaRPr lang="x-none" altLang="en-US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altLang="en-US" sz="2000" kern="100" dirty="0">
                <a:latin typeface="微软雅黑" charset="-122"/>
                <a:ea typeface="微软雅黑" charset="-122"/>
                <a:cs typeface="Consolas" pitchFamily="49" charset="0"/>
              </a:rPr>
              <a:t>s.listen()</a:t>
            </a:r>
            <a:endParaRPr lang="x-none" altLang="en-US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altLang="en-US" sz="2000" kern="100" dirty="0">
                <a:latin typeface="微软雅黑" charset="-122"/>
                <a:ea typeface="微软雅黑" charset="-122"/>
                <a:cs typeface="Consolas" pitchFamily="49" charset="0"/>
              </a:rPr>
              <a:t>3、进入循环，不断接受客户端的链接请求</a:t>
            </a:r>
            <a:endParaRPr lang="x-none" altLang="en-US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altLang="en-US" sz="2000" kern="100" dirty="0">
                <a:latin typeface="微软雅黑" charset="-122"/>
                <a:ea typeface="微软雅黑" charset="-122"/>
                <a:cs typeface="Consolas" pitchFamily="49" charset="0"/>
              </a:rPr>
              <a:t>While True:</a:t>
            </a:r>
            <a:endParaRPr lang="x-none" altLang="en-US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altLang="en-US" sz="2000" kern="100" dirty="0">
                <a:latin typeface="微软雅黑" charset="-122"/>
                <a:ea typeface="微软雅黑" charset="-122"/>
                <a:cs typeface="Consolas" pitchFamily="49" charset="0"/>
              </a:rPr>
              <a:t>    s.accept()</a:t>
            </a:r>
            <a:endParaRPr lang="x-none" altLang="en-US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312035" y="1025525"/>
            <a:ext cx="3616960" cy="731520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486326" y="1105007"/>
            <a:ext cx="3293110" cy="872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Socket </a:t>
            </a:r>
            <a:r>
              <a:rPr lang="x-none" altLang="zh-CN" sz="3200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编程思想</a:t>
            </a:r>
            <a:endParaRPr lang="x-none" altLang="zh-CN" sz="3200" b="1" kern="0" dirty="0">
              <a:solidFill>
                <a:schemeClr val="bg1"/>
              </a:solidFill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  <a:latin typeface="微软雅黑" charset="-122"/>
              <a:ea typeface="微软雅黑" charset="-122"/>
              <a:sym typeface="+mn-ea"/>
            </a:endParaRPr>
          </a:p>
          <a:p>
            <a:pPr algn="l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56081" y="2369816"/>
            <a:ext cx="8827103" cy="2834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charset="-122"/>
                <a:ea typeface="微软雅黑" charset="-122"/>
                <a:cs typeface="Consolas" pitchFamily="49" charset="0"/>
              </a:rPr>
              <a:t>4、接收客户端传来的数据，并且发送给对方发送数据</a:t>
            </a:r>
            <a:endParaRPr lang="en-US" altLang="zh-CN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charset="-122"/>
                <a:ea typeface="微软雅黑" charset="-122"/>
                <a:cs typeface="Consolas" pitchFamily="49" charset="0"/>
              </a:rPr>
              <a:t>s.recv()</a:t>
            </a:r>
            <a:endParaRPr lang="en-US" altLang="zh-CN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charset="-122"/>
                <a:ea typeface="微软雅黑" charset="-122"/>
                <a:cs typeface="Consolas" pitchFamily="49" charset="0"/>
              </a:rPr>
              <a:t>s.sendall()</a:t>
            </a:r>
            <a:endParaRPr lang="en-US" altLang="zh-CN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endParaRPr lang="en-US" altLang="zh-CN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charset="-122"/>
                <a:ea typeface="微软雅黑" charset="-122"/>
                <a:cs typeface="Consolas" pitchFamily="49" charset="0"/>
              </a:rPr>
              <a:t>5、传输完毕后，关闭套接字</a:t>
            </a:r>
            <a:endParaRPr lang="en-US" altLang="zh-CN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charset="-122"/>
                <a:ea typeface="微软雅黑" charset="-122"/>
                <a:cs typeface="Consolas" pitchFamily="49" charset="0"/>
              </a:rPr>
              <a:t>s.close()</a:t>
            </a:r>
            <a:endParaRPr lang="en-US" altLang="zh-CN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312035" y="1025525"/>
            <a:ext cx="3616960" cy="731520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486326" y="1105007"/>
            <a:ext cx="3293110" cy="872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Socket </a:t>
            </a:r>
            <a:r>
              <a:rPr lang="x-none" altLang="zh-CN" sz="3200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编程思想</a:t>
            </a:r>
            <a:endParaRPr lang="x-none" altLang="zh-CN" sz="3200" b="1" kern="0" dirty="0">
              <a:solidFill>
                <a:schemeClr val="bg1"/>
              </a:solidFill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  <a:latin typeface="微软雅黑" charset="-122"/>
              <a:ea typeface="微软雅黑" charset="-122"/>
              <a:sym typeface="+mn-ea"/>
            </a:endParaRPr>
          </a:p>
          <a:p>
            <a:pPr algn="l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46556" y="2225036"/>
            <a:ext cx="8827103" cy="420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charset="-122"/>
                <a:ea typeface="微软雅黑" charset="-122"/>
                <a:cs typeface="Consolas" pitchFamily="49" charset="0"/>
              </a:rPr>
              <a:t>TCP 客户端 </a:t>
            </a:r>
            <a:endParaRPr lang="en-US" altLang="zh-CN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charset="-122"/>
                <a:ea typeface="微软雅黑" charset="-122"/>
                <a:cs typeface="Consolas" pitchFamily="49" charset="0"/>
              </a:rPr>
              <a:t>1、创建套接字并链接至远端地址</a:t>
            </a:r>
            <a:endParaRPr lang="en-US" altLang="zh-CN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charset="-122"/>
                <a:ea typeface="微软雅黑" charset="-122"/>
                <a:cs typeface="Consolas" pitchFamily="49" charset="0"/>
              </a:rPr>
              <a:t>s = socket.socket(socket.AF_INET, socket.SOCK_STREAM)</a:t>
            </a:r>
            <a:endParaRPr lang="en-US" altLang="zh-CN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charset="-122"/>
                <a:ea typeface="微软雅黑" charset="-122"/>
                <a:cs typeface="Consolas" pitchFamily="49" charset="0"/>
              </a:rPr>
              <a:t>s.connect()</a:t>
            </a:r>
            <a:endParaRPr lang="en-US" altLang="zh-CN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charset="-122"/>
                <a:ea typeface="微软雅黑" charset="-122"/>
                <a:cs typeface="Consolas" pitchFamily="49" charset="0"/>
              </a:rPr>
              <a:t>2、链接后发送数据和接收数据</a:t>
            </a:r>
            <a:endParaRPr lang="en-US" altLang="zh-CN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charset="-122"/>
                <a:ea typeface="微软雅黑" charset="-122"/>
                <a:cs typeface="Consolas" pitchFamily="49" charset="0"/>
              </a:rPr>
              <a:t>s.sendall()</a:t>
            </a:r>
            <a:endParaRPr lang="en-US" altLang="zh-CN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charset="-122"/>
                <a:ea typeface="微软雅黑" charset="-122"/>
                <a:cs typeface="Consolas" pitchFamily="49" charset="0"/>
              </a:rPr>
              <a:t>s.recv()</a:t>
            </a:r>
            <a:endParaRPr lang="en-US" altLang="zh-CN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charset="-122"/>
                <a:ea typeface="微软雅黑" charset="-122"/>
                <a:cs typeface="Consolas" pitchFamily="49" charset="0"/>
              </a:rPr>
              <a:t>3、传输完毕后，关闭套接字</a:t>
            </a:r>
            <a:endParaRPr lang="en-US" altLang="zh-CN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charset="-122"/>
                <a:ea typeface="微软雅黑" charset="-122"/>
                <a:cs typeface="Consolas" pitchFamily="49" charset="0"/>
                <a:sym typeface="+mn-ea"/>
              </a:rPr>
              <a:t>s.</a:t>
            </a:r>
            <a:r>
              <a:rPr lang="x-none" altLang="en-US" sz="2000" kern="100" dirty="0">
                <a:latin typeface="微软雅黑" charset="-122"/>
                <a:ea typeface="微软雅黑" charset="-122"/>
                <a:cs typeface="Consolas" pitchFamily="49" charset="0"/>
                <a:sym typeface="+mn-ea"/>
              </a:rPr>
              <a:t>close</a:t>
            </a:r>
            <a:r>
              <a:rPr lang="en-US" altLang="zh-CN" sz="2000" kern="100" dirty="0">
                <a:latin typeface="微软雅黑" charset="-122"/>
                <a:ea typeface="微软雅黑" charset="-122"/>
                <a:cs typeface="Consolas" pitchFamily="49" charset="0"/>
                <a:sym typeface="+mn-ea"/>
              </a:rPr>
              <a:t>()</a:t>
            </a:r>
            <a:endParaRPr lang="en-US" altLang="zh-CN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312035" y="1025525"/>
            <a:ext cx="3616960" cy="731520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486326" y="1105007"/>
            <a:ext cx="3293110" cy="872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Socket </a:t>
            </a:r>
            <a:r>
              <a:rPr lang="x-none" altLang="zh-CN" sz="3200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编程思想</a:t>
            </a:r>
            <a:endParaRPr lang="x-none" altLang="zh-CN" sz="3200" b="1" kern="0" dirty="0">
              <a:solidFill>
                <a:schemeClr val="bg1"/>
              </a:solidFill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  <a:latin typeface="微软雅黑" charset="-122"/>
              <a:ea typeface="微软雅黑" charset="-122"/>
              <a:sym typeface="+mn-ea"/>
            </a:endParaRPr>
          </a:p>
          <a:p>
            <a:pPr algn="l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1624330" y="2526030"/>
            <a:ext cx="2377440" cy="2211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spc="300" dirty="0">
                <a:solidFill>
                  <a:schemeClr val="accent1"/>
                </a:solidFill>
                <a:latin typeface="Impact" pitchFamily="34" charset="0"/>
                <a:cs typeface="Arial" charset="0"/>
              </a:rPr>
              <a:t>1.</a:t>
            </a:r>
            <a:r>
              <a:rPr lang="x-none" altLang="en-US" sz="13800" cap="all" spc="300" dirty="0">
                <a:solidFill>
                  <a:schemeClr val="accent1"/>
                </a:solidFill>
                <a:latin typeface="Impact" pitchFamily="34" charset="0"/>
                <a:cs typeface="Arial" charset="0"/>
              </a:rPr>
              <a:t>4</a:t>
            </a:r>
            <a:endParaRPr lang="x-none" altLang="en-US" sz="13800" cap="all" spc="300" dirty="0">
              <a:solidFill>
                <a:schemeClr val="accent1"/>
              </a:solidFill>
              <a:latin typeface="Impact" pitchFamily="34" charset="0"/>
              <a:cs typeface="Arial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4083140" y="3294520"/>
            <a:ext cx="5935943" cy="7175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4400" dirty="0" err="1">
                <a:solidFill>
                  <a:schemeClr val="accent1"/>
                </a:solidFill>
                <a:latin typeface="微软雅黑" charset="-122"/>
                <a:ea typeface="微软雅黑" charset="-122"/>
                <a:cs typeface="+mn-ea"/>
                <a:sym typeface="+mn-ea"/>
              </a:rPr>
              <a:t>Socket 编程实践</a:t>
            </a:r>
            <a:endParaRPr lang="en-US" altLang="zh-CN" sz="4400" dirty="0" err="1">
              <a:solidFill>
                <a:schemeClr val="accent1"/>
              </a:solidFill>
              <a:latin typeface="微软雅黑" charset="-122"/>
              <a:ea typeface="微软雅黑" charset="-122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/>
      <p:bldP spid="16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86929" y="1454781"/>
            <a:ext cx="2515870" cy="640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504190" algn="l">
              <a:lnSpc>
                <a:spcPct val="150000"/>
              </a:lnSpc>
            </a:pPr>
            <a:r>
              <a:rPr sz="2400" dirty="0">
                <a:latin typeface="微软雅黑" charset="-122"/>
                <a:ea typeface="微软雅黑" charset="-122"/>
              </a:rPr>
              <a:t>服务器端代码</a:t>
            </a:r>
            <a:endParaRPr sz="2400" dirty="0">
              <a:latin typeface="微软雅黑" charset="-122"/>
              <a:ea typeface="微软雅黑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361565" y="657860"/>
            <a:ext cx="3664585" cy="731520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35221" y="737342"/>
            <a:ext cx="3293110" cy="613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Socket 编程实践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7230" y="2205990"/>
            <a:ext cx="5840730" cy="3916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86929" y="1454781"/>
            <a:ext cx="2211070" cy="640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504190" algn="l">
              <a:lnSpc>
                <a:spcPct val="150000"/>
              </a:lnSpc>
            </a:pPr>
            <a:r>
              <a:rPr sz="2400" dirty="0">
                <a:latin typeface="微软雅黑" charset="-122"/>
                <a:ea typeface="微软雅黑" charset="-122"/>
              </a:rPr>
              <a:t>客户端代码</a:t>
            </a:r>
            <a:endParaRPr sz="2400" dirty="0">
              <a:latin typeface="微软雅黑" charset="-122"/>
              <a:ea typeface="微软雅黑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361565" y="657860"/>
            <a:ext cx="3664585" cy="731520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35221" y="737342"/>
            <a:ext cx="3293110" cy="613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Socket 编程实践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6780" y="2209165"/>
            <a:ext cx="5469255" cy="38747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组合 94"/>
          <p:cNvGrpSpPr/>
          <p:nvPr/>
        </p:nvGrpSpPr>
        <p:grpSpPr>
          <a:xfrm>
            <a:off x="2775364" y="2526805"/>
            <a:ext cx="4101695" cy="599235"/>
            <a:chOff x="3720963" y="2324915"/>
            <a:chExt cx="4101695" cy="599235"/>
          </a:xfrm>
        </p:grpSpPr>
        <p:grpSp>
          <p:nvGrpSpPr>
            <p:cNvPr id="96" name="组合 95"/>
            <p:cNvGrpSpPr/>
            <p:nvPr/>
          </p:nvGrpSpPr>
          <p:grpSpPr>
            <a:xfrm>
              <a:off x="3720963" y="2324915"/>
              <a:ext cx="4101695" cy="599235"/>
              <a:chOff x="4139952" y="1170041"/>
              <a:chExt cx="3672408" cy="536519"/>
            </a:xfrm>
          </p:grpSpPr>
          <p:sp>
            <p:nvSpPr>
              <p:cNvPr id="98" name="圆角矩形 97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99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100" name="TextBox 41"/>
              <p:cNvSpPr txBox="1"/>
              <p:nvPr/>
            </p:nvSpPr>
            <p:spPr>
              <a:xfrm>
                <a:off x="4248902" y="1253634"/>
                <a:ext cx="444599" cy="374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</a:t>
                </a:r>
                <a:r>
                  <a:rPr kumimoji="0" lang="x-none" altLang="en-US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2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97" name="TextBox 38"/>
            <p:cNvSpPr txBox="1"/>
            <p:nvPr/>
          </p:nvSpPr>
          <p:spPr>
            <a:xfrm>
              <a:off x="4361245" y="2441226"/>
              <a:ext cx="2965450" cy="417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charset="-122"/>
                  <a:ea typeface="微软雅黑" charset="-122"/>
                </a:rPr>
                <a:t>TCP全连接扫描工作步骤</a:t>
              </a:r>
              <a:endParaRPr lang="en-US" altLang="zh-CN" sz="20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charset="-122"/>
                <a:ea typeface="微软雅黑" charset="-122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2776635" y="3311839"/>
            <a:ext cx="7164070" cy="599441"/>
            <a:chOff x="3711762" y="3590249"/>
            <a:chExt cx="7164070" cy="599441"/>
          </a:xfrm>
        </p:grpSpPr>
        <p:grpSp>
          <p:nvGrpSpPr>
            <p:cNvPr id="102" name="组合 101"/>
            <p:cNvGrpSpPr/>
            <p:nvPr/>
          </p:nvGrpSpPr>
          <p:grpSpPr>
            <a:xfrm>
              <a:off x="3711762" y="3590249"/>
              <a:ext cx="7164070" cy="599441"/>
              <a:chOff x="4141090" y="1170041"/>
              <a:chExt cx="6414272" cy="536703"/>
            </a:xfrm>
          </p:grpSpPr>
          <p:sp>
            <p:nvSpPr>
              <p:cNvPr id="104" name="圆角矩形 103"/>
              <p:cNvSpPr/>
              <p:nvPr/>
            </p:nvSpPr>
            <p:spPr>
              <a:xfrm>
                <a:off x="4141090" y="1170041"/>
                <a:ext cx="6414272" cy="536703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105" name="圆角矩形 113"/>
              <p:cNvSpPr/>
              <p:nvPr/>
            </p:nvSpPr>
            <p:spPr>
              <a:xfrm>
                <a:off x="4715883" y="1250774"/>
                <a:ext cx="5747943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106" name="TextBox 47"/>
              <p:cNvSpPr txBox="1"/>
              <p:nvPr/>
            </p:nvSpPr>
            <p:spPr>
              <a:xfrm>
                <a:off x="4248902" y="1253634"/>
                <a:ext cx="444599" cy="374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</a:t>
                </a:r>
                <a:r>
                  <a:rPr kumimoji="0" lang="x-none" altLang="en-US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3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103" name="TextBox 44"/>
            <p:cNvSpPr txBox="1"/>
            <p:nvPr/>
          </p:nvSpPr>
          <p:spPr>
            <a:xfrm>
              <a:off x="4356165" y="3716457"/>
              <a:ext cx="6146800" cy="417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charset="-122"/>
                  <a:ea typeface="微软雅黑" charset="-122"/>
                </a:rPr>
                <a:t>optparse标准库用于创建选项分析器并指定命令选项</a:t>
              </a:r>
              <a:endParaRPr lang="en-US" altLang="zh-CN" sz="20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charset="-122"/>
                <a:ea typeface="微软雅黑" charset="-122"/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2775364" y="1741771"/>
            <a:ext cx="4101695" cy="599235"/>
            <a:chOff x="3710491" y="1059582"/>
            <a:chExt cx="4101695" cy="599235"/>
          </a:xfrm>
        </p:grpSpPr>
        <p:grpSp>
          <p:nvGrpSpPr>
            <p:cNvPr id="108" name="组合 10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10" name="圆角矩形 10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11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112" name="TextBox 53"/>
              <p:cNvSpPr txBox="1"/>
              <p:nvPr/>
            </p:nvSpPr>
            <p:spPr>
              <a:xfrm>
                <a:off x="4248902" y="1253634"/>
                <a:ext cx="444599" cy="374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</a:t>
                </a:r>
                <a:r>
                  <a:rPr kumimoji="0" lang="x-none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1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109" name="TextBox 50"/>
            <p:cNvSpPr txBox="1"/>
            <p:nvPr/>
          </p:nvSpPr>
          <p:spPr>
            <a:xfrm>
              <a:off x="4362515" y="1175636"/>
              <a:ext cx="2545715" cy="417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charset="-122"/>
                  <a:ea typeface="微软雅黑" charset="-122"/>
                </a:rPr>
                <a:t>socket API函数解析</a:t>
              </a:r>
              <a:endParaRPr sz="20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charset="-122"/>
                <a:ea typeface="微软雅黑" charset="-122"/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665527" y="2869955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639901" y="3253098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charset="-122"/>
                <a:ea typeface="微软雅黑" charset="-122"/>
              </a:rPr>
              <a:t>目录</a:t>
            </a:r>
          </a:p>
        </p:txBody>
      </p:sp>
      <p:sp>
        <p:nvSpPr>
          <p:cNvPr id="117" name="Freeform 5"/>
          <p:cNvSpPr/>
          <p:nvPr/>
        </p:nvSpPr>
        <p:spPr bwMode="auto">
          <a:xfrm>
            <a:off x="2014855" y="1630680"/>
            <a:ext cx="651510" cy="4011930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826164" y="4136185"/>
            <a:ext cx="6908800" cy="599441"/>
            <a:chOff x="3710491" y="1059582"/>
            <a:chExt cx="6908800" cy="599441"/>
          </a:xfrm>
        </p:grpSpPr>
        <p:grpSp>
          <p:nvGrpSpPr>
            <p:cNvPr id="3" name="组合 2"/>
            <p:cNvGrpSpPr/>
            <p:nvPr/>
          </p:nvGrpSpPr>
          <p:grpSpPr>
            <a:xfrm>
              <a:off x="3710491" y="1059582"/>
              <a:ext cx="6908800" cy="599441"/>
              <a:chOff x="4139952" y="1170041"/>
              <a:chExt cx="6185719" cy="536703"/>
            </a:xfrm>
          </p:grpSpPr>
          <p:sp>
            <p:nvSpPr>
              <p:cNvPr id="4" name="圆角矩形 3"/>
              <p:cNvSpPr/>
              <p:nvPr/>
            </p:nvSpPr>
            <p:spPr>
              <a:xfrm>
                <a:off x="4139952" y="1170041"/>
                <a:ext cx="6185719" cy="536703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5" name="圆角矩形 113"/>
              <p:cNvSpPr/>
              <p:nvPr/>
            </p:nvSpPr>
            <p:spPr>
              <a:xfrm>
                <a:off x="4717020" y="1251342"/>
                <a:ext cx="5496079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6" name="TextBox 35"/>
              <p:cNvSpPr txBox="1"/>
              <p:nvPr/>
            </p:nvSpPr>
            <p:spPr>
              <a:xfrm>
                <a:off x="4248902" y="1253634"/>
                <a:ext cx="444599" cy="374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</a:t>
                </a:r>
                <a:r>
                  <a:rPr kumimoji="0" lang="x-none" altLang="en-US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4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7" name="TextBox 32"/>
            <p:cNvSpPr txBox="1"/>
            <p:nvPr/>
          </p:nvSpPr>
          <p:spPr>
            <a:xfrm>
              <a:off x="4348322" y="1168650"/>
              <a:ext cx="6146800" cy="417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charset="-122"/>
                  <a:ea typeface="微软雅黑" charset="-122"/>
                </a:rPr>
                <a:t>optparse模块快速解析目标主机和扫描端口实例分析</a:t>
              </a:r>
              <a:endParaRPr lang="zh-CN" altLang="en-US" sz="20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charset="-122"/>
                <a:ea typeface="微软雅黑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816226" y="4921250"/>
            <a:ext cx="8454389" cy="599440"/>
            <a:chOff x="3705557" y="1059582"/>
            <a:chExt cx="4106629" cy="599235"/>
          </a:xfrm>
        </p:grpSpPr>
        <p:grpSp>
          <p:nvGrpSpPr>
            <p:cNvPr id="21" name="组合 20"/>
            <p:cNvGrpSpPr/>
            <p:nvPr/>
          </p:nvGrpSpPr>
          <p:grpSpPr>
            <a:xfrm>
              <a:off x="3705557" y="1059582"/>
              <a:ext cx="4106629" cy="599235"/>
              <a:chOff x="4135534" y="1170041"/>
              <a:chExt cx="3676826" cy="536519"/>
            </a:xfrm>
          </p:grpSpPr>
          <p:sp>
            <p:nvSpPr>
              <p:cNvPr id="22" name="圆角矩形 2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23" name="圆角矩形 113"/>
              <p:cNvSpPr/>
              <p:nvPr/>
            </p:nvSpPr>
            <p:spPr>
              <a:xfrm>
                <a:off x="4411696" y="1251315"/>
                <a:ext cx="3309807" cy="389317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24" name="TextBox 53"/>
              <p:cNvSpPr txBox="1"/>
              <p:nvPr/>
            </p:nvSpPr>
            <p:spPr>
              <a:xfrm>
                <a:off x="4135534" y="1260977"/>
                <a:ext cx="313444" cy="373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</a:t>
                </a:r>
                <a:r>
                  <a:rPr kumimoji="0" lang="x-none" altLang="en-US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5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25" name="TextBox 50"/>
            <p:cNvSpPr txBox="1"/>
            <p:nvPr/>
          </p:nvSpPr>
          <p:spPr>
            <a:xfrm>
              <a:off x="4018319" y="1142739"/>
              <a:ext cx="3683753" cy="417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charset="-122"/>
                  <a:ea typeface="微软雅黑" charset="-122"/>
                </a:rPr>
                <a:t>端口扫描函数调用socketAPI解析地址并枚举端口发起连接扫描</a:t>
              </a:r>
              <a:endParaRPr sz="20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charset="-122"/>
                <a:ea typeface="微软雅黑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 bwMode="auto">
          <a:xfrm>
            <a:off x="3000808" y="1396909"/>
            <a:ext cx="6275414" cy="3571364"/>
            <a:chOff x="1358950" y="1173758"/>
            <a:chExt cx="7072312" cy="3482975"/>
          </a:xfrm>
        </p:grpSpPr>
        <p:sp>
          <p:nvSpPr>
            <p:cNvPr id="12" name="Freeform 5"/>
            <p:cNvSpPr/>
            <p:nvPr/>
          </p:nvSpPr>
          <p:spPr bwMode="auto">
            <a:xfrm>
              <a:off x="1358950" y="1173758"/>
              <a:ext cx="7072312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45067" name="Freeform 8"/>
            <p:cNvSpPr/>
            <p:nvPr/>
          </p:nvSpPr>
          <p:spPr bwMode="auto">
            <a:xfrm>
              <a:off x="7817455" y="4128895"/>
              <a:ext cx="565056" cy="490140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3" name="Freeform 7"/>
          <p:cNvSpPr/>
          <p:nvPr/>
        </p:nvSpPr>
        <p:spPr bwMode="auto">
          <a:xfrm>
            <a:off x="2918955" y="1229326"/>
            <a:ext cx="1986260" cy="1251278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1956" tIns="35987" rIns="71956" bIns="35987"/>
          <a:lstStyle/>
          <a:p>
            <a:endParaRPr lang="zh-CN" altLang="en-US" sz="800"/>
          </a:p>
        </p:txBody>
      </p:sp>
      <p:pic>
        <p:nvPicPr>
          <p:cNvPr id="18" name="图片 1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76" y="1351858"/>
            <a:ext cx="1024384" cy="101815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635813" y="289020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</a:rPr>
              <a:t>谢谢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/>
          <p:cNvGrpSpPr/>
          <p:nvPr/>
        </p:nvGrpSpPr>
        <p:grpSpPr>
          <a:xfrm>
            <a:off x="3074451" y="2038145"/>
            <a:ext cx="6612255" cy="599441"/>
            <a:chOff x="3712398" y="1059582"/>
            <a:chExt cx="6612255" cy="599441"/>
          </a:xfrm>
        </p:grpSpPr>
        <p:grpSp>
          <p:nvGrpSpPr>
            <p:cNvPr id="90" name="组合 89"/>
            <p:cNvGrpSpPr/>
            <p:nvPr/>
          </p:nvGrpSpPr>
          <p:grpSpPr>
            <a:xfrm>
              <a:off x="3712398" y="1059582"/>
              <a:ext cx="6612255" cy="599441"/>
              <a:chOff x="4141659" y="1170041"/>
              <a:chExt cx="5920211" cy="536703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4141659" y="1170041"/>
                <a:ext cx="5920211" cy="536703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93" name="圆角矩形 113"/>
              <p:cNvSpPr/>
              <p:nvPr/>
            </p:nvSpPr>
            <p:spPr>
              <a:xfrm>
                <a:off x="4716453" y="1251342"/>
                <a:ext cx="5186225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94" name="TextBox 35"/>
              <p:cNvSpPr txBox="1"/>
              <p:nvPr/>
            </p:nvSpPr>
            <p:spPr>
              <a:xfrm>
                <a:off x="4248902" y="1253634"/>
                <a:ext cx="444599" cy="374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</a:t>
                </a:r>
                <a:r>
                  <a:rPr kumimoji="0" lang="x-none" altLang="en-US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6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91" name="TextBox 32"/>
            <p:cNvSpPr txBox="1"/>
            <p:nvPr/>
          </p:nvSpPr>
          <p:spPr>
            <a:xfrm>
              <a:off x="4357847" y="1143885"/>
              <a:ext cx="5516880" cy="417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charset="-122"/>
                  <a:ea typeface="微软雅黑" charset="-122"/>
                </a:rPr>
                <a:t>在连接扫描函数中发送数据进行服务器信息探测</a:t>
              </a:r>
              <a:endParaRPr lang="zh-CN" altLang="en-US" sz="20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charset="-122"/>
                <a:ea typeface="微软雅黑" charset="-122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3072544" y="3608210"/>
            <a:ext cx="4918709" cy="599441"/>
            <a:chOff x="3720963" y="2324915"/>
            <a:chExt cx="4918709" cy="599441"/>
          </a:xfrm>
        </p:grpSpPr>
        <p:grpSp>
          <p:nvGrpSpPr>
            <p:cNvPr id="96" name="组合 95"/>
            <p:cNvGrpSpPr/>
            <p:nvPr/>
          </p:nvGrpSpPr>
          <p:grpSpPr>
            <a:xfrm>
              <a:off x="3720963" y="2324915"/>
              <a:ext cx="4918709" cy="599441"/>
              <a:chOff x="4139952" y="1170041"/>
              <a:chExt cx="4403913" cy="536703"/>
            </a:xfrm>
          </p:grpSpPr>
          <p:sp>
            <p:nvSpPr>
              <p:cNvPr id="98" name="圆角矩形 97"/>
              <p:cNvSpPr/>
              <p:nvPr/>
            </p:nvSpPr>
            <p:spPr>
              <a:xfrm>
                <a:off x="4139952" y="1170041"/>
                <a:ext cx="4403913" cy="536703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99" name="圆角矩形 113"/>
              <p:cNvSpPr/>
              <p:nvPr/>
            </p:nvSpPr>
            <p:spPr>
              <a:xfrm>
                <a:off x="4716452" y="1250774"/>
                <a:ext cx="3625582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100" name="TextBox 41"/>
              <p:cNvSpPr txBox="1"/>
              <p:nvPr/>
            </p:nvSpPr>
            <p:spPr>
              <a:xfrm>
                <a:off x="4248902" y="1253634"/>
                <a:ext cx="444599" cy="374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</a:t>
                </a:r>
                <a:r>
                  <a:rPr kumimoji="0" lang="x-none" altLang="en-US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8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97" name="TextBox 38"/>
            <p:cNvSpPr txBox="1"/>
            <p:nvPr/>
          </p:nvSpPr>
          <p:spPr>
            <a:xfrm>
              <a:off x="4373945" y="2441226"/>
              <a:ext cx="3484880" cy="417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charset="-122"/>
                  <a:ea typeface="微软雅黑" charset="-122"/>
                </a:rPr>
                <a:t>用多线程去改造端口扫描函数</a:t>
              </a:r>
              <a:endParaRPr lang="en-US" altLang="zh-CN" sz="20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charset="-122"/>
                <a:ea typeface="微软雅黑" charset="-122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3073815" y="4393244"/>
            <a:ext cx="5273040" cy="599440"/>
            <a:chOff x="3711762" y="3590249"/>
            <a:chExt cx="5273040" cy="599440"/>
          </a:xfrm>
        </p:grpSpPr>
        <p:grpSp>
          <p:nvGrpSpPr>
            <p:cNvPr id="102" name="组合 101"/>
            <p:cNvGrpSpPr/>
            <p:nvPr/>
          </p:nvGrpSpPr>
          <p:grpSpPr>
            <a:xfrm>
              <a:off x="3711762" y="3590249"/>
              <a:ext cx="5273040" cy="599440"/>
              <a:chOff x="4141090" y="1170041"/>
              <a:chExt cx="4721159" cy="536702"/>
            </a:xfrm>
          </p:grpSpPr>
          <p:sp>
            <p:nvSpPr>
              <p:cNvPr id="104" name="圆角矩形 103"/>
              <p:cNvSpPr/>
              <p:nvPr/>
            </p:nvSpPr>
            <p:spPr>
              <a:xfrm>
                <a:off x="4141090" y="1170041"/>
                <a:ext cx="4721159" cy="536702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105" name="圆角矩形 113"/>
              <p:cNvSpPr/>
              <p:nvPr/>
            </p:nvSpPr>
            <p:spPr>
              <a:xfrm>
                <a:off x="4716453" y="1251342"/>
                <a:ext cx="3996270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106" name="TextBox 47"/>
              <p:cNvSpPr txBox="1"/>
              <p:nvPr/>
            </p:nvSpPr>
            <p:spPr>
              <a:xfrm>
                <a:off x="4248902" y="1253634"/>
                <a:ext cx="444599" cy="374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x-none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09</a:t>
                </a:r>
                <a:endParaRPr kumimoji="0" lang="x-none" altLang="zh-CN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103" name="TextBox 44"/>
            <p:cNvSpPr txBox="1"/>
            <p:nvPr/>
          </p:nvSpPr>
          <p:spPr>
            <a:xfrm>
              <a:off x="4368230" y="3683437"/>
              <a:ext cx="3992880" cy="417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charset="-122"/>
                  <a:ea typeface="微软雅黑" charset="-122"/>
                </a:rPr>
                <a:t>对多线程的信号量提供加锁和释放</a:t>
              </a:r>
              <a:endParaRPr lang="en-US" altLang="zh-CN" sz="20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charset="-122"/>
                <a:ea typeface="微软雅黑" charset="-122"/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3072544" y="2823176"/>
            <a:ext cx="4101695" cy="599235"/>
            <a:chOff x="3710491" y="1059582"/>
            <a:chExt cx="4101695" cy="599235"/>
          </a:xfrm>
        </p:grpSpPr>
        <p:grpSp>
          <p:nvGrpSpPr>
            <p:cNvPr id="108" name="组合 10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10" name="圆角矩形 10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11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112" name="TextBox 53"/>
              <p:cNvSpPr txBox="1"/>
              <p:nvPr/>
            </p:nvSpPr>
            <p:spPr>
              <a:xfrm>
                <a:off x="4248902" y="1253634"/>
                <a:ext cx="444599" cy="374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</a:t>
                </a:r>
                <a:r>
                  <a:rPr kumimoji="0" lang="x-none" altLang="en-US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7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109" name="TextBox 50"/>
            <p:cNvSpPr txBox="1"/>
            <p:nvPr/>
          </p:nvSpPr>
          <p:spPr>
            <a:xfrm>
              <a:off x="4400933" y="1175636"/>
              <a:ext cx="2468880" cy="417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charset="-122"/>
                  <a:ea typeface="微软雅黑" charset="-122"/>
                </a:rPr>
                <a:t>多线程加速扫描过程</a:t>
              </a:r>
              <a:endParaRPr sz="20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charset="-122"/>
                <a:ea typeface="微软雅黑" charset="-122"/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1020492" y="2869955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994866" y="3253098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charset="-122"/>
                <a:ea typeface="微软雅黑" charset="-122"/>
              </a:rPr>
              <a:t>目录</a:t>
            </a:r>
          </a:p>
        </p:txBody>
      </p:sp>
      <p:sp>
        <p:nvSpPr>
          <p:cNvPr id="117" name="Freeform 5"/>
          <p:cNvSpPr/>
          <p:nvPr/>
        </p:nvSpPr>
        <p:spPr bwMode="auto">
          <a:xfrm>
            <a:off x="2369820" y="1918970"/>
            <a:ext cx="651510" cy="3253105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534924" y="2161050"/>
            <a:ext cx="5220852" cy="570515"/>
          </a:xfrm>
          <a:prstGeom prst="rect">
            <a:avLst/>
          </a:prstGeom>
          <a:gradFill rotWithShape="1">
            <a:gsLst>
              <a:gs pos="20000">
                <a:sysClr val="window" lastClr="FFFFFF">
                  <a:alpha val="50000"/>
                </a:sysClr>
              </a:gs>
              <a:gs pos="100000">
                <a:srgbClr val="4F81BD">
                  <a:tint val="50000"/>
                  <a:shade val="100000"/>
                  <a:satMod val="350000"/>
                  <a:alpha val="0"/>
                </a:srgbClr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456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8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charset="-122"/>
              <a:cs typeface="+mn-cs"/>
            </a:endParaRPr>
          </a:p>
        </p:txBody>
      </p:sp>
      <p:sp>
        <p:nvSpPr>
          <p:cNvPr id="16" name="文本框 36"/>
          <p:cNvSpPr txBox="1"/>
          <p:nvPr/>
        </p:nvSpPr>
        <p:spPr>
          <a:xfrm>
            <a:off x="3398133" y="2243960"/>
            <a:ext cx="3711696" cy="48196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l" fontAlgn="auto"/>
            <a:r>
              <a:rPr lang="x-none" altLang="zh-CN" sz="24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charset="-122"/>
                <a:ea typeface="微软雅黑" charset="-122"/>
                <a:sym typeface="+mn-ea"/>
              </a:rPr>
              <a:t>socket API函数解析</a:t>
            </a:r>
            <a:endParaRPr lang="x-none" altLang="zh-CN" sz="2400" b="1" kern="0" dirty="0"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  <a:latin typeface="微软雅黑" charset="-122"/>
              <a:ea typeface="微软雅黑" charset="-122"/>
            </a:endParaRPr>
          </a:p>
        </p:txBody>
      </p:sp>
      <p:sp>
        <p:nvSpPr>
          <p:cNvPr id="17" name="文本框 15"/>
          <p:cNvSpPr txBox="1"/>
          <p:nvPr/>
        </p:nvSpPr>
        <p:spPr>
          <a:xfrm flipH="1">
            <a:off x="2567411" y="1685219"/>
            <a:ext cx="938338" cy="13957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defTabSz="456565" fontAlgn="auto">
              <a:spcBef>
                <a:spcPts val="0"/>
              </a:spcBef>
              <a:spcAft>
                <a:spcPts val="0"/>
              </a:spcAft>
            </a:pPr>
            <a:r>
              <a:rPr kumimoji="1" lang="x-none" altLang="zh-CN" sz="8000" b="1" dirty="0">
                <a:solidFill>
                  <a:srgbClr val="F79646">
                    <a:lumMod val="75000"/>
                  </a:srgbClr>
                </a:solidFill>
                <a:latin typeface="微软雅黑" charset="-122"/>
                <a:ea typeface="微软雅黑" charset="-122"/>
              </a:rPr>
              <a:t>1</a:t>
            </a:r>
            <a:endParaRPr kumimoji="1" lang="x-none" altLang="zh-CN" sz="8000" b="1" dirty="0">
              <a:solidFill>
                <a:srgbClr val="F79646">
                  <a:lumMod val="75000"/>
                </a:srgb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36580" y="3063788"/>
            <a:ext cx="2850406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6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charset="-122"/>
              <a:cs typeface="+mn-cs"/>
            </a:endParaRPr>
          </a:p>
        </p:txBody>
      </p:sp>
      <p:sp>
        <p:nvSpPr>
          <p:cNvPr id="20" name="文本框 20"/>
          <p:cNvSpPr txBox="1"/>
          <p:nvPr/>
        </p:nvSpPr>
        <p:spPr>
          <a:xfrm>
            <a:off x="3036580" y="3256090"/>
            <a:ext cx="2850406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charset="-122"/>
                <a:ea typeface="微软雅黑" charset="-122"/>
              </a:rPr>
              <a:t>1.1 </a:t>
            </a:r>
            <a:r>
              <a:rPr lang="en-US" altLang="zh-CN" sz="1800" b="1" dirty="0">
                <a:latin typeface="微软雅黑" charset="-122"/>
                <a:ea typeface="微软雅黑" charset="-122"/>
                <a:sym typeface="+mn-ea"/>
              </a:rPr>
              <a:t>Socket 类型</a:t>
            </a:r>
            <a:endParaRPr lang="en-US" altLang="zh-CN" sz="18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036580" y="3958633"/>
            <a:ext cx="2850406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6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charset="-122"/>
              <a:cs typeface="+mn-cs"/>
            </a:endParaRPr>
          </a:p>
        </p:txBody>
      </p:sp>
      <p:sp>
        <p:nvSpPr>
          <p:cNvPr id="24" name="文本框 20"/>
          <p:cNvSpPr txBox="1"/>
          <p:nvPr/>
        </p:nvSpPr>
        <p:spPr>
          <a:xfrm>
            <a:off x="3036580" y="4150935"/>
            <a:ext cx="2850406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b="1" dirty="0">
                <a:latin typeface="微软雅黑" charset="-122"/>
                <a:ea typeface="微软雅黑" charset="-122"/>
              </a:rPr>
              <a:t>1.2 </a:t>
            </a:r>
            <a:r>
              <a:rPr lang="en-US" altLang="zh-CN" sz="1800" b="1" dirty="0">
                <a:latin typeface="微软雅黑" charset="-122"/>
                <a:ea typeface="微软雅黑" charset="-122"/>
                <a:sym typeface="+mn-ea"/>
              </a:rPr>
              <a:t>Socket 函数</a:t>
            </a:r>
            <a:endParaRPr lang="en-US" altLang="zh-CN" sz="1800" b="1" dirty="0"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18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5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36580" y="4802567"/>
            <a:ext cx="2850406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6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charset="-122"/>
              <a:cs typeface="+mn-cs"/>
            </a:endParaRPr>
          </a:p>
        </p:txBody>
      </p:sp>
      <p:sp>
        <p:nvSpPr>
          <p:cNvPr id="14" name="文本框 20"/>
          <p:cNvSpPr txBox="1"/>
          <p:nvPr/>
        </p:nvSpPr>
        <p:spPr>
          <a:xfrm>
            <a:off x="3036580" y="4994869"/>
            <a:ext cx="2850406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b="1" dirty="0">
                <a:latin typeface="微软雅黑" charset="-122"/>
                <a:ea typeface="微软雅黑" charset="-122"/>
              </a:rPr>
              <a:t>1.</a:t>
            </a:r>
            <a:r>
              <a:rPr lang="x-none" altLang="en-US" sz="1800" b="1" dirty="0">
                <a:latin typeface="微软雅黑" charset="-122"/>
                <a:ea typeface="微软雅黑" charset="-122"/>
              </a:rPr>
              <a:t>3</a:t>
            </a:r>
            <a:r>
              <a:rPr lang="en-US" altLang="zh-CN" sz="1800" b="1" dirty="0">
                <a:latin typeface="微软雅黑" charset="-122"/>
                <a:ea typeface="微软雅黑" charset="-122"/>
              </a:rPr>
              <a:t> </a:t>
            </a:r>
            <a:r>
              <a:rPr lang="en-US" altLang="zh-CN" sz="1800" b="1" dirty="0">
                <a:latin typeface="微软雅黑" charset="-122"/>
                <a:ea typeface="微软雅黑" charset="-122"/>
                <a:sym typeface="+mn-ea"/>
              </a:rPr>
              <a:t>Socket 编程思想</a:t>
            </a:r>
            <a:endParaRPr lang="en-US" altLang="zh-CN" sz="1800" b="1" dirty="0"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23245" y="5647752"/>
            <a:ext cx="2850406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p>
            <a:pPr marL="0" marR="0" lvl="0" indent="0" algn="ctr" defTabSz="456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charset="-122"/>
              <a:cs typeface="+mn-cs"/>
            </a:endParaRPr>
          </a:p>
        </p:txBody>
      </p:sp>
      <p:sp>
        <p:nvSpPr>
          <p:cNvPr id="3" name="文本框 20"/>
          <p:cNvSpPr txBox="1"/>
          <p:nvPr/>
        </p:nvSpPr>
        <p:spPr>
          <a:xfrm>
            <a:off x="3023245" y="5840054"/>
            <a:ext cx="2850406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800" b="1" dirty="0">
                <a:latin typeface="微软雅黑" charset="-122"/>
                <a:ea typeface="微软雅黑" charset="-122"/>
              </a:rPr>
              <a:t>1.</a:t>
            </a:r>
            <a:r>
              <a:rPr lang="x-none" altLang="en-US" sz="1800" b="1" dirty="0">
                <a:latin typeface="微软雅黑" charset="-122"/>
                <a:ea typeface="微软雅黑" charset="-122"/>
              </a:rPr>
              <a:t>4</a:t>
            </a:r>
            <a:r>
              <a:rPr lang="en-US" altLang="zh-CN" sz="1800" b="1" dirty="0">
                <a:latin typeface="微软雅黑" charset="-122"/>
                <a:ea typeface="微软雅黑" charset="-122"/>
              </a:rPr>
              <a:t> </a:t>
            </a:r>
            <a:r>
              <a:rPr lang="en-US" altLang="zh-CN" sz="1800" b="1" dirty="0">
                <a:latin typeface="微软雅黑" charset="-122"/>
                <a:ea typeface="微软雅黑" charset="-122"/>
                <a:sym typeface="+mn-ea"/>
              </a:rPr>
              <a:t>Socket 编程实践</a:t>
            </a:r>
            <a:endParaRPr lang="en-US" altLang="zh-CN" sz="1800" b="1" dirty="0">
              <a:latin typeface="微软雅黑" charset="-122"/>
              <a:ea typeface="微软雅黑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4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7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7" grpId="0" bldLvl="0" animBg="1"/>
      <p:bldP spid="19" grpId="0" bldLvl="0" animBg="1"/>
      <p:bldP spid="20" grpId="0"/>
      <p:bldP spid="23" grpId="0" bldLvl="0" animBg="1"/>
      <p:bldP spid="24" grpId="0"/>
      <p:bldP spid="13" grpId="0" bldLvl="0" animBg="1"/>
      <p:bldP spid="14" grpId="0"/>
      <p:bldP spid="2" grpId="0" bldLvl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1805524" y="2525079"/>
            <a:ext cx="2196442" cy="2211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spc="300" dirty="0">
                <a:solidFill>
                  <a:schemeClr val="accent1"/>
                </a:solidFill>
                <a:latin typeface="Impact" pitchFamily="34" charset="0"/>
                <a:cs typeface="Arial" charset="0"/>
              </a:rPr>
              <a:t>1.</a:t>
            </a:r>
            <a:r>
              <a:rPr lang="x-none" altLang="en-US" sz="13800" cap="all" spc="300" dirty="0">
                <a:solidFill>
                  <a:schemeClr val="accent1"/>
                </a:solidFill>
                <a:latin typeface="Impact" pitchFamily="34" charset="0"/>
                <a:cs typeface="Arial" charset="0"/>
              </a:rPr>
              <a:t>1</a:t>
            </a:r>
            <a:endParaRPr lang="x-none" altLang="en-US" sz="13800" cap="all" spc="300" dirty="0">
              <a:solidFill>
                <a:schemeClr val="accent1"/>
              </a:solidFill>
              <a:latin typeface="Impact" pitchFamily="34" charset="0"/>
              <a:cs typeface="Arial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4083140" y="3294520"/>
            <a:ext cx="5935943" cy="7175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4400" dirty="0" err="1">
                <a:solidFill>
                  <a:schemeClr val="accent1"/>
                </a:solidFill>
                <a:latin typeface="微软雅黑" charset="-122"/>
                <a:ea typeface="微软雅黑" charset="-122"/>
                <a:cs typeface="+mn-ea"/>
                <a:sym typeface="+mn-ea"/>
              </a:rPr>
              <a:t>Socket 类型</a:t>
            </a:r>
            <a:endParaRPr lang="en-US" altLang="zh-CN" sz="4400" dirty="0" err="1">
              <a:solidFill>
                <a:schemeClr val="accent1"/>
              </a:solidFill>
              <a:latin typeface="微软雅黑" charset="-122"/>
              <a:ea typeface="微软雅黑" charset="-122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/>
      <p:bldP spid="1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2313940" y="1014730"/>
            <a:ext cx="2891790" cy="731520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87095" y="1094692"/>
            <a:ext cx="2480310" cy="613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Socket 类型</a:t>
            </a:r>
            <a:endParaRPr lang="zh-CN" altLang="en-US" sz="3200" b="1" dirty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920240" y="1844675"/>
          <a:ext cx="9233535" cy="42760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70810"/>
                <a:gridCol w="6562725"/>
              </a:tblGrid>
              <a:tr h="499745"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charset="-122"/>
                          <a:ea typeface="微软雅黑" charset="-122"/>
                          <a:cs typeface="Times New Roman" pitchFamily="18" charset="0"/>
                        </a:rPr>
                        <a:t>socket 类型</a:t>
                      </a:r>
                      <a:endParaRPr lang="zh-CN" sz="1800" kern="100">
                        <a:effectLst/>
                        <a:latin typeface="微软雅黑" charset="-122"/>
                        <a:ea typeface="微软雅黑" charset="-122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charset="-122"/>
                          <a:ea typeface="微软雅黑" charset="-122"/>
                          <a:cs typeface="Times New Roman" pitchFamily="18" charset="0"/>
                        </a:rPr>
                        <a:t>描述</a:t>
                      </a:r>
                      <a:endParaRPr lang="zh-CN" sz="1800" kern="100" dirty="0">
                        <a:effectLst/>
                        <a:latin typeface="微软雅黑" charset="-122"/>
                        <a:ea typeface="微软雅黑" charset="-122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499745">
                <a:tc>
                  <a:txBody>
                    <a:bodyPr/>
                    <a:lstStyle/>
                    <a:p>
                      <a:pPr algn="l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微软雅黑" charset="-122"/>
                          <a:ea typeface="微软雅黑" charset="-122"/>
                          <a:cs typeface="Times New Roman" pitchFamily="18" charset="0"/>
                        </a:rPr>
                        <a:t>socket.AF_UNIX</a:t>
                      </a:r>
                      <a:endParaRPr lang="zh-CN" sz="1600" kern="100">
                        <a:effectLst/>
                        <a:latin typeface="微软雅黑" charset="-122"/>
                        <a:ea typeface="微软雅黑" charset="-122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charset="-122"/>
                          <a:ea typeface="微软雅黑" charset="-122"/>
                        </a:rPr>
                        <a:t>用于同一台机器上的进程通信（既本机通信）</a:t>
                      </a:r>
                      <a:endParaRPr lang="zh-CN" sz="1800" kern="0"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0" marR="0" marT="0" marB="0"/>
                </a:tc>
              </a:tr>
              <a:tr h="499745">
                <a:tc>
                  <a:txBody>
                    <a:bodyPr/>
                    <a:lstStyle/>
                    <a:p>
                      <a:pPr algn="l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微软雅黑" charset="-122"/>
                          <a:ea typeface="微软雅黑" charset="-122"/>
                          <a:cs typeface="Times New Roman" pitchFamily="18" charset="0"/>
                        </a:rPr>
                        <a:t>socket.AF_INET</a:t>
                      </a:r>
                      <a:endParaRPr lang="en-US" sz="1800" kern="0"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sz="1800" kern="0">
                          <a:effectLst/>
                          <a:latin typeface="微软雅黑" charset="-122"/>
                          <a:ea typeface="微软雅黑" charset="-122"/>
                        </a:rPr>
                        <a:t>用于服务器与服务器之间的网络通信</a:t>
                      </a:r>
                      <a:endParaRPr sz="1800" kern="0"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0" marR="0" marT="0" marB="0"/>
                </a:tc>
              </a:tr>
              <a:tr h="554990">
                <a:tc>
                  <a:txBody>
                    <a:bodyPr/>
                    <a:lstStyle/>
                    <a:p>
                      <a:pPr algn="l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微软雅黑" charset="-122"/>
                          <a:ea typeface="微软雅黑" charset="-122"/>
                          <a:cs typeface="Times New Roman" pitchFamily="18" charset="0"/>
                        </a:rPr>
                        <a:t>socket.AF_INET6</a:t>
                      </a:r>
                      <a:endParaRPr lang="zh-CN" sz="1600" kern="100">
                        <a:latin typeface="微软雅黑" charset="-122"/>
                        <a:ea typeface="微软雅黑" charset="-122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sz="1800" kern="0" dirty="0">
                          <a:effectLst/>
                          <a:latin typeface="微软雅黑" charset="-122"/>
                          <a:ea typeface="微软雅黑" charset="-122"/>
                        </a:rPr>
                        <a:t>基于IPV6方式的服务器与服务器之间的网络通信</a:t>
                      </a:r>
                      <a:endParaRPr sz="1800" kern="0" dirty="0"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0" marR="0" marT="0" marB="0"/>
                </a:tc>
              </a:tr>
              <a:tr h="556260">
                <a:tc>
                  <a:txBody>
                    <a:bodyPr/>
                    <a:lstStyle/>
                    <a:p>
                      <a:pPr algn="l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微软雅黑" charset="-122"/>
                          <a:ea typeface="微软雅黑" charset="-122"/>
                          <a:cs typeface="Times New Roman" pitchFamily="18" charset="0"/>
                        </a:rPr>
                        <a:t>socket.SOCK_STREAM</a:t>
                      </a:r>
                      <a:endParaRPr lang="zh-CN" sz="1600" kern="100">
                        <a:latin typeface="微软雅黑" charset="-122"/>
                        <a:ea typeface="微软雅黑" charset="-122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charset="-122"/>
                          <a:ea typeface="微软雅黑" charset="-122"/>
                        </a:rPr>
                        <a:t>基于TCP的流式socket通信</a:t>
                      </a:r>
                      <a:endParaRPr lang="zh-CN" sz="1800" kern="0" dirty="0"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0" marR="0" marT="0" marB="0"/>
                </a:tc>
              </a:tr>
              <a:tr h="554990">
                <a:tc>
                  <a:txBody>
                    <a:bodyPr/>
                    <a:lstStyle/>
                    <a:p>
                      <a:pPr algn="l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微软雅黑" charset="-122"/>
                          <a:ea typeface="微软雅黑" charset="-122"/>
                          <a:cs typeface="Times New Roman" pitchFamily="18" charset="0"/>
                        </a:rPr>
                        <a:t>socket.SOCK_DGRAM</a:t>
                      </a:r>
                      <a:endParaRPr lang="zh-CN" sz="1600" kern="100">
                        <a:latin typeface="微软雅黑" charset="-122"/>
                        <a:ea typeface="微软雅黑" charset="-122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charset="-122"/>
                          <a:ea typeface="微软雅黑" charset="-122"/>
                        </a:rPr>
                        <a:t>基于UDP的数据报式socket通信</a:t>
                      </a:r>
                      <a:endParaRPr lang="zh-CN" sz="1800" kern="0"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0" marR="0" marT="0" marB="0"/>
                </a:tc>
              </a:tr>
              <a:tr h="555625">
                <a:tc>
                  <a:txBody>
                    <a:bodyPr/>
                    <a:lstStyle/>
                    <a:p>
                      <a:pPr algn="l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微软雅黑" charset="-122"/>
                          <a:ea typeface="微软雅黑" charset="-122"/>
                          <a:cs typeface="Times New Roman" pitchFamily="18" charset="0"/>
                        </a:rPr>
                        <a:t>socket.SOCK_RAW</a:t>
                      </a:r>
                      <a:endParaRPr lang="zh-CN" sz="1600" kern="100">
                        <a:latin typeface="微软雅黑" charset="-122"/>
                        <a:ea typeface="微软雅黑" charset="-122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charset="-122"/>
                          <a:ea typeface="微软雅黑" charset="-122"/>
                          <a:cs typeface="Times New Roman" pitchFamily="18" charset="0"/>
                        </a:rPr>
                        <a:t>原始套接字，普通的套接字无法处理ICMP、IGMP等网络报文，而SOCK_RAW可以</a:t>
                      </a:r>
                      <a:endParaRPr lang="zh-CN" sz="1800" kern="100" dirty="0">
                        <a:effectLst/>
                        <a:latin typeface="微软雅黑" charset="-122"/>
                        <a:ea typeface="微软雅黑" charset="-122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554990">
                <a:tc>
                  <a:txBody>
                    <a:bodyPr/>
                    <a:lstStyle/>
                    <a:p>
                      <a:pPr algn="l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微软雅黑" charset="-122"/>
                          <a:ea typeface="微软雅黑" charset="-122"/>
                          <a:cs typeface="Times New Roman" pitchFamily="18" charset="0"/>
                        </a:rPr>
                        <a:t>socket.SOCK_SEQPACKET</a:t>
                      </a:r>
                      <a:endParaRPr lang="zh-CN" sz="1600" kern="100">
                        <a:latin typeface="微软雅黑" charset="-122"/>
                        <a:ea typeface="微软雅黑" charset="-122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sz="1800" kern="0" dirty="0">
                          <a:effectLst/>
                          <a:latin typeface="微软雅黑" charset="-122"/>
                          <a:ea typeface="微软雅黑" charset="-122"/>
                        </a:rPr>
                        <a:t>可靠的连续数据包服务</a:t>
                      </a:r>
                      <a:endParaRPr sz="1800" kern="0" dirty="0"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1897380" y="1805940"/>
            <a:ext cx="9292590" cy="4321175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46556" y="1885946"/>
            <a:ext cx="8827103" cy="3291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charset="-122"/>
                <a:ea typeface="微软雅黑" charset="-122"/>
                <a:cs typeface="Consolas" pitchFamily="49" charset="0"/>
              </a:rPr>
              <a:t>创建TCP Socket：</a:t>
            </a:r>
            <a:endParaRPr lang="en-US" altLang="zh-CN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endParaRPr lang="zh-CN" altLang="zh-CN" sz="2000" kern="100" dirty="0">
              <a:latin typeface="微软雅黑" charset="-122"/>
              <a:ea typeface="微软雅黑" charset="-122"/>
              <a:cs typeface="Times New Roman" pitchFamily="18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charset="-122"/>
                <a:ea typeface="微软雅黑" charset="-122"/>
                <a:cs typeface="Times New Roman" pitchFamily="18" charset="0"/>
              </a:rPr>
              <a:t>sock = socket.socket(socket.AF_INET, socket.SOCK_STREAM)</a:t>
            </a:r>
            <a:endParaRPr lang="zh-CN" altLang="zh-CN" sz="2000" kern="100" dirty="0">
              <a:latin typeface="微软雅黑" charset="-122"/>
              <a:ea typeface="微软雅黑" charset="-122"/>
              <a:cs typeface="Times New Roman" pitchFamily="18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endParaRPr lang="zh-CN" altLang="zh-CN" sz="2000" kern="100" dirty="0">
              <a:latin typeface="微软雅黑" charset="-122"/>
              <a:ea typeface="微软雅黑" charset="-122"/>
              <a:cs typeface="Times New Roman" pitchFamily="18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charset="-122"/>
                <a:ea typeface="微软雅黑" charset="-122"/>
                <a:cs typeface="Times New Roman" pitchFamily="18" charset="0"/>
              </a:rPr>
              <a:t>创建UDP Socket：</a:t>
            </a:r>
            <a:endParaRPr lang="zh-CN" altLang="zh-CN" sz="2000" kern="100" dirty="0">
              <a:latin typeface="微软雅黑" charset="-122"/>
              <a:ea typeface="微软雅黑" charset="-122"/>
              <a:cs typeface="Times New Roman" pitchFamily="18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endParaRPr lang="zh-CN" altLang="zh-CN" sz="2000" kern="100" dirty="0">
              <a:latin typeface="微软雅黑" charset="-122"/>
              <a:ea typeface="微软雅黑" charset="-122"/>
              <a:cs typeface="Times New Roman" pitchFamily="18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charset="-122"/>
                <a:ea typeface="微软雅黑" charset="-122"/>
                <a:cs typeface="Times New Roman" pitchFamily="18" charset="0"/>
              </a:rPr>
              <a:t>sock = socket.socket(socket.AF_INET, socket.SOCK_DGRAM)</a:t>
            </a:r>
            <a:endParaRPr lang="zh-CN" altLang="zh-CN" sz="2000" kern="100" dirty="0">
              <a:latin typeface="微软雅黑" charset="-122"/>
              <a:ea typeface="微软雅黑" charset="-122"/>
              <a:cs typeface="Times New Roman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312035" y="1025525"/>
            <a:ext cx="2862580" cy="731520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486326" y="1105007"/>
            <a:ext cx="2480310" cy="872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Socket 类型</a:t>
            </a:r>
            <a:endParaRPr lang="zh-CN" altLang="en-US" sz="3200" b="1" kern="0" dirty="0"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  <a:latin typeface="微软雅黑" charset="-122"/>
              <a:ea typeface="微软雅黑" charset="-122"/>
            </a:endParaRPr>
          </a:p>
          <a:p>
            <a:pPr algn="l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1805524" y="2525079"/>
            <a:ext cx="2196442" cy="2211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  <a:sym typeface="Calibri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spc="300" dirty="0">
                <a:solidFill>
                  <a:schemeClr val="accent1"/>
                </a:solidFill>
                <a:latin typeface="Impact" pitchFamily="34" charset="0"/>
                <a:cs typeface="Arial" charset="0"/>
              </a:rPr>
              <a:t>1.</a:t>
            </a:r>
            <a:r>
              <a:rPr lang="x-none" altLang="en-US" sz="13800" cap="all" spc="300" dirty="0">
                <a:solidFill>
                  <a:schemeClr val="accent1"/>
                </a:solidFill>
                <a:latin typeface="Impact" pitchFamily="34" charset="0"/>
                <a:cs typeface="Arial" charset="0"/>
              </a:rPr>
              <a:t>2</a:t>
            </a:r>
            <a:endParaRPr lang="x-none" altLang="en-US" sz="13800" cap="all" spc="300" dirty="0">
              <a:solidFill>
                <a:schemeClr val="accent1"/>
              </a:solidFill>
              <a:latin typeface="Impact" pitchFamily="34" charset="0"/>
              <a:cs typeface="Arial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4083140" y="3294520"/>
            <a:ext cx="5935943" cy="7175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4400" dirty="0" err="1">
                <a:solidFill>
                  <a:schemeClr val="accent1"/>
                </a:solidFill>
                <a:latin typeface="微软雅黑" charset="-122"/>
                <a:ea typeface="微软雅黑" charset="-122"/>
                <a:cs typeface="+mn-ea"/>
                <a:sym typeface="+mn-ea"/>
              </a:rPr>
              <a:t>Socket 函数</a:t>
            </a:r>
            <a:endParaRPr lang="en-US" altLang="zh-CN" sz="4400" dirty="0" err="1">
              <a:solidFill>
                <a:schemeClr val="accent1"/>
              </a:solidFill>
              <a:latin typeface="微软雅黑" charset="-122"/>
              <a:ea typeface="微软雅黑" charset="-122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/>
      <p:bldP spid="1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27506" y="2127246"/>
            <a:ext cx="8827103" cy="2377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190">
              <a:lnSpc>
                <a:spcPct val="150000"/>
              </a:lnSpc>
              <a:spcAft>
                <a:spcPts val="0"/>
              </a:spcAft>
            </a:pPr>
            <a:endParaRPr lang="en-US" altLang="zh-CN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charset="-122"/>
                <a:ea typeface="微软雅黑" charset="-122"/>
                <a:cs typeface="Consolas" pitchFamily="49" charset="0"/>
              </a:rPr>
              <a:t>    TCP发送数据时，已建立好TCP链接，所以不需要指定地址，而UDP是面向无连接的，每次发送都需要指定发送给谁。</a:t>
            </a:r>
            <a:endParaRPr lang="en-US" altLang="zh-CN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charset="-122"/>
                <a:ea typeface="微软雅黑" charset="-122"/>
                <a:cs typeface="Consolas" pitchFamily="49" charset="0"/>
              </a:rPr>
              <a:t>    服务器与客户端不能直接发送列表，元素，字典等带有数据类型的格式，发送的内容必须是字符串数据。</a:t>
            </a:r>
            <a:endParaRPr lang="en-US" altLang="zh-CN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312035" y="1025525"/>
            <a:ext cx="2862580" cy="731520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486326" y="1105007"/>
            <a:ext cx="2480310" cy="872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Socket </a:t>
            </a:r>
            <a:r>
              <a:rPr lang="x-none" altLang="zh-CN" sz="3200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函数</a:t>
            </a:r>
            <a:endParaRPr lang="x-none" altLang="zh-CN" sz="3200" b="1" kern="0" dirty="0">
              <a:solidFill>
                <a:schemeClr val="bg1"/>
              </a:solidFill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  <a:latin typeface="微软雅黑" charset="-122"/>
              <a:ea typeface="微软雅黑" charset="-122"/>
              <a:sym typeface="+mn-ea"/>
            </a:endParaRPr>
          </a:p>
          <a:p>
            <a:pPr algn="l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1984</Words>
  <Application>Kingsoft Office WPP</Application>
  <PresentationFormat>自定义</PresentationFormat>
  <Paragraphs>227</Paragraphs>
  <Slides>20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2" baseType="lpstr"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kuari</cp:lastModifiedBy>
  <cp:revision>176</cp:revision>
  <dcterms:created xsi:type="dcterms:W3CDTF">2017-12-10T08:09:22Z</dcterms:created>
  <dcterms:modified xsi:type="dcterms:W3CDTF">2017-12-10T08:09:22Z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