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Lst>
  <p:sldIdLst>
    <p:sldId id="256" r:id="rId3"/>
    <p:sldId id="317" r:id="rId4"/>
    <p:sldId id="318" r:id="rId5"/>
    <p:sldId id="286" r:id="rId6"/>
    <p:sldId id="320" r:id="rId7"/>
    <p:sldId id="321" r:id="rId8"/>
    <p:sldId id="322" r:id="rId9"/>
    <p:sldId id="323" r:id="rId10"/>
    <p:sldId id="324" r:id="rId11"/>
    <p:sldId id="326" r:id="rId12"/>
    <p:sldId id="325" r:id="rId13"/>
    <p:sldId id="257" r:id="rId14"/>
  </p:sldIdLst>
  <p:sldSz cx="12195175" cy="6859588"/>
  <p:notesSz cx="7104063" cy="10234613"/>
  <p:defaultTextStyle>
    <a:defPPr>
      <a:defRPr lang="zh-CN"/>
    </a:defPPr>
    <a:lvl1pPr marL="0" algn="l" defTabSz="912495" rtl="0" eaLnBrk="1" latinLnBrk="0" hangingPunct="1">
      <a:defRPr sz="1700" kern="1200">
        <a:solidFill>
          <a:schemeClr val="tx1"/>
        </a:solidFill>
        <a:latin typeface="+mn-lt"/>
        <a:ea typeface="+mn-ea"/>
        <a:cs typeface="+mn-cs"/>
      </a:defRPr>
    </a:lvl1pPr>
    <a:lvl2pPr marL="456565" algn="l" defTabSz="912495" rtl="0" eaLnBrk="1" latinLnBrk="0" hangingPunct="1">
      <a:defRPr sz="1700" kern="1200">
        <a:solidFill>
          <a:schemeClr val="tx1"/>
        </a:solidFill>
        <a:latin typeface="+mn-lt"/>
        <a:ea typeface="+mn-ea"/>
        <a:cs typeface="+mn-cs"/>
      </a:defRPr>
    </a:lvl2pPr>
    <a:lvl3pPr marL="912495" algn="l" defTabSz="912495" rtl="0" eaLnBrk="1" latinLnBrk="0" hangingPunct="1">
      <a:defRPr sz="1700" kern="1200">
        <a:solidFill>
          <a:schemeClr val="tx1"/>
        </a:solidFill>
        <a:latin typeface="+mn-lt"/>
        <a:ea typeface="+mn-ea"/>
        <a:cs typeface="+mn-cs"/>
      </a:defRPr>
    </a:lvl3pPr>
    <a:lvl4pPr marL="1369060" algn="l" defTabSz="912495" rtl="0" eaLnBrk="1" latinLnBrk="0" hangingPunct="1">
      <a:defRPr sz="1700" kern="1200">
        <a:solidFill>
          <a:schemeClr val="tx1"/>
        </a:solidFill>
        <a:latin typeface="+mn-lt"/>
        <a:ea typeface="+mn-ea"/>
        <a:cs typeface="+mn-cs"/>
      </a:defRPr>
    </a:lvl4pPr>
    <a:lvl5pPr marL="1825625" algn="l" defTabSz="912495" rtl="0" eaLnBrk="1" latinLnBrk="0" hangingPunct="1">
      <a:defRPr sz="1700" kern="1200">
        <a:solidFill>
          <a:schemeClr val="tx1"/>
        </a:solidFill>
        <a:latin typeface="+mn-lt"/>
        <a:ea typeface="+mn-ea"/>
        <a:cs typeface="+mn-cs"/>
      </a:defRPr>
    </a:lvl5pPr>
    <a:lvl6pPr marL="2281555" algn="l" defTabSz="912495" rtl="0" eaLnBrk="1" latinLnBrk="0" hangingPunct="1">
      <a:defRPr sz="1700" kern="1200">
        <a:solidFill>
          <a:schemeClr val="tx1"/>
        </a:solidFill>
        <a:latin typeface="+mn-lt"/>
        <a:ea typeface="+mn-ea"/>
        <a:cs typeface="+mn-cs"/>
      </a:defRPr>
    </a:lvl6pPr>
    <a:lvl7pPr marL="2738120" algn="l" defTabSz="912495" rtl="0" eaLnBrk="1" latinLnBrk="0" hangingPunct="1">
      <a:defRPr sz="1700" kern="1200">
        <a:solidFill>
          <a:schemeClr val="tx1"/>
        </a:solidFill>
        <a:latin typeface="+mn-lt"/>
        <a:ea typeface="+mn-ea"/>
        <a:cs typeface="+mn-cs"/>
      </a:defRPr>
    </a:lvl7pPr>
    <a:lvl8pPr marL="3194685" algn="l" defTabSz="912495" rtl="0" eaLnBrk="1" latinLnBrk="0" hangingPunct="1">
      <a:defRPr sz="1700" kern="1200">
        <a:solidFill>
          <a:schemeClr val="tx1"/>
        </a:solidFill>
        <a:latin typeface="+mn-lt"/>
        <a:ea typeface="+mn-ea"/>
        <a:cs typeface="+mn-cs"/>
      </a:defRPr>
    </a:lvl8pPr>
    <a:lvl9pPr marL="3650615" algn="l" defTabSz="912495" rtl="0" eaLnBrk="1" latinLnBrk="0" hangingPunct="1">
      <a:defRPr sz="1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2">
          <p15:clr>
            <a:srgbClr val="A4A3A4"/>
          </p15:clr>
        </p15:guide>
        <p15:guide id="2" pos="384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ilyn" initials="m"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0070C0"/>
    <a:srgbClr val="009899"/>
    <a:srgbClr val="F28D01"/>
    <a:srgbClr val="2A7E1F"/>
    <a:srgbClr val="059A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3" d="100"/>
          <a:sy n="83" d="100"/>
        </p:scale>
        <p:origin x="90" y="486"/>
      </p:cViewPr>
      <p:guideLst>
        <p:guide orient="horz" pos="2142"/>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443" y="1122622"/>
            <a:ext cx="9146535" cy="2388153"/>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443" y="3602871"/>
            <a:ext cx="9146535" cy="1656146"/>
          </a:xfrm>
        </p:spPr>
        <p:txBody>
          <a:bodyPr/>
          <a:lstStyle>
            <a:lvl1pPr marL="0" indent="0" algn="ctr">
              <a:buNone/>
              <a:defRPr sz="2400"/>
            </a:lvl1pPr>
            <a:lvl2pPr marL="456565" indent="0" algn="ctr">
              <a:buNone/>
              <a:defRPr sz="2000"/>
            </a:lvl2pPr>
            <a:lvl3pPr marL="912495" indent="0" algn="ctr">
              <a:buNone/>
              <a:defRPr sz="1700"/>
            </a:lvl3pPr>
            <a:lvl4pPr marL="1369060" indent="0" algn="ctr">
              <a:buNone/>
              <a:defRPr sz="1600"/>
            </a:lvl4pPr>
            <a:lvl5pPr marL="1825625" indent="0" algn="ctr">
              <a:buNone/>
              <a:defRPr sz="1600"/>
            </a:lvl5pPr>
            <a:lvl6pPr marL="2281555" indent="0" algn="ctr">
              <a:buNone/>
              <a:defRPr sz="1600"/>
            </a:lvl6pPr>
            <a:lvl7pPr marL="2738120" indent="0" algn="ctr">
              <a:buNone/>
              <a:defRPr sz="1600"/>
            </a:lvl7pPr>
            <a:lvl8pPr marL="3194685" indent="0" algn="ctr">
              <a:buNone/>
              <a:defRPr sz="1600"/>
            </a:lvl8pPr>
            <a:lvl9pPr marL="3650615"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433" y="365225"/>
            <a:ext cx="10518514" cy="58131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443" y="1122622"/>
            <a:ext cx="9146535" cy="2388153"/>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443" y="3602871"/>
            <a:ext cx="9146535" cy="1656146"/>
          </a:xfrm>
        </p:spPr>
        <p:txBody>
          <a:bodyPr/>
          <a:lstStyle>
            <a:lvl1pPr marL="0" indent="0" algn="ctr">
              <a:buNone/>
              <a:defRPr sz="2400"/>
            </a:lvl1pPr>
            <a:lvl2pPr marL="456565" indent="0" algn="ctr">
              <a:buNone/>
              <a:defRPr sz="2000"/>
            </a:lvl2pPr>
            <a:lvl3pPr marL="912495" indent="0" algn="ctr">
              <a:buNone/>
              <a:defRPr sz="1700"/>
            </a:lvl3pPr>
            <a:lvl4pPr marL="1369060" indent="0" algn="ctr">
              <a:buNone/>
              <a:defRPr sz="1600"/>
            </a:lvl4pPr>
            <a:lvl5pPr marL="1825625" indent="0" algn="ctr">
              <a:buNone/>
              <a:defRPr sz="1600"/>
            </a:lvl5pPr>
            <a:lvl6pPr marL="2281555" indent="0" algn="ctr">
              <a:buNone/>
              <a:defRPr sz="1600"/>
            </a:lvl6pPr>
            <a:lvl7pPr marL="2738120" indent="0" algn="ctr">
              <a:buNone/>
              <a:defRPr sz="1600"/>
            </a:lvl7pPr>
            <a:lvl8pPr marL="3194685" indent="0" algn="ctr">
              <a:buNone/>
              <a:defRPr sz="1600"/>
            </a:lvl8pPr>
            <a:lvl9pPr marL="3650615"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2081" y="1710151"/>
            <a:ext cx="10518514" cy="2853398"/>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2081" y="4590528"/>
            <a:ext cx="10518514" cy="1500534"/>
          </a:xfrm>
        </p:spPr>
        <p:txBody>
          <a:bodyPr/>
          <a:lstStyle>
            <a:lvl1pPr marL="0" indent="0">
              <a:buNone/>
              <a:defRPr sz="2400">
                <a:solidFill>
                  <a:schemeClr val="tx1">
                    <a:tint val="75000"/>
                  </a:schemeClr>
                </a:solidFill>
              </a:defRPr>
            </a:lvl1pPr>
            <a:lvl2pPr marL="456565" indent="0">
              <a:buNone/>
              <a:defRPr sz="2000">
                <a:solidFill>
                  <a:schemeClr val="tx1">
                    <a:tint val="75000"/>
                  </a:schemeClr>
                </a:solidFill>
              </a:defRPr>
            </a:lvl2pPr>
            <a:lvl3pPr marL="912495" indent="0">
              <a:buNone/>
              <a:defRPr sz="1700">
                <a:solidFill>
                  <a:schemeClr val="tx1">
                    <a:tint val="75000"/>
                  </a:schemeClr>
                </a:solidFill>
              </a:defRPr>
            </a:lvl3pPr>
            <a:lvl4pPr marL="1369060" indent="0">
              <a:buNone/>
              <a:defRPr sz="1600">
                <a:solidFill>
                  <a:schemeClr val="tx1">
                    <a:tint val="75000"/>
                  </a:schemeClr>
                </a:solidFill>
              </a:defRPr>
            </a:lvl4pPr>
            <a:lvl5pPr marL="1825625" indent="0">
              <a:buNone/>
              <a:defRPr sz="1600">
                <a:solidFill>
                  <a:schemeClr val="tx1">
                    <a:tint val="75000"/>
                  </a:schemeClr>
                </a:solidFill>
              </a:defRPr>
            </a:lvl5pPr>
            <a:lvl6pPr marL="2281555" indent="0">
              <a:buNone/>
              <a:defRPr sz="1600">
                <a:solidFill>
                  <a:schemeClr val="tx1">
                    <a:tint val="75000"/>
                  </a:schemeClr>
                </a:solidFill>
              </a:defRPr>
            </a:lvl6pPr>
            <a:lvl7pPr marL="2738120" indent="0">
              <a:buNone/>
              <a:defRPr sz="1600">
                <a:solidFill>
                  <a:schemeClr val="tx1">
                    <a:tint val="75000"/>
                  </a:schemeClr>
                </a:solidFill>
              </a:defRPr>
            </a:lvl7pPr>
            <a:lvl8pPr marL="3194685" indent="0">
              <a:buNone/>
              <a:defRPr sz="1600">
                <a:solidFill>
                  <a:schemeClr val="tx1">
                    <a:tint val="75000"/>
                  </a:schemeClr>
                </a:solidFill>
              </a:defRPr>
            </a:lvl8pPr>
            <a:lvl9pPr marL="3650615"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436" y="1826048"/>
            <a:ext cx="5183036" cy="435234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912" y="1826048"/>
            <a:ext cx="5183036" cy="435234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022" y="365214"/>
            <a:ext cx="10518514" cy="1325870"/>
          </a:xfrm>
        </p:spPr>
        <p:txBody>
          <a:bodyPr/>
          <a:lstStyle/>
          <a:p>
            <a:r>
              <a:rPr lang="zh-CN" altLang="en-US"/>
              <a:t>单击此处编辑母版标题样式</a:t>
            </a:r>
          </a:p>
        </p:txBody>
      </p:sp>
      <p:sp>
        <p:nvSpPr>
          <p:cNvPr id="3" name="文本占位符 2"/>
          <p:cNvSpPr>
            <a:spLocks noGrp="1"/>
          </p:cNvSpPr>
          <p:nvPr>
            <p:ph type="body" idx="1"/>
          </p:nvPr>
        </p:nvSpPr>
        <p:spPr>
          <a:xfrm>
            <a:off x="1187102" y="1778850"/>
            <a:ext cx="4874925" cy="824103"/>
          </a:xfrm>
        </p:spPr>
        <p:txBody>
          <a:bodyPr anchor="ctr" anchorCtr="0"/>
          <a:lstStyle>
            <a:lvl1pPr marL="0" indent="0">
              <a:buNone/>
              <a:defRPr sz="2800"/>
            </a:lvl1pPr>
            <a:lvl2pPr marL="456565" indent="0">
              <a:buNone/>
              <a:defRPr sz="2400"/>
            </a:lvl2pPr>
            <a:lvl3pPr marL="912495" indent="0">
              <a:buNone/>
              <a:defRPr sz="2000"/>
            </a:lvl3pPr>
            <a:lvl4pPr marL="1369060" indent="0">
              <a:buNone/>
              <a:defRPr sz="1700"/>
            </a:lvl4pPr>
            <a:lvl5pPr marL="1825625" indent="0">
              <a:buNone/>
              <a:defRPr sz="1700"/>
            </a:lvl5pPr>
            <a:lvl6pPr marL="2281555" indent="0">
              <a:buNone/>
              <a:defRPr sz="1700"/>
            </a:lvl6pPr>
            <a:lvl7pPr marL="2738120" indent="0">
              <a:buNone/>
              <a:defRPr sz="1700"/>
            </a:lvl7pPr>
            <a:lvl8pPr marL="3194685" indent="0">
              <a:buNone/>
              <a:defRPr sz="1700"/>
            </a:lvl8pPr>
            <a:lvl9pPr marL="3650615" indent="0">
              <a:buNone/>
              <a:defRPr sz="1700"/>
            </a:lvl9pPr>
          </a:lstStyle>
          <a:p>
            <a:pPr lvl="0"/>
            <a:r>
              <a:rPr lang="zh-CN" altLang="en-US"/>
              <a:t>单击此处编辑母版文本样式</a:t>
            </a:r>
          </a:p>
        </p:txBody>
      </p:sp>
      <p:sp>
        <p:nvSpPr>
          <p:cNvPr id="4" name="内容占位符 3"/>
          <p:cNvSpPr>
            <a:spLocks noGrp="1"/>
          </p:cNvSpPr>
          <p:nvPr>
            <p:ph sz="half" idx="2"/>
          </p:nvPr>
        </p:nvSpPr>
        <p:spPr>
          <a:xfrm>
            <a:off x="1187102" y="2665999"/>
            <a:ext cx="4874925" cy="3525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8672" y="1778850"/>
            <a:ext cx="4898934" cy="824103"/>
          </a:xfrm>
        </p:spPr>
        <p:txBody>
          <a:bodyPr anchor="ctr" anchorCtr="0"/>
          <a:lstStyle>
            <a:lvl1pPr marL="0" indent="0">
              <a:buNone/>
              <a:defRPr sz="2800"/>
            </a:lvl1pPr>
            <a:lvl2pPr marL="456565" indent="0">
              <a:buNone/>
              <a:defRPr sz="2400"/>
            </a:lvl2pPr>
            <a:lvl3pPr marL="912495" indent="0">
              <a:buNone/>
              <a:defRPr sz="2000"/>
            </a:lvl3pPr>
            <a:lvl4pPr marL="1369060" indent="0">
              <a:buNone/>
              <a:defRPr sz="1700"/>
            </a:lvl4pPr>
            <a:lvl5pPr marL="1825625" indent="0">
              <a:buNone/>
              <a:defRPr sz="1700"/>
            </a:lvl5pPr>
            <a:lvl6pPr marL="2281555" indent="0">
              <a:buNone/>
              <a:defRPr sz="1700"/>
            </a:lvl6pPr>
            <a:lvl7pPr marL="2738120" indent="0">
              <a:buNone/>
              <a:defRPr sz="1700"/>
            </a:lvl7pPr>
            <a:lvl8pPr marL="3194685" indent="0">
              <a:buNone/>
              <a:defRPr sz="1700"/>
            </a:lvl8pPr>
            <a:lvl9pPr marL="3650615" indent="0">
              <a:buNone/>
              <a:defRPr sz="1700"/>
            </a:lvl9pPr>
          </a:lstStyle>
          <a:p>
            <a:pPr lvl="0"/>
            <a:r>
              <a:rPr lang="zh-CN" altLang="en-US"/>
              <a:t>单击此处编辑母版文本样式</a:t>
            </a:r>
          </a:p>
        </p:txBody>
      </p:sp>
      <p:sp>
        <p:nvSpPr>
          <p:cNvPr id="6" name="内容占位符 5"/>
          <p:cNvSpPr>
            <a:spLocks noGrp="1"/>
          </p:cNvSpPr>
          <p:nvPr>
            <p:ph sz="quarter" idx="4"/>
          </p:nvPr>
        </p:nvSpPr>
        <p:spPr>
          <a:xfrm>
            <a:off x="6258672" y="2665999"/>
            <a:ext cx="4898934" cy="3525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023" y="457307"/>
            <a:ext cx="4166503" cy="1600571"/>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4626" y="457307"/>
            <a:ext cx="6173911" cy="5405102"/>
          </a:xfrm>
        </p:spPr>
        <p:txBody>
          <a:bodyPr/>
          <a:lstStyle>
            <a:lvl1pPr marL="0" indent="0">
              <a:buNone/>
              <a:defRPr sz="3200"/>
            </a:lvl1pPr>
            <a:lvl2pPr marL="456565" indent="0">
              <a:buNone/>
              <a:defRPr sz="2800"/>
            </a:lvl2pPr>
            <a:lvl3pPr marL="912495" indent="0">
              <a:buNone/>
              <a:defRPr sz="2400"/>
            </a:lvl3pPr>
            <a:lvl4pPr marL="1369060" indent="0">
              <a:buNone/>
              <a:defRPr sz="2000"/>
            </a:lvl4pPr>
            <a:lvl5pPr marL="1825625" indent="0">
              <a:buNone/>
              <a:defRPr sz="2000"/>
            </a:lvl5pPr>
            <a:lvl6pPr marL="2281555" indent="0">
              <a:buNone/>
              <a:defRPr sz="2000"/>
            </a:lvl6pPr>
            <a:lvl7pPr marL="2738120" indent="0">
              <a:buNone/>
              <a:defRPr sz="2000"/>
            </a:lvl7pPr>
            <a:lvl8pPr marL="3194685" indent="0">
              <a:buNone/>
              <a:defRPr sz="2000"/>
            </a:lvl8pPr>
            <a:lvl9pPr marL="3650615" indent="0">
              <a:buNone/>
              <a:defRPr sz="2000"/>
            </a:lvl9pPr>
          </a:lstStyle>
          <a:p>
            <a:endParaRPr lang="zh-CN" altLang="en-US"/>
          </a:p>
        </p:txBody>
      </p:sp>
      <p:sp>
        <p:nvSpPr>
          <p:cNvPr id="4" name="文本占位符 3"/>
          <p:cNvSpPr>
            <a:spLocks noGrp="1"/>
          </p:cNvSpPr>
          <p:nvPr>
            <p:ph type="body" sz="half" idx="2"/>
          </p:nvPr>
        </p:nvSpPr>
        <p:spPr>
          <a:xfrm>
            <a:off x="840023" y="2057884"/>
            <a:ext cx="4166503" cy="3812471"/>
          </a:xfrm>
        </p:spPr>
        <p:txBody>
          <a:bodyPr/>
          <a:lstStyle>
            <a:lvl1pPr marL="0" indent="0">
              <a:buNone/>
              <a:defRPr sz="2000"/>
            </a:lvl1pPr>
            <a:lvl2pPr marL="456565" indent="0">
              <a:buNone/>
              <a:defRPr sz="1700"/>
            </a:lvl2pPr>
            <a:lvl3pPr marL="912495" indent="0">
              <a:buNone/>
              <a:defRPr sz="1600"/>
            </a:lvl3pPr>
            <a:lvl4pPr marL="1369060" indent="0">
              <a:buNone/>
              <a:defRPr sz="1300"/>
            </a:lvl4pPr>
            <a:lvl5pPr marL="1825625" indent="0">
              <a:buNone/>
              <a:defRPr sz="1300"/>
            </a:lvl5pPr>
            <a:lvl6pPr marL="2281555" indent="0">
              <a:buNone/>
              <a:defRPr sz="1300"/>
            </a:lvl6pPr>
            <a:lvl7pPr marL="2738120" indent="0">
              <a:buNone/>
              <a:defRPr sz="1300"/>
            </a:lvl7pPr>
            <a:lvl8pPr marL="3194685" indent="0">
              <a:buNone/>
              <a:defRPr sz="1300"/>
            </a:lvl8pPr>
            <a:lvl9pPr marL="3650615" indent="0">
              <a:buNone/>
              <a:defRPr sz="13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7320" y="365225"/>
            <a:ext cx="2629629" cy="581318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433" y="365225"/>
            <a:ext cx="7736444" cy="581318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2" y="0"/>
            <a:ext cx="12191210" cy="6859588"/>
          </a:xfrm>
          <a:prstGeom prst="rect">
            <a:avLst/>
          </a:prstGeom>
        </p:spPr>
      </p:pic>
      <p:grpSp>
        <p:nvGrpSpPr>
          <p:cNvPr id="8" name="组合 7"/>
          <p:cNvGrpSpPr>
            <a:grpSpLocks noChangeAspect="1"/>
          </p:cNvGrpSpPr>
          <p:nvPr userDrawn="1"/>
        </p:nvGrpSpPr>
        <p:grpSpPr bwMode="auto">
          <a:xfrm>
            <a:off x="606056" y="569533"/>
            <a:ext cx="11099010" cy="5900499"/>
            <a:chOff x="1608912" y="1173758"/>
            <a:chExt cx="6572388" cy="3482975"/>
          </a:xfrm>
        </p:grpSpPr>
        <p:sp>
          <p:nvSpPr>
            <p:cNvPr id="9" name="Freeform 5"/>
            <p:cNvSpPr/>
            <p:nvPr/>
          </p:nvSpPr>
          <p:spPr bwMode="auto">
            <a:xfrm>
              <a:off x="1608912" y="1173758"/>
              <a:ext cx="6572388" cy="3482975"/>
            </a:xfrm>
            <a:custGeom>
              <a:avLst/>
              <a:gdLst>
                <a:gd name="T0" fmla="*/ 97 w 9549"/>
                <a:gd name="T1" fmla="*/ 0 h 4700"/>
                <a:gd name="T2" fmla="*/ 9452 w 9549"/>
                <a:gd name="T3" fmla="*/ 0 h 4700"/>
                <a:gd name="T4" fmla="*/ 9549 w 9549"/>
                <a:gd name="T5" fmla="*/ 97 h 4700"/>
                <a:gd name="T6" fmla="*/ 9549 w 9549"/>
                <a:gd name="T7" fmla="*/ 4603 h 4700"/>
                <a:gd name="T8" fmla="*/ 9452 w 9549"/>
                <a:gd name="T9" fmla="*/ 4700 h 4700"/>
                <a:gd name="T10" fmla="*/ 97 w 9549"/>
                <a:gd name="T11" fmla="*/ 4700 h 4700"/>
                <a:gd name="T12" fmla="*/ 0 w 9549"/>
                <a:gd name="T13" fmla="*/ 4603 h 4700"/>
                <a:gd name="T14" fmla="*/ 0 w 9549"/>
                <a:gd name="T15" fmla="*/ 97 h 4700"/>
                <a:gd name="T16" fmla="*/ 97 w 9549"/>
                <a:gd name="T17" fmla="*/ 0 h 4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49" h="4700">
                  <a:moveTo>
                    <a:pt x="97" y="0"/>
                  </a:moveTo>
                  <a:lnTo>
                    <a:pt x="9452" y="0"/>
                  </a:lnTo>
                  <a:cubicBezTo>
                    <a:pt x="9505" y="0"/>
                    <a:pt x="9549" y="43"/>
                    <a:pt x="9549" y="97"/>
                  </a:cubicBezTo>
                  <a:lnTo>
                    <a:pt x="9549" y="4603"/>
                  </a:lnTo>
                  <a:cubicBezTo>
                    <a:pt x="9549" y="4656"/>
                    <a:pt x="9505" y="4700"/>
                    <a:pt x="9452" y="4700"/>
                  </a:cubicBezTo>
                  <a:lnTo>
                    <a:pt x="97" y="4700"/>
                  </a:lnTo>
                  <a:cubicBezTo>
                    <a:pt x="44" y="4700"/>
                    <a:pt x="0" y="4656"/>
                    <a:pt x="0" y="4603"/>
                  </a:cubicBezTo>
                  <a:lnTo>
                    <a:pt x="0" y="97"/>
                  </a:lnTo>
                  <a:cubicBezTo>
                    <a:pt x="0" y="43"/>
                    <a:pt x="44" y="0"/>
                    <a:pt x="97" y="0"/>
                  </a:cubicBezTo>
                  <a:close/>
                </a:path>
              </a:pathLst>
            </a:cu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dirty="0">
                <a:solidFill>
                  <a:schemeClr val="tx1">
                    <a:lumMod val="65000"/>
                    <a:lumOff val="35000"/>
                  </a:schemeClr>
                </a:solidFill>
                <a:latin typeface="微软雅黑" charset="-122"/>
                <a:ea typeface="微软雅黑" charset="-122"/>
              </a:endParaRPr>
            </a:p>
          </p:txBody>
        </p:sp>
        <p:sp>
          <p:nvSpPr>
            <p:cNvPr id="10" name="Freeform 8"/>
            <p:cNvSpPr/>
            <p:nvPr/>
          </p:nvSpPr>
          <p:spPr bwMode="auto">
            <a:xfrm>
              <a:off x="7700506" y="4184533"/>
              <a:ext cx="449211" cy="447206"/>
            </a:xfrm>
            <a:custGeom>
              <a:avLst/>
              <a:gdLst>
                <a:gd name="T0" fmla="*/ 579437 w 782"/>
                <a:gd name="T1" fmla="*/ 0 h 782"/>
                <a:gd name="T2" fmla="*/ 579437 w 782"/>
                <a:gd name="T3" fmla="*/ 507564 h 782"/>
                <a:gd name="T4" fmla="*/ 507563 w 782"/>
                <a:gd name="T5" fmla="*/ 579438 h 782"/>
                <a:gd name="T6" fmla="*/ 0 w 782"/>
                <a:gd name="T7" fmla="*/ 579438 h 782"/>
                <a:gd name="T8" fmla="*/ 579437 w 782"/>
                <a:gd name="T9" fmla="*/ 0 h 782"/>
                <a:gd name="T10" fmla="*/ 0 60000 65536"/>
                <a:gd name="T11" fmla="*/ 0 60000 65536"/>
                <a:gd name="T12" fmla="*/ 0 60000 65536"/>
                <a:gd name="T13" fmla="*/ 0 60000 65536"/>
                <a:gd name="T14" fmla="*/ 0 60000 65536"/>
                <a:gd name="T15" fmla="*/ 0 w 782"/>
                <a:gd name="T16" fmla="*/ 0 h 782"/>
                <a:gd name="T17" fmla="*/ 782 w 782"/>
                <a:gd name="T18" fmla="*/ 782 h 782"/>
              </a:gdLst>
              <a:ahLst/>
              <a:cxnLst>
                <a:cxn ang="T10">
                  <a:pos x="T0" y="T1"/>
                </a:cxn>
                <a:cxn ang="T11">
                  <a:pos x="T2" y="T3"/>
                </a:cxn>
                <a:cxn ang="T12">
                  <a:pos x="T4" y="T5"/>
                </a:cxn>
                <a:cxn ang="T13">
                  <a:pos x="T6" y="T7"/>
                </a:cxn>
                <a:cxn ang="T14">
                  <a:pos x="T8" y="T9"/>
                </a:cxn>
              </a:cxnLst>
              <a:rect l="T15" t="T16" r="T17" b="T18"/>
              <a:pathLst>
                <a:path w="782" h="782">
                  <a:moveTo>
                    <a:pt x="782" y="0"/>
                  </a:moveTo>
                  <a:lnTo>
                    <a:pt x="782" y="685"/>
                  </a:lnTo>
                  <a:cubicBezTo>
                    <a:pt x="782" y="738"/>
                    <a:pt x="738" y="782"/>
                    <a:pt x="685" y="782"/>
                  </a:cubicBezTo>
                  <a:lnTo>
                    <a:pt x="0" y="782"/>
                  </a:lnTo>
                  <a:lnTo>
                    <a:pt x="782" y="0"/>
                  </a:lnTo>
                  <a:close/>
                </a:path>
              </a:pathLst>
            </a:custGeom>
            <a:solidFill>
              <a:srgbClr val="0070C0"/>
            </a:solidFill>
            <a:ln w="9525">
              <a:noFill/>
              <a:round/>
            </a:ln>
          </p:spPr>
          <p:txBody>
            <a:bodyPr lIns="40225" tIns="20112" rIns="40225" bIns="20112"/>
            <a:lstStyle/>
            <a:p>
              <a:endParaRPr lang="zh-CN" altLang="en-US" sz="800"/>
            </a:p>
          </p:txBody>
        </p:sp>
      </p:grpSp>
      <p:sp>
        <p:nvSpPr>
          <p:cNvPr id="11" name="Freeform 7"/>
          <p:cNvSpPr/>
          <p:nvPr userDrawn="1"/>
        </p:nvSpPr>
        <p:spPr bwMode="auto">
          <a:xfrm>
            <a:off x="490110" y="396756"/>
            <a:ext cx="1953261" cy="1503393"/>
          </a:xfrm>
          <a:custGeom>
            <a:avLst/>
            <a:gdLst>
              <a:gd name="T0" fmla="*/ 5287871 w 3022"/>
              <a:gd name="T1" fmla="*/ 0 h 2098"/>
              <a:gd name="T2" fmla="*/ 0 w 3022"/>
              <a:gd name="T3" fmla="*/ 0 h 2098"/>
              <a:gd name="T4" fmla="*/ 0 w 3022"/>
              <a:gd name="T5" fmla="*/ 4351657 h 2098"/>
              <a:gd name="T6" fmla="*/ 3788300 w 3022"/>
              <a:gd name="T7" fmla="*/ 4351657 h 2098"/>
              <a:gd name="T8" fmla="*/ 5287871 w 3022"/>
              <a:gd name="T9" fmla="*/ 0 h 2098"/>
              <a:gd name="T10" fmla="*/ 0 60000 65536"/>
              <a:gd name="T11" fmla="*/ 0 60000 65536"/>
              <a:gd name="T12" fmla="*/ 0 60000 65536"/>
              <a:gd name="T13" fmla="*/ 0 60000 65536"/>
              <a:gd name="T14" fmla="*/ 0 60000 65536"/>
              <a:gd name="T15" fmla="*/ 0 w 3022"/>
              <a:gd name="T16" fmla="*/ 0 h 2098"/>
              <a:gd name="T17" fmla="*/ 3022 w 3022"/>
              <a:gd name="T18" fmla="*/ 2098 h 2098"/>
            </a:gdLst>
            <a:ahLst/>
            <a:cxnLst>
              <a:cxn ang="T10">
                <a:pos x="T0" y="T1"/>
              </a:cxn>
              <a:cxn ang="T11">
                <a:pos x="T2" y="T3"/>
              </a:cxn>
              <a:cxn ang="T12">
                <a:pos x="T4" y="T5"/>
              </a:cxn>
              <a:cxn ang="T13">
                <a:pos x="T6" y="T7"/>
              </a:cxn>
              <a:cxn ang="T14">
                <a:pos x="T8" y="T9"/>
              </a:cxn>
            </a:cxnLst>
            <a:rect l="T15" t="T16" r="T17" b="T18"/>
            <a:pathLst>
              <a:path w="3022" h="2098">
                <a:moveTo>
                  <a:pt x="3022" y="0"/>
                </a:moveTo>
                <a:lnTo>
                  <a:pt x="0" y="0"/>
                </a:lnTo>
                <a:lnTo>
                  <a:pt x="0" y="2098"/>
                </a:lnTo>
                <a:lnTo>
                  <a:pt x="2165" y="2098"/>
                </a:lnTo>
                <a:lnTo>
                  <a:pt x="3022" y="0"/>
                </a:lnTo>
                <a:close/>
              </a:path>
            </a:pathLst>
          </a:custGeom>
          <a:solidFill>
            <a:srgbClr val="0070C0"/>
          </a:solidFill>
          <a:ln>
            <a:solidFill>
              <a:srgbClr val="0070C0"/>
            </a:solidFill>
          </a:ln>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lIns="71956" tIns="35987" rIns="71956" bIns="35987"/>
          <a:lstStyle/>
          <a:p>
            <a:endParaRPr lang="zh-CN" altLang="en-US" sz="800">
              <a:solidFill>
                <a:srgbClr val="0070C0"/>
              </a:solidFill>
            </a:endParaRPr>
          </a:p>
        </p:txBody>
      </p:sp>
      <p:pic>
        <p:nvPicPr>
          <p:cNvPr id="13" name="图片 12"/>
          <p:cNvPicPr/>
          <p:nvPr userDrawn="1"/>
        </p:nvPicPr>
        <p:blipFill>
          <a:blip r:embed="rId3" cstate="print">
            <a:extLst>
              <a:ext uri="{28A0092B-C50C-407E-A947-70E740481C1C}">
                <a14:useLocalDpi xmlns:a14="http://schemas.microsoft.com/office/drawing/2010/main" val="0"/>
              </a:ext>
            </a:extLst>
          </a:blip>
          <a:stretch>
            <a:fillRect/>
          </a:stretch>
        </p:blipFill>
        <p:spPr>
          <a:xfrm>
            <a:off x="753491" y="608400"/>
            <a:ext cx="1155600" cy="1152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433" y="365225"/>
            <a:ext cx="10518514" cy="58131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2081" y="1710151"/>
            <a:ext cx="10518514" cy="2853398"/>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2081" y="4590528"/>
            <a:ext cx="10518514" cy="1500534"/>
          </a:xfrm>
        </p:spPr>
        <p:txBody>
          <a:bodyPr/>
          <a:lstStyle>
            <a:lvl1pPr marL="0" indent="0">
              <a:buNone/>
              <a:defRPr sz="2400">
                <a:solidFill>
                  <a:schemeClr val="tx1">
                    <a:tint val="75000"/>
                  </a:schemeClr>
                </a:solidFill>
              </a:defRPr>
            </a:lvl1pPr>
            <a:lvl2pPr marL="456565" indent="0">
              <a:buNone/>
              <a:defRPr sz="2000">
                <a:solidFill>
                  <a:schemeClr val="tx1">
                    <a:tint val="75000"/>
                  </a:schemeClr>
                </a:solidFill>
              </a:defRPr>
            </a:lvl2pPr>
            <a:lvl3pPr marL="912495" indent="0">
              <a:buNone/>
              <a:defRPr sz="1700">
                <a:solidFill>
                  <a:schemeClr val="tx1">
                    <a:tint val="75000"/>
                  </a:schemeClr>
                </a:solidFill>
              </a:defRPr>
            </a:lvl3pPr>
            <a:lvl4pPr marL="1369060" indent="0">
              <a:buNone/>
              <a:defRPr sz="1600">
                <a:solidFill>
                  <a:schemeClr val="tx1">
                    <a:tint val="75000"/>
                  </a:schemeClr>
                </a:solidFill>
              </a:defRPr>
            </a:lvl4pPr>
            <a:lvl5pPr marL="1825625" indent="0">
              <a:buNone/>
              <a:defRPr sz="1600">
                <a:solidFill>
                  <a:schemeClr val="tx1">
                    <a:tint val="75000"/>
                  </a:schemeClr>
                </a:solidFill>
              </a:defRPr>
            </a:lvl5pPr>
            <a:lvl6pPr marL="2281555" indent="0">
              <a:buNone/>
              <a:defRPr sz="1600">
                <a:solidFill>
                  <a:schemeClr val="tx1">
                    <a:tint val="75000"/>
                  </a:schemeClr>
                </a:solidFill>
              </a:defRPr>
            </a:lvl6pPr>
            <a:lvl7pPr marL="2738120" indent="0">
              <a:buNone/>
              <a:defRPr sz="1600">
                <a:solidFill>
                  <a:schemeClr val="tx1">
                    <a:tint val="75000"/>
                  </a:schemeClr>
                </a:solidFill>
              </a:defRPr>
            </a:lvl7pPr>
            <a:lvl8pPr marL="3194685" indent="0">
              <a:buNone/>
              <a:defRPr sz="1600">
                <a:solidFill>
                  <a:schemeClr val="tx1">
                    <a:tint val="75000"/>
                  </a:schemeClr>
                </a:solidFill>
              </a:defRPr>
            </a:lvl8pPr>
            <a:lvl9pPr marL="3650615"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436" y="1826048"/>
            <a:ext cx="5183036" cy="435234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912" y="1826048"/>
            <a:ext cx="5183036" cy="435234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022" y="365214"/>
            <a:ext cx="10518514" cy="1325870"/>
          </a:xfrm>
        </p:spPr>
        <p:txBody>
          <a:bodyPr/>
          <a:lstStyle/>
          <a:p>
            <a:r>
              <a:rPr lang="zh-CN" altLang="en-US"/>
              <a:t>单击此处编辑母版标题样式</a:t>
            </a:r>
          </a:p>
        </p:txBody>
      </p:sp>
      <p:sp>
        <p:nvSpPr>
          <p:cNvPr id="3" name="文本占位符 2"/>
          <p:cNvSpPr>
            <a:spLocks noGrp="1"/>
          </p:cNvSpPr>
          <p:nvPr>
            <p:ph type="body" idx="1"/>
          </p:nvPr>
        </p:nvSpPr>
        <p:spPr>
          <a:xfrm>
            <a:off x="1187102" y="1778850"/>
            <a:ext cx="4874925" cy="824103"/>
          </a:xfrm>
        </p:spPr>
        <p:txBody>
          <a:bodyPr anchor="ctr" anchorCtr="0"/>
          <a:lstStyle>
            <a:lvl1pPr marL="0" indent="0">
              <a:buNone/>
              <a:defRPr sz="2800"/>
            </a:lvl1pPr>
            <a:lvl2pPr marL="456565" indent="0">
              <a:buNone/>
              <a:defRPr sz="2400"/>
            </a:lvl2pPr>
            <a:lvl3pPr marL="912495" indent="0">
              <a:buNone/>
              <a:defRPr sz="2000"/>
            </a:lvl3pPr>
            <a:lvl4pPr marL="1369060" indent="0">
              <a:buNone/>
              <a:defRPr sz="1700"/>
            </a:lvl4pPr>
            <a:lvl5pPr marL="1825625" indent="0">
              <a:buNone/>
              <a:defRPr sz="1700"/>
            </a:lvl5pPr>
            <a:lvl6pPr marL="2281555" indent="0">
              <a:buNone/>
              <a:defRPr sz="1700"/>
            </a:lvl6pPr>
            <a:lvl7pPr marL="2738120" indent="0">
              <a:buNone/>
              <a:defRPr sz="1700"/>
            </a:lvl7pPr>
            <a:lvl8pPr marL="3194685" indent="0">
              <a:buNone/>
              <a:defRPr sz="1700"/>
            </a:lvl8pPr>
            <a:lvl9pPr marL="3650615" indent="0">
              <a:buNone/>
              <a:defRPr sz="1700"/>
            </a:lvl9pPr>
          </a:lstStyle>
          <a:p>
            <a:pPr lvl="0"/>
            <a:r>
              <a:rPr lang="zh-CN" altLang="en-US"/>
              <a:t>单击此处编辑母版文本样式</a:t>
            </a:r>
          </a:p>
        </p:txBody>
      </p:sp>
      <p:sp>
        <p:nvSpPr>
          <p:cNvPr id="4" name="内容占位符 3"/>
          <p:cNvSpPr>
            <a:spLocks noGrp="1"/>
          </p:cNvSpPr>
          <p:nvPr>
            <p:ph sz="half" idx="2"/>
          </p:nvPr>
        </p:nvSpPr>
        <p:spPr>
          <a:xfrm>
            <a:off x="1187102" y="2665999"/>
            <a:ext cx="4874925" cy="3525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8672" y="1778850"/>
            <a:ext cx="4898934" cy="824103"/>
          </a:xfrm>
        </p:spPr>
        <p:txBody>
          <a:bodyPr anchor="ctr" anchorCtr="0"/>
          <a:lstStyle>
            <a:lvl1pPr marL="0" indent="0">
              <a:buNone/>
              <a:defRPr sz="2800"/>
            </a:lvl1pPr>
            <a:lvl2pPr marL="456565" indent="0">
              <a:buNone/>
              <a:defRPr sz="2400"/>
            </a:lvl2pPr>
            <a:lvl3pPr marL="912495" indent="0">
              <a:buNone/>
              <a:defRPr sz="2000"/>
            </a:lvl3pPr>
            <a:lvl4pPr marL="1369060" indent="0">
              <a:buNone/>
              <a:defRPr sz="1700"/>
            </a:lvl4pPr>
            <a:lvl5pPr marL="1825625" indent="0">
              <a:buNone/>
              <a:defRPr sz="1700"/>
            </a:lvl5pPr>
            <a:lvl6pPr marL="2281555" indent="0">
              <a:buNone/>
              <a:defRPr sz="1700"/>
            </a:lvl6pPr>
            <a:lvl7pPr marL="2738120" indent="0">
              <a:buNone/>
              <a:defRPr sz="1700"/>
            </a:lvl7pPr>
            <a:lvl8pPr marL="3194685" indent="0">
              <a:buNone/>
              <a:defRPr sz="1700"/>
            </a:lvl8pPr>
            <a:lvl9pPr marL="3650615" indent="0">
              <a:buNone/>
              <a:defRPr sz="1700"/>
            </a:lvl9pPr>
          </a:lstStyle>
          <a:p>
            <a:pPr lvl="0"/>
            <a:r>
              <a:rPr lang="zh-CN" altLang="en-US"/>
              <a:t>单击此处编辑母版文本样式</a:t>
            </a:r>
          </a:p>
        </p:txBody>
      </p:sp>
      <p:sp>
        <p:nvSpPr>
          <p:cNvPr id="6" name="内容占位符 5"/>
          <p:cNvSpPr>
            <a:spLocks noGrp="1"/>
          </p:cNvSpPr>
          <p:nvPr>
            <p:ph sz="quarter" idx="4"/>
          </p:nvPr>
        </p:nvSpPr>
        <p:spPr>
          <a:xfrm>
            <a:off x="6258672" y="2665999"/>
            <a:ext cx="4898934" cy="3525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023" y="457307"/>
            <a:ext cx="4166503" cy="1600571"/>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4626" y="457307"/>
            <a:ext cx="6173911" cy="5405102"/>
          </a:xfrm>
        </p:spPr>
        <p:txBody>
          <a:bodyPr/>
          <a:lstStyle>
            <a:lvl1pPr marL="0" indent="0">
              <a:buNone/>
              <a:defRPr sz="3200"/>
            </a:lvl1pPr>
            <a:lvl2pPr marL="456565" indent="0">
              <a:buNone/>
              <a:defRPr sz="2800"/>
            </a:lvl2pPr>
            <a:lvl3pPr marL="912495" indent="0">
              <a:buNone/>
              <a:defRPr sz="2400"/>
            </a:lvl3pPr>
            <a:lvl4pPr marL="1369060" indent="0">
              <a:buNone/>
              <a:defRPr sz="2000"/>
            </a:lvl4pPr>
            <a:lvl5pPr marL="1825625" indent="0">
              <a:buNone/>
              <a:defRPr sz="2000"/>
            </a:lvl5pPr>
            <a:lvl6pPr marL="2281555" indent="0">
              <a:buNone/>
              <a:defRPr sz="2000"/>
            </a:lvl6pPr>
            <a:lvl7pPr marL="2738120" indent="0">
              <a:buNone/>
              <a:defRPr sz="2000"/>
            </a:lvl7pPr>
            <a:lvl8pPr marL="3194685" indent="0">
              <a:buNone/>
              <a:defRPr sz="2000"/>
            </a:lvl8pPr>
            <a:lvl9pPr marL="3650615" indent="0">
              <a:buNone/>
              <a:defRPr sz="2000"/>
            </a:lvl9pPr>
          </a:lstStyle>
          <a:p>
            <a:endParaRPr lang="zh-CN" altLang="en-US"/>
          </a:p>
        </p:txBody>
      </p:sp>
      <p:sp>
        <p:nvSpPr>
          <p:cNvPr id="4" name="文本占位符 3"/>
          <p:cNvSpPr>
            <a:spLocks noGrp="1"/>
          </p:cNvSpPr>
          <p:nvPr>
            <p:ph type="body" sz="half" idx="2"/>
          </p:nvPr>
        </p:nvSpPr>
        <p:spPr>
          <a:xfrm>
            <a:off x="840023" y="2057884"/>
            <a:ext cx="4166503" cy="3812471"/>
          </a:xfrm>
        </p:spPr>
        <p:txBody>
          <a:bodyPr/>
          <a:lstStyle>
            <a:lvl1pPr marL="0" indent="0">
              <a:buNone/>
              <a:defRPr sz="2000"/>
            </a:lvl1pPr>
            <a:lvl2pPr marL="456565" indent="0">
              <a:buNone/>
              <a:defRPr sz="1700"/>
            </a:lvl2pPr>
            <a:lvl3pPr marL="912495" indent="0">
              <a:buNone/>
              <a:defRPr sz="1600"/>
            </a:lvl3pPr>
            <a:lvl4pPr marL="1369060" indent="0">
              <a:buNone/>
              <a:defRPr sz="1300"/>
            </a:lvl4pPr>
            <a:lvl5pPr marL="1825625" indent="0">
              <a:buNone/>
              <a:defRPr sz="1300"/>
            </a:lvl5pPr>
            <a:lvl6pPr marL="2281555" indent="0">
              <a:buNone/>
              <a:defRPr sz="1300"/>
            </a:lvl6pPr>
            <a:lvl7pPr marL="2738120" indent="0">
              <a:buNone/>
              <a:defRPr sz="1300"/>
            </a:lvl7pPr>
            <a:lvl8pPr marL="3194685" indent="0">
              <a:buNone/>
              <a:defRPr sz="1300"/>
            </a:lvl8pPr>
            <a:lvl9pPr marL="3650615" indent="0">
              <a:buNone/>
              <a:defRPr sz="13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7320" y="365225"/>
            <a:ext cx="2629629" cy="581318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433" y="365225"/>
            <a:ext cx="7736444" cy="581318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433" y="365214"/>
            <a:ext cx="10518514" cy="1325870"/>
          </a:xfrm>
          <a:prstGeom prst="rect">
            <a:avLst/>
          </a:prstGeom>
        </p:spPr>
        <p:txBody>
          <a:bodyPr vert="horz" lIns="91270" tIns="45634" rIns="91270" bIns="45634" rtlCol="0" anchor="ctr">
            <a:normAutofit/>
          </a:bodyPr>
          <a:lstStyle/>
          <a:p>
            <a:r>
              <a:rPr lang="zh-CN" altLang="en-US"/>
              <a:t>单击此处编辑母版标题样式</a:t>
            </a:r>
          </a:p>
        </p:txBody>
      </p:sp>
      <p:sp>
        <p:nvSpPr>
          <p:cNvPr id="3" name="文本占位符 2"/>
          <p:cNvSpPr>
            <a:spLocks noGrp="1"/>
          </p:cNvSpPr>
          <p:nvPr>
            <p:ph type="body" idx="1"/>
          </p:nvPr>
        </p:nvSpPr>
        <p:spPr>
          <a:xfrm>
            <a:off x="838433" y="1826048"/>
            <a:ext cx="10518514" cy="4352346"/>
          </a:xfrm>
          <a:prstGeom prst="rect">
            <a:avLst/>
          </a:prstGeom>
        </p:spPr>
        <p:txBody>
          <a:bodyPr vert="horz" lIns="91270" tIns="45634" rIns="91270" bIns="4563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433" y="6357824"/>
            <a:ext cx="2743960" cy="365210"/>
          </a:xfrm>
          <a:prstGeom prst="rect">
            <a:avLst/>
          </a:prstGeom>
        </p:spPr>
        <p:txBody>
          <a:bodyPr vert="horz" lIns="91270" tIns="45634" rIns="91270" bIns="45634" rtlCol="0" anchor="ctr"/>
          <a:lstStyle>
            <a:lvl1pPr algn="l">
              <a:defRPr sz="1200">
                <a:solidFill>
                  <a:schemeClr val="tx1">
                    <a:tint val="75000"/>
                  </a:schemeClr>
                </a:solidFill>
              </a:defRPr>
            </a:lvl1pPr>
          </a:lstStyle>
          <a:p>
            <a:fld id="{82F288E0-7875-42C4-84C8-98DBBD3BF4D2}" type="datetimeFigureOut">
              <a:rPr lang="zh-CN" altLang="en-US" smtClean="0"/>
              <a:t>2017/12/7</a:t>
            </a:fld>
            <a:endParaRPr lang="zh-CN" altLang="en-US"/>
          </a:p>
        </p:txBody>
      </p:sp>
      <p:sp>
        <p:nvSpPr>
          <p:cNvPr id="5" name="页脚占位符 4"/>
          <p:cNvSpPr>
            <a:spLocks noGrp="1"/>
          </p:cNvSpPr>
          <p:nvPr>
            <p:ph type="ftr" sz="quarter" idx="3"/>
          </p:nvPr>
        </p:nvSpPr>
        <p:spPr>
          <a:xfrm>
            <a:off x="4039721" y="6357824"/>
            <a:ext cx="4115941" cy="365210"/>
          </a:xfrm>
          <a:prstGeom prst="rect">
            <a:avLst/>
          </a:prstGeom>
        </p:spPr>
        <p:txBody>
          <a:bodyPr vert="horz" lIns="91270" tIns="45634" rIns="91270" bIns="45634"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2986" y="6357824"/>
            <a:ext cx="2743960" cy="365210"/>
          </a:xfrm>
          <a:prstGeom prst="rect">
            <a:avLst/>
          </a:prstGeom>
        </p:spPr>
        <p:txBody>
          <a:bodyPr vert="horz" lIns="91270" tIns="45634" rIns="91270" bIns="45634"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xStyles>
    <p:titleStyle>
      <a:lvl1pPr algn="l" defTabSz="91249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7330" indent="-226060" algn="l" defTabSz="912495"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4530" indent="-226060" algn="l" defTabSz="912495"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1095" indent="-226060" algn="l" defTabSz="912495"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597025" indent="-226060" algn="l" defTabSz="912495" rtl="0" eaLnBrk="1" latinLnBrk="0" hangingPunct="1">
        <a:lnSpc>
          <a:spcPct val="90000"/>
        </a:lnSpc>
        <a:spcBef>
          <a:spcPts val="500"/>
        </a:spcBef>
        <a:buFont typeface="Arial" panose="02080604020202020204" charset="0"/>
        <a:buChar char="•"/>
        <a:defRPr sz="1700" kern="1200">
          <a:solidFill>
            <a:schemeClr val="tx1"/>
          </a:solidFill>
          <a:latin typeface="+mn-lt"/>
          <a:ea typeface="+mn-ea"/>
          <a:cs typeface="+mn-cs"/>
        </a:defRPr>
      </a:lvl4pPr>
      <a:lvl5pPr marL="2053590" indent="-226060" algn="l" defTabSz="912495" rtl="0" eaLnBrk="1" latinLnBrk="0" hangingPunct="1">
        <a:lnSpc>
          <a:spcPct val="90000"/>
        </a:lnSpc>
        <a:spcBef>
          <a:spcPts val="500"/>
        </a:spcBef>
        <a:buFont typeface="Arial" panose="02080604020202020204" charset="0"/>
        <a:buChar char="•"/>
        <a:defRPr sz="1700" kern="1200">
          <a:solidFill>
            <a:schemeClr val="tx1"/>
          </a:solidFill>
          <a:latin typeface="+mn-lt"/>
          <a:ea typeface="+mn-ea"/>
          <a:cs typeface="+mn-cs"/>
        </a:defRPr>
      </a:lvl5pPr>
      <a:lvl6pPr marL="2510155" indent="-226060" algn="l" defTabSz="912495" rtl="0" eaLnBrk="1" latinLnBrk="0" hangingPunct="1">
        <a:lnSpc>
          <a:spcPct val="90000"/>
        </a:lnSpc>
        <a:spcBef>
          <a:spcPts val="500"/>
        </a:spcBef>
        <a:buFont typeface="Arial" panose="02080604020202020204" charset="0"/>
        <a:buChar char="•"/>
        <a:defRPr sz="1700" kern="1200">
          <a:solidFill>
            <a:schemeClr val="tx1"/>
          </a:solidFill>
          <a:latin typeface="+mn-lt"/>
          <a:ea typeface="+mn-ea"/>
          <a:cs typeface="+mn-cs"/>
        </a:defRPr>
      </a:lvl6pPr>
      <a:lvl7pPr marL="2966085" indent="-226060" algn="l" defTabSz="912495" rtl="0" eaLnBrk="1" latinLnBrk="0" hangingPunct="1">
        <a:lnSpc>
          <a:spcPct val="90000"/>
        </a:lnSpc>
        <a:spcBef>
          <a:spcPts val="500"/>
        </a:spcBef>
        <a:buFont typeface="Arial" panose="02080604020202020204" charset="0"/>
        <a:buChar char="•"/>
        <a:defRPr sz="1700" kern="1200">
          <a:solidFill>
            <a:schemeClr val="tx1"/>
          </a:solidFill>
          <a:latin typeface="+mn-lt"/>
          <a:ea typeface="+mn-ea"/>
          <a:cs typeface="+mn-cs"/>
        </a:defRPr>
      </a:lvl7pPr>
      <a:lvl8pPr marL="3422650" indent="-226060" algn="l" defTabSz="912495" rtl="0" eaLnBrk="1" latinLnBrk="0" hangingPunct="1">
        <a:lnSpc>
          <a:spcPct val="90000"/>
        </a:lnSpc>
        <a:spcBef>
          <a:spcPts val="500"/>
        </a:spcBef>
        <a:buFont typeface="Arial" panose="02080604020202020204" charset="0"/>
        <a:buChar char="•"/>
        <a:defRPr sz="1700" kern="1200">
          <a:solidFill>
            <a:schemeClr val="tx1"/>
          </a:solidFill>
          <a:latin typeface="+mn-lt"/>
          <a:ea typeface="+mn-ea"/>
          <a:cs typeface="+mn-cs"/>
        </a:defRPr>
      </a:lvl8pPr>
      <a:lvl9pPr marL="3879215" indent="-226060" algn="l" defTabSz="912495" rtl="0" eaLnBrk="1" latinLnBrk="0" hangingPunct="1">
        <a:lnSpc>
          <a:spcPct val="90000"/>
        </a:lnSpc>
        <a:spcBef>
          <a:spcPts val="500"/>
        </a:spcBef>
        <a:buFont typeface="Arial" panose="02080604020202020204" charset="0"/>
        <a:buChar char="•"/>
        <a:defRPr sz="1700" kern="1200">
          <a:solidFill>
            <a:schemeClr val="tx1"/>
          </a:solidFill>
          <a:latin typeface="+mn-lt"/>
          <a:ea typeface="+mn-ea"/>
          <a:cs typeface="+mn-cs"/>
        </a:defRPr>
      </a:lvl9pPr>
    </p:bodyStyle>
    <p:otherStyle>
      <a:defPPr>
        <a:defRPr lang="zh-CN"/>
      </a:defPPr>
      <a:lvl1pPr marL="0" algn="l" defTabSz="912495" rtl="0" eaLnBrk="1" latinLnBrk="0" hangingPunct="1">
        <a:defRPr sz="1700" kern="1200">
          <a:solidFill>
            <a:schemeClr val="tx1"/>
          </a:solidFill>
          <a:latin typeface="+mn-lt"/>
          <a:ea typeface="+mn-ea"/>
          <a:cs typeface="+mn-cs"/>
        </a:defRPr>
      </a:lvl1pPr>
      <a:lvl2pPr marL="456565" algn="l" defTabSz="912495" rtl="0" eaLnBrk="1" latinLnBrk="0" hangingPunct="1">
        <a:defRPr sz="1700" kern="1200">
          <a:solidFill>
            <a:schemeClr val="tx1"/>
          </a:solidFill>
          <a:latin typeface="+mn-lt"/>
          <a:ea typeface="+mn-ea"/>
          <a:cs typeface="+mn-cs"/>
        </a:defRPr>
      </a:lvl2pPr>
      <a:lvl3pPr marL="912495" algn="l" defTabSz="912495" rtl="0" eaLnBrk="1" latinLnBrk="0" hangingPunct="1">
        <a:defRPr sz="1700" kern="1200">
          <a:solidFill>
            <a:schemeClr val="tx1"/>
          </a:solidFill>
          <a:latin typeface="+mn-lt"/>
          <a:ea typeface="+mn-ea"/>
          <a:cs typeface="+mn-cs"/>
        </a:defRPr>
      </a:lvl3pPr>
      <a:lvl4pPr marL="1369060" algn="l" defTabSz="912495" rtl="0" eaLnBrk="1" latinLnBrk="0" hangingPunct="1">
        <a:defRPr sz="1700" kern="1200">
          <a:solidFill>
            <a:schemeClr val="tx1"/>
          </a:solidFill>
          <a:latin typeface="+mn-lt"/>
          <a:ea typeface="+mn-ea"/>
          <a:cs typeface="+mn-cs"/>
        </a:defRPr>
      </a:lvl4pPr>
      <a:lvl5pPr marL="1825625" algn="l" defTabSz="912495" rtl="0" eaLnBrk="1" latinLnBrk="0" hangingPunct="1">
        <a:defRPr sz="1700" kern="1200">
          <a:solidFill>
            <a:schemeClr val="tx1"/>
          </a:solidFill>
          <a:latin typeface="+mn-lt"/>
          <a:ea typeface="+mn-ea"/>
          <a:cs typeface="+mn-cs"/>
        </a:defRPr>
      </a:lvl5pPr>
      <a:lvl6pPr marL="2281555" algn="l" defTabSz="912495" rtl="0" eaLnBrk="1" latinLnBrk="0" hangingPunct="1">
        <a:defRPr sz="1700" kern="1200">
          <a:solidFill>
            <a:schemeClr val="tx1"/>
          </a:solidFill>
          <a:latin typeface="+mn-lt"/>
          <a:ea typeface="+mn-ea"/>
          <a:cs typeface="+mn-cs"/>
        </a:defRPr>
      </a:lvl6pPr>
      <a:lvl7pPr marL="2738120" algn="l" defTabSz="912495" rtl="0" eaLnBrk="1" latinLnBrk="0" hangingPunct="1">
        <a:defRPr sz="1700" kern="1200">
          <a:solidFill>
            <a:schemeClr val="tx1"/>
          </a:solidFill>
          <a:latin typeface="+mn-lt"/>
          <a:ea typeface="+mn-ea"/>
          <a:cs typeface="+mn-cs"/>
        </a:defRPr>
      </a:lvl7pPr>
      <a:lvl8pPr marL="3194685" algn="l" defTabSz="912495" rtl="0" eaLnBrk="1" latinLnBrk="0" hangingPunct="1">
        <a:defRPr sz="1700" kern="1200">
          <a:solidFill>
            <a:schemeClr val="tx1"/>
          </a:solidFill>
          <a:latin typeface="+mn-lt"/>
          <a:ea typeface="+mn-ea"/>
          <a:cs typeface="+mn-cs"/>
        </a:defRPr>
      </a:lvl8pPr>
      <a:lvl9pPr marL="3650615" algn="l" defTabSz="912495"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433" y="365214"/>
            <a:ext cx="10518514" cy="1325870"/>
          </a:xfrm>
          <a:prstGeom prst="rect">
            <a:avLst/>
          </a:prstGeom>
        </p:spPr>
        <p:txBody>
          <a:bodyPr vert="horz" lIns="91270" tIns="45634" rIns="91270" bIns="45634" rtlCol="0" anchor="ctr">
            <a:normAutofit/>
          </a:bodyPr>
          <a:lstStyle/>
          <a:p>
            <a:r>
              <a:rPr lang="zh-CN" altLang="en-US"/>
              <a:t>单击此处编辑母版标题样式</a:t>
            </a:r>
          </a:p>
        </p:txBody>
      </p:sp>
      <p:sp>
        <p:nvSpPr>
          <p:cNvPr id="3" name="文本占位符 2"/>
          <p:cNvSpPr>
            <a:spLocks noGrp="1"/>
          </p:cNvSpPr>
          <p:nvPr>
            <p:ph type="body" idx="1"/>
          </p:nvPr>
        </p:nvSpPr>
        <p:spPr>
          <a:xfrm>
            <a:off x="838433" y="1826048"/>
            <a:ext cx="10518514" cy="4352346"/>
          </a:xfrm>
          <a:prstGeom prst="rect">
            <a:avLst/>
          </a:prstGeom>
        </p:spPr>
        <p:txBody>
          <a:bodyPr vert="horz" lIns="91270" tIns="45634" rIns="91270" bIns="4563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433" y="6357824"/>
            <a:ext cx="2743960" cy="365210"/>
          </a:xfrm>
          <a:prstGeom prst="rect">
            <a:avLst/>
          </a:prstGeom>
        </p:spPr>
        <p:txBody>
          <a:bodyPr vert="horz" lIns="91270" tIns="45634" rIns="91270" bIns="45634" rtlCol="0" anchor="ctr"/>
          <a:lstStyle>
            <a:lvl1pPr algn="l">
              <a:defRPr sz="1200">
                <a:solidFill>
                  <a:schemeClr val="tx1">
                    <a:tint val="75000"/>
                  </a:schemeClr>
                </a:solidFill>
              </a:defRPr>
            </a:lvl1pPr>
          </a:lstStyle>
          <a:p>
            <a:fld id="{82F288E0-7875-42C4-84C8-98DBBD3BF4D2}" type="datetimeFigureOut">
              <a:rPr lang="zh-CN" altLang="en-US" smtClean="0"/>
              <a:t>2017/12/7</a:t>
            </a:fld>
            <a:endParaRPr lang="zh-CN" altLang="en-US"/>
          </a:p>
        </p:txBody>
      </p:sp>
      <p:sp>
        <p:nvSpPr>
          <p:cNvPr id="5" name="页脚占位符 4"/>
          <p:cNvSpPr>
            <a:spLocks noGrp="1"/>
          </p:cNvSpPr>
          <p:nvPr>
            <p:ph type="ftr" sz="quarter" idx="3"/>
          </p:nvPr>
        </p:nvSpPr>
        <p:spPr>
          <a:xfrm>
            <a:off x="4039721" y="6357824"/>
            <a:ext cx="4115941" cy="365210"/>
          </a:xfrm>
          <a:prstGeom prst="rect">
            <a:avLst/>
          </a:prstGeom>
        </p:spPr>
        <p:txBody>
          <a:bodyPr vert="horz" lIns="91270" tIns="45634" rIns="91270" bIns="45634"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2986" y="6357824"/>
            <a:ext cx="2743960" cy="365210"/>
          </a:xfrm>
          <a:prstGeom prst="rect">
            <a:avLst/>
          </a:prstGeom>
        </p:spPr>
        <p:txBody>
          <a:bodyPr vert="horz" lIns="91270" tIns="45634" rIns="91270" bIns="45634"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xStyles>
    <p:titleStyle>
      <a:lvl1pPr algn="l" defTabSz="91249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7330" indent="-226060" algn="l" defTabSz="912495"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4530" indent="-226060" algn="l" defTabSz="912495"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1095" indent="-226060" algn="l" defTabSz="912495"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597025" indent="-226060" algn="l" defTabSz="912495" rtl="0" eaLnBrk="1" latinLnBrk="0" hangingPunct="1">
        <a:lnSpc>
          <a:spcPct val="90000"/>
        </a:lnSpc>
        <a:spcBef>
          <a:spcPts val="500"/>
        </a:spcBef>
        <a:buFont typeface="Arial" panose="02080604020202020204" charset="0"/>
        <a:buChar char="•"/>
        <a:defRPr sz="1700" kern="1200">
          <a:solidFill>
            <a:schemeClr val="tx1"/>
          </a:solidFill>
          <a:latin typeface="+mn-lt"/>
          <a:ea typeface="+mn-ea"/>
          <a:cs typeface="+mn-cs"/>
        </a:defRPr>
      </a:lvl4pPr>
      <a:lvl5pPr marL="2053590" indent="-226060" algn="l" defTabSz="912495" rtl="0" eaLnBrk="1" latinLnBrk="0" hangingPunct="1">
        <a:lnSpc>
          <a:spcPct val="90000"/>
        </a:lnSpc>
        <a:spcBef>
          <a:spcPts val="500"/>
        </a:spcBef>
        <a:buFont typeface="Arial" panose="02080604020202020204" charset="0"/>
        <a:buChar char="•"/>
        <a:defRPr sz="1700" kern="1200">
          <a:solidFill>
            <a:schemeClr val="tx1"/>
          </a:solidFill>
          <a:latin typeface="+mn-lt"/>
          <a:ea typeface="+mn-ea"/>
          <a:cs typeface="+mn-cs"/>
        </a:defRPr>
      </a:lvl5pPr>
      <a:lvl6pPr marL="2510155" indent="-226060" algn="l" defTabSz="912495" rtl="0" eaLnBrk="1" latinLnBrk="0" hangingPunct="1">
        <a:lnSpc>
          <a:spcPct val="90000"/>
        </a:lnSpc>
        <a:spcBef>
          <a:spcPts val="500"/>
        </a:spcBef>
        <a:buFont typeface="Arial" panose="02080604020202020204" charset="0"/>
        <a:buChar char="•"/>
        <a:defRPr sz="1700" kern="1200">
          <a:solidFill>
            <a:schemeClr val="tx1"/>
          </a:solidFill>
          <a:latin typeface="+mn-lt"/>
          <a:ea typeface="+mn-ea"/>
          <a:cs typeface="+mn-cs"/>
        </a:defRPr>
      </a:lvl6pPr>
      <a:lvl7pPr marL="2966085" indent="-226060" algn="l" defTabSz="912495" rtl="0" eaLnBrk="1" latinLnBrk="0" hangingPunct="1">
        <a:lnSpc>
          <a:spcPct val="90000"/>
        </a:lnSpc>
        <a:spcBef>
          <a:spcPts val="500"/>
        </a:spcBef>
        <a:buFont typeface="Arial" panose="02080604020202020204" charset="0"/>
        <a:buChar char="•"/>
        <a:defRPr sz="1700" kern="1200">
          <a:solidFill>
            <a:schemeClr val="tx1"/>
          </a:solidFill>
          <a:latin typeface="+mn-lt"/>
          <a:ea typeface="+mn-ea"/>
          <a:cs typeface="+mn-cs"/>
        </a:defRPr>
      </a:lvl7pPr>
      <a:lvl8pPr marL="3422650" indent="-226060" algn="l" defTabSz="912495" rtl="0" eaLnBrk="1" latinLnBrk="0" hangingPunct="1">
        <a:lnSpc>
          <a:spcPct val="90000"/>
        </a:lnSpc>
        <a:spcBef>
          <a:spcPts val="500"/>
        </a:spcBef>
        <a:buFont typeface="Arial" panose="02080604020202020204" charset="0"/>
        <a:buChar char="•"/>
        <a:defRPr sz="1700" kern="1200">
          <a:solidFill>
            <a:schemeClr val="tx1"/>
          </a:solidFill>
          <a:latin typeface="+mn-lt"/>
          <a:ea typeface="+mn-ea"/>
          <a:cs typeface="+mn-cs"/>
        </a:defRPr>
      </a:lvl8pPr>
      <a:lvl9pPr marL="3879215" indent="-226060" algn="l" defTabSz="912495" rtl="0" eaLnBrk="1" latinLnBrk="0" hangingPunct="1">
        <a:lnSpc>
          <a:spcPct val="90000"/>
        </a:lnSpc>
        <a:spcBef>
          <a:spcPts val="500"/>
        </a:spcBef>
        <a:buFont typeface="Arial" panose="02080604020202020204" charset="0"/>
        <a:buChar char="•"/>
        <a:defRPr sz="1700" kern="1200">
          <a:solidFill>
            <a:schemeClr val="tx1"/>
          </a:solidFill>
          <a:latin typeface="+mn-lt"/>
          <a:ea typeface="+mn-ea"/>
          <a:cs typeface="+mn-cs"/>
        </a:defRPr>
      </a:lvl9pPr>
    </p:bodyStyle>
    <p:otherStyle>
      <a:defPPr>
        <a:defRPr lang="zh-CN"/>
      </a:defPPr>
      <a:lvl1pPr marL="0" algn="l" defTabSz="912495" rtl="0" eaLnBrk="1" latinLnBrk="0" hangingPunct="1">
        <a:defRPr sz="1700" kern="1200">
          <a:solidFill>
            <a:schemeClr val="tx1"/>
          </a:solidFill>
          <a:latin typeface="+mn-lt"/>
          <a:ea typeface="+mn-ea"/>
          <a:cs typeface="+mn-cs"/>
        </a:defRPr>
      </a:lvl1pPr>
      <a:lvl2pPr marL="456565" algn="l" defTabSz="912495" rtl="0" eaLnBrk="1" latinLnBrk="0" hangingPunct="1">
        <a:defRPr sz="1700" kern="1200">
          <a:solidFill>
            <a:schemeClr val="tx1"/>
          </a:solidFill>
          <a:latin typeface="+mn-lt"/>
          <a:ea typeface="+mn-ea"/>
          <a:cs typeface="+mn-cs"/>
        </a:defRPr>
      </a:lvl2pPr>
      <a:lvl3pPr marL="912495" algn="l" defTabSz="912495" rtl="0" eaLnBrk="1" latinLnBrk="0" hangingPunct="1">
        <a:defRPr sz="1700" kern="1200">
          <a:solidFill>
            <a:schemeClr val="tx1"/>
          </a:solidFill>
          <a:latin typeface="+mn-lt"/>
          <a:ea typeface="+mn-ea"/>
          <a:cs typeface="+mn-cs"/>
        </a:defRPr>
      </a:lvl3pPr>
      <a:lvl4pPr marL="1369060" algn="l" defTabSz="912495" rtl="0" eaLnBrk="1" latinLnBrk="0" hangingPunct="1">
        <a:defRPr sz="1700" kern="1200">
          <a:solidFill>
            <a:schemeClr val="tx1"/>
          </a:solidFill>
          <a:latin typeface="+mn-lt"/>
          <a:ea typeface="+mn-ea"/>
          <a:cs typeface="+mn-cs"/>
        </a:defRPr>
      </a:lvl4pPr>
      <a:lvl5pPr marL="1825625" algn="l" defTabSz="912495" rtl="0" eaLnBrk="1" latinLnBrk="0" hangingPunct="1">
        <a:defRPr sz="1700" kern="1200">
          <a:solidFill>
            <a:schemeClr val="tx1"/>
          </a:solidFill>
          <a:latin typeface="+mn-lt"/>
          <a:ea typeface="+mn-ea"/>
          <a:cs typeface="+mn-cs"/>
        </a:defRPr>
      </a:lvl5pPr>
      <a:lvl6pPr marL="2281555" algn="l" defTabSz="912495" rtl="0" eaLnBrk="1" latinLnBrk="0" hangingPunct="1">
        <a:defRPr sz="1700" kern="1200">
          <a:solidFill>
            <a:schemeClr val="tx1"/>
          </a:solidFill>
          <a:latin typeface="+mn-lt"/>
          <a:ea typeface="+mn-ea"/>
          <a:cs typeface="+mn-cs"/>
        </a:defRPr>
      </a:lvl6pPr>
      <a:lvl7pPr marL="2738120" algn="l" defTabSz="912495" rtl="0" eaLnBrk="1" latinLnBrk="0" hangingPunct="1">
        <a:defRPr sz="1700" kern="1200">
          <a:solidFill>
            <a:schemeClr val="tx1"/>
          </a:solidFill>
          <a:latin typeface="+mn-lt"/>
          <a:ea typeface="+mn-ea"/>
          <a:cs typeface="+mn-cs"/>
        </a:defRPr>
      </a:lvl7pPr>
      <a:lvl8pPr marL="3194685" algn="l" defTabSz="912495" rtl="0" eaLnBrk="1" latinLnBrk="0" hangingPunct="1">
        <a:defRPr sz="1700" kern="1200">
          <a:solidFill>
            <a:schemeClr val="tx1"/>
          </a:solidFill>
          <a:latin typeface="+mn-lt"/>
          <a:ea typeface="+mn-ea"/>
          <a:cs typeface="+mn-cs"/>
        </a:defRPr>
      </a:lvl8pPr>
      <a:lvl9pPr marL="3650615" algn="l" defTabSz="91249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4" y="0"/>
            <a:ext cx="12191210" cy="6859588"/>
          </a:xfrm>
          <a:prstGeom prst="rect">
            <a:avLst/>
          </a:prstGeom>
        </p:spPr>
      </p:pic>
      <p:sp>
        <p:nvSpPr>
          <p:cNvPr id="8" name="TextBox 7"/>
          <p:cNvSpPr txBox="1"/>
          <p:nvPr/>
        </p:nvSpPr>
        <p:spPr>
          <a:xfrm>
            <a:off x="630086" y="2483187"/>
            <a:ext cx="10935007" cy="923156"/>
          </a:xfrm>
          <a:prstGeom prst="rect">
            <a:avLst/>
          </a:prstGeom>
          <a:noFill/>
        </p:spPr>
        <p:txBody>
          <a:bodyPr lIns="91270" tIns="45634" rIns="91270" bIns="45634">
            <a:spAutoFit/>
          </a:bodyPr>
          <a:lstStyle/>
          <a:p>
            <a:pPr algn="ctr" fontAlgn="base">
              <a:spcBef>
                <a:spcPct val="0"/>
              </a:spcBef>
              <a:spcAft>
                <a:spcPct val="0"/>
              </a:spcAft>
              <a:defRPr/>
            </a:pPr>
            <a:r>
              <a:rPr lang="zh-CN" altLang="en-US" sz="5400" dirty="0">
                <a:ln w="19050">
                  <a:solidFill>
                    <a:srgbClr val="000000">
                      <a:tint val="1000"/>
                    </a:srgbClr>
                  </a:solidFill>
                  <a:prstDash val="solid"/>
                </a:ln>
                <a:solidFill>
                  <a:srgbClr val="A7C6E5">
                    <a:lumMod val="20000"/>
                    <a:lumOff val="80000"/>
                  </a:srgbClr>
                </a:solidFill>
                <a:latin typeface="微软雅黑" charset="-122"/>
                <a:ea typeface="微软雅黑" charset="-122"/>
              </a:rPr>
              <a:t>知识点：</a:t>
            </a:r>
            <a:r>
              <a:rPr lang="en-US" altLang="zh-CN" sz="5400" dirty="0">
                <a:ln w="19050">
                  <a:solidFill>
                    <a:srgbClr val="000000">
                      <a:tint val="1000"/>
                    </a:srgbClr>
                  </a:solidFill>
                  <a:prstDash val="solid"/>
                </a:ln>
                <a:solidFill>
                  <a:srgbClr val="A7C6E5">
                    <a:lumMod val="20000"/>
                    <a:lumOff val="80000"/>
                  </a:srgbClr>
                </a:solidFill>
                <a:latin typeface="微软雅黑" charset="-122"/>
                <a:ea typeface="微软雅黑" charset="-122"/>
              </a:rPr>
              <a:t>TCP</a:t>
            </a:r>
            <a:r>
              <a:rPr lang="zh-CN" altLang="en-US" sz="5400" dirty="0">
                <a:ln w="19050">
                  <a:solidFill>
                    <a:srgbClr val="000000">
                      <a:tint val="1000"/>
                    </a:srgbClr>
                  </a:solidFill>
                  <a:prstDash val="solid"/>
                </a:ln>
                <a:solidFill>
                  <a:srgbClr val="A7C6E5">
                    <a:lumMod val="20000"/>
                    <a:lumOff val="80000"/>
                  </a:srgbClr>
                </a:solidFill>
                <a:latin typeface="微软雅黑" charset="-122"/>
                <a:ea typeface="微软雅黑" charset="-122"/>
              </a:rPr>
              <a:t>全连接扫描工作步骤</a:t>
            </a:r>
            <a:endParaRPr lang="zh-CN" altLang="en-US" sz="5400" dirty="0">
              <a:latin typeface="Arial" panose="02080604020202020204"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921007" y="4936527"/>
            <a:ext cx="808038" cy="1385888"/>
            <a:chOff x="921007" y="4936527"/>
            <a:chExt cx="808038" cy="1385888"/>
          </a:xfrm>
        </p:grpSpPr>
        <p:sp>
          <p:nvSpPr>
            <p:cNvPr id="9" name="Freeform 223"/>
            <p:cNvSpPr/>
            <p:nvPr/>
          </p:nvSpPr>
          <p:spPr bwMode="auto">
            <a:xfrm>
              <a:off x="921007" y="5488977"/>
              <a:ext cx="339725" cy="395288"/>
            </a:xfrm>
            <a:custGeom>
              <a:avLst/>
              <a:gdLst>
                <a:gd name="T0" fmla="*/ 181 w 211"/>
                <a:gd name="T1" fmla="*/ 99 h 246"/>
                <a:gd name="T2" fmla="*/ 180 w 211"/>
                <a:gd name="T3" fmla="*/ 44 h 246"/>
                <a:gd name="T4" fmla="*/ 118 w 211"/>
                <a:gd name="T5" fmla="*/ 48 h 246"/>
                <a:gd name="T6" fmla="*/ 38 w 211"/>
                <a:gd name="T7" fmla="*/ 20 h 246"/>
                <a:gd name="T8" fmla="*/ 27 w 211"/>
                <a:gd name="T9" fmla="*/ 104 h 246"/>
                <a:gd name="T10" fmla="*/ 43 w 211"/>
                <a:gd name="T11" fmla="*/ 160 h 246"/>
                <a:gd name="T12" fmla="*/ 39 w 211"/>
                <a:gd name="T13" fmla="*/ 223 h 246"/>
                <a:gd name="T14" fmla="*/ 104 w 211"/>
                <a:gd name="T15" fmla="*/ 203 h 246"/>
                <a:gd name="T16" fmla="*/ 142 w 211"/>
                <a:gd name="T17" fmla="*/ 208 h 246"/>
                <a:gd name="T18" fmla="*/ 156 w 211"/>
                <a:gd name="T19" fmla="*/ 165 h 246"/>
                <a:gd name="T20" fmla="*/ 197 w 211"/>
                <a:gd name="T21" fmla="*/ 155 h 246"/>
                <a:gd name="T22" fmla="*/ 181 w 211"/>
                <a:gd name="T23" fmla="*/ 99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1" h="246">
                  <a:moveTo>
                    <a:pt x="181" y="99"/>
                  </a:moveTo>
                  <a:cubicBezTo>
                    <a:pt x="198" y="83"/>
                    <a:pt x="198" y="61"/>
                    <a:pt x="180" y="44"/>
                  </a:cubicBezTo>
                  <a:cubicBezTo>
                    <a:pt x="160" y="25"/>
                    <a:pt x="135" y="31"/>
                    <a:pt x="118" y="48"/>
                  </a:cubicBezTo>
                  <a:cubicBezTo>
                    <a:pt x="107" y="12"/>
                    <a:pt x="72" y="0"/>
                    <a:pt x="38" y="20"/>
                  </a:cubicBezTo>
                  <a:cubicBezTo>
                    <a:pt x="3" y="40"/>
                    <a:pt x="1" y="78"/>
                    <a:pt x="27" y="104"/>
                  </a:cubicBezTo>
                  <a:cubicBezTo>
                    <a:pt x="0" y="119"/>
                    <a:pt x="15" y="153"/>
                    <a:pt x="43" y="160"/>
                  </a:cubicBezTo>
                  <a:cubicBezTo>
                    <a:pt x="29" y="177"/>
                    <a:pt x="22" y="206"/>
                    <a:pt x="39" y="223"/>
                  </a:cubicBezTo>
                  <a:cubicBezTo>
                    <a:pt x="62" y="246"/>
                    <a:pt x="93" y="229"/>
                    <a:pt x="104" y="203"/>
                  </a:cubicBezTo>
                  <a:cubicBezTo>
                    <a:pt x="114" y="214"/>
                    <a:pt x="129" y="218"/>
                    <a:pt x="142" y="208"/>
                  </a:cubicBezTo>
                  <a:cubicBezTo>
                    <a:pt x="157" y="197"/>
                    <a:pt x="160" y="181"/>
                    <a:pt x="156" y="165"/>
                  </a:cubicBezTo>
                  <a:cubicBezTo>
                    <a:pt x="170" y="172"/>
                    <a:pt x="187" y="171"/>
                    <a:pt x="197" y="155"/>
                  </a:cubicBezTo>
                  <a:cubicBezTo>
                    <a:pt x="211" y="134"/>
                    <a:pt x="200" y="112"/>
                    <a:pt x="181" y="99"/>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1" name="Freeform 224"/>
            <p:cNvSpPr/>
            <p:nvPr/>
          </p:nvSpPr>
          <p:spPr bwMode="auto">
            <a:xfrm>
              <a:off x="1016257" y="5133377"/>
              <a:ext cx="314325" cy="330200"/>
            </a:xfrm>
            <a:custGeom>
              <a:avLst/>
              <a:gdLst>
                <a:gd name="T0" fmla="*/ 157 w 196"/>
                <a:gd name="T1" fmla="*/ 53 h 205"/>
                <a:gd name="T2" fmla="*/ 127 w 196"/>
                <a:gd name="T3" fmla="*/ 4 h 205"/>
                <a:gd name="T4" fmla="*/ 82 w 196"/>
                <a:gd name="T5" fmla="*/ 31 h 205"/>
                <a:gd name="T6" fmla="*/ 14 w 196"/>
                <a:gd name="T7" fmla="*/ 53 h 205"/>
                <a:gd name="T8" fmla="*/ 40 w 196"/>
                <a:gd name="T9" fmla="*/ 118 h 205"/>
                <a:gd name="T10" fmla="*/ 75 w 196"/>
                <a:gd name="T11" fmla="*/ 173 h 205"/>
                <a:gd name="T12" fmla="*/ 133 w 196"/>
                <a:gd name="T13" fmla="*/ 157 h 205"/>
                <a:gd name="T14" fmla="*/ 167 w 196"/>
                <a:gd name="T15" fmla="*/ 153 h 205"/>
                <a:gd name="T16" fmla="*/ 167 w 196"/>
                <a:gd name="T17" fmla="*/ 120 h 205"/>
                <a:gd name="T18" fmla="*/ 194 w 196"/>
                <a:gd name="T19" fmla="*/ 95 h 205"/>
                <a:gd name="T20" fmla="*/ 157 w 196"/>
                <a:gd name="T21" fmla="*/ 53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6" h="205">
                  <a:moveTo>
                    <a:pt x="157" y="53"/>
                  </a:moveTo>
                  <a:cubicBezTo>
                    <a:pt x="156" y="32"/>
                    <a:pt x="150" y="9"/>
                    <a:pt x="127" y="4"/>
                  </a:cubicBezTo>
                  <a:cubicBezTo>
                    <a:pt x="107" y="0"/>
                    <a:pt x="85" y="12"/>
                    <a:pt x="82" y="31"/>
                  </a:cubicBezTo>
                  <a:cubicBezTo>
                    <a:pt x="60" y="15"/>
                    <a:pt x="28" y="30"/>
                    <a:pt x="14" y="53"/>
                  </a:cubicBezTo>
                  <a:cubicBezTo>
                    <a:pt x="0" y="78"/>
                    <a:pt x="15" y="110"/>
                    <a:pt x="40" y="118"/>
                  </a:cubicBezTo>
                  <a:cubicBezTo>
                    <a:pt x="9" y="141"/>
                    <a:pt x="41" y="194"/>
                    <a:pt x="75" y="173"/>
                  </a:cubicBezTo>
                  <a:cubicBezTo>
                    <a:pt x="89" y="205"/>
                    <a:pt x="128" y="187"/>
                    <a:pt x="133" y="157"/>
                  </a:cubicBezTo>
                  <a:cubicBezTo>
                    <a:pt x="144" y="163"/>
                    <a:pt x="159" y="166"/>
                    <a:pt x="167" y="153"/>
                  </a:cubicBezTo>
                  <a:cubicBezTo>
                    <a:pt x="174" y="142"/>
                    <a:pt x="173" y="130"/>
                    <a:pt x="167" y="120"/>
                  </a:cubicBezTo>
                  <a:cubicBezTo>
                    <a:pt x="181" y="120"/>
                    <a:pt x="192" y="111"/>
                    <a:pt x="194" y="95"/>
                  </a:cubicBezTo>
                  <a:cubicBezTo>
                    <a:pt x="196" y="72"/>
                    <a:pt x="177" y="57"/>
                    <a:pt x="157" y="53"/>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2" name="Freeform 225"/>
            <p:cNvSpPr/>
            <p:nvPr/>
          </p:nvSpPr>
          <p:spPr bwMode="auto">
            <a:xfrm>
              <a:off x="1257557" y="4936527"/>
              <a:ext cx="273050" cy="269875"/>
            </a:xfrm>
            <a:custGeom>
              <a:avLst/>
              <a:gdLst>
                <a:gd name="T0" fmla="*/ 155 w 170"/>
                <a:gd name="T1" fmla="*/ 135 h 167"/>
                <a:gd name="T2" fmla="*/ 134 w 170"/>
                <a:gd name="T3" fmla="*/ 72 h 167"/>
                <a:gd name="T4" fmla="*/ 73 w 170"/>
                <a:gd name="T5" fmla="*/ 38 h 167"/>
                <a:gd name="T6" fmla="*/ 6 w 170"/>
                <a:gd name="T7" fmla="*/ 44 h 167"/>
                <a:gd name="T8" fmla="*/ 27 w 170"/>
                <a:gd name="T9" fmla="*/ 99 h 167"/>
                <a:gd name="T10" fmla="*/ 70 w 170"/>
                <a:gd name="T11" fmla="*/ 126 h 167"/>
                <a:gd name="T12" fmla="*/ 155 w 170"/>
                <a:gd name="T13" fmla="*/ 135 h 167"/>
              </a:gdLst>
              <a:ahLst/>
              <a:cxnLst>
                <a:cxn ang="0">
                  <a:pos x="T0" y="T1"/>
                </a:cxn>
                <a:cxn ang="0">
                  <a:pos x="T2" y="T3"/>
                </a:cxn>
                <a:cxn ang="0">
                  <a:pos x="T4" y="T5"/>
                </a:cxn>
                <a:cxn ang="0">
                  <a:pos x="T6" y="T7"/>
                </a:cxn>
                <a:cxn ang="0">
                  <a:pos x="T8" y="T9"/>
                </a:cxn>
                <a:cxn ang="0">
                  <a:pos x="T10" y="T11"/>
                </a:cxn>
                <a:cxn ang="0">
                  <a:pos x="T12" y="T13"/>
                </a:cxn>
              </a:cxnLst>
              <a:rect l="0" t="0" r="r" b="b"/>
              <a:pathLst>
                <a:path w="170" h="167">
                  <a:moveTo>
                    <a:pt x="155" y="135"/>
                  </a:moveTo>
                  <a:cubicBezTo>
                    <a:pt x="170" y="111"/>
                    <a:pt x="160" y="78"/>
                    <a:pt x="134" y="72"/>
                  </a:cubicBezTo>
                  <a:cubicBezTo>
                    <a:pt x="160" y="33"/>
                    <a:pt x="101" y="0"/>
                    <a:pt x="73" y="38"/>
                  </a:cubicBezTo>
                  <a:cubicBezTo>
                    <a:pt x="56" y="17"/>
                    <a:pt x="17" y="12"/>
                    <a:pt x="6" y="44"/>
                  </a:cubicBezTo>
                  <a:cubicBezTo>
                    <a:pt x="0" y="63"/>
                    <a:pt x="5" y="95"/>
                    <a:pt x="27" y="99"/>
                  </a:cubicBezTo>
                  <a:cubicBezTo>
                    <a:pt x="11" y="125"/>
                    <a:pt x="54" y="152"/>
                    <a:pt x="70" y="126"/>
                  </a:cubicBezTo>
                  <a:cubicBezTo>
                    <a:pt x="87" y="157"/>
                    <a:pt x="135" y="167"/>
                    <a:pt x="155" y="135"/>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3" name="Freeform 226"/>
            <p:cNvSpPr/>
            <p:nvPr/>
          </p:nvSpPr>
          <p:spPr bwMode="auto">
            <a:xfrm>
              <a:off x="1435357" y="5227040"/>
              <a:ext cx="293688" cy="303213"/>
            </a:xfrm>
            <a:custGeom>
              <a:avLst/>
              <a:gdLst>
                <a:gd name="T0" fmla="*/ 119 w 182"/>
                <a:gd name="T1" fmla="*/ 157 h 189"/>
                <a:gd name="T2" fmla="*/ 168 w 182"/>
                <a:gd name="T3" fmla="*/ 142 h 189"/>
                <a:gd name="T4" fmla="*/ 141 w 182"/>
                <a:gd name="T5" fmla="*/ 91 h 189"/>
                <a:gd name="T6" fmla="*/ 132 w 182"/>
                <a:gd name="T7" fmla="*/ 38 h 189"/>
                <a:gd name="T8" fmla="*/ 89 w 182"/>
                <a:gd name="T9" fmla="*/ 45 h 189"/>
                <a:gd name="T10" fmla="*/ 37 w 182"/>
                <a:gd name="T11" fmla="*/ 105 h 189"/>
                <a:gd name="T12" fmla="*/ 70 w 182"/>
                <a:gd name="T13" fmla="*/ 148 h 189"/>
                <a:gd name="T14" fmla="*/ 89 w 182"/>
                <a:gd name="T15" fmla="*/ 183 h 189"/>
                <a:gd name="T16" fmla="*/ 119 w 182"/>
                <a:gd name="T17" fmla="*/ 15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189">
                  <a:moveTo>
                    <a:pt x="119" y="157"/>
                  </a:moveTo>
                  <a:cubicBezTo>
                    <a:pt x="137" y="168"/>
                    <a:pt x="157" y="161"/>
                    <a:pt x="168" y="142"/>
                  </a:cubicBezTo>
                  <a:cubicBezTo>
                    <a:pt x="182" y="117"/>
                    <a:pt x="163" y="98"/>
                    <a:pt x="141" y="91"/>
                  </a:cubicBezTo>
                  <a:cubicBezTo>
                    <a:pt x="155" y="72"/>
                    <a:pt x="156" y="50"/>
                    <a:pt x="132" y="38"/>
                  </a:cubicBezTo>
                  <a:cubicBezTo>
                    <a:pt x="118" y="31"/>
                    <a:pt x="97" y="31"/>
                    <a:pt x="89" y="45"/>
                  </a:cubicBezTo>
                  <a:cubicBezTo>
                    <a:pt x="46" y="0"/>
                    <a:pt x="0" y="87"/>
                    <a:pt x="37" y="105"/>
                  </a:cubicBezTo>
                  <a:cubicBezTo>
                    <a:pt x="15" y="128"/>
                    <a:pt x="49" y="160"/>
                    <a:pt x="70" y="148"/>
                  </a:cubicBezTo>
                  <a:cubicBezTo>
                    <a:pt x="68" y="163"/>
                    <a:pt x="73" y="177"/>
                    <a:pt x="89" y="183"/>
                  </a:cubicBezTo>
                  <a:cubicBezTo>
                    <a:pt x="106" y="189"/>
                    <a:pt x="116" y="172"/>
                    <a:pt x="119" y="157"/>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4" name="Freeform 228"/>
            <p:cNvSpPr/>
            <p:nvPr/>
          </p:nvSpPr>
          <p:spPr bwMode="auto">
            <a:xfrm>
              <a:off x="1084519" y="5096865"/>
              <a:ext cx="636588" cy="1225550"/>
            </a:xfrm>
            <a:custGeom>
              <a:avLst/>
              <a:gdLst>
                <a:gd name="T0" fmla="*/ 385 w 395"/>
                <a:gd name="T1" fmla="*/ 317 h 762"/>
                <a:gd name="T2" fmla="*/ 379 w 395"/>
                <a:gd name="T3" fmla="*/ 314 h 762"/>
                <a:gd name="T4" fmla="*/ 375 w 395"/>
                <a:gd name="T5" fmla="*/ 317 h 762"/>
                <a:gd name="T6" fmla="*/ 298 w 395"/>
                <a:gd name="T7" fmla="*/ 414 h 762"/>
                <a:gd name="T8" fmla="*/ 244 w 395"/>
                <a:gd name="T9" fmla="*/ 414 h 762"/>
                <a:gd name="T10" fmla="*/ 246 w 395"/>
                <a:gd name="T11" fmla="*/ 372 h 762"/>
                <a:gd name="T12" fmla="*/ 304 w 395"/>
                <a:gd name="T13" fmla="*/ 175 h 762"/>
                <a:gd name="T14" fmla="*/ 301 w 395"/>
                <a:gd name="T15" fmla="*/ 173 h 762"/>
                <a:gd name="T16" fmla="*/ 293 w 395"/>
                <a:gd name="T17" fmla="*/ 177 h 762"/>
                <a:gd name="T18" fmla="*/ 241 w 395"/>
                <a:gd name="T19" fmla="*/ 239 h 762"/>
                <a:gd name="T20" fmla="*/ 216 w 395"/>
                <a:gd name="T21" fmla="*/ 168 h 762"/>
                <a:gd name="T22" fmla="*/ 207 w 395"/>
                <a:gd name="T23" fmla="*/ 70 h 762"/>
                <a:gd name="T24" fmla="*/ 196 w 395"/>
                <a:gd name="T25" fmla="*/ 42 h 762"/>
                <a:gd name="T26" fmla="*/ 194 w 395"/>
                <a:gd name="T27" fmla="*/ 37 h 762"/>
                <a:gd name="T28" fmla="*/ 172 w 395"/>
                <a:gd name="T29" fmla="*/ 4 h 762"/>
                <a:gd name="T30" fmla="*/ 172 w 395"/>
                <a:gd name="T31" fmla="*/ 3 h 762"/>
                <a:gd name="T32" fmla="*/ 168 w 395"/>
                <a:gd name="T33" fmla="*/ 1 h 762"/>
                <a:gd name="T34" fmla="*/ 163 w 395"/>
                <a:gd name="T35" fmla="*/ 2 h 762"/>
                <a:gd name="T36" fmla="*/ 162 w 395"/>
                <a:gd name="T37" fmla="*/ 9 h 762"/>
                <a:gd name="T38" fmla="*/ 181 w 395"/>
                <a:gd name="T39" fmla="*/ 86 h 762"/>
                <a:gd name="T40" fmla="*/ 175 w 395"/>
                <a:gd name="T41" fmla="*/ 160 h 762"/>
                <a:gd name="T42" fmla="*/ 79 w 395"/>
                <a:gd name="T43" fmla="*/ 117 h 762"/>
                <a:gd name="T44" fmla="*/ 78 w 395"/>
                <a:gd name="T45" fmla="*/ 114 h 762"/>
                <a:gd name="T46" fmla="*/ 78 w 395"/>
                <a:gd name="T47" fmla="*/ 114 h 762"/>
                <a:gd name="T48" fmla="*/ 72 w 395"/>
                <a:gd name="T49" fmla="*/ 114 h 762"/>
                <a:gd name="T50" fmla="*/ 92 w 395"/>
                <a:gd name="T51" fmla="*/ 205 h 762"/>
                <a:gd name="T52" fmla="*/ 139 w 395"/>
                <a:gd name="T53" fmla="*/ 242 h 762"/>
                <a:gd name="T54" fmla="*/ 171 w 395"/>
                <a:gd name="T55" fmla="*/ 303 h 762"/>
                <a:gd name="T56" fmla="*/ 164 w 395"/>
                <a:gd name="T57" fmla="*/ 373 h 762"/>
                <a:gd name="T58" fmla="*/ 104 w 395"/>
                <a:gd name="T59" fmla="*/ 402 h 762"/>
                <a:gd name="T60" fmla="*/ 58 w 395"/>
                <a:gd name="T61" fmla="*/ 386 h 762"/>
                <a:gd name="T62" fmla="*/ 7 w 395"/>
                <a:gd name="T63" fmla="*/ 354 h 762"/>
                <a:gd name="T64" fmla="*/ 2 w 395"/>
                <a:gd name="T65" fmla="*/ 356 h 762"/>
                <a:gd name="T66" fmla="*/ 2 w 395"/>
                <a:gd name="T67" fmla="*/ 356 h 762"/>
                <a:gd name="T68" fmla="*/ 1 w 395"/>
                <a:gd name="T69" fmla="*/ 361 h 762"/>
                <a:gd name="T70" fmla="*/ 62 w 395"/>
                <a:gd name="T71" fmla="*/ 430 h 762"/>
                <a:gd name="T72" fmla="*/ 127 w 395"/>
                <a:gd name="T73" fmla="*/ 522 h 762"/>
                <a:gd name="T74" fmla="*/ 113 w 395"/>
                <a:gd name="T75" fmla="*/ 744 h 762"/>
                <a:gd name="T76" fmla="*/ 115 w 395"/>
                <a:gd name="T77" fmla="*/ 751 h 762"/>
                <a:gd name="T78" fmla="*/ 116 w 395"/>
                <a:gd name="T79" fmla="*/ 753 h 762"/>
                <a:gd name="T80" fmla="*/ 169 w 395"/>
                <a:gd name="T81" fmla="*/ 755 h 762"/>
                <a:gd name="T82" fmla="*/ 256 w 395"/>
                <a:gd name="T83" fmla="*/ 753 h 762"/>
                <a:gd name="T84" fmla="*/ 259 w 395"/>
                <a:gd name="T85" fmla="*/ 750 h 762"/>
                <a:gd name="T86" fmla="*/ 262 w 395"/>
                <a:gd name="T87" fmla="*/ 745 h 762"/>
                <a:gd name="T88" fmla="*/ 243 w 395"/>
                <a:gd name="T89" fmla="*/ 659 h 762"/>
                <a:gd name="T90" fmla="*/ 256 w 395"/>
                <a:gd name="T91" fmla="*/ 506 h 762"/>
                <a:gd name="T92" fmla="*/ 340 w 395"/>
                <a:gd name="T93" fmla="*/ 413 h 762"/>
                <a:gd name="T94" fmla="*/ 385 w 395"/>
                <a:gd name="T95" fmla="*/ 317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5" h="762">
                  <a:moveTo>
                    <a:pt x="385" y="317"/>
                  </a:moveTo>
                  <a:cubicBezTo>
                    <a:pt x="384" y="313"/>
                    <a:pt x="381" y="313"/>
                    <a:pt x="379" y="314"/>
                  </a:cubicBezTo>
                  <a:cubicBezTo>
                    <a:pt x="377" y="314"/>
                    <a:pt x="375" y="315"/>
                    <a:pt x="375" y="317"/>
                  </a:cubicBezTo>
                  <a:cubicBezTo>
                    <a:pt x="361" y="359"/>
                    <a:pt x="333" y="389"/>
                    <a:pt x="298" y="414"/>
                  </a:cubicBezTo>
                  <a:cubicBezTo>
                    <a:pt x="283" y="424"/>
                    <a:pt x="252" y="439"/>
                    <a:pt x="244" y="414"/>
                  </a:cubicBezTo>
                  <a:cubicBezTo>
                    <a:pt x="239" y="401"/>
                    <a:pt x="243" y="385"/>
                    <a:pt x="246" y="372"/>
                  </a:cubicBezTo>
                  <a:cubicBezTo>
                    <a:pt x="261" y="304"/>
                    <a:pt x="330" y="251"/>
                    <a:pt x="304" y="175"/>
                  </a:cubicBezTo>
                  <a:cubicBezTo>
                    <a:pt x="303" y="174"/>
                    <a:pt x="302" y="173"/>
                    <a:pt x="301" y="173"/>
                  </a:cubicBezTo>
                  <a:cubicBezTo>
                    <a:pt x="299" y="171"/>
                    <a:pt x="294" y="173"/>
                    <a:pt x="293" y="177"/>
                  </a:cubicBezTo>
                  <a:cubicBezTo>
                    <a:pt x="290" y="204"/>
                    <a:pt x="275" y="245"/>
                    <a:pt x="241" y="239"/>
                  </a:cubicBezTo>
                  <a:cubicBezTo>
                    <a:pt x="214" y="234"/>
                    <a:pt x="216" y="188"/>
                    <a:pt x="216" y="168"/>
                  </a:cubicBezTo>
                  <a:cubicBezTo>
                    <a:pt x="216" y="135"/>
                    <a:pt x="214" y="102"/>
                    <a:pt x="207" y="70"/>
                  </a:cubicBezTo>
                  <a:cubicBezTo>
                    <a:pt x="205" y="60"/>
                    <a:pt x="201" y="51"/>
                    <a:pt x="196" y="42"/>
                  </a:cubicBezTo>
                  <a:cubicBezTo>
                    <a:pt x="196" y="40"/>
                    <a:pt x="195" y="38"/>
                    <a:pt x="194" y="37"/>
                  </a:cubicBezTo>
                  <a:cubicBezTo>
                    <a:pt x="190" y="24"/>
                    <a:pt x="182" y="13"/>
                    <a:pt x="172" y="4"/>
                  </a:cubicBezTo>
                  <a:cubicBezTo>
                    <a:pt x="172" y="4"/>
                    <a:pt x="172" y="4"/>
                    <a:pt x="172" y="3"/>
                  </a:cubicBezTo>
                  <a:cubicBezTo>
                    <a:pt x="171" y="1"/>
                    <a:pt x="170" y="1"/>
                    <a:pt x="168" y="1"/>
                  </a:cubicBezTo>
                  <a:cubicBezTo>
                    <a:pt x="166" y="0"/>
                    <a:pt x="164" y="1"/>
                    <a:pt x="163" y="2"/>
                  </a:cubicBezTo>
                  <a:cubicBezTo>
                    <a:pt x="161" y="4"/>
                    <a:pt x="160" y="6"/>
                    <a:pt x="162" y="9"/>
                  </a:cubicBezTo>
                  <a:cubicBezTo>
                    <a:pt x="177" y="30"/>
                    <a:pt x="179" y="61"/>
                    <a:pt x="181" y="86"/>
                  </a:cubicBezTo>
                  <a:cubicBezTo>
                    <a:pt x="183" y="111"/>
                    <a:pt x="182" y="137"/>
                    <a:pt x="175" y="160"/>
                  </a:cubicBezTo>
                  <a:cubicBezTo>
                    <a:pt x="157" y="227"/>
                    <a:pt x="87" y="154"/>
                    <a:pt x="79" y="117"/>
                  </a:cubicBezTo>
                  <a:cubicBezTo>
                    <a:pt x="79" y="116"/>
                    <a:pt x="79" y="115"/>
                    <a:pt x="78" y="114"/>
                  </a:cubicBezTo>
                  <a:cubicBezTo>
                    <a:pt x="78" y="114"/>
                    <a:pt x="78" y="114"/>
                    <a:pt x="78" y="114"/>
                  </a:cubicBezTo>
                  <a:cubicBezTo>
                    <a:pt x="77" y="112"/>
                    <a:pt x="73" y="111"/>
                    <a:pt x="72" y="114"/>
                  </a:cubicBezTo>
                  <a:cubicBezTo>
                    <a:pt x="58" y="148"/>
                    <a:pt x="68" y="179"/>
                    <a:pt x="92" y="205"/>
                  </a:cubicBezTo>
                  <a:cubicBezTo>
                    <a:pt x="106" y="219"/>
                    <a:pt x="124" y="229"/>
                    <a:pt x="139" y="242"/>
                  </a:cubicBezTo>
                  <a:cubicBezTo>
                    <a:pt x="159" y="258"/>
                    <a:pt x="168" y="278"/>
                    <a:pt x="171" y="303"/>
                  </a:cubicBezTo>
                  <a:cubicBezTo>
                    <a:pt x="174" y="327"/>
                    <a:pt x="171" y="351"/>
                    <a:pt x="164" y="373"/>
                  </a:cubicBezTo>
                  <a:cubicBezTo>
                    <a:pt x="154" y="403"/>
                    <a:pt x="133" y="409"/>
                    <a:pt x="104" y="402"/>
                  </a:cubicBezTo>
                  <a:cubicBezTo>
                    <a:pt x="89" y="398"/>
                    <a:pt x="73" y="391"/>
                    <a:pt x="58" y="386"/>
                  </a:cubicBezTo>
                  <a:cubicBezTo>
                    <a:pt x="43" y="380"/>
                    <a:pt x="14" y="371"/>
                    <a:pt x="7" y="354"/>
                  </a:cubicBezTo>
                  <a:cubicBezTo>
                    <a:pt x="6" y="351"/>
                    <a:pt x="1" y="352"/>
                    <a:pt x="2" y="356"/>
                  </a:cubicBezTo>
                  <a:cubicBezTo>
                    <a:pt x="2" y="356"/>
                    <a:pt x="2" y="356"/>
                    <a:pt x="2" y="356"/>
                  </a:cubicBezTo>
                  <a:cubicBezTo>
                    <a:pt x="1" y="357"/>
                    <a:pt x="0" y="359"/>
                    <a:pt x="1" y="361"/>
                  </a:cubicBezTo>
                  <a:cubicBezTo>
                    <a:pt x="15" y="389"/>
                    <a:pt x="39" y="409"/>
                    <a:pt x="62" y="430"/>
                  </a:cubicBezTo>
                  <a:cubicBezTo>
                    <a:pt x="90" y="456"/>
                    <a:pt x="113" y="487"/>
                    <a:pt x="127" y="522"/>
                  </a:cubicBezTo>
                  <a:cubicBezTo>
                    <a:pt x="154" y="592"/>
                    <a:pt x="146" y="678"/>
                    <a:pt x="113" y="744"/>
                  </a:cubicBezTo>
                  <a:cubicBezTo>
                    <a:pt x="111" y="747"/>
                    <a:pt x="113" y="750"/>
                    <a:pt x="115" y="751"/>
                  </a:cubicBezTo>
                  <a:cubicBezTo>
                    <a:pt x="115" y="752"/>
                    <a:pt x="116" y="753"/>
                    <a:pt x="116" y="753"/>
                  </a:cubicBezTo>
                  <a:cubicBezTo>
                    <a:pt x="129" y="762"/>
                    <a:pt x="155" y="756"/>
                    <a:pt x="169" y="755"/>
                  </a:cubicBezTo>
                  <a:cubicBezTo>
                    <a:pt x="197" y="753"/>
                    <a:pt x="229" y="760"/>
                    <a:pt x="256" y="753"/>
                  </a:cubicBezTo>
                  <a:cubicBezTo>
                    <a:pt x="257" y="753"/>
                    <a:pt x="258" y="752"/>
                    <a:pt x="259" y="750"/>
                  </a:cubicBezTo>
                  <a:cubicBezTo>
                    <a:pt x="261" y="751"/>
                    <a:pt x="264" y="747"/>
                    <a:pt x="262" y="745"/>
                  </a:cubicBezTo>
                  <a:cubicBezTo>
                    <a:pt x="242" y="726"/>
                    <a:pt x="245" y="685"/>
                    <a:pt x="243" y="659"/>
                  </a:cubicBezTo>
                  <a:cubicBezTo>
                    <a:pt x="237" y="608"/>
                    <a:pt x="234" y="554"/>
                    <a:pt x="256" y="506"/>
                  </a:cubicBezTo>
                  <a:cubicBezTo>
                    <a:pt x="273" y="467"/>
                    <a:pt x="310" y="441"/>
                    <a:pt x="340" y="413"/>
                  </a:cubicBezTo>
                  <a:cubicBezTo>
                    <a:pt x="366" y="388"/>
                    <a:pt x="395" y="355"/>
                    <a:pt x="385" y="317"/>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grpSp>
      <p:sp>
        <p:nvSpPr>
          <p:cNvPr id="3" name="矩形 2"/>
          <p:cNvSpPr/>
          <p:nvPr/>
        </p:nvSpPr>
        <p:spPr>
          <a:xfrm>
            <a:off x="1330582" y="2079766"/>
            <a:ext cx="9965705" cy="707886"/>
          </a:xfrm>
          <a:prstGeom prst="rect">
            <a:avLst/>
          </a:prstGeom>
        </p:spPr>
        <p:txBody>
          <a:bodyPr wrap="square">
            <a:spAutoFit/>
          </a:bodyPr>
          <a:lstStyle/>
          <a:p>
            <a:r>
              <a:rPr lang="en-US" altLang="zh-CN" sz="2000" b="1" dirty="0">
                <a:latin typeface="微软雅黑" panose="020B0503020204020204" pitchFamily="34" charset="-122"/>
                <a:ea typeface="微软雅黑" panose="020B0503020204020204" pitchFamily="34" charset="-122"/>
              </a:rPr>
              <a:t>TCP</a:t>
            </a:r>
            <a:r>
              <a:rPr lang="zh-CN" altLang="en-US" sz="2000" b="1" dirty="0">
                <a:latin typeface="微软雅黑" panose="020B0503020204020204" pitchFamily="34" charset="-122"/>
                <a:ea typeface="微软雅黑" panose="020B0503020204020204" pitchFamily="34" charset="-122"/>
              </a:rPr>
              <a:t>全连接扫描脚本编写步骤</a:t>
            </a:r>
            <a:endParaRPr lang="en-US" altLang="zh-CN" sz="2000" b="1" dirty="0">
              <a:latin typeface="微软雅黑" panose="020B0503020204020204" pitchFamily="34" charset="-122"/>
              <a:ea typeface="微软雅黑" panose="020B0503020204020204" pitchFamily="34" charset="-122"/>
            </a:endParaRPr>
          </a:p>
          <a:p>
            <a:endParaRPr lang="en-US" altLang="zh-CN" sz="2000" b="1" dirty="0">
              <a:latin typeface="微软雅黑" panose="020B0503020204020204" pitchFamily="34" charset="-122"/>
              <a:ea typeface="微软雅黑" panose="020B0503020204020204" pitchFamily="34" charset="-122"/>
            </a:endParaRPr>
          </a:p>
        </p:txBody>
      </p:sp>
      <p:sp>
        <p:nvSpPr>
          <p:cNvPr id="15" name="圆角矩形 14"/>
          <p:cNvSpPr/>
          <p:nvPr/>
        </p:nvSpPr>
        <p:spPr>
          <a:xfrm>
            <a:off x="2487295" y="645795"/>
            <a:ext cx="6111240" cy="731520"/>
          </a:xfrm>
          <a:prstGeom prst="roundRect">
            <a:avLst>
              <a:gd name="adj" fmla="val 27816"/>
            </a:avLst>
          </a:prstGeom>
          <a:solidFill>
            <a:schemeClr val="tx1">
              <a:lumMod val="75000"/>
              <a:lumOff val="25000"/>
              <a:alpha val="40000"/>
            </a:schemeClr>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3200" b="1" dirty="0">
              <a:latin typeface="微软雅黑" charset="-122"/>
              <a:ea typeface="微软雅黑" charset="-122"/>
            </a:endParaRPr>
          </a:p>
        </p:txBody>
      </p:sp>
      <p:sp>
        <p:nvSpPr>
          <p:cNvPr id="16" name="矩形 15"/>
          <p:cNvSpPr/>
          <p:nvPr/>
        </p:nvSpPr>
        <p:spPr>
          <a:xfrm>
            <a:off x="2661698" y="725724"/>
            <a:ext cx="4663456" cy="1077218"/>
          </a:xfrm>
          <a:prstGeom prst="rect">
            <a:avLst/>
          </a:prstGeom>
          <a:noFill/>
        </p:spPr>
        <p:txBody>
          <a:bodyPr wrap="none">
            <a:spAutoFit/>
          </a:bodyPr>
          <a:lstStyle/>
          <a:p>
            <a:r>
              <a:rPr lang="en-US" altLang="zh-CN" sz="3200" b="1" dirty="0">
                <a:solidFill>
                  <a:schemeClr val="bg1"/>
                </a:solidFill>
                <a:latin typeface="微软雅黑" charset="-122"/>
                <a:ea typeface="微软雅黑" charset="-122"/>
                <a:sym typeface="+mn-ea"/>
              </a:rPr>
              <a:t>TCP</a:t>
            </a:r>
            <a:r>
              <a:rPr lang="zh-CN" altLang="en-US" sz="3200" b="1" dirty="0">
                <a:solidFill>
                  <a:schemeClr val="bg1"/>
                </a:solidFill>
                <a:latin typeface="微软雅黑" charset="-122"/>
                <a:ea typeface="微软雅黑" charset="-122"/>
                <a:sym typeface="+mn-ea"/>
              </a:rPr>
              <a:t>全连接扫描工作步骤</a:t>
            </a:r>
            <a:endParaRPr lang="x-none" altLang="en-US" sz="3200" b="1" dirty="0">
              <a:solidFill>
                <a:schemeClr val="bg1"/>
              </a:solidFill>
              <a:latin typeface="微软雅黑" charset="-122"/>
              <a:ea typeface="微软雅黑" charset="-122"/>
              <a:sym typeface="+mn-ea"/>
            </a:endParaRPr>
          </a:p>
          <a:p>
            <a:endParaRPr lang="x-none" altLang="en-US" sz="3200" b="1" dirty="0">
              <a:solidFill>
                <a:schemeClr val="tx1">
                  <a:lumMod val="75000"/>
                  <a:lumOff val="25000"/>
                </a:schemeClr>
              </a:solidFill>
              <a:latin typeface="微软雅黑" charset="-122"/>
              <a:ea typeface="微软雅黑" charset="-122"/>
            </a:endParaRPr>
          </a:p>
        </p:txBody>
      </p:sp>
      <p:pic>
        <p:nvPicPr>
          <p:cNvPr id="2" name="图片 1">
            <a:extLst>
              <a:ext uri="{FF2B5EF4-FFF2-40B4-BE49-F238E27FC236}">
                <a16:creationId xmlns:a16="http://schemas.microsoft.com/office/drawing/2014/main" id="{AD31F5C4-FBBE-4468-98B0-FAA0CB41B196}"/>
              </a:ext>
            </a:extLst>
          </p:cNvPr>
          <p:cNvPicPr>
            <a:picLocks noChangeAspect="1"/>
          </p:cNvPicPr>
          <p:nvPr/>
        </p:nvPicPr>
        <p:blipFill>
          <a:blip r:embed="rId2"/>
          <a:stretch>
            <a:fillRect/>
          </a:stretch>
        </p:blipFill>
        <p:spPr>
          <a:xfrm>
            <a:off x="3150451" y="2433709"/>
            <a:ext cx="5894272" cy="3956898"/>
          </a:xfrm>
          <a:prstGeom prst="rect">
            <a:avLst/>
          </a:prstGeom>
        </p:spPr>
      </p:pic>
    </p:spTree>
    <p:extLst>
      <p:ext uri="{BB962C8B-B14F-4D97-AF65-F5344CB8AC3E}">
        <p14:creationId xmlns:p14="http://schemas.microsoft.com/office/powerpoint/2010/main" val="33269613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921007" y="4936527"/>
            <a:ext cx="808038" cy="1385888"/>
            <a:chOff x="921007" y="4936527"/>
            <a:chExt cx="808038" cy="1385888"/>
          </a:xfrm>
        </p:grpSpPr>
        <p:sp>
          <p:nvSpPr>
            <p:cNvPr id="9" name="Freeform 223"/>
            <p:cNvSpPr/>
            <p:nvPr/>
          </p:nvSpPr>
          <p:spPr bwMode="auto">
            <a:xfrm>
              <a:off x="921007" y="5488977"/>
              <a:ext cx="339725" cy="395288"/>
            </a:xfrm>
            <a:custGeom>
              <a:avLst/>
              <a:gdLst>
                <a:gd name="T0" fmla="*/ 181 w 211"/>
                <a:gd name="T1" fmla="*/ 99 h 246"/>
                <a:gd name="T2" fmla="*/ 180 w 211"/>
                <a:gd name="T3" fmla="*/ 44 h 246"/>
                <a:gd name="T4" fmla="*/ 118 w 211"/>
                <a:gd name="T5" fmla="*/ 48 h 246"/>
                <a:gd name="T6" fmla="*/ 38 w 211"/>
                <a:gd name="T7" fmla="*/ 20 h 246"/>
                <a:gd name="T8" fmla="*/ 27 w 211"/>
                <a:gd name="T9" fmla="*/ 104 h 246"/>
                <a:gd name="T10" fmla="*/ 43 w 211"/>
                <a:gd name="T11" fmla="*/ 160 h 246"/>
                <a:gd name="T12" fmla="*/ 39 w 211"/>
                <a:gd name="T13" fmla="*/ 223 h 246"/>
                <a:gd name="T14" fmla="*/ 104 w 211"/>
                <a:gd name="T15" fmla="*/ 203 h 246"/>
                <a:gd name="T16" fmla="*/ 142 w 211"/>
                <a:gd name="T17" fmla="*/ 208 h 246"/>
                <a:gd name="T18" fmla="*/ 156 w 211"/>
                <a:gd name="T19" fmla="*/ 165 h 246"/>
                <a:gd name="T20" fmla="*/ 197 w 211"/>
                <a:gd name="T21" fmla="*/ 155 h 246"/>
                <a:gd name="T22" fmla="*/ 181 w 211"/>
                <a:gd name="T23" fmla="*/ 99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1" h="246">
                  <a:moveTo>
                    <a:pt x="181" y="99"/>
                  </a:moveTo>
                  <a:cubicBezTo>
                    <a:pt x="198" y="83"/>
                    <a:pt x="198" y="61"/>
                    <a:pt x="180" y="44"/>
                  </a:cubicBezTo>
                  <a:cubicBezTo>
                    <a:pt x="160" y="25"/>
                    <a:pt x="135" y="31"/>
                    <a:pt x="118" y="48"/>
                  </a:cubicBezTo>
                  <a:cubicBezTo>
                    <a:pt x="107" y="12"/>
                    <a:pt x="72" y="0"/>
                    <a:pt x="38" y="20"/>
                  </a:cubicBezTo>
                  <a:cubicBezTo>
                    <a:pt x="3" y="40"/>
                    <a:pt x="1" y="78"/>
                    <a:pt x="27" y="104"/>
                  </a:cubicBezTo>
                  <a:cubicBezTo>
                    <a:pt x="0" y="119"/>
                    <a:pt x="15" y="153"/>
                    <a:pt x="43" y="160"/>
                  </a:cubicBezTo>
                  <a:cubicBezTo>
                    <a:pt x="29" y="177"/>
                    <a:pt x="22" y="206"/>
                    <a:pt x="39" y="223"/>
                  </a:cubicBezTo>
                  <a:cubicBezTo>
                    <a:pt x="62" y="246"/>
                    <a:pt x="93" y="229"/>
                    <a:pt x="104" y="203"/>
                  </a:cubicBezTo>
                  <a:cubicBezTo>
                    <a:pt x="114" y="214"/>
                    <a:pt x="129" y="218"/>
                    <a:pt x="142" y="208"/>
                  </a:cubicBezTo>
                  <a:cubicBezTo>
                    <a:pt x="157" y="197"/>
                    <a:pt x="160" y="181"/>
                    <a:pt x="156" y="165"/>
                  </a:cubicBezTo>
                  <a:cubicBezTo>
                    <a:pt x="170" y="172"/>
                    <a:pt x="187" y="171"/>
                    <a:pt x="197" y="155"/>
                  </a:cubicBezTo>
                  <a:cubicBezTo>
                    <a:pt x="211" y="134"/>
                    <a:pt x="200" y="112"/>
                    <a:pt x="181" y="99"/>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1" name="Freeform 224"/>
            <p:cNvSpPr/>
            <p:nvPr/>
          </p:nvSpPr>
          <p:spPr bwMode="auto">
            <a:xfrm>
              <a:off x="1016257" y="5133377"/>
              <a:ext cx="314325" cy="330200"/>
            </a:xfrm>
            <a:custGeom>
              <a:avLst/>
              <a:gdLst>
                <a:gd name="T0" fmla="*/ 157 w 196"/>
                <a:gd name="T1" fmla="*/ 53 h 205"/>
                <a:gd name="T2" fmla="*/ 127 w 196"/>
                <a:gd name="T3" fmla="*/ 4 h 205"/>
                <a:gd name="T4" fmla="*/ 82 w 196"/>
                <a:gd name="T5" fmla="*/ 31 h 205"/>
                <a:gd name="T6" fmla="*/ 14 w 196"/>
                <a:gd name="T7" fmla="*/ 53 h 205"/>
                <a:gd name="T8" fmla="*/ 40 w 196"/>
                <a:gd name="T9" fmla="*/ 118 h 205"/>
                <a:gd name="T10" fmla="*/ 75 w 196"/>
                <a:gd name="T11" fmla="*/ 173 h 205"/>
                <a:gd name="T12" fmla="*/ 133 w 196"/>
                <a:gd name="T13" fmla="*/ 157 h 205"/>
                <a:gd name="T14" fmla="*/ 167 w 196"/>
                <a:gd name="T15" fmla="*/ 153 h 205"/>
                <a:gd name="T16" fmla="*/ 167 w 196"/>
                <a:gd name="T17" fmla="*/ 120 h 205"/>
                <a:gd name="T18" fmla="*/ 194 w 196"/>
                <a:gd name="T19" fmla="*/ 95 h 205"/>
                <a:gd name="T20" fmla="*/ 157 w 196"/>
                <a:gd name="T21" fmla="*/ 53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6" h="205">
                  <a:moveTo>
                    <a:pt x="157" y="53"/>
                  </a:moveTo>
                  <a:cubicBezTo>
                    <a:pt x="156" y="32"/>
                    <a:pt x="150" y="9"/>
                    <a:pt x="127" y="4"/>
                  </a:cubicBezTo>
                  <a:cubicBezTo>
                    <a:pt x="107" y="0"/>
                    <a:pt x="85" y="12"/>
                    <a:pt x="82" y="31"/>
                  </a:cubicBezTo>
                  <a:cubicBezTo>
                    <a:pt x="60" y="15"/>
                    <a:pt x="28" y="30"/>
                    <a:pt x="14" y="53"/>
                  </a:cubicBezTo>
                  <a:cubicBezTo>
                    <a:pt x="0" y="78"/>
                    <a:pt x="15" y="110"/>
                    <a:pt x="40" y="118"/>
                  </a:cubicBezTo>
                  <a:cubicBezTo>
                    <a:pt x="9" y="141"/>
                    <a:pt x="41" y="194"/>
                    <a:pt x="75" y="173"/>
                  </a:cubicBezTo>
                  <a:cubicBezTo>
                    <a:pt x="89" y="205"/>
                    <a:pt x="128" y="187"/>
                    <a:pt x="133" y="157"/>
                  </a:cubicBezTo>
                  <a:cubicBezTo>
                    <a:pt x="144" y="163"/>
                    <a:pt x="159" y="166"/>
                    <a:pt x="167" y="153"/>
                  </a:cubicBezTo>
                  <a:cubicBezTo>
                    <a:pt x="174" y="142"/>
                    <a:pt x="173" y="130"/>
                    <a:pt x="167" y="120"/>
                  </a:cubicBezTo>
                  <a:cubicBezTo>
                    <a:pt x="181" y="120"/>
                    <a:pt x="192" y="111"/>
                    <a:pt x="194" y="95"/>
                  </a:cubicBezTo>
                  <a:cubicBezTo>
                    <a:pt x="196" y="72"/>
                    <a:pt x="177" y="57"/>
                    <a:pt x="157" y="53"/>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2" name="Freeform 225"/>
            <p:cNvSpPr/>
            <p:nvPr/>
          </p:nvSpPr>
          <p:spPr bwMode="auto">
            <a:xfrm>
              <a:off x="1257557" y="4936527"/>
              <a:ext cx="273050" cy="269875"/>
            </a:xfrm>
            <a:custGeom>
              <a:avLst/>
              <a:gdLst>
                <a:gd name="T0" fmla="*/ 155 w 170"/>
                <a:gd name="T1" fmla="*/ 135 h 167"/>
                <a:gd name="T2" fmla="*/ 134 w 170"/>
                <a:gd name="T3" fmla="*/ 72 h 167"/>
                <a:gd name="T4" fmla="*/ 73 w 170"/>
                <a:gd name="T5" fmla="*/ 38 h 167"/>
                <a:gd name="T6" fmla="*/ 6 w 170"/>
                <a:gd name="T7" fmla="*/ 44 h 167"/>
                <a:gd name="T8" fmla="*/ 27 w 170"/>
                <a:gd name="T9" fmla="*/ 99 h 167"/>
                <a:gd name="T10" fmla="*/ 70 w 170"/>
                <a:gd name="T11" fmla="*/ 126 h 167"/>
                <a:gd name="T12" fmla="*/ 155 w 170"/>
                <a:gd name="T13" fmla="*/ 135 h 167"/>
              </a:gdLst>
              <a:ahLst/>
              <a:cxnLst>
                <a:cxn ang="0">
                  <a:pos x="T0" y="T1"/>
                </a:cxn>
                <a:cxn ang="0">
                  <a:pos x="T2" y="T3"/>
                </a:cxn>
                <a:cxn ang="0">
                  <a:pos x="T4" y="T5"/>
                </a:cxn>
                <a:cxn ang="0">
                  <a:pos x="T6" y="T7"/>
                </a:cxn>
                <a:cxn ang="0">
                  <a:pos x="T8" y="T9"/>
                </a:cxn>
                <a:cxn ang="0">
                  <a:pos x="T10" y="T11"/>
                </a:cxn>
                <a:cxn ang="0">
                  <a:pos x="T12" y="T13"/>
                </a:cxn>
              </a:cxnLst>
              <a:rect l="0" t="0" r="r" b="b"/>
              <a:pathLst>
                <a:path w="170" h="167">
                  <a:moveTo>
                    <a:pt x="155" y="135"/>
                  </a:moveTo>
                  <a:cubicBezTo>
                    <a:pt x="170" y="111"/>
                    <a:pt x="160" y="78"/>
                    <a:pt x="134" y="72"/>
                  </a:cubicBezTo>
                  <a:cubicBezTo>
                    <a:pt x="160" y="33"/>
                    <a:pt x="101" y="0"/>
                    <a:pt x="73" y="38"/>
                  </a:cubicBezTo>
                  <a:cubicBezTo>
                    <a:pt x="56" y="17"/>
                    <a:pt x="17" y="12"/>
                    <a:pt x="6" y="44"/>
                  </a:cubicBezTo>
                  <a:cubicBezTo>
                    <a:pt x="0" y="63"/>
                    <a:pt x="5" y="95"/>
                    <a:pt x="27" y="99"/>
                  </a:cubicBezTo>
                  <a:cubicBezTo>
                    <a:pt x="11" y="125"/>
                    <a:pt x="54" y="152"/>
                    <a:pt x="70" y="126"/>
                  </a:cubicBezTo>
                  <a:cubicBezTo>
                    <a:pt x="87" y="157"/>
                    <a:pt x="135" y="167"/>
                    <a:pt x="155" y="135"/>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3" name="Freeform 226"/>
            <p:cNvSpPr/>
            <p:nvPr/>
          </p:nvSpPr>
          <p:spPr bwMode="auto">
            <a:xfrm>
              <a:off x="1435357" y="5227040"/>
              <a:ext cx="293688" cy="303213"/>
            </a:xfrm>
            <a:custGeom>
              <a:avLst/>
              <a:gdLst>
                <a:gd name="T0" fmla="*/ 119 w 182"/>
                <a:gd name="T1" fmla="*/ 157 h 189"/>
                <a:gd name="T2" fmla="*/ 168 w 182"/>
                <a:gd name="T3" fmla="*/ 142 h 189"/>
                <a:gd name="T4" fmla="*/ 141 w 182"/>
                <a:gd name="T5" fmla="*/ 91 h 189"/>
                <a:gd name="T6" fmla="*/ 132 w 182"/>
                <a:gd name="T7" fmla="*/ 38 h 189"/>
                <a:gd name="T8" fmla="*/ 89 w 182"/>
                <a:gd name="T9" fmla="*/ 45 h 189"/>
                <a:gd name="T10" fmla="*/ 37 w 182"/>
                <a:gd name="T11" fmla="*/ 105 h 189"/>
                <a:gd name="T12" fmla="*/ 70 w 182"/>
                <a:gd name="T13" fmla="*/ 148 h 189"/>
                <a:gd name="T14" fmla="*/ 89 w 182"/>
                <a:gd name="T15" fmla="*/ 183 h 189"/>
                <a:gd name="T16" fmla="*/ 119 w 182"/>
                <a:gd name="T17" fmla="*/ 15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189">
                  <a:moveTo>
                    <a:pt x="119" y="157"/>
                  </a:moveTo>
                  <a:cubicBezTo>
                    <a:pt x="137" y="168"/>
                    <a:pt x="157" y="161"/>
                    <a:pt x="168" y="142"/>
                  </a:cubicBezTo>
                  <a:cubicBezTo>
                    <a:pt x="182" y="117"/>
                    <a:pt x="163" y="98"/>
                    <a:pt x="141" y="91"/>
                  </a:cubicBezTo>
                  <a:cubicBezTo>
                    <a:pt x="155" y="72"/>
                    <a:pt x="156" y="50"/>
                    <a:pt x="132" y="38"/>
                  </a:cubicBezTo>
                  <a:cubicBezTo>
                    <a:pt x="118" y="31"/>
                    <a:pt x="97" y="31"/>
                    <a:pt x="89" y="45"/>
                  </a:cubicBezTo>
                  <a:cubicBezTo>
                    <a:pt x="46" y="0"/>
                    <a:pt x="0" y="87"/>
                    <a:pt x="37" y="105"/>
                  </a:cubicBezTo>
                  <a:cubicBezTo>
                    <a:pt x="15" y="128"/>
                    <a:pt x="49" y="160"/>
                    <a:pt x="70" y="148"/>
                  </a:cubicBezTo>
                  <a:cubicBezTo>
                    <a:pt x="68" y="163"/>
                    <a:pt x="73" y="177"/>
                    <a:pt x="89" y="183"/>
                  </a:cubicBezTo>
                  <a:cubicBezTo>
                    <a:pt x="106" y="189"/>
                    <a:pt x="116" y="172"/>
                    <a:pt x="119" y="157"/>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4" name="Freeform 228"/>
            <p:cNvSpPr/>
            <p:nvPr/>
          </p:nvSpPr>
          <p:spPr bwMode="auto">
            <a:xfrm>
              <a:off x="1084519" y="5096865"/>
              <a:ext cx="636588" cy="1225550"/>
            </a:xfrm>
            <a:custGeom>
              <a:avLst/>
              <a:gdLst>
                <a:gd name="T0" fmla="*/ 385 w 395"/>
                <a:gd name="T1" fmla="*/ 317 h 762"/>
                <a:gd name="T2" fmla="*/ 379 w 395"/>
                <a:gd name="T3" fmla="*/ 314 h 762"/>
                <a:gd name="T4" fmla="*/ 375 w 395"/>
                <a:gd name="T5" fmla="*/ 317 h 762"/>
                <a:gd name="T6" fmla="*/ 298 w 395"/>
                <a:gd name="T7" fmla="*/ 414 h 762"/>
                <a:gd name="T8" fmla="*/ 244 w 395"/>
                <a:gd name="T9" fmla="*/ 414 h 762"/>
                <a:gd name="T10" fmla="*/ 246 w 395"/>
                <a:gd name="T11" fmla="*/ 372 h 762"/>
                <a:gd name="T12" fmla="*/ 304 w 395"/>
                <a:gd name="T13" fmla="*/ 175 h 762"/>
                <a:gd name="T14" fmla="*/ 301 w 395"/>
                <a:gd name="T15" fmla="*/ 173 h 762"/>
                <a:gd name="T16" fmla="*/ 293 w 395"/>
                <a:gd name="T17" fmla="*/ 177 h 762"/>
                <a:gd name="T18" fmla="*/ 241 w 395"/>
                <a:gd name="T19" fmla="*/ 239 h 762"/>
                <a:gd name="T20" fmla="*/ 216 w 395"/>
                <a:gd name="T21" fmla="*/ 168 h 762"/>
                <a:gd name="T22" fmla="*/ 207 w 395"/>
                <a:gd name="T23" fmla="*/ 70 h 762"/>
                <a:gd name="T24" fmla="*/ 196 w 395"/>
                <a:gd name="T25" fmla="*/ 42 h 762"/>
                <a:gd name="T26" fmla="*/ 194 w 395"/>
                <a:gd name="T27" fmla="*/ 37 h 762"/>
                <a:gd name="T28" fmla="*/ 172 w 395"/>
                <a:gd name="T29" fmla="*/ 4 h 762"/>
                <a:gd name="T30" fmla="*/ 172 w 395"/>
                <a:gd name="T31" fmla="*/ 3 h 762"/>
                <a:gd name="T32" fmla="*/ 168 w 395"/>
                <a:gd name="T33" fmla="*/ 1 h 762"/>
                <a:gd name="T34" fmla="*/ 163 w 395"/>
                <a:gd name="T35" fmla="*/ 2 h 762"/>
                <a:gd name="T36" fmla="*/ 162 w 395"/>
                <a:gd name="T37" fmla="*/ 9 h 762"/>
                <a:gd name="T38" fmla="*/ 181 w 395"/>
                <a:gd name="T39" fmla="*/ 86 h 762"/>
                <a:gd name="T40" fmla="*/ 175 w 395"/>
                <a:gd name="T41" fmla="*/ 160 h 762"/>
                <a:gd name="T42" fmla="*/ 79 w 395"/>
                <a:gd name="T43" fmla="*/ 117 h 762"/>
                <a:gd name="T44" fmla="*/ 78 w 395"/>
                <a:gd name="T45" fmla="*/ 114 h 762"/>
                <a:gd name="T46" fmla="*/ 78 w 395"/>
                <a:gd name="T47" fmla="*/ 114 h 762"/>
                <a:gd name="T48" fmla="*/ 72 w 395"/>
                <a:gd name="T49" fmla="*/ 114 h 762"/>
                <a:gd name="T50" fmla="*/ 92 w 395"/>
                <a:gd name="T51" fmla="*/ 205 h 762"/>
                <a:gd name="T52" fmla="*/ 139 w 395"/>
                <a:gd name="T53" fmla="*/ 242 h 762"/>
                <a:gd name="T54" fmla="*/ 171 w 395"/>
                <a:gd name="T55" fmla="*/ 303 h 762"/>
                <a:gd name="T56" fmla="*/ 164 w 395"/>
                <a:gd name="T57" fmla="*/ 373 h 762"/>
                <a:gd name="T58" fmla="*/ 104 w 395"/>
                <a:gd name="T59" fmla="*/ 402 h 762"/>
                <a:gd name="T60" fmla="*/ 58 w 395"/>
                <a:gd name="T61" fmla="*/ 386 h 762"/>
                <a:gd name="T62" fmla="*/ 7 w 395"/>
                <a:gd name="T63" fmla="*/ 354 h 762"/>
                <a:gd name="T64" fmla="*/ 2 w 395"/>
                <a:gd name="T65" fmla="*/ 356 h 762"/>
                <a:gd name="T66" fmla="*/ 2 w 395"/>
                <a:gd name="T67" fmla="*/ 356 h 762"/>
                <a:gd name="T68" fmla="*/ 1 w 395"/>
                <a:gd name="T69" fmla="*/ 361 h 762"/>
                <a:gd name="T70" fmla="*/ 62 w 395"/>
                <a:gd name="T71" fmla="*/ 430 h 762"/>
                <a:gd name="T72" fmla="*/ 127 w 395"/>
                <a:gd name="T73" fmla="*/ 522 h 762"/>
                <a:gd name="T74" fmla="*/ 113 w 395"/>
                <a:gd name="T75" fmla="*/ 744 h 762"/>
                <a:gd name="T76" fmla="*/ 115 w 395"/>
                <a:gd name="T77" fmla="*/ 751 h 762"/>
                <a:gd name="T78" fmla="*/ 116 w 395"/>
                <a:gd name="T79" fmla="*/ 753 h 762"/>
                <a:gd name="T80" fmla="*/ 169 w 395"/>
                <a:gd name="T81" fmla="*/ 755 h 762"/>
                <a:gd name="T82" fmla="*/ 256 w 395"/>
                <a:gd name="T83" fmla="*/ 753 h 762"/>
                <a:gd name="T84" fmla="*/ 259 w 395"/>
                <a:gd name="T85" fmla="*/ 750 h 762"/>
                <a:gd name="T86" fmla="*/ 262 w 395"/>
                <a:gd name="T87" fmla="*/ 745 h 762"/>
                <a:gd name="T88" fmla="*/ 243 w 395"/>
                <a:gd name="T89" fmla="*/ 659 h 762"/>
                <a:gd name="T90" fmla="*/ 256 w 395"/>
                <a:gd name="T91" fmla="*/ 506 h 762"/>
                <a:gd name="T92" fmla="*/ 340 w 395"/>
                <a:gd name="T93" fmla="*/ 413 h 762"/>
                <a:gd name="T94" fmla="*/ 385 w 395"/>
                <a:gd name="T95" fmla="*/ 317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5" h="762">
                  <a:moveTo>
                    <a:pt x="385" y="317"/>
                  </a:moveTo>
                  <a:cubicBezTo>
                    <a:pt x="384" y="313"/>
                    <a:pt x="381" y="313"/>
                    <a:pt x="379" y="314"/>
                  </a:cubicBezTo>
                  <a:cubicBezTo>
                    <a:pt x="377" y="314"/>
                    <a:pt x="375" y="315"/>
                    <a:pt x="375" y="317"/>
                  </a:cubicBezTo>
                  <a:cubicBezTo>
                    <a:pt x="361" y="359"/>
                    <a:pt x="333" y="389"/>
                    <a:pt x="298" y="414"/>
                  </a:cubicBezTo>
                  <a:cubicBezTo>
                    <a:pt x="283" y="424"/>
                    <a:pt x="252" y="439"/>
                    <a:pt x="244" y="414"/>
                  </a:cubicBezTo>
                  <a:cubicBezTo>
                    <a:pt x="239" y="401"/>
                    <a:pt x="243" y="385"/>
                    <a:pt x="246" y="372"/>
                  </a:cubicBezTo>
                  <a:cubicBezTo>
                    <a:pt x="261" y="304"/>
                    <a:pt x="330" y="251"/>
                    <a:pt x="304" y="175"/>
                  </a:cubicBezTo>
                  <a:cubicBezTo>
                    <a:pt x="303" y="174"/>
                    <a:pt x="302" y="173"/>
                    <a:pt x="301" y="173"/>
                  </a:cubicBezTo>
                  <a:cubicBezTo>
                    <a:pt x="299" y="171"/>
                    <a:pt x="294" y="173"/>
                    <a:pt x="293" y="177"/>
                  </a:cubicBezTo>
                  <a:cubicBezTo>
                    <a:pt x="290" y="204"/>
                    <a:pt x="275" y="245"/>
                    <a:pt x="241" y="239"/>
                  </a:cubicBezTo>
                  <a:cubicBezTo>
                    <a:pt x="214" y="234"/>
                    <a:pt x="216" y="188"/>
                    <a:pt x="216" y="168"/>
                  </a:cubicBezTo>
                  <a:cubicBezTo>
                    <a:pt x="216" y="135"/>
                    <a:pt x="214" y="102"/>
                    <a:pt x="207" y="70"/>
                  </a:cubicBezTo>
                  <a:cubicBezTo>
                    <a:pt x="205" y="60"/>
                    <a:pt x="201" y="51"/>
                    <a:pt x="196" y="42"/>
                  </a:cubicBezTo>
                  <a:cubicBezTo>
                    <a:pt x="196" y="40"/>
                    <a:pt x="195" y="38"/>
                    <a:pt x="194" y="37"/>
                  </a:cubicBezTo>
                  <a:cubicBezTo>
                    <a:pt x="190" y="24"/>
                    <a:pt x="182" y="13"/>
                    <a:pt x="172" y="4"/>
                  </a:cubicBezTo>
                  <a:cubicBezTo>
                    <a:pt x="172" y="4"/>
                    <a:pt x="172" y="4"/>
                    <a:pt x="172" y="3"/>
                  </a:cubicBezTo>
                  <a:cubicBezTo>
                    <a:pt x="171" y="1"/>
                    <a:pt x="170" y="1"/>
                    <a:pt x="168" y="1"/>
                  </a:cubicBezTo>
                  <a:cubicBezTo>
                    <a:pt x="166" y="0"/>
                    <a:pt x="164" y="1"/>
                    <a:pt x="163" y="2"/>
                  </a:cubicBezTo>
                  <a:cubicBezTo>
                    <a:pt x="161" y="4"/>
                    <a:pt x="160" y="6"/>
                    <a:pt x="162" y="9"/>
                  </a:cubicBezTo>
                  <a:cubicBezTo>
                    <a:pt x="177" y="30"/>
                    <a:pt x="179" y="61"/>
                    <a:pt x="181" y="86"/>
                  </a:cubicBezTo>
                  <a:cubicBezTo>
                    <a:pt x="183" y="111"/>
                    <a:pt x="182" y="137"/>
                    <a:pt x="175" y="160"/>
                  </a:cubicBezTo>
                  <a:cubicBezTo>
                    <a:pt x="157" y="227"/>
                    <a:pt x="87" y="154"/>
                    <a:pt x="79" y="117"/>
                  </a:cubicBezTo>
                  <a:cubicBezTo>
                    <a:pt x="79" y="116"/>
                    <a:pt x="79" y="115"/>
                    <a:pt x="78" y="114"/>
                  </a:cubicBezTo>
                  <a:cubicBezTo>
                    <a:pt x="78" y="114"/>
                    <a:pt x="78" y="114"/>
                    <a:pt x="78" y="114"/>
                  </a:cubicBezTo>
                  <a:cubicBezTo>
                    <a:pt x="77" y="112"/>
                    <a:pt x="73" y="111"/>
                    <a:pt x="72" y="114"/>
                  </a:cubicBezTo>
                  <a:cubicBezTo>
                    <a:pt x="58" y="148"/>
                    <a:pt x="68" y="179"/>
                    <a:pt x="92" y="205"/>
                  </a:cubicBezTo>
                  <a:cubicBezTo>
                    <a:pt x="106" y="219"/>
                    <a:pt x="124" y="229"/>
                    <a:pt x="139" y="242"/>
                  </a:cubicBezTo>
                  <a:cubicBezTo>
                    <a:pt x="159" y="258"/>
                    <a:pt x="168" y="278"/>
                    <a:pt x="171" y="303"/>
                  </a:cubicBezTo>
                  <a:cubicBezTo>
                    <a:pt x="174" y="327"/>
                    <a:pt x="171" y="351"/>
                    <a:pt x="164" y="373"/>
                  </a:cubicBezTo>
                  <a:cubicBezTo>
                    <a:pt x="154" y="403"/>
                    <a:pt x="133" y="409"/>
                    <a:pt x="104" y="402"/>
                  </a:cubicBezTo>
                  <a:cubicBezTo>
                    <a:pt x="89" y="398"/>
                    <a:pt x="73" y="391"/>
                    <a:pt x="58" y="386"/>
                  </a:cubicBezTo>
                  <a:cubicBezTo>
                    <a:pt x="43" y="380"/>
                    <a:pt x="14" y="371"/>
                    <a:pt x="7" y="354"/>
                  </a:cubicBezTo>
                  <a:cubicBezTo>
                    <a:pt x="6" y="351"/>
                    <a:pt x="1" y="352"/>
                    <a:pt x="2" y="356"/>
                  </a:cubicBezTo>
                  <a:cubicBezTo>
                    <a:pt x="2" y="356"/>
                    <a:pt x="2" y="356"/>
                    <a:pt x="2" y="356"/>
                  </a:cubicBezTo>
                  <a:cubicBezTo>
                    <a:pt x="1" y="357"/>
                    <a:pt x="0" y="359"/>
                    <a:pt x="1" y="361"/>
                  </a:cubicBezTo>
                  <a:cubicBezTo>
                    <a:pt x="15" y="389"/>
                    <a:pt x="39" y="409"/>
                    <a:pt x="62" y="430"/>
                  </a:cubicBezTo>
                  <a:cubicBezTo>
                    <a:pt x="90" y="456"/>
                    <a:pt x="113" y="487"/>
                    <a:pt x="127" y="522"/>
                  </a:cubicBezTo>
                  <a:cubicBezTo>
                    <a:pt x="154" y="592"/>
                    <a:pt x="146" y="678"/>
                    <a:pt x="113" y="744"/>
                  </a:cubicBezTo>
                  <a:cubicBezTo>
                    <a:pt x="111" y="747"/>
                    <a:pt x="113" y="750"/>
                    <a:pt x="115" y="751"/>
                  </a:cubicBezTo>
                  <a:cubicBezTo>
                    <a:pt x="115" y="752"/>
                    <a:pt x="116" y="753"/>
                    <a:pt x="116" y="753"/>
                  </a:cubicBezTo>
                  <a:cubicBezTo>
                    <a:pt x="129" y="762"/>
                    <a:pt x="155" y="756"/>
                    <a:pt x="169" y="755"/>
                  </a:cubicBezTo>
                  <a:cubicBezTo>
                    <a:pt x="197" y="753"/>
                    <a:pt x="229" y="760"/>
                    <a:pt x="256" y="753"/>
                  </a:cubicBezTo>
                  <a:cubicBezTo>
                    <a:pt x="257" y="753"/>
                    <a:pt x="258" y="752"/>
                    <a:pt x="259" y="750"/>
                  </a:cubicBezTo>
                  <a:cubicBezTo>
                    <a:pt x="261" y="751"/>
                    <a:pt x="264" y="747"/>
                    <a:pt x="262" y="745"/>
                  </a:cubicBezTo>
                  <a:cubicBezTo>
                    <a:pt x="242" y="726"/>
                    <a:pt x="245" y="685"/>
                    <a:pt x="243" y="659"/>
                  </a:cubicBezTo>
                  <a:cubicBezTo>
                    <a:pt x="237" y="608"/>
                    <a:pt x="234" y="554"/>
                    <a:pt x="256" y="506"/>
                  </a:cubicBezTo>
                  <a:cubicBezTo>
                    <a:pt x="273" y="467"/>
                    <a:pt x="310" y="441"/>
                    <a:pt x="340" y="413"/>
                  </a:cubicBezTo>
                  <a:cubicBezTo>
                    <a:pt x="366" y="388"/>
                    <a:pt x="395" y="355"/>
                    <a:pt x="385" y="317"/>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grpSp>
      <p:sp>
        <p:nvSpPr>
          <p:cNvPr id="3" name="矩形 2"/>
          <p:cNvSpPr/>
          <p:nvPr/>
        </p:nvSpPr>
        <p:spPr>
          <a:xfrm>
            <a:off x="1330582" y="2079766"/>
            <a:ext cx="9965705" cy="2246769"/>
          </a:xfrm>
          <a:prstGeom prst="rect">
            <a:avLst/>
          </a:prstGeom>
        </p:spPr>
        <p:txBody>
          <a:bodyPr wrap="square">
            <a:spAutoFit/>
          </a:bodyPr>
          <a:lstStyle/>
          <a:p>
            <a:r>
              <a:rPr lang="en-US" altLang="zh-CN" sz="2000" b="1" dirty="0">
                <a:latin typeface="微软雅黑" panose="020B0503020204020204" pitchFamily="34" charset="-122"/>
                <a:ea typeface="微软雅黑" panose="020B0503020204020204" pitchFamily="34" charset="-122"/>
              </a:rPr>
              <a:t>TCP</a:t>
            </a:r>
            <a:r>
              <a:rPr lang="zh-CN" altLang="en-US" sz="2000" b="1" dirty="0">
                <a:latin typeface="微软雅黑" panose="020B0503020204020204" pitchFamily="34" charset="-122"/>
                <a:ea typeface="微软雅黑" panose="020B0503020204020204" pitchFamily="34" charset="-122"/>
              </a:rPr>
              <a:t>全连接扫描脚本编写步骤</a:t>
            </a:r>
            <a:endParaRPr lang="en-US" altLang="zh-CN" sz="2000" b="1" dirty="0">
              <a:latin typeface="微软雅黑" panose="020B0503020204020204" pitchFamily="34" charset="-122"/>
              <a:ea typeface="微软雅黑" panose="020B0503020204020204" pitchFamily="34" charset="-122"/>
            </a:endParaRPr>
          </a:p>
          <a:p>
            <a:endParaRPr lang="en-US" altLang="zh-CN" sz="2000" b="1"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       为了从捕获我们的目标主机的应用标识，我们必须首先插入额外的验证代码到</a:t>
            </a:r>
            <a:r>
              <a:rPr lang="en-US" altLang="zh-CN" sz="2000" dirty="0" err="1">
                <a:latin typeface="微软雅黑" panose="020B0503020204020204" pitchFamily="34" charset="-122"/>
                <a:ea typeface="微软雅黑" panose="020B0503020204020204" pitchFamily="34" charset="-122"/>
              </a:rPr>
              <a:t>connScan</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函数中。一旦发现开放的端口，我们发送一个字符串数据到这个端口然后等待响应。收集这些响应并推断可能会得到运行在目标主机端口上的应用程序的一些信息。</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注：最终脚本参见课程源码附件</a:t>
            </a:r>
          </a:p>
        </p:txBody>
      </p:sp>
      <p:sp>
        <p:nvSpPr>
          <p:cNvPr id="15" name="圆角矩形 14"/>
          <p:cNvSpPr/>
          <p:nvPr/>
        </p:nvSpPr>
        <p:spPr>
          <a:xfrm>
            <a:off x="2487295" y="645795"/>
            <a:ext cx="6111240" cy="731520"/>
          </a:xfrm>
          <a:prstGeom prst="roundRect">
            <a:avLst>
              <a:gd name="adj" fmla="val 27816"/>
            </a:avLst>
          </a:prstGeom>
          <a:solidFill>
            <a:schemeClr val="tx1">
              <a:lumMod val="75000"/>
              <a:lumOff val="25000"/>
              <a:alpha val="40000"/>
            </a:schemeClr>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3200" b="1" dirty="0">
              <a:latin typeface="微软雅黑" charset="-122"/>
              <a:ea typeface="微软雅黑" charset="-122"/>
            </a:endParaRPr>
          </a:p>
        </p:txBody>
      </p:sp>
      <p:sp>
        <p:nvSpPr>
          <p:cNvPr id="16" name="矩形 15"/>
          <p:cNvSpPr/>
          <p:nvPr/>
        </p:nvSpPr>
        <p:spPr>
          <a:xfrm>
            <a:off x="2661698" y="725724"/>
            <a:ext cx="4663456" cy="1077218"/>
          </a:xfrm>
          <a:prstGeom prst="rect">
            <a:avLst/>
          </a:prstGeom>
          <a:noFill/>
        </p:spPr>
        <p:txBody>
          <a:bodyPr wrap="none">
            <a:spAutoFit/>
          </a:bodyPr>
          <a:lstStyle/>
          <a:p>
            <a:r>
              <a:rPr lang="en-US" altLang="zh-CN" sz="3200" b="1" dirty="0">
                <a:solidFill>
                  <a:schemeClr val="bg1"/>
                </a:solidFill>
                <a:latin typeface="微软雅黑" charset="-122"/>
                <a:ea typeface="微软雅黑" charset="-122"/>
                <a:sym typeface="+mn-ea"/>
              </a:rPr>
              <a:t>TCP</a:t>
            </a:r>
            <a:r>
              <a:rPr lang="zh-CN" altLang="en-US" sz="3200" b="1" dirty="0">
                <a:solidFill>
                  <a:schemeClr val="bg1"/>
                </a:solidFill>
                <a:latin typeface="微软雅黑" charset="-122"/>
                <a:ea typeface="微软雅黑" charset="-122"/>
                <a:sym typeface="+mn-ea"/>
              </a:rPr>
              <a:t>全连接扫描工作步骤</a:t>
            </a:r>
            <a:endParaRPr lang="x-none" altLang="en-US" sz="3200" b="1" dirty="0">
              <a:solidFill>
                <a:schemeClr val="bg1"/>
              </a:solidFill>
              <a:latin typeface="微软雅黑" charset="-122"/>
              <a:ea typeface="微软雅黑" charset="-122"/>
              <a:sym typeface="+mn-ea"/>
            </a:endParaRPr>
          </a:p>
          <a:p>
            <a:endParaRPr lang="x-none" altLang="en-US" sz="3200" b="1" dirty="0">
              <a:solidFill>
                <a:schemeClr val="tx1">
                  <a:lumMod val="75000"/>
                  <a:lumOff val="25000"/>
                </a:schemeClr>
              </a:solidFill>
              <a:latin typeface="微软雅黑" charset="-122"/>
              <a:ea typeface="微软雅黑" charset="-122"/>
            </a:endParaRPr>
          </a:p>
        </p:txBody>
      </p:sp>
    </p:spTree>
    <p:extLst>
      <p:ext uri="{BB962C8B-B14F-4D97-AF65-F5344CB8AC3E}">
        <p14:creationId xmlns:p14="http://schemas.microsoft.com/office/powerpoint/2010/main" val="19718338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2" y="0"/>
            <a:ext cx="12191210" cy="6859588"/>
          </a:xfrm>
          <a:prstGeom prst="rect">
            <a:avLst/>
          </a:prstGeom>
        </p:spPr>
      </p:pic>
      <p:grpSp>
        <p:nvGrpSpPr>
          <p:cNvPr id="11" name="组合 10"/>
          <p:cNvGrpSpPr/>
          <p:nvPr/>
        </p:nvGrpSpPr>
        <p:grpSpPr bwMode="auto">
          <a:xfrm>
            <a:off x="3000808" y="1396909"/>
            <a:ext cx="6275414" cy="3571364"/>
            <a:chOff x="1358950" y="1173758"/>
            <a:chExt cx="7072312" cy="3482975"/>
          </a:xfrm>
        </p:grpSpPr>
        <p:sp>
          <p:nvSpPr>
            <p:cNvPr id="12" name="Freeform 5"/>
            <p:cNvSpPr/>
            <p:nvPr/>
          </p:nvSpPr>
          <p:spPr bwMode="auto">
            <a:xfrm>
              <a:off x="1358950" y="1173758"/>
              <a:ext cx="7072312" cy="3482975"/>
            </a:xfrm>
            <a:custGeom>
              <a:avLst/>
              <a:gdLst>
                <a:gd name="T0" fmla="*/ 97 w 9549"/>
                <a:gd name="T1" fmla="*/ 0 h 4700"/>
                <a:gd name="T2" fmla="*/ 9452 w 9549"/>
                <a:gd name="T3" fmla="*/ 0 h 4700"/>
                <a:gd name="T4" fmla="*/ 9549 w 9549"/>
                <a:gd name="T5" fmla="*/ 97 h 4700"/>
                <a:gd name="T6" fmla="*/ 9549 w 9549"/>
                <a:gd name="T7" fmla="*/ 4603 h 4700"/>
                <a:gd name="T8" fmla="*/ 9452 w 9549"/>
                <a:gd name="T9" fmla="*/ 4700 h 4700"/>
                <a:gd name="T10" fmla="*/ 97 w 9549"/>
                <a:gd name="T11" fmla="*/ 4700 h 4700"/>
                <a:gd name="T12" fmla="*/ 0 w 9549"/>
                <a:gd name="T13" fmla="*/ 4603 h 4700"/>
                <a:gd name="T14" fmla="*/ 0 w 9549"/>
                <a:gd name="T15" fmla="*/ 97 h 4700"/>
                <a:gd name="T16" fmla="*/ 97 w 9549"/>
                <a:gd name="T17" fmla="*/ 0 h 4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49" h="4700">
                  <a:moveTo>
                    <a:pt x="97" y="0"/>
                  </a:moveTo>
                  <a:lnTo>
                    <a:pt x="9452" y="0"/>
                  </a:lnTo>
                  <a:cubicBezTo>
                    <a:pt x="9505" y="0"/>
                    <a:pt x="9549" y="43"/>
                    <a:pt x="9549" y="97"/>
                  </a:cubicBezTo>
                  <a:lnTo>
                    <a:pt x="9549" y="4603"/>
                  </a:lnTo>
                  <a:cubicBezTo>
                    <a:pt x="9549" y="4656"/>
                    <a:pt x="9505" y="4700"/>
                    <a:pt x="9452" y="4700"/>
                  </a:cubicBezTo>
                  <a:lnTo>
                    <a:pt x="97" y="4700"/>
                  </a:lnTo>
                  <a:cubicBezTo>
                    <a:pt x="44" y="4700"/>
                    <a:pt x="0" y="4656"/>
                    <a:pt x="0" y="4603"/>
                  </a:cubicBezTo>
                  <a:lnTo>
                    <a:pt x="0" y="97"/>
                  </a:lnTo>
                  <a:cubicBezTo>
                    <a:pt x="0" y="43"/>
                    <a:pt x="44" y="0"/>
                    <a:pt x="97" y="0"/>
                  </a:cubicBezTo>
                  <a:close/>
                </a:path>
              </a:pathLst>
            </a:cu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dirty="0">
                <a:solidFill>
                  <a:schemeClr val="tx1">
                    <a:lumMod val="65000"/>
                    <a:lumOff val="35000"/>
                  </a:schemeClr>
                </a:solidFill>
                <a:latin typeface="微软雅黑" charset="-122"/>
                <a:ea typeface="微软雅黑" charset="-122"/>
              </a:endParaRPr>
            </a:p>
          </p:txBody>
        </p:sp>
        <p:sp>
          <p:nvSpPr>
            <p:cNvPr id="45067" name="Freeform 8"/>
            <p:cNvSpPr/>
            <p:nvPr/>
          </p:nvSpPr>
          <p:spPr bwMode="auto">
            <a:xfrm>
              <a:off x="7817455" y="4128895"/>
              <a:ext cx="565056" cy="490140"/>
            </a:xfrm>
            <a:custGeom>
              <a:avLst/>
              <a:gdLst>
                <a:gd name="T0" fmla="*/ 579437 w 782"/>
                <a:gd name="T1" fmla="*/ 0 h 782"/>
                <a:gd name="T2" fmla="*/ 579437 w 782"/>
                <a:gd name="T3" fmla="*/ 507564 h 782"/>
                <a:gd name="T4" fmla="*/ 507563 w 782"/>
                <a:gd name="T5" fmla="*/ 579438 h 782"/>
                <a:gd name="T6" fmla="*/ 0 w 782"/>
                <a:gd name="T7" fmla="*/ 579438 h 782"/>
                <a:gd name="T8" fmla="*/ 579437 w 782"/>
                <a:gd name="T9" fmla="*/ 0 h 782"/>
                <a:gd name="T10" fmla="*/ 0 60000 65536"/>
                <a:gd name="T11" fmla="*/ 0 60000 65536"/>
                <a:gd name="T12" fmla="*/ 0 60000 65536"/>
                <a:gd name="T13" fmla="*/ 0 60000 65536"/>
                <a:gd name="T14" fmla="*/ 0 60000 65536"/>
                <a:gd name="T15" fmla="*/ 0 w 782"/>
                <a:gd name="T16" fmla="*/ 0 h 782"/>
                <a:gd name="T17" fmla="*/ 782 w 782"/>
                <a:gd name="T18" fmla="*/ 782 h 782"/>
              </a:gdLst>
              <a:ahLst/>
              <a:cxnLst>
                <a:cxn ang="T10">
                  <a:pos x="T0" y="T1"/>
                </a:cxn>
                <a:cxn ang="T11">
                  <a:pos x="T2" y="T3"/>
                </a:cxn>
                <a:cxn ang="T12">
                  <a:pos x="T4" y="T5"/>
                </a:cxn>
                <a:cxn ang="T13">
                  <a:pos x="T6" y="T7"/>
                </a:cxn>
                <a:cxn ang="T14">
                  <a:pos x="T8" y="T9"/>
                </a:cxn>
              </a:cxnLst>
              <a:rect l="T15" t="T16" r="T17" b="T18"/>
              <a:pathLst>
                <a:path w="782" h="782">
                  <a:moveTo>
                    <a:pt x="782" y="0"/>
                  </a:moveTo>
                  <a:lnTo>
                    <a:pt x="782" y="685"/>
                  </a:lnTo>
                  <a:cubicBezTo>
                    <a:pt x="782" y="738"/>
                    <a:pt x="738" y="782"/>
                    <a:pt x="685" y="782"/>
                  </a:cubicBezTo>
                  <a:lnTo>
                    <a:pt x="0" y="782"/>
                  </a:lnTo>
                  <a:lnTo>
                    <a:pt x="782" y="0"/>
                  </a:lnTo>
                  <a:close/>
                </a:path>
              </a:pathLst>
            </a:custGeom>
            <a:solidFill>
              <a:srgbClr val="0070C0"/>
            </a:solidFill>
            <a:ln w="9525">
              <a:noFill/>
              <a:round/>
            </a:ln>
          </p:spPr>
          <p:txBody>
            <a:bodyPr lIns="40225" tIns="20112" rIns="40225" bIns="20112"/>
            <a:lstStyle/>
            <a:p>
              <a:endParaRPr lang="zh-CN" altLang="en-US" sz="800"/>
            </a:p>
          </p:txBody>
        </p:sp>
      </p:grpSp>
      <p:sp>
        <p:nvSpPr>
          <p:cNvPr id="13" name="Freeform 7"/>
          <p:cNvSpPr/>
          <p:nvPr/>
        </p:nvSpPr>
        <p:spPr bwMode="auto">
          <a:xfrm>
            <a:off x="2918955" y="1229326"/>
            <a:ext cx="1986260" cy="1251278"/>
          </a:xfrm>
          <a:custGeom>
            <a:avLst/>
            <a:gdLst>
              <a:gd name="T0" fmla="*/ 5287871 w 3022"/>
              <a:gd name="T1" fmla="*/ 0 h 2098"/>
              <a:gd name="T2" fmla="*/ 0 w 3022"/>
              <a:gd name="T3" fmla="*/ 0 h 2098"/>
              <a:gd name="T4" fmla="*/ 0 w 3022"/>
              <a:gd name="T5" fmla="*/ 4351657 h 2098"/>
              <a:gd name="T6" fmla="*/ 3788300 w 3022"/>
              <a:gd name="T7" fmla="*/ 4351657 h 2098"/>
              <a:gd name="T8" fmla="*/ 5287871 w 3022"/>
              <a:gd name="T9" fmla="*/ 0 h 2098"/>
              <a:gd name="T10" fmla="*/ 0 60000 65536"/>
              <a:gd name="T11" fmla="*/ 0 60000 65536"/>
              <a:gd name="T12" fmla="*/ 0 60000 65536"/>
              <a:gd name="T13" fmla="*/ 0 60000 65536"/>
              <a:gd name="T14" fmla="*/ 0 60000 65536"/>
              <a:gd name="T15" fmla="*/ 0 w 3022"/>
              <a:gd name="T16" fmla="*/ 0 h 2098"/>
              <a:gd name="T17" fmla="*/ 3022 w 3022"/>
              <a:gd name="T18" fmla="*/ 2098 h 2098"/>
            </a:gdLst>
            <a:ahLst/>
            <a:cxnLst>
              <a:cxn ang="T10">
                <a:pos x="T0" y="T1"/>
              </a:cxn>
              <a:cxn ang="T11">
                <a:pos x="T2" y="T3"/>
              </a:cxn>
              <a:cxn ang="T12">
                <a:pos x="T4" y="T5"/>
              </a:cxn>
              <a:cxn ang="T13">
                <a:pos x="T6" y="T7"/>
              </a:cxn>
              <a:cxn ang="T14">
                <a:pos x="T8" y="T9"/>
              </a:cxn>
            </a:cxnLst>
            <a:rect l="T15" t="T16" r="T17" b="T18"/>
            <a:pathLst>
              <a:path w="3022" h="2098">
                <a:moveTo>
                  <a:pt x="3022" y="0"/>
                </a:moveTo>
                <a:lnTo>
                  <a:pt x="0" y="0"/>
                </a:lnTo>
                <a:lnTo>
                  <a:pt x="0" y="2098"/>
                </a:lnTo>
                <a:lnTo>
                  <a:pt x="2165" y="2098"/>
                </a:lnTo>
                <a:lnTo>
                  <a:pt x="3022" y="0"/>
                </a:lnTo>
                <a:close/>
              </a:path>
            </a:pathLst>
          </a:custGeom>
          <a:solidFill>
            <a:srgbClr val="0070C0"/>
          </a:solidFill>
          <a:ln w="9525">
            <a:noFill/>
            <a:round/>
          </a:ln>
          <a:effectLst>
            <a:outerShdw blurRad="50800" dist="38100" dir="2700000" algn="tl" rotWithShape="0">
              <a:prstClr val="black">
                <a:alpha val="40000"/>
              </a:prstClr>
            </a:outerShdw>
          </a:effectLst>
        </p:spPr>
        <p:txBody>
          <a:bodyPr lIns="71956" tIns="35987" rIns="71956" bIns="35987"/>
          <a:lstStyle/>
          <a:p>
            <a:endParaRPr lang="zh-CN" altLang="en-US" sz="800"/>
          </a:p>
        </p:txBody>
      </p:sp>
      <p:pic>
        <p:nvPicPr>
          <p:cNvPr id="18" name="图片 17"/>
          <p:cNvPicPr/>
          <p:nvPr/>
        </p:nvPicPr>
        <p:blipFill>
          <a:blip r:embed="rId3" cstate="print">
            <a:extLst>
              <a:ext uri="{28A0092B-C50C-407E-A947-70E740481C1C}">
                <a14:useLocalDpi xmlns:a14="http://schemas.microsoft.com/office/drawing/2010/main" val="0"/>
              </a:ext>
            </a:extLst>
          </a:blip>
          <a:stretch>
            <a:fillRect/>
          </a:stretch>
        </p:blipFill>
        <p:spPr>
          <a:xfrm>
            <a:off x="3247676" y="1351858"/>
            <a:ext cx="1024384" cy="1018156"/>
          </a:xfrm>
          <a:prstGeom prst="rect">
            <a:avLst/>
          </a:prstGeom>
        </p:spPr>
      </p:pic>
      <p:sp>
        <p:nvSpPr>
          <p:cNvPr id="2" name="矩形 1"/>
          <p:cNvSpPr/>
          <p:nvPr/>
        </p:nvSpPr>
        <p:spPr>
          <a:xfrm>
            <a:off x="2886271" y="2921142"/>
            <a:ext cx="6096000" cy="535531"/>
          </a:xfrm>
          <a:prstGeom prst="rect">
            <a:avLst/>
          </a:prstGeom>
        </p:spPr>
        <p:txBody>
          <a:bodyPr>
            <a:spAutoFit/>
          </a:bodyPr>
          <a:lstStyle/>
          <a:p>
            <a:pPr marL="226695" indent="226695" algn="ctr">
              <a:lnSpc>
                <a:spcPct val="90000"/>
              </a:lnSpc>
              <a:spcBef>
                <a:spcPts val="1000"/>
              </a:spcBef>
            </a:pPr>
            <a:r>
              <a:rPr lang="zh-CN" altLang="en-US" sz="3200" dirty="0">
                <a:latin typeface="微软雅黑" charset="-122"/>
                <a:ea typeface="微软雅黑" charset="-122"/>
              </a:rPr>
              <a:t>谢谢</a:t>
            </a:r>
            <a:endParaRPr lang="zh-CN" altLang="zh-CN" sz="3200" dirty="0">
              <a:latin typeface="微软雅黑" charset="-122"/>
              <a:ea typeface="微软雅黑"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 name="组合 112"/>
          <p:cNvGrpSpPr/>
          <p:nvPr/>
        </p:nvGrpSpPr>
        <p:grpSpPr>
          <a:xfrm>
            <a:off x="665527" y="3018545"/>
            <a:ext cx="1197175" cy="1197175"/>
            <a:chOff x="304800" y="673100"/>
            <a:chExt cx="4000500" cy="4000500"/>
          </a:xfrm>
          <a:effectLst>
            <a:outerShdw blurRad="444500" dist="254000" dir="8100000" algn="tr" rotWithShape="0">
              <a:prstClr val="black">
                <a:alpha val="50000"/>
              </a:prstClr>
            </a:outerShdw>
          </a:effectLst>
        </p:grpSpPr>
        <p:sp>
          <p:nvSpPr>
            <p:cNvPr id="114" name="同心圆 11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a:ea typeface="宋体" panose="02010600030101010101" pitchFamily="2" charset="-122"/>
                <a:cs typeface="+mn-cs"/>
              </a:endParaRPr>
            </a:p>
          </p:txBody>
        </p:sp>
        <p:sp>
          <p:nvSpPr>
            <p:cNvPr id="115" name="椭圆 114"/>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panose="02010600030101010101" pitchFamily="2" charset="-122"/>
                <a:cs typeface="+mn-cs"/>
              </a:endParaRPr>
            </a:p>
          </p:txBody>
        </p:sp>
      </p:grpSp>
      <p:sp>
        <p:nvSpPr>
          <p:cNvPr id="116" name="TextBox 57"/>
          <p:cNvSpPr txBox="1"/>
          <p:nvPr/>
        </p:nvSpPr>
        <p:spPr>
          <a:xfrm>
            <a:off x="639901" y="3401688"/>
            <a:ext cx="1257356" cy="430887"/>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rgbClr val="2B6F7D"/>
                </a:solidFill>
                <a:effectLst/>
                <a:uLnTx/>
                <a:uFillTx/>
                <a:latin typeface="微软雅黑" charset="-122"/>
                <a:ea typeface="微软雅黑" charset="-122"/>
              </a:rPr>
              <a:t>目录</a:t>
            </a:r>
          </a:p>
        </p:txBody>
      </p:sp>
      <p:sp>
        <p:nvSpPr>
          <p:cNvPr id="117" name="Freeform 5"/>
          <p:cNvSpPr/>
          <p:nvPr/>
        </p:nvSpPr>
        <p:spPr bwMode="auto">
          <a:xfrm>
            <a:off x="1988952" y="1169044"/>
            <a:ext cx="651442" cy="4649236"/>
          </a:xfrm>
          <a:custGeom>
            <a:avLst/>
            <a:gdLst/>
            <a:ahLst/>
            <a:cxnLst/>
            <a:rect l="l" t="t" r="r" b="b"/>
            <a:pathLst>
              <a:path w="931331" h="3822203">
                <a:moveTo>
                  <a:pt x="931331" y="0"/>
                </a:moveTo>
                <a:lnTo>
                  <a:pt x="931331" y="43438"/>
                </a:lnTo>
                <a:lnTo>
                  <a:pt x="929692" y="43241"/>
                </a:lnTo>
                <a:cubicBezTo>
                  <a:pt x="720560" y="43241"/>
                  <a:pt x="548753" y="233651"/>
                  <a:pt x="531759" y="477070"/>
                </a:cubicBezTo>
                <a:cubicBezTo>
                  <a:pt x="531001" y="481589"/>
                  <a:pt x="530505" y="486178"/>
                  <a:pt x="530592" y="490864"/>
                </a:cubicBezTo>
                <a:lnTo>
                  <a:pt x="527965" y="521911"/>
                </a:lnTo>
                <a:cubicBezTo>
                  <a:pt x="527965" y="524355"/>
                  <a:pt x="527981" y="526795"/>
                  <a:pt x="528584" y="529223"/>
                </a:cubicBezTo>
                <a:cubicBezTo>
                  <a:pt x="525896" y="549213"/>
                  <a:pt x="525319" y="570030"/>
                  <a:pt x="525319" y="591585"/>
                </a:cubicBezTo>
                <a:lnTo>
                  <a:pt x="525319" y="1420695"/>
                </a:lnTo>
                <a:cubicBezTo>
                  <a:pt x="525319" y="1644311"/>
                  <a:pt x="418363" y="1909396"/>
                  <a:pt x="152419" y="1909396"/>
                </a:cubicBezTo>
                <a:lnTo>
                  <a:pt x="152419" y="1917007"/>
                </a:lnTo>
                <a:cubicBezTo>
                  <a:pt x="411268" y="1917007"/>
                  <a:pt x="525319" y="2180779"/>
                  <a:pt x="525319" y="2401508"/>
                </a:cubicBezTo>
                <a:lnTo>
                  <a:pt x="525319" y="3229831"/>
                </a:lnTo>
                <a:lnTo>
                  <a:pt x="528395" y="3285086"/>
                </a:lnTo>
                <a:lnTo>
                  <a:pt x="527965" y="3290166"/>
                </a:lnTo>
                <a:cubicBezTo>
                  <a:pt x="527965" y="3298449"/>
                  <a:pt x="528142" y="3306682"/>
                  <a:pt x="530049" y="3314794"/>
                </a:cubicBezTo>
                <a:cubicBezTo>
                  <a:pt x="529872" y="3323297"/>
                  <a:pt x="530775" y="3331587"/>
                  <a:pt x="532157" y="3339708"/>
                </a:cubicBezTo>
                <a:cubicBezTo>
                  <a:pt x="550979" y="3580884"/>
                  <a:pt x="721914" y="3768836"/>
                  <a:pt x="929692" y="3768836"/>
                </a:cubicBezTo>
                <a:cubicBezTo>
                  <a:pt x="930239" y="3768836"/>
                  <a:pt x="930786" y="3768835"/>
                  <a:pt x="931331" y="3768639"/>
                </a:cubicBezTo>
                <a:lnTo>
                  <a:pt x="931331" y="3822203"/>
                </a:lnTo>
                <a:cubicBezTo>
                  <a:pt x="739757" y="3822203"/>
                  <a:pt x="598112" y="3773911"/>
                  <a:pt x="507975" y="3678638"/>
                </a:cubicBezTo>
                <a:cubicBezTo>
                  <a:pt x="417575" y="3582577"/>
                  <a:pt x="372901" y="3410141"/>
                  <a:pt x="372901" y="3162642"/>
                </a:cubicBezTo>
                <a:lnTo>
                  <a:pt x="372901" y="2435365"/>
                </a:lnTo>
                <a:cubicBezTo>
                  <a:pt x="372901" y="2299674"/>
                  <a:pt x="350301" y="2189965"/>
                  <a:pt x="304838" y="2105453"/>
                </a:cubicBezTo>
                <a:cubicBezTo>
                  <a:pt x="260163" y="2021204"/>
                  <a:pt x="158200" y="1972649"/>
                  <a:pt x="0" y="1961888"/>
                </a:cubicBezTo>
                <a:lnTo>
                  <a:pt x="0" y="1860316"/>
                </a:lnTo>
                <a:cubicBezTo>
                  <a:pt x="146638" y="1837744"/>
                  <a:pt x="245710" y="1792339"/>
                  <a:pt x="296166" y="1724624"/>
                </a:cubicBezTo>
                <a:cubicBezTo>
                  <a:pt x="347410" y="1657434"/>
                  <a:pt x="372901" y="1544052"/>
                  <a:pt x="372901" y="1386838"/>
                </a:cubicBezTo>
                <a:lnTo>
                  <a:pt x="372901" y="659562"/>
                </a:lnTo>
                <a:cubicBezTo>
                  <a:pt x="372901" y="411275"/>
                  <a:pt x="417575" y="239626"/>
                  <a:pt x="507975" y="143566"/>
                </a:cubicBezTo>
                <a:cubicBezTo>
                  <a:pt x="598112" y="47505"/>
                  <a:pt x="739757" y="0"/>
                  <a:pt x="931331" y="0"/>
                </a:cubicBezTo>
                <a:close/>
              </a:path>
            </a:pathLst>
          </a:custGeom>
          <a:gradFill flip="none" rotWithShape="1">
            <a:gsLst>
              <a:gs pos="0">
                <a:sysClr val="window" lastClr="FFFFFF"/>
              </a:gs>
              <a:gs pos="100000">
                <a:sysClr val="window" lastClr="FFFFFF">
                  <a:lumMod val="85000"/>
                </a:sysClr>
              </a:gs>
            </a:gsLst>
            <a:lin ang="0" scaled="1"/>
            <a:tileRect/>
          </a:gradFill>
          <a:ln w="12700" cap="flat" cmpd="sng" algn="ctr">
            <a:gradFill>
              <a:gsLst>
                <a:gs pos="0">
                  <a:sysClr val="window" lastClr="FFFFFF"/>
                </a:gs>
                <a:gs pos="100000">
                  <a:sysClr val="window" lastClr="FFFFFF">
                    <a:lumMod val="85000"/>
                  </a:sysClr>
                </a:gs>
              </a:gsLst>
              <a:lin ang="5400000" scaled="0"/>
            </a:gra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Calibri"/>
              <a:ea typeface="宋体" panose="02010600030101010101" pitchFamily="2" charset="-122"/>
              <a:cs typeface="+mn-cs"/>
            </a:endParaRPr>
          </a:p>
        </p:txBody>
      </p:sp>
      <p:grpSp>
        <p:nvGrpSpPr>
          <p:cNvPr id="35" name="组合 34">
            <a:extLst>
              <a:ext uri="{FF2B5EF4-FFF2-40B4-BE49-F238E27FC236}">
                <a16:creationId xmlns:a16="http://schemas.microsoft.com/office/drawing/2014/main" id="{70866EC0-7725-4C5E-9DD2-71B2705BC9DC}"/>
              </a:ext>
            </a:extLst>
          </p:cNvPr>
          <p:cNvGrpSpPr/>
          <p:nvPr/>
        </p:nvGrpSpPr>
        <p:grpSpPr>
          <a:xfrm>
            <a:off x="2731933" y="3243590"/>
            <a:ext cx="8875988" cy="502285"/>
            <a:chOff x="3710491" y="1059582"/>
            <a:chExt cx="4608747" cy="599235"/>
          </a:xfrm>
        </p:grpSpPr>
        <p:grpSp>
          <p:nvGrpSpPr>
            <p:cNvPr id="36" name="组合 35">
              <a:extLst>
                <a:ext uri="{FF2B5EF4-FFF2-40B4-BE49-F238E27FC236}">
                  <a16:creationId xmlns:a16="http://schemas.microsoft.com/office/drawing/2014/main" id="{71548A3F-0FA5-4AA8-8C6B-33E6058ABA55}"/>
                </a:ext>
              </a:extLst>
            </p:cNvPr>
            <p:cNvGrpSpPr/>
            <p:nvPr/>
          </p:nvGrpSpPr>
          <p:grpSpPr>
            <a:xfrm>
              <a:off x="3710491" y="1059582"/>
              <a:ext cx="4608747" cy="599235"/>
              <a:chOff x="4139952" y="1170041"/>
              <a:chExt cx="4126391" cy="536519"/>
            </a:xfrm>
          </p:grpSpPr>
          <p:sp>
            <p:nvSpPr>
              <p:cNvPr id="38" name="圆角矩形 12">
                <a:extLst>
                  <a:ext uri="{FF2B5EF4-FFF2-40B4-BE49-F238E27FC236}">
                    <a16:creationId xmlns:a16="http://schemas.microsoft.com/office/drawing/2014/main" id="{75A72C87-0AF8-47C7-B166-35ECB8DDDF56}"/>
                  </a:ext>
                </a:extLst>
              </p:cNvPr>
              <p:cNvSpPr/>
              <p:nvPr/>
            </p:nvSpPr>
            <p:spPr>
              <a:xfrm>
                <a:off x="4139952" y="1170041"/>
                <a:ext cx="4126391" cy="536519"/>
              </a:xfrm>
              <a:prstGeom prst="roundRect">
                <a:avLst>
                  <a:gd name="adj" fmla="val 50000"/>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ln>
              <a:effectLst>
                <a:outerShdw blurRad="152400" dist="38100" dir="8100000" algn="tr" rotWithShape="0">
                  <a:prstClr val="black">
                    <a:alpha val="3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a:ln>
                    <a:noFill/>
                  </a:ln>
                  <a:solidFill>
                    <a:sysClr val="windowText" lastClr="000000">
                      <a:lumMod val="65000"/>
                      <a:lumOff val="35000"/>
                    </a:sysClr>
                  </a:solidFill>
                  <a:effectLst/>
                  <a:uLnTx/>
                  <a:uFillTx/>
                  <a:latin typeface="微软雅黑" charset="-122"/>
                  <a:ea typeface="微软雅黑" charset="-122"/>
                  <a:cs typeface="+mn-cs"/>
                </a:endParaRPr>
              </a:p>
            </p:txBody>
          </p:sp>
          <p:sp>
            <p:nvSpPr>
              <p:cNvPr id="39" name="圆角矩形 113">
                <a:extLst>
                  <a:ext uri="{FF2B5EF4-FFF2-40B4-BE49-F238E27FC236}">
                    <a16:creationId xmlns:a16="http://schemas.microsoft.com/office/drawing/2014/main" id="{437C37F2-A1C5-4753-BBFB-3308F87D4CF0}"/>
                  </a:ext>
                </a:extLst>
              </p:cNvPr>
              <p:cNvSpPr/>
              <p:nvPr/>
            </p:nvSpPr>
            <p:spPr>
              <a:xfrm>
                <a:off x="4508426" y="1262713"/>
                <a:ext cx="3672408" cy="38945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chemeClr val="bg2"/>
              </a:solidFill>
              <a:ln w="6350" cap="flat" cmpd="sng" algn="ctr">
                <a:noFill/>
                <a:prstDash val="solid"/>
              </a:ln>
              <a:effectLst>
                <a:innerShdw blurRad="63500" dist="50800" dir="16200000">
                  <a:prstClr val="black">
                    <a:alpha val="32000"/>
                  </a:prstClr>
                </a:innerShdw>
              </a:effectLst>
            </p:spPr>
            <p:txBody>
              <a:bodyPr rtlCol="0" anchor="ctr"/>
              <a:lstStyle/>
              <a:p>
                <a:pPr lvl="0" defTabSz="914400">
                  <a:defRPr/>
                </a:pPr>
                <a:r>
                  <a:rPr lang="zh-CN" altLang="en-US" sz="2000" b="1" kern="0" dirty="0">
                    <a:solidFill>
                      <a:sysClr val="windowText" lastClr="000000">
                        <a:lumMod val="65000"/>
                        <a:lumOff val="35000"/>
                      </a:sysClr>
                    </a:solidFill>
                    <a:latin typeface="微软雅黑" charset="-122"/>
                    <a:ea typeface="微软雅黑" charset="-122"/>
                  </a:rPr>
                  <a:t>端口扫描函数调用</a:t>
                </a:r>
                <a:r>
                  <a:rPr lang="en-US" altLang="zh-CN" sz="2000" b="1" kern="0" dirty="0" err="1">
                    <a:solidFill>
                      <a:sysClr val="windowText" lastClr="000000">
                        <a:lumMod val="65000"/>
                        <a:lumOff val="35000"/>
                      </a:sysClr>
                    </a:solidFill>
                    <a:latin typeface="微软雅黑" charset="-122"/>
                    <a:ea typeface="微软雅黑" charset="-122"/>
                  </a:rPr>
                  <a:t>socketAPI</a:t>
                </a:r>
                <a:r>
                  <a:rPr lang="zh-CN" altLang="en-US" sz="2000" b="1" kern="0" dirty="0">
                    <a:solidFill>
                      <a:sysClr val="windowText" lastClr="000000">
                        <a:lumMod val="65000"/>
                        <a:lumOff val="35000"/>
                      </a:sysClr>
                    </a:solidFill>
                    <a:latin typeface="微软雅黑" charset="-122"/>
                    <a:ea typeface="微软雅黑" charset="-122"/>
                  </a:rPr>
                  <a:t>解析地址并枚举端口发起连接扫描</a:t>
                </a:r>
                <a:endParaRPr kumimoji="0" lang="zh-CN" altLang="en-US" sz="2000" b="1" i="0" u="none" strike="noStrike" kern="0" cap="none" spc="0" normalizeH="0" baseline="0" noProof="0" dirty="0">
                  <a:ln>
                    <a:noFill/>
                  </a:ln>
                  <a:solidFill>
                    <a:sysClr val="windowText" lastClr="000000">
                      <a:lumMod val="65000"/>
                      <a:lumOff val="35000"/>
                    </a:sysClr>
                  </a:solidFill>
                  <a:effectLst/>
                  <a:uLnTx/>
                  <a:uFillTx/>
                  <a:latin typeface="微软雅黑" charset="-122"/>
                  <a:ea typeface="微软雅黑" charset="-122"/>
                  <a:cs typeface="+mn-cs"/>
                </a:endParaRPr>
              </a:p>
            </p:txBody>
          </p:sp>
          <p:sp>
            <p:nvSpPr>
              <p:cNvPr id="40" name="TextBox 35">
                <a:extLst>
                  <a:ext uri="{FF2B5EF4-FFF2-40B4-BE49-F238E27FC236}">
                    <a16:creationId xmlns:a16="http://schemas.microsoft.com/office/drawing/2014/main" id="{FE1853F8-9C75-4356-B4A9-8F32B0E5B39C}"/>
                  </a:ext>
                </a:extLst>
              </p:cNvPr>
              <p:cNvSpPr txBox="1"/>
              <p:nvPr/>
            </p:nvSpPr>
            <p:spPr>
              <a:xfrm>
                <a:off x="4246444" y="1253634"/>
                <a:ext cx="449515" cy="42738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effectLst>
                      <a:innerShdw blurRad="63500" dist="50800" dir="10800000">
                        <a:prstClr val="black">
                          <a:alpha val="50000"/>
                        </a:prstClr>
                      </a:innerShdw>
                    </a:effectLst>
                    <a:uLnTx/>
                    <a:uFillTx/>
                    <a:latin typeface="微软雅黑" charset="-122"/>
                    <a:ea typeface="微软雅黑" charset="-122"/>
                  </a:rPr>
                  <a:t>0</a:t>
                </a:r>
                <a:r>
                  <a:rPr kumimoji="0" lang="en-US" altLang="en-US" sz="2000" b="1" i="0" u="none" strike="noStrike" kern="0" cap="none" spc="0" normalizeH="0" baseline="0" noProof="0" dirty="0">
                    <a:ln>
                      <a:noFill/>
                    </a:ln>
                    <a:effectLst>
                      <a:innerShdw blurRad="63500" dist="50800" dir="10800000">
                        <a:prstClr val="black">
                          <a:alpha val="50000"/>
                        </a:prstClr>
                      </a:innerShdw>
                    </a:effectLst>
                    <a:uLnTx/>
                    <a:uFillTx/>
                    <a:latin typeface="微软雅黑" charset="-122"/>
                    <a:ea typeface="微软雅黑" charset="-122"/>
                  </a:rPr>
                  <a:t>5</a:t>
                </a:r>
                <a:endParaRPr kumimoji="0" lang="x-none" altLang="en-US" sz="2000" b="1" i="0" u="none" strike="noStrike" kern="0" cap="none" spc="0" normalizeH="0" baseline="0" noProof="0" dirty="0">
                  <a:ln>
                    <a:noFill/>
                  </a:ln>
                  <a:effectLst>
                    <a:innerShdw blurRad="63500" dist="50800" dir="10800000">
                      <a:prstClr val="black">
                        <a:alpha val="50000"/>
                      </a:prstClr>
                    </a:innerShdw>
                  </a:effectLst>
                  <a:uLnTx/>
                  <a:uFillTx/>
                  <a:latin typeface="微软雅黑" charset="-122"/>
                  <a:ea typeface="微软雅黑" charset="-122"/>
                </a:endParaRPr>
              </a:p>
            </p:txBody>
          </p:sp>
        </p:grpSp>
        <p:sp>
          <p:nvSpPr>
            <p:cNvPr id="37" name="TextBox 32">
              <a:extLst>
                <a:ext uri="{FF2B5EF4-FFF2-40B4-BE49-F238E27FC236}">
                  <a16:creationId xmlns:a16="http://schemas.microsoft.com/office/drawing/2014/main" id="{94181CFF-35D2-44A6-BC71-541854E85713}"/>
                </a:ext>
              </a:extLst>
            </p:cNvPr>
            <p:cNvSpPr txBox="1"/>
            <p:nvPr/>
          </p:nvSpPr>
          <p:spPr>
            <a:xfrm>
              <a:off x="4331492" y="1248480"/>
              <a:ext cx="309880" cy="350520"/>
            </a:xfrm>
            <a:prstGeom prst="rect">
              <a:avLst/>
            </a:prstGeom>
            <a:noFill/>
          </p:spPr>
          <p:txBody>
            <a:bodyPr wrap="square" rtlCol="0">
              <a:spAutoFit/>
            </a:bodyPr>
            <a:lstStyle/>
            <a:p>
              <a:endParaRPr/>
            </a:p>
          </p:txBody>
        </p:sp>
      </p:grpSp>
      <p:grpSp>
        <p:nvGrpSpPr>
          <p:cNvPr id="47" name="组合 46">
            <a:extLst>
              <a:ext uri="{FF2B5EF4-FFF2-40B4-BE49-F238E27FC236}">
                <a16:creationId xmlns:a16="http://schemas.microsoft.com/office/drawing/2014/main" id="{3EAA132E-24D0-45E5-9160-E8F5462D5E7A}"/>
              </a:ext>
            </a:extLst>
          </p:cNvPr>
          <p:cNvGrpSpPr/>
          <p:nvPr/>
        </p:nvGrpSpPr>
        <p:grpSpPr>
          <a:xfrm>
            <a:off x="2731933" y="2663046"/>
            <a:ext cx="8875988" cy="502285"/>
            <a:chOff x="3710491" y="1059582"/>
            <a:chExt cx="4608747" cy="599235"/>
          </a:xfrm>
        </p:grpSpPr>
        <p:grpSp>
          <p:nvGrpSpPr>
            <p:cNvPr id="48" name="组合 47">
              <a:extLst>
                <a:ext uri="{FF2B5EF4-FFF2-40B4-BE49-F238E27FC236}">
                  <a16:creationId xmlns:a16="http://schemas.microsoft.com/office/drawing/2014/main" id="{DDF25680-CDB7-4C82-A527-2DB64EE817A7}"/>
                </a:ext>
              </a:extLst>
            </p:cNvPr>
            <p:cNvGrpSpPr/>
            <p:nvPr/>
          </p:nvGrpSpPr>
          <p:grpSpPr>
            <a:xfrm>
              <a:off x="3710491" y="1059582"/>
              <a:ext cx="4608747" cy="599235"/>
              <a:chOff x="4139952" y="1170041"/>
              <a:chExt cx="4126391" cy="536519"/>
            </a:xfrm>
          </p:grpSpPr>
          <p:sp>
            <p:nvSpPr>
              <p:cNvPr id="50" name="圆角矩形 12">
                <a:extLst>
                  <a:ext uri="{FF2B5EF4-FFF2-40B4-BE49-F238E27FC236}">
                    <a16:creationId xmlns:a16="http://schemas.microsoft.com/office/drawing/2014/main" id="{70D047CC-AFDE-4ECD-AEFF-BC5337396538}"/>
                  </a:ext>
                </a:extLst>
              </p:cNvPr>
              <p:cNvSpPr/>
              <p:nvPr/>
            </p:nvSpPr>
            <p:spPr>
              <a:xfrm>
                <a:off x="4139952" y="1170041"/>
                <a:ext cx="4126391" cy="536519"/>
              </a:xfrm>
              <a:prstGeom prst="roundRect">
                <a:avLst>
                  <a:gd name="adj" fmla="val 50000"/>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ln>
              <a:effectLst>
                <a:outerShdw blurRad="152400" dist="38100" dir="8100000" algn="tr" rotWithShape="0">
                  <a:prstClr val="black">
                    <a:alpha val="3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a:ln>
                    <a:noFill/>
                  </a:ln>
                  <a:solidFill>
                    <a:sysClr val="windowText" lastClr="000000">
                      <a:lumMod val="65000"/>
                      <a:lumOff val="35000"/>
                    </a:sysClr>
                  </a:solidFill>
                  <a:effectLst/>
                  <a:uLnTx/>
                  <a:uFillTx/>
                  <a:latin typeface="微软雅黑" charset="-122"/>
                  <a:ea typeface="微软雅黑" charset="-122"/>
                  <a:cs typeface="+mn-cs"/>
                </a:endParaRPr>
              </a:p>
            </p:txBody>
          </p:sp>
          <p:sp>
            <p:nvSpPr>
              <p:cNvPr id="51" name="圆角矩形 113">
                <a:extLst>
                  <a:ext uri="{FF2B5EF4-FFF2-40B4-BE49-F238E27FC236}">
                    <a16:creationId xmlns:a16="http://schemas.microsoft.com/office/drawing/2014/main" id="{E07E9245-64E6-49D6-A752-5E8D70CF9079}"/>
                  </a:ext>
                </a:extLst>
              </p:cNvPr>
              <p:cNvSpPr/>
              <p:nvPr/>
            </p:nvSpPr>
            <p:spPr>
              <a:xfrm>
                <a:off x="4508426" y="1262713"/>
                <a:ext cx="3672408" cy="38945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chemeClr val="bg2"/>
              </a:solidFill>
              <a:ln w="6350" cap="flat" cmpd="sng" algn="ctr">
                <a:noFill/>
                <a:prstDash val="solid"/>
              </a:ln>
              <a:effectLst>
                <a:innerShdw blurRad="63500" dist="50800" dir="16200000">
                  <a:prstClr val="black">
                    <a:alpha val="32000"/>
                  </a:prstClr>
                </a:innerShdw>
              </a:effectLst>
            </p:spPr>
            <p:txBody>
              <a:bodyPr rtlCol="0" anchor="ctr"/>
              <a:lstStyle/>
              <a:p>
                <a:pPr lvl="0" defTabSz="914400">
                  <a:defRPr/>
                </a:pPr>
                <a:r>
                  <a:rPr lang="en-US" altLang="zh-CN" sz="2000" b="1" kern="0" dirty="0">
                    <a:solidFill>
                      <a:sysClr val="windowText" lastClr="000000">
                        <a:lumMod val="65000"/>
                        <a:lumOff val="35000"/>
                      </a:sysClr>
                    </a:solidFill>
                    <a:latin typeface="微软雅黑" charset="-122"/>
                    <a:ea typeface="微软雅黑" charset="-122"/>
                  </a:rPr>
                  <a:t> </a:t>
                </a:r>
                <a:r>
                  <a:rPr lang="en-US" altLang="zh-CN" sz="2000" b="1" kern="0" dirty="0" err="1">
                    <a:solidFill>
                      <a:sysClr val="windowText" lastClr="000000">
                        <a:lumMod val="65000"/>
                        <a:lumOff val="35000"/>
                      </a:sysClr>
                    </a:solidFill>
                    <a:latin typeface="微软雅黑" charset="-122"/>
                    <a:ea typeface="微软雅黑" charset="-122"/>
                  </a:rPr>
                  <a:t>optparse</a:t>
                </a:r>
                <a:r>
                  <a:rPr lang="zh-CN" altLang="en-US" sz="2000" b="1" kern="0" dirty="0">
                    <a:solidFill>
                      <a:sysClr val="windowText" lastClr="000000">
                        <a:lumMod val="65000"/>
                        <a:lumOff val="35000"/>
                      </a:sysClr>
                    </a:solidFill>
                    <a:latin typeface="微软雅黑" charset="-122"/>
                    <a:ea typeface="微软雅黑" charset="-122"/>
                  </a:rPr>
                  <a:t>模块快速解析目标主机和扫描端口实例分析</a:t>
                </a:r>
                <a:endParaRPr kumimoji="0" lang="zh-CN" altLang="en-US" sz="2000" b="1" i="0" u="none" strike="noStrike" kern="0" cap="none" spc="0" normalizeH="0" baseline="0" noProof="0" dirty="0">
                  <a:ln>
                    <a:noFill/>
                  </a:ln>
                  <a:solidFill>
                    <a:sysClr val="windowText" lastClr="000000">
                      <a:lumMod val="65000"/>
                      <a:lumOff val="35000"/>
                    </a:sysClr>
                  </a:solidFill>
                  <a:effectLst/>
                  <a:uLnTx/>
                  <a:uFillTx/>
                  <a:latin typeface="微软雅黑" charset="-122"/>
                  <a:ea typeface="微软雅黑" charset="-122"/>
                  <a:cs typeface="+mn-cs"/>
                </a:endParaRPr>
              </a:p>
            </p:txBody>
          </p:sp>
          <p:sp>
            <p:nvSpPr>
              <p:cNvPr id="52" name="TextBox 35">
                <a:extLst>
                  <a:ext uri="{FF2B5EF4-FFF2-40B4-BE49-F238E27FC236}">
                    <a16:creationId xmlns:a16="http://schemas.microsoft.com/office/drawing/2014/main" id="{89FF29BA-6D4C-4771-919F-7D3FAECD4629}"/>
                  </a:ext>
                </a:extLst>
              </p:cNvPr>
              <p:cNvSpPr txBox="1"/>
              <p:nvPr/>
            </p:nvSpPr>
            <p:spPr>
              <a:xfrm>
                <a:off x="4246444" y="1253634"/>
                <a:ext cx="449515" cy="42738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effectLst>
                      <a:innerShdw blurRad="63500" dist="50800" dir="10800000">
                        <a:prstClr val="black">
                          <a:alpha val="50000"/>
                        </a:prstClr>
                      </a:innerShdw>
                    </a:effectLst>
                    <a:uLnTx/>
                    <a:uFillTx/>
                    <a:latin typeface="微软雅黑" charset="-122"/>
                    <a:ea typeface="微软雅黑" charset="-122"/>
                  </a:rPr>
                  <a:t>0</a:t>
                </a:r>
                <a:r>
                  <a:rPr kumimoji="0" lang="en-US" altLang="en-US" sz="2000" b="1" i="0" u="none" strike="noStrike" kern="0" cap="none" spc="0" normalizeH="0" baseline="0" noProof="0" dirty="0">
                    <a:ln>
                      <a:noFill/>
                    </a:ln>
                    <a:effectLst>
                      <a:innerShdw blurRad="63500" dist="50800" dir="10800000">
                        <a:prstClr val="black">
                          <a:alpha val="50000"/>
                        </a:prstClr>
                      </a:innerShdw>
                    </a:effectLst>
                    <a:uLnTx/>
                    <a:uFillTx/>
                    <a:latin typeface="微软雅黑" charset="-122"/>
                    <a:ea typeface="微软雅黑" charset="-122"/>
                  </a:rPr>
                  <a:t>4</a:t>
                </a:r>
                <a:endParaRPr kumimoji="0" lang="x-none" altLang="en-US" sz="2000" b="1" i="0" u="none" strike="noStrike" kern="0" cap="none" spc="0" normalizeH="0" baseline="0" noProof="0" dirty="0">
                  <a:ln>
                    <a:noFill/>
                  </a:ln>
                  <a:effectLst>
                    <a:innerShdw blurRad="63500" dist="50800" dir="10800000">
                      <a:prstClr val="black">
                        <a:alpha val="50000"/>
                      </a:prstClr>
                    </a:innerShdw>
                  </a:effectLst>
                  <a:uLnTx/>
                  <a:uFillTx/>
                  <a:latin typeface="微软雅黑" charset="-122"/>
                  <a:ea typeface="微软雅黑" charset="-122"/>
                </a:endParaRPr>
              </a:p>
            </p:txBody>
          </p:sp>
        </p:grpSp>
        <p:sp>
          <p:nvSpPr>
            <p:cNvPr id="49" name="TextBox 32">
              <a:extLst>
                <a:ext uri="{FF2B5EF4-FFF2-40B4-BE49-F238E27FC236}">
                  <a16:creationId xmlns:a16="http://schemas.microsoft.com/office/drawing/2014/main" id="{99959EC3-4CF0-4404-8546-2D39E4EDC949}"/>
                </a:ext>
              </a:extLst>
            </p:cNvPr>
            <p:cNvSpPr txBox="1"/>
            <p:nvPr/>
          </p:nvSpPr>
          <p:spPr>
            <a:xfrm>
              <a:off x="4331492" y="1248480"/>
              <a:ext cx="309880" cy="350520"/>
            </a:xfrm>
            <a:prstGeom prst="rect">
              <a:avLst/>
            </a:prstGeom>
            <a:noFill/>
          </p:spPr>
          <p:txBody>
            <a:bodyPr wrap="square" rtlCol="0">
              <a:spAutoFit/>
            </a:bodyPr>
            <a:lstStyle/>
            <a:p>
              <a:endParaRPr dirty="0"/>
            </a:p>
          </p:txBody>
        </p:sp>
      </p:grpSp>
      <p:grpSp>
        <p:nvGrpSpPr>
          <p:cNvPr id="59" name="组合 58">
            <a:extLst>
              <a:ext uri="{FF2B5EF4-FFF2-40B4-BE49-F238E27FC236}">
                <a16:creationId xmlns:a16="http://schemas.microsoft.com/office/drawing/2014/main" id="{5D2E4CB3-9DDC-4B48-B3F4-B146984329EF}"/>
              </a:ext>
            </a:extLst>
          </p:cNvPr>
          <p:cNvGrpSpPr/>
          <p:nvPr/>
        </p:nvGrpSpPr>
        <p:grpSpPr>
          <a:xfrm>
            <a:off x="2731933" y="1504472"/>
            <a:ext cx="8875988" cy="502285"/>
            <a:chOff x="3709941" y="1060414"/>
            <a:chExt cx="4608747" cy="599235"/>
          </a:xfrm>
        </p:grpSpPr>
        <p:grpSp>
          <p:nvGrpSpPr>
            <p:cNvPr id="60" name="组合 59">
              <a:extLst>
                <a:ext uri="{FF2B5EF4-FFF2-40B4-BE49-F238E27FC236}">
                  <a16:creationId xmlns:a16="http://schemas.microsoft.com/office/drawing/2014/main" id="{3A2AE71F-C0B8-49D7-AF7B-8C9D940DA7EE}"/>
                </a:ext>
              </a:extLst>
            </p:cNvPr>
            <p:cNvGrpSpPr/>
            <p:nvPr/>
          </p:nvGrpSpPr>
          <p:grpSpPr>
            <a:xfrm>
              <a:off x="3709941" y="1060414"/>
              <a:ext cx="4608747" cy="599235"/>
              <a:chOff x="4139460" y="1170786"/>
              <a:chExt cx="4126391" cy="536519"/>
            </a:xfrm>
          </p:grpSpPr>
          <p:sp>
            <p:nvSpPr>
              <p:cNvPr id="62" name="圆角矩形 12">
                <a:extLst>
                  <a:ext uri="{FF2B5EF4-FFF2-40B4-BE49-F238E27FC236}">
                    <a16:creationId xmlns:a16="http://schemas.microsoft.com/office/drawing/2014/main" id="{38EF498B-6A33-4C23-9F46-E3B70C781EBA}"/>
                  </a:ext>
                </a:extLst>
              </p:cNvPr>
              <p:cNvSpPr/>
              <p:nvPr/>
            </p:nvSpPr>
            <p:spPr>
              <a:xfrm>
                <a:off x="4139460" y="1170786"/>
                <a:ext cx="4126391" cy="536519"/>
              </a:xfrm>
              <a:prstGeom prst="roundRect">
                <a:avLst>
                  <a:gd name="adj" fmla="val 50000"/>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ln>
              <a:effectLst>
                <a:outerShdw blurRad="152400" dist="38100" dir="8100000" algn="tr" rotWithShape="0">
                  <a:prstClr val="black">
                    <a:alpha val="3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a:ln>
                    <a:noFill/>
                  </a:ln>
                  <a:solidFill>
                    <a:sysClr val="windowText" lastClr="000000">
                      <a:lumMod val="65000"/>
                      <a:lumOff val="35000"/>
                    </a:sysClr>
                  </a:solidFill>
                  <a:effectLst/>
                  <a:uLnTx/>
                  <a:uFillTx/>
                  <a:latin typeface="微软雅黑" charset="-122"/>
                  <a:ea typeface="微软雅黑" charset="-122"/>
                  <a:cs typeface="+mn-cs"/>
                </a:endParaRPr>
              </a:p>
            </p:txBody>
          </p:sp>
          <p:sp>
            <p:nvSpPr>
              <p:cNvPr id="63" name="圆角矩形 113">
                <a:extLst>
                  <a:ext uri="{FF2B5EF4-FFF2-40B4-BE49-F238E27FC236}">
                    <a16:creationId xmlns:a16="http://schemas.microsoft.com/office/drawing/2014/main" id="{3495AD2B-DB2B-4019-8898-F6EE464B47AC}"/>
                  </a:ext>
                </a:extLst>
              </p:cNvPr>
              <p:cNvSpPr/>
              <p:nvPr/>
            </p:nvSpPr>
            <p:spPr>
              <a:xfrm>
                <a:off x="4508426" y="1262713"/>
                <a:ext cx="3672408" cy="38945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rgbClr val="5B9BD5"/>
              </a:solidFill>
              <a:ln w="6350" cap="flat" cmpd="sng" algn="ctr">
                <a:noFill/>
                <a:prstDash val="solid"/>
              </a:ln>
              <a:effectLst>
                <a:innerShdw blurRad="63500" dist="50800" dir="16200000">
                  <a:prstClr val="black">
                    <a:alpha val="32000"/>
                  </a:prstClr>
                </a:innerShdw>
              </a:effectLst>
            </p:spPr>
            <p:txBody>
              <a:bodyPr rtlCol="0" anchor="ctr"/>
              <a:lstStyle/>
              <a:p>
                <a:pPr lvl="0" defTabSz="914400">
                  <a:defRPr/>
                </a:pPr>
                <a:r>
                  <a:rPr lang="zh-CN" altLang="en-US" sz="2000" b="1" kern="0" dirty="0">
                    <a:solidFill>
                      <a:sysClr val="windowText" lastClr="000000">
                        <a:lumMod val="65000"/>
                        <a:lumOff val="35000"/>
                      </a:sysClr>
                    </a:solidFill>
                    <a:latin typeface="微软雅黑" charset="-122"/>
                    <a:ea typeface="微软雅黑" charset="-122"/>
                  </a:rPr>
                  <a:t> </a:t>
                </a:r>
                <a:r>
                  <a:rPr lang="en-US" altLang="zh-CN" sz="2000" b="1" kern="0" dirty="0">
                    <a:solidFill>
                      <a:sysClr val="windowText" lastClr="000000">
                        <a:lumMod val="65000"/>
                        <a:lumOff val="35000"/>
                      </a:sysClr>
                    </a:solidFill>
                    <a:latin typeface="微软雅黑" charset="-122"/>
                    <a:ea typeface="微软雅黑" charset="-122"/>
                  </a:rPr>
                  <a:t>TCP</a:t>
                </a:r>
                <a:r>
                  <a:rPr lang="zh-CN" altLang="en-US" sz="2000" b="1" kern="0" dirty="0">
                    <a:solidFill>
                      <a:sysClr val="windowText" lastClr="000000">
                        <a:lumMod val="65000"/>
                        <a:lumOff val="35000"/>
                      </a:sysClr>
                    </a:solidFill>
                    <a:latin typeface="微软雅黑" charset="-122"/>
                    <a:ea typeface="微软雅黑" charset="-122"/>
                  </a:rPr>
                  <a:t>全连接扫描工作步骤</a:t>
                </a:r>
                <a:endParaRPr kumimoji="0" lang="zh-CN" altLang="en-US" sz="2000" b="1" i="0" u="none" strike="noStrike" kern="0" cap="none" spc="0" normalizeH="0" baseline="0" noProof="0" dirty="0">
                  <a:ln>
                    <a:noFill/>
                  </a:ln>
                  <a:solidFill>
                    <a:sysClr val="windowText" lastClr="000000">
                      <a:lumMod val="65000"/>
                      <a:lumOff val="35000"/>
                    </a:sysClr>
                  </a:solidFill>
                  <a:effectLst/>
                  <a:uLnTx/>
                  <a:uFillTx/>
                  <a:latin typeface="微软雅黑" charset="-122"/>
                  <a:ea typeface="微软雅黑" charset="-122"/>
                  <a:cs typeface="+mn-cs"/>
                </a:endParaRPr>
              </a:p>
            </p:txBody>
          </p:sp>
          <p:sp>
            <p:nvSpPr>
              <p:cNvPr id="64" name="TextBox 35">
                <a:extLst>
                  <a:ext uri="{FF2B5EF4-FFF2-40B4-BE49-F238E27FC236}">
                    <a16:creationId xmlns:a16="http://schemas.microsoft.com/office/drawing/2014/main" id="{36A00D80-491A-4283-B0ED-5CE05DCAE099}"/>
                  </a:ext>
                </a:extLst>
              </p:cNvPr>
              <p:cNvSpPr txBox="1"/>
              <p:nvPr/>
            </p:nvSpPr>
            <p:spPr>
              <a:xfrm>
                <a:off x="4246444" y="1253634"/>
                <a:ext cx="449515" cy="42738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rgbClr val="FF0000"/>
                    </a:solidFill>
                    <a:effectLst>
                      <a:innerShdw blurRad="63500" dist="50800" dir="10800000">
                        <a:prstClr val="black">
                          <a:alpha val="50000"/>
                        </a:prstClr>
                      </a:innerShdw>
                    </a:effectLst>
                    <a:uLnTx/>
                    <a:uFillTx/>
                    <a:latin typeface="微软雅黑" charset="-122"/>
                    <a:ea typeface="微软雅黑" charset="-122"/>
                  </a:rPr>
                  <a:t>0</a:t>
                </a:r>
                <a:r>
                  <a:rPr kumimoji="0" lang="x-none" altLang="en-US" sz="2000" b="1" i="0" u="none" strike="noStrike" kern="0" cap="none" spc="0" normalizeH="0" baseline="0" noProof="0" dirty="0">
                    <a:ln>
                      <a:noFill/>
                    </a:ln>
                    <a:solidFill>
                      <a:srgbClr val="FF0000"/>
                    </a:solidFill>
                    <a:effectLst>
                      <a:innerShdw blurRad="63500" dist="50800" dir="10800000">
                        <a:prstClr val="black">
                          <a:alpha val="50000"/>
                        </a:prstClr>
                      </a:innerShdw>
                    </a:effectLst>
                    <a:uLnTx/>
                    <a:uFillTx/>
                    <a:latin typeface="微软雅黑" charset="-122"/>
                    <a:ea typeface="微软雅黑" charset="-122"/>
                  </a:rPr>
                  <a:t>2</a:t>
                </a:r>
              </a:p>
            </p:txBody>
          </p:sp>
        </p:grpSp>
        <p:sp>
          <p:nvSpPr>
            <p:cNvPr id="61" name="TextBox 32">
              <a:extLst>
                <a:ext uri="{FF2B5EF4-FFF2-40B4-BE49-F238E27FC236}">
                  <a16:creationId xmlns:a16="http://schemas.microsoft.com/office/drawing/2014/main" id="{36C7B043-632F-4DA0-8370-1838C3B38B24}"/>
                </a:ext>
              </a:extLst>
            </p:cNvPr>
            <p:cNvSpPr txBox="1"/>
            <p:nvPr/>
          </p:nvSpPr>
          <p:spPr>
            <a:xfrm>
              <a:off x="4331492" y="1248480"/>
              <a:ext cx="309880" cy="350520"/>
            </a:xfrm>
            <a:prstGeom prst="rect">
              <a:avLst/>
            </a:prstGeom>
            <a:noFill/>
          </p:spPr>
          <p:txBody>
            <a:bodyPr wrap="square" rtlCol="0">
              <a:spAutoFit/>
            </a:bodyPr>
            <a:lstStyle/>
            <a:p>
              <a:endParaRPr/>
            </a:p>
          </p:txBody>
        </p:sp>
      </p:grpSp>
      <p:grpSp>
        <p:nvGrpSpPr>
          <p:cNvPr id="65" name="组合 64">
            <a:extLst>
              <a:ext uri="{FF2B5EF4-FFF2-40B4-BE49-F238E27FC236}">
                <a16:creationId xmlns:a16="http://schemas.microsoft.com/office/drawing/2014/main" id="{5E558A8D-C1B9-4361-B6E4-D638DB96F8DF}"/>
              </a:ext>
            </a:extLst>
          </p:cNvPr>
          <p:cNvGrpSpPr/>
          <p:nvPr/>
        </p:nvGrpSpPr>
        <p:grpSpPr>
          <a:xfrm>
            <a:off x="2731934" y="2071632"/>
            <a:ext cx="8875988" cy="502285"/>
            <a:chOff x="3710491" y="1059582"/>
            <a:chExt cx="4608747" cy="599235"/>
          </a:xfrm>
        </p:grpSpPr>
        <p:grpSp>
          <p:nvGrpSpPr>
            <p:cNvPr id="66" name="组合 65">
              <a:extLst>
                <a:ext uri="{FF2B5EF4-FFF2-40B4-BE49-F238E27FC236}">
                  <a16:creationId xmlns:a16="http://schemas.microsoft.com/office/drawing/2014/main" id="{8201BFD3-05D1-4392-A86B-71EC12EC21AB}"/>
                </a:ext>
              </a:extLst>
            </p:cNvPr>
            <p:cNvGrpSpPr/>
            <p:nvPr/>
          </p:nvGrpSpPr>
          <p:grpSpPr>
            <a:xfrm>
              <a:off x="3710491" y="1059582"/>
              <a:ext cx="4608747" cy="599235"/>
              <a:chOff x="4139952" y="1170041"/>
              <a:chExt cx="4126391" cy="536519"/>
            </a:xfrm>
          </p:grpSpPr>
          <p:sp>
            <p:nvSpPr>
              <p:cNvPr id="68" name="圆角矩形 12">
                <a:extLst>
                  <a:ext uri="{FF2B5EF4-FFF2-40B4-BE49-F238E27FC236}">
                    <a16:creationId xmlns:a16="http://schemas.microsoft.com/office/drawing/2014/main" id="{69515DA7-78F2-4C09-9ED0-8E5A6636B10A}"/>
                  </a:ext>
                </a:extLst>
              </p:cNvPr>
              <p:cNvSpPr/>
              <p:nvPr/>
            </p:nvSpPr>
            <p:spPr>
              <a:xfrm>
                <a:off x="4139952" y="1170041"/>
                <a:ext cx="4126391" cy="536519"/>
              </a:xfrm>
              <a:prstGeom prst="roundRect">
                <a:avLst>
                  <a:gd name="adj" fmla="val 50000"/>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ln>
              <a:effectLst>
                <a:outerShdw blurRad="152400" dist="38100" dir="8100000" algn="tr" rotWithShape="0">
                  <a:prstClr val="black">
                    <a:alpha val="3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a:ln>
                    <a:noFill/>
                  </a:ln>
                  <a:solidFill>
                    <a:sysClr val="windowText" lastClr="000000">
                      <a:lumMod val="65000"/>
                      <a:lumOff val="35000"/>
                    </a:sysClr>
                  </a:solidFill>
                  <a:effectLst/>
                  <a:uLnTx/>
                  <a:uFillTx/>
                  <a:latin typeface="微软雅黑" charset="-122"/>
                  <a:ea typeface="微软雅黑" charset="-122"/>
                  <a:cs typeface="+mn-cs"/>
                </a:endParaRPr>
              </a:p>
            </p:txBody>
          </p:sp>
          <p:sp>
            <p:nvSpPr>
              <p:cNvPr id="69" name="圆角矩形 113">
                <a:extLst>
                  <a:ext uri="{FF2B5EF4-FFF2-40B4-BE49-F238E27FC236}">
                    <a16:creationId xmlns:a16="http://schemas.microsoft.com/office/drawing/2014/main" id="{AD4E22A8-E11E-49CC-9976-956A64962E0F}"/>
                  </a:ext>
                </a:extLst>
              </p:cNvPr>
              <p:cNvSpPr/>
              <p:nvPr/>
            </p:nvSpPr>
            <p:spPr>
              <a:xfrm>
                <a:off x="4508426" y="1262713"/>
                <a:ext cx="3672408" cy="38945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chemeClr val="bg2"/>
              </a:solidFill>
              <a:ln w="6350" cap="flat" cmpd="sng" algn="ctr">
                <a:noFill/>
                <a:prstDash val="solid"/>
              </a:ln>
              <a:effectLst>
                <a:innerShdw blurRad="63500" dist="50800" dir="16200000">
                  <a:prstClr val="black">
                    <a:alpha val="32000"/>
                  </a:prstClr>
                </a:innerShdw>
              </a:effectLst>
            </p:spPr>
            <p:txBody>
              <a:bodyPr rtlCol="0" anchor="ctr"/>
              <a:lstStyle/>
              <a:p>
                <a:pPr lvl="0" defTabSz="914400">
                  <a:defRPr/>
                </a:pPr>
                <a:r>
                  <a:rPr lang="zh-CN" altLang="en-US" sz="2000" b="1" kern="0" dirty="0">
                    <a:solidFill>
                      <a:sysClr val="windowText" lastClr="000000">
                        <a:lumMod val="65000"/>
                        <a:lumOff val="35000"/>
                      </a:sysClr>
                    </a:solidFill>
                    <a:latin typeface="微软雅黑" charset="-122"/>
                    <a:ea typeface="微软雅黑" charset="-122"/>
                  </a:rPr>
                  <a:t> </a:t>
                </a:r>
                <a:r>
                  <a:rPr lang="en-US" altLang="zh-CN" sz="2000" b="1" kern="0" dirty="0" err="1">
                    <a:solidFill>
                      <a:sysClr val="windowText" lastClr="000000">
                        <a:lumMod val="65000"/>
                        <a:lumOff val="35000"/>
                      </a:sysClr>
                    </a:solidFill>
                    <a:latin typeface="微软雅黑" charset="-122"/>
                    <a:ea typeface="微软雅黑" charset="-122"/>
                  </a:rPr>
                  <a:t>optparse</a:t>
                </a:r>
                <a:r>
                  <a:rPr lang="zh-CN" altLang="en-US" sz="2000" b="1" kern="0" dirty="0">
                    <a:solidFill>
                      <a:sysClr val="windowText" lastClr="000000">
                        <a:lumMod val="65000"/>
                        <a:lumOff val="35000"/>
                      </a:sysClr>
                    </a:solidFill>
                    <a:latin typeface="微软雅黑" charset="-122"/>
                    <a:ea typeface="微软雅黑" charset="-122"/>
                  </a:rPr>
                  <a:t>标准库用于创建选项分析器并指定命令选项</a:t>
                </a:r>
              </a:p>
            </p:txBody>
          </p:sp>
          <p:sp>
            <p:nvSpPr>
              <p:cNvPr id="70" name="TextBox 35">
                <a:extLst>
                  <a:ext uri="{FF2B5EF4-FFF2-40B4-BE49-F238E27FC236}">
                    <a16:creationId xmlns:a16="http://schemas.microsoft.com/office/drawing/2014/main" id="{BC0A9723-A707-449C-BC6E-EBDD8223BB94}"/>
                  </a:ext>
                </a:extLst>
              </p:cNvPr>
              <p:cNvSpPr txBox="1"/>
              <p:nvPr/>
            </p:nvSpPr>
            <p:spPr>
              <a:xfrm>
                <a:off x="4246444" y="1253634"/>
                <a:ext cx="449515" cy="42738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effectLst>
                      <a:innerShdw blurRad="63500" dist="50800" dir="10800000">
                        <a:prstClr val="black">
                          <a:alpha val="50000"/>
                        </a:prstClr>
                      </a:innerShdw>
                    </a:effectLst>
                    <a:uLnTx/>
                    <a:uFillTx/>
                    <a:latin typeface="微软雅黑" charset="-122"/>
                    <a:ea typeface="微软雅黑" charset="-122"/>
                  </a:rPr>
                  <a:t>0</a:t>
                </a:r>
                <a:r>
                  <a:rPr kumimoji="0" lang="en-US" altLang="en-US" sz="2000" b="1" i="0" u="none" strike="noStrike" kern="0" cap="none" spc="0" normalizeH="0" baseline="0" noProof="0" dirty="0">
                    <a:ln>
                      <a:noFill/>
                    </a:ln>
                    <a:effectLst>
                      <a:innerShdw blurRad="63500" dist="50800" dir="10800000">
                        <a:prstClr val="black">
                          <a:alpha val="50000"/>
                        </a:prstClr>
                      </a:innerShdw>
                    </a:effectLst>
                    <a:uLnTx/>
                    <a:uFillTx/>
                    <a:latin typeface="微软雅黑" charset="-122"/>
                    <a:ea typeface="微软雅黑" charset="-122"/>
                  </a:rPr>
                  <a:t>3</a:t>
                </a:r>
                <a:endParaRPr kumimoji="0" lang="x-none" altLang="en-US" sz="2000" b="1" i="0" u="none" strike="noStrike" kern="0" cap="none" spc="0" normalizeH="0" baseline="0" noProof="0" dirty="0">
                  <a:ln>
                    <a:noFill/>
                  </a:ln>
                  <a:effectLst>
                    <a:innerShdw blurRad="63500" dist="50800" dir="10800000">
                      <a:prstClr val="black">
                        <a:alpha val="50000"/>
                      </a:prstClr>
                    </a:innerShdw>
                  </a:effectLst>
                  <a:uLnTx/>
                  <a:uFillTx/>
                  <a:latin typeface="微软雅黑" charset="-122"/>
                  <a:ea typeface="微软雅黑" charset="-122"/>
                </a:endParaRPr>
              </a:p>
            </p:txBody>
          </p:sp>
        </p:grpSp>
        <p:sp>
          <p:nvSpPr>
            <p:cNvPr id="67" name="TextBox 32">
              <a:extLst>
                <a:ext uri="{FF2B5EF4-FFF2-40B4-BE49-F238E27FC236}">
                  <a16:creationId xmlns:a16="http://schemas.microsoft.com/office/drawing/2014/main" id="{66FB6D9C-A278-4DD2-96BE-A73FA7376788}"/>
                </a:ext>
              </a:extLst>
            </p:cNvPr>
            <p:cNvSpPr txBox="1"/>
            <p:nvPr/>
          </p:nvSpPr>
          <p:spPr>
            <a:xfrm>
              <a:off x="4331492" y="1248480"/>
              <a:ext cx="309880" cy="350520"/>
            </a:xfrm>
            <a:prstGeom prst="rect">
              <a:avLst/>
            </a:prstGeom>
            <a:noFill/>
          </p:spPr>
          <p:txBody>
            <a:bodyPr wrap="square" rtlCol="0">
              <a:spAutoFit/>
            </a:bodyPr>
            <a:lstStyle/>
            <a:p>
              <a:endParaRPr dirty="0"/>
            </a:p>
          </p:txBody>
        </p:sp>
      </p:grpSp>
      <p:grpSp>
        <p:nvGrpSpPr>
          <p:cNvPr id="71" name="组合 70">
            <a:extLst>
              <a:ext uri="{FF2B5EF4-FFF2-40B4-BE49-F238E27FC236}">
                <a16:creationId xmlns:a16="http://schemas.microsoft.com/office/drawing/2014/main" id="{099404C8-879D-4ED8-8A42-1492B3CC45BB}"/>
              </a:ext>
            </a:extLst>
          </p:cNvPr>
          <p:cNvGrpSpPr/>
          <p:nvPr/>
        </p:nvGrpSpPr>
        <p:grpSpPr>
          <a:xfrm>
            <a:off x="2731933" y="3819118"/>
            <a:ext cx="8875988" cy="502285"/>
            <a:chOff x="3710491" y="1059582"/>
            <a:chExt cx="4608747" cy="599235"/>
          </a:xfrm>
        </p:grpSpPr>
        <p:grpSp>
          <p:nvGrpSpPr>
            <p:cNvPr id="72" name="组合 71">
              <a:extLst>
                <a:ext uri="{FF2B5EF4-FFF2-40B4-BE49-F238E27FC236}">
                  <a16:creationId xmlns:a16="http://schemas.microsoft.com/office/drawing/2014/main" id="{2CA5F3AA-66A0-467B-9F9E-876B1A499B50}"/>
                </a:ext>
              </a:extLst>
            </p:cNvPr>
            <p:cNvGrpSpPr/>
            <p:nvPr/>
          </p:nvGrpSpPr>
          <p:grpSpPr>
            <a:xfrm>
              <a:off x="3710491" y="1059582"/>
              <a:ext cx="4608747" cy="599235"/>
              <a:chOff x="4139952" y="1170041"/>
              <a:chExt cx="4126391" cy="536519"/>
            </a:xfrm>
          </p:grpSpPr>
          <p:sp>
            <p:nvSpPr>
              <p:cNvPr id="74" name="圆角矩形 12">
                <a:extLst>
                  <a:ext uri="{FF2B5EF4-FFF2-40B4-BE49-F238E27FC236}">
                    <a16:creationId xmlns:a16="http://schemas.microsoft.com/office/drawing/2014/main" id="{06193276-158D-439D-A5AC-AD69B2C7E91D}"/>
                  </a:ext>
                </a:extLst>
              </p:cNvPr>
              <p:cNvSpPr/>
              <p:nvPr/>
            </p:nvSpPr>
            <p:spPr>
              <a:xfrm>
                <a:off x="4139952" y="1170041"/>
                <a:ext cx="4126391" cy="536519"/>
              </a:xfrm>
              <a:prstGeom prst="roundRect">
                <a:avLst>
                  <a:gd name="adj" fmla="val 50000"/>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ln>
              <a:effectLst>
                <a:outerShdw blurRad="152400" dist="38100" dir="8100000" algn="tr" rotWithShape="0">
                  <a:prstClr val="black">
                    <a:alpha val="3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a:ln>
                    <a:noFill/>
                  </a:ln>
                  <a:solidFill>
                    <a:sysClr val="windowText" lastClr="000000">
                      <a:lumMod val="65000"/>
                      <a:lumOff val="35000"/>
                    </a:sysClr>
                  </a:solidFill>
                  <a:effectLst/>
                  <a:uLnTx/>
                  <a:uFillTx/>
                  <a:latin typeface="微软雅黑" charset="-122"/>
                  <a:ea typeface="微软雅黑" charset="-122"/>
                  <a:cs typeface="+mn-cs"/>
                </a:endParaRPr>
              </a:p>
            </p:txBody>
          </p:sp>
          <p:sp>
            <p:nvSpPr>
              <p:cNvPr id="75" name="圆角矩形 113">
                <a:extLst>
                  <a:ext uri="{FF2B5EF4-FFF2-40B4-BE49-F238E27FC236}">
                    <a16:creationId xmlns:a16="http://schemas.microsoft.com/office/drawing/2014/main" id="{CB498034-18FD-424A-80C6-456370884FB2}"/>
                  </a:ext>
                </a:extLst>
              </p:cNvPr>
              <p:cNvSpPr/>
              <p:nvPr/>
            </p:nvSpPr>
            <p:spPr>
              <a:xfrm>
                <a:off x="4508426" y="1262713"/>
                <a:ext cx="3672408" cy="38945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chemeClr val="bg2"/>
              </a:solidFill>
              <a:ln w="6350" cap="flat" cmpd="sng" algn="ctr">
                <a:noFill/>
                <a:prstDash val="solid"/>
              </a:ln>
              <a:effectLst>
                <a:innerShdw blurRad="63500" dist="50800" dir="16200000">
                  <a:prstClr val="black">
                    <a:alpha val="32000"/>
                  </a:prstClr>
                </a:innerShdw>
              </a:effectLst>
            </p:spPr>
            <p:txBody>
              <a:bodyPr rtlCol="0" anchor="ctr"/>
              <a:lstStyle/>
              <a:p>
                <a:pPr lvl="0" defTabSz="914400">
                  <a:defRPr/>
                </a:pPr>
                <a:r>
                  <a:rPr lang="zh-CN" altLang="en-US" sz="2000" b="1" kern="0" dirty="0">
                    <a:solidFill>
                      <a:sysClr val="windowText" lastClr="000000">
                        <a:lumMod val="65000"/>
                        <a:lumOff val="35000"/>
                      </a:sysClr>
                    </a:solidFill>
                    <a:latin typeface="微软雅黑" charset="-122"/>
                    <a:ea typeface="微软雅黑" charset="-122"/>
                  </a:rPr>
                  <a:t>连接扫描函数产生到目标主机端口的连接，成功则获得端口开放信息</a:t>
                </a:r>
                <a:endParaRPr kumimoji="0" lang="zh-CN" altLang="en-US" sz="2000" b="1" i="0" u="none" strike="noStrike" kern="0" cap="none" spc="0" normalizeH="0" baseline="0" noProof="0" dirty="0">
                  <a:ln>
                    <a:noFill/>
                  </a:ln>
                  <a:solidFill>
                    <a:sysClr val="windowText" lastClr="000000">
                      <a:lumMod val="65000"/>
                      <a:lumOff val="35000"/>
                    </a:sysClr>
                  </a:solidFill>
                  <a:effectLst/>
                  <a:uLnTx/>
                  <a:uFillTx/>
                  <a:latin typeface="微软雅黑" charset="-122"/>
                  <a:ea typeface="微软雅黑" charset="-122"/>
                  <a:cs typeface="+mn-cs"/>
                </a:endParaRPr>
              </a:p>
            </p:txBody>
          </p:sp>
          <p:sp>
            <p:nvSpPr>
              <p:cNvPr id="76" name="TextBox 35">
                <a:extLst>
                  <a:ext uri="{FF2B5EF4-FFF2-40B4-BE49-F238E27FC236}">
                    <a16:creationId xmlns:a16="http://schemas.microsoft.com/office/drawing/2014/main" id="{84B047C4-386A-4AB7-A06C-DCBD2F68E210}"/>
                  </a:ext>
                </a:extLst>
              </p:cNvPr>
              <p:cNvSpPr txBox="1"/>
              <p:nvPr/>
            </p:nvSpPr>
            <p:spPr>
              <a:xfrm>
                <a:off x="4246444" y="1253634"/>
                <a:ext cx="449515" cy="42738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effectLst>
                      <a:innerShdw blurRad="63500" dist="50800" dir="10800000">
                        <a:prstClr val="black">
                          <a:alpha val="50000"/>
                        </a:prstClr>
                      </a:innerShdw>
                    </a:effectLst>
                    <a:uLnTx/>
                    <a:uFillTx/>
                    <a:latin typeface="微软雅黑" charset="-122"/>
                    <a:ea typeface="微软雅黑" charset="-122"/>
                  </a:rPr>
                  <a:t>0</a:t>
                </a:r>
                <a:r>
                  <a:rPr kumimoji="0" lang="en-US" altLang="en-US" sz="2000" b="1" i="0" u="none" strike="noStrike" kern="0" cap="none" spc="0" normalizeH="0" baseline="0" noProof="0" dirty="0">
                    <a:ln>
                      <a:noFill/>
                    </a:ln>
                    <a:effectLst>
                      <a:innerShdw blurRad="63500" dist="50800" dir="10800000">
                        <a:prstClr val="black">
                          <a:alpha val="50000"/>
                        </a:prstClr>
                      </a:innerShdw>
                    </a:effectLst>
                    <a:uLnTx/>
                    <a:uFillTx/>
                    <a:latin typeface="微软雅黑" charset="-122"/>
                    <a:ea typeface="微软雅黑" charset="-122"/>
                  </a:rPr>
                  <a:t>6</a:t>
                </a:r>
                <a:endParaRPr kumimoji="0" lang="x-none" altLang="en-US" sz="2000" b="1" i="0" u="none" strike="noStrike" kern="0" cap="none" spc="0" normalizeH="0" baseline="0" noProof="0" dirty="0">
                  <a:ln>
                    <a:noFill/>
                  </a:ln>
                  <a:effectLst>
                    <a:innerShdw blurRad="63500" dist="50800" dir="10800000">
                      <a:prstClr val="black">
                        <a:alpha val="50000"/>
                      </a:prstClr>
                    </a:innerShdw>
                  </a:effectLst>
                  <a:uLnTx/>
                  <a:uFillTx/>
                  <a:latin typeface="微软雅黑" charset="-122"/>
                  <a:ea typeface="微软雅黑" charset="-122"/>
                </a:endParaRPr>
              </a:p>
            </p:txBody>
          </p:sp>
        </p:grpSp>
        <p:sp>
          <p:nvSpPr>
            <p:cNvPr id="73" name="TextBox 32">
              <a:extLst>
                <a:ext uri="{FF2B5EF4-FFF2-40B4-BE49-F238E27FC236}">
                  <a16:creationId xmlns:a16="http://schemas.microsoft.com/office/drawing/2014/main" id="{E9408023-9BB7-466A-A40E-CCC23059BEAE}"/>
                </a:ext>
              </a:extLst>
            </p:cNvPr>
            <p:cNvSpPr txBox="1"/>
            <p:nvPr/>
          </p:nvSpPr>
          <p:spPr>
            <a:xfrm>
              <a:off x="4331492" y="1248480"/>
              <a:ext cx="309880" cy="350520"/>
            </a:xfrm>
            <a:prstGeom prst="rect">
              <a:avLst/>
            </a:prstGeom>
            <a:noFill/>
          </p:spPr>
          <p:txBody>
            <a:bodyPr wrap="square" rtlCol="0">
              <a:spAutoFit/>
            </a:bodyPr>
            <a:lstStyle/>
            <a:p>
              <a:endParaRPr/>
            </a:p>
          </p:txBody>
        </p:sp>
      </p:grpSp>
      <p:grpSp>
        <p:nvGrpSpPr>
          <p:cNvPr id="77" name="组合 76">
            <a:extLst>
              <a:ext uri="{FF2B5EF4-FFF2-40B4-BE49-F238E27FC236}">
                <a16:creationId xmlns:a16="http://schemas.microsoft.com/office/drawing/2014/main" id="{8B9C88FD-E14C-4651-A173-2754B0EADC21}"/>
              </a:ext>
            </a:extLst>
          </p:cNvPr>
          <p:cNvGrpSpPr/>
          <p:nvPr/>
        </p:nvGrpSpPr>
        <p:grpSpPr>
          <a:xfrm>
            <a:off x="2731933" y="4399662"/>
            <a:ext cx="8875988" cy="502285"/>
            <a:chOff x="3710491" y="1059582"/>
            <a:chExt cx="4608747" cy="599235"/>
          </a:xfrm>
        </p:grpSpPr>
        <p:grpSp>
          <p:nvGrpSpPr>
            <p:cNvPr id="78" name="组合 77">
              <a:extLst>
                <a:ext uri="{FF2B5EF4-FFF2-40B4-BE49-F238E27FC236}">
                  <a16:creationId xmlns:a16="http://schemas.microsoft.com/office/drawing/2014/main" id="{0DCF7CC1-C8ED-4E9A-B3BE-2B413535DF62}"/>
                </a:ext>
              </a:extLst>
            </p:cNvPr>
            <p:cNvGrpSpPr/>
            <p:nvPr/>
          </p:nvGrpSpPr>
          <p:grpSpPr>
            <a:xfrm>
              <a:off x="3710491" y="1059582"/>
              <a:ext cx="4608747" cy="599235"/>
              <a:chOff x="4139952" y="1170041"/>
              <a:chExt cx="4126391" cy="536519"/>
            </a:xfrm>
          </p:grpSpPr>
          <p:sp>
            <p:nvSpPr>
              <p:cNvPr id="80" name="圆角矩形 12">
                <a:extLst>
                  <a:ext uri="{FF2B5EF4-FFF2-40B4-BE49-F238E27FC236}">
                    <a16:creationId xmlns:a16="http://schemas.microsoft.com/office/drawing/2014/main" id="{FDD805F3-2024-4368-98CE-95D306FBCD0C}"/>
                  </a:ext>
                </a:extLst>
              </p:cNvPr>
              <p:cNvSpPr/>
              <p:nvPr/>
            </p:nvSpPr>
            <p:spPr>
              <a:xfrm>
                <a:off x="4139952" y="1170041"/>
                <a:ext cx="4126391" cy="536519"/>
              </a:xfrm>
              <a:prstGeom prst="roundRect">
                <a:avLst>
                  <a:gd name="adj" fmla="val 50000"/>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ln>
              <a:effectLst>
                <a:outerShdw blurRad="152400" dist="38100" dir="8100000" algn="tr" rotWithShape="0">
                  <a:prstClr val="black">
                    <a:alpha val="3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a:ln>
                    <a:noFill/>
                  </a:ln>
                  <a:solidFill>
                    <a:sysClr val="windowText" lastClr="000000">
                      <a:lumMod val="65000"/>
                      <a:lumOff val="35000"/>
                    </a:sysClr>
                  </a:solidFill>
                  <a:effectLst/>
                  <a:uLnTx/>
                  <a:uFillTx/>
                  <a:latin typeface="微软雅黑" charset="-122"/>
                  <a:ea typeface="微软雅黑" charset="-122"/>
                  <a:cs typeface="+mn-cs"/>
                </a:endParaRPr>
              </a:p>
            </p:txBody>
          </p:sp>
          <p:sp>
            <p:nvSpPr>
              <p:cNvPr id="81" name="圆角矩形 113">
                <a:extLst>
                  <a:ext uri="{FF2B5EF4-FFF2-40B4-BE49-F238E27FC236}">
                    <a16:creationId xmlns:a16="http://schemas.microsoft.com/office/drawing/2014/main" id="{17F95829-C3D2-4AF6-A354-88E4FC5693B1}"/>
                  </a:ext>
                </a:extLst>
              </p:cNvPr>
              <p:cNvSpPr/>
              <p:nvPr/>
            </p:nvSpPr>
            <p:spPr>
              <a:xfrm>
                <a:off x="4508426" y="1262713"/>
                <a:ext cx="3672408" cy="38945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chemeClr val="bg2"/>
              </a:solidFill>
              <a:ln w="6350" cap="flat" cmpd="sng" algn="ctr">
                <a:noFill/>
                <a:prstDash val="solid"/>
              </a:ln>
              <a:effectLst>
                <a:innerShdw blurRad="63500" dist="50800" dir="16200000">
                  <a:prstClr val="black">
                    <a:alpha val="32000"/>
                  </a:prstClr>
                </a:innerShdw>
              </a:effectLst>
            </p:spPr>
            <p:txBody>
              <a:bodyPr rtlCol="0" anchor="ctr"/>
              <a:lstStyle/>
              <a:p>
                <a:pPr lvl="0" defTabSz="914400">
                  <a:defRPr/>
                </a:pPr>
                <a:r>
                  <a:rPr lang="zh-CN" altLang="en-US" sz="2000" b="1" kern="0" dirty="0">
                    <a:solidFill>
                      <a:sysClr val="windowText" lastClr="000000">
                        <a:lumMod val="65000"/>
                        <a:lumOff val="35000"/>
                      </a:sysClr>
                    </a:solidFill>
                    <a:latin typeface="微软雅黑" charset="-122"/>
                    <a:ea typeface="微软雅黑" charset="-122"/>
                  </a:rPr>
                  <a:t>在连接扫描函数中发送数据进行服务器信息探测</a:t>
                </a:r>
                <a:endParaRPr kumimoji="0" lang="zh-CN" altLang="en-US" sz="2000" b="1" i="0" u="none" strike="noStrike" kern="0" cap="none" spc="0" normalizeH="0" baseline="0" noProof="0" dirty="0">
                  <a:ln>
                    <a:noFill/>
                  </a:ln>
                  <a:solidFill>
                    <a:sysClr val="windowText" lastClr="000000">
                      <a:lumMod val="65000"/>
                      <a:lumOff val="35000"/>
                    </a:sysClr>
                  </a:solidFill>
                  <a:effectLst/>
                  <a:uLnTx/>
                  <a:uFillTx/>
                  <a:latin typeface="微软雅黑" charset="-122"/>
                  <a:ea typeface="微软雅黑" charset="-122"/>
                  <a:cs typeface="+mn-cs"/>
                </a:endParaRPr>
              </a:p>
            </p:txBody>
          </p:sp>
          <p:sp>
            <p:nvSpPr>
              <p:cNvPr id="82" name="TextBox 35">
                <a:extLst>
                  <a:ext uri="{FF2B5EF4-FFF2-40B4-BE49-F238E27FC236}">
                    <a16:creationId xmlns:a16="http://schemas.microsoft.com/office/drawing/2014/main" id="{470A291B-A4E0-43BC-A2E1-B3FB0B41E16A}"/>
                  </a:ext>
                </a:extLst>
              </p:cNvPr>
              <p:cNvSpPr txBox="1"/>
              <p:nvPr/>
            </p:nvSpPr>
            <p:spPr>
              <a:xfrm>
                <a:off x="4246444" y="1253634"/>
                <a:ext cx="449515" cy="42738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effectLst>
                      <a:innerShdw blurRad="63500" dist="50800" dir="10800000">
                        <a:prstClr val="black">
                          <a:alpha val="50000"/>
                        </a:prstClr>
                      </a:innerShdw>
                    </a:effectLst>
                    <a:uLnTx/>
                    <a:uFillTx/>
                    <a:latin typeface="微软雅黑" charset="-122"/>
                    <a:ea typeface="微软雅黑" charset="-122"/>
                  </a:rPr>
                  <a:t>0</a:t>
                </a:r>
                <a:r>
                  <a:rPr kumimoji="0" lang="en-US" altLang="en-US" sz="2000" b="1" i="0" u="none" strike="noStrike" kern="0" cap="none" spc="0" normalizeH="0" baseline="0" noProof="0" dirty="0">
                    <a:ln>
                      <a:noFill/>
                    </a:ln>
                    <a:effectLst>
                      <a:innerShdw blurRad="63500" dist="50800" dir="10800000">
                        <a:prstClr val="black">
                          <a:alpha val="50000"/>
                        </a:prstClr>
                      </a:innerShdw>
                    </a:effectLst>
                    <a:uLnTx/>
                    <a:uFillTx/>
                    <a:latin typeface="微软雅黑" charset="-122"/>
                    <a:ea typeface="微软雅黑" charset="-122"/>
                  </a:rPr>
                  <a:t>7</a:t>
                </a:r>
                <a:endParaRPr kumimoji="0" lang="x-none" altLang="en-US" sz="2000" b="1" i="0" u="none" strike="noStrike" kern="0" cap="none" spc="0" normalizeH="0" baseline="0" noProof="0" dirty="0">
                  <a:ln>
                    <a:noFill/>
                  </a:ln>
                  <a:effectLst>
                    <a:innerShdw blurRad="63500" dist="50800" dir="10800000">
                      <a:prstClr val="black">
                        <a:alpha val="50000"/>
                      </a:prstClr>
                    </a:innerShdw>
                  </a:effectLst>
                  <a:uLnTx/>
                  <a:uFillTx/>
                  <a:latin typeface="微软雅黑" charset="-122"/>
                  <a:ea typeface="微软雅黑" charset="-122"/>
                </a:endParaRPr>
              </a:p>
            </p:txBody>
          </p:sp>
        </p:grpSp>
        <p:sp>
          <p:nvSpPr>
            <p:cNvPr id="79" name="TextBox 32">
              <a:extLst>
                <a:ext uri="{FF2B5EF4-FFF2-40B4-BE49-F238E27FC236}">
                  <a16:creationId xmlns:a16="http://schemas.microsoft.com/office/drawing/2014/main" id="{3CC2AA87-480F-4FBB-8FD3-CFC89C62C8BC}"/>
                </a:ext>
              </a:extLst>
            </p:cNvPr>
            <p:cNvSpPr txBox="1"/>
            <p:nvPr/>
          </p:nvSpPr>
          <p:spPr>
            <a:xfrm>
              <a:off x="4331492" y="1248480"/>
              <a:ext cx="309880" cy="350520"/>
            </a:xfrm>
            <a:prstGeom prst="rect">
              <a:avLst/>
            </a:prstGeom>
            <a:noFill/>
          </p:spPr>
          <p:txBody>
            <a:bodyPr wrap="square" rtlCol="0">
              <a:spAutoFit/>
            </a:bodyPr>
            <a:lstStyle/>
            <a:p>
              <a:endParaRPr/>
            </a:p>
          </p:txBody>
        </p:sp>
      </p:grpSp>
      <p:grpSp>
        <p:nvGrpSpPr>
          <p:cNvPr id="83" name="组合 82">
            <a:extLst>
              <a:ext uri="{FF2B5EF4-FFF2-40B4-BE49-F238E27FC236}">
                <a16:creationId xmlns:a16="http://schemas.microsoft.com/office/drawing/2014/main" id="{BFEC1D1F-5E02-4279-9AB2-373C1A29C89A}"/>
              </a:ext>
            </a:extLst>
          </p:cNvPr>
          <p:cNvGrpSpPr/>
          <p:nvPr/>
        </p:nvGrpSpPr>
        <p:grpSpPr>
          <a:xfrm>
            <a:off x="2732992" y="913955"/>
            <a:ext cx="8875988" cy="502285"/>
            <a:chOff x="3710491" y="1059582"/>
            <a:chExt cx="4608747" cy="599235"/>
          </a:xfrm>
        </p:grpSpPr>
        <p:grpSp>
          <p:nvGrpSpPr>
            <p:cNvPr id="84" name="组合 83">
              <a:extLst>
                <a:ext uri="{FF2B5EF4-FFF2-40B4-BE49-F238E27FC236}">
                  <a16:creationId xmlns:a16="http://schemas.microsoft.com/office/drawing/2014/main" id="{28AA9292-F28C-48F1-99C1-79F7BE2EFE4B}"/>
                </a:ext>
              </a:extLst>
            </p:cNvPr>
            <p:cNvGrpSpPr/>
            <p:nvPr/>
          </p:nvGrpSpPr>
          <p:grpSpPr>
            <a:xfrm>
              <a:off x="3710491" y="1059582"/>
              <a:ext cx="4608747" cy="599235"/>
              <a:chOff x="4139952" y="1170041"/>
              <a:chExt cx="4126391" cy="536519"/>
            </a:xfrm>
          </p:grpSpPr>
          <p:sp>
            <p:nvSpPr>
              <p:cNvPr id="86" name="圆角矩形 12">
                <a:extLst>
                  <a:ext uri="{FF2B5EF4-FFF2-40B4-BE49-F238E27FC236}">
                    <a16:creationId xmlns:a16="http://schemas.microsoft.com/office/drawing/2014/main" id="{10DE2235-A1F5-4A12-9A05-FFFF6AC4A7AA}"/>
                  </a:ext>
                </a:extLst>
              </p:cNvPr>
              <p:cNvSpPr/>
              <p:nvPr/>
            </p:nvSpPr>
            <p:spPr>
              <a:xfrm>
                <a:off x="4139952" y="1170041"/>
                <a:ext cx="4126391" cy="536519"/>
              </a:xfrm>
              <a:prstGeom prst="roundRect">
                <a:avLst>
                  <a:gd name="adj" fmla="val 50000"/>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ln>
              <a:effectLst>
                <a:outerShdw blurRad="152400" dist="38100" dir="8100000" algn="tr" rotWithShape="0">
                  <a:prstClr val="black">
                    <a:alpha val="3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a:ln>
                    <a:noFill/>
                  </a:ln>
                  <a:solidFill>
                    <a:sysClr val="windowText" lastClr="000000">
                      <a:lumMod val="65000"/>
                      <a:lumOff val="35000"/>
                    </a:sysClr>
                  </a:solidFill>
                  <a:effectLst/>
                  <a:uLnTx/>
                  <a:uFillTx/>
                  <a:latin typeface="微软雅黑" charset="-122"/>
                  <a:ea typeface="微软雅黑" charset="-122"/>
                  <a:cs typeface="+mn-cs"/>
                </a:endParaRPr>
              </a:p>
            </p:txBody>
          </p:sp>
          <p:sp>
            <p:nvSpPr>
              <p:cNvPr id="87" name="圆角矩形 113">
                <a:extLst>
                  <a:ext uri="{FF2B5EF4-FFF2-40B4-BE49-F238E27FC236}">
                    <a16:creationId xmlns:a16="http://schemas.microsoft.com/office/drawing/2014/main" id="{08C2DAD8-474F-4B42-8EB5-31715448EF5A}"/>
                  </a:ext>
                </a:extLst>
              </p:cNvPr>
              <p:cNvSpPr/>
              <p:nvPr/>
            </p:nvSpPr>
            <p:spPr>
              <a:xfrm>
                <a:off x="4508426" y="1262713"/>
                <a:ext cx="3672408" cy="38945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chemeClr val="bg2"/>
              </a:solidFill>
              <a:ln w="6350" cap="flat" cmpd="sng" algn="ctr">
                <a:noFill/>
                <a:prstDash val="solid"/>
              </a:ln>
              <a:effectLst>
                <a:innerShdw blurRad="63500" dist="50800" dir="16200000">
                  <a:prstClr val="black">
                    <a:alpha val="32000"/>
                  </a:prstClr>
                </a:innerShdw>
              </a:effectLst>
            </p:spPr>
            <p:txBody>
              <a:bodyPr rtlCol="0" anchor="ctr"/>
              <a:lstStyle/>
              <a:p>
                <a:pPr lvl="0" defTabSz="914400">
                  <a:defRPr/>
                </a:pPr>
                <a:r>
                  <a:rPr lang="en-US" altLang="zh-CN" sz="2000" b="1" kern="0" dirty="0">
                    <a:solidFill>
                      <a:sysClr val="windowText" lastClr="000000">
                        <a:lumMod val="65000"/>
                        <a:lumOff val="35000"/>
                      </a:sysClr>
                    </a:solidFill>
                    <a:latin typeface="微软雅黑" charset="-122"/>
                    <a:ea typeface="微软雅黑" charset="-122"/>
                  </a:rPr>
                  <a:t> socket API</a:t>
                </a:r>
                <a:r>
                  <a:rPr lang="zh-CN" altLang="en-US" sz="2000" b="1" kern="0" dirty="0">
                    <a:solidFill>
                      <a:sysClr val="windowText" lastClr="000000">
                        <a:lumMod val="65000"/>
                        <a:lumOff val="35000"/>
                      </a:sysClr>
                    </a:solidFill>
                    <a:latin typeface="微软雅黑" charset="-122"/>
                    <a:ea typeface="微软雅黑" charset="-122"/>
                  </a:rPr>
                  <a:t>函数解析</a:t>
                </a:r>
                <a:endParaRPr kumimoji="0" lang="zh-CN" altLang="en-US" sz="2000" b="1" i="0" u="none" strike="noStrike" kern="0" cap="none" spc="0" normalizeH="0" baseline="0" noProof="0" dirty="0">
                  <a:ln>
                    <a:noFill/>
                  </a:ln>
                  <a:solidFill>
                    <a:sysClr val="windowText" lastClr="000000">
                      <a:lumMod val="65000"/>
                      <a:lumOff val="35000"/>
                    </a:sysClr>
                  </a:solidFill>
                  <a:effectLst/>
                  <a:uLnTx/>
                  <a:uFillTx/>
                  <a:latin typeface="微软雅黑" charset="-122"/>
                  <a:ea typeface="微软雅黑" charset="-122"/>
                  <a:cs typeface="+mn-cs"/>
                </a:endParaRPr>
              </a:p>
            </p:txBody>
          </p:sp>
          <p:sp>
            <p:nvSpPr>
              <p:cNvPr id="88" name="TextBox 35">
                <a:extLst>
                  <a:ext uri="{FF2B5EF4-FFF2-40B4-BE49-F238E27FC236}">
                    <a16:creationId xmlns:a16="http://schemas.microsoft.com/office/drawing/2014/main" id="{E8A9B62F-E8EC-41C2-9DD0-728A80DDCC06}"/>
                  </a:ext>
                </a:extLst>
              </p:cNvPr>
              <p:cNvSpPr txBox="1"/>
              <p:nvPr/>
            </p:nvSpPr>
            <p:spPr>
              <a:xfrm>
                <a:off x="4246444" y="1253634"/>
                <a:ext cx="449515" cy="42738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effectLst>
                      <a:innerShdw blurRad="63500" dist="50800" dir="10800000">
                        <a:prstClr val="black">
                          <a:alpha val="50000"/>
                        </a:prstClr>
                      </a:innerShdw>
                    </a:effectLst>
                    <a:uLnTx/>
                    <a:uFillTx/>
                    <a:latin typeface="微软雅黑" charset="-122"/>
                    <a:ea typeface="微软雅黑" charset="-122"/>
                  </a:rPr>
                  <a:t>0</a:t>
                </a:r>
                <a:r>
                  <a:rPr kumimoji="0" lang="en-US" altLang="en-US" sz="2000" b="1" i="0" u="none" strike="noStrike" kern="0" cap="none" spc="0" normalizeH="0" baseline="0" noProof="0" dirty="0">
                    <a:ln>
                      <a:noFill/>
                    </a:ln>
                    <a:effectLst>
                      <a:innerShdw blurRad="63500" dist="50800" dir="10800000">
                        <a:prstClr val="black">
                          <a:alpha val="50000"/>
                        </a:prstClr>
                      </a:innerShdw>
                    </a:effectLst>
                    <a:uLnTx/>
                    <a:uFillTx/>
                    <a:latin typeface="微软雅黑" charset="-122"/>
                    <a:ea typeface="微软雅黑" charset="-122"/>
                  </a:rPr>
                  <a:t>1</a:t>
                </a:r>
                <a:endParaRPr kumimoji="0" lang="x-none" altLang="en-US" sz="2000" b="1" i="0" u="none" strike="noStrike" kern="0" cap="none" spc="0" normalizeH="0" baseline="0" noProof="0" dirty="0">
                  <a:ln>
                    <a:noFill/>
                  </a:ln>
                  <a:effectLst>
                    <a:innerShdw blurRad="63500" dist="50800" dir="10800000">
                      <a:prstClr val="black">
                        <a:alpha val="50000"/>
                      </a:prstClr>
                    </a:innerShdw>
                  </a:effectLst>
                  <a:uLnTx/>
                  <a:uFillTx/>
                  <a:latin typeface="微软雅黑" charset="-122"/>
                  <a:ea typeface="微软雅黑" charset="-122"/>
                </a:endParaRPr>
              </a:p>
            </p:txBody>
          </p:sp>
        </p:grpSp>
        <p:sp>
          <p:nvSpPr>
            <p:cNvPr id="85" name="TextBox 32">
              <a:extLst>
                <a:ext uri="{FF2B5EF4-FFF2-40B4-BE49-F238E27FC236}">
                  <a16:creationId xmlns:a16="http://schemas.microsoft.com/office/drawing/2014/main" id="{3A3A4839-27C2-4A2A-BC84-1F7BEC99B655}"/>
                </a:ext>
              </a:extLst>
            </p:cNvPr>
            <p:cNvSpPr txBox="1"/>
            <p:nvPr/>
          </p:nvSpPr>
          <p:spPr>
            <a:xfrm>
              <a:off x="4331492" y="1248480"/>
              <a:ext cx="309880" cy="350520"/>
            </a:xfrm>
            <a:prstGeom prst="rect">
              <a:avLst/>
            </a:prstGeom>
            <a:noFill/>
          </p:spPr>
          <p:txBody>
            <a:bodyPr wrap="square" rtlCol="0">
              <a:spAutoFit/>
            </a:bodyPr>
            <a:lstStyle/>
            <a:p>
              <a:endParaRPr/>
            </a:p>
          </p:txBody>
        </p:sp>
      </p:grpSp>
      <p:grpSp>
        <p:nvGrpSpPr>
          <p:cNvPr id="95" name="组合 94">
            <a:extLst>
              <a:ext uri="{FF2B5EF4-FFF2-40B4-BE49-F238E27FC236}">
                <a16:creationId xmlns:a16="http://schemas.microsoft.com/office/drawing/2014/main" id="{85CB91A7-0EE4-43EF-BF1A-0C0700E5A684}"/>
              </a:ext>
            </a:extLst>
          </p:cNvPr>
          <p:cNvGrpSpPr/>
          <p:nvPr/>
        </p:nvGrpSpPr>
        <p:grpSpPr>
          <a:xfrm>
            <a:off x="2731933" y="4988706"/>
            <a:ext cx="8875988" cy="502285"/>
            <a:chOff x="3710491" y="1059582"/>
            <a:chExt cx="4608747" cy="599235"/>
          </a:xfrm>
        </p:grpSpPr>
        <p:grpSp>
          <p:nvGrpSpPr>
            <p:cNvPr id="96" name="组合 95">
              <a:extLst>
                <a:ext uri="{FF2B5EF4-FFF2-40B4-BE49-F238E27FC236}">
                  <a16:creationId xmlns:a16="http://schemas.microsoft.com/office/drawing/2014/main" id="{75C7450D-DF6D-4F57-A1BF-2BF201D1DE6E}"/>
                </a:ext>
              </a:extLst>
            </p:cNvPr>
            <p:cNvGrpSpPr/>
            <p:nvPr/>
          </p:nvGrpSpPr>
          <p:grpSpPr>
            <a:xfrm>
              <a:off x="3710491" y="1059582"/>
              <a:ext cx="4608747" cy="599235"/>
              <a:chOff x="4139952" y="1170041"/>
              <a:chExt cx="4126391" cy="536519"/>
            </a:xfrm>
          </p:grpSpPr>
          <p:sp>
            <p:nvSpPr>
              <p:cNvPr id="98" name="圆角矩形 12">
                <a:extLst>
                  <a:ext uri="{FF2B5EF4-FFF2-40B4-BE49-F238E27FC236}">
                    <a16:creationId xmlns:a16="http://schemas.microsoft.com/office/drawing/2014/main" id="{F663F9B6-39B5-4FB4-8DE7-6513580AF2AC}"/>
                  </a:ext>
                </a:extLst>
              </p:cNvPr>
              <p:cNvSpPr/>
              <p:nvPr/>
            </p:nvSpPr>
            <p:spPr>
              <a:xfrm>
                <a:off x="4139952" y="1170041"/>
                <a:ext cx="4126391" cy="536519"/>
              </a:xfrm>
              <a:prstGeom prst="roundRect">
                <a:avLst>
                  <a:gd name="adj" fmla="val 50000"/>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ln>
              <a:effectLst>
                <a:outerShdw blurRad="152400" dist="38100" dir="8100000" algn="tr" rotWithShape="0">
                  <a:prstClr val="black">
                    <a:alpha val="3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a:ln>
                    <a:noFill/>
                  </a:ln>
                  <a:solidFill>
                    <a:sysClr val="windowText" lastClr="000000">
                      <a:lumMod val="65000"/>
                      <a:lumOff val="35000"/>
                    </a:sysClr>
                  </a:solidFill>
                  <a:effectLst/>
                  <a:uLnTx/>
                  <a:uFillTx/>
                  <a:latin typeface="微软雅黑" charset="-122"/>
                  <a:ea typeface="微软雅黑" charset="-122"/>
                  <a:cs typeface="+mn-cs"/>
                </a:endParaRPr>
              </a:p>
            </p:txBody>
          </p:sp>
          <p:sp>
            <p:nvSpPr>
              <p:cNvPr id="99" name="圆角矩形 113">
                <a:extLst>
                  <a:ext uri="{FF2B5EF4-FFF2-40B4-BE49-F238E27FC236}">
                    <a16:creationId xmlns:a16="http://schemas.microsoft.com/office/drawing/2014/main" id="{6C08B311-ED00-4CDC-A532-0D95D41923E9}"/>
                  </a:ext>
                </a:extLst>
              </p:cNvPr>
              <p:cNvSpPr/>
              <p:nvPr/>
            </p:nvSpPr>
            <p:spPr>
              <a:xfrm>
                <a:off x="4508426" y="1262713"/>
                <a:ext cx="3672408" cy="38945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chemeClr val="bg2"/>
              </a:solidFill>
              <a:ln w="6350" cap="flat" cmpd="sng" algn="ctr">
                <a:noFill/>
                <a:prstDash val="solid"/>
              </a:ln>
              <a:effectLst>
                <a:innerShdw blurRad="63500" dist="50800" dir="16200000">
                  <a:prstClr val="black">
                    <a:alpha val="32000"/>
                  </a:prstClr>
                </a:innerShdw>
              </a:effectLst>
            </p:spPr>
            <p:txBody>
              <a:bodyPr rtlCol="0" anchor="ctr"/>
              <a:lstStyle/>
              <a:p>
                <a:pPr lvl="0" defTabSz="914400">
                  <a:defRPr/>
                </a:pPr>
                <a:r>
                  <a:rPr lang="zh-CN" altLang="en-US" sz="2000" b="1" kern="0" dirty="0">
                    <a:solidFill>
                      <a:sysClr val="windowText" lastClr="000000">
                        <a:lumMod val="65000"/>
                        <a:lumOff val="35000"/>
                      </a:sysClr>
                    </a:solidFill>
                    <a:latin typeface="微软雅黑" charset="-122"/>
                    <a:ea typeface="微软雅黑" charset="-122"/>
                  </a:rPr>
                  <a:t>多线程加速扫描过程</a:t>
                </a:r>
                <a:endParaRPr kumimoji="0" lang="zh-CN" altLang="en-US" sz="2000" b="1" i="0" u="none" strike="noStrike" kern="0" cap="none" spc="0" normalizeH="0" baseline="0" noProof="0" dirty="0">
                  <a:ln>
                    <a:noFill/>
                  </a:ln>
                  <a:solidFill>
                    <a:sysClr val="windowText" lastClr="000000">
                      <a:lumMod val="65000"/>
                      <a:lumOff val="35000"/>
                    </a:sysClr>
                  </a:solidFill>
                  <a:effectLst/>
                  <a:uLnTx/>
                  <a:uFillTx/>
                  <a:latin typeface="微软雅黑" charset="-122"/>
                  <a:ea typeface="微软雅黑" charset="-122"/>
                  <a:cs typeface="+mn-cs"/>
                </a:endParaRPr>
              </a:p>
            </p:txBody>
          </p:sp>
          <p:sp>
            <p:nvSpPr>
              <p:cNvPr id="100" name="TextBox 35">
                <a:extLst>
                  <a:ext uri="{FF2B5EF4-FFF2-40B4-BE49-F238E27FC236}">
                    <a16:creationId xmlns:a16="http://schemas.microsoft.com/office/drawing/2014/main" id="{CFFD76BB-534F-4E6D-84AD-5E575907B599}"/>
                  </a:ext>
                </a:extLst>
              </p:cNvPr>
              <p:cNvSpPr txBox="1"/>
              <p:nvPr/>
            </p:nvSpPr>
            <p:spPr>
              <a:xfrm>
                <a:off x="4246444" y="1253634"/>
                <a:ext cx="449515" cy="42738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effectLst>
                      <a:innerShdw blurRad="63500" dist="50800" dir="10800000">
                        <a:prstClr val="black">
                          <a:alpha val="50000"/>
                        </a:prstClr>
                      </a:innerShdw>
                    </a:effectLst>
                    <a:uLnTx/>
                    <a:uFillTx/>
                    <a:latin typeface="微软雅黑" charset="-122"/>
                    <a:ea typeface="微软雅黑" charset="-122"/>
                  </a:rPr>
                  <a:t>08</a:t>
                </a:r>
                <a:endParaRPr kumimoji="0" lang="x-none" altLang="en-US" sz="2000" b="1" i="0" u="none" strike="noStrike" kern="0" cap="none" spc="0" normalizeH="0" baseline="0" noProof="0" dirty="0">
                  <a:ln>
                    <a:noFill/>
                  </a:ln>
                  <a:effectLst>
                    <a:innerShdw blurRad="63500" dist="50800" dir="10800000">
                      <a:prstClr val="black">
                        <a:alpha val="50000"/>
                      </a:prstClr>
                    </a:innerShdw>
                  </a:effectLst>
                  <a:uLnTx/>
                  <a:uFillTx/>
                  <a:latin typeface="微软雅黑" charset="-122"/>
                  <a:ea typeface="微软雅黑" charset="-122"/>
                </a:endParaRPr>
              </a:p>
            </p:txBody>
          </p:sp>
        </p:grpSp>
        <p:sp>
          <p:nvSpPr>
            <p:cNvPr id="97" name="TextBox 32">
              <a:extLst>
                <a:ext uri="{FF2B5EF4-FFF2-40B4-BE49-F238E27FC236}">
                  <a16:creationId xmlns:a16="http://schemas.microsoft.com/office/drawing/2014/main" id="{FF0BC029-C7F0-4B81-878B-ACD7332F1472}"/>
                </a:ext>
              </a:extLst>
            </p:cNvPr>
            <p:cNvSpPr txBox="1"/>
            <p:nvPr/>
          </p:nvSpPr>
          <p:spPr>
            <a:xfrm>
              <a:off x="4331492" y="1248480"/>
              <a:ext cx="309880" cy="350520"/>
            </a:xfrm>
            <a:prstGeom prst="rect">
              <a:avLst/>
            </a:prstGeom>
            <a:noFill/>
          </p:spPr>
          <p:txBody>
            <a:bodyPr wrap="square" rtlCol="0">
              <a:spAutoFit/>
            </a:bodyPr>
            <a:lstStyle/>
            <a:p>
              <a:endParaRPr/>
            </a:p>
          </p:txBody>
        </p:sp>
      </p:grpSp>
      <p:grpSp>
        <p:nvGrpSpPr>
          <p:cNvPr id="101" name="组合 100">
            <a:extLst>
              <a:ext uri="{FF2B5EF4-FFF2-40B4-BE49-F238E27FC236}">
                <a16:creationId xmlns:a16="http://schemas.microsoft.com/office/drawing/2014/main" id="{8CA27C67-720C-43AD-91A6-4AE13C25F12F}"/>
              </a:ext>
            </a:extLst>
          </p:cNvPr>
          <p:cNvGrpSpPr/>
          <p:nvPr/>
        </p:nvGrpSpPr>
        <p:grpSpPr>
          <a:xfrm>
            <a:off x="2731933" y="5559515"/>
            <a:ext cx="8875988" cy="502285"/>
            <a:chOff x="3710491" y="1059582"/>
            <a:chExt cx="4608747" cy="599235"/>
          </a:xfrm>
        </p:grpSpPr>
        <p:grpSp>
          <p:nvGrpSpPr>
            <p:cNvPr id="102" name="组合 101">
              <a:extLst>
                <a:ext uri="{FF2B5EF4-FFF2-40B4-BE49-F238E27FC236}">
                  <a16:creationId xmlns:a16="http://schemas.microsoft.com/office/drawing/2014/main" id="{D47EE504-E9AD-4AA0-AAD9-4EEB97272E00}"/>
                </a:ext>
              </a:extLst>
            </p:cNvPr>
            <p:cNvGrpSpPr/>
            <p:nvPr/>
          </p:nvGrpSpPr>
          <p:grpSpPr>
            <a:xfrm>
              <a:off x="3710491" y="1059582"/>
              <a:ext cx="4608747" cy="599235"/>
              <a:chOff x="4139952" y="1170041"/>
              <a:chExt cx="4126391" cy="536519"/>
            </a:xfrm>
          </p:grpSpPr>
          <p:sp>
            <p:nvSpPr>
              <p:cNvPr id="104" name="圆角矩形 12">
                <a:extLst>
                  <a:ext uri="{FF2B5EF4-FFF2-40B4-BE49-F238E27FC236}">
                    <a16:creationId xmlns:a16="http://schemas.microsoft.com/office/drawing/2014/main" id="{93EAD323-A844-484F-94D3-61ABD3472905}"/>
                  </a:ext>
                </a:extLst>
              </p:cNvPr>
              <p:cNvSpPr/>
              <p:nvPr/>
            </p:nvSpPr>
            <p:spPr>
              <a:xfrm>
                <a:off x="4139952" y="1170041"/>
                <a:ext cx="4126391" cy="536519"/>
              </a:xfrm>
              <a:prstGeom prst="roundRect">
                <a:avLst>
                  <a:gd name="adj" fmla="val 50000"/>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ln>
              <a:effectLst>
                <a:outerShdw blurRad="152400" dist="38100" dir="8100000" algn="tr" rotWithShape="0">
                  <a:prstClr val="black">
                    <a:alpha val="3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a:ln>
                    <a:noFill/>
                  </a:ln>
                  <a:solidFill>
                    <a:sysClr val="windowText" lastClr="000000">
                      <a:lumMod val="65000"/>
                      <a:lumOff val="35000"/>
                    </a:sysClr>
                  </a:solidFill>
                  <a:effectLst/>
                  <a:uLnTx/>
                  <a:uFillTx/>
                  <a:latin typeface="微软雅黑" charset="-122"/>
                  <a:ea typeface="微软雅黑" charset="-122"/>
                  <a:cs typeface="+mn-cs"/>
                </a:endParaRPr>
              </a:p>
            </p:txBody>
          </p:sp>
          <p:sp>
            <p:nvSpPr>
              <p:cNvPr id="105" name="圆角矩形 113">
                <a:extLst>
                  <a:ext uri="{FF2B5EF4-FFF2-40B4-BE49-F238E27FC236}">
                    <a16:creationId xmlns:a16="http://schemas.microsoft.com/office/drawing/2014/main" id="{62307ABB-34E5-4965-B120-DCF9C71EA925}"/>
                  </a:ext>
                </a:extLst>
              </p:cNvPr>
              <p:cNvSpPr/>
              <p:nvPr/>
            </p:nvSpPr>
            <p:spPr>
              <a:xfrm>
                <a:off x="4508426" y="1262713"/>
                <a:ext cx="3672408" cy="38945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chemeClr val="bg2"/>
              </a:solidFill>
              <a:ln w="6350" cap="flat" cmpd="sng" algn="ctr">
                <a:noFill/>
                <a:prstDash val="solid"/>
              </a:ln>
              <a:effectLst>
                <a:innerShdw blurRad="63500" dist="50800" dir="16200000">
                  <a:prstClr val="black">
                    <a:alpha val="32000"/>
                  </a:prstClr>
                </a:innerShdw>
              </a:effectLst>
            </p:spPr>
            <p:txBody>
              <a:bodyPr rtlCol="0" anchor="ctr"/>
              <a:lstStyle/>
              <a:p>
                <a:pPr lvl="0" defTabSz="914400">
                  <a:defRPr/>
                </a:pPr>
                <a:r>
                  <a:rPr lang="zh-CN" altLang="en-US" sz="2000" b="1" kern="0" dirty="0">
                    <a:solidFill>
                      <a:sysClr val="windowText" lastClr="000000">
                        <a:lumMod val="65000"/>
                        <a:lumOff val="35000"/>
                      </a:sysClr>
                    </a:solidFill>
                    <a:latin typeface="微软雅黑" charset="-122"/>
                    <a:ea typeface="微软雅黑" charset="-122"/>
                  </a:rPr>
                  <a:t>对多线程的信号量提供加锁和释放</a:t>
                </a:r>
                <a:endParaRPr kumimoji="0" lang="zh-CN" altLang="en-US" sz="2000" b="1" i="0" u="none" strike="noStrike" kern="0" cap="none" spc="0" normalizeH="0" baseline="0" noProof="0" dirty="0">
                  <a:ln>
                    <a:noFill/>
                  </a:ln>
                  <a:solidFill>
                    <a:sysClr val="windowText" lastClr="000000">
                      <a:lumMod val="65000"/>
                      <a:lumOff val="35000"/>
                    </a:sysClr>
                  </a:solidFill>
                  <a:effectLst/>
                  <a:uLnTx/>
                  <a:uFillTx/>
                  <a:latin typeface="微软雅黑" charset="-122"/>
                  <a:ea typeface="微软雅黑" charset="-122"/>
                  <a:cs typeface="+mn-cs"/>
                </a:endParaRPr>
              </a:p>
            </p:txBody>
          </p:sp>
          <p:sp>
            <p:nvSpPr>
              <p:cNvPr id="106" name="TextBox 35">
                <a:extLst>
                  <a:ext uri="{FF2B5EF4-FFF2-40B4-BE49-F238E27FC236}">
                    <a16:creationId xmlns:a16="http://schemas.microsoft.com/office/drawing/2014/main" id="{FFC4451E-5A80-4C8C-8EDD-B3464C43C58E}"/>
                  </a:ext>
                </a:extLst>
              </p:cNvPr>
              <p:cNvSpPr txBox="1"/>
              <p:nvPr/>
            </p:nvSpPr>
            <p:spPr>
              <a:xfrm>
                <a:off x="4246444" y="1253634"/>
                <a:ext cx="449515" cy="42738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effectLst>
                      <a:innerShdw blurRad="63500" dist="50800" dir="10800000">
                        <a:prstClr val="black">
                          <a:alpha val="50000"/>
                        </a:prstClr>
                      </a:innerShdw>
                    </a:effectLst>
                    <a:uLnTx/>
                    <a:uFillTx/>
                    <a:latin typeface="微软雅黑" charset="-122"/>
                    <a:ea typeface="微软雅黑" charset="-122"/>
                  </a:rPr>
                  <a:t>09</a:t>
                </a:r>
                <a:endParaRPr kumimoji="0" lang="x-none" altLang="en-US" sz="2000" b="1" i="0" u="none" strike="noStrike" kern="0" cap="none" spc="0" normalizeH="0" baseline="0" noProof="0" dirty="0">
                  <a:ln>
                    <a:noFill/>
                  </a:ln>
                  <a:effectLst>
                    <a:innerShdw blurRad="63500" dist="50800" dir="10800000">
                      <a:prstClr val="black">
                        <a:alpha val="50000"/>
                      </a:prstClr>
                    </a:innerShdw>
                  </a:effectLst>
                  <a:uLnTx/>
                  <a:uFillTx/>
                  <a:latin typeface="微软雅黑" charset="-122"/>
                  <a:ea typeface="微软雅黑" charset="-122"/>
                </a:endParaRPr>
              </a:p>
            </p:txBody>
          </p:sp>
        </p:grpSp>
        <p:sp>
          <p:nvSpPr>
            <p:cNvPr id="103" name="TextBox 32">
              <a:extLst>
                <a:ext uri="{FF2B5EF4-FFF2-40B4-BE49-F238E27FC236}">
                  <a16:creationId xmlns:a16="http://schemas.microsoft.com/office/drawing/2014/main" id="{27C2F994-5800-4946-A5E4-D2A6B38E553A}"/>
                </a:ext>
              </a:extLst>
            </p:cNvPr>
            <p:cNvSpPr txBox="1"/>
            <p:nvPr/>
          </p:nvSpPr>
          <p:spPr>
            <a:xfrm>
              <a:off x="4331492" y="1248480"/>
              <a:ext cx="309880" cy="350520"/>
            </a:xfrm>
            <a:prstGeom prst="rect">
              <a:avLst/>
            </a:prstGeom>
            <a:noFill/>
          </p:spPr>
          <p:txBody>
            <a:bodyPr wrap="square" rtlCol="0">
              <a:spAutoFit/>
            </a:bodyPr>
            <a:lstStyle/>
            <a:p>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113"/>
                                        </p:tgtEl>
                                        <p:attrNameLst>
                                          <p:attrName>style.visibility</p:attrName>
                                        </p:attrNameLst>
                                      </p:cBhvr>
                                      <p:to>
                                        <p:strVal val="visible"/>
                                      </p:to>
                                    </p:set>
                                    <p:anim calcmode="lin" valueType="num">
                                      <p:cBhvr>
                                        <p:cTn id="7" dur="500" fill="hold"/>
                                        <p:tgtEl>
                                          <p:spTgt spid="113"/>
                                        </p:tgtEl>
                                        <p:attrNameLst>
                                          <p:attrName>ppt_w</p:attrName>
                                        </p:attrNameLst>
                                      </p:cBhvr>
                                      <p:tavLst>
                                        <p:tav tm="0">
                                          <p:val>
                                            <p:fltVal val="0"/>
                                          </p:val>
                                        </p:tav>
                                        <p:tav tm="100000">
                                          <p:val>
                                            <p:strVal val="#ppt_w"/>
                                          </p:val>
                                        </p:tav>
                                      </p:tavLst>
                                    </p:anim>
                                    <p:anim calcmode="lin" valueType="num">
                                      <p:cBhvr>
                                        <p:cTn id="8" dur="500" fill="hold"/>
                                        <p:tgtEl>
                                          <p:spTgt spid="113"/>
                                        </p:tgtEl>
                                        <p:attrNameLst>
                                          <p:attrName>ppt_h</p:attrName>
                                        </p:attrNameLst>
                                      </p:cBhvr>
                                      <p:tavLst>
                                        <p:tav tm="0">
                                          <p:val>
                                            <p:fltVal val="0"/>
                                          </p:val>
                                        </p:tav>
                                        <p:tav tm="100000">
                                          <p:val>
                                            <p:strVal val="#ppt_h"/>
                                          </p:val>
                                        </p:tav>
                                      </p:tavLst>
                                    </p:anim>
                                    <p:animEffect transition="in" filter="fade">
                                      <p:cBhvr>
                                        <p:cTn id="9" dur="500"/>
                                        <p:tgtEl>
                                          <p:spTgt spid="113"/>
                                        </p:tgtEl>
                                      </p:cBhvr>
                                    </p:animEffect>
                                    <p:anim calcmode="lin" valueType="num">
                                      <p:cBhvr>
                                        <p:cTn id="10" dur="500" fill="hold"/>
                                        <p:tgtEl>
                                          <p:spTgt spid="113"/>
                                        </p:tgtEl>
                                        <p:attrNameLst>
                                          <p:attrName>ppt_x</p:attrName>
                                        </p:attrNameLst>
                                      </p:cBhvr>
                                      <p:tavLst>
                                        <p:tav tm="0">
                                          <p:val>
                                            <p:fltVal val="0.5"/>
                                          </p:val>
                                        </p:tav>
                                        <p:tav tm="100000">
                                          <p:val>
                                            <p:strVal val="#ppt_x"/>
                                          </p:val>
                                        </p:tav>
                                      </p:tavLst>
                                    </p:anim>
                                    <p:anim calcmode="lin" valueType="num">
                                      <p:cBhvr>
                                        <p:cTn id="11" dur="500" fill="hold"/>
                                        <p:tgtEl>
                                          <p:spTgt spid="113"/>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42" presetClass="entr" presetSubtype="0" fill="hold" grpId="0" nodeType="afterEffect">
                                  <p:stCondLst>
                                    <p:cond delay="0"/>
                                  </p:stCondLst>
                                  <p:childTnLst>
                                    <p:set>
                                      <p:cBhvr>
                                        <p:cTn id="14" dur="1" fill="hold">
                                          <p:stCondLst>
                                            <p:cond delay="0"/>
                                          </p:stCondLst>
                                        </p:cTn>
                                        <p:tgtEl>
                                          <p:spTgt spid="116"/>
                                        </p:tgtEl>
                                        <p:attrNameLst>
                                          <p:attrName>style.visibility</p:attrName>
                                        </p:attrNameLst>
                                      </p:cBhvr>
                                      <p:to>
                                        <p:strVal val="visible"/>
                                      </p:to>
                                    </p:set>
                                    <p:animEffect transition="in" filter="fade">
                                      <p:cBhvr>
                                        <p:cTn id="15" dur="500"/>
                                        <p:tgtEl>
                                          <p:spTgt spid="116"/>
                                        </p:tgtEl>
                                      </p:cBhvr>
                                    </p:animEffect>
                                    <p:anim calcmode="lin" valueType="num">
                                      <p:cBhvr>
                                        <p:cTn id="16" dur="500" fill="hold"/>
                                        <p:tgtEl>
                                          <p:spTgt spid="116"/>
                                        </p:tgtEl>
                                        <p:attrNameLst>
                                          <p:attrName>ppt_x</p:attrName>
                                        </p:attrNameLst>
                                      </p:cBhvr>
                                      <p:tavLst>
                                        <p:tav tm="0">
                                          <p:val>
                                            <p:strVal val="#ppt_x"/>
                                          </p:val>
                                        </p:tav>
                                        <p:tav tm="100000">
                                          <p:val>
                                            <p:strVal val="#ppt_x"/>
                                          </p:val>
                                        </p:tav>
                                      </p:tavLst>
                                    </p:anim>
                                    <p:anim calcmode="lin" valueType="num">
                                      <p:cBhvr>
                                        <p:cTn id="17" dur="500" fill="hold"/>
                                        <p:tgtEl>
                                          <p:spTgt spid="116"/>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17"/>
                                        </p:tgtEl>
                                        <p:attrNameLst>
                                          <p:attrName>style.visibility</p:attrName>
                                        </p:attrNameLst>
                                      </p:cBhvr>
                                      <p:to>
                                        <p:strVal val="visible"/>
                                      </p:to>
                                    </p:set>
                                    <p:animEffect transition="in" filter="wipe(left)">
                                      <p:cBhvr>
                                        <p:cTn id="21" dur="500"/>
                                        <p:tgtEl>
                                          <p:spTgt spid="117"/>
                                        </p:tgtEl>
                                      </p:cBhvr>
                                    </p:animEffect>
                                  </p:childTnLst>
                                </p:cTn>
                              </p:par>
                            </p:childTnLst>
                          </p:cTn>
                        </p:par>
                        <p:par>
                          <p:cTn id="22" fill="hold">
                            <p:stCondLst>
                              <p:cond delay="1500"/>
                            </p:stCondLst>
                            <p:childTnLst>
                              <p:par>
                                <p:cTn id="23" presetID="12" presetClass="entr" presetSubtype="8" fill="hold" nodeType="after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additive="base">
                                        <p:cTn id="25" dur="500"/>
                                        <p:tgtEl>
                                          <p:spTgt spid="35"/>
                                        </p:tgtEl>
                                        <p:attrNameLst>
                                          <p:attrName>ppt_x</p:attrName>
                                        </p:attrNameLst>
                                      </p:cBhvr>
                                      <p:tavLst>
                                        <p:tav tm="0">
                                          <p:val>
                                            <p:strVal val="#ppt_x-#ppt_w*1.125000"/>
                                          </p:val>
                                        </p:tav>
                                        <p:tav tm="100000">
                                          <p:val>
                                            <p:strVal val="#ppt_x"/>
                                          </p:val>
                                        </p:tav>
                                      </p:tavLst>
                                    </p:anim>
                                    <p:animEffect transition="in" filter="wipe(right)">
                                      <p:cBhvr>
                                        <p:cTn id="26" dur="500"/>
                                        <p:tgtEl>
                                          <p:spTgt spid="35"/>
                                        </p:tgtEl>
                                      </p:cBhvr>
                                    </p:animEffect>
                                  </p:childTnLst>
                                </p:cTn>
                              </p:par>
                            </p:childTnLst>
                          </p:cTn>
                        </p:par>
                        <p:par>
                          <p:cTn id="27" fill="hold">
                            <p:stCondLst>
                              <p:cond delay="2000"/>
                            </p:stCondLst>
                            <p:childTnLst>
                              <p:par>
                                <p:cTn id="28" presetID="12" presetClass="entr" presetSubtype="8" fill="hold" nodeType="afterEffect">
                                  <p:stCondLst>
                                    <p:cond delay="0"/>
                                  </p:stCondLst>
                                  <p:childTnLst>
                                    <p:set>
                                      <p:cBhvr>
                                        <p:cTn id="29" dur="1" fill="hold">
                                          <p:stCondLst>
                                            <p:cond delay="0"/>
                                          </p:stCondLst>
                                        </p:cTn>
                                        <p:tgtEl>
                                          <p:spTgt spid="47"/>
                                        </p:tgtEl>
                                        <p:attrNameLst>
                                          <p:attrName>style.visibility</p:attrName>
                                        </p:attrNameLst>
                                      </p:cBhvr>
                                      <p:to>
                                        <p:strVal val="visible"/>
                                      </p:to>
                                    </p:set>
                                    <p:anim calcmode="lin" valueType="num">
                                      <p:cBhvr additive="base">
                                        <p:cTn id="30" dur="500"/>
                                        <p:tgtEl>
                                          <p:spTgt spid="47"/>
                                        </p:tgtEl>
                                        <p:attrNameLst>
                                          <p:attrName>ppt_x</p:attrName>
                                        </p:attrNameLst>
                                      </p:cBhvr>
                                      <p:tavLst>
                                        <p:tav tm="0">
                                          <p:val>
                                            <p:strVal val="#ppt_x-#ppt_w*1.125000"/>
                                          </p:val>
                                        </p:tav>
                                        <p:tav tm="100000">
                                          <p:val>
                                            <p:strVal val="#ppt_x"/>
                                          </p:val>
                                        </p:tav>
                                      </p:tavLst>
                                    </p:anim>
                                    <p:animEffect transition="in" filter="wipe(right)">
                                      <p:cBhvr>
                                        <p:cTn id="31" dur="500"/>
                                        <p:tgtEl>
                                          <p:spTgt spid="47"/>
                                        </p:tgtEl>
                                      </p:cBhvr>
                                    </p:animEffect>
                                  </p:childTnLst>
                                </p:cTn>
                              </p:par>
                            </p:childTnLst>
                          </p:cTn>
                        </p:par>
                        <p:par>
                          <p:cTn id="32" fill="hold">
                            <p:stCondLst>
                              <p:cond delay="2500"/>
                            </p:stCondLst>
                            <p:childTnLst>
                              <p:par>
                                <p:cTn id="33" presetID="12" presetClass="entr" presetSubtype="8" fill="hold" nodeType="afterEffect">
                                  <p:stCondLst>
                                    <p:cond delay="0"/>
                                  </p:stCondLst>
                                  <p:childTnLst>
                                    <p:set>
                                      <p:cBhvr>
                                        <p:cTn id="34" dur="1" fill="hold">
                                          <p:stCondLst>
                                            <p:cond delay="0"/>
                                          </p:stCondLst>
                                        </p:cTn>
                                        <p:tgtEl>
                                          <p:spTgt spid="59"/>
                                        </p:tgtEl>
                                        <p:attrNameLst>
                                          <p:attrName>style.visibility</p:attrName>
                                        </p:attrNameLst>
                                      </p:cBhvr>
                                      <p:to>
                                        <p:strVal val="visible"/>
                                      </p:to>
                                    </p:set>
                                    <p:anim calcmode="lin" valueType="num">
                                      <p:cBhvr additive="base">
                                        <p:cTn id="35" dur="500"/>
                                        <p:tgtEl>
                                          <p:spTgt spid="59"/>
                                        </p:tgtEl>
                                        <p:attrNameLst>
                                          <p:attrName>ppt_x</p:attrName>
                                        </p:attrNameLst>
                                      </p:cBhvr>
                                      <p:tavLst>
                                        <p:tav tm="0">
                                          <p:val>
                                            <p:strVal val="#ppt_x-#ppt_w*1.125000"/>
                                          </p:val>
                                        </p:tav>
                                        <p:tav tm="100000">
                                          <p:val>
                                            <p:strVal val="#ppt_x"/>
                                          </p:val>
                                        </p:tav>
                                      </p:tavLst>
                                    </p:anim>
                                    <p:animEffect transition="in" filter="wipe(right)">
                                      <p:cBhvr>
                                        <p:cTn id="36" dur="500"/>
                                        <p:tgtEl>
                                          <p:spTgt spid="59"/>
                                        </p:tgtEl>
                                      </p:cBhvr>
                                    </p:animEffect>
                                  </p:childTnLst>
                                </p:cTn>
                              </p:par>
                            </p:childTnLst>
                          </p:cTn>
                        </p:par>
                        <p:par>
                          <p:cTn id="37" fill="hold">
                            <p:stCondLst>
                              <p:cond delay="3000"/>
                            </p:stCondLst>
                            <p:childTnLst>
                              <p:par>
                                <p:cTn id="38" presetID="12" presetClass="entr" presetSubtype="8" fill="hold" nodeType="afterEffect">
                                  <p:stCondLst>
                                    <p:cond delay="0"/>
                                  </p:stCondLst>
                                  <p:childTnLst>
                                    <p:set>
                                      <p:cBhvr>
                                        <p:cTn id="39" dur="1" fill="hold">
                                          <p:stCondLst>
                                            <p:cond delay="0"/>
                                          </p:stCondLst>
                                        </p:cTn>
                                        <p:tgtEl>
                                          <p:spTgt spid="65"/>
                                        </p:tgtEl>
                                        <p:attrNameLst>
                                          <p:attrName>style.visibility</p:attrName>
                                        </p:attrNameLst>
                                      </p:cBhvr>
                                      <p:to>
                                        <p:strVal val="visible"/>
                                      </p:to>
                                    </p:set>
                                    <p:anim calcmode="lin" valueType="num">
                                      <p:cBhvr additive="base">
                                        <p:cTn id="40" dur="500"/>
                                        <p:tgtEl>
                                          <p:spTgt spid="65"/>
                                        </p:tgtEl>
                                        <p:attrNameLst>
                                          <p:attrName>ppt_x</p:attrName>
                                        </p:attrNameLst>
                                      </p:cBhvr>
                                      <p:tavLst>
                                        <p:tav tm="0">
                                          <p:val>
                                            <p:strVal val="#ppt_x-#ppt_w*1.125000"/>
                                          </p:val>
                                        </p:tav>
                                        <p:tav tm="100000">
                                          <p:val>
                                            <p:strVal val="#ppt_x"/>
                                          </p:val>
                                        </p:tav>
                                      </p:tavLst>
                                    </p:anim>
                                    <p:animEffect transition="in" filter="wipe(right)">
                                      <p:cBhvr>
                                        <p:cTn id="41" dur="500"/>
                                        <p:tgtEl>
                                          <p:spTgt spid="65"/>
                                        </p:tgtEl>
                                      </p:cBhvr>
                                    </p:animEffect>
                                  </p:childTnLst>
                                </p:cTn>
                              </p:par>
                            </p:childTnLst>
                          </p:cTn>
                        </p:par>
                        <p:par>
                          <p:cTn id="42" fill="hold">
                            <p:stCondLst>
                              <p:cond delay="3500"/>
                            </p:stCondLst>
                            <p:childTnLst>
                              <p:par>
                                <p:cTn id="43" presetID="12" presetClass="entr" presetSubtype="8" fill="hold" nodeType="afterEffect">
                                  <p:stCondLst>
                                    <p:cond delay="0"/>
                                  </p:stCondLst>
                                  <p:childTnLst>
                                    <p:set>
                                      <p:cBhvr>
                                        <p:cTn id="44" dur="1" fill="hold">
                                          <p:stCondLst>
                                            <p:cond delay="0"/>
                                          </p:stCondLst>
                                        </p:cTn>
                                        <p:tgtEl>
                                          <p:spTgt spid="71"/>
                                        </p:tgtEl>
                                        <p:attrNameLst>
                                          <p:attrName>style.visibility</p:attrName>
                                        </p:attrNameLst>
                                      </p:cBhvr>
                                      <p:to>
                                        <p:strVal val="visible"/>
                                      </p:to>
                                    </p:set>
                                    <p:anim calcmode="lin" valueType="num">
                                      <p:cBhvr additive="base">
                                        <p:cTn id="45" dur="500"/>
                                        <p:tgtEl>
                                          <p:spTgt spid="71"/>
                                        </p:tgtEl>
                                        <p:attrNameLst>
                                          <p:attrName>ppt_x</p:attrName>
                                        </p:attrNameLst>
                                      </p:cBhvr>
                                      <p:tavLst>
                                        <p:tav tm="0">
                                          <p:val>
                                            <p:strVal val="#ppt_x-#ppt_w*1.125000"/>
                                          </p:val>
                                        </p:tav>
                                        <p:tav tm="100000">
                                          <p:val>
                                            <p:strVal val="#ppt_x"/>
                                          </p:val>
                                        </p:tav>
                                      </p:tavLst>
                                    </p:anim>
                                    <p:animEffect transition="in" filter="wipe(right)">
                                      <p:cBhvr>
                                        <p:cTn id="46" dur="500"/>
                                        <p:tgtEl>
                                          <p:spTgt spid="71"/>
                                        </p:tgtEl>
                                      </p:cBhvr>
                                    </p:animEffect>
                                  </p:childTnLst>
                                </p:cTn>
                              </p:par>
                            </p:childTnLst>
                          </p:cTn>
                        </p:par>
                        <p:par>
                          <p:cTn id="47" fill="hold">
                            <p:stCondLst>
                              <p:cond delay="4000"/>
                            </p:stCondLst>
                            <p:childTnLst>
                              <p:par>
                                <p:cTn id="48" presetID="12" presetClass="entr" presetSubtype="8" fill="hold" nodeType="afterEffect">
                                  <p:stCondLst>
                                    <p:cond delay="0"/>
                                  </p:stCondLst>
                                  <p:childTnLst>
                                    <p:set>
                                      <p:cBhvr>
                                        <p:cTn id="49" dur="1" fill="hold">
                                          <p:stCondLst>
                                            <p:cond delay="0"/>
                                          </p:stCondLst>
                                        </p:cTn>
                                        <p:tgtEl>
                                          <p:spTgt spid="77"/>
                                        </p:tgtEl>
                                        <p:attrNameLst>
                                          <p:attrName>style.visibility</p:attrName>
                                        </p:attrNameLst>
                                      </p:cBhvr>
                                      <p:to>
                                        <p:strVal val="visible"/>
                                      </p:to>
                                    </p:set>
                                    <p:anim calcmode="lin" valueType="num">
                                      <p:cBhvr additive="base">
                                        <p:cTn id="50" dur="500"/>
                                        <p:tgtEl>
                                          <p:spTgt spid="77"/>
                                        </p:tgtEl>
                                        <p:attrNameLst>
                                          <p:attrName>ppt_x</p:attrName>
                                        </p:attrNameLst>
                                      </p:cBhvr>
                                      <p:tavLst>
                                        <p:tav tm="0">
                                          <p:val>
                                            <p:strVal val="#ppt_x-#ppt_w*1.125000"/>
                                          </p:val>
                                        </p:tav>
                                        <p:tav tm="100000">
                                          <p:val>
                                            <p:strVal val="#ppt_x"/>
                                          </p:val>
                                        </p:tav>
                                      </p:tavLst>
                                    </p:anim>
                                    <p:animEffect transition="in" filter="wipe(right)">
                                      <p:cBhvr>
                                        <p:cTn id="51" dur="500"/>
                                        <p:tgtEl>
                                          <p:spTgt spid="77"/>
                                        </p:tgtEl>
                                      </p:cBhvr>
                                    </p:animEffect>
                                  </p:childTnLst>
                                </p:cTn>
                              </p:par>
                            </p:childTnLst>
                          </p:cTn>
                        </p:par>
                        <p:par>
                          <p:cTn id="52" fill="hold">
                            <p:stCondLst>
                              <p:cond delay="4500"/>
                            </p:stCondLst>
                            <p:childTnLst>
                              <p:par>
                                <p:cTn id="53" presetID="12" presetClass="entr" presetSubtype="8" fill="hold" nodeType="afterEffect">
                                  <p:stCondLst>
                                    <p:cond delay="0"/>
                                  </p:stCondLst>
                                  <p:childTnLst>
                                    <p:set>
                                      <p:cBhvr>
                                        <p:cTn id="54" dur="1" fill="hold">
                                          <p:stCondLst>
                                            <p:cond delay="0"/>
                                          </p:stCondLst>
                                        </p:cTn>
                                        <p:tgtEl>
                                          <p:spTgt spid="83"/>
                                        </p:tgtEl>
                                        <p:attrNameLst>
                                          <p:attrName>style.visibility</p:attrName>
                                        </p:attrNameLst>
                                      </p:cBhvr>
                                      <p:to>
                                        <p:strVal val="visible"/>
                                      </p:to>
                                    </p:set>
                                    <p:anim calcmode="lin" valueType="num">
                                      <p:cBhvr additive="base">
                                        <p:cTn id="55" dur="500"/>
                                        <p:tgtEl>
                                          <p:spTgt spid="83"/>
                                        </p:tgtEl>
                                        <p:attrNameLst>
                                          <p:attrName>ppt_x</p:attrName>
                                        </p:attrNameLst>
                                      </p:cBhvr>
                                      <p:tavLst>
                                        <p:tav tm="0">
                                          <p:val>
                                            <p:strVal val="#ppt_x-#ppt_w*1.125000"/>
                                          </p:val>
                                        </p:tav>
                                        <p:tav tm="100000">
                                          <p:val>
                                            <p:strVal val="#ppt_x"/>
                                          </p:val>
                                        </p:tav>
                                      </p:tavLst>
                                    </p:anim>
                                    <p:animEffect transition="in" filter="wipe(right)">
                                      <p:cBhvr>
                                        <p:cTn id="56" dur="500"/>
                                        <p:tgtEl>
                                          <p:spTgt spid="83"/>
                                        </p:tgtEl>
                                      </p:cBhvr>
                                    </p:animEffect>
                                  </p:childTnLst>
                                </p:cTn>
                              </p:par>
                            </p:childTnLst>
                          </p:cTn>
                        </p:par>
                        <p:par>
                          <p:cTn id="57" fill="hold">
                            <p:stCondLst>
                              <p:cond delay="5000"/>
                            </p:stCondLst>
                            <p:childTnLst>
                              <p:par>
                                <p:cTn id="58" presetID="12" presetClass="entr" presetSubtype="8" fill="hold" nodeType="afterEffect">
                                  <p:stCondLst>
                                    <p:cond delay="0"/>
                                  </p:stCondLst>
                                  <p:childTnLst>
                                    <p:set>
                                      <p:cBhvr>
                                        <p:cTn id="59" dur="1" fill="hold">
                                          <p:stCondLst>
                                            <p:cond delay="0"/>
                                          </p:stCondLst>
                                        </p:cTn>
                                        <p:tgtEl>
                                          <p:spTgt spid="95"/>
                                        </p:tgtEl>
                                        <p:attrNameLst>
                                          <p:attrName>style.visibility</p:attrName>
                                        </p:attrNameLst>
                                      </p:cBhvr>
                                      <p:to>
                                        <p:strVal val="visible"/>
                                      </p:to>
                                    </p:set>
                                    <p:anim calcmode="lin" valueType="num">
                                      <p:cBhvr additive="base">
                                        <p:cTn id="60" dur="500"/>
                                        <p:tgtEl>
                                          <p:spTgt spid="95"/>
                                        </p:tgtEl>
                                        <p:attrNameLst>
                                          <p:attrName>ppt_x</p:attrName>
                                        </p:attrNameLst>
                                      </p:cBhvr>
                                      <p:tavLst>
                                        <p:tav tm="0">
                                          <p:val>
                                            <p:strVal val="#ppt_x-#ppt_w*1.125000"/>
                                          </p:val>
                                        </p:tav>
                                        <p:tav tm="100000">
                                          <p:val>
                                            <p:strVal val="#ppt_x"/>
                                          </p:val>
                                        </p:tav>
                                      </p:tavLst>
                                    </p:anim>
                                    <p:animEffect transition="in" filter="wipe(right)">
                                      <p:cBhvr>
                                        <p:cTn id="61" dur="500"/>
                                        <p:tgtEl>
                                          <p:spTgt spid="95"/>
                                        </p:tgtEl>
                                      </p:cBhvr>
                                    </p:animEffect>
                                  </p:childTnLst>
                                </p:cTn>
                              </p:par>
                            </p:childTnLst>
                          </p:cTn>
                        </p:par>
                        <p:par>
                          <p:cTn id="62" fill="hold">
                            <p:stCondLst>
                              <p:cond delay="5500"/>
                            </p:stCondLst>
                            <p:childTnLst>
                              <p:par>
                                <p:cTn id="63" presetID="12" presetClass="entr" presetSubtype="8" fill="hold" nodeType="afterEffect">
                                  <p:stCondLst>
                                    <p:cond delay="0"/>
                                  </p:stCondLst>
                                  <p:childTnLst>
                                    <p:set>
                                      <p:cBhvr>
                                        <p:cTn id="64" dur="1" fill="hold">
                                          <p:stCondLst>
                                            <p:cond delay="0"/>
                                          </p:stCondLst>
                                        </p:cTn>
                                        <p:tgtEl>
                                          <p:spTgt spid="101"/>
                                        </p:tgtEl>
                                        <p:attrNameLst>
                                          <p:attrName>style.visibility</p:attrName>
                                        </p:attrNameLst>
                                      </p:cBhvr>
                                      <p:to>
                                        <p:strVal val="visible"/>
                                      </p:to>
                                    </p:set>
                                    <p:anim calcmode="lin" valueType="num">
                                      <p:cBhvr additive="base">
                                        <p:cTn id="65" dur="500"/>
                                        <p:tgtEl>
                                          <p:spTgt spid="101"/>
                                        </p:tgtEl>
                                        <p:attrNameLst>
                                          <p:attrName>ppt_x</p:attrName>
                                        </p:attrNameLst>
                                      </p:cBhvr>
                                      <p:tavLst>
                                        <p:tav tm="0">
                                          <p:val>
                                            <p:strVal val="#ppt_x-#ppt_w*1.125000"/>
                                          </p:val>
                                        </p:tav>
                                        <p:tav tm="100000">
                                          <p:val>
                                            <p:strVal val="#ppt_x"/>
                                          </p:val>
                                        </p:tav>
                                      </p:tavLst>
                                    </p:anim>
                                    <p:animEffect transition="in" filter="wipe(right)">
                                      <p:cBhvr>
                                        <p:cTn id="66"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P spid="1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3248447" y="3545130"/>
            <a:ext cx="5220852" cy="570515"/>
          </a:xfrm>
          <a:prstGeom prst="rect">
            <a:avLst/>
          </a:prstGeom>
          <a:gradFill rotWithShape="1">
            <a:gsLst>
              <a:gs pos="20000">
                <a:sysClr val="window" lastClr="FFFFFF">
                  <a:alpha val="50000"/>
                </a:sysClr>
              </a:gs>
              <a:gs pos="100000">
                <a:srgbClr val="4F81BD">
                  <a:tint val="50000"/>
                  <a:shade val="100000"/>
                  <a:satMod val="350000"/>
                  <a:alpha val="0"/>
                </a:srgbClr>
              </a:gs>
            </a:gsLst>
            <a:lin ang="0" scaled="0"/>
          </a:gradFill>
          <a:ln w="9525" cap="flat" cmpd="sng" algn="ctr">
            <a:noFill/>
            <a:prstDash val="solid"/>
          </a:ln>
          <a:effectLst>
            <a:outerShdw blurRad="40000" dist="23000" dir="5400000" rotWithShape="0">
              <a:srgbClr val="000000">
                <a:alpha val="35000"/>
              </a:srgbClr>
            </a:outerShdw>
          </a:effectLst>
        </p:spPr>
        <p:txBody>
          <a:bodyPr lIns="91438" tIns="45719" rIns="91438" bIns="45719" rtlCol="0" anchor="ctr"/>
          <a:lstStyle/>
          <a:p>
            <a:pPr marL="0" marR="0" lvl="0" indent="0" algn="ctr" defTabSz="456565" eaLnBrk="1" fontAlgn="auto" latinLnBrk="0" hangingPunct="1">
              <a:lnSpc>
                <a:spcPct val="100000"/>
              </a:lnSpc>
              <a:spcBef>
                <a:spcPts val="0"/>
              </a:spcBef>
              <a:spcAft>
                <a:spcPts val="0"/>
              </a:spcAft>
              <a:buClrTx/>
              <a:buSzTx/>
              <a:buFontTx/>
              <a:buNone/>
              <a:defRPr/>
            </a:pPr>
            <a:endParaRPr kumimoji="1" lang="zh-CN" altLang="en-US" sz="8000" b="0" i="0" u="none" strike="noStrike" kern="0" cap="none" spc="0" normalizeH="0" baseline="0" noProof="0">
              <a:ln>
                <a:noFill/>
              </a:ln>
              <a:solidFill>
                <a:prstClr val="white"/>
              </a:solidFill>
              <a:effectLst/>
              <a:uLnTx/>
              <a:uFillTx/>
              <a:latin typeface="Century Gothic"/>
              <a:ea typeface="微软雅黑" charset="-122"/>
              <a:cs typeface="+mn-cs"/>
            </a:endParaRPr>
          </a:p>
        </p:txBody>
      </p:sp>
      <p:sp>
        <p:nvSpPr>
          <p:cNvPr id="16" name="文本框 36"/>
          <p:cNvSpPr txBox="1"/>
          <p:nvPr/>
        </p:nvSpPr>
        <p:spPr>
          <a:xfrm>
            <a:off x="4111625" y="3628390"/>
            <a:ext cx="5038090" cy="461663"/>
          </a:xfrm>
          <a:prstGeom prst="rect">
            <a:avLst/>
          </a:prstGeom>
          <a:noFill/>
        </p:spPr>
        <p:txBody>
          <a:bodyPr wrap="square" lIns="91438" tIns="45719" rIns="91438" bIns="45719" rtlCol="0">
            <a:spAutoFit/>
          </a:bodyPr>
          <a:lstStyle/>
          <a:p>
            <a:r>
              <a:rPr lang="en-US" altLang="zh-CN" sz="2400" b="1" dirty="0">
                <a:solidFill>
                  <a:schemeClr val="tx1">
                    <a:lumMod val="75000"/>
                    <a:lumOff val="25000"/>
                  </a:schemeClr>
                </a:solidFill>
                <a:latin typeface="微软雅黑" charset="-122"/>
                <a:ea typeface="微软雅黑" charset="-122"/>
                <a:sym typeface="+mn-ea"/>
              </a:rPr>
              <a:t>TCP</a:t>
            </a:r>
            <a:r>
              <a:rPr lang="zh-CN" altLang="en-US" sz="2400" b="1" dirty="0">
                <a:solidFill>
                  <a:schemeClr val="tx1">
                    <a:lumMod val="75000"/>
                    <a:lumOff val="25000"/>
                  </a:schemeClr>
                </a:solidFill>
                <a:latin typeface="微软雅黑" charset="-122"/>
                <a:ea typeface="微软雅黑" charset="-122"/>
                <a:sym typeface="+mn-ea"/>
              </a:rPr>
              <a:t>全连接扫描工作步骤</a:t>
            </a:r>
            <a:endParaRPr lang="x-none" altLang="en-US" sz="2400" b="1" dirty="0">
              <a:solidFill>
                <a:schemeClr val="tx1">
                  <a:lumMod val="75000"/>
                  <a:lumOff val="25000"/>
                </a:schemeClr>
              </a:solidFill>
              <a:latin typeface="微软雅黑" charset="-122"/>
              <a:ea typeface="微软雅黑" charset="-122"/>
              <a:sym typeface="+mn-ea"/>
            </a:endParaRPr>
          </a:p>
        </p:txBody>
      </p:sp>
      <p:sp>
        <p:nvSpPr>
          <p:cNvPr id="17" name="文本框 15"/>
          <p:cNvSpPr txBox="1"/>
          <p:nvPr/>
        </p:nvSpPr>
        <p:spPr>
          <a:xfrm flipH="1">
            <a:off x="3280934" y="3069299"/>
            <a:ext cx="938338" cy="1323437"/>
          </a:xfrm>
          <a:prstGeom prst="rect">
            <a:avLst/>
          </a:prstGeom>
          <a:noFill/>
          <a:effectLst>
            <a:outerShdw blurRad="50800" dist="38100" dir="2700000" algn="tl" rotWithShape="0">
              <a:prstClr val="black">
                <a:alpha val="40000"/>
              </a:prstClr>
            </a:outerShdw>
          </a:effectLst>
        </p:spPr>
        <p:txBody>
          <a:bodyPr wrap="square" lIns="91438" tIns="45719" rIns="91438" bIns="45719" rtlCol="0">
            <a:spAutoFit/>
          </a:bodyPr>
          <a:lstStyle/>
          <a:p>
            <a:pPr defTabSz="456565" fontAlgn="auto">
              <a:spcBef>
                <a:spcPts val="0"/>
              </a:spcBef>
              <a:spcAft>
                <a:spcPts val="0"/>
              </a:spcAft>
            </a:pPr>
            <a:r>
              <a:rPr kumimoji="1" lang="en-US" altLang="zh-CN" sz="8000" b="1" dirty="0">
                <a:solidFill>
                  <a:srgbClr val="F79646">
                    <a:lumMod val="75000"/>
                  </a:srgbClr>
                </a:solidFill>
                <a:latin typeface="微软雅黑" charset="-122"/>
                <a:ea typeface="微软雅黑" charset="-122"/>
              </a:rPr>
              <a:t>2</a:t>
            </a:r>
            <a:endParaRPr kumimoji="1" lang="x-none" altLang="zh-CN" sz="8000" b="1" dirty="0">
              <a:solidFill>
                <a:srgbClr val="F79646">
                  <a:lumMod val="75000"/>
                </a:srgbClr>
              </a:solidFill>
              <a:latin typeface="微软雅黑" charset="-122"/>
              <a:ea typeface="微软雅黑" charset="-122"/>
            </a:endParaRPr>
          </a:p>
        </p:txBody>
      </p:sp>
      <p:sp>
        <p:nvSpPr>
          <p:cNvPr id="18" name="Shape 81"/>
          <p:cNvSpPr/>
          <p:nvPr/>
        </p:nvSpPr>
        <p:spPr>
          <a:xfrm>
            <a:off x="9875506" y="773666"/>
            <a:ext cx="1404621" cy="1423363"/>
          </a:xfrm>
          <a:custGeom>
            <a:avLst/>
            <a:gdLst/>
            <a:ahLst/>
            <a:cxnLst/>
            <a:rect l="0" t="0" r="0" b="0"/>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1" name="Shape 82"/>
          <p:cNvSpPr/>
          <p:nvPr/>
        </p:nvSpPr>
        <p:spPr>
          <a:xfrm rot="1472950">
            <a:off x="8598365" y="1484325"/>
            <a:ext cx="821232" cy="799967"/>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2" name="Shape 83"/>
          <p:cNvSpPr/>
          <p:nvPr/>
        </p:nvSpPr>
        <p:spPr>
          <a:xfrm>
            <a:off x="9603835" y="637644"/>
            <a:ext cx="359545" cy="349386"/>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5" name="Shape 84"/>
          <p:cNvSpPr/>
          <p:nvPr/>
        </p:nvSpPr>
        <p:spPr>
          <a:xfrm rot="2487373">
            <a:off x="9372607" y="2222975"/>
            <a:ext cx="255795" cy="248567"/>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1" presetClass="entr" presetSubtype="0" fill="hold" nodeType="afterEffect">
                                  <p:stCondLst>
                                    <p:cond delay="0"/>
                                  </p:stCondLst>
                                  <p:iterate type="lt">
                                    <p:tmAbs val="100"/>
                                  </p:iterate>
                                  <p:childTnLst>
                                    <p:set>
                                      <p:cBhvr>
                                        <p:cTn id="14"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921007" y="4936527"/>
            <a:ext cx="808038" cy="1385888"/>
            <a:chOff x="921007" y="4936527"/>
            <a:chExt cx="808038" cy="1385888"/>
          </a:xfrm>
        </p:grpSpPr>
        <p:sp>
          <p:nvSpPr>
            <p:cNvPr id="9" name="Freeform 223"/>
            <p:cNvSpPr/>
            <p:nvPr/>
          </p:nvSpPr>
          <p:spPr bwMode="auto">
            <a:xfrm>
              <a:off x="921007" y="5488977"/>
              <a:ext cx="339725" cy="395288"/>
            </a:xfrm>
            <a:custGeom>
              <a:avLst/>
              <a:gdLst>
                <a:gd name="T0" fmla="*/ 181 w 211"/>
                <a:gd name="T1" fmla="*/ 99 h 246"/>
                <a:gd name="T2" fmla="*/ 180 w 211"/>
                <a:gd name="T3" fmla="*/ 44 h 246"/>
                <a:gd name="T4" fmla="*/ 118 w 211"/>
                <a:gd name="T5" fmla="*/ 48 h 246"/>
                <a:gd name="T6" fmla="*/ 38 w 211"/>
                <a:gd name="T7" fmla="*/ 20 h 246"/>
                <a:gd name="T8" fmla="*/ 27 w 211"/>
                <a:gd name="T9" fmla="*/ 104 h 246"/>
                <a:gd name="T10" fmla="*/ 43 w 211"/>
                <a:gd name="T11" fmla="*/ 160 h 246"/>
                <a:gd name="T12" fmla="*/ 39 w 211"/>
                <a:gd name="T13" fmla="*/ 223 h 246"/>
                <a:gd name="T14" fmla="*/ 104 w 211"/>
                <a:gd name="T15" fmla="*/ 203 h 246"/>
                <a:gd name="T16" fmla="*/ 142 w 211"/>
                <a:gd name="T17" fmla="*/ 208 h 246"/>
                <a:gd name="T18" fmla="*/ 156 w 211"/>
                <a:gd name="T19" fmla="*/ 165 h 246"/>
                <a:gd name="T20" fmla="*/ 197 w 211"/>
                <a:gd name="T21" fmla="*/ 155 h 246"/>
                <a:gd name="T22" fmla="*/ 181 w 211"/>
                <a:gd name="T23" fmla="*/ 99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1" h="246">
                  <a:moveTo>
                    <a:pt x="181" y="99"/>
                  </a:moveTo>
                  <a:cubicBezTo>
                    <a:pt x="198" y="83"/>
                    <a:pt x="198" y="61"/>
                    <a:pt x="180" y="44"/>
                  </a:cubicBezTo>
                  <a:cubicBezTo>
                    <a:pt x="160" y="25"/>
                    <a:pt x="135" y="31"/>
                    <a:pt x="118" y="48"/>
                  </a:cubicBezTo>
                  <a:cubicBezTo>
                    <a:pt x="107" y="12"/>
                    <a:pt x="72" y="0"/>
                    <a:pt x="38" y="20"/>
                  </a:cubicBezTo>
                  <a:cubicBezTo>
                    <a:pt x="3" y="40"/>
                    <a:pt x="1" y="78"/>
                    <a:pt x="27" y="104"/>
                  </a:cubicBezTo>
                  <a:cubicBezTo>
                    <a:pt x="0" y="119"/>
                    <a:pt x="15" y="153"/>
                    <a:pt x="43" y="160"/>
                  </a:cubicBezTo>
                  <a:cubicBezTo>
                    <a:pt x="29" y="177"/>
                    <a:pt x="22" y="206"/>
                    <a:pt x="39" y="223"/>
                  </a:cubicBezTo>
                  <a:cubicBezTo>
                    <a:pt x="62" y="246"/>
                    <a:pt x="93" y="229"/>
                    <a:pt x="104" y="203"/>
                  </a:cubicBezTo>
                  <a:cubicBezTo>
                    <a:pt x="114" y="214"/>
                    <a:pt x="129" y="218"/>
                    <a:pt x="142" y="208"/>
                  </a:cubicBezTo>
                  <a:cubicBezTo>
                    <a:pt x="157" y="197"/>
                    <a:pt x="160" y="181"/>
                    <a:pt x="156" y="165"/>
                  </a:cubicBezTo>
                  <a:cubicBezTo>
                    <a:pt x="170" y="172"/>
                    <a:pt x="187" y="171"/>
                    <a:pt x="197" y="155"/>
                  </a:cubicBezTo>
                  <a:cubicBezTo>
                    <a:pt x="211" y="134"/>
                    <a:pt x="200" y="112"/>
                    <a:pt x="181" y="99"/>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1" name="Freeform 224"/>
            <p:cNvSpPr/>
            <p:nvPr/>
          </p:nvSpPr>
          <p:spPr bwMode="auto">
            <a:xfrm>
              <a:off x="1016257" y="5133377"/>
              <a:ext cx="314325" cy="330200"/>
            </a:xfrm>
            <a:custGeom>
              <a:avLst/>
              <a:gdLst>
                <a:gd name="T0" fmla="*/ 157 w 196"/>
                <a:gd name="T1" fmla="*/ 53 h 205"/>
                <a:gd name="T2" fmla="*/ 127 w 196"/>
                <a:gd name="T3" fmla="*/ 4 h 205"/>
                <a:gd name="T4" fmla="*/ 82 w 196"/>
                <a:gd name="T5" fmla="*/ 31 h 205"/>
                <a:gd name="T6" fmla="*/ 14 w 196"/>
                <a:gd name="T7" fmla="*/ 53 h 205"/>
                <a:gd name="T8" fmla="*/ 40 w 196"/>
                <a:gd name="T9" fmla="*/ 118 h 205"/>
                <a:gd name="T10" fmla="*/ 75 w 196"/>
                <a:gd name="T11" fmla="*/ 173 h 205"/>
                <a:gd name="T12" fmla="*/ 133 w 196"/>
                <a:gd name="T13" fmla="*/ 157 h 205"/>
                <a:gd name="T14" fmla="*/ 167 w 196"/>
                <a:gd name="T15" fmla="*/ 153 h 205"/>
                <a:gd name="T16" fmla="*/ 167 w 196"/>
                <a:gd name="T17" fmla="*/ 120 h 205"/>
                <a:gd name="T18" fmla="*/ 194 w 196"/>
                <a:gd name="T19" fmla="*/ 95 h 205"/>
                <a:gd name="T20" fmla="*/ 157 w 196"/>
                <a:gd name="T21" fmla="*/ 53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6" h="205">
                  <a:moveTo>
                    <a:pt x="157" y="53"/>
                  </a:moveTo>
                  <a:cubicBezTo>
                    <a:pt x="156" y="32"/>
                    <a:pt x="150" y="9"/>
                    <a:pt x="127" y="4"/>
                  </a:cubicBezTo>
                  <a:cubicBezTo>
                    <a:pt x="107" y="0"/>
                    <a:pt x="85" y="12"/>
                    <a:pt x="82" y="31"/>
                  </a:cubicBezTo>
                  <a:cubicBezTo>
                    <a:pt x="60" y="15"/>
                    <a:pt x="28" y="30"/>
                    <a:pt x="14" y="53"/>
                  </a:cubicBezTo>
                  <a:cubicBezTo>
                    <a:pt x="0" y="78"/>
                    <a:pt x="15" y="110"/>
                    <a:pt x="40" y="118"/>
                  </a:cubicBezTo>
                  <a:cubicBezTo>
                    <a:pt x="9" y="141"/>
                    <a:pt x="41" y="194"/>
                    <a:pt x="75" y="173"/>
                  </a:cubicBezTo>
                  <a:cubicBezTo>
                    <a:pt x="89" y="205"/>
                    <a:pt x="128" y="187"/>
                    <a:pt x="133" y="157"/>
                  </a:cubicBezTo>
                  <a:cubicBezTo>
                    <a:pt x="144" y="163"/>
                    <a:pt x="159" y="166"/>
                    <a:pt x="167" y="153"/>
                  </a:cubicBezTo>
                  <a:cubicBezTo>
                    <a:pt x="174" y="142"/>
                    <a:pt x="173" y="130"/>
                    <a:pt x="167" y="120"/>
                  </a:cubicBezTo>
                  <a:cubicBezTo>
                    <a:pt x="181" y="120"/>
                    <a:pt x="192" y="111"/>
                    <a:pt x="194" y="95"/>
                  </a:cubicBezTo>
                  <a:cubicBezTo>
                    <a:pt x="196" y="72"/>
                    <a:pt x="177" y="57"/>
                    <a:pt x="157" y="53"/>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2" name="Freeform 225"/>
            <p:cNvSpPr/>
            <p:nvPr/>
          </p:nvSpPr>
          <p:spPr bwMode="auto">
            <a:xfrm>
              <a:off x="1257557" y="4936527"/>
              <a:ext cx="273050" cy="269875"/>
            </a:xfrm>
            <a:custGeom>
              <a:avLst/>
              <a:gdLst>
                <a:gd name="T0" fmla="*/ 155 w 170"/>
                <a:gd name="T1" fmla="*/ 135 h 167"/>
                <a:gd name="T2" fmla="*/ 134 w 170"/>
                <a:gd name="T3" fmla="*/ 72 h 167"/>
                <a:gd name="T4" fmla="*/ 73 w 170"/>
                <a:gd name="T5" fmla="*/ 38 h 167"/>
                <a:gd name="T6" fmla="*/ 6 w 170"/>
                <a:gd name="T7" fmla="*/ 44 h 167"/>
                <a:gd name="T8" fmla="*/ 27 w 170"/>
                <a:gd name="T9" fmla="*/ 99 h 167"/>
                <a:gd name="T10" fmla="*/ 70 w 170"/>
                <a:gd name="T11" fmla="*/ 126 h 167"/>
                <a:gd name="T12" fmla="*/ 155 w 170"/>
                <a:gd name="T13" fmla="*/ 135 h 167"/>
              </a:gdLst>
              <a:ahLst/>
              <a:cxnLst>
                <a:cxn ang="0">
                  <a:pos x="T0" y="T1"/>
                </a:cxn>
                <a:cxn ang="0">
                  <a:pos x="T2" y="T3"/>
                </a:cxn>
                <a:cxn ang="0">
                  <a:pos x="T4" y="T5"/>
                </a:cxn>
                <a:cxn ang="0">
                  <a:pos x="T6" y="T7"/>
                </a:cxn>
                <a:cxn ang="0">
                  <a:pos x="T8" y="T9"/>
                </a:cxn>
                <a:cxn ang="0">
                  <a:pos x="T10" y="T11"/>
                </a:cxn>
                <a:cxn ang="0">
                  <a:pos x="T12" y="T13"/>
                </a:cxn>
              </a:cxnLst>
              <a:rect l="0" t="0" r="r" b="b"/>
              <a:pathLst>
                <a:path w="170" h="167">
                  <a:moveTo>
                    <a:pt x="155" y="135"/>
                  </a:moveTo>
                  <a:cubicBezTo>
                    <a:pt x="170" y="111"/>
                    <a:pt x="160" y="78"/>
                    <a:pt x="134" y="72"/>
                  </a:cubicBezTo>
                  <a:cubicBezTo>
                    <a:pt x="160" y="33"/>
                    <a:pt x="101" y="0"/>
                    <a:pt x="73" y="38"/>
                  </a:cubicBezTo>
                  <a:cubicBezTo>
                    <a:pt x="56" y="17"/>
                    <a:pt x="17" y="12"/>
                    <a:pt x="6" y="44"/>
                  </a:cubicBezTo>
                  <a:cubicBezTo>
                    <a:pt x="0" y="63"/>
                    <a:pt x="5" y="95"/>
                    <a:pt x="27" y="99"/>
                  </a:cubicBezTo>
                  <a:cubicBezTo>
                    <a:pt x="11" y="125"/>
                    <a:pt x="54" y="152"/>
                    <a:pt x="70" y="126"/>
                  </a:cubicBezTo>
                  <a:cubicBezTo>
                    <a:pt x="87" y="157"/>
                    <a:pt x="135" y="167"/>
                    <a:pt x="155" y="135"/>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3" name="Freeform 226"/>
            <p:cNvSpPr/>
            <p:nvPr/>
          </p:nvSpPr>
          <p:spPr bwMode="auto">
            <a:xfrm>
              <a:off x="1435357" y="5227040"/>
              <a:ext cx="293688" cy="303213"/>
            </a:xfrm>
            <a:custGeom>
              <a:avLst/>
              <a:gdLst>
                <a:gd name="T0" fmla="*/ 119 w 182"/>
                <a:gd name="T1" fmla="*/ 157 h 189"/>
                <a:gd name="T2" fmla="*/ 168 w 182"/>
                <a:gd name="T3" fmla="*/ 142 h 189"/>
                <a:gd name="T4" fmla="*/ 141 w 182"/>
                <a:gd name="T5" fmla="*/ 91 h 189"/>
                <a:gd name="T6" fmla="*/ 132 w 182"/>
                <a:gd name="T7" fmla="*/ 38 h 189"/>
                <a:gd name="T8" fmla="*/ 89 w 182"/>
                <a:gd name="T9" fmla="*/ 45 h 189"/>
                <a:gd name="T10" fmla="*/ 37 w 182"/>
                <a:gd name="T11" fmla="*/ 105 h 189"/>
                <a:gd name="T12" fmla="*/ 70 w 182"/>
                <a:gd name="T13" fmla="*/ 148 h 189"/>
                <a:gd name="T14" fmla="*/ 89 w 182"/>
                <a:gd name="T15" fmla="*/ 183 h 189"/>
                <a:gd name="T16" fmla="*/ 119 w 182"/>
                <a:gd name="T17" fmla="*/ 15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189">
                  <a:moveTo>
                    <a:pt x="119" y="157"/>
                  </a:moveTo>
                  <a:cubicBezTo>
                    <a:pt x="137" y="168"/>
                    <a:pt x="157" y="161"/>
                    <a:pt x="168" y="142"/>
                  </a:cubicBezTo>
                  <a:cubicBezTo>
                    <a:pt x="182" y="117"/>
                    <a:pt x="163" y="98"/>
                    <a:pt x="141" y="91"/>
                  </a:cubicBezTo>
                  <a:cubicBezTo>
                    <a:pt x="155" y="72"/>
                    <a:pt x="156" y="50"/>
                    <a:pt x="132" y="38"/>
                  </a:cubicBezTo>
                  <a:cubicBezTo>
                    <a:pt x="118" y="31"/>
                    <a:pt x="97" y="31"/>
                    <a:pt x="89" y="45"/>
                  </a:cubicBezTo>
                  <a:cubicBezTo>
                    <a:pt x="46" y="0"/>
                    <a:pt x="0" y="87"/>
                    <a:pt x="37" y="105"/>
                  </a:cubicBezTo>
                  <a:cubicBezTo>
                    <a:pt x="15" y="128"/>
                    <a:pt x="49" y="160"/>
                    <a:pt x="70" y="148"/>
                  </a:cubicBezTo>
                  <a:cubicBezTo>
                    <a:pt x="68" y="163"/>
                    <a:pt x="73" y="177"/>
                    <a:pt x="89" y="183"/>
                  </a:cubicBezTo>
                  <a:cubicBezTo>
                    <a:pt x="106" y="189"/>
                    <a:pt x="116" y="172"/>
                    <a:pt x="119" y="157"/>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4" name="Freeform 228"/>
            <p:cNvSpPr/>
            <p:nvPr/>
          </p:nvSpPr>
          <p:spPr bwMode="auto">
            <a:xfrm>
              <a:off x="1084519" y="5096865"/>
              <a:ext cx="636588" cy="1225550"/>
            </a:xfrm>
            <a:custGeom>
              <a:avLst/>
              <a:gdLst>
                <a:gd name="T0" fmla="*/ 385 w 395"/>
                <a:gd name="T1" fmla="*/ 317 h 762"/>
                <a:gd name="T2" fmla="*/ 379 w 395"/>
                <a:gd name="T3" fmla="*/ 314 h 762"/>
                <a:gd name="T4" fmla="*/ 375 w 395"/>
                <a:gd name="T5" fmla="*/ 317 h 762"/>
                <a:gd name="T6" fmla="*/ 298 w 395"/>
                <a:gd name="T7" fmla="*/ 414 h 762"/>
                <a:gd name="T8" fmla="*/ 244 w 395"/>
                <a:gd name="T9" fmla="*/ 414 h 762"/>
                <a:gd name="T10" fmla="*/ 246 w 395"/>
                <a:gd name="T11" fmla="*/ 372 h 762"/>
                <a:gd name="T12" fmla="*/ 304 w 395"/>
                <a:gd name="T13" fmla="*/ 175 h 762"/>
                <a:gd name="T14" fmla="*/ 301 w 395"/>
                <a:gd name="T15" fmla="*/ 173 h 762"/>
                <a:gd name="T16" fmla="*/ 293 w 395"/>
                <a:gd name="T17" fmla="*/ 177 h 762"/>
                <a:gd name="T18" fmla="*/ 241 w 395"/>
                <a:gd name="T19" fmla="*/ 239 h 762"/>
                <a:gd name="T20" fmla="*/ 216 w 395"/>
                <a:gd name="T21" fmla="*/ 168 h 762"/>
                <a:gd name="T22" fmla="*/ 207 w 395"/>
                <a:gd name="T23" fmla="*/ 70 h 762"/>
                <a:gd name="T24" fmla="*/ 196 w 395"/>
                <a:gd name="T25" fmla="*/ 42 h 762"/>
                <a:gd name="T26" fmla="*/ 194 w 395"/>
                <a:gd name="T27" fmla="*/ 37 h 762"/>
                <a:gd name="T28" fmla="*/ 172 w 395"/>
                <a:gd name="T29" fmla="*/ 4 h 762"/>
                <a:gd name="T30" fmla="*/ 172 w 395"/>
                <a:gd name="T31" fmla="*/ 3 h 762"/>
                <a:gd name="T32" fmla="*/ 168 w 395"/>
                <a:gd name="T33" fmla="*/ 1 h 762"/>
                <a:gd name="T34" fmla="*/ 163 w 395"/>
                <a:gd name="T35" fmla="*/ 2 h 762"/>
                <a:gd name="T36" fmla="*/ 162 w 395"/>
                <a:gd name="T37" fmla="*/ 9 h 762"/>
                <a:gd name="T38" fmla="*/ 181 w 395"/>
                <a:gd name="T39" fmla="*/ 86 h 762"/>
                <a:gd name="T40" fmla="*/ 175 w 395"/>
                <a:gd name="T41" fmla="*/ 160 h 762"/>
                <a:gd name="T42" fmla="*/ 79 w 395"/>
                <a:gd name="T43" fmla="*/ 117 h 762"/>
                <a:gd name="T44" fmla="*/ 78 w 395"/>
                <a:gd name="T45" fmla="*/ 114 h 762"/>
                <a:gd name="T46" fmla="*/ 78 w 395"/>
                <a:gd name="T47" fmla="*/ 114 h 762"/>
                <a:gd name="T48" fmla="*/ 72 w 395"/>
                <a:gd name="T49" fmla="*/ 114 h 762"/>
                <a:gd name="T50" fmla="*/ 92 w 395"/>
                <a:gd name="T51" fmla="*/ 205 h 762"/>
                <a:gd name="T52" fmla="*/ 139 w 395"/>
                <a:gd name="T53" fmla="*/ 242 h 762"/>
                <a:gd name="T54" fmla="*/ 171 w 395"/>
                <a:gd name="T55" fmla="*/ 303 h 762"/>
                <a:gd name="T56" fmla="*/ 164 w 395"/>
                <a:gd name="T57" fmla="*/ 373 h 762"/>
                <a:gd name="T58" fmla="*/ 104 w 395"/>
                <a:gd name="T59" fmla="*/ 402 h 762"/>
                <a:gd name="T60" fmla="*/ 58 w 395"/>
                <a:gd name="T61" fmla="*/ 386 h 762"/>
                <a:gd name="T62" fmla="*/ 7 w 395"/>
                <a:gd name="T63" fmla="*/ 354 h 762"/>
                <a:gd name="T64" fmla="*/ 2 w 395"/>
                <a:gd name="T65" fmla="*/ 356 h 762"/>
                <a:gd name="T66" fmla="*/ 2 w 395"/>
                <a:gd name="T67" fmla="*/ 356 h 762"/>
                <a:gd name="T68" fmla="*/ 1 w 395"/>
                <a:gd name="T69" fmla="*/ 361 h 762"/>
                <a:gd name="T70" fmla="*/ 62 w 395"/>
                <a:gd name="T71" fmla="*/ 430 h 762"/>
                <a:gd name="T72" fmla="*/ 127 w 395"/>
                <a:gd name="T73" fmla="*/ 522 h 762"/>
                <a:gd name="T74" fmla="*/ 113 w 395"/>
                <a:gd name="T75" fmla="*/ 744 h 762"/>
                <a:gd name="T76" fmla="*/ 115 w 395"/>
                <a:gd name="T77" fmla="*/ 751 h 762"/>
                <a:gd name="T78" fmla="*/ 116 w 395"/>
                <a:gd name="T79" fmla="*/ 753 h 762"/>
                <a:gd name="T80" fmla="*/ 169 w 395"/>
                <a:gd name="T81" fmla="*/ 755 h 762"/>
                <a:gd name="T82" fmla="*/ 256 w 395"/>
                <a:gd name="T83" fmla="*/ 753 h 762"/>
                <a:gd name="T84" fmla="*/ 259 w 395"/>
                <a:gd name="T85" fmla="*/ 750 h 762"/>
                <a:gd name="T86" fmla="*/ 262 w 395"/>
                <a:gd name="T87" fmla="*/ 745 h 762"/>
                <a:gd name="T88" fmla="*/ 243 w 395"/>
                <a:gd name="T89" fmla="*/ 659 h 762"/>
                <a:gd name="T90" fmla="*/ 256 w 395"/>
                <a:gd name="T91" fmla="*/ 506 h 762"/>
                <a:gd name="T92" fmla="*/ 340 w 395"/>
                <a:gd name="T93" fmla="*/ 413 h 762"/>
                <a:gd name="T94" fmla="*/ 385 w 395"/>
                <a:gd name="T95" fmla="*/ 317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5" h="762">
                  <a:moveTo>
                    <a:pt x="385" y="317"/>
                  </a:moveTo>
                  <a:cubicBezTo>
                    <a:pt x="384" y="313"/>
                    <a:pt x="381" y="313"/>
                    <a:pt x="379" y="314"/>
                  </a:cubicBezTo>
                  <a:cubicBezTo>
                    <a:pt x="377" y="314"/>
                    <a:pt x="375" y="315"/>
                    <a:pt x="375" y="317"/>
                  </a:cubicBezTo>
                  <a:cubicBezTo>
                    <a:pt x="361" y="359"/>
                    <a:pt x="333" y="389"/>
                    <a:pt x="298" y="414"/>
                  </a:cubicBezTo>
                  <a:cubicBezTo>
                    <a:pt x="283" y="424"/>
                    <a:pt x="252" y="439"/>
                    <a:pt x="244" y="414"/>
                  </a:cubicBezTo>
                  <a:cubicBezTo>
                    <a:pt x="239" y="401"/>
                    <a:pt x="243" y="385"/>
                    <a:pt x="246" y="372"/>
                  </a:cubicBezTo>
                  <a:cubicBezTo>
                    <a:pt x="261" y="304"/>
                    <a:pt x="330" y="251"/>
                    <a:pt x="304" y="175"/>
                  </a:cubicBezTo>
                  <a:cubicBezTo>
                    <a:pt x="303" y="174"/>
                    <a:pt x="302" y="173"/>
                    <a:pt x="301" y="173"/>
                  </a:cubicBezTo>
                  <a:cubicBezTo>
                    <a:pt x="299" y="171"/>
                    <a:pt x="294" y="173"/>
                    <a:pt x="293" y="177"/>
                  </a:cubicBezTo>
                  <a:cubicBezTo>
                    <a:pt x="290" y="204"/>
                    <a:pt x="275" y="245"/>
                    <a:pt x="241" y="239"/>
                  </a:cubicBezTo>
                  <a:cubicBezTo>
                    <a:pt x="214" y="234"/>
                    <a:pt x="216" y="188"/>
                    <a:pt x="216" y="168"/>
                  </a:cubicBezTo>
                  <a:cubicBezTo>
                    <a:pt x="216" y="135"/>
                    <a:pt x="214" y="102"/>
                    <a:pt x="207" y="70"/>
                  </a:cubicBezTo>
                  <a:cubicBezTo>
                    <a:pt x="205" y="60"/>
                    <a:pt x="201" y="51"/>
                    <a:pt x="196" y="42"/>
                  </a:cubicBezTo>
                  <a:cubicBezTo>
                    <a:pt x="196" y="40"/>
                    <a:pt x="195" y="38"/>
                    <a:pt x="194" y="37"/>
                  </a:cubicBezTo>
                  <a:cubicBezTo>
                    <a:pt x="190" y="24"/>
                    <a:pt x="182" y="13"/>
                    <a:pt x="172" y="4"/>
                  </a:cubicBezTo>
                  <a:cubicBezTo>
                    <a:pt x="172" y="4"/>
                    <a:pt x="172" y="4"/>
                    <a:pt x="172" y="3"/>
                  </a:cubicBezTo>
                  <a:cubicBezTo>
                    <a:pt x="171" y="1"/>
                    <a:pt x="170" y="1"/>
                    <a:pt x="168" y="1"/>
                  </a:cubicBezTo>
                  <a:cubicBezTo>
                    <a:pt x="166" y="0"/>
                    <a:pt x="164" y="1"/>
                    <a:pt x="163" y="2"/>
                  </a:cubicBezTo>
                  <a:cubicBezTo>
                    <a:pt x="161" y="4"/>
                    <a:pt x="160" y="6"/>
                    <a:pt x="162" y="9"/>
                  </a:cubicBezTo>
                  <a:cubicBezTo>
                    <a:pt x="177" y="30"/>
                    <a:pt x="179" y="61"/>
                    <a:pt x="181" y="86"/>
                  </a:cubicBezTo>
                  <a:cubicBezTo>
                    <a:pt x="183" y="111"/>
                    <a:pt x="182" y="137"/>
                    <a:pt x="175" y="160"/>
                  </a:cubicBezTo>
                  <a:cubicBezTo>
                    <a:pt x="157" y="227"/>
                    <a:pt x="87" y="154"/>
                    <a:pt x="79" y="117"/>
                  </a:cubicBezTo>
                  <a:cubicBezTo>
                    <a:pt x="79" y="116"/>
                    <a:pt x="79" y="115"/>
                    <a:pt x="78" y="114"/>
                  </a:cubicBezTo>
                  <a:cubicBezTo>
                    <a:pt x="78" y="114"/>
                    <a:pt x="78" y="114"/>
                    <a:pt x="78" y="114"/>
                  </a:cubicBezTo>
                  <a:cubicBezTo>
                    <a:pt x="77" y="112"/>
                    <a:pt x="73" y="111"/>
                    <a:pt x="72" y="114"/>
                  </a:cubicBezTo>
                  <a:cubicBezTo>
                    <a:pt x="58" y="148"/>
                    <a:pt x="68" y="179"/>
                    <a:pt x="92" y="205"/>
                  </a:cubicBezTo>
                  <a:cubicBezTo>
                    <a:pt x="106" y="219"/>
                    <a:pt x="124" y="229"/>
                    <a:pt x="139" y="242"/>
                  </a:cubicBezTo>
                  <a:cubicBezTo>
                    <a:pt x="159" y="258"/>
                    <a:pt x="168" y="278"/>
                    <a:pt x="171" y="303"/>
                  </a:cubicBezTo>
                  <a:cubicBezTo>
                    <a:pt x="174" y="327"/>
                    <a:pt x="171" y="351"/>
                    <a:pt x="164" y="373"/>
                  </a:cubicBezTo>
                  <a:cubicBezTo>
                    <a:pt x="154" y="403"/>
                    <a:pt x="133" y="409"/>
                    <a:pt x="104" y="402"/>
                  </a:cubicBezTo>
                  <a:cubicBezTo>
                    <a:pt x="89" y="398"/>
                    <a:pt x="73" y="391"/>
                    <a:pt x="58" y="386"/>
                  </a:cubicBezTo>
                  <a:cubicBezTo>
                    <a:pt x="43" y="380"/>
                    <a:pt x="14" y="371"/>
                    <a:pt x="7" y="354"/>
                  </a:cubicBezTo>
                  <a:cubicBezTo>
                    <a:pt x="6" y="351"/>
                    <a:pt x="1" y="352"/>
                    <a:pt x="2" y="356"/>
                  </a:cubicBezTo>
                  <a:cubicBezTo>
                    <a:pt x="2" y="356"/>
                    <a:pt x="2" y="356"/>
                    <a:pt x="2" y="356"/>
                  </a:cubicBezTo>
                  <a:cubicBezTo>
                    <a:pt x="1" y="357"/>
                    <a:pt x="0" y="359"/>
                    <a:pt x="1" y="361"/>
                  </a:cubicBezTo>
                  <a:cubicBezTo>
                    <a:pt x="15" y="389"/>
                    <a:pt x="39" y="409"/>
                    <a:pt x="62" y="430"/>
                  </a:cubicBezTo>
                  <a:cubicBezTo>
                    <a:pt x="90" y="456"/>
                    <a:pt x="113" y="487"/>
                    <a:pt x="127" y="522"/>
                  </a:cubicBezTo>
                  <a:cubicBezTo>
                    <a:pt x="154" y="592"/>
                    <a:pt x="146" y="678"/>
                    <a:pt x="113" y="744"/>
                  </a:cubicBezTo>
                  <a:cubicBezTo>
                    <a:pt x="111" y="747"/>
                    <a:pt x="113" y="750"/>
                    <a:pt x="115" y="751"/>
                  </a:cubicBezTo>
                  <a:cubicBezTo>
                    <a:pt x="115" y="752"/>
                    <a:pt x="116" y="753"/>
                    <a:pt x="116" y="753"/>
                  </a:cubicBezTo>
                  <a:cubicBezTo>
                    <a:pt x="129" y="762"/>
                    <a:pt x="155" y="756"/>
                    <a:pt x="169" y="755"/>
                  </a:cubicBezTo>
                  <a:cubicBezTo>
                    <a:pt x="197" y="753"/>
                    <a:pt x="229" y="760"/>
                    <a:pt x="256" y="753"/>
                  </a:cubicBezTo>
                  <a:cubicBezTo>
                    <a:pt x="257" y="753"/>
                    <a:pt x="258" y="752"/>
                    <a:pt x="259" y="750"/>
                  </a:cubicBezTo>
                  <a:cubicBezTo>
                    <a:pt x="261" y="751"/>
                    <a:pt x="264" y="747"/>
                    <a:pt x="262" y="745"/>
                  </a:cubicBezTo>
                  <a:cubicBezTo>
                    <a:pt x="242" y="726"/>
                    <a:pt x="245" y="685"/>
                    <a:pt x="243" y="659"/>
                  </a:cubicBezTo>
                  <a:cubicBezTo>
                    <a:pt x="237" y="608"/>
                    <a:pt x="234" y="554"/>
                    <a:pt x="256" y="506"/>
                  </a:cubicBezTo>
                  <a:cubicBezTo>
                    <a:pt x="273" y="467"/>
                    <a:pt x="310" y="441"/>
                    <a:pt x="340" y="413"/>
                  </a:cubicBezTo>
                  <a:cubicBezTo>
                    <a:pt x="366" y="388"/>
                    <a:pt x="395" y="355"/>
                    <a:pt x="385" y="317"/>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grpSp>
      <p:sp>
        <p:nvSpPr>
          <p:cNvPr id="3" name="矩形 2"/>
          <p:cNvSpPr/>
          <p:nvPr/>
        </p:nvSpPr>
        <p:spPr>
          <a:xfrm>
            <a:off x="1721107" y="2803662"/>
            <a:ext cx="9422862" cy="1631216"/>
          </a:xfrm>
          <a:prstGeom prst="rect">
            <a:avLst/>
          </a:prstGeom>
        </p:spPr>
        <p:txBody>
          <a:bodyPr wrap="square">
            <a:spAutoFit/>
          </a:bodyPr>
          <a:lstStyle/>
          <a:p>
            <a:r>
              <a:rPr lang="en-US" altLang="zh-CN" sz="2000" dirty="0">
                <a:latin typeface="微软雅黑" panose="020B0503020204020204" pitchFamily="34" charset="-122"/>
                <a:ea typeface="微软雅黑" panose="020B0503020204020204" pitchFamily="34" charset="-122"/>
              </a:rPr>
              <a:t>       TCP</a:t>
            </a:r>
            <a:r>
              <a:rPr lang="zh-CN" altLang="en-US" sz="2000" dirty="0">
                <a:latin typeface="微软雅黑" panose="020B0503020204020204" pitchFamily="34" charset="-122"/>
                <a:ea typeface="微软雅黑" panose="020B0503020204020204" pitchFamily="34" charset="-122"/>
              </a:rPr>
              <a:t>全连接扫描是最简单的一种扫描技术，所利用的是</a:t>
            </a:r>
            <a:r>
              <a:rPr lang="en-US" altLang="zh-CN" sz="2000" dirty="0">
                <a:latin typeface="微软雅黑" panose="020B0503020204020204" pitchFamily="34" charset="-122"/>
                <a:ea typeface="微软雅黑" panose="020B0503020204020204" pitchFamily="34" charset="-122"/>
              </a:rPr>
              <a:t>TCP</a:t>
            </a:r>
            <a:r>
              <a:rPr lang="zh-CN" altLang="en-US" sz="2000" dirty="0">
                <a:latin typeface="微软雅黑" panose="020B0503020204020204" pitchFamily="34" charset="-122"/>
                <a:ea typeface="微软雅黑" panose="020B0503020204020204" pitchFamily="34" charset="-122"/>
              </a:rPr>
              <a:t>协议的</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次握手过程。它直接连到目标端口并完成一个完整的</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次握手过 程（</a:t>
            </a:r>
            <a:r>
              <a:rPr lang="en-US" altLang="zh-CN" sz="2000" dirty="0">
                <a:latin typeface="微软雅黑" panose="020B0503020204020204" pitchFamily="34" charset="-122"/>
                <a:ea typeface="微软雅黑" panose="020B0503020204020204" pitchFamily="34" charset="-122"/>
              </a:rPr>
              <a:t>SYN</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SYN/ACK</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ACK</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TCP</a:t>
            </a:r>
            <a:r>
              <a:rPr lang="zh-CN" altLang="en-US" sz="2000" dirty="0">
                <a:latin typeface="微软雅黑" panose="020B0503020204020204" pitchFamily="34" charset="-122"/>
                <a:ea typeface="微软雅黑" panose="020B0503020204020204" pitchFamily="34" charset="-122"/>
              </a:rPr>
              <a:t>连接扫描技术的一个最大的优点是不需要任何权限，系统中的任何用户都有权利使用这个调用。</a:t>
            </a:r>
            <a:endParaRPr lang="zh-CN" altLang="zh-CN" sz="36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圆角矩形 14"/>
          <p:cNvSpPr/>
          <p:nvPr/>
        </p:nvSpPr>
        <p:spPr>
          <a:xfrm>
            <a:off x="2487295" y="645795"/>
            <a:ext cx="6111240" cy="731520"/>
          </a:xfrm>
          <a:prstGeom prst="roundRect">
            <a:avLst>
              <a:gd name="adj" fmla="val 27816"/>
            </a:avLst>
          </a:prstGeom>
          <a:solidFill>
            <a:schemeClr val="tx1">
              <a:lumMod val="75000"/>
              <a:lumOff val="25000"/>
              <a:alpha val="40000"/>
            </a:schemeClr>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3200" b="1" dirty="0">
              <a:latin typeface="微软雅黑" charset="-122"/>
              <a:ea typeface="微软雅黑" charset="-122"/>
            </a:endParaRPr>
          </a:p>
        </p:txBody>
      </p:sp>
      <p:sp>
        <p:nvSpPr>
          <p:cNvPr id="16" name="矩形 15"/>
          <p:cNvSpPr/>
          <p:nvPr/>
        </p:nvSpPr>
        <p:spPr>
          <a:xfrm>
            <a:off x="2661698" y="725724"/>
            <a:ext cx="4663456" cy="1077218"/>
          </a:xfrm>
          <a:prstGeom prst="rect">
            <a:avLst/>
          </a:prstGeom>
          <a:noFill/>
        </p:spPr>
        <p:txBody>
          <a:bodyPr wrap="none">
            <a:spAutoFit/>
          </a:bodyPr>
          <a:lstStyle/>
          <a:p>
            <a:r>
              <a:rPr lang="en-US" altLang="zh-CN" sz="3200" b="1" dirty="0">
                <a:solidFill>
                  <a:schemeClr val="bg1"/>
                </a:solidFill>
                <a:latin typeface="微软雅黑" charset="-122"/>
                <a:ea typeface="微软雅黑" charset="-122"/>
                <a:sym typeface="+mn-ea"/>
              </a:rPr>
              <a:t>TCP</a:t>
            </a:r>
            <a:r>
              <a:rPr lang="zh-CN" altLang="en-US" sz="3200" b="1" dirty="0">
                <a:solidFill>
                  <a:schemeClr val="bg1"/>
                </a:solidFill>
                <a:latin typeface="微软雅黑" charset="-122"/>
                <a:ea typeface="微软雅黑" charset="-122"/>
                <a:sym typeface="+mn-ea"/>
              </a:rPr>
              <a:t>全连接扫描工作步骤</a:t>
            </a:r>
            <a:endParaRPr lang="x-none" altLang="en-US" sz="3200" b="1" dirty="0">
              <a:solidFill>
                <a:schemeClr val="bg1"/>
              </a:solidFill>
              <a:latin typeface="微软雅黑" charset="-122"/>
              <a:ea typeface="微软雅黑" charset="-122"/>
              <a:sym typeface="+mn-ea"/>
            </a:endParaRPr>
          </a:p>
          <a:p>
            <a:endParaRPr lang="x-none" altLang="en-US" sz="3200" b="1" dirty="0">
              <a:solidFill>
                <a:schemeClr val="tx1">
                  <a:lumMod val="75000"/>
                  <a:lumOff val="25000"/>
                </a:schemeClr>
              </a:solidFill>
              <a:latin typeface="微软雅黑" charset="-122"/>
              <a:ea typeface="微软雅黑"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921007" y="4936527"/>
            <a:ext cx="808038" cy="1385888"/>
            <a:chOff x="921007" y="4936527"/>
            <a:chExt cx="808038" cy="1385888"/>
          </a:xfrm>
        </p:grpSpPr>
        <p:sp>
          <p:nvSpPr>
            <p:cNvPr id="9" name="Freeform 223"/>
            <p:cNvSpPr/>
            <p:nvPr/>
          </p:nvSpPr>
          <p:spPr bwMode="auto">
            <a:xfrm>
              <a:off x="921007" y="5488977"/>
              <a:ext cx="339725" cy="395288"/>
            </a:xfrm>
            <a:custGeom>
              <a:avLst/>
              <a:gdLst>
                <a:gd name="T0" fmla="*/ 181 w 211"/>
                <a:gd name="T1" fmla="*/ 99 h 246"/>
                <a:gd name="T2" fmla="*/ 180 w 211"/>
                <a:gd name="T3" fmla="*/ 44 h 246"/>
                <a:gd name="T4" fmla="*/ 118 w 211"/>
                <a:gd name="T5" fmla="*/ 48 h 246"/>
                <a:gd name="T6" fmla="*/ 38 w 211"/>
                <a:gd name="T7" fmla="*/ 20 h 246"/>
                <a:gd name="T8" fmla="*/ 27 w 211"/>
                <a:gd name="T9" fmla="*/ 104 h 246"/>
                <a:gd name="T10" fmla="*/ 43 w 211"/>
                <a:gd name="T11" fmla="*/ 160 h 246"/>
                <a:gd name="T12" fmla="*/ 39 w 211"/>
                <a:gd name="T13" fmla="*/ 223 h 246"/>
                <a:gd name="T14" fmla="*/ 104 w 211"/>
                <a:gd name="T15" fmla="*/ 203 h 246"/>
                <a:gd name="T16" fmla="*/ 142 w 211"/>
                <a:gd name="T17" fmla="*/ 208 h 246"/>
                <a:gd name="T18" fmla="*/ 156 w 211"/>
                <a:gd name="T19" fmla="*/ 165 h 246"/>
                <a:gd name="T20" fmla="*/ 197 w 211"/>
                <a:gd name="T21" fmla="*/ 155 h 246"/>
                <a:gd name="T22" fmla="*/ 181 w 211"/>
                <a:gd name="T23" fmla="*/ 99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1" h="246">
                  <a:moveTo>
                    <a:pt x="181" y="99"/>
                  </a:moveTo>
                  <a:cubicBezTo>
                    <a:pt x="198" y="83"/>
                    <a:pt x="198" y="61"/>
                    <a:pt x="180" y="44"/>
                  </a:cubicBezTo>
                  <a:cubicBezTo>
                    <a:pt x="160" y="25"/>
                    <a:pt x="135" y="31"/>
                    <a:pt x="118" y="48"/>
                  </a:cubicBezTo>
                  <a:cubicBezTo>
                    <a:pt x="107" y="12"/>
                    <a:pt x="72" y="0"/>
                    <a:pt x="38" y="20"/>
                  </a:cubicBezTo>
                  <a:cubicBezTo>
                    <a:pt x="3" y="40"/>
                    <a:pt x="1" y="78"/>
                    <a:pt x="27" y="104"/>
                  </a:cubicBezTo>
                  <a:cubicBezTo>
                    <a:pt x="0" y="119"/>
                    <a:pt x="15" y="153"/>
                    <a:pt x="43" y="160"/>
                  </a:cubicBezTo>
                  <a:cubicBezTo>
                    <a:pt x="29" y="177"/>
                    <a:pt x="22" y="206"/>
                    <a:pt x="39" y="223"/>
                  </a:cubicBezTo>
                  <a:cubicBezTo>
                    <a:pt x="62" y="246"/>
                    <a:pt x="93" y="229"/>
                    <a:pt x="104" y="203"/>
                  </a:cubicBezTo>
                  <a:cubicBezTo>
                    <a:pt x="114" y="214"/>
                    <a:pt x="129" y="218"/>
                    <a:pt x="142" y="208"/>
                  </a:cubicBezTo>
                  <a:cubicBezTo>
                    <a:pt x="157" y="197"/>
                    <a:pt x="160" y="181"/>
                    <a:pt x="156" y="165"/>
                  </a:cubicBezTo>
                  <a:cubicBezTo>
                    <a:pt x="170" y="172"/>
                    <a:pt x="187" y="171"/>
                    <a:pt x="197" y="155"/>
                  </a:cubicBezTo>
                  <a:cubicBezTo>
                    <a:pt x="211" y="134"/>
                    <a:pt x="200" y="112"/>
                    <a:pt x="181" y="99"/>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1" name="Freeform 224"/>
            <p:cNvSpPr/>
            <p:nvPr/>
          </p:nvSpPr>
          <p:spPr bwMode="auto">
            <a:xfrm>
              <a:off x="1016257" y="5133377"/>
              <a:ext cx="314325" cy="330200"/>
            </a:xfrm>
            <a:custGeom>
              <a:avLst/>
              <a:gdLst>
                <a:gd name="T0" fmla="*/ 157 w 196"/>
                <a:gd name="T1" fmla="*/ 53 h 205"/>
                <a:gd name="T2" fmla="*/ 127 w 196"/>
                <a:gd name="T3" fmla="*/ 4 h 205"/>
                <a:gd name="T4" fmla="*/ 82 w 196"/>
                <a:gd name="T5" fmla="*/ 31 h 205"/>
                <a:gd name="T6" fmla="*/ 14 w 196"/>
                <a:gd name="T7" fmla="*/ 53 h 205"/>
                <a:gd name="T8" fmla="*/ 40 w 196"/>
                <a:gd name="T9" fmla="*/ 118 h 205"/>
                <a:gd name="T10" fmla="*/ 75 w 196"/>
                <a:gd name="T11" fmla="*/ 173 h 205"/>
                <a:gd name="T12" fmla="*/ 133 w 196"/>
                <a:gd name="T13" fmla="*/ 157 h 205"/>
                <a:gd name="T14" fmla="*/ 167 w 196"/>
                <a:gd name="T15" fmla="*/ 153 h 205"/>
                <a:gd name="T16" fmla="*/ 167 w 196"/>
                <a:gd name="T17" fmla="*/ 120 h 205"/>
                <a:gd name="T18" fmla="*/ 194 w 196"/>
                <a:gd name="T19" fmla="*/ 95 h 205"/>
                <a:gd name="T20" fmla="*/ 157 w 196"/>
                <a:gd name="T21" fmla="*/ 53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6" h="205">
                  <a:moveTo>
                    <a:pt x="157" y="53"/>
                  </a:moveTo>
                  <a:cubicBezTo>
                    <a:pt x="156" y="32"/>
                    <a:pt x="150" y="9"/>
                    <a:pt x="127" y="4"/>
                  </a:cubicBezTo>
                  <a:cubicBezTo>
                    <a:pt x="107" y="0"/>
                    <a:pt x="85" y="12"/>
                    <a:pt x="82" y="31"/>
                  </a:cubicBezTo>
                  <a:cubicBezTo>
                    <a:pt x="60" y="15"/>
                    <a:pt x="28" y="30"/>
                    <a:pt x="14" y="53"/>
                  </a:cubicBezTo>
                  <a:cubicBezTo>
                    <a:pt x="0" y="78"/>
                    <a:pt x="15" y="110"/>
                    <a:pt x="40" y="118"/>
                  </a:cubicBezTo>
                  <a:cubicBezTo>
                    <a:pt x="9" y="141"/>
                    <a:pt x="41" y="194"/>
                    <a:pt x="75" y="173"/>
                  </a:cubicBezTo>
                  <a:cubicBezTo>
                    <a:pt x="89" y="205"/>
                    <a:pt x="128" y="187"/>
                    <a:pt x="133" y="157"/>
                  </a:cubicBezTo>
                  <a:cubicBezTo>
                    <a:pt x="144" y="163"/>
                    <a:pt x="159" y="166"/>
                    <a:pt x="167" y="153"/>
                  </a:cubicBezTo>
                  <a:cubicBezTo>
                    <a:pt x="174" y="142"/>
                    <a:pt x="173" y="130"/>
                    <a:pt x="167" y="120"/>
                  </a:cubicBezTo>
                  <a:cubicBezTo>
                    <a:pt x="181" y="120"/>
                    <a:pt x="192" y="111"/>
                    <a:pt x="194" y="95"/>
                  </a:cubicBezTo>
                  <a:cubicBezTo>
                    <a:pt x="196" y="72"/>
                    <a:pt x="177" y="57"/>
                    <a:pt x="157" y="53"/>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2" name="Freeform 225"/>
            <p:cNvSpPr/>
            <p:nvPr/>
          </p:nvSpPr>
          <p:spPr bwMode="auto">
            <a:xfrm>
              <a:off x="1257557" y="4936527"/>
              <a:ext cx="273050" cy="269875"/>
            </a:xfrm>
            <a:custGeom>
              <a:avLst/>
              <a:gdLst>
                <a:gd name="T0" fmla="*/ 155 w 170"/>
                <a:gd name="T1" fmla="*/ 135 h 167"/>
                <a:gd name="T2" fmla="*/ 134 w 170"/>
                <a:gd name="T3" fmla="*/ 72 h 167"/>
                <a:gd name="T4" fmla="*/ 73 w 170"/>
                <a:gd name="T5" fmla="*/ 38 h 167"/>
                <a:gd name="T6" fmla="*/ 6 w 170"/>
                <a:gd name="T7" fmla="*/ 44 h 167"/>
                <a:gd name="T8" fmla="*/ 27 w 170"/>
                <a:gd name="T9" fmla="*/ 99 h 167"/>
                <a:gd name="T10" fmla="*/ 70 w 170"/>
                <a:gd name="T11" fmla="*/ 126 h 167"/>
                <a:gd name="T12" fmla="*/ 155 w 170"/>
                <a:gd name="T13" fmla="*/ 135 h 167"/>
              </a:gdLst>
              <a:ahLst/>
              <a:cxnLst>
                <a:cxn ang="0">
                  <a:pos x="T0" y="T1"/>
                </a:cxn>
                <a:cxn ang="0">
                  <a:pos x="T2" y="T3"/>
                </a:cxn>
                <a:cxn ang="0">
                  <a:pos x="T4" y="T5"/>
                </a:cxn>
                <a:cxn ang="0">
                  <a:pos x="T6" y="T7"/>
                </a:cxn>
                <a:cxn ang="0">
                  <a:pos x="T8" y="T9"/>
                </a:cxn>
                <a:cxn ang="0">
                  <a:pos x="T10" y="T11"/>
                </a:cxn>
                <a:cxn ang="0">
                  <a:pos x="T12" y="T13"/>
                </a:cxn>
              </a:cxnLst>
              <a:rect l="0" t="0" r="r" b="b"/>
              <a:pathLst>
                <a:path w="170" h="167">
                  <a:moveTo>
                    <a:pt x="155" y="135"/>
                  </a:moveTo>
                  <a:cubicBezTo>
                    <a:pt x="170" y="111"/>
                    <a:pt x="160" y="78"/>
                    <a:pt x="134" y="72"/>
                  </a:cubicBezTo>
                  <a:cubicBezTo>
                    <a:pt x="160" y="33"/>
                    <a:pt x="101" y="0"/>
                    <a:pt x="73" y="38"/>
                  </a:cubicBezTo>
                  <a:cubicBezTo>
                    <a:pt x="56" y="17"/>
                    <a:pt x="17" y="12"/>
                    <a:pt x="6" y="44"/>
                  </a:cubicBezTo>
                  <a:cubicBezTo>
                    <a:pt x="0" y="63"/>
                    <a:pt x="5" y="95"/>
                    <a:pt x="27" y="99"/>
                  </a:cubicBezTo>
                  <a:cubicBezTo>
                    <a:pt x="11" y="125"/>
                    <a:pt x="54" y="152"/>
                    <a:pt x="70" y="126"/>
                  </a:cubicBezTo>
                  <a:cubicBezTo>
                    <a:pt x="87" y="157"/>
                    <a:pt x="135" y="167"/>
                    <a:pt x="155" y="135"/>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3" name="Freeform 226"/>
            <p:cNvSpPr/>
            <p:nvPr/>
          </p:nvSpPr>
          <p:spPr bwMode="auto">
            <a:xfrm>
              <a:off x="1435357" y="5227040"/>
              <a:ext cx="293688" cy="303213"/>
            </a:xfrm>
            <a:custGeom>
              <a:avLst/>
              <a:gdLst>
                <a:gd name="T0" fmla="*/ 119 w 182"/>
                <a:gd name="T1" fmla="*/ 157 h 189"/>
                <a:gd name="T2" fmla="*/ 168 w 182"/>
                <a:gd name="T3" fmla="*/ 142 h 189"/>
                <a:gd name="T4" fmla="*/ 141 w 182"/>
                <a:gd name="T5" fmla="*/ 91 h 189"/>
                <a:gd name="T6" fmla="*/ 132 w 182"/>
                <a:gd name="T7" fmla="*/ 38 h 189"/>
                <a:gd name="T8" fmla="*/ 89 w 182"/>
                <a:gd name="T9" fmla="*/ 45 h 189"/>
                <a:gd name="T10" fmla="*/ 37 w 182"/>
                <a:gd name="T11" fmla="*/ 105 h 189"/>
                <a:gd name="T12" fmla="*/ 70 w 182"/>
                <a:gd name="T13" fmla="*/ 148 h 189"/>
                <a:gd name="T14" fmla="*/ 89 w 182"/>
                <a:gd name="T15" fmla="*/ 183 h 189"/>
                <a:gd name="T16" fmla="*/ 119 w 182"/>
                <a:gd name="T17" fmla="*/ 15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189">
                  <a:moveTo>
                    <a:pt x="119" y="157"/>
                  </a:moveTo>
                  <a:cubicBezTo>
                    <a:pt x="137" y="168"/>
                    <a:pt x="157" y="161"/>
                    <a:pt x="168" y="142"/>
                  </a:cubicBezTo>
                  <a:cubicBezTo>
                    <a:pt x="182" y="117"/>
                    <a:pt x="163" y="98"/>
                    <a:pt x="141" y="91"/>
                  </a:cubicBezTo>
                  <a:cubicBezTo>
                    <a:pt x="155" y="72"/>
                    <a:pt x="156" y="50"/>
                    <a:pt x="132" y="38"/>
                  </a:cubicBezTo>
                  <a:cubicBezTo>
                    <a:pt x="118" y="31"/>
                    <a:pt x="97" y="31"/>
                    <a:pt x="89" y="45"/>
                  </a:cubicBezTo>
                  <a:cubicBezTo>
                    <a:pt x="46" y="0"/>
                    <a:pt x="0" y="87"/>
                    <a:pt x="37" y="105"/>
                  </a:cubicBezTo>
                  <a:cubicBezTo>
                    <a:pt x="15" y="128"/>
                    <a:pt x="49" y="160"/>
                    <a:pt x="70" y="148"/>
                  </a:cubicBezTo>
                  <a:cubicBezTo>
                    <a:pt x="68" y="163"/>
                    <a:pt x="73" y="177"/>
                    <a:pt x="89" y="183"/>
                  </a:cubicBezTo>
                  <a:cubicBezTo>
                    <a:pt x="106" y="189"/>
                    <a:pt x="116" y="172"/>
                    <a:pt x="119" y="157"/>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4" name="Freeform 228"/>
            <p:cNvSpPr/>
            <p:nvPr/>
          </p:nvSpPr>
          <p:spPr bwMode="auto">
            <a:xfrm>
              <a:off x="1084519" y="5096865"/>
              <a:ext cx="636588" cy="1225550"/>
            </a:xfrm>
            <a:custGeom>
              <a:avLst/>
              <a:gdLst>
                <a:gd name="T0" fmla="*/ 385 w 395"/>
                <a:gd name="T1" fmla="*/ 317 h 762"/>
                <a:gd name="T2" fmla="*/ 379 w 395"/>
                <a:gd name="T3" fmla="*/ 314 h 762"/>
                <a:gd name="T4" fmla="*/ 375 w 395"/>
                <a:gd name="T5" fmla="*/ 317 h 762"/>
                <a:gd name="T6" fmla="*/ 298 w 395"/>
                <a:gd name="T7" fmla="*/ 414 h 762"/>
                <a:gd name="T8" fmla="*/ 244 w 395"/>
                <a:gd name="T9" fmla="*/ 414 h 762"/>
                <a:gd name="T10" fmla="*/ 246 w 395"/>
                <a:gd name="T11" fmla="*/ 372 h 762"/>
                <a:gd name="T12" fmla="*/ 304 w 395"/>
                <a:gd name="T13" fmla="*/ 175 h 762"/>
                <a:gd name="T14" fmla="*/ 301 w 395"/>
                <a:gd name="T15" fmla="*/ 173 h 762"/>
                <a:gd name="T16" fmla="*/ 293 w 395"/>
                <a:gd name="T17" fmla="*/ 177 h 762"/>
                <a:gd name="T18" fmla="*/ 241 w 395"/>
                <a:gd name="T19" fmla="*/ 239 h 762"/>
                <a:gd name="T20" fmla="*/ 216 w 395"/>
                <a:gd name="T21" fmla="*/ 168 h 762"/>
                <a:gd name="T22" fmla="*/ 207 w 395"/>
                <a:gd name="T23" fmla="*/ 70 h 762"/>
                <a:gd name="T24" fmla="*/ 196 w 395"/>
                <a:gd name="T25" fmla="*/ 42 h 762"/>
                <a:gd name="T26" fmla="*/ 194 w 395"/>
                <a:gd name="T27" fmla="*/ 37 h 762"/>
                <a:gd name="T28" fmla="*/ 172 w 395"/>
                <a:gd name="T29" fmla="*/ 4 h 762"/>
                <a:gd name="T30" fmla="*/ 172 w 395"/>
                <a:gd name="T31" fmla="*/ 3 h 762"/>
                <a:gd name="T32" fmla="*/ 168 w 395"/>
                <a:gd name="T33" fmla="*/ 1 h 762"/>
                <a:gd name="T34" fmla="*/ 163 w 395"/>
                <a:gd name="T35" fmla="*/ 2 h 762"/>
                <a:gd name="T36" fmla="*/ 162 w 395"/>
                <a:gd name="T37" fmla="*/ 9 h 762"/>
                <a:gd name="T38" fmla="*/ 181 w 395"/>
                <a:gd name="T39" fmla="*/ 86 h 762"/>
                <a:gd name="T40" fmla="*/ 175 w 395"/>
                <a:gd name="T41" fmla="*/ 160 h 762"/>
                <a:gd name="T42" fmla="*/ 79 w 395"/>
                <a:gd name="T43" fmla="*/ 117 h 762"/>
                <a:gd name="T44" fmla="*/ 78 w 395"/>
                <a:gd name="T45" fmla="*/ 114 h 762"/>
                <a:gd name="T46" fmla="*/ 78 w 395"/>
                <a:gd name="T47" fmla="*/ 114 h 762"/>
                <a:gd name="T48" fmla="*/ 72 w 395"/>
                <a:gd name="T49" fmla="*/ 114 h 762"/>
                <a:gd name="T50" fmla="*/ 92 w 395"/>
                <a:gd name="T51" fmla="*/ 205 h 762"/>
                <a:gd name="T52" fmla="*/ 139 w 395"/>
                <a:gd name="T53" fmla="*/ 242 h 762"/>
                <a:gd name="T54" fmla="*/ 171 w 395"/>
                <a:gd name="T55" fmla="*/ 303 h 762"/>
                <a:gd name="T56" fmla="*/ 164 w 395"/>
                <a:gd name="T57" fmla="*/ 373 h 762"/>
                <a:gd name="T58" fmla="*/ 104 w 395"/>
                <a:gd name="T59" fmla="*/ 402 h 762"/>
                <a:gd name="T60" fmla="*/ 58 w 395"/>
                <a:gd name="T61" fmla="*/ 386 h 762"/>
                <a:gd name="T62" fmla="*/ 7 w 395"/>
                <a:gd name="T63" fmla="*/ 354 h 762"/>
                <a:gd name="T64" fmla="*/ 2 w 395"/>
                <a:gd name="T65" fmla="*/ 356 h 762"/>
                <a:gd name="T66" fmla="*/ 2 w 395"/>
                <a:gd name="T67" fmla="*/ 356 h 762"/>
                <a:gd name="T68" fmla="*/ 1 w 395"/>
                <a:gd name="T69" fmla="*/ 361 h 762"/>
                <a:gd name="T70" fmla="*/ 62 w 395"/>
                <a:gd name="T71" fmla="*/ 430 h 762"/>
                <a:gd name="T72" fmla="*/ 127 w 395"/>
                <a:gd name="T73" fmla="*/ 522 h 762"/>
                <a:gd name="T74" fmla="*/ 113 w 395"/>
                <a:gd name="T75" fmla="*/ 744 h 762"/>
                <a:gd name="T76" fmla="*/ 115 w 395"/>
                <a:gd name="T77" fmla="*/ 751 h 762"/>
                <a:gd name="T78" fmla="*/ 116 w 395"/>
                <a:gd name="T79" fmla="*/ 753 h 762"/>
                <a:gd name="T80" fmla="*/ 169 w 395"/>
                <a:gd name="T81" fmla="*/ 755 h 762"/>
                <a:gd name="T82" fmla="*/ 256 w 395"/>
                <a:gd name="T83" fmla="*/ 753 h 762"/>
                <a:gd name="T84" fmla="*/ 259 w 395"/>
                <a:gd name="T85" fmla="*/ 750 h 762"/>
                <a:gd name="T86" fmla="*/ 262 w 395"/>
                <a:gd name="T87" fmla="*/ 745 h 762"/>
                <a:gd name="T88" fmla="*/ 243 w 395"/>
                <a:gd name="T89" fmla="*/ 659 h 762"/>
                <a:gd name="T90" fmla="*/ 256 w 395"/>
                <a:gd name="T91" fmla="*/ 506 h 762"/>
                <a:gd name="T92" fmla="*/ 340 w 395"/>
                <a:gd name="T93" fmla="*/ 413 h 762"/>
                <a:gd name="T94" fmla="*/ 385 w 395"/>
                <a:gd name="T95" fmla="*/ 317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5" h="762">
                  <a:moveTo>
                    <a:pt x="385" y="317"/>
                  </a:moveTo>
                  <a:cubicBezTo>
                    <a:pt x="384" y="313"/>
                    <a:pt x="381" y="313"/>
                    <a:pt x="379" y="314"/>
                  </a:cubicBezTo>
                  <a:cubicBezTo>
                    <a:pt x="377" y="314"/>
                    <a:pt x="375" y="315"/>
                    <a:pt x="375" y="317"/>
                  </a:cubicBezTo>
                  <a:cubicBezTo>
                    <a:pt x="361" y="359"/>
                    <a:pt x="333" y="389"/>
                    <a:pt x="298" y="414"/>
                  </a:cubicBezTo>
                  <a:cubicBezTo>
                    <a:pt x="283" y="424"/>
                    <a:pt x="252" y="439"/>
                    <a:pt x="244" y="414"/>
                  </a:cubicBezTo>
                  <a:cubicBezTo>
                    <a:pt x="239" y="401"/>
                    <a:pt x="243" y="385"/>
                    <a:pt x="246" y="372"/>
                  </a:cubicBezTo>
                  <a:cubicBezTo>
                    <a:pt x="261" y="304"/>
                    <a:pt x="330" y="251"/>
                    <a:pt x="304" y="175"/>
                  </a:cubicBezTo>
                  <a:cubicBezTo>
                    <a:pt x="303" y="174"/>
                    <a:pt x="302" y="173"/>
                    <a:pt x="301" y="173"/>
                  </a:cubicBezTo>
                  <a:cubicBezTo>
                    <a:pt x="299" y="171"/>
                    <a:pt x="294" y="173"/>
                    <a:pt x="293" y="177"/>
                  </a:cubicBezTo>
                  <a:cubicBezTo>
                    <a:pt x="290" y="204"/>
                    <a:pt x="275" y="245"/>
                    <a:pt x="241" y="239"/>
                  </a:cubicBezTo>
                  <a:cubicBezTo>
                    <a:pt x="214" y="234"/>
                    <a:pt x="216" y="188"/>
                    <a:pt x="216" y="168"/>
                  </a:cubicBezTo>
                  <a:cubicBezTo>
                    <a:pt x="216" y="135"/>
                    <a:pt x="214" y="102"/>
                    <a:pt x="207" y="70"/>
                  </a:cubicBezTo>
                  <a:cubicBezTo>
                    <a:pt x="205" y="60"/>
                    <a:pt x="201" y="51"/>
                    <a:pt x="196" y="42"/>
                  </a:cubicBezTo>
                  <a:cubicBezTo>
                    <a:pt x="196" y="40"/>
                    <a:pt x="195" y="38"/>
                    <a:pt x="194" y="37"/>
                  </a:cubicBezTo>
                  <a:cubicBezTo>
                    <a:pt x="190" y="24"/>
                    <a:pt x="182" y="13"/>
                    <a:pt x="172" y="4"/>
                  </a:cubicBezTo>
                  <a:cubicBezTo>
                    <a:pt x="172" y="4"/>
                    <a:pt x="172" y="4"/>
                    <a:pt x="172" y="3"/>
                  </a:cubicBezTo>
                  <a:cubicBezTo>
                    <a:pt x="171" y="1"/>
                    <a:pt x="170" y="1"/>
                    <a:pt x="168" y="1"/>
                  </a:cubicBezTo>
                  <a:cubicBezTo>
                    <a:pt x="166" y="0"/>
                    <a:pt x="164" y="1"/>
                    <a:pt x="163" y="2"/>
                  </a:cubicBezTo>
                  <a:cubicBezTo>
                    <a:pt x="161" y="4"/>
                    <a:pt x="160" y="6"/>
                    <a:pt x="162" y="9"/>
                  </a:cubicBezTo>
                  <a:cubicBezTo>
                    <a:pt x="177" y="30"/>
                    <a:pt x="179" y="61"/>
                    <a:pt x="181" y="86"/>
                  </a:cubicBezTo>
                  <a:cubicBezTo>
                    <a:pt x="183" y="111"/>
                    <a:pt x="182" y="137"/>
                    <a:pt x="175" y="160"/>
                  </a:cubicBezTo>
                  <a:cubicBezTo>
                    <a:pt x="157" y="227"/>
                    <a:pt x="87" y="154"/>
                    <a:pt x="79" y="117"/>
                  </a:cubicBezTo>
                  <a:cubicBezTo>
                    <a:pt x="79" y="116"/>
                    <a:pt x="79" y="115"/>
                    <a:pt x="78" y="114"/>
                  </a:cubicBezTo>
                  <a:cubicBezTo>
                    <a:pt x="78" y="114"/>
                    <a:pt x="78" y="114"/>
                    <a:pt x="78" y="114"/>
                  </a:cubicBezTo>
                  <a:cubicBezTo>
                    <a:pt x="77" y="112"/>
                    <a:pt x="73" y="111"/>
                    <a:pt x="72" y="114"/>
                  </a:cubicBezTo>
                  <a:cubicBezTo>
                    <a:pt x="58" y="148"/>
                    <a:pt x="68" y="179"/>
                    <a:pt x="92" y="205"/>
                  </a:cubicBezTo>
                  <a:cubicBezTo>
                    <a:pt x="106" y="219"/>
                    <a:pt x="124" y="229"/>
                    <a:pt x="139" y="242"/>
                  </a:cubicBezTo>
                  <a:cubicBezTo>
                    <a:pt x="159" y="258"/>
                    <a:pt x="168" y="278"/>
                    <a:pt x="171" y="303"/>
                  </a:cubicBezTo>
                  <a:cubicBezTo>
                    <a:pt x="174" y="327"/>
                    <a:pt x="171" y="351"/>
                    <a:pt x="164" y="373"/>
                  </a:cubicBezTo>
                  <a:cubicBezTo>
                    <a:pt x="154" y="403"/>
                    <a:pt x="133" y="409"/>
                    <a:pt x="104" y="402"/>
                  </a:cubicBezTo>
                  <a:cubicBezTo>
                    <a:pt x="89" y="398"/>
                    <a:pt x="73" y="391"/>
                    <a:pt x="58" y="386"/>
                  </a:cubicBezTo>
                  <a:cubicBezTo>
                    <a:pt x="43" y="380"/>
                    <a:pt x="14" y="371"/>
                    <a:pt x="7" y="354"/>
                  </a:cubicBezTo>
                  <a:cubicBezTo>
                    <a:pt x="6" y="351"/>
                    <a:pt x="1" y="352"/>
                    <a:pt x="2" y="356"/>
                  </a:cubicBezTo>
                  <a:cubicBezTo>
                    <a:pt x="2" y="356"/>
                    <a:pt x="2" y="356"/>
                    <a:pt x="2" y="356"/>
                  </a:cubicBezTo>
                  <a:cubicBezTo>
                    <a:pt x="1" y="357"/>
                    <a:pt x="0" y="359"/>
                    <a:pt x="1" y="361"/>
                  </a:cubicBezTo>
                  <a:cubicBezTo>
                    <a:pt x="15" y="389"/>
                    <a:pt x="39" y="409"/>
                    <a:pt x="62" y="430"/>
                  </a:cubicBezTo>
                  <a:cubicBezTo>
                    <a:pt x="90" y="456"/>
                    <a:pt x="113" y="487"/>
                    <a:pt x="127" y="522"/>
                  </a:cubicBezTo>
                  <a:cubicBezTo>
                    <a:pt x="154" y="592"/>
                    <a:pt x="146" y="678"/>
                    <a:pt x="113" y="744"/>
                  </a:cubicBezTo>
                  <a:cubicBezTo>
                    <a:pt x="111" y="747"/>
                    <a:pt x="113" y="750"/>
                    <a:pt x="115" y="751"/>
                  </a:cubicBezTo>
                  <a:cubicBezTo>
                    <a:pt x="115" y="752"/>
                    <a:pt x="116" y="753"/>
                    <a:pt x="116" y="753"/>
                  </a:cubicBezTo>
                  <a:cubicBezTo>
                    <a:pt x="129" y="762"/>
                    <a:pt x="155" y="756"/>
                    <a:pt x="169" y="755"/>
                  </a:cubicBezTo>
                  <a:cubicBezTo>
                    <a:pt x="197" y="753"/>
                    <a:pt x="229" y="760"/>
                    <a:pt x="256" y="753"/>
                  </a:cubicBezTo>
                  <a:cubicBezTo>
                    <a:pt x="257" y="753"/>
                    <a:pt x="258" y="752"/>
                    <a:pt x="259" y="750"/>
                  </a:cubicBezTo>
                  <a:cubicBezTo>
                    <a:pt x="261" y="751"/>
                    <a:pt x="264" y="747"/>
                    <a:pt x="262" y="745"/>
                  </a:cubicBezTo>
                  <a:cubicBezTo>
                    <a:pt x="242" y="726"/>
                    <a:pt x="245" y="685"/>
                    <a:pt x="243" y="659"/>
                  </a:cubicBezTo>
                  <a:cubicBezTo>
                    <a:pt x="237" y="608"/>
                    <a:pt x="234" y="554"/>
                    <a:pt x="256" y="506"/>
                  </a:cubicBezTo>
                  <a:cubicBezTo>
                    <a:pt x="273" y="467"/>
                    <a:pt x="310" y="441"/>
                    <a:pt x="340" y="413"/>
                  </a:cubicBezTo>
                  <a:cubicBezTo>
                    <a:pt x="366" y="388"/>
                    <a:pt x="395" y="355"/>
                    <a:pt x="385" y="317"/>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grpSp>
      <p:sp>
        <p:nvSpPr>
          <p:cNvPr id="3" name="矩形 2"/>
          <p:cNvSpPr/>
          <p:nvPr/>
        </p:nvSpPr>
        <p:spPr>
          <a:xfrm>
            <a:off x="1330582" y="2079766"/>
            <a:ext cx="9965705" cy="2862322"/>
          </a:xfrm>
          <a:prstGeom prst="rect">
            <a:avLst/>
          </a:prstGeom>
        </p:spPr>
        <p:txBody>
          <a:bodyPr wrap="square">
            <a:spAutoFit/>
          </a:bodyPr>
          <a:lstStyle/>
          <a:p>
            <a:r>
              <a:rPr lang="en-US" altLang="zh-CN" sz="2000" dirty="0">
                <a:latin typeface="微软雅黑" panose="020B0503020204020204" pitchFamily="34" charset="-122"/>
                <a:ea typeface="微软雅黑" panose="020B0503020204020204" pitchFamily="34" charset="-122"/>
              </a:rPr>
              <a:t>       Socket API </a:t>
            </a:r>
            <a:r>
              <a:rPr lang="zh-CN" altLang="en-US" sz="2000" dirty="0">
                <a:latin typeface="微软雅黑" panose="020B0503020204020204" pitchFamily="34" charset="-122"/>
                <a:ea typeface="微软雅黑" panose="020B0503020204020204" pitchFamily="34" charset="-122"/>
              </a:rPr>
              <a:t>提供了一系列的函数将用来实现我们的</a:t>
            </a:r>
            <a:r>
              <a:rPr lang="en-US" altLang="zh-CN" sz="2000" dirty="0">
                <a:latin typeface="微软雅黑" panose="020B0503020204020204" pitchFamily="34" charset="-122"/>
                <a:ea typeface="微软雅黑" panose="020B0503020204020204" pitchFamily="34" charset="-122"/>
              </a:rPr>
              <a:t>TCP</a:t>
            </a:r>
            <a:r>
              <a:rPr lang="zh-CN" altLang="en-US" sz="2000" dirty="0">
                <a:latin typeface="微软雅黑" panose="020B0503020204020204" pitchFamily="34" charset="-122"/>
                <a:ea typeface="微软雅黑" panose="020B0503020204020204" pitchFamily="34" charset="-122"/>
              </a:rPr>
              <a:t>端口扫描。</a:t>
            </a:r>
            <a:endParaRPr lang="en-US" altLang="zh-CN" sz="2000" dirty="0">
              <a:latin typeface="微软雅黑" panose="020B0503020204020204" pitchFamily="34" charset="-122"/>
              <a:ea typeface="微软雅黑" panose="020B0503020204020204" pitchFamily="34" charset="-122"/>
            </a:endParaRPr>
          </a:p>
          <a:p>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2000" b="1" kern="100" dirty="0">
                <a:latin typeface="微软雅黑" panose="020B0503020204020204" pitchFamily="34" charset="-122"/>
                <a:ea typeface="微软雅黑" panose="020B0503020204020204" pitchFamily="34" charset="-122"/>
                <a:cs typeface="Times New Roman" panose="02020603050405020304" pitchFamily="18" charset="0"/>
              </a:rPr>
              <a:t>部分方法说明：</a:t>
            </a:r>
            <a:endParaRPr lang="sv-SE" altLang="zh-CN" sz="2000" b="1" kern="100" dirty="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2000" dirty="0" err="1">
                <a:latin typeface="微软雅黑" panose="020B0503020204020204" pitchFamily="34" charset="-122"/>
                <a:ea typeface="微软雅黑" panose="020B0503020204020204" pitchFamily="34" charset="-122"/>
              </a:rPr>
              <a:t>socket.</a:t>
            </a:r>
            <a:r>
              <a:rPr lang="en-US" altLang="zh-CN" sz="2000" b="1" dirty="0" err="1">
                <a:latin typeface="微软雅黑" panose="020B0503020204020204" pitchFamily="34" charset="-122"/>
                <a:ea typeface="微软雅黑" panose="020B0503020204020204" pitchFamily="34" charset="-122"/>
              </a:rPr>
              <a:t>gethostbyname</a:t>
            </a:r>
            <a:r>
              <a:rPr lang="en-US" altLang="zh-CN" sz="2000" dirty="0">
                <a:latin typeface="微软雅黑" panose="020B0503020204020204" pitchFamily="34" charset="-122"/>
                <a:ea typeface="微软雅黑" panose="020B0503020204020204" pitchFamily="34" charset="-122"/>
              </a:rPr>
              <a:t>(</a:t>
            </a:r>
            <a:r>
              <a:rPr lang="en-US" altLang="zh-CN" sz="2000" i="1" dirty="0">
                <a:latin typeface="微软雅黑" panose="020B0503020204020204" pitchFamily="34" charset="-122"/>
                <a:ea typeface="微软雅黑" panose="020B0503020204020204" pitchFamily="34" charset="-122"/>
              </a:rPr>
              <a:t>hostname</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：这个函数将主机名换换为</a:t>
            </a:r>
            <a:r>
              <a:rPr lang="en-US" altLang="zh-CN" sz="2000" dirty="0">
                <a:latin typeface="微软雅黑" panose="020B0503020204020204" pitchFamily="34" charset="-122"/>
                <a:ea typeface="微软雅黑" panose="020B0503020204020204" pitchFamily="34" charset="-122"/>
              </a:rPr>
              <a:t>IP </a:t>
            </a:r>
            <a:r>
              <a:rPr lang="zh-CN" altLang="en-US" sz="2000" dirty="0">
                <a:latin typeface="微软雅黑" panose="020B0503020204020204" pitchFamily="34" charset="-122"/>
                <a:ea typeface="微软雅黑" panose="020B0503020204020204" pitchFamily="34" charset="-122"/>
              </a:rPr>
              <a:t>地址，如</a:t>
            </a:r>
          </a:p>
          <a:p>
            <a:r>
              <a:rPr lang="en-US" altLang="zh-CN" sz="2000" dirty="0">
                <a:latin typeface="微软雅黑" panose="020B0503020204020204" pitchFamily="34" charset="-122"/>
                <a:ea typeface="微软雅黑" panose="020B0503020204020204" pitchFamily="34" charset="-122"/>
              </a:rPr>
              <a:t>www.syngress.com </a:t>
            </a:r>
            <a:r>
              <a:rPr lang="zh-CN" altLang="en-US" sz="2000" dirty="0">
                <a:latin typeface="微软雅黑" panose="020B0503020204020204" pitchFamily="34" charset="-122"/>
                <a:ea typeface="微软雅黑" panose="020B0503020204020204" pitchFamily="34" charset="-122"/>
              </a:rPr>
              <a:t>将会返回</a:t>
            </a:r>
            <a:r>
              <a:rPr lang="en-US" altLang="zh-CN" sz="2000" dirty="0">
                <a:latin typeface="微软雅黑" panose="020B0503020204020204" pitchFamily="34" charset="-122"/>
                <a:ea typeface="微软雅黑" panose="020B0503020204020204" pitchFamily="34" charset="-122"/>
              </a:rPr>
              <a:t>IPv4 </a:t>
            </a:r>
            <a:r>
              <a:rPr lang="zh-CN" altLang="en-US" sz="2000" dirty="0">
                <a:latin typeface="微软雅黑" panose="020B0503020204020204" pitchFamily="34" charset="-122"/>
                <a:ea typeface="微软雅黑" panose="020B0503020204020204" pitchFamily="34" charset="-122"/>
              </a:rPr>
              <a:t>地址为</a:t>
            </a:r>
            <a:r>
              <a:rPr lang="en-US" altLang="zh-CN" sz="2000" dirty="0">
                <a:latin typeface="微软雅黑" panose="020B0503020204020204" pitchFamily="34" charset="-122"/>
                <a:ea typeface="微软雅黑" panose="020B0503020204020204" pitchFamily="34" charset="-122"/>
              </a:rPr>
              <a:t>69.163.177.2</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en-US" altLang="zh-CN" sz="2000" dirty="0" err="1">
                <a:latin typeface="微软雅黑" panose="020B0503020204020204" pitchFamily="34" charset="-122"/>
                <a:ea typeface="微软雅黑" panose="020B0503020204020204" pitchFamily="34" charset="-122"/>
              </a:rPr>
              <a:t>socket.</a:t>
            </a:r>
            <a:r>
              <a:rPr lang="en-US" altLang="zh-CN" sz="2000" b="1" dirty="0" err="1">
                <a:latin typeface="微软雅黑" panose="020B0503020204020204" pitchFamily="34" charset="-122"/>
                <a:ea typeface="微软雅黑" panose="020B0503020204020204" pitchFamily="34" charset="-122"/>
              </a:rPr>
              <a:t>gethostbyaddr</a:t>
            </a:r>
            <a:r>
              <a:rPr lang="en-US" altLang="zh-CN" sz="2000" dirty="0">
                <a:latin typeface="微软雅黑" panose="020B0503020204020204" pitchFamily="34" charset="-122"/>
                <a:ea typeface="微软雅黑" panose="020B0503020204020204" pitchFamily="34" charset="-122"/>
              </a:rPr>
              <a:t>(</a:t>
            </a:r>
            <a:r>
              <a:rPr lang="en-US" altLang="zh-CN" sz="2000" i="1" dirty="0" err="1">
                <a:latin typeface="微软雅黑" panose="020B0503020204020204" pitchFamily="34" charset="-122"/>
                <a:ea typeface="微软雅黑" panose="020B0503020204020204" pitchFamily="34" charset="-122"/>
              </a:rPr>
              <a:t>ip_address</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：这个函数传入一个</a:t>
            </a:r>
            <a:r>
              <a:rPr lang="en-US" altLang="zh-CN" sz="2000" dirty="0">
                <a:latin typeface="微软雅黑" panose="020B0503020204020204" pitchFamily="34" charset="-122"/>
                <a:ea typeface="微软雅黑" panose="020B0503020204020204" pitchFamily="34" charset="-122"/>
              </a:rPr>
              <a:t>IP </a:t>
            </a:r>
            <a:r>
              <a:rPr lang="zh-CN" altLang="en-US" sz="2000" dirty="0">
                <a:latin typeface="微软雅黑" panose="020B0503020204020204" pitchFamily="34" charset="-122"/>
                <a:ea typeface="微软雅黑" panose="020B0503020204020204" pitchFamily="34" charset="-122"/>
              </a:rPr>
              <a:t>地址将返回一个元组，</a:t>
            </a:r>
          </a:p>
          <a:p>
            <a:r>
              <a:rPr lang="zh-CN" altLang="en-US" sz="2000" dirty="0">
                <a:latin typeface="微软雅黑" panose="020B0503020204020204" pitchFamily="34" charset="-122"/>
                <a:ea typeface="微软雅黑" panose="020B0503020204020204" pitchFamily="34" charset="-122"/>
              </a:rPr>
              <a:t>其中包含主机名，别名列表和同一接口的</a:t>
            </a:r>
            <a:r>
              <a:rPr lang="en-US" altLang="zh-CN" sz="2000" dirty="0">
                <a:latin typeface="微软雅黑" panose="020B0503020204020204" pitchFamily="34" charset="-122"/>
                <a:ea typeface="微软雅黑" panose="020B0503020204020204" pitchFamily="34" charset="-122"/>
              </a:rPr>
              <a:t>IP </a:t>
            </a:r>
            <a:r>
              <a:rPr lang="zh-CN" altLang="en-US" sz="2000" dirty="0">
                <a:latin typeface="微软雅黑" panose="020B0503020204020204" pitchFamily="34" charset="-122"/>
                <a:ea typeface="微软雅黑" panose="020B0503020204020204" pitchFamily="34" charset="-122"/>
              </a:rPr>
              <a:t>地址列表。</a:t>
            </a:r>
            <a:endParaRPr lang="en-US" altLang="zh-CN"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p:txBody>
      </p:sp>
      <p:sp>
        <p:nvSpPr>
          <p:cNvPr id="15" name="圆角矩形 14"/>
          <p:cNvSpPr/>
          <p:nvPr/>
        </p:nvSpPr>
        <p:spPr>
          <a:xfrm>
            <a:off x="2487295" y="645795"/>
            <a:ext cx="6111240" cy="731520"/>
          </a:xfrm>
          <a:prstGeom prst="roundRect">
            <a:avLst>
              <a:gd name="adj" fmla="val 27816"/>
            </a:avLst>
          </a:prstGeom>
          <a:solidFill>
            <a:schemeClr val="tx1">
              <a:lumMod val="75000"/>
              <a:lumOff val="25000"/>
              <a:alpha val="40000"/>
            </a:schemeClr>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3200" b="1" dirty="0">
              <a:latin typeface="微软雅黑" charset="-122"/>
              <a:ea typeface="微软雅黑" charset="-122"/>
            </a:endParaRPr>
          </a:p>
        </p:txBody>
      </p:sp>
      <p:sp>
        <p:nvSpPr>
          <p:cNvPr id="16" name="矩形 15"/>
          <p:cNvSpPr/>
          <p:nvPr/>
        </p:nvSpPr>
        <p:spPr>
          <a:xfrm>
            <a:off x="2661698" y="725724"/>
            <a:ext cx="4663456" cy="1077218"/>
          </a:xfrm>
          <a:prstGeom prst="rect">
            <a:avLst/>
          </a:prstGeom>
          <a:noFill/>
        </p:spPr>
        <p:txBody>
          <a:bodyPr wrap="none">
            <a:spAutoFit/>
          </a:bodyPr>
          <a:lstStyle/>
          <a:p>
            <a:r>
              <a:rPr lang="en-US" altLang="zh-CN" sz="3200" b="1" dirty="0">
                <a:solidFill>
                  <a:schemeClr val="bg1"/>
                </a:solidFill>
                <a:latin typeface="微软雅黑" charset="-122"/>
                <a:ea typeface="微软雅黑" charset="-122"/>
                <a:sym typeface="+mn-ea"/>
              </a:rPr>
              <a:t>TCP</a:t>
            </a:r>
            <a:r>
              <a:rPr lang="zh-CN" altLang="en-US" sz="3200" b="1" dirty="0">
                <a:solidFill>
                  <a:schemeClr val="bg1"/>
                </a:solidFill>
                <a:latin typeface="微软雅黑" charset="-122"/>
                <a:ea typeface="微软雅黑" charset="-122"/>
                <a:sym typeface="+mn-ea"/>
              </a:rPr>
              <a:t>全连接扫描工作步骤</a:t>
            </a:r>
            <a:endParaRPr lang="x-none" altLang="en-US" sz="3200" b="1" dirty="0">
              <a:solidFill>
                <a:schemeClr val="bg1"/>
              </a:solidFill>
              <a:latin typeface="微软雅黑" charset="-122"/>
              <a:ea typeface="微软雅黑" charset="-122"/>
              <a:sym typeface="+mn-ea"/>
            </a:endParaRPr>
          </a:p>
          <a:p>
            <a:endParaRPr lang="x-none" altLang="en-US" sz="3200" b="1" dirty="0">
              <a:solidFill>
                <a:schemeClr val="tx1">
                  <a:lumMod val="75000"/>
                  <a:lumOff val="25000"/>
                </a:schemeClr>
              </a:solidFill>
              <a:latin typeface="微软雅黑" charset="-122"/>
              <a:ea typeface="微软雅黑" charset="-122"/>
            </a:endParaRPr>
          </a:p>
        </p:txBody>
      </p:sp>
    </p:spTree>
    <p:extLst>
      <p:ext uri="{BB962C8B-B14F-4D97-AF65-F5344CB8AC3E}">
        <p14:creationId xmlns:p14="http://schemas.microsoft.com/office/powerpoint/2010/main" val="22738273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921007" y="4936527"/>
            <a:ext cx="808038" cy="1385888"/>
            <a:chOff x="921007" y="4936527"/>
            <a:chExt cx="808038" cy="1385888"/>
          </a:xfrm>
        </p:grpSpPr>
        <p:sp>
          <p:nvSpPr>
            <p:cNvPr id="9" name="Freeform 223"/>
            <p:cNvSpPr/>
            <p:nvPr/>
          </p:nvSpPr>
          <p:spPr bwMode="auto">
            <a:xfrm>
              <a:off x="921007" y="5488977"/>
              <a:ext cx="339725" cy="395288"/>
            </a:xfrm>
            <a:custGeom>
              <a:avLst/>
              <a:gdLst>
                <a:gd name="T0" fmla="*/ 181 w 211"/>
                <a:gd name="T1" fmla="*/ 99 h 246"/>
                <a:gd name="T2" fmla="*/ 180 w 211"/>
                <a:gd name="T3" fmla="*/ 44 h 246"/>
                <a:gd name="T4" fmla="*/ 118 w 211"/>
                <a:gd name="T5" fmla="*/ 48 h 246"/>
                <a:gd name="T6" fmla="*/ 38 w 211"/>
                <a:gd name="T7" fmla="*/ 20 h 246"/>
                <a:gd name="T8" fmla="*/ 27 w 211"/>
                <a:gd name="T9" fmla="*/ 104 h 246"/>
                <a:gd name="T10" fmla="*/ 43 w 211"/>
                <a:gd name="T11" fmla="*/ 160 h 246"/>
                <a:gd name="T12" fmla="*/ 39 w 211"/>
                <a:gd name="T13" fmla="*/ 223 h 246"/>
                <a:gd name="T14" fmla="*/ 104 w 211"/>
                <a:gd name="T15" fmla="*/ 203 h 246"/>
                <a:gd name="T16" fmla="*/ 142 w 211"/>
                <a:gd name="T17" fmla="*/ 208 h 246"/>
                <a:gd name="T18" fmla="*/ 156 w 211"/>
                <a:gd name="T19" fmla="*/ 165 h 246"/>
                <a:gd name="T20" fmla="*/ 197 w 211"/>
                <a:gd name="T21" fmla="*/ 155 h 246"/>
                <a:gd name="T22" fmla="*/ 181 w 211"/>
                <a:gd name="T23" fmla="*/ 99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1" h="246">
                  <a:moveTo>
                    <a:pt x="181" y="99"/>
                  </a:moveTo>
                  <a:cubicBezTo>
                    <a:pt x="198" y="83"/>
                    <a:pt x="198" y="61"/>
                    <a:pt x="180" y="44"/>
                  </a:cubicBezTo>
                  <a:cubicBezTo>
                    <a:pt x="160" y="25"/>
                    <a:pt x="135" y="31"/>
                    <a:pt x="118" y="48"/>
                  </a:cubicBezTo>
                  <a:cubicBezTo>
                    <a:pt x="107" y="12"/>
                    <a:pt x="72" y="0"/>
                    <a:pt x="38" y="20"/>
                  </a:cubicBezTo>
                  <a:cubicBezTo>
                    <a:pt x="3" y="40"/>
                    <a:pt x="1" y="78"/>
                    <a:pt x="27" y="104"/>
                  </a:cubicBezTo>
                  <a:cubicBezTo>
                    <a:pt x="0" y="119"/>
                    <a:pt x="15" y="153"/>
                    <a:pt x="43" y="160"/>
                  </a:cubicBezTo>
                  <a:cubicBezTo>
                    <a:pt x="29" y="177"/>
                    <a:pt x="22" y="206"/>
                    <a:pt x="39" y="223"/>
                  </a:cubicBezTo>
                  <a:cubicBezTo>
                    <a:pt x="62" y="246"/>
                    <a:pt x="93" y="229"/>
                    <a:pt x="104" y="203"/>
                  </a:cubicBezTo>
                  <a:cubicBezTo>
                    <a:pt x="114" y="214"/>
                    <a:pt x="129" y="218"/>
                    <a:pt x="142" y="208"/>
                  </a:cubicBezTo>
                  <a:cubicBezTo>
                    <a:pt x="157" y="197"/>
                    <a:pt x="160" y="181"/>
                    <a:pt x="156" y="165"/>
                  </a:cubicBezTo>
                  <a:cubicBezTo>
                    <a:pt x="170" y="172"/>
                    <a:pt x="187" y="171"/>
                    <a:pt x="197" y="155"/>
                  </a:cubicBezTo>
                  <a:cubicBezTo>
                    <a:pt x="211" y="134"/>
                    <a:pt x="200" y="112"/>
                    <a:pt x="181" y="99"/>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1" name="Freeform 224"/>
            <p:cNvSpPr/>
            <p:nvPr/>
          </p:nvSpPr>
          <p:spPr bwMode="auto">
            <a:xfrm>
              <a:off x="1016257" y="5133377"/>
              <a:ext cx="314325" cy="330200"/>
            </a:xfrm>
            <a:custGeom>
              <a:avLst/>
              <a:gdLst>
                <a:gd name="T0" fmla="*/ 157 w 196"/>
                <a:gd name="T1" fmla="*/ 53 h 205"/>
                <a:gd name="T2" fmla="*/ 127 w 196"/>
                <a:gd name="T3" fmla="*/ 4 h 205"/>
                <a:gd name="T4" fmla="*/ 82 w 196"/>
                <a:gd name="T5" fmla="*/ 31 h 205"/>
                <a:gd name="T6" fmla="*/ 14 w 196"/>
                <a:gd name="T7" fmla="*/ 53 h 205"/>
                <a:gd name="T8" fmla="*/ 40 w 196"/>
                <a:gd name="T9" fmla="*/ 118 h 205"/>
                <a:gd name="T10" fmla="*/ 75 w 196"/>
                <a:gd name="T11" fmla="*/ 173 h 205"/>
                <a:gd name="T12" fmla="*/ 133 w 196"/>
                <a:gd name="T13" fmla="*/ 157 h 205"/>
                <a:gd name="T14" fmla="*/ 167 w 196"/>
                <a:gd name="T15" fmla="*/ 153 h 205"/>
                <a:gd name="T16" fmla="*/ 167 w 196"/>
                <a:gd name="T17" fmla="*/ 120 h 205"/>
                <a:gd name="T18" fmla="*/ 194 w 196"/>
                <a:gd name="T19" fmla="*/ 95 h 205"/>
                <a:gd name="T20" fmla="*/ 157 w 196"/>
                <a:gd name="T21" fmla="*/ 53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6" h="205">
                  <a:moveTo>
                    <a:pt x="157" y="53"/>
                  </a:moveTo>
                  <a:cubicBezTo>
                    <a:pt x="156" y="32"/>
                    <a:pt x="150" y="9"/>
                    <a:pt x="127" y="4"/>
                  </a:cubicBezTo>
                  <a:cubicBezTo>
                    <a:pt x="107" y="0"/>
                    <a:pt x="85" y="12"/>
                    <a:pt x="82" y="31"/>
                  </a:cubicBezTo>
                  <a:cubicBezTo>
                    <a:pt x="60" y="15"/>
                    <a:pt x="28" y="30"/>
                    <a:pt x="14" y="53"/>
                  </a:cubicBezTo>
                  <a:cubicBezTo>
                    <a:pt x="0" y="78"/>
                    <a:pt x="15" y="110"/>
                    <a:pt x="40" y="118"/>
                  </a:cubicBezTo>
                  <a:cubicBezTo>
                    <a:pt x="9" y="141"/>
                    <a:pt x="41" y="194"/>
                    <a:pt x="75" y="173"/>
                  </a:cubicBezTo>
                  <a:cubicBezTo>
                    <a:pt x="89" y="205"/>
                    <a:pt x="128" y="187"/>
                    <a:pt x="133" y="157"/>
                  </a:cubicBezTo>
                  <a:cubicBezTo>
                    <a:pt x="144" y="163"/>
                    <a:pt x="159" y="166"/>
                    <a:pt x="167" y="153"/>
                  </a:cubicBezTo>
                  <a:cubicBezTo>
                    <a:pt x="174" y="142"/>
                    <a:pt x="173" y="130"/>
                    <a:pt x="167" y="120"/>
                  </a:cubicBezTo>
                  <a:cubicBezTo>
                    <a:pt x="181" y="120"/>
                    <a:pt x="192" y="111"/>
                    <a:pt x="194" y="95"/>
                  </a:cubicBezTo>
                  <a:cubicBezTo>
                    <a:pt x="196" y="72"/>
                    <a:pt x="177" y="57"/>
                    <a:pt x="157" y="53"/>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2" name="Freeform 225"/>
            <p:cNvSpPr/>
            <p:nvPr/>
          </p:nvSpPr>
          <p:spPr bwMode="auto">
            <a:xfrm>
              <a:off x="1257557" y="4936527"/>
              <a:ext cx="273050" cy="269875"/>
            </a:xfrm>
            <a:custGeom>
              <a:avLst/>
              <a:gdLst>
                <a:gd name="T0" fmla="*/ 155 w 170"/>
                <a:gd name="T1" fmla="*/ 135 h 167"/>
                <a:gd name="T2" fmla="*/ 134 w 170"/>
                <a:gd name="T3" fmla="*/ 72 h 167"/>
                <a:gd name="T4" fmla="*/ 73 w 170"/>
                <a:gd name="T5" fmla="*/ 38 h 167"/>
                <a:gd name="T6" fmla="*/ 6 w 170"/>
                <a:gd name="T7" fmla="*/ 44 h 167"/>
                <a:gd name="T8" fmla="*/ 27 w 170"/>
                <a:gd name="T9" fmla="*/ 99 h 167"/>
                <a:gd name="T10" fmla="*/ 70 w 170"/>
                <a:gd name="T11" fmla="*/ 126 h 167"/>
                <a:gd name="T12" fmla="*/ 155 w 170"/>
                <a:gd name="T13" fmla="*/ 135 h 167"/>
              </a:gdLst>
              <a:ahLst/>
              <a:cxnLst>
                <a:cxn ang="0">
                  <a:pos x="T0" y="T1"/>
                </a:cxn>
                <a:cxn ang="0">
                  <a:pos x="T2" y="T3"/>
                </a:cxn>
                <a:cxn ang="0">
                  <a:pos x="T4" y="T5"/>
                </a:cxn>
                <a:cxn ang="0">
                  <a:pos x="T6" y="T7"/>
                </a:cxn>
                <a:cxn ang="0">
                  <a:pos x="T8" y="T9"/>
                </a:cxn>
                <a:cxn ang="0">
                  <a:pos x="T10" y="T11"/>
                </a:cxn>
                <a:cxn ang="0">
                  <a:pos x="T12" y="T13"/>
                </a:cxn>
              </a:cxnLst>
              <a:rect l="0" t="0" r="r" b="b"/>
              <a:pathLst>
                <a:path w="170" h="167">
                  <a:moveTo>
                    <a:pt x="155" y="135"/>
                  </a:moveTo>
                  <a:cubicBezTo>
                    <a:pt x="170" y="111"/>
                    <a:pt x="160" y="78"/>
                    <a:pt x="134" y="72"/>
                  </a:cubicBezTo>
                  <a:cubicBezTo>
                    <a:pt x="160" y="33"/>
                    <a:pt x="101" y="0"/>
                    <a:pt x="73" y="38"/>
                  </a:cubicBezTo>
                  <a:cubicBezTo>
                    <a:pt x="56" y="17"/>
                    <a:pt x="17" y="12"/>
                    <a:pt x="6" y="44"/>
                  </a:cubicBezTo>
                  <a:cubicBezTo>
                    <a:pt x="0" y="63"/>
                    <a:pt x="5" y="95"/>
                    <a:pt x="27" y="99"/>
                  </a:cubicBezTo>
                  <a:cubicBezTo>
                    <a:pt x="11" y="125"/>
                    <a:pt x="54" y="152"/>
                    <a:pt x="70" y="126"/>
                  </a:cubicBezTo>
                  <a:cubicBezTo>
                    <a:pt x="87" y="157"/>
                    <a:pt x="135" y="167"/>
                    <a:pt x="155" y="135"/>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3" name="Freeform 226"/>
            <p:cNvSpPr/>
            <p:nvPr/>
          </p:nvSpPr>
          <p:spPr bwMode="auto">
            <a:xfrm>
              <a:off x="1435357" y="5227040"/>
              <a:ext cx="293688" cy="303213"/>
            </a:xfrm>
            <a:custGeom>
              <a:avLst/>
              <a:gdLst>
                <a:gd name="T0" fmla="*/ 119 w 182"/>
                <a:gd name="T1" fmla="*/ 157 h 189"/>
                <a:gd name="T2" fmla="*/ 168 w 182"/>
                <a:gd name="T3" fmla="*/ 142 h 189"/>
                <a:gd name="T4" fmla="*/ 141 w 182"/>
                <a:gd name="T5" fmla="*/ 91 h 189"/>
                <a:gd name="T6" fmla="*/ 132 w 182"/>
                <a:gd name="T7" fmla="*/ 38 h 189"/>
                <a:gd name="T8" fmla="*/ 89 w 182"/>
                <a:gd name="T9" fmla="*/ 45 h 189"/>
                <a:gd name="T10" fmla="*/ 37 w 182"/>
                <a:gd name="T11" fmla="*/ 105 h 189"/>
                <a:gd name="T12" fmla="*/ 70 w 182"/>
                <a:gd name="T13" fmla="*/ 148 h 189"/>
                <a:gd name="T14" fmla="*/ 89 w 182"/>
                <a:gd name="T15" fmla="*/ 183 h 189"/>
                <a:gd name="T16" fmla="*/ 119 w 182"/>
                <a:gd name="T17" fmla="*/ 15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189">
                  <a:moveTo>
                    <a:pt x="119" y="157"/>
                  </a:moveTo>
                  <a:cubicBezTo>
                    <a:pt x="137" y="168"/>
                    <a:pt x="157" y="161"/>
                    <a:pt x="168" y="142"/>
                  </a:cubicBezTo>
                  <a:cubicBezTo>
                    <a:pt x="182" y="117"/>
                    <a:pt x="163" y="98"/>
                    <a:pt x="141" y="91"/>
                  </a:cubicBezTo>
                  <a:cubicBezTo>
                    <a:pt x="155" y="72"/>
                    <a:pt x="156" y="50"/>
                    <a:pt x="132" y="38"/>
                  </a:cubicBezTo>
                  <a:cubicBezTo>
                    <a:pt x="118" y="31"/>
                    <a:pt x="97" y="31"/>
                    <a:pt x="89" y="45"/>
                  </a:cubicBezTo>
                  <a:cubicBezTo>
                    <a:pt x="46" y="0"/>
                    <a:pt x="0" y="87"/>
                    <a:pt x="37" y="105"/>
                  </a:cubicBezTo>
                  <a:cubicBezTo>
                    <a:pt x="15" y="128"/>
                    <a:pt x="49" y="160"/>
                    <a:pt x="70" y="148"/>
                  </a:cubicBezTo>
                  <a:cubicBezTo>
                    <a:pt x="68" y="163"/>
                    <a:pt x="73" y="177"/>
                    <a:pt x="89" y="183"/>
                  </a:cubicBezTo>
                  <a:cubicBezTo>
                    <a:pt x="106" y="189"/>
                    <a:pt x="116" y="172"/>
                    <a:pt x="119" y="157"/>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4" name="Freeform 228"/>
            <p:cNvSpPr/>
            <p:nvPr/>
          </p:nvSpPr>
          <p:spPr bwMode="auto">
            <a:xfrm>
              <a:off x="1084519" y="5096865"/>
              <a:ext cx="636588" cy="1225550"/>
            </a:xfrm>
            <a:custGeom>
              <a:avLst/>
              <a:gdLst>
                <a:gd name="T0" fmla="*/ 385 w 395"/>
                <a:gd name="T1" fmla="*/ 317 h 762"/>
                <a:gd name="T2" fmla="*/ 379 w 395"/>
                <a:gd name="T3" fmla="*/ 314 h 762"/>
                <a:gd name="T4" fmla="*/ 375 w 395"/>
                <a:gd name="T5" fmla="*/ 317 h 762"/>
                <a:gd name="T6" fmla="*/ 298 w 395"/>
                <a:gd name="T7" fmla="*/ 414 h 762"/>
                <a:gd name="T8" fmla="*/ 244 w 395"/>
                <a:gd name="T9" fmla="*/ 414 h 762"/>
                <a:gd name="T10" fmla="*/ 246 w 395"/>
                <a:gd name="T11" fmla="*/ 372 h 762"/>
                <a:gd name="T12" fmla="*/ 304 w 395"/>
                <a:gd name="T13" fmla="*/ 175 h 762"/>
                <a:gd name="T14" fmla="*/ 301 w 395"/>
                <a:gd name="T15" fmla="*/ 173 h 762"/>
                <a:gd name="T16" fmla="*/ 293 w 395"/>
                <a:gd name="T17" fmla="*/ 177 h 762"/>
                <a:gd name="T18" fmla="*/ 241 w 395"/>
                <a:gd name="T19" fmla="*/ 239 h 762"/>
                <a:gd name="T20" fmla="*/ 216 w 395"/>
                <a:gd name="T21" fmla="*/ 168 h 762"/>
                <a:gd name="T22" fmla="*/ 207 w 395"/>
                <a:gd name="T23" fmla="*/ 70 h 762"/>
                <a:gd name="T24" fmla="*/ 196 w 395"/>
                <a:gd name="T25" fmla="*/ 42 h 762"/>
                <a:gd name="T26" fmla="*/ 194 w 395"/>
                <a:gd name="T27" fmla="*/ 37 h 762"/>
                <a:gd name="T28" fmla="*/ 172 w 395"/>
                <a:gd name="T29" fmla="*/ 4 h 762"/>
                <a:gd name="T30" fmla="*/ 172 w 395"/>
                <a:gd name="T31" fmla="*/ 3 h 762"/>
                <a:gd name="T32" fmla="*/ 168 w 395"/>
                <a:gd name="T33" fmla="*/ 1 h 762"/>
                <a:gd name="T34" fmla="*/ 163 w 395"/>
                <a:gd name="T35" fmla="*/ 2 h 762"/>
                <a:gd name="T36" fmla="*/ 162 w 395"/>
                <a:gd name="T37" fmla="*/ 9 h 762"/>
                <a:gd name="T38" fmla="*/ 181 w 395"/>
                <a:gd name="T39" fmla="*/ 86 h 762"/>
                <a:gd name="T40" fmla="*/ 175 w 395"/>
                <a:gd name="T41" fmla="*/ 160 h 762"/>
                <a:gd name="T42" fmla="*/ 79 w 395"/>
                <a:gd name="T43" fmla="*/ 117 h 762"/>
                <a:gd name="T44" fmla="*/ 78 w 395"/>
                <a:gd name="T45" fmla="*/ 114 h 762"/>
                <a:gd name="T46" fmla="*/ 78 w 395"/>
                <a:gd name="T47" fmla="*/ 114 h 762"/>
                <a:gd name="T48" fmla="*/ 72 w 395"/>
                <a:gd name="T49" fmla="*/ 114 h 762"/>
                <a:gd name="T50" fmla="*/ 92 w 395"/>
                <a:gd name="T51" fmla="*/ 205 h 762"/>
                <a:gd name="T52" fmla="*/ 139 w 395"/>
                <a:gd name="T53" fmla="*/ 242 h 762"/>
                <a:gd name="T54" fmla="*/ 171 w 395"/>
                <a:gd name="T55" fmla="*/ 303 h 762"/>
                <a:gd name="T56" fmla="*/ 164 w 395"/>
                <a:gd name="T57" fmla="*/ 373 h 762"/>
                <a:gd name="T58" fmla="*/ 104 w 395"/>
                <a:gd name="T59" fmla="*/ 402 h 762"/>
                <a:gd name="T60" fmla="*/ 58 w 395"/>
                <a:gd name="T61" fmla="*/ 386 h 762"/>
                <a:gd name="T62" fmla="*/ 7 w 395"/>
                <a:gd name="T63" fmla="*/ 354 h 762"/>
                <a:gd name="T64" fmla="*/ 2 w 395"/>
                <a:gd name="T65" fmla="*/ 356 h 762"/>
                <a:gd name="T66" fmla="*/ 2 w 395"/>
                <a:gd name="T67" fmla="*/ 356 h 762"/>
                <a:gd name="T68" fmla="*/ 1 w 395"/>
                <a:gd name="T69" fmla="*/ 361 h 762"/>
                <a:gd name="T70" fmla="*/ 62 w 395"/>
                <a:gd name="T71" fmla="*/ 430 h 762"/>
                <a:gd name="T72" fmla="*/ 127 w 395"/>
                <a:gd name="T73" fmla="*/ 522 h 762"/>
                <a:gd name="T74" fmla="*/ 113 w 395"/>
                <a:gd name="T75" fmla="*/ 744 h 762"/>
                <a:gd name="T76" fmla="*/ 115 w 395"/>
                <a:gd name="T77" fmla="*/ 751 h 762"/>
                <a:gd name="T78" fmla="*/ 116 w 395"/>
                <a:gd name="T79" fmla="*/ 753 h 762"/>
                <a:gd name="T80" fmla="*/ 169 w 395"/>
                <a:gd name="T81" fmla="*/ 755 h 762"/>
                <a:gd name="T82" fmla="*/ 256 w 395"/>
                <a:gd name="T83" fmla="*/ 753 h 762"/>
                <a:gd name="T84" fmla="*/ 259 w 395"/>
                <a:gd name="T85" fmla="*/ 750 h 762"/>
                <a:gd name="T86" fmla="*/ 262 w 395"/>
                <a:gd name="T87" fmla="*/ 745 h 762"/>
                <a:gd name="T88" fmla="*/ 243 w 395"/>
                <a:gd name="T89" fmla="*/ 659 h 762"/>
                <a:gd name="T90" fmla="*/ 256 w 395"/>
                <a:gd name="T91" fmla="*/ 506 h 762"/>
                <a:gd name="T92" fmla="*/ 340 w 395"/>
                <a:gd name="T93" fmla="*/ 413 h 762"/>
                <a:gd name="T94" fmla="*/ 385 w 395"/>
                <a:gd name="T95" fmla="*/ 317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5" h="762">
                  <a:moveTo>
                    <a:pt x="385" y="317"/>
                  </a:moveTo>
                  <a:cubicBezTo>
                    <a:pt x="384" y="313"/>
                    <a:pt x="381" y="313"/>
                    <a:pt x="379" y="314"/>
                  </a:cubicBezTo>
                  <a:cubicBezTo>
                    <a:pt x="377" y="314"/>
                    <a:pt x="375" y="315"/>
                    <a:pt x="375" y="317"/>
                  </a:cubicBezTo>
                  <a:cubicBezTo>
                    <a:pt x="361" y="359"/>
                    <a:pt x="333" y="389"/>
                    <a:pt x="298" y="414"/>
                  </a:cubicBezTo>
                  <a:cubicBezTo>
                    <a:pt x="283" y="424"/>
                    <a:pt x="252" y="439"/>
                    <a:pt x="244" y="414"/>
                  </a:cubicBezTo>
                  <a:cubicBezTo>
                    <a:pt x="239" y="401"/>
                    <a:pt x="243" y="385"/>
                    <a:pt x="246" y="372"/>
                  </a:cubicBezTo>
                  <a:cubicBezTo>
                    <a:pt x="261" y="304"/>
                    <a:pt x="330" y="251"/>
                    <a:pt x="304" y="175"/>
                  </a:cubicBezTo>
                  <a:cubicBezTo>
                    <a:pt x="303" y="174"/>
                    <a:pt x="302" y="173"/>
                    <a:pt x="301" y="173"/>
                  </a:cubicBezTo>
                  <a:cubicBezTo>
                    <a:pt x="299" y="171"/>
                    <a:pt x="294" y="173"/>
                    <a:pt x="293" y="177"/>
                  </a:cubicBezTo>
                  <a:cubicBezTo>
                    <a:pt x="290" y="204"/>
                    <a:pt x="275" y="245"/>
                    <a:pt x="241" y="239"/>
                  </a:cubicBezTo>
                  <a:cubicBezTo>
                    <a:pt x="214" y="234"/>
                    <a:pt x="216" y="188"/>
                    <a:pt x="216" y="168"/>
                  </a:cubicBezTo>
                  <a:cubicBezTo>
                    <a:pt x="216" y="135"/>
                    <a:pt x="214" y="102"/>
                    <a:pt x="207" y="70"/>
                  </a:cubicBezTo>
                  <a:cubicBezTo>
                    <a:pt x="205" y="60"/>
                    <a:pt x="201" y="51"/>
                    <a:pt x="196" y="42"/>
                  </a:cubicBezTo>
                  <a:cubicBezTo>
                    <a:pt x="196" y="40"/>
                    <a:pt x="195" y="38"/>
                    <a:pt x="194" y="37"/>
                  </a:cubicBezTo>
                  <a:cubicBezTo>
                    <a:pt x="190" y="24"/>
                    <a:pt x="182" y="13"/>
                    <a:pt x="172" y="4"/>
                  </a:cubicBezTo>
                  <a:cubicBezTo>
                    <a:pt x="172" y="4"/>
                    <a:pt x="172" y="4"/>
                    <a:pt x="172" y="3"/>
                  </a:cubicBezTo>
                  <a:cubicBezTo>
                    <a:pt x="171" y="1"/>
                    <a:pt x="170" y="1"/>
                    <a:pt x="168" y="1"/>
                  </a:cubicBezTo>
                  <a:cubicBezTo>
                    <a:pt x="166" y="0"/>
                    <a:pt x="164" y="1"/>
                    <a:pt x="163" y="2"/>
                  </a:cubicBezTo>
                  <a:cubicBezTo>
                    <a:pt x="161" y="4"/>
                    <a:pt x="160" y="6"/>
                    <a:pt x="162" y="9"/>
                  </a:cubicBezTo>
                  <a:cubicBezTo>
                    <a:pt x="177" y="30"/>
                    <a:pt x="179" y="61"/>
                    <a:pt x="181" y="86"/>
                  </a:cubicBezTo>
                  <a:cubicBezTo>
                    <a:pt x="183" y="111"/>
                    <a:pt x="182" y="137"/>
                    <a:pt x="175" y="160"/>
                  </a:cubicBezTo>
                  <a:cubicBezTo>
                    <a:pt x="157" y="227"/>
                    <a:pt x="87" y="154"/>
                    <a:pt x="79" y="117"/>
                  </a:cubicBezTo>
                  <a:cubicBezTo>
                    <a:pt x="79" y="116"/>
                    <a:pt x="79" y="115"/>
                    <a:pt x="78" y="114"/>
                  </a:cubicBezTo>
                  <a:cubicBezTo>
                    <a:pt x="78" y="114"/>
                    <a:pt x="78" y="114"/>
                    <a:pt x="78" y="114"/>
                  </a:cubicBezTo>
                  <a:cubicBezTo>
                    <a:pt x="77" y="112"/>
                    <a:pt x="73" y="111"/>
                    <a:pt x="72" y="114"/>
                  </a:cubicBezTo>
                  <a:cubicBezTo>
                    <a:pt x="58" y="148"/>
                    <a:pt x="68" y="179"/>
                    <a:pt x="92" y="205"/>
                  </a:cubicBezTo>
                  <a:cubicBezTo>
                    <a:pt x="106" y="219"/>
                    <a:pt x="124" y="229"/>
                    <a:pt x="139" y="242"/>
                  </a:cubicBezTo>
                  <a:cubicBezTo>
                    <a:pt x="159" y="258"/>
                    <a:pt x="168" y="278"/>
                    <a:pt x="171" y="303"/>
                  </a:cubicBezTo>
                  <a:cubicBezTo>
                    <a:pt x="174" y="327"/>
                    <a:pt x="171" y="351"/>
                    <a:pt x="164" y="373"/>
                  </a:cubicBezTo>
                  <a:cubicBezTo>
                    <a:pt x="154" y="403"/>
                    <a:pt x="133" y="409"/>
                    <a:pt x="104" y="402"/>
                  </a:cubicBezTo>
                  <a:cubicBezTo>
                    <a:pt x="89" y="398"/>
                    <a:pt x="73" y="391"/>
                    <a:pt x="58" y="386"/>
                  </a:cubicBezTo>
                  <a:cubicBezTo>
                    <a:pt x="43" y="380"/>
                    <a:pt x="14" y="371"/>
                    <a:pt x="7" y="354"/>
                  </a:cubicBezTo>
                  <a:cubicBezTo>
                    <a:pt x="6" y="351"/>
                    <a:pt x="1" y="352"/>
                    <a:pt x="2" y="356"/>
                  </a:cubicBezTo>
                  <a:cubicBezTo>
                    <a:pt x="2" y="356"/>
                    <a:pt x="2" y="356"/>
                    <a:pt x="2" y="356"/>
                  </a:cubicBezTo>
                  <a:cubicBezTo>
                    <a:pt x="1" y="357"/>
                    <a:pt x="0" y="359"/>
                    <a:pt x="1" y="361"/>
                  </a:cubicBezTo>
                  <a:cubicBezTo>
                    <a:pt x="15" y="389"/>
                    <a:pt x="39" y="409"/>
                    <a:pt x="62" y="430"/>
                  </a:cubicBezTo>
                  <a:cubicBezTo>
                    <a:pt x="90" y="456"/>
                    <a:pt x="113" y="487"/>
                    <a:pt x="127" y="522"/>
                  </a:cubicBezTo>
                  <a:cubicBezTo>
                    <a:pt x="154" y="592"/>
                    <a:pt x="146" y="678"/>
                    <a:pt x="113" y="744"/>
                  </a:cubicBezTo>
                  <a:cubicBezTo>
                    <a:pt x="111" y="747"/>
                    <a:pt x="113" y="750"/>
                    <a:pt x="115" y="751"/>
                  </a:cubicBezTo>
                  <a:cubicBezTo>
                    <a:pt x="115" y="752"/>
                    <a:pt x="116" y="753"/>
                    <a:pt x="116" y="753"/>
                  </a:cubicBezTo>
                  <a:cubicBezTo>
                    <a:pt x="129" y="762"/>
                    <a:pt x="155" y="756"/>
                    <a:pt x="169" y="755"/>
                  </a:cubicBezTo>
                  <a:cubicBezTo>
                    <a:pt x="197" y="753"/>
                    <a:pt x="229" y="760"/>
                    <a:pt x="256" y="753"/>
                  </a:cubicBezTo>
                  <a:cubicBezTo>
                    <a:pt x="257" y="753"/>
                    <a:pt x="258" y="752"/>
                    <a:pt x="259" y="750"/>
                  </a:cubicBezTo>
                  <a:cubicBezTo>
                    <a:pt x="261" y="751"/>
                    <a:pt x="264" y="747"/>
                    <a:pt x="262" y="745"/>
                  </a:cubicBezTo>
                  <a:cubicBezTo>
                    <a:pt x="242" y="726"/>
                    <a:pt x="245" y="685"/>
                    <a:pt x="243" y="659"/>
                  </a:cubicBezTo>
                  <a:cubicBezTo>
                    <a:pt x="237" y="608"/>
                    <a:pt x="234" y="554"/>
                    <a:pt x="256" y="506"/>
                  </a:cubicBezTo>
                  <a:cubicBezTo>
                    <a:pt x="273" y="467"/>
                    <a:pt x="310" y="441"/>
                    <a:pt x="340" y="413"/>
                  </a:cubicBezTo>
                  <a:cubicBezTo>
                    <a:pt x="366" y="388"/>
                    <a:pt x="395" y="355"/>
                    <a:pt x="385" y="317"/>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grpSp>
      <p:sp>
        <p:nvSpPr>
          <p:cNvPr id="3" name="矩形 2"/>
          <p:cNvSpPr/>
          <p:nvPr/>
        </p:nvSpPr>
        <p:spPr>
          <a:xfrm>
            <a:off x="1330582" y="2079766"/>
            <a:ext cx="9965705" cy="4093428"/>
          </a:xfrm>
          <a:prstGeom prst="rect">
            <a:avLst/>
          </a:prstGeom>
        </p:spPr>
        <p:txBody>
          <a:bodyPr wrap="square">
            <a:spAutoFit/>
          </a:bodyPr>
          <a:lstStyle/>
          <a:p>
            <a:r>
              <a:rPr lang="zh-CN" altLang="en-US" sz="2000" b="1" kern="100" dirty="0">
                <a:latin typeface="微软雅黑" panose="020B0503020204020204" pitchFamily="34" charset="-122"/>
                <a:ea typeface="微软雅黑" panose="020B0503020204020204" pitchFamily="34" charset="-122"/>
                <a:cs typeface="Times New Roman" panose="02020603050405020304" pitchFamily="18" charset="0"/>
              </a:rPr>
              <a:t>部分方法说明：</a:t>
            </a:r>
            <a:endParaRPr lang="sv-SE" altLang="zh-CN" sz="2000" b="1"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Arial" panose="020B0604020202020204" pitchFamily="34" charset="0"/>
              <a:buChar char="•"/>
            </a:pPr>
            <a:r>
              <a:rPr lang="en-US" altLang="zh-CN" sz="2000" dirty="0" err="1">
                <a:latin typeface="微软雅黑" panose="020B0503020204020204" pitchFamily="34" charset="-122"/>
                <a:ea typeface="微软雅黑" panose="020B0503020204020204" pitchFamily="34" charset="-122"/>
              </a:rPr>
              <a:t>socket.</a:t>
            </a:r>
            <a:r>
              <a:rPr lang="en-US" altLang="zh-CN" sz="2000" b="1" dirty="0" err="1">
                <a:latin typeface="微软雅黑" panose="020B0503020204020204" pitchFamily="34" charset="-122"/>
                <a:ea typeface="微软雅黑" panose="020B0503020204020204" pitchFamily="34" charset="-122"/>
              </a:rPr>
              <a:t>socket</a:t>
            </a:r>
            <a:r>
              <a:rPr lang="en-US" altLang="zh-CN" sz="2000" dirty="0">
                <a:latin typeface="微软雅黑" panose="020B0503020204020204" pitchFamily="34" charset="-122"/>
                <a:ea typeface="微软雅黑" panose="020B0503020204020204" pitchFamily="34" charset="-122"/>
              </a:rPr>
              <a:t>([family[, type[, proto]]]) </a:t>
            </a:r>
            <a:r>
              <a:rPr lang="zh-CN" altLang="en-US" sz="2000" dirty="0">
                <a:latin typeface="微软雅黑" panose="020B0503020204020204" pitchFamily="34" charset="-122"/>
                <a:ea typeface="微软雅黑" panose="020B0503020204020204" pitchFamily="34" charset="-122"/>
              </a:rPr>
              <a:t>：这个函数将产生一个新的</a:t>
            </a:r>
            <a:r>
              <a:rPr lang="en-US" altLang="zh-CN" sz="2000" dirty="0">
                <a:latin typeface="微软雅黑" panose="020B0503020204020204" pitchFamily="34" charset="-122"/>
                <a:ea typeface="微软雅黑" panose="020B0503020204020204" pitchFamily="34" charset="-122"/>
              </a:rPr>
              <a:t>socket</a:t>
            </a:r>
            <a:r>
              <a:rPr lang="zh-CN" altLang="en-US" sz="2000" dirty="0">
                <a:latin typeface="微软雅黑" panose="020B0503020204020204" pitchFamily="34" charset="-122"/>
                <a:ea typeface="微软雅黑" panose="020B0503020204020204" pitchFamily="34" charset="-122"/>
              </a:rPr>
              <a:t>，通过给定的</a:t>
            </a:r>
            <a:r>
              <a:rPr lang="en-US" altLang="zh-CN" sz="2000" dirty="0">
                <a:latin typeface="微软雅黑" panose="020B0503020204020204" pitchFamily="34" charset="-122"/>
                <a:ea typeface="微软雅黑" panose="020B0503020204020204" pitchFamily="34" charset="-122"/>
              </a:rPr>
              <a:t>socket </a:t>
            </a:r>
            <a:r>
              <a:rPr lang="zh-CN" altLang="en-US" sz="2000" dirty="0">
                <a:latin typeface="微软雅黑" panose="020B0503020204020204" pitchFamily="34" charset="-122"/>
                <a:ea typeface="微软雅黑" panose="020B0503020204020204" pitchFamily="34" charset="-122"/>
              </a:rPr>
              <a:t>地址簇和</a:t>
            </a:r>
            <a:r>
              <a:rPr lang="en-US" altLang="zh-CN" sz="2000" dirty="0">
                <a:latin typeface="微软雅黑" panose="020B0503020204020204" pitchFamily="34" charset="-122"/>
                <a:ea typeface="微软雅黑" panose="020B0503020204020204" pitchFamily="34" charset="-122"/>
              </a:rPr>
              <a:t>socket </a:t>
            </a:r>
            <a:r>
              <a:rPr lang="zh-CN" altLang="en-US" sz="2000" dirty="0">
                <a:latin typeface="微软雅黑" panose="020B0503020204020204" pitchFamily="34" charset="-122"/>
                <a:ea typeface="微软雅黑" panose="020B0503020204020204" pitchFamily="34" charset="-122"/>
              </a:rPr>
              <a:t>类型，地址簇的可以是</a:t>
            </a:r>
            <a:r>
              <a:rPr lang="en-US" altLang="zh-CN" sz="2000" dirty="0">
                <a:latin typeface="微软雅黑" panose="020B0503020204020204" pitchFamily="34" charset="-122"/>
                <a:ea typeface="微软雅黑" panose="020B0503020204020204" pitchFamily="34" charset="-122"/>
              </a:rPr>
              <a:t>AF_INET(</a:t>
            </a:r>
            <a:r>
              <a:rPr lang="zh-CN" altLang="en-US" sz="2000" dirty="0">
                <a:latin typeface="微软雅黑" panose="020B0503020204020204" pitchFamily="34" charset="-122"/>
                <a:ea typeface="微软雅黑" panose="020B0503020204020204" pitchFamily="34" charset="-122"/>
              </a:rPr>
              <a:t>默认</a:t>
            </a:r>
            <a:r>
              <a:rPr lang="en-US" altLang="zh-CN" sz="2000" dirty="0">
                <a:latin typeface="微软雅黑" panose="020B0503020204020204" pitchFamily="34" charset="-122"/>
                <a:ea typeface="微软雅黑" panose="020B0503020204020204" pitchFamily="34" charset="-122"/>
              </a:rPr>
              <a:t>),AF_INET6 </a:t>
            </a:r>
            <a:r>
              <a:rPr lang="zh-CN" altLang="en-US" sz="2000" dirty="0">
                <a:latin typeface="微软雅黑" panose="020B0503020204020204" pitchFamily="34" charset="-122"/>
                <a:ea typeface="微软雅黑" panose="020B0503020204020204" pitchFamily="34" charset="-122"/>
              </a:rPr>
              <a:t>或者是</a:t>
            </a:r>
            <a:r>
              <a:rPr lang="en-US" altLang="zh-CN" sz="2000" dirty="0">
                <a:latin typeface="微软雅黑" panose="020B0503020204020204" pitchFamily="34" charset="-122"/>
                <a:ea typeface="微软雅黑" panose="020B0503020204020204" pitchFamily="34" charset="-122"/>
              </a:rPr>
              <a:t>AF_UNIX,</a:t>
            </a:r>
            <a:r>
              <a:rPr lang="zh-CN" altLang="en-US" sz="2000" dirty="0">
                <a:latin typeface="微软雅黑" panose="020B0503020204020204" pitchFamily="34" charset="-122"/>
                <a:ea typeface="微软雅黑" panose="020B0503020204020204" pitchFamily="34" charset="-122"/>
              </a:rPr>
              <a:t>另外，</a:t>
            </a:r>
            <a:r>
              <a:rPr lang="en-US" altLang="zh-CN" sz="2000" dirty="0">
                <a:latin typeface="微软雅黑" panose="020B0503020204020204" pitchFamily="34" charset="-122"/>
                <a:ea typeface="微软雅黑" panose="020B0503020204020204" pitchFamily="34" charset="-122"/>
              </a:rPr>
              <a:t>socket </a:t>
            </a:r>
            <a:r>
              <a:rPr lang="zh-CN" altLang="en-US" sz="2000" dirty="0">
                <a:latin typeface="微软雅黑" panose="020B0503020204020204" pitchFamily="34" charset="-122"/>
                <a:ea typeface="微软雅黑" panose="020B0503020204020204" pitchFamily="34" charset="-122"/>
              </a:rPr>
              <a:t>类型可以为一个</a:t>
            </a:r>
            <a:r>
              <a:rPr lang="en-US" altLang="zh-CN" sz="2000" dirty="0">
                <a:latin typeface="微软雅黑" panose="020B0503020204020204" pitchFamily="34" charset="-122"/>
                <a:ea typeface="微软雅黑" panose="020B0503020204020204" pitchFamily="34" charset="-122"/>
              </a:rPr>
              <a:t>TCP </a:t>
            </a:r>
            <a:r>
              <a:rPr lang="zh-CN" altLang="en-US" sz="2000" dirty="0">
                <a:latin typeface="微软雅黑" panose="020B0503020204020204" pitchFamily="34" charset="-122"/>
                <a:ea typeface="微软雅黑" panose="020B0503020204020204" pitchFamily="34" charset="-122"/>
              </a:rPr>
              <a:t>套接字即</a:t>
            </a:r>
            <a:r>
              <a:rPr lang="en-US" altLang="zh-CN" sz="2000" dirty="0">
                <a:latin typeface="微软雅黑" panose="020B0503020204020204" pitchFamily="34" charset="-122"/>
                <a:ea typeface="微软雅黑" panose="020B0503020204020204" pitchFamily="34" charset="-122"/>
              </a:rPr>
              <a:t>SOCK_STREAM(</a:t>
            </a:r>
            <a:r>
              <a:rPr lang="zh-CN" altLang="en-US" sz="2000" dirty="0">
                <a:latin typeface="微软雅黑" panose="020B0503020204020204" pitchFamily="34" charset="-122"/>
                <a:ea typeface="微软雅黑" panose="020B0503020204020204" pitchFamily="34" charset="-122"/>
              </a:rPr>
              <a:t>默认</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，或者是</a:t>
            </a:r>
            <a:r>
              <a:rPr lang="en-US" altLang="zh-CN" sz="2000" dirty="0">
                <a:latin typeface="微软雅黑" panose="020B0503020204020204" pitchFamily="34" charset="-122"/>
                <a:ea typeface="微软雅黑" panose="020B0503020204020204" pitchFamily="34" charset="-122"/>
              </a:rPr>
              <a:t>UDP</a:t>
            </a:r>
            <a:r>
              <a:rPr lang="zh-CN" altLang="en-US" sz="2000" dirty="0">
                <a:latin typeface="微软雅黑" panose="020B0503020204020204" pitchFamily="34" charset="-122"/>
                <a:ea typeface="微软雅黑" panose="020B0503020204020204" pitchFamily="34" charset="-122"/>
              </a:rPr>
              <a:t>套接字即</a:t>
            </a:r>
            <a:r>
              <a:rPr lang="en-US" altLang="zh-CN" sz="2000" dirty="0">
                <a:latin typeface="微软雅黑" panose="020B0503020204020204" pitchFamily="34" charset="-122"/>
                <a:ea typeface="微软雅黑" panose="020B0503020204020204" pitchFamily="34" charset="-122"/>
              </a:rPr>
              <a:t>SOCK_DGRAM</a:t>
            </a:r>
            <a:r>
              <a:rPr lang="zh-CN" altLang="en-US" sz="2000" dirty="0">
                <a:latin typeface="微软雅黑" panose="020B0503020204020204" pitchFamily="34" charset="-122"/>
                <a:ea typeface="微软雅黑" panose="020B0503020204020204" pitchFamily="34" charset="-122"/>
              </a:rPr>
              <a:t>，或者其他的套接字类型。最后协议号通常为零，在大多数情况下省略不写。</a:t>
            </a:r>
          </a:p>
          <a:p>
            <a:pPr marL="342900" indent="-342900">
              <a:buFont typeface="Arial" panose="020B0604020202020204" pitchFamily="34" charset="0"/>
              <a:buChar char="•"/>
            </a:pPr>
            <a:r>
              <a:rPr lang="en-US" altLang="zh-CN" sz="2000" dirty="0" err="1">
                <a:latin typeface="微软雅黑" panose="020B0503020204020204" pitchFamily="34" charset="-122"/>
                <a:ea typeface="微软雅黑" panose="020B0503020204020204" pitchFamily="34" charset="-122"/>
              </a:rPr>
              <a:t>socket.</a:t>
            </a:r>
            <a:r>
              <a:rPr lang="en-US" altLang="zh-CN" sz="2000" b="1" dirty="0" err="1">
                <a:latin typeface="微软雅黑" panose="020B0503020204020204" pitchFamily="34" charset="-122"/>
                <a:ea typeface="微软雅黑" panose="020B0503020204020204" pitchFamily="34" charset="-122"/>
              </a:rPr>
              <a:t>create_connection</a:t>
            </a:r>
            <a:r>
              <a:rPr lang="en-US" altLang="zh-CN" sz="2000" dirty="0">
                <a:latin typeface="微软雅黑" panose="020B0503020204020204" pitchFamily="34" charset="-122"/>
                <a:ea typeface="微软雅黑" panose="020B0503020204020204" pitchFamily="34" charset="-122"/>
              </a:rPr>
              <a:t>(address[, timeout[, </a:t>
            </a:r>
            <a:r>
              <a:rPr lang="en-US" altLang="zh-CN" sz="2000" dirty="0" err="1">
                <a:latin typeface="微软雅黑" panose="020B0503020204020204" pitchFamily="34" charset="-122"/>
                <a:ea typeface="微软雅黑" panose="020B0503020204020204" pitchFamily="34" charset="-122"/>
              </a:rPr>
              <a:t>source_address</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：这个函数传入一个包含</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地址和端口号的二元元组，返回一个</a:t>
            </a:r>
            <a:r>
              <a:rPr lang="en-US" altLang="zh-CN" sz="2000" dirty="0">
                <a:latin typeface="微软雅黑" panose="020B0503020204020204" pitchFamily="34" charset="-122"/>
                <a:ea typeface="微软雅黑" panose="020B0503020204020204" pitchFamily="34" charset="-122"/>
              </a:rPr>
              <a:t>socket </a:t>
            </a:r>
            <a:r>
              <a:rPr lang="zh-CN" altLang="en-US" sz="2000" dirty="0">
                <a:latin typeface="微软雅黑" panose="020B0503020204020204" pitchFamily="34" charset="-122"/>
                <a:ea typeface="微软雅黑" panose="020B0503020204020204" pitchFamily="34" charset="-122"/>
              </a:rPr>
              <a:t>对象，此外还可以选择超时重连。</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注：这个函数比</a:t>
            </a:r>
            <a:r>
              <a:rPr lang="en-US" altLang="zh-CN" sz="2000" dirty="0" err="1">
                <a:latin typeface="微软雅黑" panose="020B0503020204020204" pitchFamily="34" charset="-122"/>
                <a:ea typeface="微软雅黑" panose="020B0503020204020204" pitchFamily="34" charset="-122"/>
              </a:rPr>
              <a:t>socket.connect</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更加高级可以兼容</a:t>
            </a:r>
            <a:r>
              <a:rPr lang="en-US" altLang="zh-CN" sz="2000" dirty="0">
                <a:latin typeface="微软雅黑" panose="020B0503020204020204" pitchFamily="34" charset="-122"/>
                <a:ea typeface="微软雅黑" panose="020B0503020204020204" pitchFamily="34" charset="-122"/>
              </a:rPr>
              <a:t>IPv4 </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IPv6)</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2000" dirty="0">
                <a:latin typeface="微软雅黑" panose="020B0503020204020204" pitchFamily="34" charset="-122"/>
                <a:ea typeface="微软雅黑" panose="020B0503020204020204" pitchFamily="34" charset="-122"/>
              </a:rPr>
              <a:t>如果需要更深入了解，可以</a:t>
            </a:r>
            <a:r>
              <a:rPr lang="zh-CN" altLang="sv-SE" sz="2000" dirty="0">
                <a:latin typeface="微软雅黑" panose="020B0503020204020204" pitchFamily="34" charset="-122"/>
                <a:ea typeface="微软雅黑" panose="020B0503020204020204" pitchFamily="34" charset="-122"/>
              </a:rPr>
              <a:t>查看</a:t>
            </a:r>
            <a:r>
              <a:rPr lang="sv-SE" altLang="zh-CN" sz="2000" dirty="0">
                <a:latin typeface="微软雅黑" panose="020B0503020204020204" pitchFamily="34" charset="-122"/>
                <a:ea typeface="微软雅黑" panose="020B0503020204020204" pitchFamily="34" charset="-122"/>
              </a:rPr>
              <a:t>Python </a:t>
            </a:r>
            <a:r>
              <a:rPr lang="zh-CN" altLang="sv-SE" sz="2000" dirty="0">
                <a:latin typeface="微软雅黑" panose="020B0503020204020204" pitchFamily="34" charset="-122"/>
                <a:ea typeface="微软雅黑" panose="020B0503020204020204" pitchFamily="34" charset="-122"/>
              </a:rPr>
              <a:t>的标准库文档</a:t>
            </a:r>
            <a:r>
              <a:rPr lang="en-US" altLang="zh-CN" sz="2000" dirty="0">
                <a:latin typeface="微软雅黑" panose="020B0503020204020204" pitchFamily="34" charset="-122"/>
                <a:ea typeface="微软雅黑" panose="020B0503020204020204" pitchFamily="34" charset="-122"/>
              </a:rPr>
              <a:t>(</a:t>
            </a:r>
            <a:r>
              <a:rPr lang="sv-SE" altLang="zh-CN" sz="2000" u="sng" dirty="0">
                <a:latin typeface="微软雅黑" panose="020B0503020204020204" pitchFamily="34" charset="-122"/>
                <a:ea typeface="微软雅黑" panose="020B0503020204020204" pitchFamily="34" charset="-122"/>
              </a:rPr>
              <a:t>http://docs.Python.org/library/socket.html</a:t>
            </a:r>
            <a:r>
              <a:rPr lang="sv-SE" altLang="zh-CN" sz="2000" dirty="0">
                <a:latin typeface="微软雅黑" panose="020B0503020204020204" pitchFamily="34" charset="-122"/>
                <a:ea typeface="微软雅黑" panose="020B0503020204020204" pitchFamily="34" charset="-122"/>
              </a:rPr>
              <a:t>)</a:t>
            </a:r>
          </a:p>
        </p:txBody>
      </p:sp>
      <p:sp>
        <p:nvSpPr>
          <p:cNvPr id="15" name="圆角矩形 14"/>
          <p:cNvSpPr/>
          <p:nvPr/>
        </p:nvSpPr>
        <p:spPr>
          <a:xfrm>
            <a:off x="2487295" y="645795"/>
            <a:ext cx="6111240" cy="731520"/>
          </a:xfrm>
          <a:prstGeom prst="roundRect">
            <a:avLst>
              <a:gd name="adj" fmla="val 27816"/>
            </a:avLst>
          </a:prstGeom>
          <a:solidFill>
            <a:schemeClr val="tx1">
              <a:lumMod val="75000"/>
              <a:lumOff val="25000"/>
              <a:alpha val="40000"/>
            </a:schemeClr>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3200" b="1" dirty="0">
              <a:latin typeface="微软雅黑" charset="-122"/>
              <a:ea typeface="微软雅黑" charset="-122"/>
            </a:endParaRPr>
          </a:p>
        </p:txBody>
      </p:sp>
      <p:sp>
        <p:nvSpPr>
          <p:cNvPr id="16" name="矩形 15"/>
          <p:cNvSpPr/>
          <p:nvPr/>
        </p:nvSpPr>
        <p:spPr>
          <a:xfrm>
            <a:off x="2661698" y="725724"/>
            <a:ext cx="4663456" cy="1077218"/>
          </a:xfrm>
          <a:prstGeom prst="rect">
            <a:avLst/>
          </a:prstGeom>
          <a:noFill/>
        </p:spPr>
        <p:txBody>
          <a:bodyPr wrap="none">
            <a:spAutoFit/>
          </a:bodyPr>
          <a:lstStyle/>
          <a:p>
            <a:r>
              <a:rPr lang="en-US" altLang="zh-CN" sz="3200" b="1" dirty="0">
                <a:solidFill>
                  <a:schemeClr val="bg1"/>
                </a:solidFill>
                <a:latin typeface="微软雅黑" charset="-122"/>
                <a:ea typeface="微软雅黑" charset="-122"/>
                <a:sym typeface="+mn-ea"/>
              </a:rPr>
              <a:t>TCP</a:t>
            </a:r>
            <a:r>
              <a:rPr lang="zh-CN" altLang="en-US" sz="3200" b="1" dirty="0">
                <a:solidFill>
                  <a:schemeClr val="bg1"/>
                </a:solidFill>
                <a:latin typeface="微软雅黑" charset="-122"/>
                <a:ea typeface="微软雅黑" charset="-122"/>
                <a:sym typeface="+mn-ea"/>
              </a:rPr>
              <a:t>全连接扫描工作步骤</a:t>
            </a:r>
            <a:endParaRPr lang="x-none" altLang="en-US" sz="3200" b="1" dirty="0">
              <a:solidFill>
                <a:schemeClr val="bg1"/>
              </a:solidFill>
              <a:latin typeface="微软雅黑" charset="-122"/>
              <a:ea typeface="微软雅黑" charset="-122"/>
              <a:sym typeface="+mn-ea"/>
            </a:endParaRPr>
          </a:p>
          <a:p>
            <a:endParaRPr lang="x-none" altLang="en-US" sz="3200" b="1" dirty="0">
              <a:solidFill>
                <a:schemeClr val="tx1">
                  <a:lumMod val="75000"/>
                  <a:lumOff val="25000"/>
                </a:schemeClr>
              </a:solidFill>
              <a:latin typeface="微软雅黑" charset="-122"/>
              <a:ea typeface="微软雅黑" charset="-122"/>
            </a:endParaRPr>
          </a:p>
        </p:txBody>
      </p:sp>
    </p:spTree>
    <p:extLst>
      <p:ext uri="{BB962C8B-B14F-4D97-AF65-F5344CB8AC3E}">
        <p14:creationId xmlns:p14="http://schemas.microsoft.com/office/powerpoint/2010/main" val="31053041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921007" y="4936527"/>
            <a:ext cx="808038" cy="1385888"/>
            <a:chOff x="921007" y="4936527"/>
            <a:chExt cx="808038" cy="1385888"/>
          </a:xfrm>
        </p:grpSpPr>
        <p:sp>
          <p:nvSpPr>
            <p:cNvPr id="9" name="Freeform 223"/>
            <p:cNvSpPr/>
            <p:nvPr/>
          </p:nvSpPr>
          <p:spPr bwMode="auto">
            <a:xfrm>
              <a:off x="921007" y="5488977"/>
              <a:ext cx="339725" cy="395288"/>
            </a:xfrm>
            <a:custGeom>
              <a:avLst/>
              <a:gdLst>
                <a:gd name="T0" fmla="*/ 181 w 211"/>
                <a:gd name="T1" fmla="*/ 99 h 246"/>
                <a:gd name="T2" fmla="*/ 180 w 211"/>
                <a:gd name="T3" fmla="*/ 44 h 246"/>
                <a:gd name="T4" fmla="*/ 118 w 211"/>
                <a:gd name="T5" fmla="*/ 48 h 246"/>
                <a:gd name="T6" fmla="*/ 38 w 211"/>
                <a:gd name="T7" fmla="*/ 20 h 246"/>
                <a:gd name="T8" fmla="*/ 27 w 211"/>
                <a:gd name="T9" fmla="*/ 104 h 246"/>
                <a:gd name="T10" fmla="*/ 43 w 211"/>
                <a:gd name="T11" fmla="*/ 160 h 246"/>
                <a:gd name="T12" fmla="*/ 39 w 211"/>
                <a:gd name="T13" fmla="*/ 223 h 246"/>
                <a:gd name="T14" fmla="*/ 104 w 211"/>
                <a:gd name="T15" fmla="*/ 203 h 246"/>
                <a:gd name="T16" fmla="*/ 142 w 211"/>
                <a:gd name="T17" fmla="*/ 208 h 246"/>
                <a:gd name="T18" fmla="*/ 156 w 211"/>
                <a:gd name="T19" fmla="*/ 165 h 246"/>
                <a:gd name="T20" fmla="*/ 197 w 211"/>
                <a:gd name="T21" fmla="*/ 155 h 246"/>
                <a:gd name="T22" fmla="*/ 181 w 211"/>
                <a:gd name="T23" fmla="*/ 99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1" h="246">
                  <a:moveTo>
                    <a:pt x="181" y="99"/>
                  </a:moveTo>
                  <a:cubicBezTo>
                    <a:pt x="198" y="83"/>
                    <a:pt x="198" y="61"/>
                    <a:pt x="180" y="44"/>
                  </a:cubicBezTo>
                  <a:cubicBezTo>
                    <a:pt x="160" y="25"/>
                    <a:pt x="135" y="31"/>
                    <a:pt x="118" y="48"/>
                  </a:cubicBezTo>
                  <a:cubicBezTo>
                    <a:pt x="107" y="12"/>
                    <a:pt x="72" y="0"/>
                    <a:pt x="38" y="20"/>
                  </a:cubicBezTo>
                  <a:cubicBezTo>
                    <a:pt x="3" y="40"/>
                    <a:pt x="1" y="78"/>
                    <a:pt x="27" y="104"/>
                  </a:cubicBezTo>
                  <a:cubicBezTo>
                    <a:pt x="0" y="119"/>
                    <a:pt x="15" y="153"/>
                    <a:pt x="43" y="160"/>
                  </a:cubicBezTo>
                  <a:cubicBezTo>
                    <a:pt x="29" y="177"/>
                    <a:pt x="22" y="206"/>
                    <a:pt x="39" y="223"/>
                  </a:cubicBezTo>
                  <a:cubicBezTo>
                    <a:pt x="62" y="246"/>
                    <a:pt x="93" y="229"/>
                    <a:pt x="104" y="203"/>
                  </a:cubicBezTo>
                  <a:cubicBezTo>
                    <a:pt x="114" y="214"/>
                    <a:pt x="129" y="218"/>
                    <a:pt x="142" y="208"/>
                  </a:cubicBezTo>
                  <a:cubicBezTo>
                    <a:pt x="157" y="197"/>
                    <a:pt x="160" y="181"/>
                    <a:pt x="156" y="165"/>
                  </a:cubicBezTo>
                  <a:cubicBezTo>
                    <a:pt x="170" y="172"/>
                    <a:pt x="187" y="171"/>
                    <a:pt x="197" y="155"/>
                  </a:cubicBezTo>
                  <a:cubicBezTo>
                    <a:pt x="211" y="134"/>
                    <a:pt x="200" y="112"/>
                    <a:pt x="181" y="99"/>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1" name="Freeform 224"/>
            <p:cNvSpPr/>
            <p:nvPr/>
          </p:nvSpPr>
          <p:spPr bwMode="auto">
            <a:xfrm>
              <a:off x="1016257" y="5133377"/>
              <a:ext cx="314325" cy="330200"/>
            </a:xfrm>
            <a:custGeom>
              <a:avLst/>
              <a:gdLst>
                <a:gd name="T0" fmla="*/ 157 w 196"/>
                <a:gd name="T1" fmla="*/ 53 h 205"/>
                <a:gd name="T2" fmla="*/ 127 w 196"/>
                <a:gd name="T3" fmla="*/ 4 h 205"/>
                <a:gd name="T4" fmla="*/ 82 w 196"/>
                <a:gd name="T5" fmla="*/ 31 h 205"/>
                <a:gd name="T6" fmla="*/ 14 w 196"/>
                <a:gd name="T7" fmla="*/ 53 h 205"/>
                <a:gd name="T8" fmla="*/ 40 w 196"/>
                <a:gd name="T9" fmla="*/ 118 h 205"/>
                <a:gd name="T10" fmla="*/ 75 w 196"/>
                <a:gd name="T11" fmla="*/ 173 h 205"/>
                <a:gd name="T12" fmla="*/ 133 w 196"/>
                <a:gd name="T13" fmla="*/ 157 h 205"/>
                <a:gd name="T14" fmla="*/ 167 w 196"/>
                <a:gd name="T15" fmla="*/ 153 h 205"/>
                <a:gd name="T16" fmla="*/ 167 w 196"/>
                <a:gd name="T17" fmla="*/ 120 h 205"/>
                <a:gd name="T18" fmla="*/ 194 w 196"/>
                <a:gd name="T19" fmla="*/ 95 h 205"/>
                <a:gd name="T20" fmla="*/ 157 w 196"/>
                <a:gd name="T21" fmla="*/ 53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6" h="205">
                  <a:moveTo>
                    <a:pt x="157" y="53"/>
                  </a:moveTo>
                  <a:cubicBezTo>
                    <a:pt x="156" y="32"/>
                    <a:pt x="150" y="9"/>
                    <a:pt x="127" y="4"/>
                  </a:cubicBezTo>
                  <a:cubicBezTo>
                    <a:pt x="107" y="0"/>
                    <a:pt x="85" y="12"/>
                    <a:pt x="82" y="31"/>
                  </a:cubicBezTo>
                  <a:cubicBezTo>
                    <a:pt x="60" y="15"/>
                    <a:pt x="28" y="30"/>
                    <a:pt x="14" y="53"/>
                  </a:cubicBezTo>
                  <a:cubicBezTo>
                    <a:pt x="0" y="78"/>
                    <a:pt x="15" y="110"/>
                    <a:pt x="40" y="118"/>
                  </a:cubicBezTo>
                  <a:cubicBezTo>
                    <a:pt x="9" y="141"/>
                    <a:pt x="41" y="194"/>
                    <a:pt x="75" y="173"/>
                  </a:cubicBezTo>
                  <a:cubicBezTo>
                    <a:pt x="89" y="205"/>
                    <a:pt x="128" y="187"/>
                    <a:pt x="133" y="157"/>
                  </a:cubicBezTo>
                  <a:cubicBezTo>
                    <a:pt x="144" y="163"/>
                    <a:pt x="159" y="166"/>
                    <a:pt x="167" y="153"/>
                  </a:cubicBezTo>
                  <a:cubicBezTo>
                    <a:pt x="174" y="142"/>
                    <a:pt x="173" y="130"/>
                    <a:pt x="167" y="120"/>
                  </a:cubicBezTo>
                  <a:cubicBezTo>
                    <a:pt x="181" y="120"/>
                    <a:pt x="192" y="111"/>
                    <a:pt x="194" y="95"/>
                  </a:cubicBezTo>
                  <a:cubicBezTo>
                    <a:pt x="196" y="72"/>
                    <a:pt x="177" y="57"/>
                    <a:pt x="157" y="53"/>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2" name="Freeform 225"/>
            <p:cNvSpPr/>
            <p:nvPr/>
          </p:nvSpPr>
          <p:spPr bwMode="auto">
            <a:xfrm>
              <a:off x="1257557" y="4936527"/>
              <a:ext cx="273050" cy="269875"/>
            </a:xfrm>
            <a:custGeom>
              <a:avLst/>
              <a:gdLst>
                <a:gd name="T0" fmla="*/ 155 w 170"/>
                <a:gd name="T1" fmla="*/ 135 h 167"/>
                <a:gd name="T2" fmla="*/ 134 w 170"/>
                <a:gd name="T3" fmla="*/ 72 h 167"/>
                <a:gd name="T4" fmla="*/ 73 w 170"/>
                <a:gd name="T5" fmla="*/ 38 h 167"/>
                <a:gd name="T6" fmla="*/ 6 w 170"/>
                <a:gd name="T7" fmla="*/ 44 h 167"/>
                <a:gd name="T8" fmla="*/ 27 w 170"/>
                <a:gd name="T9" fmla="*/ 99 h 167"/>
                <a:gd name="T10" fmla="*/ 70 w 170"/>
                <a:gd name="T11" fmla="*/ 126 h 167"/>
                <a:gd name="T12" fmla="*/ 155 w 170"/>
                <a:gd name="T13" fmla="*/ 135 h 167"/>
              </a:gdLst>
              <a:ahLst/>
              <a:cxnLst>
                <a:cxn ang="0">
                  <a:pos x="T0" y="T1"/>
                </a:cxn>
                <a:cxn ang="0">
                  <a:pos x="T2" y="T3"/>
                </a:cxn>
                <a:cxn ang="0">
                  <a:pos x="T4" y="T5"/>
                </a:cxn>
                <a:cxn ang="0">
                  <a:pos x="T6" y="T7"/>
                </a:cxn>
                <a:cxn ang="0">
                  <a:pos x="T8" y="T9"/>
                </a:cxn>
                <a:cxn ang="0">
                  <a:pos x="T10" y="T11"/>
                </a:cxn>
                <a:cxn ang="0">
                  <a:pos x="T12" y="T13"/>
                </a:cxn>
              </a:cxnLst>
              <a:rect l="0" t="0" r="r" b="b"/>
              <a:pathLst>
                <a:path w="170" h="167">
                  <a:moveTo>
                    <a:pt x="155" y="135"/>
                  </a:moveTo>
                  <a:cubicBezTo>
                    <a:pt x="170" y="111"/>
                    <a:pt x="160" y="78"/>
                    <a:pt x="134" y="72"/>
                  </a:cubicBezTo>
                  <a:cubicBezTo>
                    <a:pt x="160" y="33"/>
                    <a:pt x="101" y="0"/>
                    <a:pt x="73" y="38"/>
                  </a:cubicBezTo>
                  <a:cubicBezTo>
                    <a:pt x="56" y="17"/>
                    <a:pt x="17" y="12"/>
                    <a:pt x="6" y="44"/>
                  </a:cubicBezTo>
                  <a:cubicBezTo>
                    <a:pt x="0" y="63"/>
                    <a:pt x="5" y="95"/>
                    <a:pt x="27" y="99"/>
                  </a:cubicBezTo>
                  <a:cubicBezTo>
                    <a:pt x="11" y="125"/>
                    <a:pt x="54" y="152"/>
                    <a:pt x="70" y="126"/>
                  </a:cubicBezTo>
                  <a:cubicBezTo>
                    <a:pt x="87" y="157"/>
                    <a:pt x="135" y="167"/>
                    <a:pt x="155" y="135"/>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3" name="Freeform 226"/>
            <p:cNvSpPr/>
            <p:nvPr/>
          </p:nvSpPr>
          <p:spPr bwMode="auto">
            <a:xfrm>
              <a:off x="1435357" y="5227040"/>
              <a:ext cx="293688" cy="303213"/>
            </a:xfrm>
            <a:custGeom>
              <a:avLst/>
              <a:gdLst>
                <a:gd name="T0" fmla="*/ 119 w 182"/>
                <a:gd name="T1" fmla="*/ 157 h 189"/>
                <a:gd name="T2" fmla="*/ 168 w 182"/>
                <a:gd name="T3" fmla="*/ 142 h 189"/>
                <a:gd name="T4" fmla="*/ 141 w 182"/>
                <a:gd name="T5" fmla="*/ 91 h 189"/>
                <a:gd name="T6" fmla="*/ 132 w 182"/>
                <a:gd name="T7" fmla="*/ 38 h 189"/>
                <a:gd name="T8" fmla="*/ 89 w 182"/>
                <a:gd name="T9" fmla="*/ 45 h 189"/>
                <a:gd name="T10" fmla="*/ 37 w 182"/>
                <a:gd name="T11" fmla="*/ 105 h 189"/>
                <a:gd name="T12" fmla="*/ 70 w 182"/>
                <a:gd name="T13" fmla="*/ 148 h 189"/>
                <a:gd name="T14" fmla="*/ 89 w 182"/>
                <a:gd name="T15" fmla="*/ 183 h 189"/>
                <a:gd name="T16" fmla="*/ 119 w 182"/>
                <a:gd name="T17" fmla="*/ 15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189">
                  <a:moveTo>
                    <a:pt x="119" y="157"/>
                  </a:moveTo>
                  <a:cubicBezTo>
                    <a:pt x="137" y="168"/>
                    <a:pt x="157" y="161"/>
                    <a:pt x="168" y="142"/>
                  </a:cubicBezTo>
                  <a:cubicBezTo>
                    <a:pt x="182" y="117"/>
                    <a:pt x="163" y="98"/>
                    <a:pt x="141" y="91"/>
                  </a:cubicBezTo>
                  <a:cubicBezTo>
                    <a:pt x="155" y="72"/>
                    <a:pt x="156" y="50"/>
                    <a:pt x="132" y="38"/>
                  </a:cubicBezTo>
                  <a:cubicBezTo>
                    <a:pt x="118" y="31"/>
                    <a:pt x="97" y="31"/>
                    <a:pt x="89" y="45"/>
                  </a:cubicBezTo>
                  <a:cubicBezTo>
                    <a:pt x="46" y="0"/>
                    <a:pt x="0" y="87"/>
                    <a:pt x="37" y="105"/>
                  </a:cubicBezTo>
                  <a:cubicBezTo>
                    <a:pt x="15" y="128"/>
                    <a:pt x="49" y="160"/>
                    <a:pt x="70" y="148"/>
                  </a:cubicBezTo>
                  <a:cubicBezTo>
                    <a:pt x="68" y="163"/>
                    <a:pt x="73" y="177"/>
                    <a:pt x="89" y="183"/>
                  </a:cubicBezTo>
                  <a:cubicBezTo>
                    <a:pt x="106" y="189"/>
                    <a:pt x="116" y="172"/>
                    <a:pt x="119" y="157"/>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4" name="Freeform 228"/>
            <p:cNvSpPr/>
            <p:nvPr/>
          </p:nvSpPr>
          <p:spPr bwMode="auto">
            <a:xfrm>
              <a:off x="1084519" y="5096865"/>
              <a:ext cx="636588" cy="1225550"/>
            </a:xfrm>
            <a:custGeom>
              <a:avLst/>
              <a:gdLst>
                <a:gd name="T0" fmla="*/ 385 w 395"/>
                <a:gd name="T1" fmla="*/ 317 h 762"/>
                <a:gd name="T2" fmla="*/ 379 w 395"/>
                <a:gd name="T3" fmla="*/ 314 h 762"/>
                <a:gd name="T4" fmla="*/ 375 w 395"/>
                <a:gd name="T5" fmla="*/ 317 h 762"/>
                <a:gd name="T6" fmla="*/ 298 w 395"/>
                <a:gd name="T7" fmla="*/ 414 h 762"/>
                <a:gd name="T8" fmla="*/ 244 w 395"/>
                <a:gd name="T9" fmla="*/ 414 h 762"/>
                <a:gd name="T10" fmla="*/ 246 w 395"/>
                <a:gd name="T11" fmla="*/ 372 h 762"/>
                <a:gd name="T12" fmla="*/ 304 w 395"/>
                <a:gd name="T13" fmla="*/ 175 h 762"/>
                <a:gd name="T14" fmla="*/ 301 w 395"/>
                <a:gd name="T15" fmla="*/ 173 h 762"/>
                <a:gd name="T16" fmla="*/ 293 w 395"/>
                <a:gd name="T17" fmla="*/ 177 h 762"/>
                <a:gd name="T18" fmla="*/ 241 w 395"/>
                <a:gd name="T19" fmla="*/ 239 h 762"/>
                <a:gd name="T20" fmla="*/ 216 w 395"/>
                <a:gd name="T21" fmla="*/ 168 h 762"/>
                <a:gd name="T22" fmla="*/ 207 w 395"/>
                <a:gd name="T23" fmla="*/ 70 h 762"/>
                <a:gd name="T24" fmla="*/ 196 w 395"/>
                <a:gd name="T25" fmla="*/ 42 h 762"/>
                <a:gd name="T26" fmla="*/ 194 w 395"/>
                <a:gd name="T27" fmla="*/ 37 h 762"/>
                <a:gd name="T28" fmla="*/ 172 w 395"/>
                <a:gd name="T29" fmla="*/ 4 h 762"/>
                <a:gd name="T30" fmla="*/ 172 w 395"/>
                <a:gd name="T31" fmla="*/ 3 h 762"/>
                <a:gd name="T32" fmla="*/ 168 w 395"/>
                <a:gd name="T33" fmla="*/ 1 h 762"/>
                <a:gd name="T34" fmla="*/ 163 w 395"/>
                <a:gd name="T35" fmla="*/ 2 h 762"/>
                <a:gd name="T36" fmla="*/ 162 w 395"/>
                <a:gd name="T37" fmla="*/ 9 h 762"/>
                <a:gd name="T38" fmla="*/ 181 w 395"/>
                <a:gd name="T39" fmla="*/ 86 h 762"/>
                <a:gd name="T40" fmla="*/ 175 w 395"/>
                <a:gd name="T41" fmla="*/ 160 h 762"/>
                <a:gd name="T42" fmla="*/ 79 w 395"/>
                <a:gd name="T43" fmla="*/ 117 h 762"/>
                <a:gd name="T44" fmla="*/ 78 w 395"/>
                <a:gd name="T45" fmla="*/ 114 h 762"/>
                <a:gd name="T46" fmla="*/ 78 w 395"/>
                <a:gd name="T47" fmla="*/ 114 h 762"/>
                <a:gd name="T48" fmla="*/ 72 w 395"/>
                <a:gd name="T49" fmla="*/ 114 h 762"/>
                <a:gd name="T50" fmla="*/ 92 w 395"/>
                <a:gd name="T51" fmla="*/ 205 h 762"/>
                <a:gd name="T52" fmla="*/ 139 w 395"/>
                <a:gd name="T53" fmla="*/ 242 h 762"/>
                <a:gd name="T54" fmla="*/ 171 w 395"/>
                <a:gd name="T55" fmla="*/ 303 h 762"/>
                <a:gd name="T56" fmla="*/ 164 w 395"/>
                <a:gd name="T57" fmla="*/ 373 h 762"/>
                <a:gd name="T58" fmla="*/ 104 w 395"/>
                <a:gd name="T59" fmla="*/ 402 h 762"/>
                <a:gd name="T60" fmla="*/ 58 w 395"/>
                <a:gd name="T61" fmla="*/ 386 h 762"/>
                <a:gd name="T62" fmla="*/ 7 w 395"/>
                <a:gd name="T63" fmla="*/ 354 h 762"/>
                <a:gd name="T64" fmla="*/ 2 w 395"/>
                <a:gd name="T65" fmla="*/ 356 h 762"/>
                <a:gd name="T66" fmla="*/ 2 w 395"/>
                <a:gd name="T67" fmla="*/ 356 h 762"/>
                <a:gd name="T68" fmla="*/ 1 w 395"/>
                <a:gd name="T69" fmla="*/ 361 h 762"/>
                <a:gd name="T70" fmla="*/ 62 w 395"/>
                <a:gd name="T71" fmla="*/ 430 h 762"/>
                <a:gd name="T72" fmla="*/ 127 w 395"/>
                <a:gd name="T73" fmla="*/ 522 h 762"/>
                <a:gd name="T74" fmla="*/ 113 w 395"/>
                <a:gd name="T75" fmla="*/ 744 h 762"/>
                <a:gd name="T76" fmla="*/ 115 w 395"/>
                <a:gd name="T77" fmla="*/ 751 h 762"/>
                <a:gd name="T78" fmla="*/ 116 w 395"/>
                <a:gd name="T79" fmla="*/ 753 h 762"/>
                <a:gd name="T80" fmla="*/ 169 w 395"/>
                <a:gd name="T81" fmla="*/ 755 h 762"/>
                <a:gd name="T82" fmla="*/ 256 w 395"/>
                <a:gd name="T83" fmla="*/ 753 h 762"/>
                <a:gd name="T84" fmla="*/ 259 w 395"/>
                <a:gd name="T85" fmla="*/ 750 h 762"/>
                <a:gd name="T86" fmla="*/ 262 w 395"/>
                <a:gd name="T87" fmla="*/ 745 h 762"/>
                <a:gd name="T88" fmla="*/ 243 w 395"/>
                <a:gd name="T89" fmla="*/ 659 h 762"/>
                <a:gd name="T90" fmla="*/ 256 w 395"/>
                <a:gd name="T91" fmla="*/ 506 h 762"/>
                <a:gd name="T92" fmla="*/ 340 w 395"/>
                <a:gd name="T93" fmla="*/ 413 h 762"/>
                <a:gd name="T94" fmla="*/ 385 w 395"/>
                <a:gd name="T95" fmla="*/ 317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5" h="762">
                  <a:moveTo>
                    <a:pt x="385" y="317"/>
                  </a:moveTo>
                  <a:cubicBezTo>
                    <a:pt x="384" y="313"/>
                    <a:pt x="381" y="313"/>
                    <a:pt x="379" y="314"/>
                  </a:cubicBezTo>
                  <a:cubicBezTo>
                    <a:pt x="377" y="314"/>
                    <a:pt x="375" y="315"/>
                    <a:pt x="375" y="317"/>
                  </a:cubicBezTo>
                  <a:cubicBezTo>
                    <a:pt x="361" y="359"/>
                    <a:pt x="333" y="389"/>
                    <a:pt x="298" y="414"/>
                  </a:cubicBezTo>
                  <a:cubicBezTo>
                    <a:pt x="283" y="424"/>
                    <a:pt x="252" y="439"/>
                    <a:pt x="244" y="414"/>
                  </a:cubicBezTo>
                  <a:cubicBezTo>
                    <a:pt x="239" y="401"/>
                    <a:pt x="243" y="385"/>
                    <a:pt x="246" y="372"/>
                  </a:cubicBezTo>
                  <a:cubicBezTo>
                    <a:pt x="261" y="304"/>
                    <a:pt x="330" y="251"/>
                    <a:pt x="304" y="175"/>
                  </a:cubicBezTo>
                  <a:cubicBezTo>
                    <a:pt x="303" y="174"/>
                    <a:pt x="302" y="173"/>
                    <a:pt x="301" y="173"/>
                  </a:cubicBezTo>
                  <a:cubicBezTo>
                    <a:pt x="299" y="171"/>
                    <a:pt x="294" y="173"/>
                    <a:pt x="293" y="177"/>
                  </a:cubicBezTo>
                  <a:cubicBezTo>
                    <a:pt x="290" y="204"/>
                    <a:pt x="275" y="245"/>
                    <a:pt x="241" y="239"/>
                  </a:cubicBezTo>
                  <a:cubicBezTo>
                    <a:pt x="214" y="234"/>
                    <a:pt x="216" y="188"/>
                    <a:pt x="216" y="168"/>
                  </a:cubicBezTo>
                  <a:cubicBezTo>
                    <a:pt x="216" y="135"/>
                    <a:pt x="214" y="102"/>
                    <a:pt x="207" y="70"/>
                  </a:cubicBezTo>
                  <a:cubicBezTo>
                    <a:pt x="205" y="60"/>
                    <a:pt x="201" y="51"/>
                    <a:pt x="196" y="42"/>
                  </a:cubicBezTo>
                  <a:cubicBezTo>
                    <a:pt x="196" y="40"/>
                    <a:pt x="195" y="38"/>
                    <a:pt x="194" y="37"/>
                  </a:cubicBezTo>
                  <a:cubicBezTo>
                    <a:pt x="190" y="24"/>
                    <a:pt x="182" y="13"/>
                    <a:pt x="172" y="4"/>
                  </a:cubicBezTo>
                  <a:cubicBezTo>
                    <a:pt x="172" y="4"/>
                    <a:pt x="172" y="4"/>
                    <a:pt x="172" y="3"/>
                  </a:cubicBezTo>
                  <a:cubicBezTo>
                    <a:pt x="171" y="1"/>
                    <a:pt x="170" y="1"/>
                    <a:pt x="168" y="1"/>
                  </a:cubicBezTo>
                  <a:cubicBezTo>
                    <a:pt x="166" y="0"/>
                    <a:pt x="164" y="1"/>
                    <a:pt x="163" y="2"/>
                  </a:cubicBezTo>
                  <a:cubicBezTo>
                    <a:pt x="161" y="4"/>
                    <a:pt x="160" y="6"/>
                    <a:pt x="162" y="9"/>
                  </a:cubicBezTo>
                  <a:cubicBezTo>
                    <a:pt x="177" y="30"/>
                    <a:pt x="179" y="61"/>
                    <a:pt x="181" y="86"/>
                  </a:cubicBezTo>
                  <a:cubicBezTo>
                    <a:pt x="183" y="111"/>
                    <a:pt x="182" y="137"/>
                    <a:pt x="175" y="160"/>
                  </a:cubicBezTo>
                  <a:cubicBezTo>
                    <a:pt x="157" y="227"/>
                    <a:pt x="87" y="154"/>
                    <a:pt x="79" y="117"/>
                  </a:cubicBezTo>
                  <a:cubicBezTo>
                    <a:pt x="79" y="116"/>
                    <a:pt x="79" y="115"/>
                    <a:pt x="78" y="114"/>
                  </a:cubicBezTo>
                  <a:cubicBezTo>
                    <a:pt x="78" y="114"/>
                    <a:pt x="78" y="114"/>
                    <a:pt x="78" y="114"/>
                  </a:cubicBezTo>
                  <a:cubicBezTo>
                    <a:pt x="77" y="112"/>
                    <a:pt x="73" y="111"/>
                    <a:pt x="72" y="114"/>
                  </a:cubicBezTo>
                  <a:cubicBezTo>
                    <a:pt x="58" y="148"/>
                    <a:pt x="68" y="179"/>
                    <a:pt x="92" y="205"/>
                  </a:cubicBezTo>
                  <a:cubicBezTo>
                    <a:pt x="106" y="219"/>
                    <a:pt x="124" y="229"/>
                    <a:pt x="139" y="242"/>
                  </a:cubicBezTo>
                  <a:cubicBezTo>
                    <a:pt x="159" y="258"/>
                    <a:pt x="168" y="278"/>
                    <a:pt x="171" y="303"/>
                  </a:cubicBezTo>
                  <a:cubicBezTo>
                    <a:pt x="174" y="327"/>
                    <a:pt x="171" y="351"/>
                    <a:pt x="164" y="373"/>
                  </a:cubicBezTo>
                  <a:cubicBezTo>
                    <a:pt x="154" y="403"/>
                    <a:pt x="133" y="409"/>
                    <a:pt x="104" y="402"/>
                  </a:cubicBezTo>
                  <a:cubicBezTo>
                    <a:pt x="89" y="398"/>
                    <a:pt x="73" y="391"/>
                    <a:pt x="58" y="386"/>
                  </a:cubicBezTo>
                  <a:cubicBezTo>
                    <a:pt x="43" y="380"/>
                    <a:pt x="14" y="371"/>
                    <a:pt x="7" y="354"/>
                  </a:cubicBezTo>
                  <a:cubicBezTo>
                    <a:pt x="6" y="351"/>
                    <a:pt x="1" y="352"/>
                    <a:pt x="2" y="356"/>
                  </a:cubicBezTo>
                  <a:cubicBezTo>
                    <a:pt x="2" y="356"/>
                    <a:pt x="2" y="356"/>
                    <a:pt x="2" y="356"/>
                  </a:cubicBezTo>
                  <a:cubicBezTo>
                    <a:pt x="1" y="357"/>
                    <a:pt x="0" y="359"/>
                    <a:pt x="1" y="361"/>
                  </a:cubicBezTo>
                  <a:cubicBezTo>
                    <a:pt x="15" y="389"/>
                    <a:pt x="39" y="409"/>
                    <a:pt x="62" y="430"/>
                  </a:cubicBezTo>
                  <a:cubicBezTo>
                    <a:pt x="90" y="456"/>
                    <a:pt x="113" y="487"/>
                    <a:pt x="127" y="522"/>
                  </a:cubicBezTo>
                  <a:cubicBezTo>
                    <a:pt x="154" y="592"/>
                    <a:pt x="146" y="678"/>
                    <a:pt x="113" y="744"/>
                  </a:cubicBezTo>
                  <a:cubicBezTo>
                    <a:pt x="111" y="747"/>
                    <a:pt x="113" y="750"/>
                    <a:pt x="115" y="751"/>
                  </a:cubicBezTo>
                  <a:cubicBezTo>
                    <a:pt x="115" y="752"/>
                    <a:pt x="116" y="753"/>
                    <a:pt x="116" y="753"/>
                  </a:cubicBezTo>
                  <a:cubicBezTo>
                    <a:pt x="129" y="762"/>
                    <a:pt x="155" y="756"/>
                    <a:pt x="169" y="755"/>
                  </a:cubicBezTo>
                  <a:cubicBezTo>
                    <a:pt x="197" y="753"/>
                    <a:pt x="229" y="760"/>
                    <a:pt x="256" y="753"/>
                  </a:cubicBezTo>
                  <a:cubicBezTo>
                    <a:pt x="257" y="753"/>
                    <a:pt x="258" y="752"/>
                    <a:pt x="259" y="750"/>
                  </a:cubicBezTo>
                  <a:cubicBezTo>
                    <a:pt x="261" y="751"/>
                    <a:pt x="264" y="747"/>
                    <a:pt x="262" y="745"/>
                  </a:cubicBezTo>
                  <a:cubicBezTo>
                    <a:pt x="242" y="726"/>
                    <a:pt x="245" y="685"/>
                    <a:pt x="243" y="659"/>
                  </a:cubicBezTo>
                  <a:cubicBezTo>
                    <a:pt x="237" y="608"/>
                    <a:pt x="234" y="554"/>
                    <a:pt x="256" y="506"/>
                  </a:cubicBezTo>
                  <a:cubicBezTo>
                    <a:pt x="273" y="467"/>
                    <a:pt x="310" y="441"/>
                    <a:pt x="340" y="413"/>
                  </a:cubicBezTo>
                  <a:cubicBezTo>
                    <a:pt x="366" y="388"/>
                    <a:pt x="395" y="355"/>
                    <a:pt x="385" y="317"/>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grpSp>
      <p:sp>
        <p:nvSpPr>
          <p:cNvPr id="3" name="矩形 2"/>
          <p:cNvSpPr/>
          <p:nvPr/>
        </p:nvSpPr>
        <p:spPr>
          <a:xfrm>
            <a:off x="1330582" y="2079766"/>
            <a:ext cx="9965705" cy="3477875"/>
          </a:xfrm>
          <a:prstGeom prst="rect">
            <a:avLst/>
          </a:prstGeom>
        </p:spPr>
        <p:txBody>
          <a:bodyPr wrap="square">
            <a:spAutoFit/>
          </a:bodyPr>
          <a:lstStyle/>
          <a:p>
            <a:r>
              <a:rPr lang="en-US" altLang="zh-CN" sz="2000" b="1" dirty="0">
                <a:latin typeface="微软雅黑" panose="020B0503020204020204" pitchFamily="34" charset="-122"/>
                <a:ea typeface="微软雅黑" panose="020B0503020204020204" pitchFamily="34" charset="-122"/>
              </a:rPr>
              <a:t>TCP</a:t>
            </a:r>
            <a:r>
              <a:rPr lang="zh-CN" altLang="en-US" sz="2000" b="1" dirty="0">
                <a:latin typeface="微软雅黑" panose="020B0503020204020204" pitchFamily="34" charset="-122"/>
                <a:ea typeface="微软雅黑" panose="020B0503020204020204" pitchFamily="34" charset="-122"/>
              </a:rPr>
              <a:t>全连接扫描脚本编写步骤</a:t>
            </a:r>
            <a:endParaRPr lang="en-US" altLang="zh-CN" sz="2000" b="1" dirty="0">
              <a:latin typeface="微软雅黑" panose="020B0503020204020204" pitchFamily="34" charset="-122"/>
              <a:ea typeface="微软雅黑" panose="020B0503020204020204" pitchFamily="34" charset="-122"/>
            </a:endParaRPr>
          </a:p>
          <a:p>
            <a:endParaRPr lang="en-US" altLang="zh-CN" sz="2000" b="1"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       第一步，我们要输入目标主机名和要扫描的常用端口列表。接着，我们将通过目标主机名得到目标的网络</a:t>
            </a:r>
            <a:r>
              <a:rPr lang="en-US" altLang="zh-CN" sz="2000" dirty="0">
                <a:latin typeface="微软雅黑" panose="020B0503020204020204" pitchFamily="34" charset="-122"/>
                <a:ea typeface="微软雅黑" panose="020B0503020204020204" pitchFamily="34" charset="-122"/>
              </a:rPr>
              <a:t>IP </a:t>
            </a:r>
            <a:r>
              <a:rPr lang="zh-CN" altLang="en-US" sz="2000" dirty="0">
                <a:latin typeface="微软雅黑" panose="020B0503020204020204" pitchFamily="34" charset="-122"/>
                <a:ea typeface="微软雅黑" panose="020B0503020204020204" pitchFamily="34" charset="-122"/>
              </a:rPr>
              <a:t>地址。我们将用列表里面的每一个端口去连接目标地址，最后确定端口上运行的特殊服务。</a:t>
            </a:r>
          </a:p>
          <a:p>
            <a:r>
              <a:rPr lang="zh-CN" altLang="en-US" sz="2000" dirty="0">
                <a:latin typeface="微软雅黑" panose="020B0503020204020204" pitchFamily="34" charset="-122"/>
                <a:ea typeface="微软雅黑" panose="020B0503020204020204" pitchFamily="34" charset="-122"/>
              </a:rPr>
              <a:t>       我们将发送特定的数据，并读取特定应用程序返回的标识。在我们的第一步中，我们从用户那接受主机名和端口。因此我们的程序将利用</a:t>
            </a:r>
            <a:r>
              <a:rPr lang="en-US" altLang="zh-CN" sz="2000" dirty="0" err="1">
                <a:latin typeface="微软雅黑" panose="020B0503020204020204" pitchFamily="34" charset="-122"/>
                <a:ea typeface="微软雅黑" panose="020B0503020204020204" pitchFamily="34" charset="-122"/>
              </a:rPr>
              <a:t>optparse</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标准库来解析命令行选项，调用</a:t>
            </a:r>
            <a:r>
              <a:rPr lang="en-US" altLang="zh-CN" sz="2000" dirty="0" err="1">
                <a:latin typeface="微软雅黑" panose="020B0503020204020204" pitchFamily="34" charset="-122"/>
                <a:ea typeface="微软雅黑" panose="020B0503020204020204" pitchFamily="34" charset="-122"/>
              </a:rPr>
              <a:t>optparse.OptionParser</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创建一个选项分析器，然后通过</a:t>
            </a:r>
            <a:r>
              <a:rPr lang="en-US" altLang="zh-CN" sz="2000" dirty="0" err="1">
                <a:latin typeface="微软雅黑" panose="020B0503020204020204" pitchFamily="34" charset="-122"/>
                <a:ea typeface="微软雅黑" panose="020B0503020204020204" pitchFamily="34" charset="-122"/>
              </a:rPr>
              <a:t>parser.add_option</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函数来指定命令选项。（注：</a:t>
            </a:r>
            <a:r>
              <a:rPr lang="en-US" altLang="zh-CN" sz="2000" dirty="0" err="1">
                <a:latin typeface="微软雅黑" panose="020B0503020204020204" pitchFamily="34" charset="-122"/>
                <a:ea typeface="微软雅黑" panose="020B0503020204020204" pitchFamily="34" charset="-122"/>
              </a:rPr>
              <a:t>optparse</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模块在</a:t>
            </a:r>
            <a:r>
              <a:rPr lang="en-US" altLang="zh-CN" sz="2000" dirty="0">
                <a:latin typeface="微软雅黑" panose="020B0503020204020204" pitchFamily="34" charset="-122"/>
                <a:ea typeface="微软雅黑" panose="020B0503020204020204" pitchFamily="34" charset="-122"/>
              </a:rPr>
              <a:t>2.7 </a:t>
            </a:r>
            <a:r>
              <a:rPr lang="zh-CN" altLang="en-US" sz="2000" dirty="0">
                <a:latin typeface="微软雅黑" panose="020B0503020204020204" pitchFamily="34" charset="-122"/>
                <a:ea typeface="微软雅黑" panose="020B0503020204020204" pitchFamily="34" charset="-122"/>
              </a:rPr>
              <a:t>版本后将被弃用也不会得到更新，会使用</a:t>
            </a:r>
            <a:r>
              <a:rPr lang="en-US" altLang="zh-CN" sz="2000" dirty="0" err="1">
                <a:latin typeface="微软雅黑" panose="020B0503020204020204" pitchFamily="34" charset="-122"/>
                <a:ea typeface="微软雅黑" panose="020B0503020204020204" pitchFamily="34" charset="-122"/>
              </a:rPr>
              <a:t>argparse</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模块来替代）下面的例子显示了一个快速解析目标主机和扫描端口的方法。</a:t>
            </a:r>
            <a:endParaRPr lang="sv-SE" altLang="zh-CN" sz="2000" dirty="0">
              <a:latin typeface="微软雅黑" panose="020B0503020204020204" pitchFamily="34" charset="-122"/>
              <a:ea typeface="微软雅黑" panose="020B0503020204020204" pitchFamily="34" charset="-122"/>
            </a:endParaRPr>
          </a:p>
        </p:txBody>
      </p:sp>
      <p:sp>
        <p:nvSpPr>
          <p:cNvPr id="15" name="圆角矩形 14"/>
          <p:cNvSpPr/>
          <p:nvPr/>
        </p:nvSpPr>
        <p:spPr>
          <a:xfrm>
            <a:off x="2487295" y="645795"/>
            <a:ext cx="6111240" cy="731520"/>
          </a:xfrm>
          <a:prstGeom prst="roundRect">
            <a:avLst>
              <a:gd name="adj" fmla="val 27816"/>
            </a:avLst>
          </a:prstGeom>
          <a:solidFill>
            <a:schemeClr val="tx1">
              <a:lumMod val="75000"/>
              <a:lumOff val="25000"/>
              <a:alpha val="40000"/>
            </a:schemeClr>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3200" b="1" dirty="0">
              <a:latin typeface="微软雅黑" charset="-122"/>
              <a:ea typeface="微软雅黑" charset="-122"/>
            </a:endParaRPr>
          </a:p>
        </p:txBody>
      </p:sp>
      <p:sp>
        <p:nvSpPr>
          <p:cNvPr id="16" name="矩形 15"/>
          <p:cNvSpPr/>
          <p:nvPr/>
        </p:nvSpPr>
        <p:spPr>
          <a:xfrm>
            <a:off x="2661698" y="725724"/>
            <a:ext cx="4663456" cy="1077218"/>
          </a:xfrm>
          <a:prstGeom prst="rect">
            <a:avLst/>
          </a:prstGeom>
          <a:noFill/>
        </p:spPr>
        <p:txBody>
          <a:bodyPr wrap="none">
            <a:spAutoFit/>
          </a:bodyPr>
          <a:lstStyle/>
          <a:p>
            <a:r>
              <a:rPr lang="en-US" altLang="zh-CN" sz="3200" b="1" dirty="0">
                <a:solidFill>
                  <a:schemeClr val="bg1"/>
                </a:solidFill>
                <a:latin typeface="微软雅黑" charset="-122"/>
                <a:ea typeface="微软雅黑" charset="-122"/>
                <a:sym typeface="+mn-ea"/>
              </a:rPr>
              <a:t>TCP</a:t>
            </a:r>
            <a:r>
              <a:rPr lang="zh-CN" altLang="en-US" sz="3200" b="1" dirty="0">
                <a:solidFill>
                  <a:schemeClr val="bg1"/>
                </a:solidFill>
                <a:latin typeface="微软雅黑" charset="-122"/>
                <a:ea typeface="微软雅黑" charset="-122"/>
                <a:sym typeface="+mn-ea"/>
              </a:rPr>
              <a:t>全连接扫描工作步骤</a:t>
            </a:r>
            <a:endParaRPr lang="x-none" altLang="en-US" sz="3200" b="1" dirty="0">
              <a:solidFill>
                <a:schemeClr val="bg1"/>
              </a:solidFill>
              <a:latin typeface="微软雅黑" charset="-122"/>
              <a:ea typeface="微软雅黑" charset="-122"/>
              <a:sym typeface="+mn-ea"/>
            </a:endParaRPr>
          </a:p>
          <a:p>
            <a:endParaRPr lang="x-none" altLang="en-US" sz="3200" b="1" dirty="0">
              <a:solidFill>
                <a:schemeClr val="tx1">
                  <a:lumMod val="75000"/>
                  <a:lumOff val="25000"/>
                </a:schemeClr>
              </a:solidFill>
              <a:latin typeface="微软雅黑" charset="-122"/>
              <a:ea typeface="微软雅黑" charset="-122"/>
            </a:endParaRPr>
          </a:p>
        </p:txBody>
      </p:sp>
    </p:spTree>
    <p:extLst>
      <p:ext uri="{BB962C8B-B14F-4D97-AF65-F5344CB8AC3E}">
        <p14:creationId xmlns:p14="http://schemas.microsoft.com/office/powerpoint/2010/main" val="7959767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921007" y="4936527"/>
            <a:ext cx="808038" cy="1385888"/>
            <a:chOff x="921007" y="4936527"/>
            <a:chExt cx="808038" cy="1385888"/>
          </a:xfrm>
        </p:grpSpPr>
        <p:sp>
          <p:nvSpPr>
            <p:cNvPr id="9" name="Freeform 223"/>
            <p:cNvSpPr/>
            <p:nvPr/>
          </p:nvSpPr>
          <p:spPr bwMode="auto">
            <a:xfrm>
              <a:off x="921007" y="5488977"/>
              <a:ext cx="339725" cy="395288"/>
            </a:xfrm>
            <a:custGeom>
              <a:avLst/>
              <a:gdLst>
                <a:gd name="T0" fmla="*/ 181 w 211"/>
                <a:gd name="T1" fmla="*/ 99 h 246"/>
                <a:gd name="T2" fmla="*/ 180 w 211"/>
                <a:gd name="T3" fmla="*/ 44 h 246"/>
                <a:gd name="T4" fmla="*/ 118 w 211"/>
                <a:gd name="T5" fmla="*/ 48 h 246"/>
                <a:gd name="T6" fmla="*/ 38 w 211"/>
                <a:gd name="T7" fmla="*/ 20 h 246"/>
                <a:gd name="T8" fmla="*/ 27 w 211"/>
                <a:gd name="T9" fmla="*/ 104 h 246"/>
                <a:gd name="T10" fmla="*/ 43 w 211"/>
                <a:gd name="T11" fmla="*/ 160 h 246"/>
                <a:gd name="T12" fmla="*/ 39 w 211"/>
                <a:gd name="T13" fmla="*/ 223 h 246"/>
                <a:gd name="T14" fmla="*/ 104 w 211"/>
                <a:gd name="T15" fmla="*/ 203 h 246"/>
                <a:gd name="T16" fmla="*/ 142 w 211"/>
                <a:gd name="T17" fmla="*/ 208 h 246"/>
                <a:gd name="T18" fmla="*/ 156 w 211"/>
                <a:gd name="T19" fmla="*/ 165 h 246"/>
                <a:gd name="T20" fmla="*/ 197 w 211"/>
                <a:gd name="T21" fmla="*/ 155 h 246"/>
                <a:gd name="T22" fmla="*/ 181 w 211"/>
                <a:gd name="T23" fmla="*/ 99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1" h="246">
                  <a:moveTo>
                    <a:pt x="181" y="99"/>
                  </a:moveTo>
                  <a:cubicBezTo>
                    <a:pt x="198" y="83"/>
                    <a:pt x="198" y="61"/>
                    <a:pt x="180" y="44"/>
                  </a:cubicBezTo>
                  <a:cubicBezTo>
                    <a:pt x="160" y="25"/>
                    <a:pt x="135" y="31"/>
                    <a:pt x="118" y="48"/>
                  </a:cubicBezTo>
                  <a:cubicBezTo>
                    <a:pt x="107" y="12"/>
                    <a:pt x="72" y="0"/>
                    <a:pt x="38" y="20"/>
                  </a:cubicBezTo>
                  <a:cubicBezTo>
                    <a:pt x="3" y="40"/>
                    <a:pt x="1" y="78"/>
                    <a:pt x="27" y="104"/>
                  </a:cubicBezTo>
                  <a:cubicBezTo>
                    <a:pt x="0" y="119"/>
                    <a:pt x="15" y="153"/>
                    <a:pt x="43" y="160"/>
                  </a:cubicBezTo>
                  <a:cubicBezTo>
                    <a:pt x="29" y="177"/>
                    <a:pt x="22" y="206"/>
                    <a:pt x="39" y="223"/>
                  </a:cubicBezTo>
                  <a:cubicBezTo>
                    <a:pt x="62" y="246"/>
                    <a:pt x="93" y="229"/>
                    <a:pt x="104" y="203"/>
                  </a:cubicBezTo>
                  <a:cubicBezTo>
                    <a:pt x="114" y="214"/>
                    <a:pt x="129" y="218"/>
                    <a:pt x="142" y="208"/>
                  </a:cubicBezTo>
                  <a:cubicBezTo>
                    <a:pt x="157" y="197"/>
                    <a:pt x="160" y="181"/>
                    <a:pt x="156" y="165"/>
                  </a:cubicBezTo>
                  <a:cubicBezTo>
                    <a:pt x="170" y="172"/>
                    <a:pt x="187" y="171"/>
                    <a:pt x="197" y="155"/>
                  </a:cubicBezTo>
                  <a:cubicBezTo>
                    <a:pt x="211" y="134"/>
                    <a:pt x="200" y="112"/>
                    <a:pt x="181" y="99"/>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1" name="Freeform 224"/>
            <p:cNvSpPr/>
            <p:nvPr/>
          </p:nvSpPr>
          <p:spPr bwMode="auto">
            <a:xfrm>
              <a:off x="1016257" y="5133377"/>
              <a:ext cx="314325" cy="330200"/>
            </a:xfrm>
            <a:custGeom>
              <a:avLst/>
              <a:gdLst>
                <a:gd name="T0" fmla="*/ 157 w 196"/>
                <a:gd name="T1" fmla="*/ 53 h 205"/>
                <a:gd name="T2" fmla="*/ 127 w 196"/>
                <a:gd name="T3" fmla="*/ 4 h 205"/>
                <a:gd name="T4" fmla="*/ 82 w 196"/>
                <a:gd name="T5" fmla="*/ 31 h 205"/>
                <a:gd name="T6" fmla="*/ 14 w 196"/>
                <a:gd name="T7" fmla="*/ 53 h 205"/>
                <a:gd name="T8" fmla="*/ 40 w 196"/>
                <a:gd name="T9" fmla="*/ 118 h 205"/>
                <a:gd name="T10" fmla="*/ 75 w 196"/>
                <a:gd name="T11" fmla="*/ 173 h 205"/>
                <a:gd name="T12" fmla="*/ 133 w 196"/>
                <a:gd name="T13" fmla="*/ 157 h 205"/>
                <a:gd name="T14" fmla="*/ 167 w 196"/>
                <a:gd name="T15" fmla="*/ 153 h 205"/>
                <a:gd name="T16" fmla="*/ 167 w 196"/>
                <a:gd name="T17" fmla="*/ 120 h 205"/>
                <a:gd name="T18" fmla="*/ 194 w 196"/>
                <a:gd name="T19" fmla="*/ 95 h 205"/>
                <a:gd name="T20" fmla="*/ 157 w 196"/>
                <a:gd name="T21" fmla="*/ 53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6" h="205">
                  <a:moveTo>
                    <a:pt x="157" y="53"/>
                  </a:moveTo>
                  <a:cubicBezTo>
                    <a:pt x="156" y="32"/>
                    <a:pt x="150" y="9"/>
                    <a:pt x="127" y="4"/>
                  </a:cubicBezTo>
                  <a:cubicBezTo>
                    <a:pt x="107" y="0"/>
                    <a:pt x="85" y="12"/>
                    <a:pt x="82" y="31"/>
                  </a:cubicBezTo>
                  <a:cubicBezTo>
                    <a:pt x="60" y="15"/>
                    <a:pt x="28" y="30"/>
                    <a:pt x="14" y="53"/>
                  </a:cubicBezTo>
                  <a:cubicBezTo>
                    <a:pt x="0" y="78"/>
                    <a:pt x="15" y="110"/>
                    <a:pt x="40" y="118"/>
                  </a:cubicBezTo>
                  <a:cubicBezTo>
                    <a:pt x="9" y="141"/>
                    <a:pt x="41" y="194"/>
                    <a:pt x="75" y="173"/>
                  </a:cubicBezTo>
                  <a:cubicBezTo>
                    <a:pt x="89" y="205"/>
                    <a:pt x="128" y="187"/>
                    <a:pt x="133" y="157"/>
                  </a:cubicBezTo>
                  <a:cubicBezTo>
                    <a:pt x="144" y="163"/>
                    <a:pt x="159" y="166"/>
                    <a:pt x="167" y="153"/>
                  </a:cubicBezTo>
                  <a:cubicBezTo>
                    <a:pt x="174" y="142"/>
                    <a:pt x="173" y="130"/>
                    <a:pt x="167" y="120"/>
                  </a:cubicBezTo>
                  <a:cubicBezTo>
                    <a:pt x="181" y="120"/>
                    <a:pt x="192" y="111"/>
                    <a:pt x="194" y="95"/>
                  </a:cubicBezTo>
                  <a:cubicBezTo>
                    <a:pt x="196" y="72"/>
                    <a:pt x="177" y="57"/>
                    <a:pt x="157" y="53"/>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2" name="Freeform 225"/>
            <p:cNvSpPr/>
            <p:nvPr/>
          </p:nvSpPr>
          <p:spPr bwMode="auto">
            <a:xfrm>
              <a:off x="1257557" y="4936527"/>
              <a:ext cx="273050" cy="269875"/>
            </a:xfrm>
            <a:custGeom>
              <a:avLst/>
              <a:gdLst>
                <a:gd name="T0" fmla="*/ 155 w 170"/>
                <a:gd name="T1" fmla="*/ 135 h 167"/>
                <a:gd name="T2" fmla="*/ 134 w 170"/>
                <a:gd name="T3" fmla="*/ 72 h 167"/>
                <a:gd name="T4" fmla="*/ 73 w 170"/>
                <a:gd name="T5" fmla="*/ 38 h 167"/>
                <a:gd name="T6" fmla="*/ 6 w 170"/>
                <a:gd name="T7" fmla="*/ 44 h 167"/>
                <a:gd name="T8" fmla="*/ 27 w 170"/>
                <a:gd name="T9" fmla="*/ 99 h 167"/>
                <a:gd name="T10" fmla="*/ 70 w 170"/>
                <a:gd name="T11" fmla="*/ 126 h 167"/>
                <a:gd name="T12" fmla="*/ 155 w 170"/>
                <a:gd name="T13" fmla="*/ 135 h 167"/>
              </a:gdLst>
              <a:ahLst/>
              <a:cxnLst>
                <a:cxn ang="0">
                  <a:pos x="T0" y="T1"/>
                </a:cxn>
                <a:cxn ang="0">
                  <a:pos x="T2" y="T3"/>
                </a:cxn>
                <a:cxn ang="0">
                  <a:pos x="T4" y="T5"/>
                </a:cxn>
                <a:cxn ang="0">
                  <a:pos x="T6" y="T7"/>
                </a:cxn>
                <a:cxn ang="0">
                  <a:pos x="T8" y="T9"/>
                </a:cxn>
                <a:cxn ang="0">
                  <a:pos x="T10" y="T11"/>
                </a:cxn>
                <a:cxn ang="0">
                  <a:pos x="T12" y="T13"/>
                </a:cxn>
              </a:cxnLst>
              <a:rect l="0" t="0" r="r" b="b"/>
              <a:pathLst>
                <a:path w="170" h="167">
                  <a:moveTo>
                    <a:pt x="155" y="135"/>
                  </a:moveTo>
                  <a:cubicBezTo>
                    <a:pt x="170" y="111"/>
                    <a:pt x="160" y="78"/>
                    <a:pt x="134" y="72"/>
                  </a:cubicBezTo>
                  <a:cubicBezTo>
                    <a:pt x="160" y="33"/>
                    <a:pt x="101" y="0"/>
                    <a:pt x="73" y="38"/>
                  </a:cubicBezTo>
                  <a:cubicBezTo>
                    <a:pt x="56" y="17"/>
                    <a:pt x="17" y="12"/>
                    <a:pt x="6" y="44"/>
                  </a:cubicBezTo>
                  <a:cubicBezTo>
                    <a:pt x="0" y="63"/>
                    <a:pt x="5" y="95"/>
                    <a:pt x="27" y="99"/>
                  </a:cubicBezTo>
                  <a:cubicBezTo>
                    <a:pt x="11" y="125"/>
                    <a:pt x="54" y="152"/>
                    <a:pt x="70" y="126"/>
                  </a:cubicBezTo>
                  <a:cubicBezTo>
                    <a:pt x="87" y="157"/>
                    <a:pt x="135" y="167"/>
                    <a:pt x="155" y="135"/>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3" name="Freeform 226"/>
            <p:cNvSpPr/>
            <p:nvPr/>
          </p:nvSpPr>
          <p:spPr bwMode="auto">
            <a:xfrm>
              <a:off x="1435357" y="5227040"/>
              <a:ext cx="293688" cy="303213"/>
            </a:xfrm>
            <a:custGeom>
              <a:avLst/>
              <a:gdLst>
                <a:gd name="T0" fmla="*/ 119 w 182"/>
                <a:gd name="T1" fmla="*/ 157 h 189"/>
                <a:gd name="T2" fmla="*/ 168 w 182"/>
                <a:gd name="T3" fmla="*/ 142 h 189"/>
                <a:gd name="T4" fmla="*/ 141 w 182"/>
                <a:gd name="T5" fmla="*/ 91 h 189"/>
                <a:gd name="T6" fmla="*/ 132 w 182"/>
                <a:gd name="T7" fmla="*/ 38 h 189"/>
                <a:gd name="T8" fmla="*/ 89 w 182"/>
                <a:gd name="T9" fmla="*/ 45 h 189"/>
                <a:gd name="T10" fmla="*/ 37 w 182"/>
                <a:gd name="T11" fmla="*/ 105 h 189"/>
                <a:gd name="T12" fmla="*/ 70 w 182"/>
                <a:gd name="T13" fmla="*/ 148 h 189"/>
                <a:gd name="T14" fmla="*/ 89 w 182"/>
                <a:gd name="T15" fmla="*/ 183 h 189"/>
                <a:gd name="T16" fmla="*/ 119 w 182"/>
                <a:gd name="T17" fmla="*/ 15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189">
                  <a:moveTo>
                    <a:pt x="119" y="157"/>
                  </a:moveTo>
                  <a:cubicBezTo>
                    <a:pt x="137" y="168"/>
                    <a:pt x="157" y="161"/>
                    <a:pt x="168" y="142"/>
                  </a:cubicBezTo>
                  <a:cubicBezTo>
                    <a:pt x="182" y="117"/>
                    <a:pt x="163" y="98"/>
                    <a:pt x="141" y="91"/>
                  </a:cubicBezTo>
                  <a:cubicBezTo>
                    <a:pt x="155" y="72"/>
                    <a:pt x="156" y="50"/>
                    <a:pt x="132" y="38"/>
                  </a:cubicBezTo>
                  <a:cubicBezTo>
                    <a:pt x="118" y="31"/>
                    <a:pt x="97" y="31"/>
                    <a:pt x="89" y="45"/>
                  </a:cubicBezTo>
                  <a:cubicBezTo>
                    <a:pt x="46" y="0"/>
                    <a:pt x="0" y="87"/>
                    <a:pt x="37" y="105"/>
                  </a:cubicBezTo>
                  <a:cubicBezTo>
                    <a:pt x="15" y="128"/>
                    <a:pt x="49" y="160"/>
                    <a:pt x="70" y="148"/>
                  </a:cubicBezTo>
                  <a:cubicBezTo>
                    <a:pt x="68" y="163"/>
                    <a:pt x="73" y="177"/>
                    <a:pt x="89" y="183"/>
                  </a:cubicBezTo>
                  <a:cubicBezTo>
                    <a:pt x="106" y="189"/>
                    <a:pt x="116" y="172"/>
                    <a:pt x="119" y="157"/>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4" name="Freeform 228"/>
            <p:cNvSpPr/>
            <p:nvPr/>
          </p:nvSpPr>
          <p:spPr bwMode="auto">
            <a:xfrm>
              <a:off x="1084519" y="5096865"/>
              <a:ext cx="636588" cy="1225550"/>
            </a:xfrm>
            <a:custGeom>
              <a:avLst/>
              <a:gdLst>
                <a:gd name="T0" fmla="*/ 385 w 395"/>
                <a:gd name="T1" fmla="*/ 317 h 762"/>
                <a:gd name="T2" fmla="*/ 379 w 395"/>
                <a:gd name="T3" fmla="*/ 314 h 762"/>
                <a:gd name="T4" fmla="*/ 375 w 395"/>
                <a:gd name="T5" fmla="*/ 317 h 762"/>
                <a:gd name="T6" fmla="*/ 298 w 395"/>
                <a:gd name="T7" fmla="*/ 414 h 762"/>
                <a:gd name="T8" fmla="*/ 244 w 395"/>
                <a:gd name="T9" fmla="*/ 414 h 762"/>
                <a:gd name="T10" fmla="*/ 246 w 395"/>
                <a:gd name="T11" fmla="*/ 372 h 762"/>
                <a:gd name="T12" fmla="*/ 304 w 395"/>
                <a:gd name="T13" fmla="*/ 175 h 762"/>
                <a:gd name="T14" fmla="*/ 301 w 395"/>
                <a:gd name="T15" fmla="*/ 173 h 762"/>
                <a:gd name="T16" fmla="*/ 293 w 395"/>
                <a:gd name="T17" fmla="*/ 177 h 762"/>
                <a:gd name="T18" fmla="*/ 241 w 395"/>
                <a:gd name="T19" fmla="*/ 239 h 762"/>
                <a:gd name="T20" fmla="*/ 216 w 395"/>
                <a:gd name="T21" fmla="*/ 168 h 762"/>
                <a:gd name="T22" fmla="*/ 207 w 395"/>
                <a:gd name="T23" fmla="*/ 70 h 762"/>
                <a:gd name="T24" fmla="*/ 196 w 395"/>
                <a:gd name="T25" fmla="*/ 42 h 762"/>
                <a:gd name="T26" fmla="*/ 194 w 395"/>
                <a:gd name="T27" fmla="*/ 37 h 762"/>
                <a:gd name="T28" fmla="*/ 172 w 395"/>
                <a:gd name="T29" fmla="*/ 4 h 762"/>
                <a:gd name="T30" fmla="*/ 172 w 395"/>
                <a:gd name="T31" fmla="*/ 3 h 762"/>
                <a:gd name="T32" fmla="*/ 168 w 395"/>
                <a:gd name="T33" fmla="*/ 1 h 762"/>
                <a:gd name="T34" fmla="*/ 163 w 395"/>
                <a:gd name="T35" fmla="*/ 2 h 762"/>
                <a:gd name="T36" fmla="*/ 162 w 395"/>
                <a:gd name="T37" fmla="*/ 9 h 762"/>
                <a:gd name="T38" fmla="*/ 181 w 395"/>
                <a:gd name="T39" fmla="*/ 86 h 762"/>
                <a:gd name="T40" fmla="*/ 175 w 395"/>
                <a:gd name="T41" fmla="*/ 160 h 762"/>
                <a:gd name="T42" fmla="*/ 79 w 395"/>
                <a:gd name="T43" fmla="*/ 117 h 762"/>
                <a:gd name="T44" fmla="*/ 78 w 395"/>
                <a:gd name="T45" fmla="*/ 114 h 762"/>
                <a:gd name="T46" fmla="*/ 78 w 395"/>
                <a:gd name="T47" fmla="*/ 114 h 762"/>
                <a:gd name="T48" fmla="*/ 72 w 395"/>
                <a:gd name="T49" fmla="*/ 114 h 762"/>
                <a:gd name="T50" fmla="*/ 92 w 395"/>
                <a:gd name="T51" fmla="*/ 205 h 762"/>
                <a:gd name="T52" fmla="*/ 139 w 395"/>
                <a:gd name="T53" fmla="*/ 242 h 762"/>
                <a:gd name="T54" fmla="*/ 171 w 395"/>
                <a:gd name="T55" fmla="*/ 303 h 762"/>
                <a:gd name="T56" fmla="*/ 164 w 395"/>
                <a:gd name="T57" fmla="*/ 373 h 762"/>
                <a:gd name="T58" fmla="*/ 104 w 395"/>
                <a:gd name="T59" fmla="*/ 402 h 762"/>
                <a:gd name="T60" fmla="*/ 58 w 395"/>
                <a:gd name="T61" fmla="*/ 386 h 762"/>
                <a:gd name="T62" fmla="*/ 7 w 395"/>
                <a:gd name="T63" fmla="*/ 354 h 762"/>
                <a:gd name="T64" fmla="*/ 2 w 395"/>
                <a:gd name="T65" fmla="*/ 356 h 762"/>
                <a:gd name="T66" fmla="*/ 2 w 395"/>
                <a:gd name="T67" fmla="*/ 356 h 762"/>
                <a:gd name="T68" fmla="*/ 1 w 395"/>
                <a:gd name="T69" fmla="*/ 361 h 762"/>
                <a:gd name="T70" fmla="*/ 62 w 395"/>
                <a:gd name="T71" fmla="*/ 430 h 762"/>
                <a:gd name="T72" fmla="*/ 127 w 395"/>
                <a:gd name="T73" fmla="*/ 522 h 762"/>
                <a:gd name="T74" fmla="*/ 113 w 395"/>
                <a:gd name="T75" fmla="*/ 744 h 762"/>
                <a:gd name="T76" fmla="*/ 115 w 395"/>
                <a:gd name="T77" fmla="*/ 751 h 762"/>
                <a:gd name="T78" fmla="*/ 116 w 395"/>
                <a:gd name="T79" fmla="*/ 753 h 762"/>
                <a:gd name="T80" fmla="*/ 169 w 395"/>
                <a:gd name="T81" fmla="*/ 755 h 762"/>
                <a:gd name="T82" fmla="*/ 256 w 395"/>
                <a:gd name="T83" fmla="*/ 753 h 762"/>
                <a:gd name="T84" fmla="*/ 259 w 395"/>
                <a:gd name="T85" fmla="*/ 750 h 762"/>
                <a:gd name="T86" fmla="*/ 262 w 395"/>
                <a:gd name="T87" fmla="*/ 745 h 762"/>
                <a:gd name="T88" fmla="*/ 243 w 395"/>
                <a:gd name="T89" fmla="*/ 659 h 762"/>
                <a:gd name="T90" fmla="*/ 256 w 395"/>
                <a:gd name="T91" fmla="*/ 506 h 762"/>
                <a:gd name="T92" fmla="*/ 340 w 395"/>
                <a:gd name="T93" fmla="*/ 413 h 762"/>
                <a:gd name="T94" fmla="*/ 385 w 395"/>
                <a:gd name="T95" fmla="*/ 317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5" h="762">
                  <a:moveTo>
                    <a:pt x="385" y="317"/>
                  </a:moveTo>
                  <a:cubicBezTo>
                    <a:pt x="384" y="313"/>
                    <a:pt x="381" y="313"/>
                    <a:pt x="379" y="314"/>
                  </a:cubicBezTo>
                  <a:cubicBezTo>
                    <a:pt x="377" y="314"/>
                    <a:pt x="375" y="315"/>
                    <a:pt x="375" y="317"/>
                  </a:cubicBezTo>
                  <a:cubicBezTo>
                    <a:pt x="361" y="359"/>
                    <a:pt x="333" y="389"/>
                    <a:pt x="298" y="414"/>
                  </a:cubicBezTo>
                  <a:cubicBezTo>
                    <a:pt x="283" y="424"/>
                    <a:pt x="252" y="439"/>
                    <a:pt x="244" y="414"/>
                  </a:cubicBezTo>
                  <a:cubicBezTo>
                    <a:pt x="239" y="401"/>
                    <a:pt x="243" y="385"/>
                    <a:pt x="246" y="372"/>
                  </a:cubicBezTo>
                  <a:cubicBezTo>
                    <a:pt x="261" y="304"/>
                    <a:pt x="330" y="251"/>
                    <a:pt x="304" y="175"/>
                  </a:cubicBezTo>
                  <a:cubicBezTo>
                    <a:pt x="303" y="174"/>
                    <a:pt x="302" y="173"/>
                    <a:pt x="301" y="173"/>
                  </a:cubicBezTo>
                  <a:cubicBezTo>
                    <a:pt x="299" y="171"/>
                    <a:pt x="294" y="173"/>
                    <a:pt x="293" y="177"/>
                  </a:cubicBezTo>
                  <a:cubicBezTo>
                    <a:pt x="290" y="204"/>
                    <a:pt x="275" y="245"/>
                    <a:pt x="241" y="239"/>
                  </a:cubicBezTo>
                  <a:cubicBezTo>
                    <a:pt x="214" y="234"/>
                    <a:pt x="216" y="188"/>
                    <a:pt x="216" y="168"/>
                  </a:cubicBezTo>
                  <a:cubicBezTo>
                    <a:pt x="216" y="135"/>
                    <a:pt x="214" y="102"/>
                    <a:pt x="207" y="70"/>
                  </a:cubicBezTo>
                  <a:cubicBezTo>
                    <a:pt x="205" y="60"/>
                    <a:pt x="201" y="51"/>
                    <a:pt x="196" y="42"/>
                  </a:cubicBezTo>
                  <a:cubicBezTo>
                    <a:pt x="196" y="40"/>
                    <a:pt x="195" y="38"/>
                    <a:pt x="194" y="37"/>
                  </a:cubicBezTo>
                  <a:cubicBezTo>
                    <a:pt x="190" y="24"/>
                    <a:pt x="182" y="13"/>
                    <a:pt x="172" y="4"/>
                  </a:cubicBezTo>
                  <a:cubicBezTo>
                    <a:pt x="172" y="4"/>
                    <a:pt x="172" y="4"/>
                    <a:pt x="172" y="3"/>
                  </a:cubicBezTo>
                  <a:cubicBezTo>
                    <a:pt x="171" y="1"/>
                    <a:pt x="170" y="1"/>
                    <a:pt x="168" y="1"/>
                  </a:cubicBezTo>
                  <a:cubicBezTo>
                    <a:pt x="166" y="0"/>
                    <a:pt x="164" y="1"/>
                    <a:pt x="163" y="2"/>
                  </a:cubicBezTo>
                  <a:cubicBezTo>
                    <a:pt x="161" y="4"/>
                    <a:pt x="160" y="6"/>
                    <a:pt x="162" y="9"/>
                  </a:cubicBezTo>
                  <a:cubicBezTo>
                    <a:pt x="177" y="30"/>
                    <a:pt x="179" y="61"/>
                    <a:pt x="181" y="86"/>
                  </a:cubicBezTo>
                  <a:cubicBezTo>
                    <a:pt x="183" y="111"/>
                    <a:pt x="182" y="137"/>
                    <a:pt x="175" y="160"/>
                  </a:cubicBezTo>
                  <a:cubicBezTo>
                    <a:pt x="157" y="227"/>
                    <a:pt x="87" y="154"/>
                    <a:pt x="79" y="117"/>
                  </a:cubicBezTo>
                  <a:cubicBezTo>
                    <a:pt x="79" y="116"/>
                    <a:pt x="79" y="115"/>
                    <a:pt x="78" y="114"/>
                  </a:cubicBezTo>
                  <a:cubicBezTo>
                    <a:pt x="78" y="114"/>
                    <a:pt x="78" y="114"/>
                    <a:pt x="78" y="114"/>
                  </a:cubicBezTo>
                  <a:cubicBezTo>
                    <a:pt x="77" y="112"/>
                    <a:pt x="73" y="111"/>
                    <a:pt x="72" y="114"/>
                  </a:cubicBezTo>
                  <a:cubicBezTo>
                    <a:pt x="58" y="148"/>
                    <a:pt x="68" y="179"/>
                    <a:pt x="92" y="205"/>
                  </a:cubicBezTo>
                  <a:cubicBezTo>
                    <a:pt x="106" y="219"/>
                    <a:pt x="124" y="229"/>
                    <a:pt x="139" y="242"/>
                  </a:cubicBezTo>
                  <a:cubicBezTo>
                    <a:pt x="159" y="258"/>
                    <a:pt x="168" y="278"/>
                    <a:pt x="171" y="303"/>
                  </a:cubicBezTo>
                  <a:cubicBezTo>
                    <a:pt x="174" y="327"/>
                    <a:pt x="171" y="351"/>
                    <a:pt x="164" y="373"/>
                  </a:cubicBezTo>
                  <a:cubicBezTo>
                    <a:pt x="154" y="403"/>
                    <a:pt x="133" y="409"/>
                    <a:pt x="104" y="402"/>
                  </a:cubicBezTo>
                  <a:cubicBezTo>
                    <a:pt x="89" y="398"/>
                    <a:pt x="73" y="391"/>
                    <a:pt x="58" y="386"/>
                  </a:cubicBezTo>
                  <a:cubicBezTo>
                    <a:pt x="43" y="380"/>
                    <a:pt x="14" y="371"/>
                    <a:pt x="7" y="354"/>
                  </a:cubicBezTo>
                  <a:cubicBezTo>
                    <a:pt x="6" y="351"/>
                    <a:pt x="1" y="352"/>
                    <a:pt x="2" y="356"/>
                  </a:cubicBezTo>
                  <a:cubicBezTo>
                    <a:pt x="2" y="356"/>
                    <a:pt x="2" y="356"/>
                    <a:pt x="2" y="356"/>
                  </a:cubicBezTo>
                  <a:cubicBezTo>
                    <a:pt x="1" y="357"/>
                    <a:pt x="0" y="359"/>
                    <a:pt x="1" y="361"/>
                  </a:cubicBezTo>
                  <a:cubicBezTo>
                    <a:pt x="15" y="389"/>
                    <a:pt x="39" y="409"/>
                    <a:pt x="62" y="430"/>
                  </a:cubicBezTo>
                  <a:cubicBezTo>
                    <a:pt x="90" y="456"/>
                    <a:pt x="113" y="487"/>
                    <a:pt x="127" y="522"/>
                  </a:cubicBezTo>
                  <a:cubicBezTo>
                    <a:pt x="154" y="592"/>
                    <a:pt x="146" y="678"/>
                    <a:pt x="113" y="744"/>
                  </a:cubicBezTo>
                  <a:cubicBezTo>
                    <a:pt x="111" y="747"/>
                    <a:pt x="113" y="750"/>
                    <a:pt x="115" y="751"/>
                  </a:cubicBezTo>
                  <a:cubicBezTo>
                    <a:pt x="115" y="752"/>
                    <a:pt x="116" y="753"/>
                    <a:pt x="116" y="753"/>
                  </a:cubicBezTo>
                  <a:cubicBezTo>
                    <a:pt x="129" y="762"/>
                    <a:pt x="155" y="756"/>
                    <a:pt x="169" y="755"/>
                  </a:cubicBezTo>
                  <a:cubicBezTo>
                    <a:pt x="197" y="753"/>
                    <a:pt x="229" y="760"/>
                    <a:pt x="256" y="753"/>
                  </a:cubicBezTo>
                  <a:cubicBezTo>
                    <a:pt x="257" y="753"/>
                    <a:pt x="258" y="752"/>
                    <a:pt x="259" y="750"/>
                  </a:cubicBezTo>
                  <a:cubicBezTo>
                    <a:pt x="261" y="751"/>
                    <a:pt x="264" y="747"/>
                    <a:pt x="262" y="745"/>
                  </a:cubicBezTo>
                  <a:cubicBezTo>
                    <a:pt x="242" y="726"/>
                    <a:pt x="245" y="685"/>
                    <a:pt x="243" y="659"/>
                  </a:cubicBezTo>
                  <a:cubicBezTo>
                    <a:pt x="237" y="608"/>
                    <a:pt x="234" y="554"/>
                    <a:pt x="256" y="506"/>
                  </a:cubicBezTo>
                  <a:cubicBezTo>
                    <a:pt x="273" y="467"/>
                    <a:pt x="310" y="441"/>
                    <a:pt x="340" y="413"/>
                  </a:cubicBezTo>
                  <a:cubicBezTo>
                    <a:pt x="366" y="388"/>
                    <a:pt x="395" y="355"/>
                    <a:pt x="385" y="317"/>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grpSp>
      <p:sp>
        <p:nvSpPr>
          <p:cNvPr id="3" name="矩形 2"/>
          <p:cNvSpPr/>
          <p:nvPr/>
        </p:nvSpPr>
        <p:spPr>
          <a:xfrm>
            <a:off x="1330582" y="2079766"/>
            <a:ext cx="9965705" cy="1015663"/>
          </a:xfrm>
          <a:prstGeom prst="rect">
            <a:avLst/>
          </a:prstGeom>
        </p:spPr>
        <p:txBody>
          <a:bodyPr wrap="square">
            <a:spAutoFit/>
          </a:bodyPr>
          <a:lstStyle/>
          <a:p>
            <a:r>
              <a:rPr lang="en-US" altLang="zh-CN" sz="2000" b="1" dirty="0">
                <a:latin typeface="微软雅黑" panose="020B0503020204020204" pitchFamily="34" charset="-122"/>
                <a:ea typeface="微软雅黑" panose="020B0503020204020204" pitchFamily="34" charset="-122"/>
              </a:rPr>
              <a:t>TCP</a:t>
            </a:r>
            <a:r>
              <a:rPr lang="zh-CN" altLang="en-US" sz="2000" b="1" dirty="0">
                <a:latin typeface="微软雅黑" panose="020B0503020204020204" pitchFamily="34" charset="-122"/>
                <a:ea typeface="微软雅黑" panose="020B0503020204020204" pitchFamily="34" charset="-122"/>
              </a:rPr>
              <a:t>全连接扫描脚本编写步骤</a:t>
            </a:r>
            <a:endParaRPr lang="en-US" altLang="zh-CN" sz="2000" b="1" dirty="0">
              <a:latin typeface="微软雅黑" panose="020B0503020204020204" pitchFamily="34" charset="-122"/>
              <a:ea typeface="微软雅黑" panose="020B0503020204020204" pitchFamily="34" charset="-122"/>
            </a:endParaRPr>
          </a:p>
          <a:p>
            <a:endParaRPr lang="en-US" altLang="zh-CN" sz="2000" b="1"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       第一步，我们要输入目标主机名和要扫描的常用端口列表。</a:t>
            </a:r>
            <a:endParaRPr lang="sv-SE" altLang="zh-CN" sz="2000" dirty="0">
              <a:latin typeface="微软雅黑" panose="020B0503020204020204" pitchFamily="34" charset="-122"/>
              <a:ea typeface="微软雅黑" panose="020B0503020204020204" pitchFamily="34" charset="-122"/>
            </a:endParaRPr>
          </a:p>
        </p:txBody>
      </p:sp>
      <p:sp>
        <p:nvSpPr>
          <p:cNvPr id="15" name="圆角矩形 14"/>
          <p:cNvSpPr/>
          <p:nvPr/>
        </p:nvSpPr>
        <p:spPr>
          <a:xfrm>
            <a:off x="2487295" y="645795"/>
            <a:ext cx="6111240" cy="731520"/>
          </a:xfrm>
          <a:prstGeom prst="roundRect">
            <a:avLst>
              <a:gd name="adj" fmla="val 27816"/>
            </a:avLst>
          </a:prstGeom>
          <a:solidFill>
            <a:schemeClr val="tx1">
              <a:lumMod val="75000"/>
              <a:lumOff val="25000"/>
              <a:alpha val="40000"/>
            </a:schemeClr>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3200" b="1" dirty="0">
              <a:latin typeface="微软雅黑" charset="-122"/>
              <a:ea typeface="微软雅黑" charset="-122"/>
            </a:endParaRPr>
          </a:p>
        </p:txBody>
      </p:sp>
      <p:sp>
        <p:nvSpPr>
          <p:cNvPr id="16" name="矩形 15"/>
          <p:cNvSpPr/>
          <p:nvPr/>
        </p:nvSpPr>
        <p:spPr>
          <a:xfrm>
            <a:off x="2661698" y="725724"/>
            <a:ext cx="4663456" cy="1077218"/>
          </a:xfrm>
          <a:prstGeom prst="rect">
            <a:avLst/>
          </a:prstGeom>
          <a:noFill/>
        </p:spPr>
        <p:txBody>
          <a:bodyPr wrap="none">
            <a:spAutoFit/>
          </a:bodyPr>
          <a:lstStyle/>
          <a:p>
            <a:r>
              <a:rPr lang="en-US" altLang="zh-CN" sz="3200" b="1" dirty="0">
                <a:solidFill>
                  <a:schemeClr val="bg1"/>
                </a:solidFill>
                <a:latin typeface="微软雅黑" charset="-122"/>
                <a:ea typeface="微软雅黑" charset="-122"/>
                <a:sym typeface="+mn-ea"/>
              </a:rPr>
              <a:t>TCP</a:t>
            </a:r>
            <a:r>
              <a:rPr lang="zh-CN" altLang="en-US" sz="3200" b="1" dirty="0">
                <a:solidFill>
                  <a:schemeClr val="bg1"/>
                </a:solidFill>
                <a:latin typeface="微软雅黑" charset="-122"/>
                <a:ea typeface="微软雅黑" charset="-122"/>
                <a:sym typeface="+mn-ea"/>
              </a:rPr>
              <a:t>全连接扫描工作步骤</a:t>
            </a:r>
            <a:endParaRPr lang="x-none" altLang="en-US" sz="3200" b="1" dirty="0">
              <a:solidFill>
                <a:schemeClr val="bg1"/>
              </a:solidFill>
              <a:latin typeface="微软雅黑" charset="-122"/>
              <a:ea typeface="微软雅黑" charset="-122"/>
              <a:sym typeface="+mn-ea"/>
            </a:endParaRPr>
          </a:p>
          <a:p>
            <a:endParaRPr lang="x-none" altLang="en-US" sz="3200" b="1" dirty="0">
              <a:solidFill>
                <a:schemeClr val="tx1">
                  <a:lumMod val="75000"/>
                  <a:lumOff val="25000"/>
                </a:schemeClr>
              </a:solidFill>
              <a:latin typeface="微软雅黑" charset="-122"/>
              <a:ea typeface="微软雅黑" charset="-122"/>
            </a:endParaRPr>
          </a:p>
        </p:txBody>
      </p:sp>
      <p:pic>
        <p:nvPicPr>
          <p:cNvPr id="2" name="图片 1">
            <a:extLst>
              <a:ext uri="{FF2B5EF4-FFF2-40B4-BE49-F238E27FC236}">
                <a16:creationId xmlns:a16="http://schemas.microsoft.com/office/drawing/2014/main" id="{DDD86EA8-BC0D-419C-898F-05EF39B27FDC}"/>
              </a:ext>
            </a:extLst>
          </p:cNvPr>
          <p:cNvPicPr>
            <a:picLocks noChangeAspect="1"/>
          </p:cNvPicPr>
          <p:nvPr/>
        </p:nvPicPr>
        <p:blipFill>
          <a:blip r:embed="rId2"/>
          <a:stretch>
            <a:fillRect/>
          </a:stretch>
        </p:blipFill>
        <p:spPr>
          <a:xfrm>
            <a:off x="1998744" y="3095429"/>
            <a:ext cx="8197685" cy="2896221"/>
          </a:xfrm>
          <a:prstGeom prst="rect">
            <a:avLst/>
          </a:prstGeom>
        </p:spPr>
      </p:pic>
    </p:spTree>
    <p:extLst>
      <p:ext uri="{BB962C8B-B14F-4D97-AF65-F5344CB8AC3E}">
        <p14:creationId xmlns:p14="http://schemas.microsoft.com/office/powerpoint/2010/main" val="31746991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921007" y="4936527"/>
            <a:ext cx="808038" cy="1385888"/>
            <a:chOff x="921007" y="4936527"/>
            <a:chExt cx="808038" cy="1385888"/>
          </a:xfrm>
        </p:grpSpPr>
        <p:sp>
          <p:nvSpPr>
            <p:cNvPr id="9" name="Freeform 223"/>
            <p:cNvSpPr/>
            <p:nvPr/>
          </p:nvSpPr>
          <p:spPr bwMode="auto">
            <a:xfrm>
              <a:off x="921007" y="5488977"/>
              <a:ext cx="339725" cy="395288"/>
            </a:xfrm>
            <a:custGeom>
              <a:avLst/>
              <a:gdLst>
                <a:gd name="T0" fmla="*/ 181 w 211"/>
                <a:gd name="T1" fmla="*/ 99 h 246"/>
                <a:gd name="T2" fmla="*/ 180 w 211"/>
                <a:gd name="T3" fmla="*/ 44 h 246"/>
                <a:gd name="T4" fmla="*/ 118 w 211"/>
                <a:gd name="T5" fmla="*/ 48 h 246"/>
                <a:gd name="T6" fmla="*/ 38 w 211"/>
                <a:gd name="T7" fmla="*/ 20 h 246"/>
                <a:gd name="T8" fmla="*/ 27 w 211"/>
                <a:gd name="T9" fmla="*/ 104 h 246"/>
                <a:gd name="T10" fmla="*/ 43 w 211"/>
                <a:gd name="T11" fmla="*/ 160 h 246"/>
                <a:gd name="T12" fmla="*/ 39 w 211"/>
                <a:gd name="T13" fmla="*/ 223 h 246"/>
                <a:gd name="T14" fmla="*/ 104 w 211"/>
                <a:gd name="T15" fmla="*/ 203 h 246"/>
                <a:gd name="T16" fmla="*/ 142 w 211"/>
                <a:gd name="T17" fmla="*/ 208 h 246"/>
                <a:gd name="T18" fmla="*/ 156 w 211"/>
                <a:gd name="T19" fmla="*/ 165 h 246"/>
                <a:gd name="T20" fmla="*/ 197 w 211"/>
                <a:gd name="T21" fmla="*/ 155 h 246"/>
                <a:gd name="T22" fmla="*/ 181 w 211"/>
                <a:gd name="T23" fmla="*/ 99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1" h="246">
                  <a:moveTo>
                    <a:pt x="181" y="99"/>
                  </a:moveTo>
                  <a:cubicBezTo>
                    <a:pt x="198" y="83"/>
                    <a:pt x="198" y="61"/>
                    <a:pt x="180" y="44"/>
                  </a:cubicBezTo>
                  <a:cubicBezTo>
                    <a:pt x="160" y="25"/>
                    <a:pt x="135" y="31"/>
                    <a:pt x="118" y="48"/>
                  </a:cubicBezTo>
                  <a:cubicBezTo>
                    <a:pt x="107" y="12"/>
                    <a:pt x="72" y="0"/>
                    <a:pt x="38" y="20"/>
                  </a:cubicBezTo>
                  <a:cubicBezTo>
                    <a:pt x="3" y="40"/>
                    <a:pt x="1" y="78"/>
                    <a:pt x="27" y="104"/>
                  </a:cubicBezTo>
                  <a:cubicBezTo>
                    <a:pt x="0" y="119"/>
                    <a:pt x="15" y="153"/>
                    <a:pt x="43" y="160"/>
                  </a:cubicBezTo>
                  <a:cubicBezTo>
                    <a:pt x="29" y="177"/>
                    <a:pt x="22" y="206"/>
                    <a:pt x="39" y="223"/>
                  </a:cubicBezTo>
                  <a:cubicBezTo>
                    <a:pt x="62" y="246"/>
                    <a:pt x="93" y="229"/>
                    <a:pt x="104" y="203"/>
                  </a:cubicBezTo>
                  <a:cubicBezTo>
                    <a:pt x="114" y="214"/>
                    <a:pt x="129" y="218"/>
                    <a:pt x="142" y="208"/>
                  </a:cubicBezTo>
                  <a:cubicBezTo>
                    <a:pt x="157" y="197"/>
                    <a:pt x="160" y="181"/>
                    <a:pt x="156" y="165"/>
                  </a:cubicBezTo>
                  <a:cubicBezTo>
                    <a:pt x="170" y="172"/>
                    <a:pt x="187" y="171"/>
                    <a:pt x="197" y="155"/>
                  </a:cubicBezTo>
                  <a:cubicBezTo>
                    <a:pt x="211" y="134"/>
                    <a:pt x="200" y="112"/>
                    <a:pt x="181" y="99"/>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1" name="Freeform 224"/>
            <p:cNvSpPr/>
            <p:nvPr/>
          </p:nvSpPr>
          <p:spPr bwMode="auto">
            <a:xfrm>
              <a:off x="1016257" y="5133377"/>
              <a:ext cx="314325" cy="330200"/>
            </a:xfrm>
            <a:custGeom>
              <a:avLst/>
              <a:gdLst>
                <a:gd name="T0" fmla="*/ 157 w 196"/>
                <a:gd name="T1" fmla="*/ 53 h 205"/>
                <a:gd name="T2" fmla="*/ 127 w 196"/>
                <a:gd name="T3" fmla="*/ 4 h 205"/>
                <a:gd name="T4" fmla="*/ 82 w 196"/>
                <a:gd name="T5" fmla="*/ 31 h 205"/>
                <a:gd name="T6" fmla="*/ 14 w 196"/>
                <a:gd name="T7" fmla="*/ 53 h 205"/>
                <a:gd name="T8" fmla="*/ 40 w 196"/>
                <a:gd name="T9" fmla="*/ 118 h 205"/>
                <a:gd name="T10" fmla="*/ 75 w 196"/>
                <a:gd name="T11" fmla="*/ 173 h 205"/>
                <a:gd name="T12" fmla="*/ 133 w 196"/>
                <a:gd name="T13" fmla="*/ 157 h 205"/>
                <a:gd name="T14" fmla="*/ 167 w 196"/>
                <a:gd name="T15" fmla="*/ 153 h 205"/>
                <a:gd name="T16" fmla="*/ 167 w 196"/>
                <a:gd name="T17" fmla="*/ 120 h 205"/>
                <a:gd name="T18" fmla="*/ 194 w 196"/>
                <a:gd name="T19" fmla="*/ 95 h 205"/>
                <a:gd name="T20" fmla="*/ 157 w 196"/>
                <a:gd name="T21" fmla="*/ 53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6" h="205">
                  <a:moveTo>
                    <a:pt x="157" y="53"/>
                  </a:moveTo>
                  <a:cubicBezTo>
                    <a:pt x="156" y="32"/>
                    <a:pt x="150" y="9"/>
                    <a:pt x="127" y="4"/>
                  </a:cubicBezTo>
                  <a:cubicBezTo>
                    <a:pt x="107" y="0"/>
                    <a:pt x="85" y="12"/>
                    <a:pt x="82" y="31"/>
                  </a:cubicBezTo>
                  <a:cubicBezTo>
                    <a:pt x="60" y="15"/>
                    <a:pt x="28" y="30"/>
                    <a:pt x="14" y="53"/>
                  </a:cubicBezTo>
                  <a:cubicBezTo>
                    <a:pt x="0" y="78"/>
                    <a:pt x="15" y="110"/>
                    <a:pt x="40" y="118"/>
                  </a:cubicBezTo>
                  <a:cubicBezTo>
                    <a:pt x="9" y="141"/>
                    <a:pt x="41" y="194"/>
                    <a:pt x="75" y="173"/>
                  </a:cubicBezTo>
                  <a:cubicBezTo>
                    <a:pt x="89" y="205"/>
                    <a:pt x="128" y="187"/>
                    <a:pt x="133" y="157"/>
                  </a:cubicBezTo>
                  <a:cubicBezTo>
                    <a:pt x="144" y="163"/>
                    <a:pt x="159" y="166"/>
                    <a:pt x="167" y="153"/>
                  </a:cubicBezTo>
                  <a:cubicBezTo>
                    <a:pt x="174" y="142"/>
                    <a:pt x="173" y="130"/>
                    <a:pt x="167" y="120"/>
                  </a:cubicBezTo>
                  <a:cubicBezTo>
                    <a:pt x="181" y="120"/>
                    <a:pt x="192" y="111"/>
                    <a:pt x="194" y="95"/>
                  </a:cubicBezTo>
                  <a:cubicBezTo>
                    <a:pt x="196" y="72"/>
                    <a:pt x="177" y="57"/>
                    <a:pt x="157" y="53"/>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2" name="Freeform 225"/>
            <p:cNvSpPr/>
            <p:nvPr/>
          </p:nvSpPr>
          <p:spPr bwMode="auto">
            <a:xfrm>
              <a:off x="1257557" y="4936527"/>
              <a:ext cx="273050" cy="269875"/>
            </a:xfrm>
            <a:custGeom>
              <a:avLst/>
              <a:gdLst>
                <a:gd name="T0" fmla="*/ 155 w 170"/>
                <a:gd name="T1" fmla="*/ 135 h 167"/>
                <a:gd name="T2" fmla="*/ 134 w 170"/>
                <a:gd name="T3" fmla="*/ 72 h 167"/>
                <a:gd name="T4" fmla="*/ 73 w 170"/>
                <a:gd name="T5" fmla="*/ 38 h 167"/>
                <a:gd name="T6" fmla="*/ 6 w 170"/>
                <a:gd name="T7" fmla="*/ 44 h 167"/>
                <a:gd name="T8" fmla="*/ 27 w 170"/>
                <a:gd name="T9" fmla="*/ 99 h 167"/>
                <a:gd name="T10" fmla="*/ 70 w 170"/>
                <a:gd name="T11" fmla="*/ 126 h 167"/>
                <a:gd name="T12" fmla="*/ 155 w 170"/>
                <a:gd name="T13" fmla="*/ 135 h 167"/>
              </a:gdLst>
              <a:ahLst/>
              <a:cxnLst>
                <a:cxn ang="0">
                  <a:pos x="T0" y="T1"/>
                </a:cxn>
                <a:cxn ang="0">
                  <a:pos x="T2" y="T3"/>
                </a:cxn>
                <a:cxn ang="0">
                  <a:pos x="T4" y="T5"/>
                </a:cxn>
                <a:cxn ang="0">
                  <a:pos x="T6" y="T7"/>
                </a:cxn>
                <a:cxn ang="0">
                  <a:pos x="T8" y="T9"/>
                </a:cxn>
                <a:cxn ang="0">
                  <a:pos x="T10" y="T11"/>
                </a:cxn>
                <a:cxn ang="0">
                  <a:pos x="T12" y="T13"/>
                </a:cxn>
              </a:cxnLst>
              <a:rect l="0" t="0" r="r" b="b"/>
              <a:pathLst>
                <a:path w="170" h="167">
                  <a:moveTo>
                    <a:pt x="155" y="135"/>
                  </a:moveTo>
                  <a:cubicBezTo>
                    <a:pt x="170" y="111"/>
                    <a:pt x="160" y="78"/>
                    <a:pt x="134" y="72"/>
                  </a:cubicBezTo>
                  <a:cubicBezTo>
                    <a:pt x="160" y="33"/>
                    <a:pt x="101" y="0"/>
                    <a:pt x="73" y="38"/>
                  </a:cubicBezTo>
                  <a:cubicBezTo>
                    <a:pt x="56" y="17"/>
                    <a:pt x="17" y="12"/>
                    <a:pt x="6" y="44"/>
                  </a:cubicBezTo>
                  <a:cubicBezTo>
                    <a:pt x="0" y="63"/>
                    <a:pt x="5" y="95"/>
                    <a:pt x="27" y="99"/>
                  </a:cubicBezTo>
                  <a:cubicBezTo>
                    <a:pt x="11" y="125"/>
                    <a:pt x="54" y="152"/>
                    <a:pt x="70" y="126"/>
                  </a:cubicBezTo>
                  <a:cubicBezTo>
                    <a:pt x="87" y="157"/>
                    <a:pt x="135" y="167"/>
                    <a:pt x="155" y="135"/>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3" name="Freeform 226"/>
            <p:cNvSpPr/>
            <p:nvPr/>
          </p:nvSpPr>
          <p:spPr bwMode="auto">
            <a:xfrm>
              <a:off x="1435357" y="5227040"/>
              <a:ext cx="293688" cy="303213"/>
            </a:xfrm>
            <a:custGeom>
              <a:avLst/>
              <a:gdLst>
                <a:gd name="T0" fmla="*/ 119 w 182"/>
                <a:gd name="T1" fmla="*/ 157 h 189"/>
                <a:gd name="T2" fmla="*/ 168 w 182"/>
                <a:gd name="T3" fmla="*/ 142 h 189"/>
                <a:gd name="T4" fmla="*/ 141 w 182"/>
                <a:gd name="T5" fmla="*/ 91 h 189"/>
                <a:gd name="T6" fmla="*/ 132 w 182"/>
                <a:gd name="T7" fmla="*/ 38 h 189"/>
                <a:gd name="T8" fmla="*/ 89 w 182"/>
                <a:gd name="T9" fmla="*/ 45 h 189"/>
                <a:gd name="T10" fmla="*/ 37 w 182"/>
                <a:gd name="T11" fmla="*/ 105 h 189"/>
                <a:gd name="T12" fmla="*/ 70 w 182"/>
                <a:gd name="T13" fmla="*/ 148 h 189"/>
                <a:gd name="T14" fmla="*/ 89 w 182"/>
                <a:gd name="T15" fmla="*/ 183 h 189"/>
                <a:gd name="T16" fmla="*/ 119 w 182"/>
                <a:gd name="T17" fmla="*/ 15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189">
                  <a:moveTo>
                    <a:pt x="119" y="157"/>
                  </a:moveTo>
                  <a:cubicBezTo>
                    <a:pt x="137" y="168"/>
                    <a:pt x="157" y="161"/>
                    <a:pt x="168" y="142"/>
                  </a:cubicBezTo>
                  <a:cubicBezTo>
                    <a:pt x="182" y="117"/>
                    <a:pt x="163" y="98"/>
                    <a:pt x="141" y="91"/>
                  </a:cubicBezTo>
                  <a:cubicBezTo>
                    <a:pt x="155" y="72"/>
                    <a:pt x="156" y="50"/>
                    <a:pt x="132" y="38"/>
                  </a:cubicBezTo>
                  <a:cubicBezTo>
                    <a:pt x="118" y="31"/>
                    <a:pt x="97" y="31"/>
                    <a:pt x="89" y="45"/>
                  </a:cubicBezTo>
                  <a:cubicBezTo>
                    <a:pt x="46" y="0"/>
                    <a:pt x="0" y="87"/>
                    <a:pt x="37" y="105"/>
                  </a:cubicBezTo>
                  <a:cubicBezTo>
                    <a:pt x="15" y="128"/>
                    <a:pt x="49" y="160"/>
                    <a:pt x="70" y="148"/>
                  </a:cubicBezTo>
                  <a:cubicBezTo>
                    <a:pt x="68" y="163"/>
                    <a:pt x="73" y="177"/>
                    <a:pt x="89" y="183"/>
                  </a:cubicBezTo>
                  <a:cubicBezTo>
                    <a:pt x="106" y="189"/>
                    <a:pt x="116" y="172"/>
                    <a:pt x="119" y="157"/>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4" name="Freeform 228"/>
            <p:cNvSpPr/>
            <p:nvPr/>
          </p:nvSpPr>
          <p:spPr bwMode="auto">
            <a:xfrm>
              <a:off x="1084519" y="5096865"/>
              <a:ext cx="636588" cy="1225550"/>
            </a:xfrm>
            <a:custGeom>
              <a:avLst/>
              <a:gdLst>
                <a:gd name="T0" fmla="*/ 385 w 395"/>
                <a:gd name="T1" fmla="*/ 317 h 762"/>
                <a:gd name="T2" fmla="*/ 379 w 395"/>
                <a:gd name="T3" fmla="*/ 314 h 762"/>
                <a:gd name="T4" fmla="*/ 375 w 395"/>
                <a:gd name="T5" fmla="*/ 317 h 762"/>
                <a:gd name="T6" fmla="*/ 298 w 395"/>
                <a:gd name="T7" fmla="*/ 414 h 762"/>
                <a:gd name="T8" fmla="*/ 244 w 395"/>
                <a:gd name="T9" fmla="*/ 414 h 762"/>
                <a:gd name="T10" fmla="*/ 246 w 395"/>
                <a:gd name="T11" fmla="*/ 372 h 762"/>
                <a:gd name="T12" fmla="*/ 304 w 395"/>
                <a:gd name="T13" fmla="*/ 175 h 762"/>
                <a:gd name="T14" fmla="*/ 301 w 395"/>
                <a:gd name="T15" fmla="*/ 173 h 762"/>
                <a:gd name="T16" fmla="*/ 293 w 395"/>
                <a:gd name="T17" fmla="*/ 177 h 762"/>
                <a:gd name="T18" fmla="*/ 241 w 395"/>
                <a:gd name="T19" fmla="*/ 239 h 762"/>
                <a:gd name="T20" fmla="*/ 216 w 395"/>
                <a:gd name="T21" fmla="*/ 168 h 762"/>
                <a:gd name="T22" fmla="*/ 207 w 395"/>
                <a:gd name="T23" fmla="*/ 70 h 762"/>
                <a:gd name="T24" fmla="*/ 196 w 395"/>
                <a:gd name="T25" fmla="*/ 42 h 762"/>
                <a:gd name="T26" fmla="*/ 194 w 395"/>
                <a:gd name="T27" fmla="*/ 37 h 762"/>
                <a:gd name="T28" fmla="*/ 172 w 395"/>
                <a:gd name="T29" fmla="*/ 4 h 762"/>
                <a:gd name="T30" fmla="*/ 172 w 395"/>
                <a:gd name="T31" fmla="*/ 3 h 762"/>
                <a:gd name="T32" fmla="*/ 168 w 395"/>
                <a:gd name="T33" fmla="*/ 1 h 762"/>
                <a:gd name="T34" fmla="*/ 163 w 395"/>
                <a:gd name="T35" fmla="*/ 2 h 762"/>
                <a:gd name="T36" fmla="*/ 162 w 395"/>
                <a:gd name="T37" fmla="*/ 9 h 762"/>
                <a:gd name="T38" fmla="*/ 181 w 395"/>
                <a:gd name="T39" fmla="*/ 86 h 762"/>
                <a:gd name="T40" fmla="*/ 175 w 395"/>
                <a:gd name="T41" fmla="*/ 160 h 762"/>
                <a:gd name="T42" fmla="*/ 79 w 395"/>
                <a:gd name="T43" fmla="*/ 117 h 762"/>
                <a:gd name="T44" fmla="*/ 78 w 395"/>
                <a:gd name="T45" fmla="*/ 114 h 762"/>
                <a:gd name="T46" fmla="*/ 78 w 395"/>
                <a:gd name="T47" fmla="*/ 114 h 762"/>
                <a:gd name="T48" fmla="*/ 72 w 395"/>
                <a:gd name="T49" fmla="*/ 114 h 762"/>
                <a:gd name="T50" fmla="*/ 92 w 395"/>
                <a:gd name="T51" fmla="*/ 205 h 762"/>
                <a:gd name="T52" fmla="*/ 139 w 395"/>
                <a:gd name="T53" fmla="*/ 242 h 762"/>
                <a:gd name="T54" fmla="*/ 171 w 395"/>
                <a:gd name="T55" fmla="*/ 303 h 762"/>
                <a:gd name="T56" fmla="*/ 164 w 395"/>
                <a:gd name="T57" fmla="*/ 373 h 762"/>
                <a:gd name="T58" fmla="*/ 104 w 395"/>
                <a:gd name="T59" fmla="*/ 402 h 762"/>
                <a:gd name="T60" fmla="*/ 58 w 395"/>
                <a:gd name="T61" fmla="*/ 386 h 762"/>
                <a:gd name="T62" fmla="*/ 7 w 395"/>
                <a:gd name="T63" fmla="*/ 354 h 762"/>
                <a:gd name="T64" fmla="*/ 2 w 395"/>
                <a:gd name="T65" fmla="*/ 356 h 762"/>
                <a:gd name="T66" fmla="*/ 2 w 395"/>
                <a:gd name="T67" fmla="*/ 356 h 762"/>
                <a:gd name="T68" fmla="*/ 1 w 395"/>
                <a:gd name="T69" fmla="*/ 361 h 762"/>
                <a:gd name="T70" fmla="*/ 62 w 395"/>
                <a:gd name="T71" fmla="*/ 430 h 762"/>
                <a:gd name="T72" fmla="*/ 127 w 395"/>
                <a:gd name="T73" fmla="*/ 522 h 762"/>
                <a:gd name="T74" fmla="*/ 113 w 395"/>
                <a:gd name="T75" fmla="*/ 744 h 762"/>
                <a:gd name="T76" fmla="*/ 115 w 395"/>
                <a:gd name="T77" fmla="*/ 751 h 762"/>
                <a:gd name="T78" fmla="*/ 116 w 395"/>
                <a:gd name="T79" fmla="*/ 753 h 762"/>
                <a:gd name="T80" fmla="*/ 169 w 395"/>
                <a:gd name="T81" fmla="*/ 755 h 762"/>
                <a:gd name="T82" fmla="*/ 256 w 395"/>
                <a:gd name="T83" fmla="*/ 753 h 762"/>
                <a:gd name="T84" fmla="*/ 259 w 395"/>
                <a:gd name="T85" fmla="*/ 750 h 762"/>
                <a:gd name="T86" fmla="*/ 262 w 395"/>
                <a:gd name="T87" fmla="*/ 745 h 762"/>
                <a:gd name="T88" fmla="*/ 243 w 395"/>
                <a:gd name="T89" fmla="*/ 659 h 762"/>
                <a:gd name="T90" fmla="*/ 256 w 395"/>
                <a:gd name="T91" fmla="*/ 506 h 762"/>
                <a:gd name="T92" fmla="*/ 340 w 395"/>
                <a:gd name="T93" fmla="*/ 413 h 762"/>
                <a:gd name="T94" fmla="*/ 385 w 395"/>
                <a:gd name="T95" fmla="*/ 317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5" h="762">
                  <a:moveTo>
                    <a:pt x="385" y="317"/>
                  </a:moveTo>
                  <a:cubicBezTo>
                    <a:pt x="384" y="313"/>
                    <a:pt x="381" y="313"/>
                    <a:pt x="379" y="314"/>
                  </a:cubicBezTo>
                  <a:cubicBezTo>
                    <a:pt x="377" y="314"/>
                    <a:pt x="375" y="315"/>
                    <a:pt x="375" y="317"/>
                  </a:cubicBezTo>
                  <a:cubicBezTo>
                    <a:pt x="361" y="359"/>
                    <a:pt x="333" y="389"/>
                    <a:pt x="298" y="414"/>
                  </a:cubicBezTo>
                  <a:cubicBezTo>
                    <a:pt x="283" y="424"/>
                    <a:pt x="252" y="439"/>
                    <a:pt x="244" y="414"/>
                  </a:cubicBezTo>
                  <a:cubicBezTo>
                    <a:pt x="239" y="401"/>
                    <a:pt x="243" y="385"/>
                    <a:pt x="246" y="372"/>
                  </a:cubicBezTo>
                  <a:cubicBezTo>
                    <a:pt x="261" y="304"/>
                    <a:pt x="330" y="251"/>
                    <a:pt x="304" y="175"/>
                  </a:cubicBezTo>
                  <a:cubicBezTo>
                    <a:pt x="303" y="174"/>
                    <a:pt x="302" y="173"/>
                    <a:pt x="301" y="173"/>
                  </a:cubicBezTo>
                  <a:cubicBezTo>
                    <a:pt x="299" y="171"/>
                    <a:pt x="294" y="173"/>
                    <a:pt x="293" y="177"/>
                  </a:cubicBezTo>
                  <a:cubicBezTo>
                    <a:pt x="290" y="204"/>
                    <a:pt x="275" y="245"/>
                    <a:pt x="241" y="239"/>
                  </a:cubicBezTo>
                  <a:cubicBezTo>
                    <a:pt x="214" y="234"/>
                    <a:pt x="216" y="188"/>
                    <a:pt x="216" y="168"/>
                  </a:cubicBezTo>
                  <a:cubicBezTo>
                    <a:pt x="216" y="135"/>
                    <a:pt x="214" y="102"/>
                    <a:pt x="207" y="70"/>
                  </a:cubicBezTo>
                  <a:cubicBezTo>
                    <a:pt x="205" y="60"/>
                    <a:pt x="201" y="51"/>
                    <a:pt x="196" y="42"/>
                  </a:cubicBezTo>
                  <a:cubicBezTo>
                    <a:pt x="196" y="40"/>
                    <a:pt x="195" y="38"/>
                    <a:pt x="194" y="37"/>
                  </a:cubicBezTo>
                  <a:cubicBezTo>
                    <a:pt x="190" y="24"/>
                    <a:pt x="182" y="13"/>
                    <a:pt x="172" y="4"/>
                  </a:cubicBezTo>
                  <a:cubicBezTo>
                    <a:pt x="172" y="4"/>
                    <a:pt x="172" y="4"/>
                    <a:pt x="172" y="3"/>
                  </a:cubicBezTo>
                  <a:cubicBezTo>
                    <a:pt x="171" y="1"/>
                    <a:pt x="170" y="1"/>
                    <a:pt x="168" y="1"/>
                  </a:cubicBezTo>
                  <a:cubicBezTo>
                    <a:pt x="166" y="0"/>
                    <a:pt x="164" y="1"/>
                    <a:pt x="163" y="2"/>
                  </a:cubicBezTo>
                  <a:cubicBezTo>
                    <a:pt x="161" y="4"/>
                    <a:pt x="160" y="6"/>
                    <a:pt x="162" y="9"/>
                  </a:cubicBezTo>
                  <a:cubicBezTo>
                    <a:pt x="177" y="30"/>
                    <a:pt x="179" y="61"/>
                    <a:pt x="181" y="86"/>
                  </a:cubicBezTo>
                  <a:cubicBezTo>
                    <a:pt x="183" y="111"/>
                    <a:pt x="182" y="137"/>
                    <a:pt x="175" y="160"/>
                  </a:cubicBezTo>
                  <a:cubicBezTo>
                    <a:pt x="157" y="227"/>
                    <a:pt x="87" y="154"/>
                    <a:pt x="79" y="117"/>
                  </a:cubicBezTo>
                  <a:cubicBezTo>
                    <a:pt x="79" y="116"/>
                    <a:pt x="79" y="115"/>
                    <a:pt x="78" y="114"/>
                  </a:cubicBezTo>
                  <a:cubicBezTo>
                    <a:pt x="78" y="114"/>
                    <a:pt x="78" y="114"/>
                    <a:pt x="78" y="114"/>
                  </a:cubicBezTo>
                  <a:cubicBezTo>
                    <a:pt x="77" y="112"/>
                    <a:pt x="73" y="111"/>
                    <a:pt x="72" y="114"/>
                  </a:cubicBezTo>
                  <a:cubicBezTo>
                    <a:pt x="58" y="148"/>
                    <a:pt x="68" y="179"/>
                    <a:pt x="92" y="205"/>
                  </a:cubicBezTo>
                  <a:cubicBezTo>
                    <a:pt x="106" y="219"/>
                    <a:pt x="124" y="229"/>
                    <a:pt x="139" y="242"/>
                  </a:cubicBezTo>
                  <a:cubicBezTo>
                    <a:pt x="159" y="258"/>
                    <a:pt x="168" y="278"/>
                    <a:pt x="171" y="303"/>
                  </a:cubicBezTo>
                  <a:cubicBezTo>
                    <a:pt x="174" y="327"/>
                    <a:pt x="171" y="351"/>
                    <a:pt x="164" y="373"/>
                  </a:cubicBezTo>
                  <a:cubicBezTo>
                    <a:pt x="154" y="403"/>
                    <a:pt x="133" y="409"/>
                    <a:pt x="104" y="402"/>
                  </a:cubicBezTo>
                  <a:cubicBezTo>
                    <a:pt x="89" y="398"/>
                    <a:pt x="73" y="391"/>
                    <a:pt x="58" y="386"/>
                  </a:cubicBezTo>
                  <a:cubicBezTo>
                    <a:pt x="43" y="380"/>
                    <a:pt x="14" y="371"/>
                    <a:pt x="7" y="354"/>
                  </a:cubicBezTo>
                  <a:cubicBezTo>
                    <a:pt x="6" y="351"/>
                    <a:pt x="1" y="352"/>
                    <a:pt x="2" y="356"/>
                  </a:cubicBezTo>
                  <a:cubicBezTo>
                    <a:pt x="2" y="356"/>
                    <a:pt x="2" y="356"/>
                    <a:pt x="2" y="356"/>
                  </a:cubicBezTo>
                  <a:cubicBezTo>
                    <a:pt x="1" y="357"/>
                    <a:pt x="0" y="359"/>
                    <a:pt x="1" y="361"/>
                  </a:cubicBezTo>
                  <a:cubicBezTo>
                    <a:pt x="15" y="389"/>
                    <a:pt x="39" y="409"/>
                    <a:pt x="62" y="430"/>
                  </a:cubicBezTo>
                  <a:cubicBezTo>
                    <a:pt x="90" y="456"/>
                    <a:pt x="113" y="487"/>
                    <a:pt x="127" y="522"/>
                  </a:cubicBezTo>
                  <a:cubicBezTo>
                    <a:pt x="154" y="592"/>
                    <a:pt x="146" y="678"/>
                    <a:pt x="113" y="744"/>
                  </a:cubicBezTo>
                  <a:cubicBezTo>
                    <a:pt x="111" y="747"/>
                    <a:pt x="113" y="750"/>
                    <a:pt x="115" y="751"/>
                  </a:cubicBezTo>
                  <a:cubicBezTo>
                    <a:pt x="115" y="752"/>
                    <a:pt x="116" y="753"/>
                    <a:pt x="116" y="753"/>
                  </a:cubicBezTo>
                  <a:cubicBezTo>
                    <a:pt x="129" y="762"/>
                    <a:pt x="155" y="756"/>
                    <a:pt x="169" y="755"/>
                  </a:cubicBezTo>
                  <a:cubicBezTo>
                    <a:pt x="197" y="753"/>
                    <a:pt x="229" y="760"/>
                    <a:pt x="256" y="753"/>
                  </a:cubicBezTo>
                  <a:cubicBezTo>
                    <a:pt x="257" y="753"/>
                    <a:pt x="258" y="752"/>
                    <a:pt x="259" y="750"/>
                  </a:cubicBezTo>
                  <a:cubicBezTo>
                    <a:pt x="261" y="751"/>
                    <a:pt x="264" y="747"/>
                    <a:pt x="262" y="745"/>
                  </a:cubicBezTo>
                  <a:cubicBezTo>
                    <a:pt x="242" y="726"/>
                    <a:pt x="245" y="685"/>
                    <a:pt x="243" y="659"/>
                  </a:cubicBezTo>
                  <a:cubicBezTo>
                    <a:pt x="237" y="608"/>
                    <a:pt x="234" y="554"/>
                    <a:pt x="256" y="506"/>
                  </a:cubicBezTo>
                  <a:cubicBezTo>
                    <a:pt x="273" y="467"/>
                    <a:pt x="310" y="441"/>
                    <a:pt x="340" y="413"/>
                  </a:cubicBezTo>
                  <a:cubicBezTo>
                    <a:pt x="366" y="388"/>
                    <a:pt x="395" y="355"/>
                    <a:pt x="385" y="317"/>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grpSp>
      <p:sp>
        <p:nvSpPr>
          <p:cNvPr id="3" name="矩形 2"/>
          <p:cNvSpPr/>
          <p:nvPr/>
        </p:nvSpPr>
        <p:spPr>
          <a:xfrm>
            <a:off x="1330582" y="2079766"/>
            <a:ext cx="9965705" cy="2554545"/>
          </a:xfrm>
          <a:prstGeom prst="rect">
            <a:avLst/>
          </a:prstGeom>
        </p:spPr>
        <p:txBody>
          <a:bodyPr wrap="square">
            <a:spAutoFit/>
          </a:bodyPr>
          <a:lstStyle/>
          <a:p>
            <a:r>
              <a:rPr lang="en-US" altLang="zh-CN" sz="2000" b="1" dirty="0">
                <a:latin typeface="微软雅黑" panose="020B0503020204020204" pitchFamily="34" charset="-122"/>
                <a:ea typeface="微软雅黑" panose="020B0503020204020204" pitchFamily="34" charset="-122"/>
              </a:rPr>
              <a:t>TCP</a:t>
            </a:r>
            <a:r>
              <a:rPr lang="zh-CN" altLang="en-US" sz="2000" b="1" dirty="0">
                <a:latin typeface="微软雅黑" panose="020B0503020204020204" pitchFamily="34" charset="-122"/>
                <a:ea typeface="微软雅黑" panose="020B0503020204020204" pitchFamily="34" charset="-122"/>
              </a:rPr>
              <a:t>全连接扫描脚本编写步骤</a:t>
            </a:r>
            <a:endParaRPr lang="en-US" altLang="zh-CN" sz="2000" b="1" dirty="0">
              <a:latin typeface="微软雅黑" panose="020B0503020204020204" pitchFamily="34" charset="-122"/>
              <a:ea typeface="微软雅黑" panose="020B0503020204020204" pitchFamily="34" charset="-122"/>
            </a:endParaRPr>
          </a:p>
          <a:p>
            <a:endParaRPr lang="en-US" altLang="zh-CN" sz="2000" b="1"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接下来，我们将构建两个函数</a:t>
            </a:r>
            <a:r>
              <a:rPr lang="en-US" altLang="zh-CN" sz="2000" dirty="0" err="1">
                <a:latin typeface="微软雅黑" panose="020B0503020204020204" pitchFamily="34" charset="-122"/>
                <a:ea typeface="微软雅黑" panose="020B0503020204020204" pitchFamily="34" charset="-122"/>
              </a:rPr>
              <a:t>connScan</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和</a:t>
            </a:r>
            <a:r>
              <a:rPr lang="en-US" altLang="zh-CN" sz="2000" dirty="0" err="1">
                <a:latin typeface="微软雅黑" panose="020B0503020204020204" pitchFamily="34" charset="-122"/>
                <a:ea typeface="微软雅黑" panose="020B0503020204020204" pitchFamily="34" charset="-122"/>
              </a:rPr>
              <a:t>portScan,portScan</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函数需要主机名和端口作为参数。它首先尝试通过</a:t>
            </a:r>
            <a:r>
              <a:rPr lang="en-US" altLang="zh-CN" sz="2000" dirty="0" err="1">
                <a:latin typeface="微软雅黑" panose="020B0503020204020204" pitchFamily="34" charset="-122"/>
                <a:ea typeface="微软雅黑" panose="020B0503020204020204" pitchFamily="34" charset="-122"/>
              </a:rPr>
              <a:t>gethostbyname</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函数从友好的主机名中解析出主机</a:t>
            </a:r>
            <a:r>
              <a:rPr lang="en-US" altLang="zh-CN" sz="2000" dirty="0">
                <a:latin typeface="微软雅黑" panose="020B0503020204020204" pitchFamily="34" charset="-122"/>
                <a:ea typeface="微软雅黑" panose="020B0503020204020204" pitchFamily="34" charset="-122"/>
              </a:rPr>
              <a:t>IP </a:t>
            </a:r>
            <a:r>
              <a:rPr lang="zh-CN" altLang="en-US" sz="2000" dirty="0">
                <a:latin typeface="微软雅黑" panose="020B0503020204020204" pitchFamily="34" charset="-122"/>
                <a:ea typeface="微软雅黑" panose="020B0503020204020204" pitchFamily="34" charset="-122"/>
              </a:rPr>
              <a:t>地址。接下来，它将打印出主机名或者</a:t>
            </a:r>
            <a:r>
              <a:rPr lang="en-US" altLang="zh-CN" sz="2000" dirty="0">
                <a:latin typeface="微软雅黑" panose="020B0503020204020204" pitchFamily="34" charset="-122"/>
                <a:ea typeface="微软雅黑" panose="020B0503020204020204" pitchFamily="34" charset="-122"/>
              </a:rPr>
              <a:t>IP </a:t>
            </a:r>
            <a:r>
              <a:rPr lang="zh-CN" altLang="en-US" sz="2000" dirty="0">
                <a:latin typeface="微软雅黑" panose="020B0503020204020204" pitchFamily="34" charset="-122"/>
                <a:ea typeface="微软雅黑" panose="020B0503020204020204" pitchFamily="34" charset="-122"/>
              </a:rPr>
              <a:t>地址，然后枚举每一个端口尝试着用</a:t>
            </a:r>
            <a:r>
              <a:rPr lang="en-US" altLang="zh-CN" sz="2000" dirty="0" err="1">
                <a:latin typeface="微软雅黑" panose="020B0503020204020204" pitchFamily="34" charset="-122"/>
                <a:ea typeface="微软雅黑" panose="020B0503020204020204" pitchFamily="34" charset="-122"/>
              </a:rPr>
              <a:t>connScan</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函数去连接主机。</a:t>
            </a:r>
            <a:r>
              <a:rPr lang="en-US" altLang="zh-CN" sz="2000" dirty="0" err="1">
                <a:latin typeface="微软雅黑" panose="020B0503020204020204" pitchFamily="34" charset="-122"/>
                <a:ea typeface="微软雅黑" panose="020B0503020204020204" pitchFamily="34" charset="-122"/>
              </a:rPr>
              <a:t>connScan</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函数需要两个参数：</a:t>
            </a:r>
            <a:r>
              <a:rPr lang="en-US" altLang="zh-CN" sz="2000" dirty="0" err="1">
                <a:latin typeface="微软雅黑" panose="020B0503020204020204" pitchFamily="34" charset="-122"/>
                <a:ea typeface="微软雅黑" panose="020B0503020204020204" pitchFamily="34" charset="-122"/>
              </a:rPr>
              <a:t>tgtHost</a:t>
            </a:r>
            <a:r>
              <a:rPr lang="en-US" altLang="zh-CN" sz="2000" dirty="0">
                <a:latin typeface="微软雅黑" panose="020B0503020204020204" pitchFamily="34" charset="-122"/>
                <a:ea typeface="微软雅黑" panose="020B0503020204020204" pitchFamily="34" charset="-122"/>
              </a:rPr>
              <a:t> and </a:t>
            </a:r>
            <a:r>
              <a:rPr lang="en-US" altLang="zh-CN" sz="2000" dirty="0" err="1">
                <a:latin typeface="微软雅黑" panose="020B0503020204020204" pitchFamily="34" charset="-122"/>
                <a:ea typeface="微软雅黑" panose="020B0503020204020204" pitchFamily="34" charset="-122"/>
              </a:rPr>
              <a:t>tgtPort</a:t>
            </a:r>
            <a:r>
              <a:rPr lang="zh-CN" altLang="en-US" sz="2000" dirty="0">
                <a:latin typeface="微软雅黑" panose="020B0503020204020204" pitchFamily="34" charset="-122"/>
                <a:ea typeface="微软雅黑" panose="020B0503020204020204" pitchFamily="34" charset="-122"/>
              </a:rPr>
              <a:t>，并尝试产生一个到目标主机端口的连接。如果成功的话，</a:t>
            </a:r>
            <a:r>
              <a:rPr lang="en-US" altLang="zh-CN" sz="2000" dirty="0" err="1">
                <a:latin typeface="微软雅黑" panose="020B0503020204020204" pitchFamily="34" charset="-122"/>
                <a:ea typeface="微软雅黑" panose="020B0503020204020204" pitchFamily="34" charset="-122"/>
              </a:rPr>
              <a:t>connScan</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将打印端口开放的信息，如果失败的话，将打印端口关闭的信息</a:t>
            </a:r>
            <a:r>
              <a:rPr lang="zh-CN" altLang="en-US" dirty="0"/>
              <a:t>。</a:t>
            </a:r>
            <a:endParaRPr lang="sv-SE" altLang="zh-CN" sz="2000" dirty="0">
              <a:latin typeface="微软雅黑" panose="020B0503020204020204" pitchFamily="34" charset="-122"/>
              <a:ea typeface="微软雅黑" panose="020B0503020204020204" pitchFamily="34" charset="-122"/>
            </a:endParaRPr>
          </a:p>
        </p:txBody>
      </p:sp>
      <p:sp>
        <p:nvSpPr>
          <p:cNvPr id="15" name="圆角矩形 14"/>
          <p:cNvSpPr/>
          <p:nvPr/>
        </p:nvSpPr>
        <p:spPr>
          <a:xfrm>
            <a:off x="2487295" y="645795"/>
            <a:ext cx="6111240" cy="731520"/>
          </a:xfrm>
          <a:prstGeom prst="roundRect">
            <a:avLst>
              <a:gd name="adj" fmla="val 27816"/>
            </a:avLst>
          </a:prstGeom>
          <a:solidFill>
            <a:schemeClr val="tx1">
              <a:lumMod val="75000"/>
              <a:lumOff val="25000"/>
              <a:alpha val="40000"/>
            </a:schemeClr>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3200" b="1" dirty="0">
              <a:latin typeface="微软雅黑" charset="-122"/>
              <a:ea typeface="微软雅黑" charset="-122"/>
            </a:endParaRPr>
          </a:p>
        </p:txBody>
      </p:sp>
      <p:sp>
        <p:nvSpPr>
          <p:cNvPr id="16" name="矩形 15"/>
          <p:cNvSpPr/>
          <p:nvPr/>
        </p:nvSpPr>
        <p:spPr>
          <a:xfrm>
            <a:off x="2661698" y="725724"/>
            <a:ext cx="4663456" cy="1077218"/>
          </a:xfrm>
          <a:prstGeom prst="rect">
            <a:avLst/>
          </a:prstGeom>
          <a:noFill/>
        </p:spPr>
        <p:txBody>
          <a:bodyPr wrap="none">
            <a:spAutoFit/>
          </a:bodyPr>
          <a:lstStyle/>
          <a:p>
            <a:r>
              <a:rPr lang="en-US" altLang="zh-CN" sz="3200" b="1" dirty="0">
                <a:solidFill>
                  <a:schemeClr val="bg1"/>
                </a:solidFill>
                <a:latin typeface="微软雅黑" charset="-122"/>
                <a:ea typeface="微软雅黑" charset="-122"/>
                <a:sym typeface="+mn-ea"/>
              </a:rPr>
              <a:t>TCP</a:t>
            </a:r>
            <a:r>
              <a:rPr lang="zh-CN" altLang="en-US" sz="3200" b="1" dirty="0">
                <a:solidFill>
                  <a:schemeClr val="bg1"/>
                </a:solidFill>
                <a:latin typeface="微软雅黑" charset="-122"/>
                <a:ea typeface="微软雅黑" charset="-122"/>
                <a:sym typeface="+mn-ea"/>
              </a:rPr>
              <a:t>全连接扫描工作步骤</a:t>
            </a:r>
            <a:endParaRPr lang="x-none" altLang="en-US" sz="3200" b="1" dirty="0">
              <a:solidFill>
                <a:schemeClr val="bg1"/>
              </a:solidFill>
              <a:latin typeface="微软雅黑" charset="-122"/>
              <a:ea typeface="微软雅黑" charset="-122"/>
              <a:sym typeface="+mn-ea"/>
            </a:endParaRPr>
          </a:p>
          <a:p>
            <a:endParaRPr lang="x-none" altLang="en-US" sz="3200" b="1" dirty="0">
              <a:solidFill>
                <a:schemeClr val="tx1">
                  <a:lumMod val="75000"/>
                  <a:lumOff val="25000"/>
                </a:schemeClr>
              </a:solidFill>
              <a:latin typeface="微软雅黑" charset="-122"/>
              <a:ea typeface="微软雅黑" charset="-122"/>
            </a:endParaRPr>
          </a:p>
        </p:txBody>
      </p:sp>
    </p:spTree>
    <p:extLst>
      <p:ext uri="{BB962C8B-B14F-4D97-AF65-F5344CB8AC3E}">
        <p14:creationId xmlns:p14="http://schemas.microsoft.com/office/powerpoint/2010/main" val="19104212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942</Words>
  <Application>Microsoft Office PowerPoint</Application>
  <PresentationFormat>自定义</PresentationFormat>
  <Paragraphs>64</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12</vt:i4>
      </vt:variant>
    </vt:vector>
  </HeadingPairs>
  <TitlesOfParts>
    <vt:vector size="21" baseType="lpstr">
      <vt:lpstr>宋体</vt:lpstr>
      <vt:lpstr>微软雅黑</vt:lpstr>
      <vt:lpstr>Arial</vt:lpstr>
      <vt:lpstr>Calibri</vt:lpstr>
      <vt:lpstr>Calibri Light</vt:lpstr>
      <vt:lpstr>Century Gothic</vt:lpstr>
      <vt:lpstr>Times New Roman</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SQ</dc:creator>
  <cp:lastModifiedBy>黄丰</cp:lastModifiedBy>
  <cp:revision>190</cp:revision>
  <dcterms:created xsi:type="dcterms:W3CDTF">2017-12-06T07:51:33Z</dcterms:created>
  <dcterms:modified xsi:type="dcterms:W3CDTF">2017-12-07T08:54:48Z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2052-10.1.0.5707</vt:lpwstr>
  </property>
</Properties>
</file>