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0"/>
  </p:notesMasterIdLst>
  <p:sldIdLst>
    <p:sldId id="256" r:id="rId4"/>
    <p:sldId id="384" r:id="rId5"/>
    <p:sldId id="417" r:id="rId6"/>
    <p:sldId id="369" r:id="rId7"/>
    <p:sldId id="370" r:id="rId8"/>
    <p:sldId id="348" r:id="rId9"/>
    <p:sldId id="355" r:id="rId11"/>
    <p:sldId id="356" r:id="rId12"/>
    <p:sldId id="371" r:id="rId13"/>
    <p:sldId id="358" r:id="rId14"/>
    <p:sldId id="372" r:id="rId15"/>
    <p:sldId id="360" r:id="rId16"/>
    <p:sldId id="361" r:id="rId17"/>
    <p:sldId id="373" r:id="rId18"/>
    <p:sldId id="363" r:id="rId19"/>
    <p:sldId id="364" r:id="rId20"/>
    <p:sldId id="365" r:id="rId21"/>
    <p:sldId id="257" r:id="rId22"/>
  </p:sldIdLst>
  <p:sldSz cx="12195175" cy="6859270"/>
  <p:notesSz cx="7103745" cy="10234295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1" d="100"/>
          <a:sy n="61" d="100"/>
        </p:scale>
        <p:origin x="-924" y="-78"/>
      </p:cViewPr>
      <p:guideLst>
        <p:guide orient="horz" pos="2160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9451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知识点：optparse标准库用于创建选项分析器并指定命令选项</a:t>
            </a:r>
            <a:endParaRPr lang="zh-CN" altLang="en-US" sz="5400" dirty="0" smtClean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可以在创建 OptionParser 对象时，指定其 version 参数，用于显示当前程序的版本信息：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parser = OptionParser(version="%prog 1.0")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这样，optparse 就会自动解释 –version 命令行参数：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$ /usr/bin/foo --version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&lt;yourscript&gt; 1.0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220027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808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显示版本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600200" y="2526030"/>
            <a:ext cx="2402205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3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altLang="en-US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处理异常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这里主要讨论的是用户异常，是指因用户输入无效的、不完整的命令行参数而引发的异常。optparse 可以自动探测并处理一些用户异常</a:t>
            </a: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。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&lt;yourscript&gt;: error: option -n: invalid integer value:example_value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&lt;yourscript&gt;:error: -n option requires an argument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220027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808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处理异常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283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用户也可以使用 parser.error() 方法来自定义部分异常的处理：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(options, args) = parser.parse_args()  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[...]  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if options.a and options.b:  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parser.error("options -a and -b are mutually exclusive")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220027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808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处理异常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600200" y="2526030"/>
            <a:ext cx="2402205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4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altLang="en-US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</a:rPr>
              <a:t>实例</a:t>
            </a:r>
            <a:endParaRPr lang="x-none" altLang="en-US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8301" y="1712591"/>
            <a:ext cx="8827103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实例example.py：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from optparse import OptionParser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[...]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parser = OptionParser()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parser.add_option("-f", "--file", dest="filename",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            help="write report to FILE", metavar="FILE")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parser.add_option("-q", "--quiet",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            action="store_false", dest="verbose", default=True,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            help="don't print status messages to stdout")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(options, args) = parser.parse_args()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13335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9956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实例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8301" y="1712591"/>
            <a:ext cx="8827103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运行以下命令查看定义的参数作用：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python example.py --file=outfile -q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  <a:sym typeface="+mn-ea"/>
              </a:rPr>
              <a:t>python example.py</a:t>
            </a: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-f outfile --quiet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  <a:sym typeface="+mn-ea"/>
              </a:rPr>
              <a:t>python example.py</a:t>
            </a: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--quiet --file outfile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  <a:sym typeface="+mn-ea"/>
              </a:rPr>
              <a:t>python example.py</a:t>
            </a: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-q -foutfile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  <a:sym typeface="+mn-ea"/>
              </a:rPr>
              <a:t>python example.py</a:t>
            </a: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-q foutfile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13335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9956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实例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8301" y="1712591"/>
            <a:ext cx="8827103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上面这些命令是相同效果的。除此之外， optparse 还为我们自动生成命令行的帮助信息：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python example.py -h  / --help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输出：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usage: &lt;yourscript&gt; [options] 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options: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-h, --help            show this help message and exit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-f FILE, --file=FILE  write report to FILE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-q, --quiet           don't print status messages to stdout  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133350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9956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实例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775364" y="252680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2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61245" y="2441226"/>
              <a:ext cx="296545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TCP全连接扫描工作步骤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76635" y="3311839"/>
            <a:ext cx="7164070" cy="599441"/>
            <a:chOff x="3711762" y="3590249"/>
            <a:chExt cx="7164070" cy="599441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7164070" cy="599441"/>
              <a:chOff x="4141090" y="1170041"/>
              <a:chExt cx="6414272" cy="536703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6414272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5883" y="1250774"/>
                <a:ext cx="5747943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56165" y="3716457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optparse标准库用于创建选项分析器并指定命令选项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75364" y="174177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1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2515" y="1175636"/>
              <a:ext cx="2545715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socket API函数解析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014855" y="1630680"/>
            <a:ext cx="651510" cy="401193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6164" y="4136185"/>
            <a:ext cx="6908800" cy="599441"/>
            <a:chOff x="3710491" y="1059582"/>
            <a:chExt cx="6908800" cy="599441"/>
          </a:xfrm>
        </p:grpSpPr>
        <p:grpSp>
          <p:nvGrpSpPr>
            <p:cNvPr id="3" name="组合 2"/>
            <p:cNvGrpSpPr/>
            <p:nvPr/>
          </p:nvGrpSpPr>
          <p:grpSpPr>
            <a:xfrm>
              <a:off x="3710491" y="1059582"/>
              <a:ext cx="6908800" cy="599441"/>
              <a:chOff x="4139952" y="1170041"/>
              <a:chExt cx="6185719" cy="53670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139952" y="1170041"/>
                <a:ext cx="618571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" name="圆角矩形 113"/>
              <p:cNvSpPr/>
              <p:nvPr/>
            </p:nvSpPr>
            <p:spPr>
              <a:xfrm>
                <a:off x="4717020" y="1251342"/>
                <a:ext cx="5496079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6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7" name="TextBox 32"/>
            <p:cNvSpPr txBox="1"/>
            <p:nvPr/>
          </p:nvSpPr>
          <p:spPr>
            <a:xfrm>
              <a:off x="4348322" y="1168650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optparse模块快速解析目标主机和扫描端口实例分析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16226" y="4921250"/>
            <a:ext cx="8454389" cy="599440"/>
            <a:chOff x="3705557" y="1059582"/>
            <a:chExt cx="4106629" cy="599235"/>
          </a:xfrm>
        </p:grpSpPr>
        <p:grpSp>
          <p:nvGrpSpPr>
            <p:cNvPr id="21" name="组合 20"/>
            <p:cNvGrpSpPr/>
            <p:nvPr/>
          </p:nvGrpSpPr>
          <p:grpSpPr>
            <a:xfrm>
              <a:off x="3705557" y="1059582"/>
              <a:ext cx="4106629" cy="599235"/>
              <a:chOff x="4135534" y="1170041"/>
              <a:chExt cx="3676826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411696" y="1251315"/>
                <a:ext cx="3309807" cy="389317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4" name="TextBox 53"/>
              <p:cNvSpPr txBox="1"/>
              <p:nvPr/>
            </p:nvSpPr>
            <p:spPr>
              <a:xfrm>
                <a:off x="4135534" y="1260977"/>
                <a:ext cx="313444" cy="373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5" name="TextBox 50"/>
            <p:cNvSpPr txBox="1"/>
            <p:nvPr/>
          </p:nvSpPr>
          <p:spPr>
            <a:xfrm>
              <a:off x="4018319" y="1142739"/>
              <a:ext cx="3683753" cy="41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端口扫描函数调用socketAPI解析地址并枚举端口发起连接扫描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111917" y="1992425"/>
            <a:ext cx="8551545" cy="599440"/>
            <a:chOff x="3713034" y="1059582"/>
            <a:chExt cx="8551545" cy="599440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3034" y="1059582"/>
              <a:ext cx="8551545" cy="599440"/>
              <a:chOff x="4142228" y="1170041"/>
              <a:chExt cx="7656533" cy="5367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42228" y="1170041"/>
                <a:ext cx="7656533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7022" y="1251911"/>
                <a:ext cx="6989067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7527" y="1152140"/>
              <a:ext cx="780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连接扫描函数产生到目标主机端口的连接，成功则获得端口开放信息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90961" y="3592335"/>
            <a:ext cx="3364866" cy="599440"/>
            <a:chOff x="3722235" y="2324915"/>
            <a:chExt cx="3364866" cy="599440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2235" y="2324915"/>
              <a:ext cx="3364866" cy="599440"/>
              <a:chOff x="4141090" y="1170041"/>
              <a:chExt cx="3012696" cy="5367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41090" y="1170041"/>
                <a:ext cx="3012696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8158" y="1253616"/>
                <a:ext cx="2323625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6800" y="2454561"/>
              <a:ext cx="2468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  <a:sym typeface="+mn-ea"/>
                </a:rPr>
                <a:t>多线程加速扫描过程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73815" y="4393244"/>
            <a:ext cx="5273040" cy="599440"/>
            <a:chOff x="3711762" y="3590249"/>
            <a:chExt cx="5273040" cy="59944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5273040" cy="599440"/>
              <a:chOff x="4141090" y="1170041"/>
              <a:chExt cx="4721159" cy="536702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4721159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453" y="1251342"/>
                <a:ext cx="3996270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x-none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09</a:t>
                </a:r>
                <a:endParaRPr kumimoji="0" lang="x-none" altLang="zh-CN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68230" y="3683437"/>
              <a:ext cx="399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对多线程的信号量提供加锁和释放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110645" y="2777456"/>
            <a:ext cx="6504305" cy="599441"/>
            <a:chOff x="3711762" y="1059582"/>
            <a:chExt cx="6504305" cy="5994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1762" y="1059582"/>
              <a:ext cx="6504305" cy="599441"/>
              <a:chOff x="4141090" y="1170041"/>
              <a:chExt cx="5823559" cy="536703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41090" y="1170041"/>
                <a:ext cx="582355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453" y="1251342"/>
                <a:ext cx="5134488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54578" y="1167381"/>
              <a:ext cx="5516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在连接扫描函数中发送数据进行服务器信息探测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20492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994866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369820" y="1918970"/>
            <a:ext cx="651510" cy="32531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4924" y="216105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397885" y="2245995"/>
            <a:ext cx="7788910" cy="4819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 fontAlgn="auto"/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  <a:sym typeface="+mn-ea"/>
              </a:rPr>
              <a:t>optparse标准库用于创建选项分析器并指定命令选项</a:t>
            </a:r>
            <a:endParaRPr lang="x-none" altLang="zh-CN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67411" y="1685219"/>
            <a:ext cx="938338" cy="1395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x-none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3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36580" y="306378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36580" y="3256090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charset="-122"/>
                <a:ea typeface="微软雅黑" charset="-122"/>
              </a:rPr>
              <a:t>1.1 </a:t>
            </a:r>
            <a:r>
              <a:rPr lang="x-none" altLang="zh-CN" sz="1800" b="1" dirty="0" smtClean="0">
                <a:latin typeface="微软雅黑" charset="-122"/>
                <a:ea typeface="微软雅黑" charset="-122"/>
                <a:sym typeface="+mn-ea"/>
              </a:rPr>
              <a:t>简单流程</a:t>
            </a:r>
            <a:endParaRPr lang="en-US" altLang="zh-CN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36580" y="395863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36580" y="4150935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dirty="0">
                <a:latin typeface="微软雅黑" charset="-122"/>
                <a:ea typeface="微软雅黑" charset="-122"/>
              </a:rPr>
              <a:t>1.2 </a:t>
            </a:r>
            <a:r>
              <a:rPr lang="x-none" altLang="zh-CN" sz="1800" b="1" dirty="0">
                <a:latin typeface="微软雅黑" charset="-122"/>
                <a:ea typeface="微软雅黑" charset="-122"/>
                <a:sym typeface="+mn-ea"/>
              </a:rPr>
              <a:t>显示版本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521197" y="2049620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6580" y="4802567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3036580" y="4994869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1800" b="1" dirty="0">
                <a:latin typeface="微软雅黑" charset="-122"/>
                <a:ea typeface="微软雅黑" charset="-122"/>
              </a:rPr>
              <a:t>1.3 </a:t>
            </a:r>
            <a:r>
              <a:rPr lang="x-none" altLang="zh-CN" sz="1800" b="1" dirty="0">
                <a:latin typeface="微软雅黑" charset="-122"/>
                <a:ea typeface="微软雅黑" charset="-122"/>
                <a:sym typeface="+mn-ea"/>
              </a:rPr>
              <a:t>处理异常</a:t>
            </a:r>
            <a:endParaRPr lang="x-none" altLang="zh-CN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3245" y="5647752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3023245" y="5840054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 b="1" dirty="0">
                <a:latin typeface="微软雅黑" charset="-122"/>
                <a:ea typeface="微软雅黑" charset="-122"/>
              </a:rPr>
              <a:t>1.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4</a:t>
            </a:r>
            <a:r>
              <a:rPr lang="en-US" altLang="zh-CN" sz="1800" b="1" dirty="0">
                <a:latin typeface="微软雅黑" charset="-122"/>
                <a:ea typeface="微软雅黑" charset="-122"/>
              </a:rPr>
              <a:t> </a:t>
            </a:r>
            <a:r>
              <a:rPr lang="x-none" altLang="zh-CN" b="1" dirty="0">
                <a:latin typeface="微软雅黑" charset="-122"/>
                <a:ea typeface="微软雅黑" charset="-122"/>
                <a:sym typeface="+mn-ea"/>
              </a:rPr>
              <a:t>实例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  <p:bldP spid="19" grpId="0" bldLvl="0" animBg="1"/>
      <p:bldP spid="20" grpId="0"/>
      <p:bldP spid="23" grpId="0" bldLvl="0" animBg="1"/>
      <p:bldP spid="24" grpId="0"/>
      <p:bldP spid="13" grpId="0" bldLvl="0" animBg="1"/>
      <p:bldP spid="14" grpId="0"/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简单流程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导入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OptionParser</a:t>
            </a: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库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，创建一个 OptionParser 对象</a:t>
            </a: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。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from optparse import OptionParser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[...]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parser = OptionParser()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220027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808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简单流程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使用 add_option 来定义命令行参数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parser.add_option(opt_str, ...,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                  attr=value, ...)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每个命令行参数就是由参数名字符串和参数属性组成的。如 -f 或者 –file 分别是长短参数名：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parser.add_option("-f", "--file", ...) 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220027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808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简单流程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最后，一旦你已经定义好了所有的命令行参数，调用 parse_args() 来解析程序的命令行：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(options, args) = parser.parse_args() 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3310" y="666115"/>
            <a:ext cx="220027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8084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简单流程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2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x-none" altLang="en-US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显示版本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2188</Words>
  <Application>Kingsoft Office WPP</Application>
  <PresentationFormat>自定义</PresentationFormat>
  <Paragraphs>160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kuari</cp:lastModifiedBy>
  <cp:revision>174</cp:revision>
  <dcterms:created xsi:type="dcterms:W3CDTF">2017-12-14T01:34:57Z</dcterms:created>
  <dcterms:modified xsi:type="dcterms:W3CDTF">2017-12-14T01:34:57Z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