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0"/>
  </p:notesMasterIdLst>
  <p:sldIdLst>
    <p:sldId id="256" r:id="rId4"/>
    <p:sldId id="396" r:id="rId5"/>
    <p:sldId id="432" r:id="rId6"/>
    <p:sldId id="369" r:id="rId7"/>
    <p:sldId id="384" r:id="rId8"/>
    <p:sldId id="387" r:id="rId9"/>
    <p:sldId id="412" r:id="rId11"/>
    <p:sldId id="411" r:id="rId12"/>
    <p:sldId id="385" r:id="rId13"/>
    <p:sldId id="413" r:id="rId14"/>
    <p:sldId id="414" r:id="rId15"/>
    <p:sldId id="386" r:id="rId16"/>
    <p:sldId id="391" r:id="rId17"/>
    <p:sldId id="257" r:id="rId18"/>
  </p:sldIdLst>
  <p:sldSz cx="12195175" cy="6859270"/>
  <p:notesSz cx="7103745" cy="10234295"/>
  <p:defaultTextStyle>
    <a:defPPr>
      <a:defRPr lang="zh-CN"/>
    </a:defPPr>
    <a:lvl1pPr marL="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49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6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62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55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2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68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61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  <p:cmAuthor id="1" name="Eilan" initials="E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6188" autoAdjust="0"/>
  </p:normalViewPr>
  <p:slideViewPr>
    <p:cSldViewPr snapToGrid="0">
      <p:cViewPr varScale="1">
        <p:scale>
          <a:sx n="61" d="100"/>
          <a:sy n="61" d="100"/>
        </p:scale>
        <p:origin x="-924" y="-78"/>
      </p:cViewPr>
      <p:guideLst>
        <p:guide orient="horz" pos="2184"/>
        <p:guide pos="37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2495" indent="0" algn="ctr">
              <a:buNone/>
              <a:defRPr sz="1700"/>
            </a:lvl3pPr>
            <a:lvl4pPr marL="1369060" indent="0" algn="ctr">
              <a:buNone/>
              <a:defRPr sz="1600"/>
            </a:lvl4pPr>
            <a:lvl5pPr marL="1825625" indent="0" algn="ctr">
              <a:buNone/>
              <a:defRPr sz="1600"/>
            </a:lvl5pPr>
            <a:lvl6pPr marL="2281555" indent="0" algn="ctr">
              <a:buNone/>
              <a:defRPr sz="1600"/>
            </a:lvl6pPr>
            <a:lvl7pPr marL="2738120" indent="0" algn="ctr">
              <a:buNone/>
              <a:defRPr sz="1600"/>
            </a:lvl7pPr>
            <a:lvl8pPr marL="3194685" indent="0" algn="ctr">
              <a:buNone/>
              <a:defRPr sz="1600"/>
            </a:lvl8pPr>
            <a:lvl9pPr marL="365061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2495" indent="0" algn="ctr">
              <a:buNone/>
              <a:defRPr sz="1700"/>
            </a:lvl3pPr>
            <a:lvl4pPr marL="1369060" indent="0" algn="ctr">
              <a:buNone/>
              <a:defRPr sz="1600"/>
            </a:lvl4pPr>
            <a:lvl5pPr marL="1825625" indent="0" algn="ctr">
              <a:buNone/>
              <a:defRPr sz="1600"/>
            </a:lvl5pPr>
            <a:lvl6pPr marL="2281555" indent="0" algn="ctr">
              <a:buNone/>
              <a:defRPr sz="1600"/>
            </a:lvl6pPr>
            <a:lvl7pPr marL="2738120" indent="0" algn="ctr">
              <a:buNone/>
              <a:defRPr sz="1600"/>
            </a:lvl7pPr>
            <a:lvl8pPr marL="3194685" indent="0" algn="ctr">
              <a:buNone/>
              <a:defRPr sz="1600"/>
            </a:lvl8pPr>
            <a:lvl9pPr marL="365061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2495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1555" indent="0">
              <a:buNone/>
              <a:defRPr sz="2000"/>
            </a:lvl6pPr>
            <a:lvl7pPr marL="2738120" indent="0">
              <a:buNone/>
              <a:defRPr sz="2000"/>
            </a:lvl7pPr>
            <a:lvl8pPr marL="3194685" indent="0">
              <a:buNone/>
              <a:defRPr sz="2000"/>
            </a:lvl8pPr>
            <a:lvl9pPr marL="365061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565" indent="0">
              <a:buNone/>
              <a:defRPr sz="1700"/>
            </a:lvl2pPr>
            <a:lvl3pPr marL="912495" indent="0">
              <a:buNone/>
              <a:defRPr sz="1600"/>
            </a:lvl3pPr>
            <a:lvl4pPr marL="1369060" indent="0">
              <a:buNone/>
              <a:defRPr sz="1300"/>
            </a:lvl4pPr>
            <a:lvl5pPr marL="1825625" indent="0">
              <a:buNone/>
              <a:defRPr sz="1300"/>
            </a:lvl5pPr>
            <a:lvl6pPr marL="2281555" indent="0">
              <a:buNone/>
              <a:defRPr sz="1300"/>
            </a:lvl6pPr>
            <a:lvl7pPr marL="2738120" indent="0">
              <a:buNone/>
              <a:defRPr sz="1300"/>
            </a:lvl7pPr>
            <a:lvl8pPr marL="3194685" indent="0">
              <a:buNone/>
              <a:defRPr sz="1300"/>
            </a:lvl8pPr>
            <a:lvl9pPr marL="365061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2495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1555" indent="0">
              <a:buNone/>
              <a:defRPr sz="2000"/>
            </a:lvl6pPr>
            <a:lvl7pPr marL="2738120" indent="0">
              <a:buNone/>
              <a:defRPr sz="2000"/>
            </a:lvl7pPr>
            <a:lvl8pPr marL="3194685" indent="0">
              <a:buNone/>
              <a:defRPr sz="2000"/>
            </a:lvl8pPr>
            <a:lvl9pPr marL="365061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565" indent="0">
              <a:buNone/>
              <a:defRPr sz="1700"/>
            </a:lvl2pPr>
            <a:lvl3pPr marL="912495" indent="0">
              <a:buNone/>
              <a:defRPr sz="1600"/>
            </a:lvl3pPr>
            <a:lvl4pPr marL="1369060" indent="0">
              <a:buNone/>
              <a:defRPr sz="1300"/>
            </a:lvl4pPr>
            <a:lvl5pPr marL="1825625" indent="0">
              <a:buNone/>
              <a:defRPr sz="1300"/>
            </a:lvl5pPr>
            <a:lvl6pPr marL="2281555" indent="0">
              <a:buNone/>
              <a:defRPr sz="1300"/>
            </a:lvl6pPr>
            <a:lvl7pPr marL="2738120" indent="0">
              <a:buNone/>
              <a:defRPr sz="1300"/>
            </a:lvl7pPr>
            <a:lvl8pPr marL="3194685" indent="0">
              <a:buNone/>
              <a:defRPr sz="1300"/>
            </a:lvl8pPr>
            <a:lvl9pPr marL="365061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24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30" indent="-226060" algn="l" defTabSz="91249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59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8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65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24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30" indent="-226060" algn="l" defTabSz="91249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59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8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65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2617470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charset="-122"/>
                <a:ea typeface="微软雅黑" charset="-122"/>
              </a:rPr>
              <a:t>知识点：端口扫描函数调用socketAPI解析地址并枚举端口发起连接扫描</a:t>
            </a:r>
            <a:endParaRPr lang="zh-CN" altLang="en-US" sz="5400" dirty="0" smtClean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39546" y="2076446"/>
            <a:ext cx="8827103" cy="283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connScan函数输出主机名字(或IP地址)，并使用connScan()函数尝试逐个连接我们要连接的每个端口。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connScan函数接受两个参数：tgtHost和tgtPort，它会去尝试建立与目标主机端口的连接。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如果成功，connScan将打印出一个端口开放的消息。如果不成功，它会打印出端口关闭的消息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3945" y="666115"/>
            <a:ext cx="2381885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4920" y="728980"/>
            <a:ext cx="2150110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x-none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connScan</a:t>
            </a:r>
            <a:endParaRPr lang="x-none" altLang="zh-CN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0351" y="1902456"/>
            <a:ext cx="8827103" cy="3749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def connScan(tgtHost, tgtPort):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	try: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		connSkt = socket(AF_INET, SOCK_STREAM)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		connSkt.connect((tgtHost, tgtPort))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		print('[+] %d/tcp open' % tgtPort)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		connSkt.close()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	except Exception: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		print('[-] %d/tcp closed' % tgtPort)。  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3945" y="666115"/>
            <a:ext cx="2381885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4920" y="728980"/>
            <a:ext cx="2150110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x-none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connScan</a:t>
            </a:r>
            <a:endParaRPr lang="x-none" altLang="zh-CN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664970" y="2526030"/>
            <a:ext cx="2336800" cy="221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1.</a:t>
            </a:r>
            <a:r>
              <a:rPr lang="x-none" altLang="en-US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3</a:t>
            </a:r>
            <a:endParaRPr lang="x-none" altLang="en-US" sz="13800" cap="all" spc="300" dirty="0">
              <a:solidFill>
                <a:schemeClr val="accent1"/>
              </a:solidFill>
              <a:latin typeface="Impact" pitchFamily="34" charset="0"/>
              <a:cs typeface="Arial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717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x-none" altLang="en-US" sz="4400" dirty="0" err="1">
                <a:solidFill>
                  <a:schemeClr val="accent1"/>
                </a:solidFill>
                <a:latin typeface="微软雅黑" charset="-122"/>
                <a:ea typeface="微软雅黑" charset="-122"/>
                <a:cs typeface="+mn-ea"/>
                <a:sym typeface="+mn-ea"/>
              </a:rPr>
              <a:t>完整实例</a:t>
            </a:r>
            <a:endParaRPr lang="x-none" altLang="en-US" sz="4400" dirty="0" err="1">
              <a:solidFill>
                <a:schemeClr val="accent1"/>
              </a:solidFill>
              <a:latin typeface="微软雅黑" charset="-122"/>
              <a:ea typeface="微软雅黑" charset="-122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3945" y="666115"/>
            <a:ext cx="213487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4920" y="728980"/>
            <a:ext cx="2150110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x-none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完整实例</a:t>
            </a:r>
            <a:endParaRPr lang="x-none" altLang="zh-CN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4465" y="1564640"/>
            <a:ext cx="5294630" cy="4650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2775364" y="2526805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2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61245" y="2441226"/>
              <a:ext cx="296545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TCP全连接扫描工作步骤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76635" y="3311839"/>
            <a:ext cx="7164070" cy="599441"/>
            <a:chOff x="3711762" y="3590249"/>
            <a:chExt cx="7164070" cy="599441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1762" y="3590249"/>
              <a:ext cx="7164070" cy="599441"/>
              <a:chOff x="4141090" y="1170041"/>
              <a:chExt cx="6414272" cy="536703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41090" y="1170041"/>
                <a:ext cx="6414272" cy="5367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5883" y="1250774"/>
                <a:ext cx="5747943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3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56165" y="3716457"/>
              <a:ext cx="614680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optparse标准库用于创建选项分析器并指定命令选项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775364" y="1741771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1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2515" y="1175636"/>
              <a:ext cx="2545715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socket API函数解析</a:t>
              </a:r>
              <a:endParaRPr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286995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25309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目录</a:t>
            </a:r>
          </a:p>
        </p:txBody>
      </p:sp>
      <p:sp>
        <p:nvSpPr>
          <p:cNvPr id="117" name="Freeform 5"/>
          <p:cNvSpPr/>
          <p:nvPr/>
        </p:nvSpPr>
        <p:spPr bwMode="auto">
          <a:xfrm>
            <a:off x="2014855" y="1630680"/>
            <a:ext cx="651510" cy="4011930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26164" y="4136185"/>
            <a:ext cx="6908800" cy="599441"/>
            <a:chOff x="3710491" y="1059582"/>
            <a:chExt cx="6908800" cy="599441"/>
          </a:xfrm>
        </p:grpSpPr>
        <p:grpSp>
          <p:nvGrpSpPr>
            <p:cNvPr id="3" name="组合 2"/>
            <p:cNvGrpSpPr/>
            <p:nvPr/>
          </p:nvGrpSpPr>
          <p:grpSpPr>
            <a:xfrm>
              <a:off x="3710491" y="1059582"/>
              <a:ext cx="6908800" cy="599441"/>
              <a:chOff x="4139952" y="1170041"/>
              <a:chExt cx="6185719" cy="53670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4139952" y="1170041"/>
                <a:ext cx="6185719" cy="5367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" name="圆角矩形 113"/>
              <p:cNvSpPr/>
              <p:nvPr/>
            </p:nvSpPr>
            <p:spPr>
              <a:xfrm>
                <a:off x="4717020" y="1251342"/>
                <a:ext cx="5496079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6" name="TextBox 35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4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7" name="TextBox 32"/>
            <p:cNvSpPr txBox="1"/>
            <p:nvPr/>
          </p:nvSpPr>
          <p:spPr>
            <a:xfrm>
              <a:off x="4348322" y="1168650"/>
              <a:ext cx="614680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optparse模块快速解析目标主机和扫描端口实例分析</a:t>
              </a:r>
              <a:endParaRPr lang="zh-CN" altLang="en-US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16226" y="4921250"/>
            <a:ext cx="8454389" cy="599440"/>
            <a:chOff x="3705557" y="1059582"/>
            <a:chExt cx="4106629" cy="599235"/>
          </a:xfrm>
        </p:grpSpPr>
        <p:grpSp>
          <p:nvGrpSpPr>
            <p:cNvPr id="21" name="组合 20"/>
            <p:cNvGrpSpPr/>
            <p:nvPr/>
          </p:nvGrpSpPr>
          <p:grpSpPr>
            <a:xfrm>
              <a:off x="3705557" y="1059582"/>
              <a:ext cx="4106629" cy="599235"/>
              <a:chOff x="4135534" y="1170041"/>
              <a:chExt cx="3676826" cy="536519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3" name="圆角矩形 113"/>
              <p:cNvSpPr/>
              <p:nvPr/>
            </p:nvSpPr>
            <p:spPr>
              <a:xfrm>
                <a:off x="4411696" y="1251315"/>
                <a:ext cx="3309807" cy="389317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4" name="TextBox 53"/>
              <p:cNvSpPr txBox="1"/>
              <p:nvPr/>
            </p:nvSpPr>
            <p:spPr>
              <a:xfrm>
                <a:off x="4135534" y="1260977"/>
                <a:ext cx="313444" cy="373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5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25" name="TextBox 50"/>
            <p:cNvSpPr txBox="1"/>
            <p:nvPr/>
          </p:nvSpPr>
          <p:spPr>
            <a:xfrm>
              <a:off x="4018319" y="1142739"/>
              <a:ext cx="3683753" cy="41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端口扫描函数调用socketAPI解析地址并枚举端口发起连接扫描</a:t>
              </a:r>
              <a:endParaRPr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111917" y="1992425"/>
            <a:ext cx="8551545" cy="599440"/>
            <a:chOff x="3713034" y="1059582"/>
            <a:chExt cx="8551545" cy="599440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3034" y="1059582"/>
              <a:ext cx="8551545" cy="599440"/>
              <a:chOff x="4142228" y="1170041"/>
              <a:chExt cx="7656533" cy="536702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42228" y="1170041"/>
                <a:ext cx="7656533" cy="53670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7022" y="1251911"/>
                <a:ext cx="6989067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6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7527" y="1152140"/>
              <a:ext cx="7802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连接扫描函数产生到目标主机端口的连接，成功则获得端口开放信息</a:t>
              </a:r>
              <a:endParaRPr lang="zh-CN" altLang="en-US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090961" y="3592335"/>
            <a:ext cx="3364866" cy="599440"/>
            <a:chOff x="3722235" y="2324915"/>
            <a:chExt cx="3364866" cy="599440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2235" y="2324915"/>
              <a:ext cx="3364866" cy="599440"/>
              <a:chOff x="4141090" y="1170041"/>
              <a:chExt cx="3012696" cy="536702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41090" y="1170041"/>
                <a:ext cx="3012696" cy="53670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8158" y="1253616"/>
                <a:ext cx="2323625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8902" y="1253634"/>
                <a:ext cx="444599" cy="37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8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56800" y="2454561"/>
              <a:ext cx="2468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  <a:sym typeface="+mn-ea"/>
                </a:rPr>
                <a:t>多线程加速扫描过程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073815" y="4393244"/>
            <a:ext cx="5273040" cy="599440"/>
            <a:chOff x="3711762" y="3590249"/>
            <a:chExt cx="5273040" cy="599440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1762" y="3590249"/>
              <a:ext cx="5273040" cy="599440"/>
              <a:chOff x="4141090" y="1170041"/>
              <a:chExt cx="4721159" cy="536702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41090" y="1170041"/>
                <a:ext cx="4721159" cy="53670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453" y="1251342"/>
                <a:ext cx="3996270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8902" y="1253634"/>
                <a:ext cx="444599" cy="37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x-none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09</a:t>
                </a:r>
                <a:endParaRPr kumimoji="0" lang="x-none" altLang="zh-CN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68230" y="3683437"/>
              <a:ext cx="3992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对多线程的信号量提供加锁和释放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110645" y="2777456"/>
            <a:ext cx="6504305" cy="599441"/>
            <a:chOff x="3711762" y="1059582"/>
            <a:chExt cx="6504305" cy="599441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1762" y="1059582"/>
              <a:ext cx="6504305" cy="599441"/>
              <a:chOff x="4141090" y="1170041"/>
              <a:chExt cx="5823559" cy="536703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41090" y="1170041"/>
                <a:ext cx="5823559" cy="5367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453" y="1251342"/>
                <a:ext cx="5134488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7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54578" y="1167381"/>
              <a:ext cx="5516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在连接扫描函数中发送数据进行服务器信息探测</a:t>
              </a:r>
              <a:endParaRPr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1020492" y="286995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994866" y="325309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目录</a:t>
            </a:r>
          </a:p>
        </p:txBody>
      </p:sp>
      <p:sp>
        <p:nvSpPr>
          <p:cNvPr id="117" name="Freeform 5"/>
          <p:cNvSpPr/>
          <p:nvPr/>
        </p:nvSpPr>
        <p:spPr bwMode="auto">
          <a:xfrm>
            <a:off x="2369820" y="1918970"/>
            <a:ext cx="651510" cy="325310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138684" y="270588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002280" y="2792730"/>
            <a:ext cx="6607810" cy="84772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l" fontAlgn="auto"/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  <a:sym typeface="+mn-ea"/>
              </a:rPr>
              <a:t>端口扫描函数调用socketAPI解析地址并枚举端口发起连接扫描</a:t>
            </a:r>
            <a:endParaRPr lang="en-US" altLang="zh-CN" sz="2400" b="1" kern="0" dirty="0"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2171171" y="2230049"/>
            <a:ext cx="938338" cy="1395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6565" fontAlgn="auto">
              <a:spcBef>
                <a:spcPts val="0"/>
              </a:spcBef>
              <a:spcAft>
                <a:spcPts val="0"/>
              </a:spcAft>
            </a:pPr>
            <a:r>
              <a:rPr kumimoji="1" lang="x-none" altLang="zh-CN" sz="8000" b="1" dirty="0">
                <a:solidFill>
                  <a:srgbClr val="F79646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5</a:t>
            </a:r>
            <a:endParaRPr kumimoji="1" lang="x-none" altLang="zh-CN" sz="8000" b="1" dirty="0">
              <a:solidFill>
                <a:srgbClr val="F79646">
                  <a:lumMod val="7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521197" y="216455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56850" y="3690533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5" name="文本框 20"/>
          <p:cNvSpPr txBox="1"/>
          <p:nvPr/>
        </p:nvSpPr>
        <p:spPr>
          <a:xfrm>
            <a:off x="2656850" y="3882835"/>
            <a:ext cx="2850406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b="1" dirty="0">
                <a:latin typeface="微软雅黑" charset="-122"/>
                <a:ea typeface="微软雅黑" charset="-122"/>
              </a:rPr>
              <a:t>1.1</a:t>
            </a:r>
            <a:r>
              <a:rPr lang="x-none" altLang="en-US" sz="1800" b="1" dirty="0">
                <a:latin typeface="微软雅黑" charset="-122"/>
                <a:ea typeface="微软雅黑" charset="-122"/>
              </a:rPr>
              <a:t>portScan</a:t>
            </a:r>
            <a:endParaRPr lang="x-none" altLang="en-US" sz="18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2085" y="447475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7" name="文本框 20"/>
          <p:cNvSpPr txBox="1"/>
          <p:nvPr/>
        </p:nvSpPr>
        <p:spPr>
          <a:xfrm>
            <a:off x="2632085" y="4667060"/>
            <a:ext cx="2850406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charset="-122"/>
                <a:ea typeface="微软雅黑" charset="-122"/>
              </a:rPr>
              <a:t>1.</a:t>
            </a:r>
            <a:r>
              <a:rPr lang="x-none" altLang="en-US" sz="1800" b="1" dirty="0">
                <a:latin typeface="微软雅黑" charset="-122"/>
                <a:ea typeface="微软雅黑" charset="-122"/>
              </a:rPr>
              <a:t>2connScan</a:t>
            </a:r>
            <a:endParaRPr lang="en-US" altLang="zh-CN" sz="18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2085" y="523421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9" name="文本框 20"/>
          <p:cNvSpPr txBox="1"/>
          <p:nvPr/>
        </p:nvSpPr>
        <p:spPr>
          <a:xfrm>
            <a:off x="2632085" y="5426520"/>
            <a:ext cx="2850406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charset="-122"/>
                <a:ea typeface="微软雅黑" charset="-122"/>
              </a:rPr>
              <a:t>1.</a:t>
            </a:r>
            <a:r>
              <a:rPr lang="x-none" altLang="en-US" sz="1800" b="1" dirty="0">
                <a:latin typeface="微软雅黑" charset="-122"/>
                <a:ea typeface="微软雅黑" charset="-122"/>
              </a:rPr>
              <a:t>3完整实例</a:t>
            </a:r>
            <a:endParaRPr lang="en-US" altLang="zh-CN" sz="1800" b="1" dirty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2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 bldLvl="0" animBg="1"/>
      <p:bldP spid="4" grpId="0" bldLvl="0" animBg="1"/>
      <p:bldP spid="5" grpId="0"/>
      <p:bldP spid="6" grpId="0" bldLvl="0" animBg="1"/>
      <p:bldP spid="7" grpId="0"/>
      <p:bldP spid="8" grpId="0" bldLvl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196442" cy="221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1.</a:t>
            </a:r>
            <a:r>
              <a:rPr lang="x-none" altLang="en-US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1</a:t>
            </a:r>
            <a:endParaRPr lang="x-none" altLang="en-US" sz="13800" cap="all" spc="300" dirty="0">
              <a:solidFill>
                <a:schemeClr val="accent1"/>
              </a:solidFill>
              <a:latin typeface="Impact" pitchFamily="34" charset="0"/>
              <a:cs typeface="Arial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717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x-none" altLang="en-US" sz="4400" dirty="0" err="1">
                <a:solidFill>
                  <a:schemeClr val="accent1"/>
                </a:solidFill>
                <a:latin typeface="微软雅黑" charset="-122"/>
                <a:ea typeface="微软雅黑" charset="-122"/>
                <a:cs typeface="+mn-ea"/>
                <a:sym typeface="+mn-ea"/>
              </a:rPr>
              <a:t>p</a:t>
            </a:r>
            <a:r>
              <a:rPr lang="en-US" altLang="zh-CN" sz="4400" dirty="0" err="1">
                <a:solidFill>
                  <a:schemeClr val="accent1"/>
                </a:solidFill>
                <a:latin typeface="微软雅黑" charset="-122"/>
                <a:ea typeface="微软雅黑" charset="-122"/>
                <a:cs typeface="+mn-ea"/>
                <a:sym typeface="+mn-ea"/>
              </a:rPr>
              <a:t>ortScan</a:t>
            </a:r>
            <a:endParaRPr lang="en-US" altLang="zh-CN" sz="4400" dirty="0" err="1">
              <a:solidFill>
                <a:schemeClr val="accent1"/>
              </a:solidFill>
              <a:latin typeface="微软雅黑" charset="-122"/>
              <a:ea typeface="微软雅黑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23036" y="3067046"/>
            <a:ext cx="8827103" cy="100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首先导入库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from socket import *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3945" y="666115"/>
            <a:ext cx="2381885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4920" y="728980"/>
            <a:ext cx="2150110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x-none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portScan</a:t>
            </a:r>
            <a:endParaRPr lang="x-none" altLang="zh-CN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23036" y="3067046"/>
            <a:ext cx="8827103" cy="100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portScan函数以参数的形式接受主机名和目标端口列表。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它首先会尝试用gethostbyname()函数确定主机名对应的IP地址。  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3945" y="666115"/>
            <a:ext cx="2381885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4920" y="728980"/>
            <a:ext cx="2150110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x-none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portScan</a:t>
            </a:r>
            <a:endParaRPr lang="x-none" altLang="zh-CN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39546" y="1721481"/>
            <a:ext cx="8827103" cy="4480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1200" kern="100" dirty="0">
                <a:latin typeface="微软雅黑" charset="-122"/>
                <a:ea typeface="微软雅黑" charset="-122"/>
                <a:cs typeface="Consolas" pitchFamily="49" charset="0"/>
              </a:rPr>
              <a:t>def portScan(tgtHost, tgtPorts):</a:t>
            </a:r>
            <a:endParaRPr lang="x-none" altLang="en-US" sz="12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1200" kern="100" dirty="0">
                <a:latin typeface="微软雅黑" charset="-122"/>
                <a:ea typeface="微软雅黑" charset="-122"/>
                <a:cs typeface="Consolas" pitchFamily="49" charset="0"/>
              </a:rPr>
              <a:t>	try:</a:t>
            </a:r>
            <a:endParaRPr lang="x-none" altLang="en-US" sz="12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1200" kern="100" dirty="0">
                <a:latin typeface="微软雅黑" charset="-122"/>
                <a:ea typeface="微软雅黑" charset="-122"/>
                <a:cs typeface="Consolas" pitchFamily="49" charset="0"/>
              </a:rPr>
              <a:t>		tgtIP = gethostbyname(tgtHost)</a:t>
            </a:r>
            <a:endParaRPr lang="x-none" altLang="en-US" sz="12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1200" kern="100" dirty="0">
                <a:latin typeface="微软雅黑" charset="-122"/>
                <a:ea typeface="微软雅黑" charset="-122"/>
                <a:cs typeface="Consolas" pitchFamily="49" charset="0"/>
              </a:rPr>
              <a:t>	except:</a:t>
            </a:r>
            <a:endParaRPr lang="x-none" altLang="en-US" sz="12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1200" kern="100" dirty="0">
                <a:latin typeface="微软雅黑" charset="-122"/>
                <a:ea typeface="微软雅黑" charset="-122"/>
                <a:cs typeface="Consolas" pitchFamily="49" charset="0"/>
              </a:rPr>
              <a:t>		print("[-] Cannot resolve '%s': Unknown host" % tgtHost)</a:t>
            </a:r>
            <a:endParaRPr lang="x-none" altLang="en-US" sz="12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1200" kern="100" dirty="0">
                <a:latin typeface="微软雅黑" charset="-122"/>
                <a:ea typeface="微软雅黑" charset="-122"/>
                <a:cs typeface="Consolas" pitchFamily="49" charset="0"/>
              </a:rPr>
              <a:t>		return</a:t>
            </a:r>
            <a:endParaRPr lang="x-none" altLang="en-US" sz="12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1200" kern="100" dirty="0">
                <a:latin typeface="微软雅黑" charset="-122"/>
                <a:ea typeface="微软雅黑" charset="-122"/>
                <a:cs typeface="Consolas" pitchFamily="49" charset="0"/>
              </a:rPr>
              <a:t>	try:</a:t>
            </a:r>
            <a:endParaRPr lang="x-none" altLang="en-US" sz="12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1200" kern="100" dirty="0">
                <a:latin typeface="微软雅黑" charset="-122"/>
                <a:ea typeface="微软雅黑" charset="-122"/>
                <a:cs typeface="Consolas" pitchFamily="49" charset="0"/>
              </a:rPr>
              <a:t>		tgtName = gethostbyaddr(tgtHost)</a:t>
            </a:r>
            <a:endParaRPr lang="x-none" altLang="en-US" sz="12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1200" kern="100" dirty="0">
                <a:latin typeface="微软雅黑" charset="-122"/>
                <a:ea typeface="微软雅黑" charset="-122"/>
                <a:cs typeface="Consolas" pitchFamily="49" charset="0"/>
              </a:rPr>
              <a:t>		print("\n[+] Scan Results for: " + tgtName[0])</a:t>
            </a:r>
            <a:endParaRPr lang="x-none" altLang="en-US" sz="12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1200" kern="100" dirty="0">
                <a:latin typeface="微软雅黑" charset="-122"/>
                <a:ea typeface="微软雅黑" charset="-122"/>
                <a:cs typeface="Consolas" pitchFamily="49" charset="0"/>
              </a:rPr>
              <a:t>	except:</a:t>
            </a:r>
            <a:endParaRPr lang="x-none" altLang="en-US" sz="12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1200" kern="100" dirty="0">
                <a:latin typeface="微软雅黑" charset="-122"/>
                <a:ea typeface="微软雅黑" charset="-122"/>
                <a:cs typeface="Consolas" pitchFamily="49" charset="0"/>
              </a:rPr>
              <a:t>		print("\n[-] Scan Results for: " + tgtIP)</a:t>
            </a:r>
            <a:endParaRPr lang="x-none" altLang="en-US" sz="12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x-none" altLang="en-US" sz="12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1200" kern="100" dirty="0">
                <a:latin typeface="微软雅黑" charset="-122"/>
                <a:ea typeface="微软雅黑" charset="-122"/>
                <a:cs typeface="Consolas" pitchFamily="49" charset="0"/>
              </a:rPr>
              <a:t>		setdefaulttimeout(1)</a:t>
            </a:r>
            <a:endParaRPr lang="x-none" altLang="en-US" sz="12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1200" kern="100" dirty="0">
                <a:latin typeface="微软雅黑" charset="-122"/>
                <a:ea typeface="微软雅黑" charset="-122"/>
                <a:cs typeface="Consolas" pitchFamily="49" charset="0"/>
              </a:rPr>
              <a:t>		for tgtPost in tgtPorts:</a:t>
            </a:r>
            <a:endParaRPr lang="x-none" altLang="en-US" sz="12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1200" kern="100" dirty="0">
                <a:latin typeface="微软雅黑" charset="-122"/>
                <a:ea typeface="微软雅黑" charset="-122"/>
                <a:cs typeface="Consolas" pitchFamily="49" charset="0"/>
              </a:rPr>
              <a:t>			print("Scannint port " + tgtPost)</a:t>
            </a:r>
            <a:endParaRPr lang="x-none" altLang="en-US" sz="12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1200" kern="100" dirty="0">
                <a:latin typeface="微软雅黑" charset="-122"/>
                <a:ea typeface="微软雅黑" charset="-122"/>
                <a:cs typeface="Consolas" pitchFamily="49" charset="0"/>
              </a:rPr>
              <a:t>			connScan(tgtHost, tgtPost)</a:t>
            </a:r>
            <a:endParaRPr lang="x-none" altLang="en-US" sz="12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3945" y="666115"/>
            <a:ext cx="2381885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4920" y="728980"/>
            <a:ext cx="2150110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x-none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portScan</a:t>
            </a:r>
            <a:endParaRPr lang="x-none" altLang="zh-CN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196442" cy="221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1.</a:t>
            </a:r>
            <a:r>
              <a:rPr lang="x-none" altLang="en-US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2</a:t>
            </a:r>
            <a:endParaRPr lang="x-none" altLang="en-US" sz="13800" cap="all" spc="300" dirty="0">
              <a:solidFill>
                <a:schemeClr val="accent1"/>
              </a:solidFill>
              <a:latin typeface="Impact" pitchFamily="34" charset="0"/>
              <a:cs typeface="Arial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717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 err="1">
                <a:solidFill>
                  <a:schemeClr val="accent1"/>
                </a:solidFill>
                <a:latin typeface="微软雅黑" charset="-122"/>
                <a:ea typeface="微软雅黑" charset="-122"/>
                <a:cs typeface="+mn-ea"/>
                <a:sym typeface="+mn-ea"/>
              </a:rPr>
              <a:t>connScan</a:t>
            </a:r>
            <a:endParaRPr lang="en-US" altLang="zh-CN" sz="4400" dirty="0" err="1">
              <a:solidFill>
                <a:schemeClr val="accent1"/>
              </a:solidFill>
              <a:latin typeface="微软雅黑" charset="-122"/>
              <a:ea typeface="微软雅黑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</Words>
  <Application>Kingsoft Office WPP</Application>
  <PresentationFormat>自定义</PresentationFormat>
  <Paragraphs>114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kuari</cp:lastModifiedBy>
  <cp:revision>175</cp:revision>
  <dcterms:created xsi:type="dcterms:W3CDTF">2017-12-14T01:16:32Z</dcterms:created>
  <dcterms:modified xsi:type="dcterms:W3CDTF">2017-12-14T01:16:32Z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