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9"/>
  </p:notesMasterIdLst>
  <p:sldIdLst>
    <p:sldId id="256" r:id="rId4"/>
    <p:sldId id="394" r:id="rId5"/>
    <p:sldId id="403" r:id="rId6"/>
    <p:sldId id="369" r:id="rId7"/>
    <p:sldId id="348" r:id="rId8"/>
    <p:sldId id="389" r:id="rId10"/>
    <p:sldId id="390" r:id="rId11"/>
    <p:sldId id="391" r:id="rId12"/>
    <p:sldId id="392" r:id="rId13"/>
    <p:sldId id="257" r:id="rId14"/>
  </p:sldIdLst>
  <p:sldSz cx="12195175" cy="6859270"/>
  <p:notesSz cx="7103745" cy="10234295"/>
  <p:defaultTextStyle>
    <a:defPPr>
      <a:defRPr lang="zh-CN"/>
    </a:defPPr>
    <a:lvl1pPr marL="0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56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49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60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62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55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20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68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61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  <p:cmAuthor id="1" name="Eilan" initials="E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2" autoAdjust="0"/>
    <p:restoredTop sz="86188" autoAdjust="0"/>
  </p:normalViewPr>
  <p:slideViewPr>
    <p:cSldViewPr snapToGrid="0">
      <p:cViewPr varScale="1">
        <p:scale>
          <a:sx n="61" d="100"/>
          <a:sy n="61" d="100"/>
        </p:scale>
        <p:origin x="-924" y="-78"/>
      </p:cViewPr>
      <p:guideLst>
        <p:guide orient="horz" pos="2172"/>
        <p:guide pos="37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7635D-746C-4F00-80C7-ECA8C9CFF7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22547-8B0A-4059-BC7E-3372AC7E2E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565" indent="0" algn="ctr">
              <a:buNone/>
              <a:defRPr sz="2000"/>
            </a:lvl2pPr>
            <a:lvl3pPr marL="912495" indent="0" algn="ctr">
              <a:buNone/>
              <a:defRPr sz="1700"/>
            </a:lvl3pPr>
            <a:lvl4pPr marL="1369060" indent="0" algn="ctr">
              <a:buNone/>
              <a:defRPr sz="1600"/>
            </a:lvl4pPr>
            <a:lvl5pPr marL="1825625" indent="0" algn="ctr">
              <a:buNone/>
              <a:defRPr sz="1600"/>
            </a:lvl5pPr>
            <a:lvl6pPr marL="2281555" indent="0" algn="ctr">
              <a:buNone/>
              <a:defRPr sz="1600"/>
            </a:lvl6pPr>
            <a:lvl7pPr marL="2738120" indent="0" algn="ctr">
              <a:buNone/>
              <a:defRPr sz="1600"/>
            </a:lvl7pPr>
            <a:lvl8pPr marL="3194685" indent="0" algn="ctr">
              <a:buNone/>
              <a:defRPr sz="1600"/>
            </a:lvl8pPr>
            <a:lvl9pPr marL="3650615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565" indent="0" algn="ctr">
              <a:buNone/>
              <a:defRPr sz="2000"/>
            </a:lvl2pPr>
            <a:lvl3pPr marL="912495" indent="0" algn="ctr">
              <a:buNone/>
              <a:defRPr sz="1700"/>
            </a:lvl3pPr>
            <a:lvl4pPr marL="1369060" indent="0" algn="ctr">
              <a:buNone/>
              <a:defRPr sz="1600"/>
            </a:lvl4pPr>
            <a:lvl5pPr marL="1825625" indent="0" algn="ctr">
              <a:buNone/>
              <a:defRPr sz="1600"/>
            </a:lvl5pPr>
            <a:lvl6pPr marL="2281555" indent="0" algn="ctr">
              <a:buNone/>
              <a:defRPr sz="1600"/>
            </a:lvl6pPr>
            <a:lvl7pPr marL="2738120" indent="0" algn="ctr">
              <a:buNone/>
              <a:defRPr sz="1600"/>
            </a:lvl7pPr>
            <a:lvl8pPr marL="3194685" indent="0" algn="ctr">
              <a:buNone/>
              <a:defRPr sz="1600"/>
            </a:lvl8pPr>
            <a:lvl9pPr marL="3650615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5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4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6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6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6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565" indent="0">
              <a:buNone/>
              <a:defRPr sz="2400"/>
            </a:lvl2pPr>
            <a:lvl3pPr marL="912495" indent="0">
              <a:buNone/>
              <a:defRPr sz="2000"/>
            </a:lvl3pPr>
            <a:lvl4pPr marL="1369060" indent="0">
              <a:buNone/>
              <a:defRPr sz="1700"/>
            </a:lvl4pPr>
            <a:lvl5pPr marL="1825625" indent="0">
              <a:buNone/>
              <a:defRPr sz="1700"/>
            </a:lvl5pPr>
            <a:lvl6pPr marL="2281555" indent="0">
              <a:buNone/>
              <a:defRPr sz="1700"/>
            </a:lvl6pPr>
            <a:lvl7pPr marL="2738120" indent="0">
              <a:buNone/>
              <a:defRPr sz="1700"/>
            </a:lvl7pPr>
            <a:lvl8pPr marL="3194685" indent="0">
              <a:buNone/>
              <a:defRPr sz="1700"/>
            </a:lvl8pPr>
            <a:lvl9pPr marL="3650615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565" indent="0">
              <a:buNone/>
              <a:defRPr sz="2400"/>
            </a:lvl2pPr>
            <a:lvl3pPr marL="912495" indent="0">
              <a:buNone/>
              <a:defRPr sz="2000"/>
            </a:lvl3pPr>
            <a:lvl4pPr marL="1369060" indent="0">
              <a:buNone/>
              <a:defRPr sz="1700"/>
            </a:lvl4pPr>
            <a:lvl5pPr marL="1825625" indent="0">
              <a:buNone/>
              <a:defRPr sz="1700"/>
            </a:lvl5pPr>
            <a:lvl6pPr marL="2281555" indent="0">
              <a:buNone/>
              <a:defRPr sz="1700"/>
            </a:lvl6pPr>
            <a:lvl7pPr marL="2738120" indent="0">
              <a:buNone/>
              <a:defRPr sz="1700"/>
            </a:lvl7pPr>
            <a:lvl8pPr marL="3194685" indent="0">
              <a:buNone/>
              <a:defRPr sz="1700"/>
            </a:lvl8pPr>
            <a:lvl9pPr marL="3650615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565" indent="0">
              <a:buNone/>
              <a:defRPr sz="2800"/>
            </a:lvl2pPr>
            <a:lvl3pPr marL="912495" indent="0">
              <a:buNone/>
              <a:defRPr sz="2400"/>
            </a:lvl3pPr>
            <a:lvl4pPr marL="1369060" indent="0">
              <a:buNone/>
              <a:defRPr sz="2000"/>
            </a:lvl4pPr>
            <a:lvl5pPr marL="1825625" indent="0">
              <a:buNone/>
              <a:defRPr sz="2000"/>
            </a:lvl5pPr>
            <a:lvl6pPr marL="2281555" indent="0">
              <a:buNone/>
              <a:defRPr sz="2000"/>
            </a:lvl6pPr>
            <a:lvl7pPr marL="2738120" indent="0">
              <a:buNone/>
              <a:defRPr sz="2000"/>
            </a:lvl7pPr>
            <a:lvl8pPr marL="3194685" indent="0">
              <a:buNone/>
              <a:defRPr sz="2000"/>
            </a:lvl8pPr>
            <a:lvl9pPr marL="365061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565" indent="0">
              <a:buNone/>
              <a:defRPr sz="1700"/>
            </a:lvl2pPr>
            <a:lvl3pPr marL="912495" indent="0">
              <a:buNone/>
              <a:defRPr sz="1600"/>
            </a:lvl3pPr>
            <a:lvl4pPr marL="1369060" indent="0">
              <a:buNone/>
              <a:defRPr sz="1300"/>
            </a:lvl4pPr>
            <a:lvl5pPr marL="1825625" indent="0">
              <a:buNone/>
              <a:defRPr sz="1300"/>
            </a:lvl5pPr>
            <a:lvl6pPr marL="2281555" indent="0">
              <a:buNone/>
              <a:defRPr sz="1300"/>
            </a:lvl6pPr>
            <a:lvl7pPr marL="2738120" indent="0">
              <a:buNone/>
              <a:defRPr sz="1300"/>
            </a:lvl7pPr>
            <a:lvl8pPr marL="3194685" indent="0">
              <a:buNone/>
              <a:defRPr sz="1300"/>
            </a:lvl8pPr>
            <a:lvl9pPr marL="3650615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5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4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6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6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6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565" indent="0">
              <a:buNone/>
              <a:defRPr sz="2400"/>
            </a:lvl2pPr>
            <a:lvl3pPr marL="912495" indent="0">
              <a:buNone/>
              <a:defRPr sz="2000"/>
            </a:lvl3pPr>
            <a:lvl4pPr marL="1369060" indent="0">
              <a:buNone/>
              <a:defRPr sz="1700"/>
            </a:lvl4pPr>
            <a:lvl5pPr marL="1825625" indent="0">
              <a:buNone/>
              <a:defRPr sz="1700"/>
            </a:lvl5pPr>
            <a:lvl6pPr marL="2281555" indent="0">
              <a:buNone/>
              <a:defRPr sz="1700"/>
            </a:lvl6pPr>
            <a:lvl7pPr marL="2738120" indent="0">
              <a:buNone/>
              <a:defRPr sz="1700"/>
            </a:lvl7pPr>
            <a:lvl8pPr marL="3194685" indent="0">
              <a:buNone/>
              <a:defRPr sz="1700"/>
            </a:lvl8pPr>
            <a:lvl9pPr marL="3650615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565" indent="0">
              <a:buNone/>
              <a:defRPr sz="2400"/>
            </a:lvl2pPr>
            <a:lvl3pPr marL="912495" indent="0">
              <a:buNone/>
              <a:defRPr sz="2000"/>
            </a:lvl3pPr>
            <a:lvl4pPr marL="1369060" indent="0">
              <a:buNone/>
              <a:defRPr sz="1700"/>
            </a:lvl4pPr>
            <a:lvl5pPr marL="1825625" indent="0">
              <a:buNone/>
              <a:defRPr sz="1700"/>
            </a:lvl5pPr>
            <a:lvl6pPr marL="2281555" indent="0">
              <a:buNone/>
              <a:defRPr sz="1700"/>
            </a:lvl6pPr>
            <a:lvl7pPr marL="2738120" indent="0">
              <a:buNone/>
              <a:defRPr sz="1700"/>
            </a:lvl7pPr>
            <a:lvl8pPr marL="3194685" indent="0">
              <a:buNone/>
              <a:defRPr sz="1700"/>
            </a:lvl8pPr>
            <a:lvl9pPr marL="3650615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565" indent="0">
              <a:buNone/>
              <a:defRPr sz="2800"/>
            </a:lvl2pPr>
            <a:lvl3pPr marL="912495" indent="0">
              <a:buNone/>
              <a:defRPr sz="2400"/>
            </a:lvl3pPr>
            <a:lvl4pPr marL="1369060" indent="0">
              <a:buNone/>
              <a:defRPr sz="2000"/>
            </a:lvl4pPr>
            <a:lvl5pPr marL="1825625" indent="0">
              <a:buNone/>
              <a:defRPr sz="2000"/>
            </a:lvl5pPr>
            <a:lvl6pPr marL="2281555" indent="0">
              <a:buNone/>
              <a:defRPr sz="2000"/>
            </a:lvl6pPr>
            <a:lvl7pPr marL="2738120" indent="0">
              <a:buNone/>
              <a:defRPr sz="2000"/>
            </a:lvl7pPr>
            <a:lvl8pPr marL="3194685" indent="0">
              <a:buNone/>
              <a:defRPr sz="2000"/>
            </a:lvl8pPr>
            <a:lvl9pPr marL="365061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565" indent="0">
              <a:buNone/>
              <a:defRPr sz="1700"/>
            </a:lvl2pPr>
            <a:lvl3pPr marL="912495" indent="0">
              <a:buNone/>
              <a:defRPr sz="1600"/>
            </a:lvl3pPr>
            <a:lvl4pPr marL="1369060" indent="0">
              <a:buNone/>
              <a:defRPr sz="1300"/>
            </a:lvl4pPr>
            <a:lvl5pPr marL="1825625" indent="0">
              <a:buNone/>
              <a:defRPr sz="1300"/>
            </a:lvl5pPr>
            <a:lvl6pPr marL="2281555" indent="0">
              <a:buNone/>
              <a:defRPr sz="1300"/>
            </a:lvl6pPr>
            <a:lvl7pPr marL="2738120" indent="0">
              <a:buNone/>
              <a:defRPr sz="1300"/>
            </a:lvl7pPr>
            <a:lvl8pPr marL="3194685" indent="0">
              <a:buNone/>
              <a:defRPr sz="1300"/>
            </a:lvl8pPr>
            <a:lvl9pPr marL="3650615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249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330" indent="-226060" algn="l" defTabSz="912495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30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09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590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15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08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650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21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49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6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2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55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2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68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61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249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330" indent="-226060" algn="l" defTabSz="912495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30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09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590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15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08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650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215" indent="-226060" algn="l" defTabSz="91249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49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6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2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55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2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68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61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1794510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dirty="0" smtClean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charset="-122"/>
                <a:ea typeface="微软雅黑" charset="-122"/>
              </a:rPr>
              <a:t>知识点：对多线程的信号量提供加锁和释放</a:t>
            </a:r>
            <a:endParaRPr lang="zh-CN" altLang="en-US" sz="5400" dirty="0" smtClean="0">
              <a:ln w="19050">
                <a:solidFill>
                  <a:srgbClr val="000000">
                    <a:tint val="1000"/>
                  </a:srgbClr>
                </a:solidFill>
                <a:prstDash val="solid"/>
              </a:ln>
              <a:solidFill>
                <a:srgbClr val="A7C6E5">
                  <a:lumMod val="20000"/>
                  <a:lumOff val="80000"/>
                </a:srgbClr>
              </a:solidFill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rPr>
              <a:t>谢谢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组合 94"/>
          <p:cNvGrpSpPr/>
          <p:nvPr/>
        </p:nvGrpSpPr>
        <p:grpSpPr>
          <a:xfrm>
            <a:off x="2775364" y="2526805"/>
            <a:ext cx="4101695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8902" y="1253634"/>
                <a:ext cx="444599" cy="374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2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61245" y="2441226"/>
              <a:ext cx="296545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TCP全连接扫描工作步骤</a:t>
              </a:r>
              <a:endParaRPr lang="en-US" altLang="zh-CN"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776635" y="3311839"/>
            <a:ext cx="7164070" cy="599441"/>
            <a:chOff x="3711762" y="3590249"/>
            <a:chExt cx="7164070" cy="599441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1762" y="3590249"/>
              <a:ext cx="7164070" cy="599441"/>
              <a:chOff x="4141090" y="1170041"/>
              <a:chExt cx="6414272" cy="536703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41090" y="1170041"/>
                <a:ext cx="6414272" cy="53670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5883" y="1250774"/>
                <a:ext cx="5747943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8902" y="1253634"/>
                <a:ext cx="444599" cy="374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3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56165" y="3716457"/>
              <a:ext cx="614680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optparse标准库用于创建选项分析器并指定命令选项</a:t>
              </a:r>
              <a:endParaRPr lang="en-US" altLang="zh-CN"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775364" y="1741771"/>
            <a:ext cx="4101695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8902" y="1253634"/>
                <a:ext cx="444599" cy="374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1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62515" y="1175636"/>
              <a:ext cx="2545715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socket API函数解析</a:t>
              </a:r>
              <a:endParaRPr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286995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25309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charset="-122"/>
                <a:ea typeface="微软雅黑" charset="-122"/>
              </a:rPr>
              <a:t>目录</a:t>
            </a:r>
          </a:p>
        </p:txBody>
      </p:sp>
      <p:sp>
        <p:nvSpPr>
          <p:cNvPr id="117" name="Freeform 5"/>
          <p:cNvSpPr/>
          <p:nvPr/>
        </p:nvSpPr>
        <p:spPr bwMode="auto">
          <a:xfrm>
            <a:off x="2014855" y="1630680"/>
            <a:ext cx="651510" cy="4011930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26164" y="4136185"/>
            <a:ext cx="6908800" cy="599441"/>
            <a:chOff x="3710491" y="1059582"/>
            <a:chExt cx="6908800" cy="599441"/>
          </a:xfrm>
        </p:grpSpPr>
        <p:grpSp>
          <p:nvGrpSpPr>
            <p:cNvPr id="3" name="组合 2"/>
            <p:cNvGrpSpPr/>
            <p:nvPr/>
          </p:nvGrpSpPr>
          <p:grpSpPr>
            <a:xfrm>
              <a:off x="3710491" y="1059582"/>
              <a:ext cx="6908800" cy="599441"/>
              <a:chOff x="4139952" y="1170041"/>
              <a:chExt cx="6185719" cy="536703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4139952" y="1170041"/>
                <a:ext cx="6185719" cy="53670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5" name="圆角矩形 113"/>
              <p:cNvSpPr/>
              <p:nvPr/>
            </p:nvSpPr>
            <p:spPr>
              <a:xfrm>
                <a:off x="4717020" y="1251342"/>
                <a:ext cx="5496079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6" name="TextBox 35"/>
              <p:cNvSpPr txBox="1"/>
              <p:nvPr/>
            </p:nvSpPr>
            <p:spPr>
              <a:xfrm>
                <a:off x="4248902" y="1253634"/>
                <a:ext cx="444599" cy="374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4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7" name="TextBox 32"/>
            <p:cNvSpPr txBox="1"/>
            <p:nvPr/>
          </p:nvSpPr>
          <p:spPr>
            <a:xfrm>
              <a:off x="4348322" y="1168650"/>
              <a:ext cx="614680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optparse模块快速解析目标主机和扫描端口实例分析</a:t>
              </a:r>
              <a:endParaRPr lang="zh-CN" altLang="en-US"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816226" y="4921250"/>
            <a:ext cx="8454389" cy="599440"/>
            <a:chOff x="3705557" y="1059582"/>
            <a:chExt cx="4106629" cy="599235"/>
          </a:xfrm>
        </p:grpSpPr>
        <p:grpSp>
          <p:nvGrpSpPr>
            <p:cNvPr id="21" name="组合 20"/>
            <p:cNvGrpSpPr/>
            <p:nvPr/>
          </p:nvGrpSpPr>
          <p:grpSpPr>
            <a:xfrm>
              <a:off x="3705557" y="1059582"/>
              <a:ext cx="4106629" cy="599235"/>
              <a:chOff x="4135534" y="1170041"/>
              <a:chExt cx="3676826" cy="536519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23" name="圆角矩形 113"/>
              <p:cNvSpPr/>
              <p:nvPr/>
            </p:nvSpPr>
            <p:spPr>
              <a:xfrm>
                <a:off x="4411696" y="1251315"/>
                <a:ext cx="3309807" cy="389317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24" name="TextBox 53"/>
              <p:cNvSpPr txBox="1"/>
              <p:nvPr/>
            </p:nvSpPr>
            <p:spPr>
              <a:xfrm>
                <a:off x="4135534" y="1260977"/>
                <a:ext cx="313444" cy="373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5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25" name="TextBox 50"/>
            <p:cNvSpPr txBox="1"/>
            <p:nvPr/>
          </p:nvSpPr>
          <p:spPr>
            <a:xfrm>
              <a:off x="4018319" y="1142739"/>
              <a:ext cx="3683753" cy="417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端口扫描函数调用socketAPI解析地址并枚举端口发起连接扫描</a:t>
              </a:r>
              <a:endParaRPr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3111917" y="1992425"/>
            <a:ext cx="8551545" cy="599440"/>
            <a:chOff x="3713034" y="1059582"/>
            <a:chExt cx="8551545" cy="599440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3034" y="1059582"/>
              <a:ext cx="8551545" cy="599440"/>
              <a:chOff x="4142228" y="1170041"/>
              <a:chExt cx="7656533" cy="536702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42228" y="1170041"/>
                <a:ext cx="7656533" cy="536702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7022" y="1251911"/>
                <a:ext cx="6989067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8902" y="1253634"/>
                <a:ext cx="444599" cy="374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6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37527" y="1152140"/>
              <a:ext cx="780288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连接扫描函数产生到目标主机端口的连接，成功则获得端口开放信息</a:t>
              </a:r>
              <a:endParaRPr lang="zh-CN" altLang="en-US"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090961" y="3592335"/>
            <a:ext cx="3364866" cy="599440"/>
            <a:chOff x="3722235" y="2324915"/>
            <a:chExt cx="3364866" cy="599440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2235" y="2324915"/>
              <a:ext cx="3364866" cy="599440"/>
              <a:chOff x="4141090" y="1170041"/>
              <a:chExt cx="3012696" cy="536702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41090" y="1170041"/>
                <a:ext cx="3012696" cy="536702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8158" y="1253616"/>
                <a:ext cx="2323625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8902" y="1253634"/>
                <a:ext cx="444599" cy="374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8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56800" y="2454561"/>
              <a:ext cx="246888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  <a:sym typeface="+mn-ea"/>
                </a:rPr>
                <a:t>多线程加速扫描过程</a:t>
              </a:r>
              <a:endParaRPr lang="en-US" altLang="zh-CN"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073815" y="4393244"/>
            <a:ext cx="5273040" cy="599440"/>
            <a:chOff x="3711762" y="3590249"/>
            <a:chExt cx="5273040" cy="599440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1762" y="3590249"/>
              <a:ext cx="5273040" cy="599440"/>
              <a:chOff x="4141090" y="1170041"/>
              <a:chExt cx="4721159" cy="536702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41090" y="1170041"/>
                <a:ext cx="4721159" cy="536702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453" y="1251342"/>
                <a:ext cx="3996270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8902" y="1253634"/>
                <a:ext cx="444599" cy="374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x-none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09</a:t>
                </a:r>
                <a:endParaRPr kumimoji="0" lang="x-none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68230" y="3683437"/>
              <a:ext cx="399288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对多线程的信号量提供加锁和释放</a:t>
              </a:r>
              <a:endParaRPr lang="en-US" altLang="zh-CN"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3110645" y="2777456"/>
            <a:ext cx="6504305" cy="599441"/>
            <a:chOff x="3711762" y="1059582"/>
            <a:chExt cx="6504305" cy="599441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1762" y="1059582"/>
              <a:ext cx="6504305" cy="599441"/>
              <a:chOff x="4141090" y="1170041"/>
              <a:chExt cx="5823559" cy="536703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41090" y="1170041"/>
                <a:ext cx="5823559" cy="53670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453" y="1251342"/>
                <a:ext cx="5134488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8902" y="1253634"/>
                <a:ext cx="444599" cy="374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x-none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7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54578" y="1167381"/>
              <a:ext cx="5516880" cy="41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charset="-122"/>
                  <a:ea typeface="微软雅黑" charset="-122"/>
                </a:rPr>
                <a:t>在连接扫描函数中发送数据进行服务器信息探测</a:t>
              </a:r>
              <a:endParaRPr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1020492" y="286995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994866" y="325309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charset="-122"/>
                <a:ea typeface="微软雅黑" charset="-122"/>
              </a:rPr>
              <a:t>目录</a:t>
            </a:r>
          </a:p>
        </p:txBody>
      </p:sp>
      <p:sp>
        <p:nvSpPr>
          <p:cNvPr id="117" name="Freeform 5"/>
          <p:cNvSpPr/>
          <p:nvPr/>
        </p:nvSpPr>
        <p:spPr bwMode="auto">
          <a:xfrm>
            <a:off x="2369820" y="1918970"/>
            <a:ext cx="651510" cy="3253105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518414" y="342470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6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-122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3381375" y="3509645"/>
            <a:ext cx="7788910" cy="4819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l" fontAlgn="auto"/>
            <a:r>
              <a:rPr lang="en-US" altLang="zh-CN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charset="-122"/>
                <a:ea typeface="微软雅黑" charset="-122"/>
                <a:sym typeface="+mn-ea"/>
              </a:rPr>
              <a:t>对多线程的信号量提供加锁和释放</a:t>
            </a:r>
            <a:endParaRPr lang="en-US" altLang="zh-CN" sz="2400" b="1" kern="0" dirty="0"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17" name="文本框 15"/>
          <p:cNvSpPr txBox="1"/>
          <p:nvPr/>
        </p:nvSpPr>
        <p:spPr>
          <a:xfrm flipH="1">
            <a:off x="2550901" y="2948869"/>
            <a:ext cx="938338" cy="13957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6565" fontAlgn="auto">
              <a:spcBef>
                <a:spcPts val="0"/>
              </a:spcBef>
              <a:spcAft>
                <a:spcPts val="0"/>
              </a:spcAft>
            </a:pPr>
            <a:r>
              <a:rPr kumimoji="1" lang="x-none" altLang="zh-CN" sz="8000" b="1" dirty="0">
                <a:solidFill>
                  <a:srgbClr val="F79646">
                    <a:lumMod val="75000"/>
                  </a:srgbClr>
                </a:solidFill>
                <a:latin typeface="微软雅黑" charset="-122"/>
                <a:ea typeface="微软雅黑" charset="-122"/>
              </a:rPr>
              <a:t>9</a:t>
            </a:r>
            <a:endParaRPr kumimoji="1" lang="x-none" altLang="zh-CN" sz="8000" b="1" dirty="0">
              <a:solidFill>
                <a:srgbClr val="F79646">
                  <a:lumMod val="75000"/>
                </a:srgb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521197" y="227250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38301" y="2562856"/>
            <a:ext cx="8827103" cy="192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sz="2000" kern="100" dirty="0">
                <a:latin typeface="微软雅黑" charset="-122"/>
                <a:ea typeface="微软雅黑" charset="-122"/>
                <a:cs typeface="Consolas" pitchFamily="49" charset="0"/>
              </a:rPr>
              <a:t>多线程</a:t>
            </a:r>
            <a:r>
              <a:rPr sz="2000" kern="100" dirty="0">
                <a:latin typeface="微软雅黑" charset="-122"/>
                <a:ea typeface="微软雅黑" charset="-122"/>
                <a:cs typeface="Consolas" pitchFamily="49" charset="0"/>
              </a:rPr>
              <a:t>让我们的速度有了显著的提升，但这又有一个缺点。connScan()函数会在屏幕上打印一个输出。</a:t>
            </a:r>
            <a:endParaRPr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sz="2000" kern="100" dirty="0">
                <a:latin typeface="微软雅黑" charset="-122"/>
                <a:ea typeface="微软雅黑" charset="-122"/>
                <a:cs typeface="Consolas" pitchFamily="49" charset="0"/>
              </a:rPr>
              <a:t>如果多个线程同时打印输出，就可能会出现乱码和失序。</a:t>
            </a:r>
            <a:endParaRPr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55215" y="666750"/>
            <a:ext cx="5716905" cy="73914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67911" y="737342"/>
            <a:ext cx="5516880" cy="548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/>
            <a:r>
              <a:rPr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对多线程的信号量提供加锁和释放</a:t>
            </a:r>
            <a:endParaRPr lang="zh-CN" altLang="en-US" sz="2800" b="1" dirty="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13536" y="1374136"/>
            <a:ext cx="8827103" cy="5577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sz="2000" kern="100" dirty="0">
                <a:latin typeface="微软雅黑" charset="-122"/>
                <a:ea typeface="微软雅黑" charset="-122"/>
                <a:cs typeface="Consolas" pitchFamily="49" charset="0"/>
              </a:rPr>
              <a:t>为了让一个函数获得完整的屏幕控制前，我们需要使用一个信号量(semaphore)。</a:t>
            </a:r>
            <a:endParaRPr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sz="2000" kern="100" dirty="0">
                <a:latin typeface="微软雅黑" charset="-122"/>
                <a:ea typeface="微软雅黑" charset="-122"/>
                <a:cs typeface="Consolas" pitchFamily="49" charset="0"/>
              </a:rPr>
              <a:t>一个简单的信号量就能阻止其他线程的运行。</a:t>
            </a:r>
            <a:endParaRPr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sz="2000" kern="100" dirty="0">
                <a:latin typeface="微软雅黑" charset="-122"/>
                <a:ea typeface="微软雅黑" charset="-122"/>
                <a:cs typeface="Consolas" pitchFamily="49" charset="0"/>
              </a:rPr>
              <a:t>注意，在打印输出前，我们用screenLock。acquire()执行一个加锁操作。</a:t>
            </a:r>
            <a:endParaRPr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sz="2000" kern="100" dirty="0">
                <a:latin typeface="微软雅黑" charset="-122"/>
                <a:ea typeface="微软雅黑" charset="-122"/>
                <a:cs typeface="Consolas" pitchFamily="49" charset="0"/>
              </a:rPr>
              <a:t>如果信号量还没被锁上，线程就有权继续运行，并输出到屏幕上。</a:t>
            </a:r>
            <a:endParaRPr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sz="2000" kern="100" dirty="0">
                <a:latin typeface="微软雅黑" charset="-122"/>
                <a:ea typeface="微软雅黑" charset="-122"/>
                <a:cs typeface="Consolas" pitchFamily="49" charset="0"/>
              </a:rPr>
              <a:t>如果信号量已经被锁定，我们只能等待，直到持有信号量的线程释放信号量。</a:t>
            </a:r>
            <a:endParaRPr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sz="2000" kern="100" dirty="0">
                <a:latin typeface="微软雅黑" charset="-122"/>
                <a:ea typeface="微软雅黑" charset="-122"/>
                <a:cs typeface="Consolas" pitchFamily="49" charset="0"/>
              </a:rPr>
              <a:t>通过利用信号量，我们现在能够确保在任何给定时间上只有一个线程可以打印屏幕。</a:t>
            </a:r>
            <a:endParaRPr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sz="2000" kern="100" dirty="0">
                <a:latin typeface="微软雅黑" charset="-122"/>
                <a:ea typeface="微软雅黑" charset="-122"/>
                <a:cs typeface="Consolas" pitchFamily="49" charset="0"/>
              </a:rPr>
              <a:t>在异常处理代码中，位于finally关键字的是在终止阻塞(其他线程)之前需要执行的代码。</a:t>
            </a:r>
            <a:endParaRPr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55215" y="666750"/>
            <a:ext cx="5716905" cy="73914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67911" y="737342"/>
            <a:ext cx="5516880" cy="548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/>
            <a:r>
              <a:rPr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对多线程的信号量提供加锁和释放</a:t>
            </a:r>
            <a:endParaRPr lang="zh-CN" altLang="en-US" sz="2800" b="1" dirty="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55215" y="666750"/>
            <a:ext cx="5716905" cy="73914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67911" y="737342"/>
            <a:ext cx="5516880" cy="548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/>
            <a:r>
              <a:rPr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对多线程的信号量提供加锁和释放</a:t>
            </a:r>
            <a:endParaRPr lang="zh-CN" altLang="en-US" sz="2800" b="1" dirty="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6345" y="1871980"/>
            <a:ext cx="4790440" cy="3676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22731" y="1456686"/>
            <a:ext cx="8827103" cy="1005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sz="2000" kern="100" dirty="0">
                <a:latin typeface="微软雅黑" charset="-122"/>
                <a:ea typeface="微软雅黑" charset="-122"/>
                <a:cs typeface="Consolas" pitchFamily="49" charset="0"/>
              </a:rPr>
              <a:t>完整的程序为：</a:t>
            </a:r>
            <a:endParaRPr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55215" y="666750"/>
            <a:ext cx="5716905" cy="73914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67911" y="737342"/>
            <a:ext cx="5516880" cy="548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/>
            <a:r>
              <a:rPr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对多线程的信号量提供加锁和释放</a:t>
            </a:r>
            <a:endParaRPr lang="zh-CN" altLang="en-US" sz="2800" b="1" dirty="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2625" y="1591945"/>
            <a:ext cx="4280535" cy="4772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38301" y="2562856"/>
            <a:ext cx="8827103" cy="192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sz="2000" kern="100" dirty="0">
                <a:latin typeface="微软雅黑" charset="-122"/>
                <a:ea typeface="微软雅黑" charset="-122"/>
                <a:cs typeface="Consolas" pitchFamily="49" charset="0"/>
              </a:rPr>
              <a:t>多运行程序会发现程序有一些速度提升。</a:t>
            </a:r>
            <a:endParaRPr lang="x-none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x-none" sz="2000" kern="100" dirty="0">
                <a:latin typeface="微软雅黑" charset="-122"/>
                <a:ea typeface="微软雅黑" charset="-122"/>
                <a:cs typeface="Consolas" pitchFamily="49" charset="0"/>
              </a:rPr>
              <a:t>python test.py -H www.baidu.com -p 22</a:t>
            </a:r>
            <a:endParaRPr lang="x-none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endParaRPr lang="x-none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endParaRPr lang="x-none" altLang="en-US" sz="2000" kern="100" dirty="0">
              <a:latin typeface="微软雅黑" charset="-122"/>
              <a:ea typeface="微软雅黑" charset="-122"/>
              <a:cs typeface="Consolas" pitchFamily="49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55215" y="666750"/>
            <a:ext cx="5716905" cy="73914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67911" y="737342"/>
            <a:ext cx="5516880" cy="548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/>
            <a:r>
              <a:rPr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对多线程的信号量提供加锁和释放</a:t>
            </a:r>
            <a:endParaRPr lang="zh-CN" altLang="en-US" sz="2800" b="1" dirty="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1910" y="3851910"/>
            <a:ext cx="3599815" cy="723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705</Words>
  <Application>Kingsoft Office WPP</Application>
  <PresentationFormat>自定义</PresentationFormat>
  <Paragraphs>79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kuari</cp:lastModifiedBy>
  <cp:revision>173</cp:revision>
  <dcterms:created xsi:type="dcterms:W3CDTF">2017-12-10T15:36:24Z</dcterms:created>
  <dcterms:modified xsi:type="dcterms:W3CDTF">2017-12-10T15:36:24Z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