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sldIdLst>
    <p:sldId id="256" r:id="rId3"/>
    <p:sldId id="321" r:id="rId4"/>
    <p:sldId id="322" r:id="rId5"/>
    <p:sldId id="313" r:id="rId6"/>
    <p:sldId id="323" r:id="rId7"/>
    <p:sldId id="324" r:id="rId8"/>
    <p:sldId id="325" r:id="rId9"/>
    <p:sldId id="326" r:id="rId10"/>
    <p:sldId id="327" r:id="rId11"/>
    <p:sldId id="328" r:id="rId12"/>
    <p:sldId id="257" r:id="rId13"/>
  </p:sldIdLst>
  <p:sldSz cx="12195175" cy="6859588"/>
  <p:notesSz cx="7104063" cy="10234613"/>
  <p:defaultTextStyle>
    <a:defPPr>
      <a:defRPr lang="zh-CN"/>
    </a:defPPr>
    <a:lvl1pPr marL="0" algn="l" defTabSz="912735" rtl="0" eaLnBrk="1" latinLnBrk="0" hangingPunct="1">
      <a:defRPr sz="1700" kern="1200">
        <a:solidFill>
          <a:schemeClr val="tx1"/>
        </a:solidFill>
        <a:latin typeface="+mn-lt"/>
        <a:ea typeface="+mn-ea"/>
        <a:cs typeface="+mn-cs"/>
      </a:defRPr>
    </a:lvl1pPr>
    <a:lvl2pPr marL="456374" algn="l" defTabSz="912735" rtl="0" eaLnBrk="1" latinLnBrk="0" hangingPunct="1">
      <a:defRPr sz="1700" kern="1200">
        <a:solidFill>
          <a:schemeClr val="tx1"/>
        </a:solidFill>
        <a:latin typeface="+mn-lt"/>
        <a:ea typeface="+mn-ea"/>
        <a:cs typeface="+mn-cs"/>
      </a:defRPr>
    </a:lvl2pPr>
    <a:lvl3pPr marL="912735" algn="l" defTabSz="912735" rtl="0" eaLnBrk="1" latinLnBrk="0" hangingPunct="1">
      <a:defRPr sz="1700" kern="1200">
        <a:solidFill>
          <a:schemeClr val="tx1"/>
        </a:solidFill>
        <a:latin typeface="+mn-lt"/>
        <a:ea typeface="+mn-ea"/>
        <a:cs typeface="+mn-cs"/>
      </a:defRPr>
    </a:lvl3pPr>
    <a:lvl4pPr marL="1369096" algn="l" defTabSz="912735" rtl="0" eaLnBrk="1" latinLnBrk="0" hangingPunct="1">
      <a:defRPr sz="1700" kern="1200">
        <a:solidFill>
          <a:schemeClr val="tx1"/>
        </a:solidFill>
        <a:latin typeface="+mn-lt"/>
        <a:ea typeface="+mn-ea"/>
        <a:cs typeface="+mn-cs"/>
      </a:defRPr>
    </a:lvl4pPr>
    <a:lvl5pPr marL="1825464" algn="l" defTabSz="912735" rtl="0" eaLnBrk="1" latinLnBrk="0" hangingPunct="1">
      <a:defRPr sz="1700" kern="1200">
        <a:solidFill>
          <a:schemeClr val="tx1"/>
        </a:solidFill>
        <a:latin typeface="+mn-lt"/>
        <a:ea typeface="+mn-ea"/>
        <a:cs typeface="+mn-cs"/>
      </a:defRPr>
    </a:lvl5pPr>
    <a:lvl6pPr marL="2281828" algn="l" defTabSz="912735" rtl="0" eaLnBrk="1" latinLnBrk="0" hangingPunct="1">
      <a:defRPr sz="1700" kern="1200">
        <a:solidFill>
          <a:schemeClr val="tx1"/>
        </a:solidFill>
        <a:latin typeface="+mn-lt"/>
        <a:ea typeface="+mn-ea"/>
        <a:cs typeface="+mn-cs"/>
      </a:defRPr>
    </a:lvl6pPr>
    <a:lvl7pPr marL="2738198" algn="l" defTabSz="912735" rtl="0" eaLnBrk="1" latinLnBrk="0" hangingPunct="1">
      <a:defRPr sz="1700" kern="1200">
        <a:solidFill>
          <a:schemeClr val="tx1"/>
        </a:solidFill>
        <a:latin typeface="+mn-lt"/>
        <a:ea typeface="+mn-ea"/>
        <a:cs typeface="+mn-cs"/>
      </a:defRPr>
    </a:lvl7pPr>
    <a:lvl8pPr marL="3194560" algn="l" defTabSz="912735" rtl="0" eaLnBrk="1" latinLnBrk="0" hangingPunct="1">
      <a:defRPr sz="1700" kern="1200">
        <a:solidFill>
          <a:schemeClr val="tx1"/>
        </a:solidFill>
        <a:latin typeface="+mn-lt"/>
        <a:ea typeface="+mn-ea"/>
        <a:cs typeface="+mn-cs"/>
      </a:defRPr>
    </a:lvl8pPr>
    <a:lvl9pPr marL="3650926" algn="l" defTabSz="912735"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lyn" initials="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070C0"/>
    <a:srgbClr val="009899"/>
    <a:srgbClr val="F28D01"/>
    <a:srgbClr val="2A7E1F"/>
    <a:srgbClr val="059A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90" y="486"/>
      </p:cViewPr>
      <p:guideLst>
        <p:guide orient="horz" pos="2161"/>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443" y="1122622"/>
            <a:ext cx="9146535"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443" y="3602871"/>
            <a:ext cx="9146535" cy="1656146"/>
          </a:xfrm>
        </p:spPr>
        <p:txBody>
          <a:bodyPr/>
          <a:lstStyle>
            <a:lvl1pPr marL="0" indent="0" algn="ctr">
              <a:buNone/>
              <a:defRPr sz="2400"/>
            </a:lvl1pPr>
            <a:lvl2pPr marL="456374" indent="0" algn="ctr">
              <a:buNone/>
              <a:defRPr sz="2000"/>
            </a:lvl2pPr>
            <a:lvl3pPr marL="912735" indent="0" algn="ctr">
              <a:buNone/>
              <a:defRPr sz="1700"/>
            </a:lvl3pPr>
            <a:lvl4pPr marL="1369096" indent="0" algn="ctr">
              <a:buNone/>
              <a:defRPr sz="1600"/>
            </a:lvl4pPr>
            <a:lvl5pPr marL="1825464" indent="0" algn="ctr">
              <a:buNone/>
              <a:defRPr sz="1600"/>
            </a:lvl5pPr>
            <a:lvl6pPr marL="2281828" indent="0" algn="ctr">
              <a:buNone/>
              <a:defRPr sz="1600"/>
            </a:lvl6pPr>
            <a:lvl7pPr marL="2738198" indent="0" algn="ctr">
              <a:buNone/>
              <a:defRPr sz="1600"/>
            </a:lvl7pPr>
            <a:lvl8pPr marL="3194560" indent="0" algn="ctr">
              <a:buNone/>
              <a:defRPr sz="1600"/>
            </a:lvl8pPr>
            <a:lvl9pPr marL="3650926"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433" y="365225"/>
            <a:ext cx="10518514" cy="58131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443" y="1122622"/>
            <a:ext cx="9146535"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443" y="3602871"/>
            <a:ext cx="9146535" cy="1656146"/>
          </a:xfrm>
        </p:spPr>
        <p:txBody>
          <a:bodyPr/>
          <a:lstStyle>
            <a:lvl1pPr marL="0" indent="0" algn="ctr">
              <a:buNone/>
              <a:defRPr sz="2400"/>
            </a:lvl1pPr>
            <a:lvl2pPr marL="456374" indent="0" algn="ctr">
              <a:buNone/>
              <a:defRPr sz="2000"/>
            </a:lvl2pPr>
            <a:lvl3pPr marL="912735" indent="0" algn="ctr">
              <a:buNone/>
              <a:defRPr sz="1700"/>
            </a:lvl3pPr>
            <a:lvl4pPr marL="1369096" indent="0" algn="ctr">
              <a:buNone/>
              <a:defRPr sz="1600"/>
            </a:lvl4pPr>
            <a:lvl5pPr marL="1825464" indent="0" algn="ctr">
              <a:buNone/>
              <a:defRPr sz="1600"/>
            </a:lvl5pPr>
            <a:lvl6pPr marL="2281828" indent="0" algn="ctr">
              <a:buNone/>
              <a:defRPr sz="1600"/>
            </a:lvl6pPr>
            <a:lvl7pPr marL="2738198" indent="0" algn="ctr">
              <a:buNone/>
              <a:defRPr sz="1600"/>
            </a:lvl7pPr>
            <a:lvl8pPr marL="3194560" indent="0" algn="ctr">
              <a:buNone/>
              <a:defRPr sz="1600"/>
            </a:lvl8pPr>
            <a:lvl9pPr marL="3650926"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81" y="1710151"/>
            <a:ext cx="10518514"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2081" y="4590528"/>
            <a:ext cx="10518514" cy="1500534"/>
          </a:xfrm>
        </p:spPr>
        <p:txBody>
          <a:bodyPr/>
          <a:lstStyle>
            <a:lvl1pPr marL="0" indent="0">
              <a:buNone/>
              <a:defRPr sz="2400">
                <a:solidFill>
                  <a:schemeClr val="tx1">
                    <a:tint val="75000"/>
                  </a:schemeClr>
                </a:solidFill>
              </a:defRPr>
            </a:lvl1pPr>
            <a:lvl2pPr marL="456374" indent="0">
              <a:buNone/>
              <a:defRPr sz="2000">
                <a:solidFill>
                  <a:schemeClr val="tx1">
                    <a:tint val="75000"/>
                  </a:schemeClr>
                </a:solidFill>
              </a:defRPr>
            </a:lvl2pPr>
            <a:lvl3pPr marL="912735" indent="0">
              <a:buNone/>
              <a:defRPr sz="1700">
                <a:solidFill>
                  <a:schemeClr val="tx1">
                    <a:tint val="75000"/>
                  </a:schemeClr>
                </a:solidFill>
              </a:defRPr>
            </a:lvl3pPr>
            <a:lvl4pPr marL="1369096" indent="0">
              <a:buNone/>
              <a:defRPr sz="1600">
                <a:solidFill>
                  <a:schemeClr val="tx1">
                    <a:tint val="75000"/>
                  </a:schemeClr>
                </a:solidFill>
              </a:defRPr>
            </a:lvl4pPr>
            <a:lvl5pPr marL="1825464" indent="0">
              <a:buNone/>
              <a:defRPr sz="1600">
                <a:solidFill>
                  <a:schemeClr val="tx1">
                    <a:tint val="75000"/>
                  </a:schemeClr>
                </a:solidFill>
              </a:defRPr>
            </a:lvl5pPr>
            <a:lvl6pPr marL="2281828" indent="0">
              <a:buNone/>
              <a:defRPr sz="1600">
                <a:solidFill>
                  <a:schemeClr val="tx1">
                    <a:tint val="75000"/>
                  </a:schemeClr>
                </a:solidFill>
              </a:defRPr>
            </a:lvl6pPr>
            <a:lvl7pPr marL="2738198" indent="0">
              <a:buNone/>
              <a:defRPr sz="1600">
                <a:solidFill>
                  <a:schemeClr val="tx1">
                    <a:tint val="75000"/>
                  </a:schemeClr>
                </a:solidFill>
              </a:defRPr>
            </a:lvl7pPr>
            <a:lvl8pPr marL="3194560" indent="0">
              <a:buNone/>
              <a:defRPr sz="1600">
                <a:solidFill>
                  <a:schemeClr val="tx1">
                    <a:tint val="75000"/>
                  </a:schemeClr>
                </a:solidFill>
              </a:defRPr>
            </a:lvl8pPr>
            <a:lvl9pPr marL="3650926"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436"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912"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022" y="365214"/>
            <a:ext cx="10518514" cy="1325870"/>
          </a:xfrm>
        </p:spPr>
        <p:txBody>
          <a:bodyPr/>
          <a:lstStyle/>
          <a:p>
            <a:r>
              <a:rPr lang="zh-CN" altLang="en-US"/>
              <a:t>单击此处编辑母版标题样式</a:t>
            </a:r>
          </a:p>
        </p:txBody>
      </p:sp>
      <p:sp>
        <p:nvSpPr>
          <p:cNvPr id="3" name="文本占位符 2"/>
          <p:cNvSpPr>
            <a:spLocks noGrp="1"/>
          </p:cNvSpPr>
          <p:nvPr>
            <p:ph type="body" idx="1"/>
          </p:nvPr>
        </p:nvSpPr>
        <p:spPr>
          <a:xfrm>
            <a:off x="1187102" y="1778850"/>
            <a:ext cx="4874925"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4" name="内容占位符 3"/>
          <p:cNvSpPr>
            <a:spLocks noGrp="1"/>
          </p:cNvSpPr>
          <p:nvPr>
            <p:ph sz="half" idx="2"/>
          </p:nvPr>
        </p:nvSpPr>
        <p:spPr>
          <a:xfrm>
            <a:off x="1187102" y="2665999"/>
            <a:ext cx="4874925"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8672" y="1778850"/>
            <a:ext cx="4898934"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6" name="内容占位符 5"/>
          <p:cNvSpPr>
            <a:spLocks noGrp="1"/>
          </p:cNvSpPr>
          <p:nvPr>
            <p:ph sz="quarter" idx="4"/>
          </p:nvPr>
        </p:nvSpPr>
        <p:spPr>
          <a:xfrm>
            <a:off x="6258672" y="2665999"/>
            <a:ext cx="4898934"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023" y="457307"/>
            <a:ext cx="4166503"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4626" y="457307"/>
            <a:ext cx="6173911" cy="5405102"/>
          </a:xfrm>
        </p:spPr>
        <p:txBody>
          <a:bodyPr/>
          <a:lstStyle>
            <a:lvl1pPr marL="0" indent="0">
              <a:buNone/>
              <a:defRPr sz="3200"/>
            </a:lvl1pPr>
            <a:lvl2pPr marL="456374" indent="0">
              <a:buNone/>
              <a:defRPr sz="2800"/>
            </a:lvl2pPr>
            <a:lvl3pPr marL="912735" indent="0">
              <a:buNone/>
              <a:defRPr sz="2400"/>
            </a:lvl3pPr>
            <a:lvl4pPr marL="1369096" indent="0">
              <a:buNone/>
              <a:defRPr sz="2000"/>
            </a:lvl4pPr>
            <a:lvl5pPr marL="1825464" indent="0">
              <a:buNone/>
              <a:defRPr sz="2000"/>
            </a:lvl5pPr>
            <a:lvl6pPr marL="2281828" indent="0">
              <a:buNone/>
              <a:defRPr sz="2000"/>
            </a:lvl6pPr>
            <a:lvl7pPr marL="2738198" indent="0">
              <a:buNone/>
              <a:defRPr sz="2000"/>
            </a:lvl7pPr>
            <a:lvl8pPr marL="3194560" indent="0">
              <a:buNone/>
              <a:defRPr sz="2000"/>
            </a:lvl8pPr>
            <a:lvl9pPr marL="3650926" indent="0">
              <a:buNone/>
              <a:defRPr sz="2000"/>
            </a:lvl9pPr>
          </a:lstStyle>
          <a:p>
            <a:endParaRPr lang="zh-CN" altLang="en-US"/>
          </a:p>
        </p:txBody>
      </p:sp>
      <p:sp>
        <p:nvSpPr>
          <p:cNvPr id="4" name="文本占位符 3"/>
          <p:cNvSpPr>
            <a:spLocks noGrp="1"/>
          </p:cNvSpPr>
          <p:nvPr>
            <p:ph type="body" sz="half" idx="2"/>
          </p:nvPr>
        </p:nvSpPr>
        <p:spPr>
          <a:xfrm>
            <a:off x="840023" y="2057884"/>
            <a:ext cx="4166503" cy="3812471"/>
          </a:xfrm>
        </p:spPr>
        <p:txBody>
          <a:bodyPr/>
          <a:lstStyle>
            <a:lvl1pPr marL="0" indent="0">
              <a:buNone/>
              <a:defRPr sz="2000"/>
            </a:lvl1pPr>
            <a:lvl2pPr marL="456374" indent="0">
              <a:buNone/>
              <a:defRPr sz="1700"/>
            </a:lvl2pPr>
            <a:lvl3pPr marL="912735" indent="0">
              <a:buNone/>
              <a:defRPr sz="1600"/>
            </a:lvl3pPr>
            <a:lvl4pPr marL="1369096" indent="0">
              <a:buNone/>
              <a:defRPr sz="1300"/>
            </a:lvl4pPr>
            <a:lvl5pPr marL="1825464" indent="0">
              <a:buNone/>
              <a:defRPr sz="1300"/>
            </a:lvl5pPr>
            <a:lvl6pPr marL="2281828" indent="0">
              <a:buNone/>
              <a:defRPr sz="1300"/>
            </a:lvl6pPr>
            <a:lvl7pPr marL="2738198" indent="0">
              <a:buNone/>
              <a:defRPr sz="1300"/>
            </a:lvl7pPr>
            <a:lvl8pPr marL="3194560" indent="0">
              <a:buNone/>
              <a:defRPr sz="1300"/>
            </a:lvl8pPr>
            <a:lvl9pPr marL="3650926" indent="0">
              <a:buNone/>
              <a:defRPr sz="13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7320" y="365225"/>
            <a:ext cx="2629629"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433" y="365225"/>
            <a:ext cx="7736444" cy="581318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2" y="0"/>
            <a:ext cx="12191210" cy="6859588"/>
          </a:xfrm>
          <a:prstGeom prst="rect">
            <a:avLst/>
          </a:prstGeom>
        </p:spPr>
      </p:pic>
      <p:grpSp>
        <p:nvGrpSpPr>
          <p:cNvPr id="8" name="组合 7"/>
          <p:cNvGrpSpPr>
            <a:grpSpLocks noChangeAspect="1"/>
          </p:cNvGrpSpPr>
          <p:nvPr userDrawn="1"/>
        </p:nvGrpSpPr>
        <p:grpSpPr bwMode="auto">
          <a:xfrm>
            <a:off x="606056" y="569533"/>
            <a:ext cx="11099010" cy="5900499"/>
            <a:chOff x="1608912" y="1173758"/>
            <a:chExt cx="6572388" cy="3482975"/>
          </a:xfrm>
        </p:grpSpPr>
        <p:sp>
          <p:nvSpPr>
            <p:cNvPr id="9" name="Freeform 5"/>
            <p:cNvSpPr/>
            <p:nvPr/>
          </p:nvSpPr>
          <p:spPr bwMode="auto">
            <a:xfrm>
              <a:off x="1608912" y="1173758"/>
              <a:ext cx="6572388"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10" name="Freeform 8"/>
            <p:cNvSpPr/>
            <p:nvPr/>
          </p:nvSpPr>
          <p:spPr bwMode="auto">
            <a:xfrm>
              <a:off x="7700506" y="4184533"/>
              <a:ext cx="449211" cy="447206"/>
            </a:xfrm>
            <a:custGeom>
              <a:avLst/>
              <a:gdLst>
                <a:gd name="T0" fmla="*/ 579437 w 782"/>
                <a:gd name="T1" fmla="*/ 0 h 782"/>
                <a:gd name="T2" fmla="*/ 579437 w 782"/>
                <a:gd name="T3" fmla="*/ 507564 h 782"/>
                <a:gd name="T4" fmla="*/ 507563 w 782"/>
                <a:gd name="T5" fmla="*/ 579438 h 782"/>
                <a:gd name="T6" fmla="*/ 0 w 782"/>
                <a:gd name="T7" fmla="*/ 579438 h 782"/>
                <a:gd name="T8" fmla="*/ 579437 w 782"/>
                <a:gd name="T9" fmla="*/ 0 h 782"/>
                <a:gd name="T10" fmla="*/ 0 60000 65536"/>
                <a:gd name="T11" fmla="*/ 0 60000 65536"/>
                <a:gd name="T12" fmla="*/ 0 60000 65536"/>
                <a:gd name="T13" fmla="*/ 0 60000 65536"/>
                <a:gd name="T14" fmla="*/ 0 60000 65536"/>
                <a:gd name="T15" fmla="*/ 0 w 782"/>
                <a:gd name="T16" fmla="*/ 0 h 782"/>
                <a:gd name="T17" fmla="*/ 782 w 782"/>
                <a:gd name="T18" fmla="*/ 782 h 782"/>
              </a:gdLst>
              <a:ahLst/>
              <a:cxnLst>
                <a:cxn ang="T10">
                  <a:pos x="T0" y="T1"/>
                </a:cxn>
                <a:cxn ang="T11">
                  <a:pos x="T2" y="T3"/>
                </a:cxn>
                <a:cxn ang="T12">
                  <a:pos x="T4" y="T5"/>
                </a:cxn>
                <a:cxn ang="T13">
                  <a:pos x="T6" y="T7"/>
                </a:cxn>
                <a:cxn ang="T14">
                  <a:pos x="T8" y="T9"/>
                </a:cxn>
              </a:cxnLst>
              <a:rect l="T15" t="T16" r="T17" b="T18"/>
              <a:pathLst>
                <a:path w="782" h="782">
                  <a:moveTo>
                    <a:pt x="782" y="0"/>
                  </a:moveTo>
                  <a:lnTo>
                    <a:pt x="782" y="685"/>
                  </a:lnTo>
                  <a:cubicBezTo>
                    <a:pt x="782" y="738"/>
                    <a:pt x="738" y="782"/>
                    <a:pt x="685" y="782"/>
                  </a:cubicBezTo>
                  <a:lnTo>
                    <a:pt x="0" y="782"/>
                  </a:lnTo>
                  <a:lnTo>
                    <a:pt x="782" y="0"/>
                  </a:lnTo>
                  <a:close/>
                </a:path>
              </a:pathLst>
            </a:custGeom>
            <a:solidFill>
              <a:srgbClr val="0070C0"/>
            </a:solidFill>
            <a:ln w="9525">
              <a:noFill/>
              <a:round/>
            </a:ln>
          </p:spPr>
          <p:txBody>
            <a:bodyPr lIns="40225" tIns="20112" rIns="40225" bIns="20112"/>
            <a:lstStyle/>
            <a:p>
              <a:endParaRPr lang="zh-CN" altLang="en-US" sz="800"/>
            </a:p>
          </p:txBody>
        </p:sp>
      </p:grpSp>
      <p:sp>
        <p:nvSpPr>
          <p:cNvPr id="11" name="Freeform 7"/>
          <p:cNvSpPr/>
          <p:nvPr userDrawn="1"/>
        </p:nvSpPr>
        <p:spPr bwMode="auto">
          <a:xfrm>
            <a:off x="490110" y="396756"/>
            <a:ext cx="1953261" cy="1503393"/>
          </a:xfrm>
          <a:custGeom>
            <a:avLst/>
            <a:gdLst>
              <a:gd name="T0" fmla="*/ 5287871 w 3022"/>
              <a:gd name="T1" fmla="*/ 0 h 2098"/>
              <a:gd name="T2" fmla="*/ 0 w 3022"/>
              <a:gd name="T3" fmla="*/ 0 h 2098"/>
              <a:gd name="T4" fmla="*/ 0 w 3022"/>
              <a:gd name="T5" fmla="*/ 4351657 h 2098"/>
              <a:gd name="T6" fmla="*/ 3788300 w 3022"/>
              <a:gd name="T7" fmla="*/ 4351657 h 2098"/>
              <a:gd name="T8" fmla="*/ 5287871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solidFill>
              <a:srgbClr val="0070C0"/>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lIns="71956" tIns="35987" rIns="71956" bIns="35987"/>
          <a:lstStyle/>
          <a:p>
            <a:endParaRPr lang="zh-CN" altLang="en-US" sz="800">
              <a:solidFill>
                <a:srgbClr val="0070C0"/>
              </a:solidFill>
            </a:endParaRPr>
          </a:p>
        </p:txBody>
      </p:sp>
      <p:pic>
        <p:nvPicPr>
          <p:cNvPr id="13" name="图片 12"/>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753491" y="608400"/>
            <a:ext cx="1155600" cy="115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433" y="365225"/>
            <a:ext cx="10518514" cy="58131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81" y="1710151"/>
            <a:ext cx="10518514"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2081" y="4590528"/>
            <a:ext cx="10518514" cy="1500534"/>
          </a:xfrm>
        </p:spPr>
        <p:txBody>
          <a:bodyPr/>
          <a:lstStyle>
            <a:lvl1pPr marL="0" indent="0">
              <a:buNone/>
              <a:defRPr sz="2400">
                <a:solidFill>
                  <a:schemeClr val="tx1">
                    <a:tint val="75000"/>
                  </a:schemeClr>
                </a:solidFill>
              </a:defRPr>
            </a:lvl1pPr>
            <a:lvl2pPr marL="456374" indent="0">
              <a:buNone/>
              <a:defRPr sz="2000">
                <a:solidFill>
                  <a:schemeClr val="tx1">
                    <a:tint val="75000"/>
                  </a:schemeClr>
                </a:solidFill>
              </a:defRPr>
            </a:lvl2pPr>
            <a:lvl3pPr marL="912735" indent="0">
              <a:buNone/>
              <a:defRPr sz="1700">
                <a:solidFill>
                  <a:schemeClr val="tx1">
                    <a:tint val="75000"/>
                  </a:schemeClr>
                </a:solidFill>
              </a:defRPr>
            </a:lvl3pPr>
            <a:lvl4pPr marL="1369096" indent="0">
              <a:buNone/>
              <a:defRPr sz="1600">
                <a:solidFill>
                  <a:schemeClr val="tx1">
                    <a:tint val="75000"/>
                  </a:schemeClr>
                </a:solidFill>
              </a:defRPr>
            </a:lvl4pPr>
            <a:lvl5pPr marL="1825464" indent="0">
              <a:buNone/>
              <a:defRPr sz="1600">
                <a:solidFill>
                  <a:schemeClr val="tx1">
                    <a:tint val="75000"/>
                  </a:schemeClr>
                </a:solidFill>
              </a:defRPr>
            </a:lvl5pPr>
            <a:lvl6pPr marL="2281828" indent="0">
              <a:buNone/>
              <a:defRPr sz="1600">
                <a:solidFill>
                  <a:schemeClr val="tx1">
                    <a:tint val="75000"/>
                  </a:schemeClr>
                </a:solidFill>
              </a:defRPr>
            </a:lvl6pPr>
            <a:lvl7pPr marL="2738198" indent="0">
              <a:buNone/>
              <a:defRPr sz="1600">
                <a:solidFill>
                  <a:schemeClr val="tx1">
                    <a:tint val="75000"/>
                  </a:schemeClr>
                </a:solidFill>
              </a:defRPr>
            </a:lvl7pPr>
            <a:lvl8pPr marL="3194560" indent="0">
              <a:buNone/>
              <a:defRPr sz="1600">
                <a:solidFill>
                  <a:schemeClr val="tx1">
                    <a:tint val="75000"/>
                  </a:schemeClr>
                </a:solidFill>
              </a:defRPr>
            </a:lvl8pPr>
            <a:lvl9pPr marL="3650926"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436"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912"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022" y="365214"/>
            <a:ext cx="10518514" cy="1325870"/>
          </a:xfrm>
        </p:spPr>
        <p:txBody>
          <a:bodyPr/>
          <a:lstStyle/>
          <a:p>
            <a:r>
              <a:rPr lang="zh-CN" altLang="en-US"/>
              <a:t>单击此处编辑母版标题样式</a:t>
            </a:r>
          </a:p>
        </p:txBody>
      </p:sp>
      <p:sp>
        <p:nvSpPr>
          <p:cNvPr id="3" name="文本占位符 2"/>
          <p:cNvSpPr>
            <a:spLocks noGrp="1"/>
          </p:cNvSpPr>
          <p:nvPr>
            <p:ph type="body" idx="1"/>
          </p:nvPr>
        </p:nvSpPr>
        <p:spPr>
          <a:xfrm>
            <a:off x="1187102" y="1778850"/>
            <a:ext cx="4874925"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4" name="内容占位符 3"/>
          <p:cNvSpPr>
            <a:spLocks noGrp="1"/>
          </p:cNvSpPr>
          <p:nvPr>
            <p:ph sz="half" idx="2"/>
          </p:nvPr>
        </p:nvSpPr>
        <p:spPr>
          <a:xfrm>
            <a:off x="1187102" y="2665999"/>
            <a:ext cx="4874925"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8672" y="1778850"/>
            <a:ext cx="4898934"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6" name="内容占位符 5"/>
          <p:cNvSpPr>
            <a:spLocks noGrp="1"/>
          </p:cNvSpPr>
          <p:nvPr>
            <p:ph sz="quarter" idx="4"/>
          </p:nvPr>
        </p:nvSpPr>
        <p:spPr>
          <a:xfrm>
            <a:off x="6258672" y="2665999"/>
            <a:ext cx="4898934"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023" y="457307"/>
            <a:ext cx="4166503"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4626" y="457307"/>
            <a:ext cx="6173911" cy="5405102"/>
          </a:xfrm>
        </p:spPr>
        <p:txBody>
          <a:bodyPr/>
          <a:lstStyle>
            <a:lvl1pPr marL="0" indent="0">
              <a:buNone/>
              <a:defRPr sz="3200"/>
            </a:lvl1pPr>
            <a:lvl2pPr marL="456374" indent="0">
              <a:buNone/>
              <a:defRPr sz="2800"/>
            </a:lvl2pPr>
            <a:lvl3pPr marL="912735" indent="0">
              <a:buNone/>
              <a:defRPr sz="2400"/>
            </a:lvl3pPr>
            <a:lvl4pPr marL="1369096" indent="0">
              <a:buNone/>
              <a:defRPr sz="2000"/>
            </a:lvl4pPr>
            <a:lvl5pPr marL="1825464" indent="0">
              <a:buNone/>
              <a:defRPr sz="2000"/>
            </a:lvl5pPr>
            <a:lvl6pPr marL="2281828" indent="0">
              <a:buNone/>
              <a:defRPr sz="2000"/>
            </a:lvl6pPr>
            <a:lvl7pPr marL="2738198" indent="0">
              <a:buNone/>
              <a:defRPr sz="2000"/>
            </a:lvl7pPr>
            <a:lvl8pPr marL="3194560" indent="0">
              <a:buNone/>
              <a:defRPr sz="2000"/>
            </a:lvl8pPr>
            <a:lvl9pPr marL="3650926" indent="0">
              <a:buNone/>
              <a:defRPr sz="2000"/>
            </a:lvl9pPr>
          </a:lstStyle>
          <a:p>
            <a:endParaRPr lang="zh-CN" altLang="en-US"/>
          </a:p>
        </p:txBody>
      </p:sp>
      <p:sp>
        <p:nvSpPr>
          <p:cNvPr id="4" name="文本占位符 3"/>
          <p:cNvSpPr>
            <a:spLocks noGrp="1"/>
          </p:cNvSpPr>
          <p:nvPr>
            <p:ph type="body" sz="half" idx="2"/>
          </p:nvPr>
        </p:nvSpPr>
        <p:spPr>
          <a:xfrm>
            <a:off x="840023" y="2057884"/>
            <a:ext cx="4166503" cy="3812471"/>
          </a:xfrm>
        </p:spPr>
        <p:txBody>
          <a:bodyPr/>
          <a:lstStyle>
            <a:lvl1pPr marL="0" indent="0">
              <a:buNone/>
              <a:defRPr sz="2000"/>
            </a:lvl1pPr>
            <a:lvl2pPr marL="456374" indent="0">
              <a:buNone/>
              <a:defRPr sz="1700"/>
            </a:lvl2pPr>
            <a:lvl3pPr marL="912735" indent="0">
              <a:buNone/>
              <a:defRPr sz="1600"/>
            </a:lvl3pPr>
            <a:lvl4pPr marL="1369096" indent="0">
              <a:buNone/>
              <a:defRPr sz="1300"/>
            </a:lvl4pPr>
            <a:lvl5pPr marL="1825464" indent="0">
              <a:buNone/>
              <a:defRPr sz="1300"/>
            </a:lvl5pPr>
            <a:lvl6pPr marL="2281828" indent="0">
              <a:buNone/>
              <a:defRPr sz="1300"/>
            </a:lvl6pPr>
            <a:lvl7pPr marL="2738198" indent="0">
              <a:buNone/>
              <a:defRPr sz="1300"/>
            </a:lvl7pPr>
            <a:lvl8pPr marL="3194560" indent="0">
              <a:buNone/>
              <a:defRPr sz="1300"/>
            </a:lvl8pPr>
            <a:lvl9pPr marL="3650926" indent="0">
              <a:buNone/>
              <a:defRPr sz="13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7320" y="365225"/>
            <a:ext cx="2629629"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433" y="365225"/>
            <a:ext cx="7736444" cy="581318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433" y="365214"/>
            <a:ext cx="10518514" cy="1325870"/>
          </a:xfrm>
          <a:prstGeom prst="rect">
            <a:avLst/>
          </a:prstGeom>
        </p:spPr>
        <p:txBody>
          <a:bodyPr vert="horz" lIns="91270" tIns="45634" rIns="91270" bIns="45634" rtlCol="0" anchor="ctr">
            <a:normAutofit/>
          </a:bodyPr>
          <a:lstStyle/>
          <a:p>
            <a:r>
              <a:rPr lang="zh-CN" altLang="en-US"/>
              <a:t>单击此处编辑母版标题样式</a:t>
            </a:r>
          </a:p>
        </p:txBody>
      </p:sp>
      <p:sp>
        <p:nvSpPr>
          <p:cNvPr id="3" name="文本占位符 2"/>
          <p:cNvSpPr>
            <a:spLocks noGrp="1"/>
          </p:cNvSpPr>
          <p:nvPr>
            <p:ph type="body" idx="1"/>
          </p:nvPr>
        </p:nvSpPr>
        <p:spPr>
          <a:xfrm>
            <a:off x="838433" y="1826048"/>
            <a:ext cx="10518514" cy="4352346"/>
          </a:xfrm>
          <a:prstGeom prst="rect">
            <a:avLst/>
          </a:prstGeom>
        </p:spPr>
        <p:txBody>
          <a:bodyPr vert="horz" lIns="91270" tIns="45634" rIns="91270" bIns="4563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433" y="6357824"/>
            <a:ext cx="2743960" cy="365210"/>
          </a:xfrm>
          <a:prstGeom prst="rect">
            <a:avLst/>
          </a:prstGeom>
        </p:spPr>
        <p:txBody>
          <a:bodyPr vert="horz" lIns="91270" tIns="45634" rIns="91270" bIns="45634" rtlCol="0" anchor="ctr"/>
          <a:lstStyle>
            <a:lvl1pPr algn="l">
              <a:defRPr sz="1200">
                <a:solidFill>
                  <a:schemeClr val="tx1">
                    <a:tint val="75000"/>
                  </a:schemeClr>
                </a:solidFill>
              </a:defRPr>
            </a:lvl1p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3"/>
          </p:nvPr>
        </p:nvSpPr>
        <p:spPr>
          <a:xfrm>
            <a:off x="4039721" y="6357824"/>
            <a:ext cx="4115941" cy="365210"/>
          </a:xfrm>
          <a:prstGeom prst="rect">
            <a:avLst/>
          </a:prstGeom>
        </p:spPr>
        <p:txBody>
          <a:bodyPr vert="horz" lIns="91270" tIns="45634" rIns="91270" bIns="4563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2986" y="6357824"/>
            <a:ext cx="2743960" cy="365210"/>
          </a:xfrm>
          <a:prstGeom prst="rect">
            <a:avLst/>
          </a:prstGeom>
        </p:spPr>
        <p:txBody>
          <a:bodyPr vert="horz" lIns="91270" tIns="45634" rIns="91270" bIns="45634"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273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548" indent="-226281" algn="l" defTabSz="91273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549" indent="-226281" algn="l" defTabSz="91273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0913" indent="-226281" algn="l" defTabSz="91273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7279"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364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001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6pPr>
      <a:lvl7pPr marL="2966382"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7pPr>
      <a:lvl8pPr marL="3422747"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8pPr>
      <a:lvl9pPr marL="3879110"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912735" rtl="0" eaLnBrk="1" latinLnBrk="0" hangingPunct="1">
        <a:defRPr sz="1700" kern="1200">
          <a:solidFill>
            <a:schemeClr val="tx1"/>
          </a:solidFill>
          <a:latin typeface="+mn-lt"/>
          <a:ea typeface="+mn-ea"/>
          <a:cs typeface="+mn-cs"/>
        </a:defRPr>
      </a:lvl1pPr>
      <a:lvl2pPr marL="456374" algn="l" defTabSz="912735" rtl="0" eaLnBrk="1" latinLnBrk="0" hangingPunct="1">
        <a:defRPr sz="1700" kern="1200">
          <a:solidFill>
            <a:schemeClr val="tx1"/>
          </a:solidFill>
          <a:latin typeface="+mn-lt"/>
          <a:ea typeface="+mn-ea"/>
          <a:cs typeface="+mn-cs"/>
        </a:defRPr>
      </a:lvl2pPr>
      <a:lvl3pPr marL="912735" algn="l" defTabSz="912735" rtl="0" eaLnBrk="1" latinLnBrk="0" hangingPunct="1">
        <a:defRPr sz="1700" kern="1200">
          <a:solidFill>
            <a:schemeClr val="tx1"/>
          </a:solidFill>
          <a:latin typeface="+mn-lt"/>
          <a:ea typeface="+mn-ea"/>
          <a:cs typeface="+mn-cs"/>
        </a:defRPr>
      </a:lvl3pPr>
      <a:lvl4pPr marL="1369096" algn="l" defTabSz="912735" rtl="0" eaLnBrk="1" latinLnBrk="0" hangingPunct="1">
        <a:defRPr sz="1700" kern="1200">
          <a:solidFill>
            <a:schemeClr val="tx1"/>
          </a:solidFill>
          <a:latin typeface="+mn-lt"/>
          <a:ea typeface="+mn-ea"/>
          <a:cs typeface="+mn-cs"/>
        </a:defRPr>
      </a:lvl4pPr>
      <a:lvl5pPr marL="1825464" algn="l" defTabSz="912735" rtl="0" eaLnBrk="1" latinLnBrk="0" hangingPunct="1">
        <a:defRPr sz="1700" kern="1200">
          <a:solidFill>
            <a:schemeClr val="tx1"/>
          </a:solidFill>
          <a:latin typeface="+mn-lt"/>
          <a:ea typeface="+mn-ea"/>
          <a:cs typeface="+mn-cs"/>
        </a:defRPr>
      </a:lvl5pPr>
      <a:lvl6pPr marL="2281828" algn="l" defTabSz="912735" rtl="0" eaLnBrk="1" latinLnBrk="0" hangingPunct="1">
        <a:defRPr sz="1700" kern="1200">
          <a:solidFill>
            <a:schemeClr val="tx1"/>
          </a:solidFill>
          <a:latin typeface="+mn-lt"/>
          <a:ea typeface="+mn-ea"/>
          <a:cs typeface="+mn-cs"/>
        </a:defRPr>
      </a:lvl6pPr>
      <a:lvl7pPr marL="2738198" algn="l" defTabSz="912735" rtl="0" eaLnBrk="1" latinLnBrk="0" hangingPunct="1">
        <a:defRPr sz="1700" kern="1200">
          <a:solidFill>
            <a:schemeClr val="tx1"/>
          </a:solidFill>
          <a:latin typeface="+mn-lt"/>
          <a:ea typeface="+mn-ea"/>
          <a:cs typeface="+mn-cs"/>
        </a:defRPr>
      </a:lvl7pPr>
      <a:lvl8pPr marL="3194560" algn="l" defTabSz="912735" rtl="0" eaLnBrk="1" latinLnBrk="0" hangingPunct="1">
        <a:defRPr sz="1700" kern="1200">
          <a:solidFill>
            <a:schemeClr val="tx1"/>
          </a:solidFill>
          <a:latin typeface="+mn-lt"/>
          <a:ea typeface="+mn-ea"/>
          <a:cs typeface="+mn-cs"/>
        </a:defRPr>
      </a:lvl8pPr>
      <a:lvl9pPr marL="3650926" algn="l" defTabSz="91273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433" y="365214"/>
            <a:ext cx="10518514" cy="1325870"/>
          </a:xfrm>
          <a:prstGeom prst="rect">
            <a:avLst/>
          </a:prstGeom>
        </p:spPr>
        <p:txBody>
          <a:bodyPr vert="horz" lIns="91270" tIns="45634" rIns="91270" bIns="45634" rtlCol="0" anchor="ctr">
            <a:normAutofit/>
          </a:bodyPr>
          <a:lstStyle/>
          <a:p>
            <a:r>
              <a:rPr lang="zh-CN" altLang="en-US"/>
              <a:t>单击此处编辑母版标题样式</a:t>
            </a:r>
          </a:p>
        </p:txBody>
      </p:sp>
      <p:sp>
        <p:nvSpPr>
          <p:cNvPr id="3" name="文本占位符 2"/>
          <p:cNvSpPr>
            <a:spLocks noGrp="1"/>
          </p:cNvSpPr>
          <p:nvPr>
            <p:ph type="body" idx="1"/>
          </p:nvPr>
        </p:nvSpPr>
        <p:spPr>
          <a:xfrm>
            <a:off x="838433" y="1826048"/>
            <a:ext cx="10518514" cy="4352346"/>
          </a:xfrm>
          <a:prstGeom prst="rect">
            <a:avLst/>
          </a:prstGeom>
        </p:spPr>
        <p:txBody>
          <a:bodyPr vert="horz" lIns="91270" tIns="45634" rIns="91270" bIns="4563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433" y="6357824"/>
            <a:ext cx="2743960" cy="365210"/>
          </a:xfrm>
          <a:prstGeom prst="rect">
            <a:avLst/>
          </a:prstGeom>
        </p:spPr>
        <p:txBody>
          <a:bodyPr vert="horz" lIns="91270" tIns="45634" rIns="91270" bIns="45634" rtlCol="0" anchor="ctr"/>
          <a:lstStyle>
            <a:lvl1pPr algn="l">
              <a:defRPr sz="1200">
                <a:solidFill>
                  <a:schemeClr val="tx1">
                    <a:tint val="75000"/>
                  </a:schemeClr>
                </a:solidFill>
              </a:defRPr>
            </a:lvl1p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3"/>
          </p:nvPr>
        </p:nvSpPr>
        <p:spPr>
          <a:xfrm>
            <a:off x="4039721" y="6357824"/>
            <a:ext cx="4115941" cy="365210"/>
          </a:xfrm>
          <a:prstGeom prst="rect">
            <a:avLst/>
          </a:prstGeom>
        </p:spPr>
        <p:txBody>
          <a:bodyPr vert="horz" lIns="91270" tIns="45634" rIns="91270" bIns="4563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2986" y="6357824"/>
            <a:ext cx="2743960" cy="365210"/>
          </a:xfrm>
          <a:prstGeom prst="rect">
            <a:avLst/>
          </a:prstGeom>
        </p:spPr>
        <p:txBody>
          <a:bodyPr vert="horz" lIns="91270" tIns="45634" rIns="91270" bIns="45634"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273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548" indent="-226281" algn="l" defTabSz="91273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549" indent="-226281" algn="l" defTabSz="91273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0913" indent="-226281" algn="l" defTabSz="91273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7279"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364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001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6pPr>
      <a:lvl7pPr marL="2966382"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7pPr>
      <a:lvl8pPr marL="3422747"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8pPr>
      <a:lvl9pPr marL="3879110"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912735" rtl="0" eaLnBrk="1" latinLnBrk="0" hangingPunct="1">
        <a:defRPr sz="1700" kern="1200">
          <a:solidFill>
            <a:schemeClr val="tx1"/>
          </a:solidFill>
          <a:latin typeface="+mn-lt"/>
          <a:ea typeface="+mn-ea"/>
          <a:cs typeface="+mn-cs"/>
        </a:defRPr>
      </a:lvl1pPr>
      <a:lvl2pPr marL="456374" algn="l" defTabSz="912735" rtl="0" eaLnBrk="1" latinLnBrk="0" hangingPunct="1">
        <a:defRPr sz="1700" kern="1200">
          <a:solidFill>
            <a:schemeClr val="tx1"/>
          </a:solidFill>
          <a:latin typeface="+mn-lt"/>
          <a:ea typeface="+mn-ea"/>
          <a:cs typeface="+mn-cs"/>
        </a:defRPr>
      </a:lvl2pPr>
      <a:lvl3pPr marL="912735" algn="l" defTabSz="912735" rtl="0" eaLnBrk="1" latinLnBrk="0" hangingPunct="1">
        <a:defRPr sz="1700" kern="1200">
          <a:solidFill>
            <a:schemeClr val="tx1"/>
          </a:solidFill>
          <a:latin typeface="+mn-lt"/>
          <a:ea typeface="+mn-ea"/>
          <a:cs typeface="+mn-cs"/>
        </a:defRPr>
      </a:lvl3pPr>
      <a:lvl4pPr marL="1369096" algn="l" defTabSz="912735" rtl="0" eaLnBrk="1" latinLnBrk="0" hangingPunct="1">
        <a:defRPr sz="1700" kern="1200">
          <a:solidFill>
            <a:schemeClr val="tx1"/>
          </a:solidFill>
          <a:latin typeface="+mn-lt"/>
          <a:ea typeface="+mn-ea"/>
          <a:cs typeface="+mn-cs"/>
        </a:defRPr>
      </a:lvl4pPr>
      <a:lvl5pPr marL="1825464" algn="l" defTabSz="912735" rtl="0" eaLnBrk="1" latinLnBrk="0" hangingPunct="1">
        <a:defRPr sz="1700" kern="1200">
          <a:solidFill>
            <a:schemeClr val="tx1"/>
          </a:solidFill>
          <a:latin typeface="+mn-lt"/>
          <a:ea typeface="+mn-ea"/>
          <a:cs typeface="+mn-cs"/>
        </a:defRPr>
      </a:lvl5pPr>
      <a:lvl6pPr marL="2281828" algn="l" defTabSz="912735" rtl="0" eaLnBrk="1" latinLnBrk="0" hangingPunct="1">
        <a:defRPr sz="1700" kern="1200">
          <a:solidFill>
            <a:schemeClr val="tx1"/>
          </a:solidFill>
          <a:latin typeface="+mn-lt"/>
          <a:ea typeface="+mn-ea"/>
          <a:cs typeface="+mn-cs"/>
        </a:defRPr>
      </a:lvl6pPr>
      <a:lvl7pPr marL="2738198" algn="l" defTabSz="912735" rtl="0" eaLnBrk="1" latinLnBrk="0" hangingPunct="1">
        <a:defRPr sz="1700" kern="1200">
          <a:solidFill>
            <a:schemeClr val="tx1"/>
          </a:solidFill>
          <a:latin typeface="+mn-lt"/>
          <a:ea typeface="+mn-ea"/>
          <a:cs typeface="+mn-cs"/>
        </a:defRPr>
      </a:lvl7pPr>
      <a:lvl8pPr marL="3194560" algn="l" defTabSz="912735" rtl="0" eaLnBrk="1" latinLnBrk="0" hangingPunct="1">
        <a:defRPr sz="1700" kern="1200">
          <a:solidFill>
            <a:schemeClr val="tx1"/>
          </a:solidFill>
          <a:latin typeface="+mn-lt"/>
          <a:ea typeface="+mn-ea"/>
          <a:cs typeface="+mn-cs"/>
        </a:defRPr>
      </a:lvl8pPr>
      <a:lvl9pPr marL="3650926" algn="l" defTabSz="9127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4" y="0"/>
            <a:ext cx="12191210" cy="6859588"/>
          </a:xfrm>
          <a:prstGeom prst="rect">
            <a:avLst/>
          </a:prstGeom>
        </p:spPr>
      </p:pic>
      <p:sp>
        <p:nvSpPr>
          <p:cNvPr id="8" name="TextBox 7"/>
          <p:cNvSpPr txBox="1"/>
          <p:nvPr/>
        </p:nvSpPr>
        <p:spPr>
          <a:xfrm>
            <a:off x="630086" y="2483187"/>
            <a:ext cx="10935007" cy="830823"/>
          </a:xfrm>
          <a:prstGeom prst="rect">
            <a:avLst/>
          </a:prstGeom>
          <a:noFill/>
        </p:spPr>
        <p:txBody>
          <a:bodyPr lIns="91270" tIns="45634" rIns="91270" bIns="45634">
            <a:spAutoFit/>
          </a:bodyPr>
          <a:lstStyle/>
          <a:p>
            <a:pPr algn="ctr"/>
            <a:r>
              <a:rPr lang="zh-CN" altLang="en-US" sz="4800" dirty="0">
                <a:ln w="19050">
                  <a:solidFill>
                    <a:srgbClr val="000000">
                      <a:tint val="1000"/>
                    </a:srgbClr>
                  </a:solidFill>
                  <a:prstDash val="solid"/>
                </a:ln>
                <a:solidFill>
                  <a:srgbClr val="A7C6E5">
                    <a:lumMod val="20000"/>
                    <a:lumOff val="80000"/>
                  </a:srgbClr>
                </a:solidFill>
                <a:latin typeface="微软雅黑" panose="020B0503020204020204" charset="-122"/>
                <a:ea typeface="微软雅黑" panose="020B0503020204020204" charset="-122"/>
              </a:rPr>
              <a:t>知识点：多类型扫描</a:t>
            </a:r>
            <a:endParaRPr lang="en-US" altLang="zh-CN" sz="5400" dirty="0">
              <a:ln w="19050">
                <a:solidFill>
                  <a:srgbClr val="000000">
                    <a:tint val="1000"/>
                  </a:srgbClr>
                </a:solidFill>
                <a:prstDash val="solid"/>
              </a:ln>
              <a:solidFill>
                <a:srgbClr val="A7C6E5">
                  <a:lumMod val="20000"/>
                  <a:lumOff val="80000"/>
                </a:srgb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5332" y="2215906"/>
            <a:ext cx="8394092" cy="3785652"/>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高级</a:t>
            </a:r>
            <a:r>
              <a:rPr lang="en-US" altLang="zh-CN" sz="2000" b="1" dirty="0">
                <a:latin typeface="微软雅黑" panose="020B0503020204020204" pitchFamily="34" charset="-122"/>
                <a:ea typeface="微软雅黑" panose="020B0503020204020204" pitchFamily="34" charset="-122"/>
              </a:rPr>
              <a:t>ICMP</a:t>
            </a:r>
            <a:r>
              <a:rPr lang="zh-CN" altLang="en-US" sz="2000" b="1" dirty="0">
                <a:latin typeface="微软雅黑" panose="020B0503020204020204" pitchFamily="34" charset="-122"/>
                <a:ea typeface="微软雅黑" panose="020B0503020204020204" pitchFamily="34" charset="-122"/>
              </a:rPr>
              <a:t>扫描技术</a:t>
            </a:r>
            <a:r>
              <a:rPr lang="zh-CN" altLang="en-US" sz="2000" dirty="0">
                <a:latin typeface="微软雅黑" panose="020B0503020204020204" pitchFamily="34" charset="-122"/>
                <a:ea typeface="微软雅黑" panose="020B0503020204020204" pitchFamily="34" charset="-122"/>
              </a:rPr>
              <a:t>：</a:t>
            </a:r>
            <a:br>
              <a:rPr lang="zh-CN" altLang="en-US"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       例如，可以向目标主机发送一个只有</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头的</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数据包，此时目标主机将返回“</a:t>
            </a:r>
            <a:r>
              <a:rPr lang="en-US" altLang="zh-CN" sz="2000" dirty="0">
                <a:latin typeface="微软雅黑" panose="020B0503020204020204" pitchFamily="34" charset="-122"/>
                <a:ea typeface="微软雅黑" panose="020B0503020204020204" pitchFamily="34" charset="-122"/>
              </a:rPr>
              <a:t>Destination Unreachable”</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ICMP</a:t>
            </a:r>
            <a:r>
              <a:rPr lang="zh-CN" altLang="en-US" sz="2000" dirty="0">
                <a:latin typeface="微软雅黑" panose="020B0503020204020204" pitchFamily="34" charset="-122"/>
                <a:ea typeface="微软雅黑" panose="020B0503020204020204" pitchFamily="34" charset="-122"/>
              </a:rPr>
              <a:t>错误报文。如果向目标主机发送一个坏</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数据包，比如不正确的</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头长度，目标主机将返回“</a:t>
            </a:r>
            <a:r>
              <a:rPr lang="en-US" altLang="zh-CN" sz="2000" dirty="0">
                <a:latin typeface="微软雅黑" panose="020B0503020204020204" pitchFamily="34" charset="-122"/>
                <a:ea typeface="微软雅黑" panose="020B0503020204020204" pitchFamily="34" charset="-122"/>
              </a:rPr>
              <a:t>Parameter Problem”</a:t>
            </a:r>
            <a:r>
              <a:rPr lang="zh-CN" altLang="en-US" sz="2000" dirty="0">
                <a:latin typeface="微软雅黑" panose="020B0503020204020204" pitchFamily="34" charset="-122"/>
                <a:ea typeface="微软雅黑" panose="020B0503020204020204" pitchFamily="34" charset="-122"/>
              </a:rPr>
              <a:t>（参数有问题）的</a:t>
            </a:r>
            <a:r>
              <a:rPr lang="en-US" altLang="zh-CN" sz="2000" dirty="0">
                <a:latin typeface="微软雅黑" panose="020B0503020204020204" pitchFamily="34" charset="-122"/>
                <a:ea typeface="微软雅黑" panose="020B0503020204020204" pitchFamily="34" charset="-122"/>
              </a:rPr>
              <a:t>ICMP</a:t>
            </a:r>
            <a:r>
              <a:rPr lang="zh-CN" altLang="en-US" sz="2000" dirty="0">
                <a:latin typeface="微软雅黑" panose="020B0503020204020204" pitchFamily="34" charset="-122"/>
                <a:ea typeface="微软雅黑" panose="020B0503020204020204" pitchFamily="34" charset="-122"/>
              </a:rPr>
              <a:t>错误报文。</a:t>
            </a:r>
            <a:br>
              <a:rPr lang="zh-CN" altLang="en-US" sz="2000" dirty="0">
                <a:latin typeface="微软雅黑" panose="020B0503020204020204" pitchFamily="34" charset="-122"/>
                <a:ea typeface="微软雅黑" panose="020B0503020204020204" pitchFamily="34" charset="-122"/>
              </a:rPr>
            </a:b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注意</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如果是在目标主机前有一个防火墙或者一个其他的过滤装置， 可能过滤掉提出的要求，从而接收不到任何的回应。这时可以使用一个非常大的协议数字作为 </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头部的协议内容，而且这个协议数字至少在今天还没有被使用，主机一定会返回</a:t>
            </a:r>
            <a:r>
              <a:rPr lang="en-US" altLang="zh-CN" sz="2000" dirty="0">
                <a:latin typeface="微软雅黑" panose="020B0503020204020204" pitchFamily="34" charset="-122"/>
                <a:ea typeface="微软雅黑" panose="020B0503020204020204" pitchFamily="34" charset="-122"/>
              </a:rPr>
              <a:t>Unreachable</a:t>
            </a:r>
            <a:r>
              <a:rPr lang="zh-CN" altLang="en-US" sz="2000" dirty="0">
                <a:latin typeface="微软雅黑" panose="020B0503020204020204" pitchFamily="34" charset="-122"/>
                <a:ea typeface="微软雅黑" panose="020B0503020204020204" pitchFamily="34" charset="-122"/>
              </a:rPr>
              <a:t>；如果没有</a:t>
            </a:r>
            <a:r>
              <a:rPr lang="en-US" altLang="zh-CN" sz="2000" dirty="0">
                <a:latin typeface="微软雅黑" panose="020B0503020204020204" pitchFamily="34" charset="-122"/>
                <a:ea typeface="微软雅黑" panose="020B0503020204020204" pitchFamily="34" charset="-122"/>
              </a:rPr>
              <a:t>Unreachable</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ICMP</a:t>
            </a:r>
            <a:r>
              <a:rPr lang="zh-CN" altLang="en-US" sz="2000" dirty="0">
                <a:latin typeface="微软雅黑" panose="020B0503020204020204" pitchFamily="34" charset="-122"/>
                <a:ea typeface="微软雅黑" panose="020B0503020204020204" pitchFamily="34" charset="-122"/>
              </a:rPr>
              <a:t>数据包 返回错误提示，那么，就说明被防火墙或者其他设备过滤了，也可以用这个方法探测是否有防火墙或者其他过滤设备存在。</a:t>
            </a:r>
          </a:p>
        </p:txBody>
      </p:sp>
      <p:sp>
        <p:nvSpPr>
          <p:cNvPr id="5" name="圆角矩形 4"/>
          <p:cNvSpPr/>
          <p:nvPr/>
        </p:nvSpPr>
        <p:spPr>
          <a:xfrm>
            <a:off x="2487095" y="646048"/>
            <a:ext cx="5765654"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6" name="矩形 5"/>
          <p:cNvSpPr/>
          <p:nvPr/>
        </p:nvSpPr>
        <p:spPr>
          <a:xfrm>
            <a:off x="2661698" y="725724"/>
            <a:ext cx="2358338"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 多类型扫描</a:t>
            </a:r>
          </a:p>
        </p:txBody>
      </p:sp>
    </p:spTree>
    <p:extLst>
      <p:ext uri="{BB962C8B-B14F-4D97-AF65-F5344CB8AC3E}">
        <p14:creationId xmlns:p14="http://schemas.microsoft.com/office/powerpoint/2010/main" val="13685401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09" y="0"/>
            <a:ext cx="12191210" cy="6859588"/>
          </a:xfrm>
          <a:prstGeom prst="rect">
            <a:avLst/>
          </a:prstGeom>
        </p:spPr>
      </p:pic>
      <p:grpSp>
        <p:nvGrpSpPr>
          <p:cNvPr id="11" name="组合 10"/>
          <p:cNvGrpSpPr/>
          <p:nvPr/>
        </p:nvGrpSpPr>
        <p:grpSpPr bwMode="auto">
          <a:xfrm>
            <a:off x="3000808" y="1396909"/>
            <a:ext cx="6275414" cy="3571364"/>
            <a:chOff x="1358950" y="1173758"/>
            <a:chExt cx="7072312" cy="3482975"/>
          </a:xfrm>
        </p:grpSpPr>
        <p:sp>
          <p:nvSpPr>
            <p:cNvPr id="12" name="Freeform 5"/>
            <p:cNvSpPr/>
            <p:nvPr/>
          </p:nvSpPr>
          <p:spPr bwMode="auto">
            <a:xfrm>
              <a:off x="1358950" y="1173758"/>
              <a:ext cx="7072312"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45067" name="Freeform 8"/>
            <p:cNvSpPr/>
            <p:nvPr/>
          </p:nvSpPr>
          <p:spPr bwMode="auto">
            <a:xfrm>
              <a:off x="7817455" y="4128895"/>
              <a:ext cx="565056" cy="490140"/>
            </a:xfrm>
            <a:custGeom>
              <a:avLst/>
              <a:gdLst>
                <a:gd name="T0" fmla="*/ 579437 w 782"/>
                <a:gd name="T1" fmla="*/ 0 h 782"/>
                <a:gd name="T2" fmla="*/ 579437 w 782"/>
                <a:gd name="T3" fmla="*/ 507564 h 782"/>
                <a:gd name="T4" fmla="*/ 507563 w 782"/>
                <a:gd name="T5" fmla="*/ 579438 h 782"/>
                <a:gd name="T6" fmla="*/ 0 w 782"/>
                <a:gd name="T7" fmla="*/ 579438 h 782"/>
                <a:gd name="T8" fmla="*/ 579437 w 782"/>
                <a:gd name="T9" fmla="*/ 0 h 782"/>
                <a:gd name="T10" fmla="*/ 0 60000 65536"/>
                <a:gd name="T11" fmla="*/ 0 60000 65536"/>
                <a:gd name="T12" fmla="*/ 0 60000 65536"/>
                <a:gd name="T13" fmla="*/ 0 60000 65536"/>
                <a:gd name="T14" fmla="*/ 0 60000 65536"/>
                <a:gd name="T15" fmla="*/ 0 w 782"/>
                <a:gd name="T16" fmla="*/ 0 h 782"/>
                <a:gd name="T17" fmla="*/ 782 w 782"/>
                <a:gd name="T18" fmla="*/ 782 h 782"/>
              </a:gdLst>
              <a:ahLst/>
              <a:cxnLst>
                <a:cxn ang="T10">
                  <a:pos x="T0" y="T1"/>
                </a:cxn>
                <a:cxn ang="T11">
                  <a:pos x="T2" y="T3"/>
                </a:cxn>
                <a:cxn ang="T12">
                  <a:pos x="T4" y="T5"/>
                </a:cxn>
                <a:cxn ang="T13">
                  <a:pos x="T6" y="T7"/>
                </a:cxn>
                <a:cxn ang="T14">
                  <a:pos x="T8" y="T9"/>
                </a:cxn>
              </a:cxnLst>
              <a:rect l="T15" t="T16" r="T17" b="T18"/>
              <a:pathLst>
                <a:path w="782" h="782">
                  <a:moveTo>
                    <a:pt x="782" y="0"/>
                  </a:moveTo>
                  <a:lnTo>
                    <a:pt x="782" y="685"/>
                  </a:lnTo>
                  <a:cubicBezTo>
                    <a:pt x="782" y="738"/>
                    <a:pt x="738" y="782"/>
                    <a:pt x="685" y="782"/>
                  </a:cubicBezTo>
                  <a:lnTo>
                    <a:pt x="0" y="782"/>
                  </a:lnTo>
                  <a:lnTo>
                    <a:pt x="782" y="0"/>
                  </a:lnTo>
                  <a:close/>
                </a:path>
              </a:pathLst>
            </a:custGeom>
            <a:solidFill>
              <a:srgbClr val="0070C0"/>
            </a:solidFill>
            <a:ln w="9525">
              <a:noFill/>
              <a:round/>
            </a:ln>
          </p:spPr>
          <p:txBody>
            <a:bodyPr lIns="40225" tIns="20112" rIns="40225" bIns="20112"/>
            <a:lstStyle/>
            <a:p>
              <a:endParaRPr lang="zh-CN" altLang="en-US" sz="800"/>
            </a:p>
          </p:txBody>
        </p:sp>
      </p:grpSp>
      <p:sp>
        <p:nvSpPr>
          <p:cNvPr id="13" name="Freeform 7"/>
          <p:cNvSpPr/>
          <p:nvPr/>
        </p:nvSpPr>
        <p:spPr bwMode="auto">
          <a:xfrm>
            <a:off x="2918955" y="1229326"/>
            <a:ext cx="1986260" cy="1251278"/>
          </a:xfrm>
          <a:custGeom>
            <a:avLst/>
            <a:gdLst>
              <a:gd name="T0" fmla="*/ 5287871 w 3022"/>
              <a:gd name="T1" fmla="*/ 0 h 2098"/>
              <a:gd name="T2" fmla="*/ 0 w 3022"/>
              <a:gd name="T3" fmla="*/ 0 h 2098"/>
              <a:gd name="T4" fmla="*/ 0 w 3022"/>
              <a:gd name="T5" fmla="*/ 4351657 h 2098"/>
              <a:gd name="T6" fmla="*/ 3788300 w 3022"/>
              <a:gd name="T7" fmla="*/ 4351657 h 2098"/>
              <a:gd name="T8" fmla="*/ 5287871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w="9525">
            <a:noFill/>
            <a:round/>
          </a:ln>
          <a:effectLst>
            <a:outerShdw blurRad="50800" dist="38100" dir="2700000" algn="tl" rotWithShape="0">
              <a:prstClr val="black">
                <a:alpha val="40000"/>
              </a:prstClr>
            </a:outerShdw>
          </a:effectLst>
        </p:spPr>
        <p:txBody>
          <a:bodyPr lIns="71956" tIns="35987" rIns="71956" bIns="35987"/>
          <a:lstStyle/>
          <a:p>
            <a:endParaRPr lang="zh-CN" altLang="en-US" sz="800"/>
          </a:p>
        </p:txBody>
      </p:sp>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47676" y="1351858"/>
            <a:ext cx="1024384" cy="1018156"/>
          </a:xfrm>
          <a:prstGeom prst="rect">
            <a:avLst/>
          </a:prstGeom>
        </p:spPr>
      </p:pic>
      <p:sp>
        <p:nvSpPr>
          <p:cNvPr id="8" name="矩形 7"/>
          <p:cNvSpPr/>
          <p:nvPr/>
        </p:nvSpPr>
        <p:spPr>
          <a:xfrm>
            <a:off x="5635813" y="2890203"/>
            <a:ext cx="1005403" cy="584775"/>
          </a:xfrm>
          <a:prstGeom prst="rect">
            <a:avLst/>
          </a:prstGeom>
        </p:spPr>
        <p:txBody>
          <a:bodyPr wrap="none">
            <a:spAutoFit/>
          </a:bodyPr>
          <a:lstStyle/>
          <a:p>
            <a:pPr algn="ctr">
              <a:defRPr/>
            </a:pPr>
            <a:r>
              <a:rPr lang="zh-CN" altLang="en-US" sz="3200" dirty="0">
                <a:solidFill>
                  <a:schemeClr val="tx1">
                    <a:lumMod val="65000"/>
                    <a:lumOff val="35000"/>
                  </a:schemeClr>
                </a:solidFill>
                <a:latin typeface="微软雅黑" panose="020B0503020204020204" charset="-122"/>
                <a:ea typeface="微软雅黑" panose="020B0503020204020204" charset="-122"/>
              </a:rPr>
              <a:t>谢谢</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88"/>
          <p:cNvGrpSpPr/>
          <p:nvPr/>
        </p:nvGrpSpPr>
        <p:grpSpPr>
          <a:xfrm>
            <a:off x="2700973" y="1763112"/>
            <a:ext cx="4101695" cy="599235"/>
            <a:chOff x="3710491" y="1059582"/>
            <a:chExt cx="4101695" cy="599235"/>
          </a:xfrm>
        </p:grpSpPr>
        <p:grpSp>
          <p:nvGrpSpPr>
            <p:cNvPr id="90" name="组合 89"/>
            <p:cNvGrpSpPr/>
            <p:nvPr/>
          </p:nvGrpSpPr>
          <p:grpSpPr>
            <a:xfrm>
              <a:off x="3710491" y="1059582"/>
              <a:ext cx="4101695" cy="599235"/>
              <a:chOff x="4139952" y="1170041"/>
              <a:chExt cx="3672408" cy="536519"/>
            </a:xfrm>
          </p:grpSpPr>
          <p:sp>
            <p:nvSpPr>
              <p:cNvPr id="92" name="圆角矩形 91"/>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93"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bg2">
                  <a:lumMod val="90000"/>
                </a:schemeClr>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94" name="TextBox 35"/>
              <p:cNvSpPr txBox="1"/>
              <p:nvPr/>
            </p:nvSpPr>
            <p:spPr>
              <a:xfrm>
                <a:off x="4246444" y="125363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01</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91" name="TextBox 32"/>
            <p:cNvSpPr txBox="1"/>
            <p:nvPr/>
          </p:nvSpPr>
          <p:spPr>
            <a:xfrm>
              <a:off x="4271554" y="1171773"/>
              <a:ext cx="184731" cy="400110"/>
            </a:xfrm>
            <a:prstGeom prst="rect">
              <a:avLst/>
            </a:prstGeom>
            <a:noFill/>
          </p:spPr>
          <p:txBody>
            <a:bodyPr wrap="none" rtlCol="0">
              <a:spAutoFit/>
            </a:bodyPr>
            <a:lstStyle/>
            <a:p>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95" name="组合 94"/>
          <p:cNvGrpSpPr/>
          <p:nvPr/>
        </p:nvGrpSpPr>
        <p:grpSpPr>
          <a:xfrm>
            <a:off x="2700973" y="4885752"/>
            <a:ext cx="4101695" cy="599235"/>
            <a:chOff x="3720963" y="2324915"/>
            <a:chExt cx="4101695" cy="599235"/>
          </a:xfrm>
        </p:grpSpPr>
        <p:grpSp>
          <p:nvGrpSpPr>
            <p:cNvPr id="96" name="组合 95"/>
            <p:cNvGrpSpPr/>
            <p:nvPr/>
          </p:nvGrpSpPr>
          <p:grpSpPr>
            <a:xfrm>
              <a:off x="3720963" y="2324915"/>
              <a:ext cx="4101695" cy="599235"/>
              <a:chOff x="4139952" y="1170041"/>
              <a:chExt cx="3672408" cy="536519"/>
            </a:xfrm>
          </p:grpSpPr>
          <p:sp>
            <p:nvSpPr>
              <p:cNvPr id="98" name="圆角矩形 97"/>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99"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bg2"/>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100" name="TextBox 41"/>
              <p:cNvSpPr txBox="1"/>
              <p:nvPr/>
            </p:nvSpPr>
            <p:spPr>
              <a:xfrm>
                <a:off x="4246444" y="125363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03</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97" name="TextBox 38"/>
            <p:cNvSpPr txBox="1"/>
            <p:nvPr/>
          </p:nvSpPr>
          <p:spPr>
            <a:xfrm>
              <a:off x="4319179" y="2446437"/>
              <a:ext cx="2755883"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000" b="1" dirty="0" err="1">
                  <a:solidFill>
                    <a:schemeClr val="tx1">
                      <a:lumMod val="75000"/>
                      <a:lumOff val="25000"/>
                    </a:schemeClr>
                  </a:solidFill>
                  <a:latin typeface="微软雅黑" panose="020B0503020204020204" pitchFamily="34" charset="-122"/>
                  <a:ea typeface="微软雅黑" panose="020B0503020204020204" pitchFamily="34" charset="-122"/>
                </a:rPr>
                <a:t>nmap</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库完成扫描</a:t>
              </a:r>
            </a:p>
          </p:txBody>
        </p:sp>
      </p:grpSp>
      <p:grpSp>
        <p:nvGrpSpPr>
          <p:cNvPr id="107" name="组合 106"/>
          <p:cNvGrpSpPr/>
          <p:nvPr/>
        </p:nvGrpSpPr>
        <p:grpSpPr>
          <a:xfrm>
            <a:off x="2700973" y="3325073"/>
            <a:ext cx="4101695" cy="599235"/>
            <a:chOff x="3710491" y="1059582"/>
            <a:chExt cx="4101695" cy="599235"/>
          </a:xfrm>
        </p:grpSpPr>
        <p:grpSp>
          <p:nvGrpSpPr>
            <p:cNvPr id="108" name="组合 107"/>
            <p:cNvGrpSpPr/>
            <p:nvPr/>
          </p:nvGrpSpPr>
          <p:grpSpPr>
            <a:xfrm>
              <a:off x="3710491" y="1059582"/>
              <a:ext cx="4101695" cy="599235"/>
              <a:chOff x="4139952" y="1170041"/>
              <a:chExt cx="3672408" cy="536519"/>
            </a:xfrm>
          </p:grpSpPr>
          <p:sp>
            <p:nvSpPr>
              <p:cNvPr id="110" name="圆角矩形 109"/>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111"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rgbClr val="5B9BD5"/>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112" name="TextBox 53"/>
              <p:cNvSpPr txBox="1"/>
              <p:nvPr/>
            </p:nvSpPr>
            <p:spPr>
              <a:xfrm>
                <a:off x="4246444" y="1295090"/>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0000"/>
                    </a:solidFill>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02</a:t>
                </a:r>
                <a:endParaRPr kumimoji="0" lang="zh-CN" altLang="en-US" sz="2000" b="1" i="0" u="none" strike="noStrike" kern="0" cap="none" spc="0" normalizeH="0" baseline="0" noProof="0" dirty="0">
                  <a:ln>
                    <a:noFill/>
                  </a:ln>
                  <a:solidFill>
                    <a:srgbClr val="FF0000"/>
                  </a:solidFill>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109" name="TextBox 50"/>
            <p:cNvSpPr txBox="1"/>
            <p:nvPr/>
          </p:nvSpPr>
          <p:spPr>
            <a:xfrm>
              <a:off x="4318572" y="1198987"/>
              <a:ext cx="146706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多类型扫描</a:t>
              </a:r>
            </a:p>
          </p:txBody>
        </p:sp>
      </p:grpSp>
      <p:grpSp>
        <p:nvGrpSpPr>
          <p:cNvPr id="113" name="组合 112"/>
          <p:cNvGrpSpPr/>
          <p:nvPr/>
        </p:nvGrpSpPr>
        <p:grpSpPr>
          <a:xfrm>
            <a:off x="665527" y="3018545"/>
            <a:ext cx="1197175" cy="1197175"/>
            <a:chOff x="304800" y="673100"/>
            <a:chExt cx="4000500" cy="4000500"/>
          </a:xfrm>
          <a:effectLst>
            <a:outerShdw blurRad="444500" dist="254000" dir="8100000" algn="tr" rotWithShape="0">
              <a:prstClr val="black">
                <a:alpha val="50000"/>
              </a:prstClr>
            </a:outerShdw>
          </a:effectLst>
        </p:grpSpPr>
        <p:sp>
          <p:nvSpPr>
            <p:cNvPr id="114" name="同心圆 1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115" name="椭圆 11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116" name="TextBox 57"/>
          <p:cNvSpPr txBox="1"/>
          <p:nvPr/>
        </p:nvSpPr>
        <p:spPr>
          <a:xfrm>
            <a:off x="639901" y="3401688"/>
            <a:ext cx="1257356" cy="430887"/>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2B6F7D"/>
                </a:solidFill>
                <a:effectLst/>
                <a:uLnTx/>
                <a:uFillTx/>
                <a:latin typeface="微软雅黑" pitchFamily="34" charset="-122"/>
                <a:ea typeface="微软雅黑" pitchFamily="34" charset="-122"/>
              </a:rPr>
              <a:t>目录</a:t>
            </a:r>
          </a:p>
        </p:txBody>
      </p:sp>
      <p:sp>
        <p:nvSpPr>
          <p:cNvPr id="117" name="Freeform 5"/>
          <p:cNvSpPr>
            <a:spLocks/>
          </p:cNvSpPr>
          <p:nvPr/>
        </p:nvSpPr>
        <p:spPr bwMode="auto">
          <a:xfrm>
            <a:off x="2139425" y="1589608"/>
            <a:ext cx="651442" cy="4055051"/>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ysClr val="window" lastClr="FFFFFF"/>
              </a:gs>
              <a:gs pos="100000">
                <a:sysClr val="window" lastClr="FFFFFF">
                  <a:lumMod val="85000"/>
                </a:sysClr>
              </a:gs>
            </a:gsLst>
            <a:lin ang="0" scaled="1"/>
            <a:tileRect/>
          </a:gradFill>
          <a:ln w="12700" cap="flat" cmpd="sng" algn="ctr">
            <a:gradFill>
              <a:gsLst>
                <a:gs pos="0">
                  <a:sysClr val="window" lastClr="FFFFFF"/>
                </a:gs>
                <a:gs pos="100000">
                  <a:sysClr val="window" lastClr="FFFFFF">
                    <a:lumMod val="85000"/>
                  </a:sysClr>
                </a:gs>
              </a:gsLst>
              <a:lin ang="5400000" scaled="0"/>
            </a:gra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2" name="矩形 1">
            <a:extLst>
              <a:ext uri="{FF2B5EF4-FFF2-40B4-BE49-F238E27FC236}">
                <a16:creationId xmlns:a16="http://schemas.microsoft.com/office/drawing/2014/main" id="{B5995241-7BF9-4992-BA46-F39BF1F10F29}"/>
              </a:ext>
            </a:extLst>
          </p:cNvPr>
          <p:cNvSpPr/>
          <p:nvPr/>
        </p:nvSpPr>
        <p:spPr>
          <a:xfrm>
            <a:off x="3262754" y="1875680"/>
            <a:ext cx="184731" cy="400110"/>
          </a:xfrm>
          <a:prstGeom prst="rect">
            <a:avLst/>
          </a:prstGeom>
        </p:spPr>
        <p:txBody>
          <a:bodyPr wrap="none">
            <a:spAutoFit/>
          </a:bodyPr>
          <a:lstStyle/>
          <a:p>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AD684CA6-7272-4808-BF30-5D1A5CDEEEEC}"/>
              </a:ext>
            </a:extLst>
          </p:cNvPr>
          <p:cNvSpPr/>
          <p:nvPr/>
        </p:nvSpPr>
        <p:spPr>
          <a:xfrm>
            <a:off x="3262036" y="1870556"/>
            <a:ext cx="3495380" cy="400110"/>
          </a:xfrm>
          <a:prstGeom prst="rect">
            <a:avLst/>
          </a:prstGeom>
        </p:spPr>
        <p:txBody>
          <a:bodyPr wrap="none">
            <a:spAutoFit/>
          </a:bodyPr>
          <a:lstStyle/>
          <a:p>
            <a:pPr algn="ctr" defTabSz="914400">
              <a:defRPr/>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en-US" altLang="zh-CN" sz="2000" b="1" dirty="0" err="1">
                <a:solidFill>
                  <a:schemeClr val="tx1">
                    <a:lumMod val="75000"/>
                    <a:lumOff val="25000"/>
                  </a:schemeClr>
                </a:solidFill>
                <a:latin typeface="微软雅黑" panose="020B0503020204020204" pitchFamily="34" charset="-122"/>
                <a:ea typeface="微软雅黑" panose="020B0503020204020204" pitchFamily="34" charset="-122"/>
              </a:rPr>
              <a:t>nmap</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库简介与安装</a:t>
            </a:r>
          </a:p>
        </p:txBody>
      </p:sp>
    </p:spTree>
    <p:extLst>
      <p:ext uri="{BB962C8B-B14F-4D97-AF65-F5344CB8AC3E}">
        <p14:creationId xmlns:p14="http://schemas.microsoft.com/office/powerpoint/2010/main" val="8641688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Effect transition="in" filter="fade">
                                      <p:cBhvr>
                                        <p:cTn id="9" dur="500"/>
                                        <p:tgtEl>
                                          <p:spTgt spid="113"/>
                                        </p:tgtEl>
                                      </p:cBhvr>
                                    </p:animEffect>
                                    <p:anim calcmode="lin" valueType="num">
                                      <p:cBhvr>
                                        <p:cTn id="10" dur="500" fill="hold"/>
                                        <p:tgtEl>
                                          <p:spTgt spid="113"/>
                                        </p:tgtEl>
                                        <p:attrNameLst>
                                          <p:attrName>ppt_x</p:attrName>
                                        </p:attrNameLst>
                                      </p:cBhvr>
                                      <p:tavLst>
                                        <p:tav tm="0">
                                          <p:val>
                                            <p:fltVal val="0.5"/>
                                          </p:val>
                                        </p:tav>
                                        <p:tav tm="100000">
                                          <p:val>
                                            <p:strVal val="#ppt_x"/>
                                          </p:val>
                                        </p:tav>
                                      </p:tavLst>
                                    </p:anim>
                                    <p:anim calcmode="lin" valueType="num">
                                      <p:cBhvr>
                                        <p:cTn id="11" dur="500" fill="hold"/>
                                        <p:tgtEl>
                                          <p:spTgt spid="113"/>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500"/>
                                        <p:tgtEl>
                                          <p:spTgt spid="116"/>
                                        </p:tgtEl>
                                      </p:cBhvr>
                                    </p:animEffect>
                                    <p:anim calcmode="lin" valueType="num">
                                      <p:cBhvr>
                                        <p:cTn id="16" dur="500" fill="hold"/>
                                        <p:tgtEl>
                                          <p:spTgt spid="116"/>
                                        </p:tgtEl>
                                        <p:attrNameLst>
                                          <p:attrName>ppt_x</p:attrName>
                                        </p:attrNameLst>
                                      </p:cBhvr>
                                      <p:tavLst>
                                        <p:tav tm="0">
                                          <p:val>
                                            <p:strVal val="#ppt_x"/>
                                          </p:val>
                                        </p:tav>
                                        <p:tav tm="100000">
                                          <p:val>
                                            <p:strVal val="#ppt_x"/>
                                          </p:val>
                                        </p:tav>
                                      </p:tavLst>
                                    </p:anim>
                                    <p:anim calcmode="lin" valueType="num">
                                      <p:cBhvr>
                                        <p:cTn id="17" dur="500" fill="hold"/>
                                        <p:tgtEl>
                                          <p:spTgt spid="116"/>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wipe(left)">
                                      <p:cBhvr>
                                        <p:cTn id="21" dur="500"/>
                                        <p:tgtEl>
                                          <p:spTgt spid="117"/>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89"/>
                                        </p:tgtEl>
                                        <p:attrNameLst>
                                          <p:attrName>style.visibility</p:attrName>
                                        </p:attrNameLst>
                                      </p:cBhvr>
                                      <p:to>
                                        <p:strVal val="visible"/>
                                      </p:to>
                                    </p:set>
                                    <p:anim calcmode="lin" valueType="num">
                                      <p:cBhvr additive="base">
                                        <p:cTn id="25" dur="500"/>
                                        <p:tgtEl>
                                          <p:spTgt spid="89"/>
                                        </p:tgtEl>
                                        <p:attrNameLst>
                                          <p:attrName>ppt_x</p:attrName>
                                        </p:attrNameLst>
                                      </p:cBhvr>
                                      <p:tavLst>
                                        <p:tav tm="0">
                                          <p:val>
                                            <p:strVal val="#ppt_x-#ppt_w*1.125000"/>
                                          </p:val>
                                        </p:tav>
                                        <p:tav tm="100000">
                                          <p:val>
                                            <p:strVal val="#ppt_x"/>
                                          </p:val>
                                        </p:tav>
                                      </p:tavLst>
                                    </p:anim>
                                    <p:animEffect transition="in" filter="wipe(right)">
                                      <p:cBhvr>
                                        <p:cTn id="26" dur="500"/>
                                        <p:tgtEl>
                                          <p:spTgt spid="8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107"/>
                                        </p:tgtEl>
                                        <p:attrNameLst>
                                          <p:attrName>style.visibility</p:attrName>
                                        </p:attrNameLst>
                                      </p:cBhvr>
                                      <p:to>
                                        <p:strVal val="visible"/>
                                      </p:to>
                                    </p:set>
                                    <p:anim calcmode="lin" valueType="num">
                                      <p:cBhvr additive="base">
                                        <p:cTn id="30" dur="500"/>
                                        <p:tgtEl>
                                          <p:spTgt spid="107"/>
                                        </p:tgtEl>
                                        <p:attrNameLst>
                                          <p:attrName>ppt_x</p:attrName>
                                        </p:attrNameLst>
                                      </p:cBhvr>
                                      <p:tavLst>
                                        <p:tav tm="0">
                                          <p:val>
                                            <p:strVal val="#ppt_x-#ppt_w*1.125000"/>
                                          </p:val>
                                        </p:tav>
                                        <p:tav tm="100000">
                                          <p:val>
                                            <p:strVal val="#ppt_x"/>
                                          </p:val>
                                        </p:tav>
                                      </p:tavLst>
                                    </p:anim>
                                    <p:animEffect transition="in" filter="wipe(right)">
                                      <p:cBhvr>
                                        <p:cTn id="31" dur="500"/>
                                        <p:tgtEl>
                                          <p:spTgt spid="107"/>
                                        </p:tgtEl>
                                      </p:cBhvr>
                                    </p:animEffect>
                                  </p:childTnLst>
                                </p:cTn>
                              </p:par>
                              <p:par>
                                <p:cTn id="32" presetID="12" presetClass="entr" presetSubtype="8" fill="hold" nodeType="withEffect">
                                  <p:stCondLst>
                                    <p:cond delay="600"/>
                                  </p:stCondLst>
                                  <p:childTnLst>
                                    <p:set>
                                      <p:cBhvr>
                                        <p:cTn id="33" dur="1" fill="hold">
                                          <p:stCondLst>
                                            <p:cond delay="0"/>
                                          </p:stCondLst>
                                        </p:cTn>
                                        <p:tgtEl>
                                          <p:spTgt spid="95"/>
                                        </p:tgtEl>
                                        <p:attrNameLst>
                                          <p:attrName>style.visibility</p:attrName>
                                        </p:attrNameLst>
                                      </p:cBhvr>
                                      <p:to>
                                        <p:strVal val="visible"/>
                                      </p:to>
                                    </p:set>
                                    <p:anim calcmode="lin" valueType="num">
                                      <p:cBhvr additive="base">
                                        <p:cTn id="34" dur="500"/>
                                        <p:tgtEl>
                                          <p:spTgt spid="95"/>
                                        </p:tgtEl>
                                        <p:attrNameLst>
                                          <p:attrName>ppt_x</p:attrName>
                                        </p:attrNameLst>
                                      </p:cBhvr>
                                      <p:tavLst>
                                        <p:tav tm="0">
                                          <p:val>
                                            <p:strVal val="#ppt_x-#ppt_w*1.125000"/>
                                          </p:val>
                                        </p:tav>
                                        <p:tav tm="100000">
                                          <p:val>
                                            <p:strVal val="#ppt_x"/>
                                          </p:val>
                                        </p:tav>
                                      </p:tavLst>
                                    </p:anim>
                                    <p:animEffect transition="in" filter="wipe(right)">
                                      <p:cBhvr>
                                        <p:cTn id="35"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437369" y="3397944"/>
            <a:ext cx="5220852" cy="570515"/>
          </a:xfrm>
          <a:prstGeom prst="rect">
            <a:avLst/>
          </a:prstGeom>
          <a:gradFill rotWithShape="1">
            <a:gsLst>
              <a:gs pos="20000">
                <a:sysClr val="window" lastClr="FFFFFF">
                  <a:alpha val="50000"/>
                </a:sysClr>
              </a:gs>
              <a:gs pos="100000">
                <a:srgbClr val="4F81BD">
                  <a:tint val="50000"/>
                  <a:shade val="100000"/>
                  <a:satMod val="350000"/>
                  <a:alpha val="0"/>
                </a:srgbClr>
              </a:gs>
            </a:gsLst>
            <a:lin ang="0" scaled="0"/>
          </a:gradFill>
          <a:ln w="9525" cap="flat" cmpd="sng" algn="ctr">
            <a:noFill/>
            <a:prstDash val="solid"/>
          </a:ln>
          <a:effectLst>
            <a:outerShdw blurRad="40000" dist="23000" dir="5400000" rotWithShape="0">
              <a:srgbClr val="000000">
                <a:alpha val="35000"/>
              </a:srgbClr>
            </a:outerShdw>
          </a:effectLst>
        </p:spPr>
        <p:txBody>
          <a:bodyPr lIns="91438" tIns="45719" rIns="91438" bIns="45719"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1" lang="zh-CN" altLang="en-US" sz="80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6" name="文本框 36"/>
          <p:cNvSpPr txBox="1"/>
          <p:nvPr/>
        </p:nvSpPr>
        <p:spPr>
          <a:xfrm>
            <a:off x="4408194" y="3452369"/>
            <a:ext cx="6263664" cy="461663"/>
          </a:xfrm>
          <a:prstGeom prst="rect">
            <a:avLst/>
          </a:prstGeom>
          <a:noFill/>
        </p:spPr>
        <p:txBody>
          <a:bodyPr wrap="square" lIns="91438" tIns="45719" rIns="91438" bIns="45719"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 多类型扫描</a:t>
            </a:r>
          </a:p>
        </p:txBody>
      </p:sp>
      <p:sp>
        <p:nvSpPr>
          <p:cNvPr id="17" name="文本框 15"/>
          <p:cNvSpPr txBox="1"/>
          <p:nvPr/>
        </p:nvSpPr>
        <p:spPr>
          <a:xfrm flipH="1">
            <a:off x="3469856" y="2922113"/>
            <a:ext cx="938338" cy="1323439"/>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pPr defTabSz="457189" fontAlgn="auto">
              <a:spcBef>
                <a:spcPts val="0"/>
              </a:spcBef>
              <a:spcAft>
                <a:spcPts val="0"/>
              </a:spcAft>
            </a:pPr>
            <a:r>
              <a:rPr kumimoji="1" lang="en-US" altLang="zh-CN" sz="8000" b="1" dirty="0">
                <a:solidFill>
                  <a:srgbClr val="F79646">
                    <a:lumMod val="75000"/>
                  </a:srgbClr>
                </a:solidFill>
                <a:latin typeface="微软雅黑"/>
                <a:ea typeface="微软雅黑"/>
              </a:rPr>
              <a:t>2</a:t>
            </a:r>
            <a:endParaRPr kumimoji="1" lang="zh-CN" altLang="en-US" sz="8000" b="1" dirty="0">
              <a:solidFill>
                <a:srgbClr val="F79646">
                  <a:lumMod val="75000"/>
                </a:srgbClr>
              </a:solidFill>
              <a:latin typeface="微软雅黑"/>
              <a:ea typeface="微软雅黑"/>
            </a:endParaRPr>
          </a:p>
        </p:txBody>
      </p:sp>
      <p:sp>
        <p:nvSpPr>
          <p:cNvPr id="18" name="Shape 81"/>
          <p:cNvSpPr/>
          <p:nvPr/>
        </p:nvSpPr>
        <p:spPr>
          <a:xfrm>
            <a:off x="9875506" y="773666"/>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1" name="Shape 82"/>
          <p:cNvSpPr/>
          <p:nvPr/>
        </p:nvSpPr>
        <p:spPr>
          <a:xfrm rot="1472950">
            <a:off x="8598365" y="1484325"/>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2" name="Shape 83"/>
          <p:cNvSpPr/>
          <p:nvPr/>
        </p:nvSpPr>
        <p:spPr>
          <a:xfrm>
            <a:off x="9603835" y="637644"/>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5" name="Shape 84"/>
          <p:cNvSpPr/>
          <p:nvPr/>
        </p:nvSpPr>
        <p:spPr>
          <a:xfrm rot="2487373">
            <a:off x="9460481" y="2019775"/>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extLst>
      <p:ext uri="{BB962C8B-B14F-4D97-AF65-F5344CB8AC3E}">
        <p14:creationId xmlns:p14="http://schemas.microsoft.com/office/powerpoint/2010/main" val="1839986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 presetClass="entr" presetSubtype="0" fill="hold" nodeType="afterEffect">
                                  <p:stCondLst>
                                    <p:cond delay="0"/>
                                  </p:stCondLst>
                                  <p:iterate type="lt">
                                    <p:tmAbs val="100"/>
                                  </p:iterate>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40111" y="2042286"/>
            <a:ext cx="8914951" cy="3785652"/>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TCP SYN </a:t>
            </a:r>
            <a:r>
              <a:rPr lang="zh-CN" altLang="en-US" sz="2000" b="1" dirty="0">
                <a:latin typeface="微软雅黑" panose="020B0503020204020204" pitchFamily="34" charset="-122"/>
                <a:ea typeface="微软雅黑" panose="020B0503020204020204" pitchFamily="34" charset="-122"/>
              </a:rPr>
              <a:t>扫描 ：</a:t>
            </a:r>
            <a:r>
              <a:rPr lang="zh-CN" altLang="en-US" sz="2000" dirty="0">
                <a:latin typeface="微软雅黑" panose="020B0503020204020204" pitchFamily="34" charset="-122"/>
                <a:ea typeface="微软雅黑" panose="020B0503020204020204" pitchFamily="34" charset="-122"/>
              </a:rPr>
              <a:t>若端口扫描没有完成一个完整的</a:t>
            </a:r>
            <a:r>
              <a:rPr lang="en-US" altLang="zh-CN" sz="2000" dirty="0">
                <a:latin typeface="微软雅黑" panose="020B0503020204020204" pitchFamily="34" charset="-122"/>
                <a:ea typeface="微软雅黑" panose="020B0503020204020204" pitchFamily="34" charset="-122"/>
              </a:rPr>
              <a:t>TCP</a:t>
            </a:r>
            <a:r>
              <a:rPr lang="zh-CN" altLang="en-US" sz="2000" dirty="0">
                <a:latin typeface="微软雅黑" panose="020B0503020204020204" pitchFamily="34" charset="-122"/>
                <a:ea typeface="微软雅黑" panose="020B0503020204020204" pitchFamily="34" charset="-122"/>
              </a:rPr>
              <a:t>连接，即在扫描主机和目标主机的一指定端口建立连接的时候，只完成前两次握手，在第三步时，扫描主机中断了本次连接， 使连接没有完全建立起来，所以这种端口扫描又称为“半连接扫描”，也称为“间接扫描”或“半开式扫描”（</a:t>
            </a:r>
            <a:r>
              <a:rPr lang="en-US" altLang="zh-CN" sz="2000" dirty="0">
                <a:latin typeface="微软雅黑" panose="020B0503020204020204" pitchFamily="34" charset="-122"/>
                <a:ea typeface="微软雅黑" panose="020B0503020204020204" pitchFamily="34" charset="-122"/>
              </a:rPr>
              <a:t>Half Open Scan</a:t>
            </a:r>
            <a:r>
              <a:rPr lang="zh-CN" altLang="en-US" sz="2000" dirty="0">
                <a:latin typeface="微软雅黑" panose="020B0503020204020204" pitchFamily="34" charset="-122"/>
                <a:ea typeface="微软雅黑" panose="020B0503020204020204" pitchFamily="34" charset="-122"/>
              </a:rPr>
              <a:t>）。</a:t>
            </a:r>
            <a:br>
              <a:rPr lang="zh-CN" altLang="en-US"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       此种扫描方式的优点是不容易被发现，扫描速度也比较快。同时通过对</a:t>
            </a:r>
            <a:r>
              <a:rPr lang="en-US" altLang="zh-CN" sz="2000" dirty="0">
                <a:latin typeface="微软雅黑" panose="020B0503020204020204" pitchFamily="34" charset="-122"/>
                <a:ea typeface="微软雅黑" panose="020B0503020204020204" pitchFamily="34" charset="-122"/>
              </a:rPr>
              <a:t>MAC</a:t>
            </a:r>
            <a:r>
              <a:rPr lang="zh-CN" altLang="en-US" sz="2000" dirty="0">
                <a:latin typeface="微软雅黑" panose="020B0503020204020204" pitchFamily="34" charset="-122"/>
                <a:ea typeface="微软雅黑" panose="020B0503020204020204" pitchFamily="34" charset="-122"/>
              </a:rPr>
              <a:t>地址的判断，可以对一些路由器进行端口扫描，缺点是需要系统管理员的权限，不适合使用多线程技术。因为在实现过程中需要自己完成对应答数据报的查找、分析，使用多线程容易发生数据报的串位现象，也就是原来应该这个线程接收的数据报被另一个线程接收，接收后，这个数据报就会被丢弃，而等待线程只好在超时之后再发送一个</a:t>
            </a:r>
            <a:r>
              <a:rPr lang="en-US" altLang="zh-CN" sz="2000" dirty="0">
                <a:latin typeface="微软雅黑" panose="020B0503020204020204" pitchFamily="34" charset="-122"/>
                <a:ea typeface="微软雅黑" panose="020B0503020204020204" pitchFamily="34" charset="-122"/>
              </a:rPr>
              <a:t>SYN</a:t>
            </a:r>
            <a:r>
              <a:rPr lang="zh-CN" altLang="en-US" sz="2000" dirty="0">
                <a:latin typeface="微软雅黑" panose="020B0503020204020204" pitchFamily="34" charset="-122"/>
                <a:ea typeface="微软雅黑" panose="020B0503020204020204" pitchFamily="34" charset="-122"/>
              </a:rPr>
              <a:t>数据报，等待应答。这样，所用的时间反而会增加。</a:t>
            </a:r>
            <a:endParaRPr lang="en-US" altLang="zh-CN" sz="2000" dirty="0">
              <a:latin typeface="微软雅黑" panose="020B0503020204020204" pitchFamily="34" charset="-122"/>
              <a:ea typeface="微软雅黑" panose="020B0503020204020204" pitchFamily="34" charset="-122"/>
            </a:endParaRPr>
          </a:p>
        </p:txBody>
      </p:sp>
      <p:sp>
        <p:nvSpPr>
          <p:cNvPr id="5" name="圆角矩形 4"/>
          <p:cNvSpPr/>
          <p:nvPr/>
        </p:nvSpPr>
        <p:spPr>
          <a:xfrm>
            <a:off x="2487095" y="646048"/>
            <a:ext cx="5765654"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6" name="矩形 5"/>
          <p:cNvSpPr/>
          <p:nvPr/>
        </p:nvSpPr>
        <p:spPr>
          <a:xfrm>
            <a:off x="2661698" y="725724"/>
            <a:ext cx="2358338"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 多类型扫描</a:t>
            </a:r>
          </a:p>
        </p:txBody>
      </p:sp>
    </p:spTree>
    <p:extLst>
      <p:ext uri="{BB962C8B-B14F-4D97-AF65-F5344CB8AC3E}">
        <p14:creationId xmlns:p14="http://schemas.microsoft.com/office/powerpoint/2010/main" val="2996287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9503" y="2921962"/>
            <a:ext cx="8914951" cy="1015663"/>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TCP NULL </a:t>
            </a:r>
            <a:r>
              <a:rPr lang="zh-CN" altLang="en-US" sz="2000" b="1" dirty="0">
                <a:latin typeface="微软雅黑" panose="020B0503020204020204" pitchFamily="34" charset="-122"/>
                <a:ea typeface="微软雅黑" panose="020B0503020204020204" pitchFamily="34" charset="-122"/>
              </a:rPr>
              <a:t>扫描 ：</a:t>
            </a:r>
            <a:r>
              <a:rPr lang="en-US" altLang="zh-CN" sz="2000" dirty="0">
                <a:latin typeface="微软雅黑" panose="020B0503020204020204" pitchFamily="34" charset="-122"/>
                <a:ea typeface="微软雅黑" panose="020B0503020204020204" pitchFamily="34" charset="-122"/>
              </a:rPr>
              <a:t>TCP </a:t>
            </a:r>
            <a:r>
              <a:rPr lang="zh-CN" altLang="en-US" sz="2000" dirty="0">
                <a:latin typeface="微软雅黑" panose="020B0503020204020204" pitchFamily="34" charset="-122"/>
                <a:ea typeface="微软雅黑" panose="020B0503020204020204" pitchFamily="34" charset="-122"/>
              </a:rPr>
              <a:t>空扫描设置</a:t>
            </a:r>
            <a:r>
              <a:rPr lang="en-US" altLang="zh-CN" sz="2000" dirty="0">
                <a:latin typeface="微软雅黑" panose="020B0503020204020204" pitchFamily="34" charset="-122"/>
                <a:ea typeface="微软雅黑" panose="020B0503020204020204" pitchFamily="34" charset="-122"/>
              </a:rPr>
              <a:t>TCP </a:t>
            </a:r>
            <a:r>
              <a:rPr lang="zh-CN" altLang="en-US" sz="2000" dirty="0">
                <a:latin typeface="微软雅黑" panose="020B0503020204020204" pitchFamily="34" charset="-122"/>
                <a:ea typeface="微软雅黑" panose="020B0503020204020204" pitchFamily="34" charset="-122"/>
              </a:rPr>
              <a:t>的标志头为零，向目标端口发送一个不包含任何标志的分组。根据</a:t>
            </a:r>
            <a:r>
              <a:rPr lang="en-US" altLang="zh-CN" sz="2000" dirty="0">
                <a:latin typeface="微软雅黑" panose="020B0503020204020204" pitchFamily="34" charset="-122"/>
                <a:ea typeface="微软雅黑" panose="020B0503020204020204" pitchFamily="34" charset="-122"/>
              </a:rPr>
              <a:t>RFC793</a:t>
            </a:r>
            <a:r>
              <a:rPr lang="zh-CN" altLang="en-US" sz="2000" dirty="0">
                <a:latin typeface="微软雅黑" panose="020B0503020204020204" pitchFamily="34" charset="-122"/>
                <a:ea typeface="微软雅黑" panose="020B0503020204020204" pitchFamily="34" charset="-122"/>
              </a:rPr>
              <a:t>，对于所有关闭的端口，目标系统也应该返回</a:t>
            </a:r>
            <a:r>
              <a:rPr lang="en-US" altLang="zh-CN" sz="2000" dirty="0">
                <a:latin typeface="微软雅黑" panose="020B0503020204020204" pitchFamily="34" charset="-122"/>
                <a:ea typeface="微软雅黑" panose="020B0503020204020204" pitchFamily="34" charset="-122"/>
              </a:rPr>
              <a:t>RST</a:t>
            </a:r>
            <a:r>
              <a:rPr lang="zh-CN" altLang="en-US" sz="2000" dirty="0">
                <a:latin typeface="微软雅黑" panose="020B0503020204020204" pitchFamily="34" charset="-122"/>
                <a:ea typeface="微软雅黑" panose="020B0503020204020204" pitchFamily="34" charset="-122"/>
              </a:rPr>
              <a:t>标志。所以如果返回一个</a:t>
            </a:r>
            <a:r>
              <a:rPr lang="en-US" altLang="zh-CN" sz="2000" dirty="0">
                <a:latin typeface="微软雅黑" panose="020B0503020204020204" pitchFamily="34" charset="-122"/>
                <a:ea typeface="微软雅黑" panose="020B0503020204020204" pitchFamily="34" charset="-122"/>
              </a:rPr>
              <a:t>RST</a:t>
            </a:r>
            <a:r>
              <a:rPr lang="zh-CN" altLang="en-US" sz="2000" dirty="0">
                <a:latin typeface="微软雅黑" panose="020B0503020204020204" pitchFamily="34" charset="-122"/>
                <a:ea typeface="微软雅黑" panose="020B0503020204020204" pitchFamily="34" charset="-122"/>
              </a:rPr>
              <a:t>数据包则表示这个端口是关闭的。</a:t>
            </a:r>
            <a:endParaRPr lang="en-US" altLang="zh-CN" sz="2000" dirty="0">
              <a:latin typeface="微软雅黑" panose="020B0503020204020204" pitchFamily="34" charset="-122"/>
              <a:ea typeface="微软雅黑" panose="020B0503020204020204" pitchFamily="34" charset="-122"/>
            </a:endParaRPr>
          </a:p>
        </p:txBody>
      </p:sp>
      <p:sp>
        <p:nvSpPr>
          <p:cNvPr id="5" name="圆角矩形 4"/>
          <p:cNvSpPr/>
          <p:nvPr/>
        </p:nvSpPr>
        <p:spPr>
          <a:xfrm>
            <a:off x="2487095" y="646048"/>
            <a:ext cx="5765654"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6" name="矩形 5"/>
          <p:cNvSpPr/>
          <p:nvPr/>
        </p:nvSpPr>
        <p:spPr>
          <a:xfrm>
            <a:off x="2661698" y="725724"/>
            <a:ext cx="2358338"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 多类型扫描</a:t>
            </a:r>
          </a:p>
        </p:txBody>
      </p:sp>
    </p:spTree>
    <p:extLst>
      <p:ext uri="{BB962C8B-B14F-4D97-AF65-F5344CB8AC3E}">
        <p14:creationId xmlns:p14="http://schemas.microsoft.com/office/powerpoint/2010/main" val="36565554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14779" y="2250628"/>
            <a:ext cx="8914951" cy="4093428"/>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TCP FIN </a:t>
            </a:r>
            <a:r>
              <a:rPr lang="zh-CN" altLang="en-US" sz="2000" b="1" dirty="0">
                <a:latin typeface="微软雅黑" panose="020B0503020204020204" pitchFamily="34" charset="-122"/>
                <a:ea typeface="微软雅黑" panose="020B0503020204020204" pitchFamily="34" charset="-122"/>
              </a:rPr>
              <a:t>扫描 </a:t>
            </a:r>
            <a:r>
              <a:rPr lang="en-US" altLang="zh-CN" sz="2000" b="1"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TCP FIN </a:t>
            </a:r>
            <a:r>
              <a:rPr lang="zh-CN" altLang="en-US" sz="2000" dirty="0">
                <a:latin typeface="微软雅黑" panose="020B0503020204020204" pitchFamily="34" charset="-122"/>
                <a:ea typeface="微软雅黑" panose="020B0503020204020204" pitchFamily="34" charset="-122"/>
              </a:rPr>
              <a:t>扫描发送一个</a:t>
            </a:r>
            <a:r>
              <a:rPr lang="en-US" altLang="zh-CN" sz="2000" dirty="0">
                <a:latin typeface="微软雅黑" panose="020B0503020204020204" pitchFamily="34" charset="-122"/>
                <a:ea typeface="微软雅黑" panose="020B0503020204020204" pitchFamily="34" charset="-122"/>
              </a:rPr>
              <a:t>FIN</a:t>
            </a:r>
            <a:r>
              <a:rPr lang="zh-CN" altLang="en-US" sz="2000" dirty="0">
                <a:latin typeface="微软雅黑" panose="020B0503020204020204" pitchFamily="34" charset="-122"/>
                <a:ea typeface="微软雅黑" panose="020B0503020204020204" pitchFamily="34" charset="-122"/>
              </a:rPr>
              <a:t> （结束）位标志数据包，主动关闭连接，关闭的端口会回应一个设置了</a:t>
            </a:r>
            <a:r>
              <a:rPr lang="en-US" altLang="zh-CN" sz="2000" dirty="0">
                <a:latin typeface="微软雅黑" panose="020B0503020204020204" pitchFamily="34" charset="-122"/>
                <a:ea typeface="微软雅黑" panose="020B0503020204020204" pitchFamily="34" charset="-122"/>
              </a:rPr>
              <a:t>RST</a:t>
            </a:r>
            <a:r>
              <a:rPr lang="zh-CN" altLang="en-US" sz="2000" dirty="0">
                <a:latin typeface="微软雅黑" panose="020B0503020204020204" pitchFamily="34" charset="-122"/>
                <a:ea typeface="微软雅黑" panose="020B0503020204020204" pitchFamily="34" charset="-122"/>
              </a:rPr>
              <a:t>的连接复位数据报；而开放的端口则会对这种可疑的数据报不加理睬，将它丢弃。可以根据是否收到 </a:t>
            </a:r>
            <a:r>
              <a:rPr lang="en-US" altLang="zh-CN" sz="2000" dirty="0">
                <a:latin typeface="微软雅黑" panose="020B0503020204020204" pitchFamily="34" charset="-122"/>
                <a:ea typeface="微软雅黑" panose="020B0503020204020204" pitchFamily="34" charset="-122"/>
              </a:rPr>
              <a:t>RST</a:t>
            </a:r>
            <a:r>
              <a:rPr lang="zh-CN" altLang="en-US" sz="2000" dirty="0">
                <a:latin typeface="微软雅黑" panose="020B0503020204020204" pitchFamily="34" charset="-122"/>
                <a:ea typeface="微软雅黑" panose="020B0503020204020204" pitchFamily="34" charset="-122"/>
              </a:rPr>
              <a:t>数据报来判断对方的端口是否开放，如果返回</a:t>
            </a:r>
            <a:r>
              <a:rPr lang="en-US" altLang="zh-CN" sz="2000" dirty="0">
                <a:latin typeface="微软雅黑" panose="020B0503020204020204" pitchFamily="34" charset="-122"/>
                <a:ea typeface="微软雅黑" panose="020B0503020204020204" pitchFamily="34" charset="-122"/>
              </a:rPr>
              <a:t>RST </a:t>
            </a:r>
            <a:r>
              <a:rPr lang="zh-CN" altLang="en-US" sz="2000" dirty="0">
                <a:latin typeface="微软雅黑" panose="020B0503020204020204" pitchFamily="34" charset="-122"/>
                <a:ea typeface="微软雅黑" panose="020B0503020204020204" pitchFamily="34" charset="-122"/>
              </a:rPr>
              <a:t>数据包则表示端口是关闭的。</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这种扫描方式的特点是隐秘，不容易被发现。该方案有两个缺点：首先， 要判断对方端口是否开放必须等待超时，增加了探测时间，而且容易得出错误的结论；其次，一些系统并没有遵循规定，最典型的就是</a:t>
            </a:r>
            <a:r>
              <a:rPr lang="en-US" altLang="zh-CN" sz="2000" dirty="0">
                <a:latin typeface="微软雅黑" panose="020B0503020204020204" pitchFamily="34" charset="-122"/>
                <a:ea typeface="微软雅黑" panose="020B0503020204020204" pitchFamily="34" charset="-122"/>
              </a:rPr>
              <a:t>Microsoft</a:t>
            </a:r>
            <a:r>
              <a:rPr lang="zh-CN" altLang="en-US" sz="2000" dirty="0">
                <a:latin typeface="微软雅黑" panose="020B0503020204020204" pitchFamily="34" charset="-122"/>
                <a:ea typeface="微软雅黑" panose="020B0503020204020204" pitchFamily="34" charset="-122"/>
              </a:rPr>
              <a:t>公司所开发的操作系统。这些系统一旦收到这样的数据报，无论端口是否开放都会回应一个 </a:t>
            </a:r>
            <a:r>
              <a:rPr lang="en-US" altLang="zh-CN" sz="2000" dirty="0">
                <a:latin typeface="微软雅黑" panose="020B0503020204020204" pitchFamily="34" charset="-122"/>
                <a:ea typeface="微软雅黑" panose="020B0503020204020204" pitchFamily="34" charset="-122"/>
              </a:rPr>
              <a:t>RST</a:t>
            </a:r>
            <a:r>
              <a:rPr lang="zh-CN" altLang="en-US" sz="2000" dirty="0">
                <a:latin typeface="微软雅黑" panose="020B0503020204020204" pitchFamily="34" charset="-122"/>
                <a:ea typeface="微软雅黑" panose="020B0503020204020204" pitchFamily="34" charset="-122"/>
              </a:rPr>
              <a:t>连接复位数据报，这样一来，这种扫描方案对于这类操作系统是无效的。</a:t>
            </a:r>
          </a:p>
          <a:p>
            <a:br>
              <a:rPr lang="zh-CN" altLang="en-US" sz="2000" dirty="0"/>
            </a:br>
            <a:endParaRPr lang="en-US" altLang="zh-CN" sz="2000" dirty="0">
              <a:latin typeface="微软雅黑" panose="020B0503020204020204" pitchFamily="34" charset="-122"/>
              <a:ea typeface="微软雅黑" panose="020B0503020204020204" pitchFamily="34" charset="-122"/>
            </a:endParaRPr>
          </a:p>
        </p:txBody>
      </p:sp>
      <p:sp>
        <p:nvSpPr>
          <p:cNvPr id="5" name="圆角矩形 4"/>
          <p:cNvSpPr/>
          <p:nvPr/>
        </p:nvSpPr>
        <p:spPr>
          <a:xfrm>
            <a:off x="2487095" y="646048"/>
            <a:ext cx="5765654"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6" name="矩形 5"/>
          <p:cNvSpPr/>
          <p:nvPr/>
        </p:nvSpPr>
        <p:spPr>
          <a:xfrm>
            <a:off x="2661698" y="725724"/>
            <a:ext cx="2358338"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 多类型扫描</a:t>
            </a:r>
          </a:p>
        </p:txBody>
      </p:sp>
    </p:spTree>
    <p:extLst>
      <p:ext uri="{BB962C8B-B14F-4D97-AF65-F5344CB8AC3E}">
        <p14:creationId xmlns:p14="http://schemas.microsoft.com/office/powerpoint/2010/main" val="9893167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9504" y="2921962"/>
            <a:ext cx="8394092" cy="1323439"/>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TCP XMAS </a:t>
            </a:r>
            <a:r>
              <a:rPr lang="zh-CN" altLang="en-US" sz="2000" b="1" dirty="0">
                <a:latin typeface="微软雅黑" panose="020B0503020204020204" pitchFamily="34" charset="-122"/>
                <a:ea typeface="微软雅黑" panose="020B0503020204020204" pitchFamily="34" charset="-122"/>
              </a:rPr>
              <a:t>扫描 ：</a:t>
            </a:r>
            <a:r>
              <a:rPr lang="zh-CN" altLang="en-US" sz="2000" dirty="0">
                <a:latin typeface="微软雅黑" panose="020B0503020204020204" pitchFamily="34" charset="-122"/>
                <a:ea typeface="微软雅黑" panose="020B0503020204020204" pitchFamily="34" charset="-122"/>
              </a:rPr>
              <a:t>这种方法向目标端口发送一个含有</a:t>
            </a:r>
            <a:r>
              <a:rPr lang="en-US" altLang="zh-CN" sz="2000" dirty="0">
                <a:latin typeface="微软雅黑" panose="020B0503020204020204" pitchFamily="34" charset="-122"/>
                <a:ea typeface="微软雅黑" panose="020B0503020204020204" pitchFamily="34" charset="-122"/>
              </a:rPr>
              <a:t>FIN</a:t>
            </a:r>
            <a:r>
              <a:rPr lang="zh-CN" altLang="en-US" sz="2000" dirty="0">
                <a:latin typeface="微软雅黑" panose="020B0503020204020204" pitchFamily="34" charset="-122"/>
                <a:ea typeface="微软雅黑" panose="020B0503020204020204" pitchFamily="34" charset="-122"/>
              </a:rPr>
              <a:t>（结束）、</a:t>
            </a:r>
            <a:r>
              <a:rPr lang="en-US" altLang="zh-CN" sz="2000" dirty="0">
                <a:latin typeface="微软雅黑" panose="020B0503020204020204" pitchFamily="34" charset="-122"/>
                <a:ea typeface="微软雅黑" panose="020B0503020204020204" pitchFamily="34" charset="-122"/>
              </a:rPr>
              <a:t>URG</a:t>
            </a:r>
            <a:r>
              <a:rPr lang="zh-CN" altLang="en-US" sz="2000" dirty="0">
                <a:latin typeface="微软雅黑" panose="020B0503020204020204" pitchFamily="34" charset="-122"/>
                <a:ea typeface="微软雅黑" panose="020B0503020204020204" pitchFamily="34" charset="-122"/>
              </a:rPr>
              <a:t>（紧急）和</a:t>
            </a:r>
            <a:r>
              <a:rPr lang="en-US" altLang="zh-CN" sz="2000" dirty="0">
                <a:latin typeface="微软雅黑" panose="020B0503020204020204" pitchFamily="34" charset="-122"/>
                <a:ea typeface="微软雅黑" panose="020B0503020204020204" pitchFamily="34" charset="-122"/>
              </a:rPr>
              <a:t>PUSH</a:t>
            </a:r>
            <a:r>
              <a:rPr lang="zh-CN" altLang="en-US" sz="2000" dirty="0">
                <a:latin typeface="微软雅黑" panose="020B0503020204020204" pitchFamily="34" charset="-122"/>
                <a:ea typeface="微软雅黑" panose="020B0503020204020204" pitchFamily="34" charset="-122"/>
              </a:rPr>
              <a:t>（弹出）标志的分组。根据</a:t>
            </a:r>
            <a:r>
              <a:rPr lang="en-US" altLang="zh-CN" sz="2000" dirty="0">
                <a:latin typeface="微软雅黑" panose="020B0503020204020204" pitchFamily="34" charset="-122"/>
                <a:ea typeface="微软雅黑" panose="020B0503020204020204" pitchFamily="34" charset="-122"/>
              </a:rPr>
              <a:t>RFC793</a:t>
            </a:r>
            <a:r>
              <a:rPr lang="zh-CN" altLang="en-US" sz="2000" dirty="0">
                <a:latin typeface="微软雅黑" panose="020B0503020204020204" pitchFamily="34" charset="-122"/>
                <a:ea typeface="微软雅黑" panose="020B0503020204020204" pitchFamily="34" charset="-122"/>
              </a:rPr>
              <a:t>，对于所有关闭的端口，目标系统应该返回</a:t>
            </a:r>
            <a:r>
              <a:rPr lang="en-US" altLang="zh-CN" sz="2000" dirty="0">
                <a:latin typeface="微软雅黑" panose="020B0503020204020204" pitchFamily="34" charset="-122"/>
                <a:ea typeface="微软雅黑" panose="020B0503020204020204" pitchFamily="34" charset="-122"/>
              </a:rPr>
              <a:t>RST</a:t>
            </a:r>
            <a:r>
              <a:rPr lang="zh-CN" altLang="en-US" sz="2000" dirty="0">
                <a:latin typeface="微软雅黑" panose="020B0503020204020204" pitchFamily="34" charset="-122"/>
                <a:ea typeface="微软雅黑" panose="020B0503020204020204" pitchFamily="34" charset="-122"/>
              </a:rPr>
              <a:t>标志。根据这一原理就可以判断哪些端口是开放的。</a:t>
            </a:r>
          </a:p>
        </p:txBody>
      </p:sp>
      <p:sp>
        <p:nvSpPr>
          <p:cNvPr id="5" name="圆角矩形 4"/>
          <p:cNvSpPr/>
          <p:nvPr/>
        </p:nvSpPr>
        <p:spPr>
          <a:xfrm>
            <a:off x="2487095" y="646048"/>
            <a:ext cx="5765654"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6" name="矩形 5"/>
          <p:cNvSpPr/>
          <p:nvPr/>
        </p:nvSpPr>
        <p:spPr>
          <a:xfrm>
            <a:off x="2661698" y="725724"/>
            <a:ext cx="2358338"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 多类型扫描</a:t>
            </a:r>
          </a:p>
        </p:txBody>
      </p:sp>
    </p:spTree>
    <p:extLst>
      <p:ext uri="{BB962C8B-B14F-4D97-AF65-F5344CB8AC3E}">
        <p14:creationId xmlns:p14="http://schemas.microsoft.com/office/powerpoint/2010/main" val="19970186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5332" y="2215906"/>
            <a:ext cx="8394092" cy="3170099"/>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UDP Scan</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UDP</a:t>
            </a:r>
            <a:r>
              <a:rPr lang="zh-CN" altLang="en-US" sz="2000" b="1" dirty="0">
                <a:latin typeface="微软雅黑" panose="020B0503020204020204" pitchFamily="34" charset="-122"/>
                <a:ea typeface="微软雅黑" panose="020B0503020204020204" pitchFamily="34" charset="-122"/>
              </a:rPr>
              <a:t>协议扫描）：</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UDP</a:t>
            </a:r>
            <a:r>
              <a:rPr lang="zh-CN" altLang="en-US" sz="2000" dirty="0">
                <a:latin typeface="微软雅黑" panose="020B0503020204020204" pitchFamily="34" charset="-122"/>
                <a:ea typeface="微软雅黑" panose="020B0503020204020204" pitchFamily="34" charset="-122"/>
              </a:rPr>
              <a:t>扫描中，是往目标端口发送一个</a:t>
            </a:r>
            <a:r>
              <a:rPr lang="en-US" altLang="zh-CN" sz="2000" dirty="0">
                <a:latin typeface="微软雅黑" panose="020B0503020204020204" pitchFamily="34" charset="-122"/>
                <a:ea typeface="微软雅黑" panose="020B0503020204020204" pitchFamily="34" charset="-122"/>
              </a:rPr>
              <a:t>UDP</a:t>
            </a:r>
            <a:r>
              <a:rPr lang="zh-CN" altLang="en-US" sz="2000" dirty="0">
                <a:latin typeface="微软雅黑" panose="020B0503020204020204" pitchFamily="34" charset="-122"/>
                <a:ea typeface="微软雅黑" panose="020B0503020204020204" pitchFamily="34" charset="-122"/>
              </a:rPr>
              <a:t>分组。如果目标端口是以一个“</a:t>
            </a:r>
            <a:r>
              <a:rPr lang="en-US" altLang="zh-CN" sz="2000" dirty="0">
                <a:latin typeface="微软雅黑" panose="020B0503020204020204" pitchFamily="34" charset="-122"/>
                <a:ea typeface="微软雅黑" panose="020B0503020204020204" pitchFamily="34" charset="-122"/>
              </a:rPr>
              <a:t>ICMP port Unreachable”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ICMP</a:t>
            </a:r>
            <a:r>
              <a:rPr lang="zh-CN" altLang="en-US" sz="2000" dirty="0">
                <a:latin typeface="微软雅黑" panose="020B0503020204020204" pitchFamily="34" charset="-122"/>
                <a:ea typeface="微软雅黑" panose="020B0503020204020204" pitchFamily="34" charset="-122"/>
              </a:rPr>
              <a:t>端口不可到达）消息来作为响应的，那么该端口是关闭的。相反，如果没有收到这个消息那就可以推断该端口打开着。还有就是一些特殊的</a:t>
            </a:r>
            <a:r>
              <a:rPr lang="en-US" altLang="zh-CN" sz="2000" dirty="0">
                <a:latin typeface="微软雅黑" panose="020B0503020204020204" pitchFamily="34" charset="-122"/>
                <a:ea typeface="微软雅黑" panose="020B0503020204020204" pitchFamily="34" charset="-122"/>
              </a:rPr>
              <a:t>UDP</a:t>
            </a:r>
            <a:r>
              <a:rPr lang="zh-CN" altLang="en-US" sz="2000" dirty="0">
                <a:latin typeface="微软雅黑" panose="020B0503020204020204" pitchFamily="34" charset="-122"/>
                <a:ea typeface="微软雅黑" panose="020B0503020204020204" pitchFamily="34" charset="-122"/>
              </a:rPr>
              <a:t>回馈，比如</a:t>
            </a:r>
            <a:r>
              <a:rPr lang="en-US" altLang="zh-CN" sz="2000" dirty="0">
                <a:latin typeface="微软雅黑" panose="020B0503020204020204" pitchFamily="34" charset="-122"/>
                <a:ea typeface="微软雅黑" panose="020B0503020204020204" pitchFamily="34" charset="-122"/>
              </a:rPr>
              <a:t>SQL Server</a:t>
            </a:r>
            <a:r>
              <a:rPr lang="zh-CN" altLang="en-US" sz="2000" dirty="0">
                <a:latin typeface="微软雅黑" panose="020B0503020204020204" pitchFamily="34" charset="-122"/>
                <a:ea typeface="微软雅黑" panose="020B0503020204020204" pitchFamily="34" charset="-122"/>
              </a:rPr>
              <a:t>服务器，对其</a:t>
            </a:r>
            <a:r>
              <a:rPr lang="en-US" altLang="zh-CN" sz="2000" dirty="0">
                <a:latin typeface="微软雅黑" panose="020B0503020204020204" pitchFamily="34" charset="-122"/>
                <a:ea typeface="微软雅黑" panose="020B0503020204020204" pitchFamily="34" charset="-122"/>
              </a:rPr>
              <a:t>1434</a:t>
            </a:r>
            <a:r>
              <a:rPr lang="zh-CN" altLang="en-US" sz="2000" dirty="0">
                <a:latin typeface="微软雅黑" panose="020B0503020204020204" pitchFamily="34" charset="-122"/>
                <a:ea typeface="微软雅黑" panose="020B0503020204020204" pitchFamily="34" charset="-122"/>
              </a:rPr>
              <a:t>号端口发送“</a:t>
            </a:r>
            <a:r>
              <a:rPr lang="en-US" altLang="zh-CN" sz="2000" dirty="0">
                <a:latin typeface="微软雅黑" panose="020B0503020204020204" pitchFamily="34" charset="-122"/>
                <a:ea typeface="微软雅黑" panose="020B0503020204020204" pitchFamily="34" charset="-122"/>
              </a:rPr>
              <a:t>x02”</a:t>
            </a:r>
            <a:r>
              <a:rPr lang="zh-CN" altLang="en-US" sz="2000" dirty="0">
                <a:latin typeface="微软雅黑" panose="020B0503020204020204" pitchFamily="34" charset="-122"/>
                <a:ea typeface="微软雅黑" panose="020B0503020204020204" pitchFamily="34" charset="-122"/>
              </a:rPr>
              <a:t>或者“</a:t>
            </a:r>
            <a:r>
              <a:rPr lang="en-US" altLang="zh-CN" sz="2000" dirty="0">
                <a:latin typeface="微软雅黑" panose="020B0503020204020204" pitchFamily="34" charset="-122"/>
                <a:ea typeface="微软雅黑" panose="020B0503020204020204" pitchFamily="34" charset="-122"/>
              </a:rPr>
              <a:t>x03”</a:t>
            </a:r>
            <a:r>
              <a:rPr lang="zh-CN" altLang="en-US" sz="2000" dirty="0">
                <a:latin typeface="微软雅黑" panose="020B0503020204020204" pitchFamily="34" charset="-122"/>
                <a:ea typeface="微软雅黑" panose="020B0503020204020204" pitchFamily="34" charset="-122"/>
              </a:rPr>
              <a:t>就能够探测得到其连接端口。由于</a:t>
            </a:r>
            <a:r>
              <a:rPr lang="en-US" altLang="zh-CN" sz="2000" dirty="0">
                <a:latin typeface="微软雅黑" panose="020B0503020204020204" pitchFamily="34" charset="-122"/>
                <a:ea typeface="微软雅黑" panose="020B0503020204020204" pitchFamily="34" charset="-122"/>
              </a:rPr>
              <a:t>UDP</a:t>
            </a:r>
            <a:r>
              <a:rPr lang="zh-CN" altLang="en-US" sz="2000" dirty="0">
                <a:latin typeface="微软雅黑" panose="020B0503020204020204" pitchFamily="34" charset="-122"/>
                <a:ea typeface="微软雅黑" panose="020B0503020204020204" pitchFamily="34" charset="-122"/>
              </a:rPr>
              <a:t>是无连接的不可靠协议，因此这种技巧的准确性很大程度上取决于与网络及系统资源的使用率相关的多个因素。另外，当试图扫描一个大量应用分组过滤功能的设备时，</a:t>
            </a:r>
            <a:r>
              <a:rPr lang="en-US" altLang="zh-CN" sz="2000" dirty="0">
                <a:latin typeface="微软雅黑" panose="020B0503020204020204" pitchFamily="34" charset="-122"/>
                <a:ea typeface="微软雅黑" panose="020B0503020204020204" pitchFamily="34" charset="-122"/>
              </a:rPr>
              <a:t>UDP</a:t>
            </a:r>
            <a:r>
              <a:rPr lang="zh-CN" altLang="en-US" sz="2000" dirty="0">
                <a:latin typeface="微软雅黑" panose="020B0503020204020204" pitchFamily="34" charset="-122"/>
                <a:ea typeface="微软雅黑" panose="020B0503020204020204" pitchFamily="34" charset="-122"/>
              </a:rPr>
              <a:t>扫描将是一个非常缓慢的过程。如果要在互联网上执行</a:t>
            </a:r>
            <a:r>
              <a:rPr lang="en-US" altLang="zh-CN" sz="2000" dirty="0">
                <a:latin typeface="微软雅黑" panose="020B0503020204020204" pitchFamily="34" charset="-122"/>
                <a:ea typeface="微软雅黑" panose="020B0503020204020204" pitchFamily="34" charset="-122"/>
              </a:rPr>
              <a:t>UDP</a:t>
            </a:r>
            <a:r>
              <a:rPr lang="zh-CN" altLang="en-US" sz="2000" dirty="0">
                <a:latin typeface="微软雅黑" panose="020B0503020204020204" pitchFamily="34" charset="-122"/>
                <a:ea typeface="微软雅黑" panose="020B0503020204020204" pitchFamily="34" charset="-122"/>
              </a:rPr>
              <a:t>扫描，那么结果就是不可靠的。</a:t>
            </a:r>
          </a:p>
        </p:txBody>
      </p:sp>
      <p:sp>
        <p:nvSpPr>
          <p:cNvPr id="5" name="圆角矩形 4"/>
          <p:cNvSpPr/>
          <p:nvPr/>
        </p:nvSpPr>
        <p:spPr>
          <a:xfrm>
            <a:off x="2487095" y="646048"/>
            <a:ext cx="5765654"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6" name="矩形 5"/>
          <p:cNvSpPr/>
          <p:nvPr/>
        </p:nvSpPr>
        <p:spPr>
          <a:xfrm>
            <a:off x="2661698" y="725724"/>
            <a:ext cx="2358338"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 多类型扫描</a:t>
            </a:r>
          </a:p>
        </p:txBody>
      </p:sp>
    </p:spTree>
    <p:extLst>
      <p:ext uri="{BB962C8B-B14F-4D97-AF65-F5344CB8AC3E}">
        <p14:creationId xmlns:p14="http://schemas.microsoft.com/office/powerpoint/2010/main" val="11902900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5332" y="2215906"/>
            <a:ext cx="8394092" cy="2862322"/>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高级</a:t>
            </a:r>
            <a:r>
              <a:rPr lang="en-US" altLang="zh-CN" sz="2000" b="1" dirty="0">
                <a:latin typeface="微软雅黑" panose="020B0503020204020204" pitchFamily="34" charset="-122"/>
                <a:ea typeface="微软雅黑" panose="020B0503020204020204" pitchFamily="34" charset="-122"/>
              </a:rPr>
              <a:t>ICMP</a:t>
            </a:r>
            <a:r>
              <a:rPr lang="zh-CN" altLang="en-US" sz="2000" b="1" dirty="0">
                <a:latin typeface="微软雅黑" panose="020B0503020204020204" pitchFamily="34" charset="-122"/>
                <a:ea typeface="微软雅黑" panose="020B0503020204020204" pitchFamily="34" charset="-122"/>
              </a:rPr>
              <a:t>扫描技术</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Ping</a:t>
            </a:r>
            <a:r>
              <a:rPr lang="zh-CN" altLang="en-US" sz="2000" dirty="0">
                <a:latin typeface="微软雅黑" panose="020B0503020204020204" pitchFamily="34" charset="-122"/>
                <a:ea typeface="微软雅黑" panose="020B0503020204020204" pitchFamily="34" charset="-122"/>
              </a:rPr>
              <a:t>是利用</a:t>
            </a:r>
            <a:r>
              <a:rPr lang="en-US" altLang="zh-CN" sz="2000" dirty="0">
                <a:latin typeface="微软雅黑" panose="020B0503020204020204" pitchFamily="34" charset="-122"/>
                <a:ea typeface="微软雅黑" panose="020B0503020204020204" pitchFamily="34" charset="-122"/>
              </a:rPr>
              <a:t>ICMP</a:t>
            </a:r>
            <a:r>
              <a:rPr lang="zh-CN" altLang="en-US" sz="2000" dirty="0">
                <a:latin typeface="微软雅黑" panose="020B0503020204020204" pitchFamily="34" charset="-122"/>
                <a:ea typeface="微软雅黑" panose="020B0503020204020204" pitchFamily="34" charset="-122"/>
              </a:rPr>
              <a:t>协议实现的，高级的</a:t>
            </a:r>
            <a:r>
              <a:rPr lang="en-US" altLang="zh-CN" sz="2000" dirty="0">
                <a:latin typeface="微软雅黑" panose="020B0503020204020204" pitchFamily="34" charset="-122"/>
                <a:ea typeface="微软雅黑" panose="020B0503020204020204" pitchFamily="34" charset="-122"/>
              </a:rPr>
              <a:t>ICMP</a:t>
            </a:r>
            <a:r>
              <a:rPr lang="zh-CN" altLang="en-US" sz="2000" dirty="0">
                <a:latin typeface="微软雅黑" panose="020B0503020204020204" pitchFamily="34" charset="-122"/>
                <a:ea typeface="微软雅黑" panose="020B0503020204020204" pitchFamily="34" charset="-122"/>
              </a:rPr>
              <a:t>扫描技术主要利用</a:t>
            </a:r>
            <a:r>
              <a:rPr lang="en-US" altLang="zh-CN" sz="2000" dirty="0">
                <a:latin typeface="微软雅黑" panose="020B0503020204020204" pitchFamily="34" charset="-122"/>
                <a:ea typeface="微软雅黑" panose="020B0503020204020204" pitchFamily="34" charset="-122"/>
              </a:rPr>
              <a:t>ICMP</a:t>
            </a:r>
            <a:r>
              <a:rPr lang="zh-CN" altLang="en-US" sz="2000" dirty="0">
                <a:latin typeface="微软雅黑" panose="020B0503020204020204" pitchFamily="34" charset="-122"/>
                <a:ea typeface="微软雅黑" panose="020B0503020204020204" pitchFamily="34" charset="-122"/>
              </a:rPr>
              <a:t>协议最基本的用途</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报错。根据网络协议，如果接收到的数据包协议项出现了错误，那么接收端将产生一个“</a:t>
            </a:r>
            <a:r>
              <a:rPr lang="en-US" altLang="zh-CN" sz="2000" dirty="0">
                <a:latin typeface="微软雅黑" panose="020B0503020204020204" pitchFamily="34" charset="-122"/>
                <a:ea typeface="微软雅黑" panose="020B0503020204020204" pitchFamily="34" charset="-122"/>
              </a:rPr>
              <a:t>Destination Unreachable”</a:t>
            </a:r>
            <a:r>
              <a:rPr lang="zh-CN" altLang="en-US" sz="2000" dirty="0">
                <a:latin typeface="微软雅黑" panose="020B0503020204020204" pitchFamily="34" charset="-122"/>
                <a:ea typeface="微软雅黑" panose="020B0503020204020204" pitchFamily="34" charset="-122"/>
              </a:rPr>
              <a:t>（目标主机不可达）</a:t>
            </a:r>
            <a:r>
              <a:rPr lang="en-US" altLang="zh-CN" sz="2000" dirty="0">
                <a:latin typeface="微软雅黑" panose="020B0503020204020204" pitchFamily="34" charset="-122"/>
                <a:ea typeface="微软雅黑" panose="020B0503020204020204" pitchFamily="34" charset="-122"/>
              </a:rPr>
              <a:t>ICMP</a:t>
            </a:r>
            <a:r>
              <a:rPr lang="zh-CN" altLang="en-US" sz="2000" dirty="0">
                <a:latin typeface="微软雅黑" panose="020B0503020204020204" pitchFamily="34" charset="-122"/>
                <a:ea typeface="微软雅黑" panose="020B0503020204020204" pitchFamily="34" charset="-122"/>
              </a:rPr>
              <a:t>的错误报文。这些错误报文不是主动发送的，而是由于错误，根据协议自动产生的。</a:t>
            </a:r>
            <a:endParaRPr lang="en-US" altLang="zh-CN" sz="2000" dirty="0">
              <a:latin typeface="微软雅黑" panose="020B0503020204020204" pitchFamily="34" charset="-122"/>
              <a:ea typeface="微软雅黑" panose="020B0503020204020204" pitchFamily="34" charset="-122"/>
            </a:endParaRPr>
          </a:p>
          <a:p>
            <a:br>
              <a:rPr lang="zh-CN" altLang="en-US"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       注：有些主机比如</a:t>
            </a:r>
            <a:r>
              <a:rPr lang="en-US" altLang="zh-CN" sz="2000" dirty="0">
                <a:latin typeface="微软雅黑" panose="020B0503020204020204" pitchFamily="34" charset="-122"/>
                <a:ea typeface="微软雅黑" panose="020B0503020204020204" pitchFamily="34" charset="-122"/>
              </a:rPr>
              <a:t>AIX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HP/UX</a:t>
            </a:r>
            <a:r>
              <a:rPr lang="zh-CN" altLang="en-US" sz="2000" dirty="0">
                <a:latin typeface="微软雅黑" panose="020B0503020204020204" pitchFamily="34" charset="-122"/>
                <a:ea typeface="微软雅黑" panose="020B0503020204020204" pitchFamily="34" charset="-122"/>
              </a:rPr>
              <a:t>等，是不会发送</a:t>
            </a:r>
            <a:r>
              <a:rPr lang="en-US" altLang="zh-CN" sz="2000" dirty="0">
                <a:latin typeface="微软雅黑" panose="020B0503020204020204" pitchFamily="34" charset="-122"/>
                <a:ea typeface="微软雅黑" panose="020B0503020204020204" pitchFamily="34" charset="-122"/>
              </a:rPr>
              <a:t>ICMP</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Unreachable</a:t>
            </a:r>
            <a:r>
              <a:rPr lang="zh-CN" altLang="en-US" sz="2000" dirty="0">
                <a:latin typeface="微软雅黑" panose="020B0503020204020204" pitchFamily="34" charset="-122"/>
                <a:ea typeface="微软雅黑" panose="020B0503020204020204" pitchFamily="34" charset="-122"/>
              </a:rPr>
              <a:t>数据包的。</a:t>
            </a:r>
            <a:br>
              <a:rPr lang="zh-CN" altLang="en-US" sz="2000" dirty="0">
                <a:latin typeface="微软雅黑" panose="020B0503020204020204" pitchFamily="34" charset="-122"/>
                <a:ea typeface="微软雅黑" panose="020B0503020204020204" pitchFamily="34" charset="-122"/>
              </a:rPr>
            </a:br>
            <a:endParaRPr lang="zh-CN" altLang="en-US" sz="2000" dirty="0">
              <a:latin typeface="微软雅黑" panose="020B0503020204020204" pitchFamily="34" charset="-122"/>
              <a:ea typeface="微软雅黑" panose="020B0503020204020204" pitchFamily="34" charset="-122"/>
            </a:endParaRPr>
          </a:p>
        </p:txBody>
      </p:sp>
      <p:sp>
        <p:nvSpPr>
          <p:cNvPr id="5" name="圆角矩形 4"/>
          <p:cNvSpPr/>
          <p:nvPr/>
        </p:nvSpPr>
        <p:spPr>
          <a:xfrm>
            <a:off x="2487095" y="646048"/>
            <a:ext cx="5765654"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6" name="矩形 5"/>
          <p:cNvSpPr/>
          <p:nvPr/>
        </p:nvSpPr>
        <p:spPr>
          <a:xfrm>
            <a:off x="2661698" y="725724"/>
            <a:ext cx="2358338"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 多类型扫描</a:t>
            </a:r>
          </a:p>
        </p:txBody>
      </p:sp>
    </p:spTree>
    <p:extLst>
      <p:ext uri="{BB962C8B-B14F-4D97-AF65-F5344CB8AC3E}">
        <p14:creationId xmlns:p14="http://schemas.microsoft.com/office/powerpoint/2010/main" val="35820979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2176</TotalTime>
  <Words>696</Words>
  <Application>Microsoft Office PowerPoint</Application>
  <PresentationFormat>自定义</PresentationFormat>
  <Paragraphs>30</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11</vt:i4>
      </vt:variant>
    </vt:vector>
  </HeadingPairs>
  <TitlesOfParts>
    <vt:vector size="19" baseType="lpstr">
      <vt:lpstr>宋体</vt:lpstr>
      <vt:lpstr>微软雅黑</vt:lpstr>
      <vt:lpstr>Arial</vt:lpstr>
      <vt:lpstr>Calibri</vt:lpstr>
      <vt:lpstr>Calibri Light</vt:lpstr>
      <vt:lpstr>Century Gothic</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SQ</dc:creator>
  <cp:lastModifiedBy>黄丰</cp:lastModifiedBy>
  <cp:revision>197</cp:revision>
  <dcterms:created xsi:type="dcterms:W3CDTF">2017-06-05T01:21:00Z</dcterms:created>
  <dcterms:modified xsi:type="dcterms:W3CDTF">2017-12-07T15:07:05Z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