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2"/>
  </p:sldMasterIdLst>
  <p:sldIdLst>
    <p:sldId id="256" r:id="rId3"/>
    <p:sldId id="317" r:id="rId4"/>
    <p:sldId id="318" r:id="rId5"/>
    <p:sldId id="286" r:id="rId6"/>
    <p:sldId id="319" r:id="rId7"/>
    <p:sldId id="320" r:id="rId8"/>
    <p:sldId id="322" r:id="rId9"/>
    <p:sldId id="323" r:id="rId10"/>
    <p:sldId id="324" r:id="rId11"/>
    <p:sldId id="325" r:id="rId12"/>
    <p:sldId id="257" r:id="rId13"/>
  </p:sldIdLst>
  <p:sldSz cx="12195175" cy="6859588"/>
  <p:notesSz cx="7104063" cy="10234613"/>
  <p:defaultTextStyle>
    <a:defPPr>
      <a:defRPr lang="zh-CN"/>
    </a:defPPr>
    <a:lvl1pPr marL="0" algn="l" defTabSz="91249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456565" algn="l" defTabSz="91249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912495" algn="l" defTabSz="91249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369060" algn="l" defTabSz="91249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1825625" algn="l" defTabSz="91249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2281555" algn="l" defTabSz="91249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2738120" algn="l" defTabSz="91249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3194685" algn="l" defTabSz="91249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3650615" algn="l" defTabSz="91249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42">
          <p15:clr>
            <a:srgbClr val="A4A3A4"/>
          </p15:clr>
        </p15:guide>
        <p15:guide id="2" pos="384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rilyn" initials="m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9BD5"/>
    <a:srgbClr val="0070C0"/>
    <a:srgbClr val="009899"/>
    <a:srgbClr val="F28D01"/>
    <a:srgbClr val="2A7E1F"/>
    <a:srgbClr val="059A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3" d="100"/>
          <a:sy n="73" d="100"/>
        </p:scale>
        <p:origin x="364" y="40"/>
      </p:cViewPr>
      <p:guideLst>
        <p:guide orient="horz" pos="2142"/>
        <p:guide pos="384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microsoft.com/office/2016/11/relationships/changesInfo" Target="changesInfos/changesInfo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commentAuthors" Target="comment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莫宇剑" userId="6be7dba0f1655444" providerId="LiveId" clId="{2F232389-6705-4750-A223-32039A12B0DE}"/>
    <pc:docChg chg="undo addSld delSld modSld">
      <pc:chgData name="莫宇剑" userId="6be7dba0f1655444" providerId="LiveId" clId="{2F232389-6705-4750-A223-32039A12B0DE}" dt="2017-12-08T15:41:36.571" v="253" actId="20577"/>
      <pc:docMkLst>
        <pc:docMk/>
      </pc:docMkLst>
      <pc:sldChg chg="modSp">
        <pc:chgData name="莫宇剑" userId="6be7dba0f1655444" providerId="LiveId" clId="{2F232389-6705-4750-A223-32039A12B0DE}" dt="2017-12-08T15:31:17.825" v="69" actId="20577"/>
        <pc:sldMkLst>
          <pc:docMk/>
          <pc:sldMk cId="0" sldId="256"/>
        </pc:sldMkLst>
        <pc:spChg chg="mod">
          <ac:chgData name="莫宇剑" userId="6be7dba0f1655444" providerId="LiveId" clId="{2F232389-6705-4750-A223-32039A12B0DE}" dt="2017-12-08T15:31:17.825" v="69" actId="20577"/>
          <ac:spMkLst>
            <pc:docMk/>
            <pc:sldMk cId="0" sldId="256"/>
            <ac:spMk id="8" creationId="{00000000-0000-0000-0000-000000000000}"/>
          </ac:spMkLst>
        </pc:spChg>
      </pc:sldChg>
      <pc:sldChg chg="add del">
        <pc:chgData name="莫宇剑" userId="6be7dba0f1655444" providerId="LiveId" clId="{2F232389-6705-4750-A223-32039A12B0DE}" dt="2017-12-08T15:41:16.321" v="247" actId="2696"/>
        <pc:sldMkLst>
          <pc:docMk/>
          <pc:sldMk cId="0" sldId="257"/>
        </pc:sldMkLst>
      </pc:sldChg>
      <pc:sldChg chg="modSp addAnim delAnim">
        <pc:chgData name="莫宇剑" userId="6be7dba0f1655444" providerId="LiveId" clId="{2F232389-6705-4750-A223-32039A12B0DE}" dt="2017-12-08T15:41:36.571" v="253" actId="20577"/>
        <pc:sldMkLst>
          <pc:docMk/>
          <pc:sldMk cId="0" sldId="286"/>
        </pc:sldMkLst>
        <pc:spChg chg="mod">
          <ac:chgData name="莫宇剑" userId="6be7dba0f1655444" providerId="LiveId" clId="{2F232389-6705-4750-A223-32039A12B0DE}" dt="2017-12-08T15:41:36.571" v="253" actId="20577"/>
          <ac:spMkLst>
            <pc:docMk/>
            <pc:sldMk cId="0" sldId="286"/>
            <ac:spMk id="3" creationId="{00000000-0000-0000-0000-000000000000}"/>
          </ac:spMkLst>
        </pc:spChg>
        <pc:spChg chg="mod">
          <ac:chgData name="莫宇剑" userId="6be7dba0f1655444" providerId="LiveId" clId="{2F232389-6705-4750-A223-32039A12B0DE}" dt="2017-12-08T15:39:13.664" v="212" actId="14100"/>
          <ac:spMkLst>
            <pc:docMk/>
            <pc:sldMk cId="0" sldId="286"/>
            <ac:spMk id="15" creationId="{00000000-0000-0000-0000-000000000000}"/>
          </ac:spMkLst>
        </pc:spChg>
        <pc:spChg chg="mod">
          <ac:chgData name="莫宇剑" userId="6be7dba0f1655444" providerId="LiveId" clId="{2F232389-6705-4750-A223-32039A12B0DE}" dt="2017-12-08T15:39:09.588" v="211" actId="20577"/>
          <ac:spMkLst>
            <pc:docMk/>
            <pc:sldMk cId="0" sldId="286"/>
            <ac:spMk id="16" creationId="{00000000-0000-0000-0000-000000000000}"/>
          </ac:spMkLst>
        </pc:spChg>
      </pc:sldChg>
      <pc:sldChg chg="modSp">
        <pc:chgData name="莫宇剑" userId="6be7dba0f1655444" providerId="LiveId" clId="{2F232389-6705-4750-A223-32039A12B0DE}" dt="2017-12-08T15:33:06.363" v="96" actId="20577"/>
        <pc:sldMkLst>
          <pc:docMk/>
          <pc:sldMk cId="0" sldId="317"/>
        </pc:sldMkLst>
        <pc:spChg chg="mod">
          <ac:chgData name="莫宇剑" userId="6be7dba0f1655444" providerId="LiveId" clId="{2F232389-6705-4750-A223-32039A12B0DE}" dt="2017-12-08T15:32:49.802" v="90" actId="20577"/>
          <ac:spMkLst>
            <pc:docMk/>
            <pc:sldMk cId="0" sldId="317"/>
            <ac:spMk id="15" creationId="{00000000-0000-0000-0000-000000000000}"/>
          </ac:spMkLst>
        </pc:spChg>
        <pc:spChg chg="mod">
          <ac:chgData name="莫宇剑" userId="6be7dba0f1655444" providerId="LiveId" clId="{2F232389-6705-4750-A223-32039A12B0DE}" dt="2017-12-08T15:31:09.952" v="57" actId="1076"/>
          <ac:spMkLst>
            <pc:docMk/>
            <pc:sldMk cId="0" sldId="317"/>
            <ac:spMk id="21" creationId="{00000000-0000-0000-0000-000000000000}"/>
          </ac:spMkLst>
        </pc:spChg>
        <pc:spChg chg="mod">
          <ac:chgData name="莫宇剑" userId="6be7dba0f1655444" providerId="LiveId" clId="{2F232389-6705-4750-A223-32039A12B0DE}" dt="2017-12-08T15:33:06.363" v="96" actId="20577"/>
          <ac:spMkLst>
            <pc:docMk/>
            <pc:sldMk cId="0" sldId="317"/>
            <ac:spMk id="22" creationId="{00000000-0000-0000-0000-000000000000}"/>
          </ac:spMkLst>
        </pc:spChg>
        <pc:spChg chg="mod">
          <ac:chgData name="莫宇剑" userId="6be7dba0f1655444" providerId="LiveId" clId="{2F232389-6705-4750-A223-32039A12B0DE}" dt="2017-12-08T15:32:56.541" v="91" actId="1076"/>
          <ac:spMkLst>
            <pc:docMk/>
            <pc:sldMk cId="0" sldId="317"/>
            <ac:spMk id="62" creationId="{8611994D-59C1-473C-AA77-4C2C745AC31F}"/>
          </ac:spMkLst>
        </pc:spChg>
        <pc:grpChg chg="mod">
          <ac:chgData name="莫宇剑" userId="6be7dba0f1655444" providerId="LiveId" clId="{2F232389-6705-4750-A223-32039A12B0DE}" dt="2017-12-08T15:32:41.707" v="86" actId="1076"/>
          <ac:grpSpMkLst>
            <pc:docMk/>
            <pc:sldMk cId="0" sldId="317"/>
            <ac:grpSpMk id="11" creationId="{00000000-0000-0000-0000-000000000000}"/>
          </ac:grpSpMkLst>
        </pc:grpChg>
        <pc:grpChg chg="mod">
          <ac:chgData name="莫宇剑" userId="6be7dba0f1655444" providerId="LiveId" clId="{2F232389-6705-4750-A223-32039A12B0DE}" dt="2017-12-08T15:31:28.129" v="70" actId="20577"/>
          <ac:grpSpMkLst>
            <pc:docMk/>
            <pc:sldMk cId="0" sldId="317"/>
            <ac:grpSpMk id="12" creationId="{00000000-0000-0000-0000-000000000000}"/>
          </ac:grpSpMkLst>
        </pc:grpChg>
        <pc:grpChg chg="mod">
          <ac:chgData name="莫宇剑" userId="6be7dba0f1655444" providerId="LiveId" clId="{2F232389-6705-4750-A223-32039A12B0DE}" dt="2017-12-08T15:32:59.959" v="92" actId="1076"/>
          <ac:grpSpMkLst>
            <pc:docMk/>
            <pc:sldMk cId="0" sldId="317"/>
            <ac:grpSpMk id="18" creationId="{00000000-0000-0000-0000-000000000000}"/>
          </ac:grpSpMkLst>
        </pc:grpChg>
      </pc:sldChg>
      <pc:sldChg chg="modSp modAnim">
        <pc:chgData name="莫宇剑" userId="6be7dba0f1655444" providerId="LiveId" clId="{2F232389-6705-4750-A223-32039A12B0DE}" dt="2017-12-08T15:33:27.610" v="158" actId="20577"/>
        <pc:sldMkLst>
          <pc:docMk/>
          <pc:sldMk cId="0" sldId="318"/>
        </pc:sldMkLst>
        <pc:spChg chg="mod">
          <ac:chgData name="莫宇剑" userId="6be7dba0f1655444" providerId="LiveId" clId="{2F232389-6705-4750-A223-32039A12B0DE}" dt="2017-12-08T15:33:27.610" v="158" actId="20577"/>
          <ac:spMkLst>
            <pc:docMk/>
            <pc:sldMk cId="0" sldId="318"/>
            <ac:spMk id="16" creationId="{00000000-0000-0000-0000-000000000000}"/>
          </ac:spMkLst>
        </pc:spChg>
        <pc:spChg chg="mod">
          <ac:chgData name="莫宇剑" userId="6be7dba0f1655444" providerId="LiveId" clId="{2F232389-6705-4750-A223-32039A12B0DE}" dt="2017-12-08T15:33:13.949" v="99" actId="20577"/>
          <ac:spMkLst>
            <pc:docMk/>
            <pc:sldMk cId="0" sldId="318"/>
            <ac:spMk id="17" creationId="{00000000-0000-0000-0000-000000000000}"/>
          </ac:spMkLst>
        </pc:spChg>
      </pc:sldChg>
      <pc:sldChg chg="add del">
        <pc:chgData name="莫宇剑" userId="6be7dba0f1655444" providerId="LiveId" clId="{2F232389-6705-4750-A223-32039A12B0DE}" dt="2017-12-08T15:41:10.541" v="239" actId="20577"/>
        <pc:sldMkLst>
          <pc:docMk/>
          <pc:sldMk cId="1124110028" sldId="319"/>
        </pc:sldMkLst>
      </pc:sldChg>
      <pc:sldChg chg="add del">
        <pc:chgData name="莫宇剑" userId="6be7dba0f1655444" providerId="LiveId" clId="{2F232389-6705-4750-A223-32039A12B0DE}" dt="2017-12-08T15:41:20.620" v="249" actId="20577"/>
        <pc:sldMkLst>
          <pc:docMk/>
          <pc:sldMk cId="1512220557" sldId="319"/>
        </pc:sldMkLst>
      </pc:sldChg>
      <pc:sldChg chg="del">
        <pc:chgData name="莫宇剑" userId="6be7dba0f1655444" providerId="LiveId" clId="{2F232389-6705-4750-A223-32039A12B0DE}" dt="2017-12-08T15:39:26.090" v="213" actId="2696"/>
        <pc:sldMkLst>
          <pc:docMk/>
          <pc:sldMk cId="2091360044" sldId="319"/>
        </pc:sldMkLst>
      </pc:sldChg>
      <pc:sldChg chg="del">
        <pc:chgData name="莫宇剑" userId="6be7dba0f1655444" providerId="LiveId" clId="{2F232389-6705-4750-A223-32039A12B0DE}" dt="2017-12-08T15:39:26.750" v="214" actId="2696"/>
        <pc:sldMkLst>
          <pc:docMk/>
          <pc:sldMk cId="2314866422" sldId="320"/>
        </pc:sldMkLst>
      </pc:sldChg>
      <pc:sldChg chg="del">
        <pc:chgData name="莫宇剑" userId="6be7dba0f1655444" providerId="LiveId" clId="{2F232389-6705-4750-A223-32039A12B0DE}" dt="2017-12-08T15:39:27.286" v="215" actId="2696"/>
        <pc:sldMkLst>
          <pc:docMk/>
          <pc:sldMk cId="1536239637" sldId="321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443" y="1122622"/>
            <a:ext cx="9146535" cy="238815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443" y="3602871"/>
            <a:ext cx="9146535" cy="1656146"/>
          </a:xfrm>
        </p:spPr>
        <p:txBody>
          <a:bodyPr/>
          <a:lstStyle>
            <a:lvl1pPr marL="0" indent="0" algn="ctr">
              <a:buNone/>
              <a:defRPr sz="2400"/>
            </a:lvl1pPr>
            <a:lvl2pPr marL="456565" indent="0" algn="ctr">
              <a:buNone/>
              <a:defRPr sz="2000"/>
            </a:lvl2pPr>
            <a:lvl3pPr marL="912495" indent="0" algn="ctr">
              <a:buNone/>
              <a:defRPr sz="1700"/>
            </a:lvl3pPr>
            <a:lvl4pPr marL="1369060" indent="0" algn="ctr">
              <a:buNone/>
              <a:defRPr sz="1600"/>
            </a:lvl4pPr>
            <a:lvl5pPr marL="1825625" indent="0" algn="ctr">
              <a:buNone/>
              <a:defRPr sz="1600"/>
            </a:lvl5pPr>
            <a:lvl6pPr marL="2281555" indent="0" algn="ctr">
              <a:buNone/>
              <a:defRPr sz="1600"/>
            </a:lvl6pPr>
            <a:lvl7pPr marL="2738120" indent="0" algn="ctr">
              <a:buNone/>
              <a:defRPr sz="1600"/>
            </a:lvl7pPr>
            <a:lvl8pPr marL="3194685" indent="0" algn="ctr">
              <a:buNone/>
              <a:defRPr sz="1600"/>
            </a:lvl8pPr>
            <a:lvl9pPr marL="3650615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433" y="365225"/>
            <a:ext cx="10518514" cy="58131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2017/12/10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443" y="1122622"/>
            <a:ext cx="9146535" cy="238815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443" y="3602871"/>
            <a:ext cx="9146535" cy="1656146"/>
          </a:xfrm>
        </p:spPr>
        <p:txBody>
          <a:bodyPr/>
          <a:lstStyle>
            <a:lvl1pPr marL="0" indent="0" algn="ctr">
              <a:buNone/>
              <a:defRPr sz="2400"/>
            </a:lvl1pPr>
            <a:lvl2pPr marL="456565" indent="0" algn="ctr">
              <a:buNone/>
              <a:defRPr sz="2000"/>
            </a:lvl2pPr>
            <a:lvl3pPr marL="912495" indent="0" algn="ctr">
              <a:buNone/>
              <a:defRPr sz="1700"/>
            </a:lvl3pPr>
            <a:lvl4pPr marL="1369060" indent="0" algn="ctr">
              <a:buNone/>
              <a:defRPr sz="1600"/>
            </a:lvl4pPr>
            <a:lvl5pPr marL="1825625" indent="0" algn="ctr">
              <a:buNone/>
              <a:defRPr sz="1600"/>
            </a:lvl5pPr>
            <a:lvl6pPr marL="2281555" indent="0" algn="ctr">
              <a:buNone/>
              <a:defRPr sz="1600"/>
            </a:lvl6pPr>
            <a:lvl7pPr marL="2738120" indent="0" algn="ctr">
              <a:buNone/>
              <a:defRPr sz="1600"/>
            </a:lvl7pPr>
            <a:lvl8pPr marL="3194685" indent="0" algn="ctr">
              <a:buNone/>
              <a:defRPr sz="1600"/>
            </a:lvl8pPr>
            <a:lvl9pPr marL="3650615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2081" y="1710151"/>
            <a:ext cx="10518514" cy="285339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2081" y="4590528"/>
            <a:ext cx="10518514" cy="150053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6565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249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3690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562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155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381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468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061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436" y="1826048"/>
            <a:ext cx="5183036" cy="435234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3912" y="1826048"/>
            <a:ext cx="5183036" cy="435234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2017/12/10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022" y="365214"/>
            <a:ext cx="10518514" cy="132587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7102" y="1778850"/>
            <a:ext cx="4874925" cy="824103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6565" indent="0">
              <a:buNone/>
              <a:defRPr sz="2400"/>
            </a:lvl2pPr>
            <a:lvl3pPr marL="912495" indent="0">
              <a:buNone/>
              <a:defRPr sz="2000"/>
            </a:lvl3pPr>
            <a:lvl4pPr marL="1369060" indent="0">
              <a:buNone/>
              <a:defRPr sz="1700"/>
            </a:lvl4pPr>
            <a:lvl5pPr marL="1825625" indent="0">
              <a:buNone/>
              <a:defRPr sz="1700"/>
            </a:lvl5pPr>
            <a:lvl6pPr marL="2281555" indent="0">
              <a:buNone/>
              <a:defRPr sz="1700"/>
            </a:lvl6pPr>
            <a:lvl7pPr marL="2738120" indent="0">
              <a:buNone/>
              <a:defRPr sz="1700"/>
            </a:lvl7pPr>
            <a:lvl8pPr marL="3194685" indent="0">
              <a:buNone/>
              <a:defRPr sz="1700"/>
            </a:lvl8pPr>
            <a:lvl9pPr marL="3650615" indent="0">
              <a:buNone/>
              <a:defRPr sz="17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7102" y="2665999"/>
            <a:ext cx="4874925" cy="35251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8672" y="1778850"/>
            <a:ext cx="4898934" cy="824103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6565" indent="0">
              <a:buNone/>
              <a:defRPr sz="2400"/>
            </a:lvl2pPr>
            <a:lvl3pPr marL="912495" indent="0">
              <a:buNone/>
              <a:defRPr sz="2000"/>
            </a:lvl3pPr>
            <a:lvl4pPr marL="1369060" indent="0">
              <a:buNone/>
              <a:defRPr sz="1700"/>
            </a:lvl4pPr>
            <a:lvl5pPr marL="1825625" indent="0">
              <a:buNone/>
              <a:defRPr sz="1700"/>
            </a:lvl5pPr>
            <a:lvl6pPr marL="2281555" indent="0">
              <a:buNone/>
              <a:defRPr sz="1700"/>
            </a:lvl6pPr>
            <a:lvl7pPr marL="2738120" indent="0">
              <a:buNone/>
              <a:defRPr sz="1700"/>
            </a:lvl7pPr>
            <a:lvl8pPr marL="3194685" indent="0">
              <a:buNone/>
              <a:defRPr sz="1700"/>
            </a:lvl8pPr>
            <a:lvl9pPr marL="3650615" indent="0">
              <a:buNone/>
              <a:defRPr sz="17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8672" y="2665999"/>
            <a:ext cx="4898934" cy="35251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2017/12/10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2017/12/10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2017/12/10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023" y="457307"/>
            <a:ext cx="4166503" cy="160057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4626" y="457307"/>
            <a:ext cx="6173911" cy="5405102"/>
          </a:xfrm>
        </p:spPr>
        <p:txBody>
          <a:bodyPr/>
          <a:lstStyle>
            <a:lvl1pPr marL="0" indent="0">
              <a:buNone/>
              <a:defRPr sz="3200"/>
            </a:lvl1pPr>
            <a:lvl2pPr marL="456565" indent="0">
              <a:buNone/>
              <a:defRPr sz="2800"/>
            </a:lvl2pPr>
            <a:lvl3pPr marL="912495" indent="0">
              <a:buNone/>
              <a:defRPr sz="2400"/>
            </a:lvl3pPr>
            <a:lvl4pPr marL="1369060" indent="0">
              <a:buNone/>
              <a:defRPr sz="2000"/>
            </a:lvl4pPr>
            <a:lvl5pPr marL="1825625" indent="0">
              <a:buNone/>
              <a:defRPr sz="2000"/>
            </a:lvl5pPr>
            <a:lvl6pPr marL="2281555" indent="0">
              <a:buNone/>
              <a:defRPr sz="2000"/>
            </a:lvl6pPr>
            <a:lvl7pPr marL="2738120" indent="0">
              <a:buNone/>
              <a:defRPr sz="2000"/>
            </a:lvl7pPr>
            <a:lvl8pPr marL="3194685" indent="0">
              <a:buNone/>
              <a:defRPr sz="2000"/>
            </a:lvl8pPr>
            <a:lvl9pPr marL="3650615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023" y="2057884"/>
            <a:ext cx="4166503" cy="3812471"/>
          </a:xfrm>
        </p:spPr>
        <p:txBody>
          <a:bodyPr/>
          <a:lstStyle>
            <a:lvl1pPr marL="0" indent="0">
              <a:buNone/>
              <a:defRPr sz="2000"/>
            </a:lvl1pPr>
            <a:lvl2pPr marL="456565" indent="0">
              <a:buNone/>
              <a:defRPr sz="1700"/>
            </a:lvl2pPr>
            <a:lvl3pPr marL="912495" indent="0">
              <a:buNone/>
              <a:defRPr sz="1600"/>
            </a:lvl3pPr>
            <a:lvl4pPr marL="1369060" indent="0">
              <a:buNone/>
              <a:defRPr sz="1300"/>
            </a:lvl4pPr>
            <a:lvl5pPr marL="1825625" indent="0">
              <a:buNone/>
              <a:defRPr sz="1300"/>
            </a:lvl5pPr>
            <a:lvl6pPr marL="2281555" indent="0">
              <a:buNone/>
              <a:defRPr sz="1300"/>
            </a:lvl6pPr>
            <a:lvl7pPr marL="2738120" indent="0">
              <a:buNone/>
              <a:defRPr sz="1300"/>
            </a:lvl7pPr>
            <a:lvl8pPr marL="3194685" indent="0">
              <a:buNone/>
              <a:defRPr sz="1300"/>
            </a:lvl8pPr>
            <a:lvl9pPr marL="3650615" indent="0">
              <a:buNone/>
              <a:defRPr sz="13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2017/12/10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7320" y="365225"/>
            <a:ext cx="2629629" cy="581318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433" y="365225"/>
            <a:ext cx="7736444" cy="581318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" y="0"/>
            <a:ext cx="12191210" cy="6859588"/>
          </a:xfrm>
          <a:prstGeom prst="rect">
            <a:avLst/>
          </a:prstGeom>
        </p:spPr>
      </p:pic>
      <p:grpSp>
        <p:nvGrpSpPr>
          <p:cNvPr id="8" name="组合 7"/>
          <p:cNvGrpSpPr>
            <a:grpSpLocks noChangeAspect="1"/>
          </p:cNvGrpSpPr>
          <p:nvPr userDrawn="1"/>
        </p:nvGrpSpPr>
        <p:grpSpPr bwMode="auto">
          <a:xfrm>
            <a:off x="606056" y="569533"/>
            <a:ext cx="11099010" cy="5900499"/>
            <a:chOff x="1608912" y="1173758"/>
            <a:chExt cx="6572388" cy="3482975"/>
          </a:xfrm>
        </p:grpSpPr>
        <p:sp>
          <p:nvSpPr>
            <p:cNvPr id="9" name="Freeform 5"/>
            <p:cNvSpPr/>
            <p:nvPr/>
          </p:nvSpPr>
          <p:spPr bwMode="auto">
            <a:xfrm>
              <a:off x="1608912" y="1173758"/>
              <a:ext cx="6572388" cy="3482975"/>
            </a:xfrm>
            <a:custGeom>
              <a:avLst/>
              <a:gdLst>
                <a:gd name="T0" fmla="*/ 97 w 9549"/>
                <a:gd name="T1" fmla="*/ 0 h 4700"/>
                <a:gd name="T2" fmla="*/ 9452 w 9549"/>
                <a:gd name="T3" fmla="*/ 0 h 4700"/>
                <a:gd name="T4" fmla="*/ 9549 w 9549"/>
                <a:gd name="T5" fmla="*/ 97 h 4700"/>
                <a:gd name="T6" fmla="*/ 9549 w 9549"/>
                <a:gd name="T7" fmla="*/ 4603 h 4700"/>
                <a:gd name="T8" fmla="*/ 9452 w 9549"/>
                <a:gd name="T9" fmla="*/ 4700 h 4700"/>
                <a:gd name="T10" fmla="*/ 97 w 9549"/>
                <a:gd name="T11" fmla="*/ 4700 h 4700"/>
                <a:gd name="T12" fmla="*/ 0 w 9549"/>
                <a:gd name="T13" fmla="*/ 4603 h 4700"/>
                <a:gd name="T14" fmla="*/ 0 w 9549"/>
                <a:gd name="T15" fmla="*/ 97 h 4700"/>
                <a:gd name="T16" fmla="*/ 97 w 9549"/>
                <a:gd name="T17" fmla="*/ 0 h 47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549" h="4700">
                  <a:moveTo>
                    <a:pt x="97" y="0"/>
                  </a:moveTo>
                  <a:lnTo>
                    <a:pt x="9452" y="0"/>
                  </a:lnTo>
                  <a:cubicBezTo>
                    <a:pt x="9505" y="0"/>
                    <a:pt x="9549" y="43"/>
                    <a:pt x="9549" y="97"/>
                  </a:cubicBezTo>
                  <a:lnTo>
                    <a:pt x="9549" y="4603"/>
                  </a:lnTo>
                  <a:cubicBezTo>
                    <a:pt x="9549" y="4656"/>
                    <a:pt x="9505" y="4700"/>
                    <a:pt x="9452" y="4700"/>
                  </a:cubicBezTo>
                  <a:lnTo>
                    <a:pt x="97" y="4700"/>
                  </a:lnTo>
                  <a:cubicBezTo>
                    <a:pt x="44" y="4700"/>
                    <a:pt x="0" y="4656"/>
                    <a:pt x="0" y="4603"/>
                  </a:cubicBezTo>
                  <a:lnTo>
                    <a:pt x="0" y="97"/>
                  </a:lnTo>
                  <a:cubicBezTo>
                    <a:pt x="0" y="43"/>
                    <a:pt x="44" y="0"/>
                    <a:pt x="97" y="0"/>
                  </a:cubicBezTo>
                  <a:close/>
                </a:path>
              </a:pathLst>
            </a:custGeom>
            <a:gradFill flip="none" rotWithShape="1">
              <a:gsLst>
                <a:gs pos="4500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18000000" scaled="0"/>
              <a:tileRect/>
            </a:gradFill>
            <a:ln w="6350">
              <a:gradFill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17400000" scaled="0"/>
              </a:gradFill>
            </a:ln>
            <a:effectLst>
              <a:outerShdw blurRad="152400" dist="38100" dir="810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-122"/>
                <a:ea typeface="微软雅黑" charset="-122"/>
              </a:endParaRPr>
            </a:p>
          </p:txBody>
        </p:sp>
        <p:sp>
          <p:nvSpPr>
            <p:cNvPr id="10" name="Freeform 8"/>
            <p:cNvSpPr/>
            <p:nvPr/>
          </p:nvSpPr>
          <p:spPr bwMode="auto">
            <a:xfrm>
              <a:off x="7700506" y="4184533"/>
              <a:ext cx="449211" cy="447206"/>
            </a:xfrm>
            <a:custGeom>
              <a:avLst/>
              <a:gdLst>
                <a:gd name="T0" fmla="*/ 579437 w 782"/>
                <a:gd name="T1" fmla="*/ 0 h 782"/>
                <a:gd name="T2" fmla="*/ 579437 w 782"/>
                <a:gd name="T3" fmla="*/ 507564 h 782"/>
                <a:gd name="T4" fmla="*/ 507563 w 782"/>
                <a:gd name="T5" fmla="*/ 579438 h 782"/>
                <a:gd name="T6" fmla="*/ 0 w 782"/>
                <a:gd name="T7" fmla="*/ 579438 h 782"/>
                <a:gd name="T8" fmla="*/ 579437 w 782"/>
                <a:gd name="T9" fmla="*/ 0 h 7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2"/>
                <a:gd name="T16" fmla="*/ 0 h 782"/>
                <a:gd name="T17" fmla="*/ 782 w 782"/>
                <a:gd name="T18" fmla="*/ 782 h 78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2" h="782">
                  <a:moveTo>
                    <a:pt x="782" y="0"/>
                  </a:moveTo>
                  <a:lnTo>
                    <a:pt x="782" y="685"/>
                  </a:lnTo>
                  <a:cubicBezTo>
                    <a:pt x="782" y="738"/>
                    <a:pt x="738" y="782"/>
                    <a:pt x="685" y="782"/>
                  </a:cubicBezTo>
                  <a:lnTo>
                    <a:pt x="0" y="782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0070C0"/>
            </a:solidFill>
            <a:ln w="9525">
              <a:noFill/>
              <a:round/>
            </a:ln>
          </p:spPr>
          <p:txBody>
            <a:bodyPr lIns="40225" tIns="20112" rIns="40225" bIns="20112"/>
            <a:lstStyle/>
            <a:p>
              <a:endParaRPr lang="zh-CN" altLang="en-US" sz="800"/>
            </a:p>
          </p:txBody>
        </p:sp>
      </p:grpSp>
      <p:sp>
        <p:nvSpPr>
          <p:cNvPr id="11" name="Freeform 7"/>
          <p:cNvSpPr/>
          <p:nvPr userDrawn="1"/>
        </p:nvSpPr>
        <p:spPr bwMode="auto">
          <a:xfrm>
            <a:off x="490110" y="396756"/>
            <a:ext cx="1953261" cy="1503393"/>
          </a:xfrm>
          <a:custGeom>
            <a:avLst/>
            <a:gdLst>
              <a:gd name="T0" fmla="*/ 5287871 w 3022"/>
              <a:gd name="T1" fmla="*/ 0 h 2098"/>
              <a:gd name="T2" fmla="*/ 0 w 3022"/>
              <a:gd name="T3" fmla="*/ 0 h 2098"/>
              <a:gd name="T4" fmla="*/ 0 w 3022"/>
              <a:gd name="T5" fmla="*/ 4351657 h 2098"/>
              <a:gd name="T6" fmla="*/ 3788300 w 3022"/>
              <a:gd name="T7" fmla="*/ 4351657 h 2098"/>
              <a:gd name="T8" fmla="*/ 5287871 w 3022"/>
              <a:gd name="T9" fmla="*/ 0 h 209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22"/>
              <a:gd name="T16" fmla="*/ 0 h 2098"/>
              <a:gd name="T17" fmla="*/ 3022 w 3022"/>
              <a:gd name="T18" fmla="*/ 2098 h 209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22" h="2098">
                <a:moveTo>
                  <a:pt x="3022" y="0"/>
                </a:moveTo>
                <a:lnTo>
                  <a:pt x="0" y="0"/>
                </a:lnTo>
                <a:lnTo>
                  <a:pt x="0" y="2098"/>
                </a:lnTo>
                <a:lnTo>
                  <a:pt x="2165" y="2098"/>
                </a:lnTo>
                <a:lnTo>
                  <a:pt x="3022" y="0"/>
                </a:lnTo>
                <a:close/>
              </a:path>
            </a:pathLst>
          </a:custGeom>
          <a:solidFill>
            <a:srgbClr val="0070C0"/>
          </a:solidFill>
          <a:ln>
            <a:solidFill>
              <a:srgbClr val="0070C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71956" tIns="35987" rIns="71956" bIns="35987"/>
          <a:lstStyle/>
          <a:p>
            <a:endParaRPr lang="zh-CN" altLang="en-US" sz="800">
              <a:solidFill>
                <a:srgbClr val="0070C0"/>
              </a:solidFill>
            </a:endParaRPr>
          </a:p>
        </p:txBody>
      </p:sp>
      <p:pic>
        <p:nvPicPr>
          <p:cNvPr id="13" name="图片 12"/>
          <p:cNvPicPr/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491" y="608400"/>
            <a:ext cx="1155600" cy="1152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433" y="365225"/>
            <a:ext cx="10518514" cy="58131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2017/12/10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2081" y="1710151"/>
            <a:ext cx="10518514" cy="285339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2081" y="4590528"/>
            <a:ext cx="10518514" cy="150053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6565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249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3690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562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155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381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468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061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436" y="1826048"/>
            <a:ext cx="5183036" cy="435234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3912" y="1826048"/>
            <a:ext cx="5183036" cy="435234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2017/12/10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022" y="365214"/>
            <a:ext cx="10518514" cy="132587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7102" y="1778850"/>
            <a:ext cx="4874925" cy="824103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6565" indent="0">
              <a:buNone/>
              <a:defRPr sz="2400"/>
            </a:lvl2pPr>
            <a:lvl3pPr marL="912495" indent="0">
              <a:buNone/>
              <a:defRPr sz="2000"/>
            </a:lvl3pPr>
            <a:lvl4pPr marL="1369060" indent="0">
              <a:buNone/>
              <a:defRPr sz="1700"/>
            </a:lvl4pPr>
            <a:lvl5pPr marL="1825625" indent="0">
              <a:buNone/>
              <a:defRPr sz="1700"/>
            </a:lvl5pPr>
            <a:lvl6pPr marL="2281555" indent="0">
              <a:buNone/>
              <a:defRPr sz="1700"/>
            </a:lvl6pPr>
            <a:lvl7pPr marL="2738120" indent="0">
              <a:buNone/>
              <a:defRPr sz="1700"/>
            </a:lvl7pPr>
            <a:lvl8pPr marL="3194685" indent="0">
              <a:buNone/>
              <a:defRPr sz="1700"/>
            </a:lvl8pPr>
            <a:lvl9pPr marL="3650615" indent="0">
              <a:buNone/>
              <a:defRPr sz="17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7102" y="2665999"/>
            <a:ext cx="4874925" cy="35251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8672" y="1778850"/>
            <a:ext cx="4898934" cy="824103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6565" indent="0">
              <a:buNone/>
              <a:defRPr sz="2400"/>
            </a:lvl2pPr>
            <a:lvl3pPr marL="912495" indent="0">
              <a:buNone/>
              <a:defRPr sz="2000"/>
            </a:lvl3pPr>
            <a:lvl4pPr marL="1369060" indent="0">
              <a:buNone/>
              <a:defRPr sz="1700"/>
            </a:lvl4pPr>
            <a:lvl5pPr marL="1825625" indent="0">
              <a:buNone/>
              <a:defRPr sz="1700"/>
            </a:lvl5pPr>
            <a:lvl6pPr marL="2281555" indent="0">
              <a:buNone/>
              <a:defRPr sz="1700"/>
            </a:lvl6pPr>
            <a:lvl7pPr marL="2738120" indent="0">
              <a:buNone/>
              <a:defRPr sz="1700"/>
            </a:lvl7pPr>
            <a:lvl8pPr marL="3194685" indent="0">
              <a:buNone/>
              <a:defRPr sz="1700"/>
            </a:lvl8pPr>
            <a:lvl9pPr marL="3650615" indent="0">
              <a:buNone/>
              <a:defRPr sz="17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8672" y="2665999"/>
            <a:ext cx="4898934" cy="35251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2017/12/10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2017/12/10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2017/12/10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023" y="457307"/>
            <a:ext cx="4166503" cy="160057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4626" y="457307"/>
            <a:ext cx="6173911" cy="5405102"/>
          </a:xfrm>
        </p:spPr>
        <p:txBody>
          <a:bodyPr/>
          <a:lstStyle>
            <a:lvl1pPr marL="0" indent="0">
              <a:buNone/>
              <a:defRPr sz="3200"/>
            </a:lvl1pPr>
            <a:lvl2pPr marL="456565" indent="0">
              <a:buNone/>
              <a:defRPr sz="2800"/>
            </a:lvl2pPr>
            <a:lvl3pPr marL="912495" indent="0">
              <a:buNone/>
              <a:defRPr sz="2400"/>
            </a:lvl3pPr>
            <a:lvl4pPr marL="1369060" indent="0">
              <a:buNone/>
              <a:defRPr sz="2000"/>
            </a:lvl4pPr>
            <a:lvl5pPr marL="1825625" indent="0">
              <a:buNone/>
              <a:defRPr sz="2000"/>
            </a:lvl5pPr>
            <a:lvl6pPr marL="2281555" indent="0">
              <a:buNone/>
              <a:defRPr sz="2000"/>
            </a:lvl6pPr>
            <a:lvl7pPr marL="2738120" indent="0">
              <a:buNone/>
              <a:defRPr sz="2000"/>
            </a:lvl7pPr>
            <a:lvl8pPr marL="3194685" indent="0">
              <a:buNone/>
              <a:defRPr sz="2000"/>
            </a:lvl8pPr>
            <a:lvl9pPr marL="3650615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023" y="2057884"/>
            <a:ext cx="4166503" cy="3812471"/>
          </a:xfrm>
        </p:spPr>
        <p:txBody>
          <a:bodyPr/>
          <a:lstStyle>
            <a:lvl1pPr marL="0" indent="0">
              <a:buNone/>
              <a:defRPr sz="2000"/>
            </a:lvl1pPr>
            <a:lvl2pPr marL="456565" indent="0">
              <a:buNone/>
              <a:defRPr sz="1700"/>
            </a:lvl2pPr>
            <a:lvl3pPr marL="912495" indent="0">
              <a:buNone/>
              <a:defRPr sz="1600"/>
            </a:lvl3pPr>
            <a:lvl4pPr marL="1369060" indent="0">
              <a:buNone/>
              <a:defRPr sz="1300"/>
            </a:lvl4pPr>
            <a:lvl5pPr marL="1825625" indent="0">
              <a:buNone/>
              <a:defRPr sz="1300"/>
            </a:lvl5pPr>
            <a:lvl6pPr marL="2281555" indent="0">
              <a:buNone/>
              <a:defRPr sz="1300"/>
            </a:lvl6pPr>
            <a:lvl7pPr marL="2738120" indent="0">
              <a:buNone/>
              <a:defRPr sz="1300"/>
            </a:lvl7pPr>
            <a:lvl8pPr marL="3194685" indent="0">
              <a:buNone/>
              <a:defRPr sz="1300"/>
            </a:lvl8pPr>
            <a:lvl9pPr marL="3650615" indent="0">
              <a:buNone/>
              <a:defRPr sz="13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2017/12/10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7320" y="365225"/>
            <a:ext cx="2629629" cy="581318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433" y="365225"/>
            <a:ext cx="7736444" cy="581318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433" y="365214"/>
            <a:ext cx="10518514" cy="1325870"/>
          </a:xfrm>
          <a:prstGeom prst="rect">
            <a:avLst/>
          </a:prstGeom>
        </p:spPr>
        <p:txBody>
          <a:bodyPr vert="horz" lIns="91270" tIns="45634" rIns="91270" bIns="45634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433" y="1826048"/>
            <a:ext cx="10518514" cy="4352346"/>
          </a:xfrm>
          <a:prstGeom prst="rect">
            <a:avLst/>
          </a:prstGeom>
        </p:spPr>
        <p:txBody>
          <a:bodyPr vert="horz" lIns="91270" tIns="45634" rIns="91270" bIns="45634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433" y="6357824"/>
            <a:ext cx="2743960" cy="365210"/>
          </a:xfrm>
          <a:prstGeom prst="rect">
            <a:avLst/>
          </a:prstGeom>
        </p:spPr>
        <p:txBody>
          <a:bodyPr vert="horz" lIns="91270" tIns="45634" rIns="91270" bIns="45634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2017/12/10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9721" y="6357824"/>
            <a:ext cx="4115941" cy="365210"/>
          </a:xfrm>
          <a:prstGeom prst="rect">
            <a:avLst/>
          </a:prstGeom>
        </p:spPr>
        <p:txBody>
          <a:bodyPr vert="horz" lIns="91270" tIns="45634" rIns="91270" bIns="45634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2986" y="6357824"/>
            <a:ext cx="2743960" cy="365210"/>
          </a:xfrm>
          <a:prstGeom prst="rect">
            <a:avLst/>
          </a:prstGeom>
        </p:spPr>
        <p:txBody>
          <a:bodyPr vert="horz" lIns="91270" tIns="45634" rIns="91270" bIns="45634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xStyles>
    <p:titleStyle>
      <a:lvl1pPr algn="l" defTabSz="912495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7330" indent="-226060" algn="l" defTabSz="912495" rtl="0" eaLnBrk="1" latinLnBrk="0" hangingPunct="1">
        <a:lnSpc>
          <a:spcPct val="90000"/>
        </a:lnSpc>
        <a:spcBef>
          <a:spcPts val="1000"/>
        </a:spcBef>
        <a:buFont typeface="Arial" panose="0208060402020202020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4530" indent="-226060" algn="l" defTabSz="912495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1095" indent="-226060" algn="l" defTabSz="912495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7025" indent="-226060" algn="l" defTabSz="912495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2053590" indent="-226060" algn="l" defTabSz="912495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510155" indent="-226060" algn="l" defTabSz="912495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66085" indent="-226060" algn="l" defTabSz="912495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2650" indent="-226060" algn="l" defTabSz="912495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79215" indent="-226060" algn="l" defTabSz="912495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249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56565" algn="l" defTabSz="91249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912495" algn="l" defTabSz="91249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9060" algn="l" defTabSz="91249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825625" algn="l" defTabSz="91249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281555" algn="l" defTabSz="91249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738120" algn="l" defTabSz="91249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194685" algn="l" defTabSz="91249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650615" algn="l" defTabSz="91249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433" y="365214"/>
            <a:ext cx="10518514" cy="1325870"/>
          </a:xfrm>
          <a:prstGeom prst="rect">
            <a:avLst/>
          </a:prstGeom>
        </p:spPr>
        <p:txBody>
          <a:bodyPr vert="horz" lIns="91270" tIns="45634" rIns="91270" bIns="45634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433" y="1826048"/>
            <a:ext cx="10518514" cy="4352346"/>
          </a:xfrm>
          <a:prstGeom prst="rect">
            <a:avLst/>
          </a:prstGeom>
        </p:spPr>
        <p:txBody>
          <a:bodyPr vert="horz" lIns="91270" tIns="45634" rIns="91270" bIns="45634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433" y="6357824"/>
            <a:ext cx="2743960" cy="365210"/>
          </a:xfrm>
          <a:prstGeom prst="rect">
            <a:avLst/>
          </a:prstGeom>
        </p:spPr>
        <p:txBody>
          <a:bodyPr vert="horz" lIns="91270" tIns="45634" rIns="91270" bIns="45634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2017/12/10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9721" y="6357824"/>
            <a:ext cx="4115941" cy="365210"/>
          </a:xfrm>
          <a:prstGeom prst="rect">
            <a:avLst/>
          </a:prstGeom>
        </p:spPr>
        <p:txBody>
          <a:bodyPr vert="horz" lIns="91270" tIns="45634" rIns="91270" bIns="45634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2986" y="6357824"/>
            <a:ext cx="2743960" cy="365210"/>
          </a:xfrm>
          <a:prstGeom prst="rect">
            <a:avLst/>
          </a:prstGeom>
        </p:spPr>
        <p:txBody>
          <a:bodyPr vert="horz" lIns="91270" tIns="45634" rIns="91270" bIns="45634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xStyles>
    <p:titleStyle>
      <a:lvl1pPr algn="l" defTabSz="912495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7330" indent="-226060" algn="l" defTabSz="912495" rtl="0" eaLnBrk="1" latinLnBrk="0" hangingPunct="1">
        <a:lnSpc>
          <a:spcPct val="90000"/>
        </a:lnSpc>
        <a:spcBef>
          <a:spcPts val="1000"/>
        </a:spcBef>
        <a:buFont typeface="Arial" panose="0208060402020202020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4530" indent="-226060" algn="l" defTabSz="912495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1095" indent="-226060" algn="l" defTabSz="912495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7025" indent="-226060" algn="l" defTabSz="912495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2053590" indent="-226060" algn="l" defTabSz="912495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510155" indent="-226060" algn="l" defTabSz="912495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66085" indent="-226060" algn="l" defTabSz="912495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2650" indent="-226060" algn="l" defTabSz="912495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79215" indent="-226060" algn="l" defTabSz="912495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249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56565" algn="l" defTabSz="91249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912495" algn="l" defTabSz="91249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9060" algn="l" defTabSz="91249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825625" algn="l" defTabSz="91249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281555" algn="l" defTabSz="91249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738120" algn="l" defTabSz="91249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194685" algn="l" defTabSz="91249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650615" algn="l" defTabSz="91249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4" y="0"/>
            <a:ext cx="12191210" cy="685958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30086" y="2483187"/>
            <a:ext cx="10935007" cy="923156"/>
          </a:xfrm>
          <a:prstGeom prst="rect">
            <a:avLst/>
          </a:prstGeom>
          <a:noFill/>
        </p:spPr>
        <p:txBody>
          <a:bodyPr lIns="91270" tIns="45634" rIns="91270" bIns="45634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5400" dirty="0">
                <a:ln w="19050">
                  <a:solidFill>
                    <a:srgbClr val="000000">
                      <a:tint val="1000"/>
                    </a:srgbClr>
                  </a:solidFill>
                  <a:prstDash val="solid"/>
                </a:ln>
                <a:solidFill>
                  <a:srgbClr val="A7C6E5">
                    <a:lumMod val="20000"/>
                    <a:lumOff val="80000"/>
                  </a:srgbClr>
                </a:solidFill>
                <a:latin typeface="微软雅黑" charset="-122"/>
                <a:ea typeface="微软雅黑" charset="-122"/>
              </a:rPr>
              <a:t>知识点：攻击用密码列表制作</a:t>
            </a:r>
            <a:endParaRPr lang="en-US" altLang="zh-CN" sz="5400" dirty="0">
              <a:ln w="19050">
                <a:solidFill>
                  <a:srgbClr val="000000">
                    <a:tint val="1000"/>
                  </a:srgbClr>
                </a:solidFill>
                <a:prstDash val="solid"/>
              </a:ln>
              <a:solidFill>
                <a:srgbClr val="A7C6E5">
                  <a:lumMod val="20000"/>
                  <a:lumOff val="80000"/>
                </a:srgbClr>
              </a:solidFill>
              <a:latin typeface="微软雅黑" charset="-122"/>
              <a:ea typeface="微软雅黑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921007" y="4936527"/>
            <a:ext cx="808038" cy="1385888"/>
            <a:chOff x="921007" y="4936527"/>
            <a:chExt cx="808038" cy="1385888"/>
          </a:xfrm>
        </p:grpSpPr>
        <p:sp>
          <p:nvSpPr>
            <p:cNvPr id="9" name="Freeform 223"/>
            <p:cNvSpPr/>
            <p:nvPr/>
          </p:nvSpPr>
          <p:spPr bwMode="auto">
            <a:xfrm>
              <a:off x="921007" y="5488977"/>
              <a:ext cx="339725" cy="395288"/>
            </a:xfrm>
            <a:custGeom>
              <a:avLst/>
              <a:gdLst>
                <a:gd name="T0" fmla="*/ 181 w 211"/>
                <a:gd name="T1" fmla="*/ 99 h 246"/>
                <a:gd name="T2" fmla="*/ 180 w 211"/>
                <a:gd name="T3" fmla="*/ 44 h 246"/>
                <a:gd name="T4" fmla="*/ 118 w 211"/>
                <a:gd name="T5" fmla="*/ 48 h 246"/>
                <a:gd name="T6" fmla="*/ 38 w 211"/>
                <a:gd name="T7" fmla="*/ 20 h 246"/>
                <a:gd name="T8" fmla="*/ 27 w 211"/>
                <a:gd name="T9" fmla="*/ 104 h 246"/>
                <a:gd name="T10" fmla="*/ 43 w 211"/>
                <a:gd name="T11" fmla="*/ 160 h 246"/>
                <a:gd name="T12" fmla="*/ 39 w 211"/>
                <a:gd name="T13" fmla="*/ 223 h 246"/>
                <a:gd name="T14" fmla="*/ 104 w 211"/>
                <a:gd name="T15" fmla="*/ 203 h 246"/>
                <a:gd name="T16" fmla="*/ 142 w 211"/>
                <a:gd name="T17" fmla="*/ 208 h 246"/>
                <a:gd name="T18" fmla="*/ 156 w 211"/>
                <a:gd name="T19" fmla="*/ 165 h 246"/>
                <a:gd name="T20" fmla="*/ 197 w 211"/>
                <a:gd name="T21" fmla="*/ 155 h 246"/>
                <a:gd name="T22" fmla="*/ 181 w 211"/>
                <a:gd name="T23" fmla="*/ 99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1" h="246">
                  <a:moveTo>
                    <a:pt x="181" y="99"/>
                  </a:moveTo>
                  <a:cubicBezTo>
                    <a:pt x="198" y="83"/>
                    <a:pt x="198" y="61"/>
                    <a:pt x="180" y="44"/>
                  </a:cubicBezTo>
                  <a:cubicBezTo>
                    <a:pt x="160" y="25"/>
                    <a:pt x="135" y="31"/>
                    <a:pt x="118" y="48"/>
                  </a:cubicBezTo>
                  <a:cubicBezTo>
                    <a:pt x="107" y="12"/>
                    <a:pt x="72" y="0"/>
                    <a:pt x="38" y="20"/>
                  </a:cubicBezTo>
                  <a:cubicBezTo>
                    <a:pt x="3" y="40"/>
                    <a:pt x="1" y="78"/>
                    <a:pt x="27" y="104"/>
                  </a:cubicBezTo>
                  <a:cubicBezTo>
                    <a:pt x="0" y="119"/>
                    <a:pt x="15" y="153"/>
                    <a:pt x="43" y="160"/>
                  </a:cubicBezTo>
                  <a:cubicBezTo>
                    <a:pt x="29" y="177"/>
                    <a:pt x="22" y="206"/>
                    <a:pt x="39" y="223"/>
                  </a:cubicBezTo>
                  <a:cubicBezTo>
                    <a:pt x="62" y="246"/>
                    <a:pt x="93" y="229"/>
                    <a:pt x="104" y="203"/>
                  </a:cubicBezTo>
                  <a:cubicBezTo>
                    <a:pt x="114" y="214"/>
                    <a:pt x="129" y="218"/>
                    <a:pt x="142" y="208"/>
                  </a:cubicBezTo>
                  <a:cubicBezTo>
                    <a:pt x="157" y="197"/>
                    <a:pt x="160" y="181"/>
                    <a:pt x="156" y="165"/>
                  </a:cubicBezTo>
                  <a:cubicBezTo>
                    <a:pt x="170" y="172"/>
                    <a:pt x="187" y="171"/>
                    <a:pt x="197" y="155"/>
                  </a:cubicBezTo>
                  <a:cubicBezTo>
                    <a:pt x="211" y="134"/>
                    <a:pt x="200" y="112"/>
                    <a:pt x="181" y="99"/>
                  </a:cubicBezTo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1" name="Freeform 224"/>
            <p:cNvSpPr/>
            <p:nvPr/>
          </p:nvSpPr>
          <p:spPr bwMode="auto">
            <a:xfrm>
              <a:off x="1016257" y="5133377"/>
              <a:ext cx="314325" cy="330200"/>
            </a:xfrm>
            <a:custGeom>
              <a:avLst/>
              <a:gdLst>
                <a:gd name="T0" fmla="*/ 157 w 196"/>
                <a:gd name="T1" fmla="*/ 53 h 205"/>
                <a:gd name="T2" fmla="*/ 127 w 196"/>
                <a:gd name="T3" fmla="*/ 4 h 205"/>
                <a:gd name="T4" fmla="*/ 82 w 196"/>
                <a:gd name="T5" fmla="*/ 31 h 205"/>
                <a:gd name="T6" fmla="*/ 14 w 196"/>
                <a:gd name="T7" fmla="*/ 53 h 205"/>
                <a:gd name="T8" fmla="*/ 40 w 196"/>
                <a:gd name="T9" fmla="*/ 118 h 205"/>
                <a:gd name="T10" fmla="*/ 75 w 196"/>
                <a:gd name="T11" fmla="*/ 173 h 205"/>
                <a:gd name="T12" fmla="*/ 133 w 196"/>
                <a:gd name="T13" fmla="*/ 157 h 205"/>
                <a:gd name="T14" fmla="*/ 167 w 196"/>
                <a:gd name="T15" fmla="*/ 153 h 205"/>
                <a:gd name="T16" fmla="*/ 167 w 196"/>
                <a:gd name="T17" fmla="*/ 120 h 205"/>
                <a:gd name="T18" fmla="*/ 194 w 196"/>
                <a:gd name="T19" fmla="*/ 95 h 205"/>
                <a:gd name="T20" fmla="*/ 157 w 196"/>
                <a:gd name="T21" fmla="*/ 53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6" h="205">
                  <a:moveTo>
                    <a:pt x="157" y="53"/>
                  </a:moveTo>
                  <a:cubicBezTo>
                    <a:pt x="156" y="32"/>
                    <a:pt x="150" y="9"/>
                    <a:pt x="127" y="4"/>
                  </a:cubicBezTo>
                  <a:cubicBezTo>
                    <a:pt x="107" y="0"/>
                    <a:pt x="85" y="12"/>
                    <a:pt x="82" y="31"/>
                  </a:cubicBezTo>
                  <a:cubicBezTo>
                    <a:pt x="60" y="15"/>
                    <a:pt x="28" y="30"/>
                    <a:pt x="14" y="53"/>
                  </a:cubicBezTo>
                  <a:cubicBezTo>
                    <a:pt x="0" y="78"/>
                    <a:pt x="15" y="110"/>
                    <a:pt x="40" y="118"/>
                  </a:cubicBezTo>
                  <a:cubicBezTo>
                    <a:pt x="9" y="141"/>
                    <a:pt x="41" y="194"/>
                    <a:pt x="75" y="173"/>
                  </a:cubicBezTo>
                  <a:cubicBezTo>
                    <a:pt x="89" y="205"/>
                    <a:pt x="128" y="187"/>
                    <a:pt x="133" y="157"/>
                  </a:cubicBezTo>
                  <a:cubicBezTo>
                    <a:pt x="144" y="163"/>
                    <a:pt x="159" y="166"/>
                    <a:pt x="167" y="153"/>
                  </a:cubicBezTo>
                  <a:cubicBezTo>
                    <a:pt x="174" y="142"/>
                    <a:pt x="173" y="130"/>
                    <a:pt x="167" y="120"/>
                  </a:cubicBezTo>
                  <a:cubicBezTo>
                    <a:pt x="181" y="120"/>
                    <a:pt x="192" y="111"/>
                    <a:pt x="194" y="95"/>
                  </a:cubicBezTo>
                  <a:cubicBezTo>
                    <a:pt x="196" y="72"/>
                    <a:pt x="177" y="57"/>
                    <a:pt x="157" y="53"/>
                  </a:cubicBezTo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2" name="Freeform 225"/>
            <p:cNvSpPr/>
            <p:nvPr/>
          </p:nvSpPr>
          <p:spPr bwMode="auto">
            <a:xfrm>
              <a:off x="1257557" y="4936527"/>
              <a:ext cx="273050" cy="269875"/>
            </a:xfrm>
            <a:custGeom>
              <a:avLst/>
              <a:gdLst>
                <a:gd name="T0" fmla="*/ 155 w 170"/>
                <a:gd name="T1" fmla="*/ 135 h 167"/>
                <a:gd name="T2" fmla="*/ 134 w 170"/>
                <a:gd name="T3" fmla="*/ 72 h 167"/>
                <a:gd name="T4" fmla="*/ 73 w 170"/>
                <a:gd name="T5" fmla="*/ 38 h 167"/>
                <a:gd name="T6" fmla="*/ 6 w 170"/>
                <a:gd name="T7" fmla="*/ 44 h 167"/>
                <a:gd name="T8" fmla="*/ 27 w 170"/>
                <a:gd name="T9" fmla="*/ 99 h 167"/>
                <a:gd name="T10" fmla="*/ 70 w 170"/>
                <a:gd name="T11" fmla="*/ 126 h 167"/>
                <a:gd name="T12" fmla="*/ 155 w 170"/>
                <a:gd name="T13" fmla="*/ 135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0" h="167">
                  <a:moveTo>
                    <a:pt x="155" y="135"/>
                  </a:moveTo>
                  <a:cubicBezTo>
                    <a:pt x="170" y="111"/>
                    <a:pt x="160" y="78"/>
                    <a:pt x="134" y="72"/>
                  </a:cubicBezTo>
                  <a:cubicBezTo>
                    <a:pt x="160" y="33"/>
                    <a:pt x="101" y="0"/>
                    <a:pt x="73" y="38"/>
                  </a:cubicBezTo>
                  <a:cubicBezTo>
                    <a:pt x="56" y="17"/>
                    <a:pt x="17" y="12"/>
                    <a:pt x="6" y="44"/>
                  </a:cubicBezTo>
                  <a:cubicBezTo>
                    <a:pt x="0" y="63"/>
                    <a:pt x="5" y="95"/>
                    <a:pt x="27" y="99"/>
                  </a:cubicBezTo>
                  <a:cubicBezTo>
                    <a:pt x="11" y="125"/>
                    <a:pt x="54" y="152"/>
                    <a:pt x="70" y="126"/>
                  </a:cubicBezTo>
                  <a:cubicBezTo>
                    <a:pt x="87" y="157"/>
                    <a:pt x="135" y="167"/>
                    <a:pt x="155" y="135"/>
                  </a:cubicBezTo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3" name="Freeform 226"/>
            <p:cNvSpPr/>
            <p:nvPr/>
          </p:nvSpPr>
          <p:spPr bwMode="auto">
            <a:xfrm>
              <a:off x="1435357" y="5227040"/>
              <a:ext cx="293688" cy="303213"/>
            </a:xfrm>
            <a:custGeom>
              <a:avLst/>
              <a:gdLst>
                <a:gd name="T0" fmla="*/ 119 w 182"/>
                <a:gd name="T1" fmla="*/ 157 h 189"/>
                <a:gd name="T2" fmla="*/ 168 w 182"/>
                <a:gd name="T3" fmla="*/ 142 h 189"/>
                <a:gd name="T4" fmla="*/ 141 w 182"/>
                <a:gd name="T5" fmla="*/ 91 h 189"/>
                <a:gd name="T6" fmla="*/ 132 w 182"/>
                <a:gd name="T7" fmla="*/ 38 h 189"/>
                <a:gd name="T8" fmla="*/ 89 w 182"/>
                <a:gd name="T9" fmla="*/ 45 h 189"/>
                <a:gd name="T10" fmla="*/ 37 w 182"/>
                <a:gd name="T11" fmla="*/ 105 h 189"/>
                <a:gd name="T12" fmla="*/ 70 w 182"/>
                <a:gd name="T13" fmla="*/ 148 h 189"/>
                <a:gd name="T14" fmla="*/ 89 w 182"/>
                <a:gd name="T15" fmla="*/ 183 h 189"/>
                <a:gd name="T16" fmla="*/ 119 w 182"/>
                <a:gd name="T17" fmla="*/ 157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2" h="189">
                  <a:moveTo>
                    <a:pt x="119" y="157"/>
                  </a:moveTo>
                  <a:cubicBezTo>
                    <a:pt x="137" y="168"/>
                    <a:pt x="157" y="161"/>
                    <a:pt x="168" y="142"/>
                  </a:cubicBezTo>
                  <a:cubicBezTo>
                    <a:pt x="182" y="117"/>
                    <a:pt x="163" y="98"/>
                    <a:pt x="141" y="91"/>
                  </a:cubicBezTo>
                  <a:cubicBezTo>
                    <a:pt x="155" y="72"/>
                    <a:pt x="156" y="50"/>
                    <a:pt x="132" y="38"/>
                  </a:cubicBezTo>
                  <a:cubicBezTo>
                    <a:pt x="118" y="31"/>
                    <a:pt x="97" y="31"/>
                    <a:pt x="89" y="45"/>
                  </a:cubicBezTo>
                  <a:cubicBezTo>
                    <a:pt x="46" y="0"/>
                    <a:pt x="0" y="87"/>
                    <a:pt x="37" y="105"/>
                  </a:cubicBezTo>
                  <a:cubicBezTo>
                    <a:pt x="15" y="128"/>
                    <a:pt x="49" y="160"/>
                    <a:pt x="70" y="148"/>
                  </a:cubicBezTo>
                  <a:cubicBezTo>
                    <a:pt x="68" y="163"/>
                    <a:pt x="73" y="177"/>
                    <a:pt x="89" y="183"/>
                  </a:cubicBezTo>
                  <a:cubicBezTo>
                    <a:pt x="106" y="189"/>
                    <a:pt x="116" y="172"/>
                    <a:pt x="119" y="157"/>
                  </a:cubicBezTo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4" name="Freeform 228"/>
            <p:cNvSpPr/>
            <p:nvPr/>
          </p:nvSpPr>
          <p:spPr bwMode="auto">
            <a:xfrm>
              <a:off x="1084519" y="5096865"/>
              <a:ext cx="636588" cy="1225550"/>
            </a:xfrm>
            <a:custGeom>
              <a:avLst/>
              <a:gdLst>
                <a:gd name="T0" fmla="*/ 385 w 395"/>
                <a:gd name="T1" fmla="*/ 317 h 762"/>
                <a:gd name="T2" fmla="*/ 379 w 395"/>
                <a:gd name="T3" fmla="*/ 314 h 762"/>
                <a:gd name="T4" fmla="*/ 375 w 395"/>
                <a:gd name="T5" fmla="*/ 317 h 762"/>
                <a:gd name="T6" fmla="*/ 298 w 395"/>
                <a:gd name="T7" fmla="*/ 414 h 762"/>
                <a:gd name="T8" fmla="*/ 244 w 395"/>
                <a:gd name="T9" fmla="*/ 414 h 762"/>
                <a:gd name="T10" fmla="*/ 246 w 395"/>
                <a:gd name="T11" fmla="*/ 372 h 762"/>
                <a:gd name="T12" fmla="*/ 304 w 395"/>
                <a:gd name="T13" fmla="*/ 175 h 762"/>
                <a:gd name="T14" fmla="*/ 301 w 395"/>
                <a:gd name="T15" fmla="*/ 173 h 762"/>
                <a:gd name="T16" fmla="*/ 293 w 395"/>
                <a:gd name="T17" fmla="*/ 177 h 762"/>
                <a:gd name="T18" fmla="*/ 241 w 395"/>
                <a:gd name="T19" fmla="*/ 239 h 762"/>
                <a:gd name="T20" fmla="*/ 216 w 395"/>
                <a:gd name="T21" fmla="*/ 168 h 762"/>
                <a:gd name="T22" fmla="*/ 207 w 395"/>
                <a:gd name="T23" fmla="*/ 70 h 762"/>
                <a:gd name="T24" fmla="*/ 196 w 395"/>
                <a:gd name="T25" fmla="*/ 42 h 762"/>
                <a:gd name="T26" fmla="*/ 194 w 395"/>
                <a:gd name="T27" fmla="*/ 37 h 762"/>
                <a:gd name="T28" fmla="*/ 172 w 395"/>
                <a:gd name="T29" fmla="*/ 4 h 762"/>
                <a:gd name="T30" fmla="*/ 172 w 395"/>
                <a:gd name="T31" fmla="*/ 3 h 762"/>
                <a:gd name="T32" fmla="*/ 168 w 395"/>
                <a:gd name="T33" fmla="*/ 1 h 762"/>
                <a:gd name="T34" fmla="*/ 163 w 395"/>
                <a:gd name="T35" fmla="*/ 2 h 762"/>
                <a:gd name="T36" fmla="*/ 162 w 395"/>
                <a:gd name="T37" fmla="*/ 9 h 762"/>
                <a:gd name="T38" fmla="*/ 181 w 395"/>
                <a:gd name="T39" fmla="*/ 86 h 762"/>
                <a:gd name="T40" fmla="*/ 175 w 395"/>
                <a:gd name="T41" fmla="*/ 160 h 762"/>
                <a:gd name="T42" fmla="*/ 79 w 395"/>
                <a:gd name="T43" fmla="*/ 117 h 762"/>
                <a:gd name="T44" fmla="*/ 78 w 395"/>
                <a:gd name="T45" fmla="*/ 114 h 762"/>
                <a:gd name="T46" fmla="*/ 78 w 395"/>
                <a:gd name="T47" fmla="*/ 114 h 762"/>
                <a:gd name="T48" fmla="*/ 72 w 395"/>
                <a:gd name="T49" fmla="*/ 114 h 762"/>
                <a:gd name="T50" fmla="*/ 92 w 395"/>
                <a:gd name="T51" fmla="*/ 205 h 762"/>
                <a:gd name="T52" fmla="*/ 139 w 395"/>
                <a:gd name="T53" fmla="*/ 242 h 762"/>
                <a:gd name="T54" fmla="*/ 171 w 395"/>
                <a:gd name="T55" fmla="*/ 303 h 762"/>
                <a:gd name="T56" fmla="*/ 164 w 395"/>
                <a:gd name="T57" fmla="*/ 373 h 762"/>
                <a:gd name="T58" fmla="*/ 104 w 395"/>
                <a:gd name="T59" fmla="*/ 402 h 762"/>
                <a:gd name="T60" fmla="*/ 58 w 395"/>
                <a:gd name="T61" fmla="*/ 386 h 762"/>
                <a:gd name="T62" fmla="*/ 7 w 395"/>
                <a:gd name="T63" fmla="*/ 354 h 762"/>
                <a:gd name="T64" fmla="*/ 2 w 395"/>
                <a:gd name="T65" fmla="*/ 356 h 762"/>
                <a:gd name="T66" fmla="*/ 2 w 395"/>
                <a:gd name="T67" fmla="*/ 356 h 762"/>
                <a:gd name="T68" fmla="*/ 1 w 395"/>
                <a:gd name="T69" fmla="*/ 361 h 762"/>
                <a:gd name="T70" fmla="*/ 62 w 395"/>
                <a:gd name="T71" fmla="*/ 430 h 762"/>
                <a:gd name="T72" fmla="*/ 127 w 395"/>
                <a:gd name="T73" fmla="*/ 522 h 762"/>
                <a:gd name="T74" fmla="*/ 113 w 395"/>
                <a:gd name="T75" fmla="*/ 744 h 762"/>
                <a:gd name="T76" fmla="*/ 115 w 395"/>
                <a:gd name="T77" fmla="*/ 751 h 762"/>
                <a:gd name="T78" fmla="*/ 116 w 395"/>
                <a:gd name="T79" fmla="*/ 753 h 762"/>
                <a:gd name="T80" fmla="*/ 169 w 395"/>
                <a:gd name="T81" fmla="*/ 755 h 762"/>
                <a:gd name="T82" fmla="*/ 256 w 395"/>
                <a:gd name="T83" fmla="*/ 753 h 762"/>
                <a:gd name="T84" fmla="*/ 259 w 395"/>
                <a:gd name="T85" fmla="*/ 750 h 762"/>
                <a:gd name="T86" fmla="*/ 262 w 395"/>
                <a:gd name="T87" fmla="*/ 745 h 762"/>
                <a:gd name="T88" fmla="*/ 243 w 395"/>
                <a:gd name="T89" fmla="*/ 659 h 762"/>
                <a:gd name="T90" fmla="*/ 256 w 395"/>
                <a:gd name="T91" fmla="*/ 506 h 762"/>
                <a:gd name="T92" fmla="*/ 340 w 395"/>
                <a:gd name="T93" fmla="*/ 413 h 762"/>
                <a:gd name="T94" fmla="*/ 385 w 395"/>
                <a:gd name="T95" fmla="*/ 317 h 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95" h="762">
                  <a:moveTo>
                    <a:pt x="385" y="317"/>
                  </a:moveTo>
                  <a:cubicBezTo>
                    <a:pt x="384" y="313"/>
                    <a:pt x="381" y="313"/>
                    <a:pt x="379" y="314"/>
                  </a:cubicBezTo>
                  <a:cubicBezTo>
                    <a:pt x="377" y="314"/>
                    <a:pt x="375" y="315"/>
                    <a:pt x="375" y="317"/>
                  </a:cubicBezTo>
                  <a:cubicBezTo>
                    <a:pt x="361" y="359"/>
                    <a:pt x="333" y="389"/>
                    <a:pt x="298" y="414"/>
                  </a:cubicBezTo>
                  <a:cubicBezTo>
                    <a:pt x="283" y="424"/>
                    <a:pt x="252" y="439"/>
                    <a:pt x="244" y="414"/>
                  </a:cubicBezTo>
                  <a:cubicBezTo>
                    <a:pt x="239" y="401"/>
                    <a:pt x="243" y="385"/>
                    <a:pt x="246" y="372"/>
                  </a:cubicBezTo>
                  <a:cubicBezTo>
                    <a:pt x="261" y="304"/>
                    <a:pt x="330" y="251"/>
                    <a:pt x="304" y="175"/>
                  </a:cubicBezTo>
                  <a:cubicBezTo>
                    <a:pt x="303" y="174"/>
                    <a:pt x="302" y="173"/>
                    <a:pt x="301" y="173"/>
                  </a:cubicBezTo>
                  <a:cubicBezTo>
                    <a:pt x="299" y="171"/>
                    <a:pt x="294" y="173"/>
                    <a:pt x="293" y="177"/>
                  </a:cubicBezTo>
                  <a:cubicBezTo>
                    <a:pt x="290" y="204"/>
                    <a:pt x="275" y="245"/>
                    <a:pt x="241" y="239"/>
                  </a:cubicBezTo>
                  <a:cubicBezTo>
                    <a:pt x="214" y="234"/>
                    <a:pt x="216" y="188"/>
                    <a:pt x="216" y="168"/>
                  </a:cubicBezTo>
                  <a:cubicBezTo>
                    <a:pt x="216" y="135"/>
                    <a:pt x="214" y="102"/>
                    <a:pt x="207" y="70"/>
                  </a:cubicBezTo>
                  <a:cubicBezTo>
                    <a:pt x="205" y="60"/>
                    <a:pt x="201" y="51"/>
                    <a:pt x="196" y="42"/>
                  </a:cubicBezTo>
                  <a:cubicBezTo>
                    <a:pt x="196" y="40"/>
                    <a:pt x="195" y="38"/>
                    <a:pt x="194" y="37"/>
                  </a:cubicBezTo>
                  <a:cubicBezTo>
                    <a:pt x="190" y="24"/>
                    <a:pt x="182" y="13"/>
                    <a:pt x="172" y="4"/>
                  </a:cubicBezTo>
                  <a:cubicBezTo>
                    <a:pt x="172" y="4"/>
                    <a:pt x="172" y="4"/>
                    <a:pt x="172" y="3"/>
                  </a:cubicBezTo>
                  <a:cubicBezTo>
                    <a:pt x="171" y="1"/>
                    <a:pt x="170" y="1"/>
                    <a:pt x="168" y="1"/>
                  </a:cubicBezTo>
                  <a:cubicBezTo>
                    <a:pt x="166" y="0"/>
                    <a:pt x="164" y="1"/>
                    <a:pt x="163" y="2"/>
                  </a:cubicBezTo>
                  <a:cubicBezTo>
                    <a:pt x="161" y="4"/>
                    <a:pt x="160" y="6"/>
                    <a:pt x="162" y="9"/>
                  </a:cubicBezTo>
                  <a:cubicBezTo>
                    <a:pt x="177" y="30"/>
                    <a:pt x="179" y="61"/>
                    <a:pt x="181" y="86"/>
                  </a:cubicBezTo>
                  <a:cubicBezTo>
                    <a:pt x="183" y="111"/>
                    <a:pt x="182" y="137"/>
                    <a:pt x="175" y="160"/>
                  </a:cubicBezTo>
                  <a:cubicBezTo>
                    <a:pt x="157" y="227"/>
                    <a:pt x="87" y="154"/>
                    <a:pt x="79" y="117"/>
                  </a:cubicBezTo>
                  <a:cubicBezTo>
                    <a:pt x="79" y="116"/>
                    <a:pt x="79" y="115"/>
                    <a:pt x="78" y="114"/>
                  </a:cubicBezTo>
                  <a:cubicBezTo>
                    <a:pt x="78" y="114"/>
                    <a:pt x="78" y="114"/>
                    <a:pt x="78" y="114"/>
                  </a:cubicBezTo>
                  <a:cubicBezTo>
                    <a:pt x="77" y="112"/>
                    <a:pt x="73" y="111"/>
                    <a:pt x="72" y="114"/>
                  </a:cubicBezTo>
                  <a:cubicBezTo>
                    <a:pt x="58" y="148"/>
                    <a:pt x="68" y="179"/>
                    <a:pt x="92" y="205"/>
                  </a:cubicBezTo>
                  <a:cubicBezTo>
                    <a:pt x="106" y="219"/>
                    <a:pt x="124" y="229"/>
                    <a:pt x="139" y="242"/>
                  </a:cubicBezTo>
                  <a:cubicBezTo>
                    <a:pt x="159" y="258"/>
                    <a:pt x="168" y="278"/>
                    <a:pt x="171" y="303"/>
                  </a:cubicBezTo>
                  <a:cubicBezTo>
                    <a:pt x="174" y="327"/>
                    <a:pt x="171" y="351"/>
                    <a:pt x="164" y="373"/>
                  </a:cubicBezTo>
                  <a:cubicBezTo>
                    <a:pt x="154" y="403"/>
                    <a:pt x="133" y="409"/>
                    <a:pt x="104" y="402"/>
                  </a:cubicBezTo>
                  <a:cubicBezTo>
                    <a:pt x="89" y="398"/>
                    <a:pt x="73" y="391"/>
                    <a:pt x="58" y="386"/>
                  </a:cubicBezTo>
                  <a:cubicBezTo>
                    <a:pt x="43" y="380"/>
                    <a:pt x="14" y="371"/>
                    <a:pt x="7" y="354"/>
                  </a:cubicBezTo>
                  <a:cubicBezTo>
                    <a:pt x="6" y="351"/>
                    <a:pt x="1" y="352"/>
                    <a:pt x="2" y="356"/>
                  </a:cubicBezTo>
                  <a:cubicBezTo>
                    <a:pt x="2" y="356"/>
                    <a:pt x="2" y="356"/>
                    <a:pt x="2" y="356"/>
                  </a:cubicBezTo>
                  <a:cubicBezTo>
                    <a:pt x="1" y="357"/>
                    <a:pt x="0" y="359"/>
                    <a:pt x="1" y="361"/>
                  </a:cubicBezTo>
                  <a:cubicBezTo>
                    <a:pt x="15" y="389"/>
                    <a:pt x="39" y="409"/>
                    <a:pt x="62" y="430"/>
                  </a:cubicBezTo>
                  <a:cubicBezTo>
                    <a:pt x="90" y="456"/>
                    <a:pt x="113" y="487"/>
                    <a:pt x="127" y="522"/>
                  </a:cubicBezTo>
                  <a:cubicBezTo>
                    <a:pt x="154" y="592"/>
                    <a:pt x="146" y="678"/>
                    <a:pt x="113" y="744"/>
                  </a:cubicBezTo>
                  <a:cubicBezTo>
                    <a:pt x="111" y="747"/>
                    <a:pt x="113" y="750"/>
                    <a:pt x="115" y="751"/>
                  </a:cubicBezTo>
                  <a:cubicBezTo>
                    <a:pt x="115" y="752"/>
                    <a:pt x="116" y="753"/>
                    <a:pt x="116" y="753"/>
                  </a:cubicBezTo>
                  <a:cubicBezTo>
                    <a:pt x="129" y="762"/>
                    <a:pt x="155" y="756"/>
                    <a:pt x="169" y="755"/>
                  </a:cubicBezTo>
                  <a:cubicBezTo>
                    <a:pt x="197" y="753"/>
                    <a:pt x="229" y="760"/>
                    <a:pt x="256" y="753"/>
                  </a:cubicBezTo>
                  <a:cubicBezTo>
                    <a:pt x="257" y="753"/>
                    <a:pt x="258" y="752"/>
                    <a:pt x="259" y="750"/>
                  </a:cubicBezTo>
                  <a:cubicBezTo>
                    <a:pt x="261" y="751"/>
                    <a:pt x="264" y="747"/>
                    <a:pt x="262" y="745"/>
                  </a:cubicBezTo>
                  <a:cubicBezTo>
                    <a:pt x="242" y="726"/>
                    <a:pt x="245" y="685"/>
                    <a:pt x="243" y="659"/>
                  </a:cubicBezTo>
                  <a:cubicBezTo>
                    <a:pt x="237" y="608"/>
                    <a:pt x="234" y="554"/>
                    <a:pt x="256" y="506"/>
                  </a:cubicBezTo>
                  <a:cubicBezTo>
                    <a:pt x="273" y="467"/>
                    <a:pt x="310" y="441"/>
                    <a:pt x="340" y="413"/>
                  </a:cubicBezTo>
                  <a:cubicBezTo>
                    <a:pt x="366" y="388"/>
                    <a:pt x="395" y="355"/>
                    <a:pt x="385" y="317"/>
                  </a:cubicBezTo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</p:grpSp>
      <p:sp>
        <p:nvSpPr>
          <p:cNvPr id="3" name="矩形 2"/>
          <p:cNvSpPr/>
          <p:nvPr/>
        </p:nvSpPr>
        <p:spPr>
          <a:xfrm>
            <a:off x="3063489" y="3429794"/>
            <a:ext cx="69523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zh-CN" sz="2000" kern="100" dirty="0">
              <a:latin typeface="微软雅黑" charset="-122"/>
              <a:ea typeface="微软雅黑" charset="-122"/>
              <a:cs typeface="Times New Roman" panose="02020603050405020304" pitchFamily="18" charset="0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2487295" y="645795"/>
            <a:ext cx="4052388" cy="731520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charset="-122"/>
              <a:ea typeface="微软雅黑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661698" y="725724"/>
            <a:ext cx="3877985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charset="-122"/>
                <a:ea typeface="微软雅黑" charset="-122"/>
                <a:sym typeface="+mn-ea"/>
              </a:rPr>
              <a:t>攻击用密码列表制作</a:t>
            </a:r>
            <a:endParaRPr lang="x-none" altLang="en-US" sz="3200" b="1" dirty="0">
              <a:solidFill>
                <a:schemeClr val="bg1"/>
              </a:solidFill>
              <a:latin typeface="微软雅黑" charset="-122"/>
              <a:ea typeface="微软雅黑" charset="-122"/>
              <a:sym typeface="+mn-ea"/>
            </a:endParaRPr>
          </a:p>
        </p:txBody>
      </p:sp>
      <p:pic>
        <p:nvPicPr>
          <p:cNvPr id="5" name="图片 4" descr="屏幕剪辑">
            <a:extLst>
              <a:ext uri="{FF2B5EF4-FFF2-40B4-BE49-F238E27FC236}">
                <a16:creationId xmlns:a16="http://schemas.microsoft.com/office/drawing/2014/main" id="{93A0DEE4-5865-4376-9FF4-F1CB3979DC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7257" y="2077214"/>
            <a:ext cx="5293874" cy="2859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086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" y="0"/>
            <a:ext cx="12191210" cy="6859588"/>
          </a:xfrm>
          <a:prstGeom prst="rect">
            <a:avLst/>
          </a:prstGeom>
        </p:spPr>
      </p:pic>
      <p:grpSp>
        <p:nvGrpSpPr>
          <p:cNvPr id="11" name="组合 10"/>
          <p:cNvGrpSpPr/>
          <p:nvPr/>
        </p:nvGrpSpPr>
        <p:grpSpPr bwMode="auto">
          <a:xfrm>
            <a:off x="3000808" y="1396909"/>
            <a:ext cx="6275414" cy="3571364"/>
            <a:chOff x="1358950" y="1173758"/>
            <a:chExt cx="7072312" cy="3482975"/>
          </a:xfrm>
        </p:grpSpPr>
        <p:sp>
          <p:nvSpPr>
            <p:cNvPr id="12" name="Freeform 5"/>
            <p:cNvSpPr/>
            <p:nvPr/>
          </p:nvSpPr>
          <p:spPr bwMode="auto">
            <a:xfrm>
              <a:off x="1358950" y="1173758"/>
              <a:ext cx="7072312" cy="3482975"/>
            </a:xfrm>
            <a:custGeom>
              <a:avLst/>
              <a:gdLst>
                <a:gd name="T0" fmla="*/ 97 w 9549"/>
                <a:gd name="T1" fmla="*/ 0 h 4700"/>
                <a:gd name="T2" fmla="*/ 9452 w 9549"/>
                <a:gd name="T3" fmla="*/ 0 h 4700"/>
                <a:gd name="T4" fmla="*/ 9549 w 9549"/>
                <a:gd name="T5" fmla="*/ 97 h 4700"/>
                <a:gd name="T6" fmla="*/ 9549 w 9549"/>
                <a:gd name="T7" fmla="*/ 4603 h 4700"/>
                <a:gd name="T8" fmla="*/ 9452 w 9549"/>
                <a:gd name="T9" fmla="*/ 4700 h 4700"/>
                <a:gd name="T10" fmla="*/ 97 w 9549"/>
                <a:gd name="T11" fmla="*/ 4700 h 4700"/>
                <a:gd name="T12" fmla="*/ 0 w 9549"/>
                <a:gd name="T13" fmla="*/ 4603 h 4700"/>
                <a:gd name="T14" fmla="*/ 0 w 9549"/>
                <a:gd name="T15" fmla="*/ 97 h 4700"/>
                <a:gd name="T16" fmla="*/ 97 w 9549"/>
                <a:gd name="T17" fmla="*/ 0 h 47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549" h="4700">
                  <a:moveTo>
                    <a:pt x="97" y="0"/>
                  </a:moveTo>
                  <a:lnTo>
                    <a:pt x="9452" y="0"/>
                  </a:lnTo>
                  <a:cubicBezTo>
                    <a:pt x="9505" y="0"/>
                    <a:pt x="9549" y="43"/>
                    <a:pt x="9549" y="97"/>
                  </a:cubicBezTo>
                  <a:lnTo>
                    <a:pt x="9549" y="4603"/>
                  </a:lnTo>
                  <a:cubicBezTo>
                    <a:pt x="9549" y="4656"/>
                    <a:pt x="9505" y="4700"/>
                    <a:pt x="9452" y="4700"/>
                  </a:cubicBezTo>
                  <a:lnTo>
                    <a:pt x="97" y="4700"/>
                  </a:lnTo>
                  <a:cubicBezTo>
                    <a:pt x="44" y="4700"/>
                    <a:pt x="0" y="4656"/>
                    <a:pt x="0" y="4603"/>
                  </a:cubicBezTo>
                  <a:lnTo>
                    <a:pt x="0" y="97"/>
                  </a:lnTo>
                  <a:cubicBezTo>
                    <a:pt x="0" y="43"/>
                    <a:pt x="44" y="0"/>
                    <a:pt x="97" y="0"/>
                  </a:cubicBezTo>
                  <a:close/>
                </a:path>
              </a:pathLst>
            </a:custGeom>
            <a:gradFill flip="none" rotWithShape="1">
              <a:gsLst>
                <a:gs pos="4500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18000000" scaled="0"/>
              <a:tileRect/>
            </a:gradFill>
            <a:ln w="6350">
              <a:gradFill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17400000" scaled="0"/>
              </a:gradFill>
            </a:ln>
            <a:effectLst>
              <a:outerShdw blurRad="152400" dist="38100" dir="810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-122"/>
                <a:ea typeface="微软雅黑" charset="-122"/>
              </a:endParaRPr>
            </a:p>
          </p:txBody>
        </p:sp>
        <p:sp>
          <p:nvSpPr>
            <p:cNvPr id="45067" name="Freeform 8"/>
            <p:cNvSpPr/>
            <p:nvPr/>
          </p:nvSpPr>
          <p:spPr bwMode="auto">
            <a:xfrm>
              <a:off x="7817455" y="4128895"/>
              <a:ext cx="565056" cy="490140"/>
            </a:xfrm>
            <a:custGeom>
              <a:avLst/>
              <a:gdLst>
                <a:gd name="T0" fmla="*/ 579437 w 782"/>
                <a:gd name="T1" fmla="*/ 0 h 782"/>
                <a:gd name="T2" fmla="*/ 579437 w 782"/>
                <a:gd name="T3" fmla="*/ 507564 h 782"/>
                <a:gd name="T4" fmla="*/ 507563 w 782"/>
                <a:gd name="T5" fmla="*/ 579438 h 782"/>
                <a:gd name="T6" fmla="*/ 0 w 782"/>
                <a:gd name="T7" fmla="*/ 579438 h 782"/>
                <a:gd name="T8" fmla="*/ 579437 w 782"/>
                <a:gd name="T9" fmla="*/ 0 h 7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2"/>
                <a:gd name="T16" fmla="*/ 0 h 782"/>
                <a:gd name="T17" fmla="*/ 782 w 782"/>
                <a:gd name="T18" fmla="*/ 782 h 78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2" h="782">
                  <a:moveTo>
                    <a:pt x="782" y="0"/>
                  </a:moveTo>
                  <a:lnTo>
                    <a:pt x="782" y="685"/>
                  </a:lnTo>
                  <a:cubicBezTo>
                    <a:pt x="782" y="738"/>
                    <a:pt x="738" y="782"/>
                    <a:pt x="685" y="782"/>
                  </a:cubicBezTo>
                  <a:lnTo>
                    <a:pt x="0" y="782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0070C0"/>
            </a:solidFill>
            <a:ln w="9525">
              <a:noFill/>
              <a:round/>
            </a:ln>
          </p:spPr>
          <p:txBody>
            <a:bodyPr lIns="40225" tIns="20112" rIns="40225" bIns="20112"/>
            <a:lstStyle/>
            <a:p>
              <a:endParaRPr lang="zh-CN" altLang="en-US" sz="800"/>
            </a:p>
          </p:txBody>
        </p:sp>
      </p:grpSp>
      <p:sp>
        <p:nvSpPr>
          <p:cNvPr id="13" name="Freeform 7"/>
          <p:cNvSpPr/>
          <p:nvPr/>
        </p:nvSpPr>
        <p:spPr bwMode="auto">
          <a:xfrm>
            <a:off x="2918955" y="1229326"/>
            <a:ext cx="1986260" cy="1251278"/>
          </a:xfrm>
          <a:custGeom>
            <a:avLst/>
            <a:gdLst>
              <a:gd name="T0" fmla="*/ 5287871 w 3022"/>
              <a:gd name="T1" fmla="*/ 0 h 2098"/>
              <a:gd name="T2" fmla="*/ 0 w 3022"/>
              <a:gd name="T3" fmla="*/ 0 h 2098"/>
              <a:gd name="T4" fmla="*/ 0 w 3022"/>
              <a:gd name="T5" fmla="*/ 4351657 h 2098"/>
              <a:gd name="T6" fmla="*/ 3788300 w 3022"/>
              <a:gd name="T7" fmla="*/ 4351657 h 2098"/>
              <a:gd name="T8" fmla="*/ 5287871 w 3022"/>
              <a:gd name="T9" fmla="*/ 0 h 209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22"/>
              <a:gd name="T16" fmla="*/ 0 h 2098"/>
              <a:gd name="T17" fmla="*/ 3022 w 3022"/>
              <a:gd name="T18" fmla="*/ 2098 h 209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22" h="2098">
                <a:moveTo>
                  <a:pt x="3022" y="0"/>
                </a:moveTo>
                <a:lnTo>
                  <a:pt x="0" y="0"/>
                </a:lnTo>
                <a:lnTo>
                  <a:pt x="0" y="2098"/>
                </a:lnTo>
                <a:lnTo>
                  <a:pt x="2165" y="2098"/>
                </a:lnTo>
                <a:lnTo>
                  <a:pt x="3022" y="0"/>
                </a:lnTo>
                <a:close/>
              </a:path>
            </a:pathLst>
          </a:custGeom>
          <a:solidFill>
            <a:srgbClr val="0070C0"/>
          </a:solidFill>
          <a:ln w="9525">
            <a:noFill/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71956" tIns="35987" rIns="71956" bIns="35987"/>
          <a:lstStyle/>
          <a:p>
            <a:endParaRPr lang="zh-CN" altLang="en-US" sz="800"/>
          </a:p>
        </p:txBody>
      </p:sp>
      <p:pic>
        <p:nvPicPr>
          <p:cNvPr id="18" name="图片 17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7676" y="1351858"/>
            <a:ext cx="1024384" cy="1018156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2886271" y="2921142"/>
            <a:ext cx="6096000" cy="5355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26695" indent="226695" algn="ctr">
              <a:lnSpc>
                <a:spcPct val="90000"/>
              </a:lnSpc>
              <a:spcBef>
                <a:spcPts val="1000"/>
              </a:spcBef>
            </a:pPr>
            <a:r>
              <a:rPr lang="zh-CN" altLang="en-US" sz="3200" dirty="0">
                <a:latin typeface="微软雅黑" charset="-122"/>
                <a:ea typeface="微软雅黑" charset="-122"/>
              </a:rPr>
              <a:t>谢谢</a:t>
            </a:r>
            <a:endParaRPr lang="zh-CN" altLang="zh-CN" sz="3200" dirty="0">
              <a:latin typeface="微软雅黑" charset="-122"/>
              <a:ea typeface="微软雅黑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组合 88"/>
          <p:cNvGrpSpPr/>
          <p:nvPr/>
        </p:nvGrpSpPr>
        <p:grpSpPr>
          <a:xfrm>
            <a:off x="3006725" y="1348740"/>
            <a:ext cx="5930900" cy="502285"/>
            <a:chOff x="3710491" y="1059582"/>
            <a:chExt cx="4101695" cy="599235"/>
          </a:xfrm>
        </p:grpSpPr>
        <p:grpSp>
          <p:nvGrpSpPr>
            <p:cNvPr id="90" name="组合 89"/>
            <p:cNvGrpSpPr/>
            <p:nvPr/>
          </p:nvGrpSpPr>
          <p:grpSpPr>
            <a:xfrm>
              <a:off x="3710491" y="1059582"/>
              <a:ext cx="4101695" cy="599235"/>
              <a:chOff x="4139952" y="1170041"/>
              <a:chExt cx="3672408" cy="536519"/>
            </a:xfrm>
          </p:grpSpPr>
          <p:sp>
            <p:nvSpPr>
              <p:cNvPr id="92" name="圆角矩形 91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charset="-122"/>
                  <a:ea typeface="微软雅黑" charset="-122"/>
                  <a:cs typeface="+mn-cs"/>
                </a:endParaRPr>
              </a:p>
            </p:txBody>
          </p:sp>
          <p:sp>
            <p:nvSpPr>
              <p:cNvPr id="93" name="圆角矩形 113"/>
              <p:cNvSpPr/>
              <p:nvPr/>
            </p:nvSpPr>
            <p:spPr>
              <a:xfrm>
                <a:off x="4687456" y="1262713"/>
                <a:ext cx="2983131" cy="38945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lvl="0" algn="ctr" defTabSz="914400">
                  <a:defRPr/>
                </a:pPr>
                <a:endParaRPr kumimoji="0" lang="zh-CN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charset="-122"/>
                  <a:ea typeface="微软雅黑" charset="-122"/>
                  <a:cs typeface="+mn-cs"/>
                </a:endParaRPr>
              </a:p>
            </p:txBody>
          </p:sp>
          <p:sp>
            <p:nvSpPr>
              <p:cNvPr id="94" name="TextBox 35"/>
              <p:cNvSpPr txBox="1"/>
              <p:nvPr/>
            </p:nvSpPr>
            <p:spPr>
              <a:xfrm>
                <a:off x="4246444" y="1253634"/>
                <a:ext cx="449515" cy="4273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charset="-122"/>
                    <a:ea typeface="微软雅黑" charset="-122"/>
                  </a:rPr>
                  <a:t>01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charset="-122"/>
                  <a:ea typeface="微软雅黑" charset="-122"/>
                </a:endParaRPr>
              </a:p>
            </p:txBody>
          </p:sp>
        </p:grpSp>
        <p:sp>
          <p:nvSpPr>
            <p:cNvPr id="91" name="TextBox 32"/>
            <p:cNvSpPr txBox="1"/>
            <p:nvPr/>
          </p:nvSpPr>
          <p:spPr>
            <a:xfrm>
              <a:off x="4331492" y="1248480"/>
              <a:ext cx="309880" cy="3505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/>
            </a:p>
          </p:txBody>
        </p:sp>
      </p:grpSp>
      <p:grpSp>
        <p:nvGrpSpPr>
          <p:cNvPr id="113" name="组合 112"/>
          <p:cNvGrpSpPr/>
          <p:nvPr/>
        </p:nvGrpSpPr>
        <p:grpSpPr>
          <a:xfrm>
            <a:off x="665527" y="3018545"/>
            <a:ext cx="1197175" cy="1197175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14" name="同心圆 113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5" name="椭圆 114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16" name="TextBox 57"/>
          <p:cNvSpPr txBox="1"/>
          <p:nvPr/>
        </p:nvSpPr>
        <p:spPr>
          <a:xfrm>
            <a:off x="639901" y="3401688"/>
            <a:ext cx="1257356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2B6F7D"/>
                </a:solidFill>
                <a:effectLst/>
                <a:uLnTx/>
                <a:uFillTx/>
                <a:latin typeface="微软雅黑" charset="-122"/>
                <a:ea typeface="微软雅黑" charset="-122"/>
              </a:rPr>
              <a:t>目录</a:t>
            </a:r>
          </a:p>
        </p:txBody>
      </p:sp>
      <p:sp>
        <p:nvSpPr>
          <p:cNvPr id="117" name="Freeform 5"/>
          <p:cNvSpPr/>
          <p:nvPr/>
        </p:nvSpPr>
        <p:spPr bwMode="auto">
          <a:xfrm>
            <a:off x="2139425" y="1589608"/>
            <a:ext cx="651442" cy="4055051"/>
          </a:xfrm>
          <a:custGeom>
            <a:avLst/>
            <a:gdLst/>
            <a:ahLst/>
            <a:cxnLst/>
            <a:rect l="l" t="t" r="r" b="b"/>
            <a:pathLst>
              <a:path w="931331" h="3822203">
                <a:moveTo>
                  <a:pt x="931331" y="0"/>
                </a:moveTo>
                <a:lnTo>
                  <a:pt x="931331" y="43438"/>
                </a:lnTo>
                <a:lnTo>
                  <a:pt x="929692" y="43241"/>
                </a:lnTo>
                <a:cubicBezTo>
                  <a:pt x="720560" y="43241"/>
                  <a:pt x="548753" y="233651"/>
                  <a:pt x="531759" y="477070"/>
                </a:cubicBezTo>
                <a:cubicBezTo>
                  <a:pt x="531001" y="481589"/>
                  <a:pt x="530505" y="486178"/>
                  <a:pt x="530592" y="490864"/>
                </a:cubicBezTo>
                <a:lnTo>
                  <a:pt x="527965" y="521911"/>
                </a:lnTo>
                <a:cubicBezTo>
                  <a:pt x="527965" y="524355"/>
                  <a:pt x="527981" y="526795"/>
                  <a:pt x="528584" y="529223"/>
                </a:cubicBezTo>
                <a:cubicBezTo>
                  <a:pt x="525896" y="549213"/>
                  <a:pt x="525319" y="570030"/>
                  <a:pt x="525319" y="591585"/>
                </a:cubicBezTo>
                <a:lnTo>
                  <a:pt x="525319" y="1420695"/>
                </a:lnTo>
                <a:cubicBezTo>
                  <a:pt x="525319" y="1644311"/>
                  <a:pt x="418363" y="1909396"/>
                  <a:pt x="152419" y="1909396"/>
                </a:cubicBezTo>
                <a:lnTo>
                  <a:pt x="152419" y="1917007"/>
                </a:lnTo>
                <a:cubicBezTo>
                  <a:pt x="411268" y="1917007"/>
                  <a:pt x="525319" y="2180779"/>
                  <a:pt x="525319" y="2401508"/>
                </a:cubicBezTo>
                <a:lnTo>
                  <a:pt x="525319" y="3229831"/>
                </a:lnTo>
                <a:lnTo>
                  <a:pt x="528395" y="3285086"/>
                </a:lnTo>
                <a:lnTo>
                  <a:pt x="527965" y="3290166"/>
                </a:lnTo>
                <a:cubicBezTo>
                  <a:pt x="527965" y="3298449"/>
                  <a:pt x="528142" y="3306682"/>
                  <a:pt x="530049" y="3314794"/>
                </a:cubicBezTo>
                <a:cubicBezTo>
                  <a:pt x="529872" y="3323297"/>
                  <a:pt x="530775" y="3331587"/>
                  <a:pt x="532157" y="3339708"/>
                </a:cubicBezTo>
                <a:cubicBezTo>
                  <a:pt x="550979" y="3580884"/>
                  <a:pt x="721914" y="3768836"/>
                  <a:pt x="929692" y="3768836"/>
                </a:cubicBezTo>
                <a:cubicBezTo>
                  <a:pt x="930239" y="3768836"/>
                  <a:pt x="930786" y="3768835"/>
                  <a:pt x="931331" y="3768639"/>
                </a:cubicBezTo>
                <a:lnTo>
                  <a:pt x="931331" y="3822203"/>
                </a:lnTo>
                <a:cubicBezTo>
                  <a:pt x="739757" y="3822203"/>
                  <a:pt x="598112" y="3773911"/>
                  <a:pt x="507975" y="3678638"/>
                </a:cubicBezTo>
                <a:cubicBezTo>
                  <a:pt x="417575" y="3582577"/>
                  <a:pt x="372901" y="3410141"/>
                  <a:pt x="372901" y="3162642"/>
                </a:cubicBezTo>
                <a:lnTo>
                  <a:pt x="372901" y="2435365"/>
                </a:lnTo>
                <a:cubicBezTo>
                  <a:pt x="372901" y="2299674"/>
                  <a:pt x="350301" y="2189965"/>
                  <a:pt x="304838" y="2105453"/>
                </a:cubicBezTo>
                <a:cubicBezTo>
                  <a:pt x="260163" y="2021204"/>
                  <a:pt x="158200" y="1972649"/>
                  <a:pt x="0" y="1961888"/>
                </a:cubicBezTo>
                <a:lnTo>
                  <a:pt x="0" y="1860316"/>
                </a:lnTo>
                <a:cubicBezTo>
                  <a:pt x="146638" y="1837744"/>
                  <a:pt x="245710" y="1792339"/>
                  <a:pt x="296166" y="1724624"/>
                </a:cubicBezTo>
                <a:cubicBezTo>
                  <a:pt x="347410" y="1657434"/>
                  <a:pt x="372901" y="1544052"/>
                  <a:pt x="372901" y="1386838"/>
                </a:cubicBezTo>
                <a:lnTo>
                  <a:pt x="372901" y="659562"/>
                </a:lnTo>
                <a:cubicBezTo>
                  <a:pt x="372901" y="411275"/>
                  <a:pt x="417575" y="239626"/>
                  <a:pt x="507975" y="143566"/>
                </a:cubicBezTo>
                <a:cubicBezTo>
                  <a:pt x="598112" y="47505"/>
                  <a:pt x="739757" y="0"/>
                  <a:pt x="931331" y="0"/>
                </a:cubicBezTo>
                <a:close/>
              </a:path>
            </a:pathLst>
          </a:custGeom>
          <a:gradFill flip="none" rotWithShape="1">
            <a:gsLst>
              <a:gs pos="0">
                <a:sysClr val="window" lastClr="FFFFFF"/>
              </a:gs>
              <a:gs pos="100000">
                <a:sysClr val="window" lastClr="FFFFFF">
                  <a:lumMod val="85000"/>
                </a:sysClr>
              </a:gs>
            </a:gsLst>
            <a:lin ang="0" scaled="1"/>
            <a:tileRect/>
          </a:gradFill>
          <a:ln w="12700" cap="flat" cmpd="sng" algn="ctr">
            <a:gradFill>
              <a:gsLst>
                <a:gs pos="0">
                  <a:sysClr val="window" lastClr="FFFFFF"/>
                </a:gs>
                <a:gs pos="100000">
                  <a:sysClr val="window" lastClr="FFFFFF">
                    <a:lumMod val="85000"/>
                  </a:sysClr>
                </a:gs>
              </a:gsLst>
              <a:lin ang="5400000" scaled="0"/>
            </a:gra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3001698" y="2512527"/>
            <a:ext cx="5930900" cy="502285"/>
            <a:chOff x="3710491" y="1059582"/>
            <a:chExt cx="4101695" cy="599235"/>
          </a:xfrm>
        </p:grpSpPr>
        <p:grpSp>
          <p:nvGrpSpPr>
            <p:cNvPr id="12" name="组合 11"/>
            <p:cNvGrpSpPr/>
            <p:nvPr/>
          </p:nvGrpSpPr>
          <p:grpSpPr>
            <a:xfrm>
              <a:off x="3710491" y="1059582"/>
              <a:ext cx="4101695" cy="599235"/>
              <a:chOff x="4139952" y="1170041"/>
              <a:chExt cx="3672408" cy="536519"/>
            </a:xfrm>
          </p:grpSpPr>
          <p:sp>
            <p:nvSpPr>
              <p:cNvPr id="13" name="圆角矩形 12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charset="-122"/>
                  <a:ea typeface="微软雅黑" charset="-122"/>
                  <a:cs typeface="+mn-cs"/>
                </a:endParaRPr>
              </a:p>
            </p:txBody>
          </p:sp>
          <p:sp>
            <p:nvSpPr>
              <p:cNvPr id="14" name="圆角矩形 113"/>
              <p:cNvSpPr/>
              <p:nvPr/>
            </p:nvSpPr>
            <p:spPr>
              <a:xfrm>
                <a:off x="4687456" y="1262713"/>
                <a:ext cx="2983131" cy="38945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charset="-122"/>
                  <a:ea typeface="微软雅黑" charset="-122"/>
                  <a:cs typeface="+mn-cs"/>
                </a:endParaRPr>
              </a:p>
            </p:txBody>
          </p:sp>
          <p:sp>
            <p:nvSpPr>
              <p:cNvPr id="15" name="TextBox 35"/>
              <p:cNvSpPr txBox="1"/>
              <p:nvPr/>
            </p:nvSpPr>
            <p:spPr>
              <a:xfrm>
                <a:off x="4246444" y="1253634"/>
                <a:ext cx="449515" cy="4273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charset="-122"/>
                    <a:ea typeface="微软雅黑" charset="-122"/>
                  </a:rPr>
                  <a:t>0</a:t>
                </a:r>
                <a:r>
                  <a:rPr lang="en-US" altLang="zh-CN" sz="2000" b="1" kern="0" dirty="0"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latin typeface="微软雅黑" charset="-122"/>
                    <a:ea typeface="微软雅黑" charset="-122"/>
                  </a:rPr>
                  <a:t>3</a:t>
                </a:r>
                <a:endParaRPr kumimoji="0" lang="x-none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charset="-122"/>
                  <a:ea typeface="微软雅黑" charset="-122"/>
                </a:endParaRPr>
              </a:p>
            </p:txBody>
          </p:sp>
        </p:grpSp>
        <p:sp>
          <p:nvSpPr>
            <p:cNvPr id="16" name="TextBox 32"/>
            <p:cNvSpPr txBox="1"/>
            <p:nvPr/>
          </p:nvSpPr>
          <p:spPr>
            <a:xfrm>
              <a:off x="4331492" y="1248480"/>
              <a:ext cx="309880" cy="3505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/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2996207" y="1937767"/>
            <a:ext cx="5930900" cy="502285"/>
            <a:chOff x="3710491" y="1059582"/>
            <a:chExt cx="4101695" cy="599235"/>
          </a:xfrm>
        </p:grpSpPr>
        <p:grpSp>
          <p:nvGrpSpPr>
            <p:cNvPr id="19" name="组合 18"/>
            <p:cNvGrpSpPr/>
            <p:nvPr/>
          </p:nvGrpSpPr>
          <p:grpSpPr>
            <a:xfrm>
              <a:off x="3710491" y="1059582"/>
              <a:ext cx="4101695" cy="599235"/>
              <a:chOff x="4139952" y="1170041"/>
              <a:chExt cx="3672408" cy="536519"/>
            </a:xfrm>
          </p:grpSpPr>
          <p:sp>
            <p:nvSpPr>
              <p:cNvPr id="20" name="圆角矩形 19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charset="-122"/>
                  <a:ea typeface="微软雅黑" charset="-122"/>
                  <a:cs typeface="+mn-cs"/>
                </a:endParaRPr>
              </a:p>
            </p:txBody>
          </p:sp>
          <p:sp>
            <p:nvSpPr>
              <p:cNvPr id="21" name="圆角矩形 113"/>
              <p:cNvSpPr/>
              <p:nvPr/>
            </p:nvSpPr>
            <p:spPr>
              <a:xfrm>
                <a:off x="4687456" y="1262713"/>
                <a:ext cx="2983131" cy="38945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rgbClr val="5B9BD5"/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charset="-122"/>
                  <a:ea typeface="微软雅黑" charset="-122"/>
                  <a:cs typeface="+mn-cs"/>
                </a:endParaRPr>
              </a:p>
            </p:txBody>
          </p:sp>
          <p:sp>
            <p:nvSpPr>
              <p:cNvPr id="22" name="TextBox 35"/>
              <p:cNvSpPr txBox="1"/>
              <p:nvPr/>
            </p:nvSpPr>
            <p:spPr>
              <a:xfrm>
                <a:off x="4246444" y="1253634"/>
                <a:ext cx="449515" cy="4273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charset="-122"/>
                    <a:ea typeface="微软雅黑" charset="-122"/>
                  </a:rPr>
                  <a:t>0</a:t>
                </a:r>
                <a:r>
                  <a:rPr lang="en-US" altLang="zh-CN" sz="2000" b="1" kern="0" dirty="0">
                    <a:solidFill>
                      <a:srgbClr val="FF0000"/>
                    </a:solidFill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latin typeface="微软雅黑" charset="-122"/>
                    <a:ea typeface="微软雅黑" charset="-122"/>
                  </a:rPr>
                  <a:t>2</a:t>
                </a:r>
                <a:endParaRPr kumimoji="0" lang="x-none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charset="-122"/>
                  <a:ea typeface="微软雅黑" charset="-122"/>
                </a:endParaRPr>
              </a:p>
            </p:txBody>
          </p:sp>
        </p:grpSp>
        <p:sp>
          <p:nvSpPr>
            <p:cNvPr id="23" name="TextBox 32"/>
            <p:cNvSpPr txBox="1"/>
            <p:nvPr/>
          </p:nvSpPr>
          <p:spPr>
            <a:xfrm>
              <a:off x="4331492" y="1248480"/>
              <a:ext cx="309880" cy="3505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/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3012646" y="4876717"/>
            <a:ext cx="5930900" cy="502285"/>
            <a:chOff x="3710491" y="1059582"/>
            <a:chExt cx="4101695" cy="599235"/>
          </a:xfrm>
        </p:grpSpPr>
        <p:grpSp>
          <p:nvGrpSpPr>
            <p:cNvPr id="26" name="组合 25"/>
            <p:cNvGrpSpPr/>
            <p:nvPr/>
          </p:nvGrpSpPr>
          <p:grpSpPr>
            <a:xfrm>
              <a:off x="3710491" y="1059582"/>
              <a:ext cx="4101695" cy="599235"/>
              <a:chOff x="4139952" y="1170041"/>
              <a:chExt cx="3672408" cy="536519"/>
            </a:xfrm>
          </p:grpSpPr>
          <p:sp>
            <p:nvSpPr>
              <p:cNvPr id="27" name="圆角矩形 26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charset="-122"/>
                  <a:ea typeface="微软雅黑" charset="-122"/>
                  <a:cs typeface="+mn-cs"/>
                </a:endParaRPr>
              </a:p>
            </p:txBody>
          </p:sp>
          <p:sp>
            <p:nvSpPr>
              <p:cNvPr id="28" name="圆角矩形 113"/>
              <p:cNvSpPr/>
              <p:nvPr/>
            </p:nvSpPr>
            <p:spPr>
              <a:xfrm>
                <a:off x="4687456" y="1262713"/>
                <a:ext cx="2983131" cy="38945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charset="-122"/>
                  <a:ea typeface="微软雅黑" charset="-122"/>
                  <a:cs typeface="+mn-cs"/>
                </a:endParaRPr>
              </a:p>
            </p:txBody>
          </p:sp>
          <p:sp>
            <p:nvSpPr>
              <p:cNvPr id="29" name="TextBox 35"/>
              <p:cNvSpPr txBox="1"/>
              <p:nvPr/>
            </p:nvSpPr>
            <p:spPr>
              <a:xfrm>
                <a:off x="4246444" y="1253634"/>
                <a:ext cx="449515" cy="4273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charset="-122"/>
                    <a:ea typeface="微软雅黑" charset="-122"/>
                  </a:rPr>
                  <a:t>0</a:t>
                </a:r>
                <a:r>
                  <a:rPr kumimoji="0" lang="en-US" altLang="en-US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charset="-122"/>
                    <a:ea typeface="微软雅黑" charset="-122"/>
                  </a:rPr>
                  <a:t>7</a:t>
                </a:r>
                <a:endParaRPr kumimoji="0" lang="x-none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charset="-122"/>
                  <a:ea typeface="微软雅黑" charset="-122"/>
                </a:endParaRPr>
              </a:p>
            </p:txBody>
          </p:sp>
        </p:grpSp>
        <p:sp>
          <p:nvSpPr>
            <p:cNvPr id="30" name="TextBox 32"/>
            <p:cNvSpPr txBox="1"/>
            <p:nvPr/>
          </p:nvSpPr>
          <p:spPr>
            <a:xfrm>
              <a:off x="4331492" y="1248480"/>
              <a:ext cx="309880" cy="3505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/>
            </a:p>
          </p:txBody>
        </p:sp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B2320E71-0B09-41CE-902E-580999D89832}"/>
              </a:ext>
            </a:extLst>
          </p:cNvPr>
          <p:cNvGrpSpPr/>
          <p:nvPr/>
        </p:nvGrpSpPr>
        <p:grpSpPr>
          <a:xfrm>
            <a:off x="3006725" y="3117396"/>
            <a:ext cx="5930900" cy="502285"/>
            <a:chOff x="3710491" y="1059582"/>
            <a:chExt cx="4101695" cy="599235"/>
          </a:xfrm>
        </p:grpSpPr>
        <p:grpSp>
          <p:nvGrpSpPr>
            <p:cNvPr id="36" name="组合 35">
              <a:extLst>
                <a:ext uri="{FF2B5EF4-FFF2-40B4-BE49-F238E27FC236}">
                  <a16:creationId xmlns:a16="http://schemas.microsoft.com/office/drawing/2014/main" id="{197434F1-9F7B-4D57-9BC1-0A3AFC430DC8}"/>
                </a:ext>
              </a:extLst>
            </p:cNvPr>
            <p:cNvGrpSpPr/>
            <p:nvPr/>
          </p:nvGrpSpPr>
          <p:grpSpPr>
            <a:xfrm>
              <a:off x="3710491" y="1059582"/>
              <a:ext cx="4101695" cy="599235"/>
              <a:chOff x="4139952" y="1170041"/>
              <a:chExt cx="3672408" cy="536519"/>
            </a:xfrm>
          </p:grpSpPr>
          <p:sp>
            <p:nvSpPr>
              <p:cNvPr id="38" name="圆角矩形 91">
                <a:extLst>
                  <a:ext uri="{FF2B5EF4-FFF2-40B4-BE49-F238E27FC236}">
                    <a16:creationId xmlns:a16="http://schemas.microsoft.com/office/drawing/2014/main" id="{C2666CCB-871A-467A-9770-CCB63D831914}"/>
                  </a:ext>
                </a:extLst>
              </p:cNvPr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charset="-122"/>
                  <a:ea typeface="微软雅黑" charset="-122"/>
                  <a:cs typeface="+mn-cs"/>
                </a:endParaRPr>
              </a:p>
            </p:txBody>
          </p:sp>
          <p:sp>
            <p:nvSpPr>
              <p:cNvPr id="39" name="圆角矩形 113">
                <a:extLst>
                  <a:ext uri="{FF2B5EF4-FFF2-40B4-BE49-F238E27FC236}">
                    <a16:creationId xmlns:a16="http://schemas.microsoft.com/office/drawing/2014/main" id="{4A7A5DB6-C654-43A8-A52E-9DBE4235860E}"/>
                  </a:ext>
                </a:extLst>
              </p:cNvPr>
              <p:cNvSpPr/>
              <p:nvPr/>
            </p:nvSpPr>
            <p:spPr>
              <a:xfrm>
                <a:off x="4687456" y="1262713"/>
                <a:ext cx="2983131" cy="38945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charset="-122"/>
                  <a:ea typeface="微软雅黑" charset="-122"/>
                  <a:cs typeface="+mn-cs"/>
                </a:endParaRPr>
              </a:p>
            </p:txBody>
          </p:sp>
          <p:sp>
            <p:nvSpPr>
              <p:cNvPr id="40" name="TextBox 35">
                <a:extLst>
                  <a:ext uri="{FF2B5EF4-FFF2-40B4-BE49-F238E27FC236}">
                    <a16:creationId xmlns:a16="http://schemas.microsoft.com/office/drawing/2014/main" id="{B127B52B-B846-4AEA-901E-FAAEB1D65C53}"/>
                  </a:ext>
                </a:extLst>
              </p:cNvPr>
              <p:cNvSpPr txBox="1"/>
              <p:nvPr/>
            </p:nvSpPr>
            <p:spPr>
              <a:xfrm>
                <a:off x="4246444" y="1253634"/>
                <a:ext cx="449515" cy="4273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lang="en-US" altLang="zh-CN" sz="2000" b="1" kern="0" dirty="0"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latin typeface="微软雅黑" charset="-122"/>
                    <a:ea typeface="微软雅黑" charset="-122"/>
                  </a:rPr>
                  <a:t>04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charset="-122"/>
                  <a:ea typeface="微软雅黑" charset="-122"/>
                </a:endParaRPr>
              </a:p>
            </p:txBody>
          </p:sp>
        </p:grpSp>
        <p:sp>
          <p:nvSpPr>
            <p:cNvPr id="37" name="TextBox 32">
              <a:extLst>
                <a:ext uri="{FF2B5EF4-FFF2-40B4-BE49-F238E27FC236}">
                  <a16:creationId xmlns:a16="http://schemas.microsoft.com/office/drawing/2014/main" id="{8DA4A5B3-4889-4370-8FA5-76769864471D}"/>
                </a:ext>
              </a:extLst>
            </p:cNvPr>
            <p:cNvSpPr txBox="1"/>
            <p:nvPr/>
          </p:nvSpPr>
          <p:spPr>
            <a:xfrm>
              <a:off x="4331492" y="1248480"/>
              <a:ext cx="309880" cy="3505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/>
            </a:p>
          </p:txBody>
        </p:sp>
      </p:grp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6CB29060-2C00-4F85-9EFA-5D1279AE52A6}"/>
              </a:ext>
            </a:extLst>
          </p:cNvPr>
          <p:cNvGrpSpPr/>
          <p:nvPr/>
        </p:nvGrpSpPr>
        <p:grpSpPr>
          <a:xfrm>
            <a:off x="3006725" y="3707336"/>
            <a:ext cx="5930900" cy="502285"/>
            <a:chOff x="3710491" y="1059582"/>
            <a:chExt cx="4101695" cy="599235"/>
          </a:xfrm>
        </p:grpSpPr>
        <p:grpSp>
          <p:nvGrpSpPr>
            <p:cNvPr id="43" name="组合 42">
              <a:extLst>
                <a:ext uri="{FF2B5EF4-FFF2-40B4-BE49-F238E27FC236}">
                  <a16:creationId xmlns:a16="http://schemas.microsoft.com/office/drawing/2014/main" id="{003F2D3F-8A5C-4F9F-BEB2-855A155325D4}"/>
                </a:ext>
              </a:extLst>
            </p:cNvPr>
            <p:cNvGrpSpPr/>
            <p:nvPr/>
          </p:nvGrpSpPr>
          <p:grpSpPr>
            <a:xfrm>
              <a:off x="3710491" y="1059582"/>
              <a:ext cx="4101695" cy="599235"/>
              <a:chOff x="4139952" y="1170041"/>
              <a:chExt cx="3672408" cy="536519"/>
            </a:xfrm>
          </p:grpSpPr>
          <p:sp>
            <p:nvSpPr>
              <p:cNvPr id="45" name="圆角矩形 12">
                <a:extLst>
                  <a:ext uri="{FF2B5EF4-FFF2-40B4-BE49-F238E27FC236}">
                    <a16:creationId xmlns:a16="http://schemas.microsoft.com/office/drawing/2014/main" id="{B5076B80-ED1F-4A7C-9619-39D23742226E}"/>
                  </a:ext>
                </a:extLst>
              </p:cNvPr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charset="-122"/>
                  <a:ea typeface="微软雅黑" charset="-122"/>
                  <a:cs typeface="+mn-cs"/>
                </a:endParaRPr>
              </a:p>
            </p:txBody>
          </p:sp>
          <p:sp>
            <p:nvSpPr>
              <p:cNvPr id="46" name="圆角矩形 113">
                <a:extLst>
                  <a:ext uri="{FF2B5EF4-FFF2-40B4-BE49-F238E27FC236}">
                    <a16:creationId xmlns:a16="http://schemas.microsoft.com/office/drawing/2014/main" id="{785F7E87-63D6-4F3F-9F71-2249EFE889A4}"/>
                  </a:ext>
                </a:extLst>
              </p:cNvPr>
              <p:cNvSpPr/>
              <p:nvPr/>
            </p:nvSpPr>
            <p:spPr>
              <a:xfrm>
                <a:off x="4687456" y="1262713"/>
                <a:ext cx="2983131" cy="38945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charset="-122"/>
                  <a:ea typeface="微软雅黑" charset="-122"/>
                  <a:cs typeface="+mn-cs"/>
                </a:endParaRPr>
              </a:p>
            </p:txBody>
          </p:sp>
          <p:sp>
            <p:nvSpPr>
              <p:cNvPr id="47" name="TextBox 35">
                <a:extLst>
                  <a:ext uri="{FF2B5EF4-FFF2-40B4-BE49-F238E27FC236}">
                    <a16:creationId xmlns:a16="http://schemas.microsoft.com/office/drawing/2014/main" id="{F36499A5-EC39-4124-91E4-45D5C448EB15}"/>
                  </a:ext>
                </a:extLst>
              </p:cNvPr>
              <p:cNvSpPr txBox="1"/>
              <p:nvPr/>
            </p:nvSpPr>
            <p:spPr>
              <a:xfrm>
                <a:off x="4246444" y="1253634"/>
                <a:ext cx="449515" cy="4273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charset="-122"/>
                    <a:ea typeface="微软雅黑" charset="-122"/>
                  </a:rPr>
                  <a:t>0</a:t>
                </a:r>
                <a:r>
                  <a:rPr kumimoji="0" lang="en-US" altLang="en-US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charset="-122"/>
                    <a:ea typeface="微软雅黑" charset="-122"/>
                  </a:rPr>
                  <a:t>5</a:t>
                </a:r>
                <a:endParaRPr kumimoji="0" lang="x-none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charset="-122"/>
                  <a:ea typeface="微软雅黑" charset="-122"/>
                </a:endParaRPr>
              </a:p>
            </p:txBody>
          </p:sp>
        </p:grpSp>
        <p:sp>
          <p:nvSpPr>
            <p:cNvPr id="44" name="TextBox 32">
              <a:extLst>
                <a:ext uri="{FF2B5EF4-FFF2-40B4-BE49-F238E27FC236}">
                  <a16:creationId xmlns:a16="http://schemas.microsoft.com/office/drawing/2014/main" id="{6FCC9D33-8ABB-404F-8AB8-F34CC9616288}"/>
                </a:ext>
              </a:extLst>
            </p:cNvPr>
            <p:cNvSpPr txBox="1"/>
            <p:nvPr/>
          </p:nvSpPr>
          <p:spPr>
            <a:xfrm>
              <a:off x="4331492" y="1248480"/>
              <a:ext cx="309880" cy="3505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/>
            </a:p>
          </p:txBody>
        </p:sp>
      </p:grp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9C891C38-0C8E-4773-ADC2-85C735951C3E}"/>
              </a:ext>
            </a:extLst>
          </p:cNvPr>
          <p:cNvGrpSpPr/>
          <p:nvPr/>
        </p:nvGrpSpPr>
        <p:grpSpPr>
          <a:xfrm>
            <a:off x="2982304" y="4298387"/>
            <a:ext cx="5930900" cy="502285"/>
            <a:chOff x="3710491" y="1059582"/>
            <a:chExt cx="4101695" cy="599235"/>
          </a:xfrm>
        </p:grpSpPr>
        <p:grpSp>
          <p:nvGrpSpPr>
            <p:cNvPr id="49" name="组合 48">
              <a:extLst>
                <a:ext uri="{FF2B5EF4-FFF2-40B4-BE49-F238E27FC236}">
                  <a16:creationId xmlns:a16="http://schemas.microsoft.com/office/drawing/2014/main" id="{20189918-65EF-4825-87CF-38640F1340D3}"/>
                </a:ext>
              </a:extLst>
            </p:cNvPr>
            <p:cNvGrpSpPr/>
            <p:nvPr/>
          </p:nvGrpSpPr>
          <p:grpSpPr>
            <a:xfrm>
              <a:off x="3710491" y="1059582"/>
              <a:ext cx="4101695" cy="599235"/>
              <a:chOff x="4139952" y="1170041"/>
              <a:chExt cx="3672408" cy="536519"/>
            </a:xfrm>
          </p:grpSpPr>
          <p:sp>
            <p:nvSpPr>
              <p:cNvPr id="51" name="圆角矩形 19">
                <a:extLst>
                  <a:ext uri="{FF2B5EF4-FFF2-40B4-BE49-F238E27FC236}">
                    <a16:creationId xmlns:a16="http://schemas.microsoft.com/office/drawing/2014/main" id="{0B370904-6EA2-4B95-8ED2-905F82CAED37}"/>
                  </a:ext>
                </a:extLst>
              </p:cNvPr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charset="-122"/>
                  <a:ea typeface="微软雅黑" charset="-122"/>
                  <a:cs typeface="+mn-cs"/>
                </a:endParaRPr>
              </a:p>
            </p:txBody>
          </p:sp>
          <p:sp>
            <p:nvSpPr>
              <p:cNvPr id="52" name="圆角矩形 113">
                <a:extLst>
                  <a:ext uri="{FF2B5EF4-FFF2-40B4-BE49-F238E27FC236}">
                    <a16:creationId xmlns:a16="http://schemas.microsoft.com/office/drawing/2014/main" id="{99404737-9DC9-4A78-9A09-2B7B0AB01794}"/>
                  </a:ext>
                </a:extLst>
              </p:cNvPr>
              <p:cNvSpPr/>
              <p:nvPr/>
            </p:nvSpPr>
            <p:spPr>
              <a:xfrm>
                <a:off x="4687456" y="1262713"/>
                <a:ext cx="2983131" cy="38945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charset="-122"/>
                  <a:ea typeface="微软雅黑" charset="-122"/>
                  <a:cs typeface="+mn-cs"/>
                </a:endParaRPr>
              </a:p>
            </p:txBody>
          </p:sp>
          <p:sp>
            <p:nvSpPr>
              <p:cNvPr id="53" name="TextBox 35">
                <a:extLst>
                  <a:ext uri="{FF2B5EF4-FFF2-40B4-BE49-F238E27FC236}">
                    <a16:creationId xmlns:a16="http://schemas.microsoft.com/office/drawing/2014/main" id="{8473388B-C294-4774-86D5-7F9395CD27FE}"/>
                  </a:ext>
                </a:extLst>
              </p:cNvPr>
              <p:cNvSpPr txBox="1"/>
              <p:nvPr/>
            </p:nvSpPr>
            <p:spPr>
              <a:xfrm>
                <a:off x="4246444" y="1253634"/>
                <a:ext cx="449515" cy="4273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charset="-122"/>
                    <a:ea typeface="微软雅黑" charset="-122"/>
                  </a:rPr>
                  <a:t>0</a:t>
                </a:r>
                <a:r>
                  <a:rPr lang="en-US" altLang="zh-CN" sz="2000" b="1" kern="0" dirty="0"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latin typeface="微软雅黑" charset="-122"/>
                    <a:ea typeface="微软雅黑" charset="-122"/>
                  </a:rPr>
                  <a:t>6</a:t>
                </a:r>
                <a:endParaRPr kumimoji="0" lang="x-none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charset="-122"/>
                  <a:ea typeface="微软雅黑" charset="-122"/>
                </a:endParaRPr>
              </a:p>
            </p:txBody>
          </p:sp>
        </p:grpSp>
        <p:sp>
          <p:nvSpPr>
            <p:cNvPr id="50" name="TextBox 32">
              <a:extLst>
                <a:ext uri="{FF2B5EF4-FFF2-40B4-BE49-F238E27FC236}">
                  <a16:creationId xmlns:a16="http://schemas.microsoft.com/office/drawing/2014/main" id="{A37FDADC-08F5-42FF-B303-0E26459FE6A5}"/>
                </a:ext>
              </a:extLst>
            </p:cNvPr>
            <p:cNvSpPr txBox="1"/>
            <p:nvPr/>
          </p:nvSpPr>
          <p:spPr>
            <a:xfrm>
              <a:off x="4331492" y="1248480"/>
              <a:ext cx="309880" cy="3505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/>
            </a:p>
          </p:txBody>
        </p:sp>
      </p:grp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044B19CD-3FF2-4FAC-B86A-C396F3E539E9}"/>
              </a:ext>
            </a:extLst>
          </p:cNvPr>
          <p:cNvGrpSpPr/>
          <p:nvPr/>
        </p:nvGrpSpPr>
        <p:grpSpPr>
          <a:xfrm>
            <a:off x="3001698" y="5465761"/>
            <a:ext cx="5930900" cy="502285"/>
            <a:chOff x="3710491" y="1059582"/>
            <a:chExt cx="4101695" cy="599235"/>
          </a:xfrm>
        </p:grpSpPr>
        <p:grpSp>
          <p:nvGrpSpPr>
            <p:cNvPr id="55" name="组合 54">
              <a:extLst>
                <a:ext uri="{FF2B5EF4-FFF2-40B4-BE49-F238E27FC236}">
                  <a16:creationId xmlns:a16="http://schemas.microsoft.com/office/drawing/2014/main" id="{3C839FC2-280A-4FFA-9F78-D135BBF13A51}"/>
                </a:ext>
              </a:extLst>
            </p:cNvPr>
            <p:cNvGrpSpPr/>
            <p:nvPr/>
          </p:nvGrpSpPr>
          <p:grpSpPr>
            <a:xfrm>
              <a:off x="3710491" y="1059582"/>
              <a:ext cx="4101695" cy="599235"/>
              <a:chOff x="4139952" y="1170041"/>
              <a:chExt cx="3672408" cy="536519"/>
            </a:xfrm>
          </p:grpSpPr>
          <p:sp>
            <p:nvSpPr>
              <p:cNvPr id="57" name="圆角矩形 26">
                <a:extLst>
                  <a:ext uri="{FF2B5EF4-FFF2-40B4-BE49-F238E27FC236}">
                    <a16:creationId xmlns:a16="http://schemas.microsoft.com/office/drawing/2014/main" id="{B3114E08-5E75-4020-830A-7B2AB11C932B}"/>
                  </a:ext>
                </a:extLst>
              </p:cNvPr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charset="-122"/>
                  <a:ea typeface="微软雅黑" charset="-122"/>
                  <a:cs typeface="+mn-cs"/>
                </a:endParaRPr>
              </a:p>
            </p:txBody>
          </p:sp>
          <p:sp>
            <p:nvSpPr>
              <p:cNvPr id="58" name="圆角矩形 113">
                <a:extLst>
                  <a:ext uri="{FF2B5EF4-FFF2-40B4-BE49-F238E27FC236}">
                    <a16:creationId xmlns:a16="http://schemas.microsoft.com/office/drawing/2014/main" id="{FB0C20CB-D398-42B7-9E80-FAA0BF301220}"/>
                  </a:ext>
                </a:extLst>
              </p:cNvPr>
              <p:cNvSpPr/>
              <p:nvPr/>
            </p:nvSpPr>
            <p:spPr>
              <a:xfrm>
                <a:off x="4687456" y="1262713"/>
                <a:ext cx="2983131" cy="38945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lvl="0" algn="ctr" defTabSz="914400">
                  <a:defRPr/>
                </a:pP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charset="-122"/>
                  <a:ea typeface="微软雅黑" charset="-122"/>
                  <a:cs typeface="+mn-cs"/>
                </a:endParaRPr>
              </a:p>
            </p:txBody>
          </p:sp>
          <p:sp>
            <p:nvSpPr>
              <p:cNvPr id="59" name="TextBox 35">
                <a:extLst>
                  <a:ext uri="{FF2B5EF4-FFF2-40B4-BE49-F238E27FC236}">
                    <a16:creationId xmlns:a16="http://schemas.microsoft.com/office/drawing/2014/main" id="{6EC71761-1F1A-4229-87E2-72C3455852F9}"/>
                  </a:ext>
                </a:extLst>
              </p:cNvPr>
              <p:cNvSpPr txBox="1"/>
              <p:nvPr/>
            </p:nvSpPr>
            <p:spPr>
              <a:xfrm>
                <a:off x="4246444" y="1253634"/>
                <a:ext cx="449515" cy="4273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charset="-122"/>
                    <a:ea typeface="微软雅黑" charset="-122"/>
                  </a:rPr>
                  <a:t>0</a:t>
                </a:r>
                <a:r>
                  <a:rPr lang="en-US" altLang="zh-CN" sz="2000" b="1" kern="0" dirty="0"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latin typeface="微软雅黑" charset="-122"/>
                    <a:ea typeface="微软雅黑" charset="-122"/>
                  </a:rPr>
                  <a:t>8</a:t>
                </a:r>
                <a:endParaRPr kumimoji="0" lang="x-none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charset="-122"/>
                  <a:ea typeface="微软雅黑" charset="-122"/>
                </a:endParaRPr>
              </a:p>
            </p:txBody>
          </p:sp>
        </p:grpSp>
        <p:sp>
          <p:nvSpPr>
            <p:cNvPr id="56" name="TextBox 32">
              <a:extLst>
                <a:ext uri="{FF2B5EF4-FFF2-40B4-BE49-F238E27FC236}">
                  <a16:creationId xmlns:a16="http://schemas.microsoft.com/office/drawing/2014/main" id="{4B256F5C-1E56-4EAD-8742-F590B7E668A2}"/>
                </a:ext>
              </a:extLst>
            </p:cNvPr>
            <p:cNvSpPr txBox="1"/>
            <p:nvPr/>
          </p:nvSpPr>
          <p:spPr>
            <a:xfrm>
              <a:off x="4331492" y="1248480"/>
              <a:ext cx="309880" cy="3505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/>
            </a:p>
          </p:txBody>
        </p: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8B15A512-A3F1-49E1-8DD5-C07CF758356D}"/>
              </a:ext>
            </a:extLst>
          </p:cNvPr>
          <p:cNvSpPr txBox="1"/>
          <p:nvPr/>
        </p:nvSpPr>
        <p:spPr>
          <a:xfrm>
            <a:off x="3803235" y="1435482"/>
            <a:ext cx="5046562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kern="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微软雅黑" charset="-122"/>
                <a:ea typeface="微软雅黑" charset="-122"/>
              </a:rPr>
              <a:t>ms08-067_netapi</a:t>
            </a:r>
            <a:r>
              <a:rPr lang="zh-CN" altLang="en-US" sz="2000" b="1" kern="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微软雅黑" charset="-122"/>
                <a:ea typeface="微软雅黑" charset="-122"/>
              </a:rPr>
              <a:t>漏洞两个可用攻击特征</a:t>
            </a:r>
          </a:p>
          <a:p>
            <a:endParaRPr lang="zh-CN" altLang="en-US" dirty="0"/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8611994D-59C1-473C-AA77-4C2C745AC31F}"/>
              </a:ext>
            </a:extLst>
          </p:cNvPr>
          <p:cNvSpPr txBox="1"/>
          <p:nvPr/>
        </p:nvSpPr>
        <p:spPr>
          <a:xfrm>
            <a:off x="3823733" y="2015369"/>
            <a:ext cx="50465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kern="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微软雅黑" charset="-122"/>
                <a:ea typeface="微软雅黑" charset="-122"/>
              </a:rPr>
              <a:t>攻击用密码列表制作</a:t>
            </a:r>
            <a:endParaRPr lang="zh-CN" altLang="en-US" dirty="0"/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A34204B9-2225-4D1F-A993-E75286FABB2F}"/>
              </a:ext>
            </a:extLst>
          </p:cNvPr>
          <p:cNvSpPr txBox="1"/>
          <p:nvPr/>
        </p:nvSpPr>
        <p:spPr>
          <a:xfrm>
            <a:off x="3722210" y="2616054"/>
            <a:ext cx="39055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kern="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微软雅黑" charset="-122"/>
                <a:ea typeface="微软雅黑" charset="-122"/>
              </a:rPr>
              <a:t> Metasploit</a:t>
            </a:r>
            <a:r>
              <a:rPr lang="zh-CN" altLang="en-US" sz="2000" b="1" kern="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微软雅黑" charset="-122"/>
                <a:ea typeface="微软雅黑" charset="-122"/>
              </a:rPr>
              <a:t>框架下载安装</a:t>
            </a:r>
            <a:endParaRPr lang="zh-CN" altLang="en-US" dirty="0"/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0820B6B3-4FEB-4D10-ABCA-7E88F6779581}"/>
              </a:ext>
            </a:extLst>
          </p:cNvPr>
          <p:cNvSpPr txBox="1"/>
          <p:nvPr/>
        </p:nvSpPr>
        <p:spPr>
          <a:xfrm>
            <a:off x="3803235" y="3204590"/>
            <a:ext cx="49814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kern="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微软雅黑" charset="-122"/>
                <a:ea typeface="微软雅黑" charset="-122"/>
              </a:rPr>
              <a:t>利用</a:t>
            </a:r>
            <a:r>
              <a:rPr lang="en-US" altLang="zh-CN" sz="2000" b="1" kern="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微软雅黑" charset="-122"/>
                <a:ea typeface="微软雅黑" charset="-122"/>
              </a:rPr>
              <a:t>Metasploit</a:t>
            </a:r>
            <a:r>
              <a:rPr lang="zh-CN" altLang="en-US" sz="2000" b="1" kern="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微软雅黑" charset="-122"/>
                <a:ea typeface="微软雅黑" charset="-122"/>
              </a:rPr>
              <a:t>的执行攻击的步骤</a:t>
            </a:r>
            <a:endParaRPr lang="zh-CN" altLang="en-US" dirty="0"/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96E9276F-31E5-4811-A472-AEDFBEFA6A57}"/>
              </a:ext>
            </a:extLst>
          </p:cNvPr>
          <p:cNvSpPr txBox="1"/>
          <p:nvPr/>
        </p:nvSpPr>
        <p:spPr>
          <a:xfrm>
            <a:off x="3803234" y="3794095"/>
            <a:ext cx="39055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kern="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微软雅黑" charset="-122"/>
                <a:ea typeface="微软雅黑" charset="-122"/>
              </a:rPr>
              <a:t>启动配置文件执行攻击</a:t>
            </a:r>
            <a:endParaRPr lang="zh-CN" altLang="en-US" dirty="0"/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AE5B3BB9-3932-474C-90CF-E327073D0EB5}"/>
              </a:ext>
            </a:extLst>
          </p:cNvPr>
          <p:cNvSpPr txBox="1"/>
          <p:nvPr/>
        </p:nvSpPr>
        <p:spPr>
          <a:xfrm>
            <a:off x="3744938" y="4426025"/>
            <a:ext cx="69149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kern="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微软雅黑" charset="-122"/>
                <a:ea typeface="微软雅黑" charset="-122"/>
              </a:rPr>
              <a:t> 利用</a:t>
            </a:r>
            <a:r>
              <a:rPr lang="en-US" altLang="zh-CN" sz="2000" b="1" kern="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微软雅黑" charset="-122"/>
                <a:ea typeface="微软雅黑" charset="-122"/>
              </a:rPr>
              <a:t>python-</a:t>
            </a:r>
            <a:r>
              <a:rPr lang="en-US" altLang="zh-CN" sz="2000" b="1" kern="0" dirty="0" err="1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微软雅黑" charset="-122"/>
                <a:ea typeface="微软雅黑" charset="-122"/>
              </a:rPr>
              <a:t>nmap</a:t>
            </a:r>
            <a:r>
              <a:rPr lang="zh-CN" altLang="en-US" sz="2000" b="1" kern="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微软雅黑" charset="-122"/>
                <a:ea typeface="微软雅黑" charset="-122"/>
              </a:rPr>
              <a:t>模块探测主机</a:t>
            </a:r>
            <a:r>
              <a:rPr lang="en-US" altLang="zh-CN" sz="2000" b="1" kern="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微软雅黑" charset="-122"/>
                <a:ea typeface="微软雅黑" charset="-122"/>
              </a:rPr>
              <a:t>445</a:t>
            </a:r>
            <a:r>
              <a:rPr lang="zh-CN" altLang="en-US" sz="2000" b="1" kern="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微软雅黑" charset="-122"/>
                <a:ea typeface="微软雅黑" charset="-122"/>
              </a:rPr>
              <a:t>端口</a:t>
            </a:r>
            <a:endParaRPr lang="zh-CN" altLang="en-US" sz="1800" dirty="0"/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847498D4-AC66-4BD5-9E7E-8C9CC9068C73}"/>
              </a:ext>
            </a:extLst>
          </p:cNvPr>
          <p:cNvSpPr txBox="1"/>
          <p:nvPr/>
        </p:nvSpPr>
        <p:spPr>
          <a:xfrm>
            <a:off x="3814810" y="4963476"/>
            <a:ext cx="39055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kern="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微软雅黑" charset="-122"/>
                <a:ea typeface="微软雅黑" charset="-122"/>
              </a:rPr>
              <a:t>设置</a:t>
            </a:r>
            <a:r>
              <a:rPr lang="en-US" altLang="zh-CN" sz="2000" b="1" kern="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微软雅黑" charset="-122"/>
                <a:ea typeface="微软雅黑" charset="-122"/>
              </a:rPr>
              <a:t>TCP</a:t>
            </a:r>
            <a:r>
              <a:rPr lang="zh-CN" altLang="en-US" sz="2000" b="1" kern="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微软雅黑" charset="-122"/>
                <a:ea typeface="微软雅黑" charset="-122"/>
              </a:rPr>
              <a:t>反弹连接的</a:t>
            </a:r>
            <a:r>
              <a:rPr lang="en-US" altLang="zh-CN" sz="2000" b="1" kern="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微软雅黑" charset="-122"/>
                <a:ea typeface="微软雅黑" charset="-122"/>
              </a:rPr>
              <a:t>Payload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FE249A1-8398-411F-A01E-883454061BD5}"/>
              </a:ext>
            </a:extLst>
          </p:cNvPr>
          <p:cNvSpPr txBox="1"/>
          <p:nvPr/>
        </p:nvSpPr>
        <p:spPr>
          <a:xfrm>
            <a:off x="3823733" y="5563928"/>
            <a:ext cx="3896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b="1" kern="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微软雅黑" charset="-122"/>
                <a:ea typeface="微软雅黑" charset="-122"/>
              </a:rPr>
              <a:t>针对用户名和密码组合暴破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000"/>
                            </p:stCondLst>
                            <p:childTnLst>
                              <p:par>
                                <p:cTn id="48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500"/>
                            </p:stCondLst>
                            <p:childTnLst>
                              <p:par>
                                <p:cTn id="5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0"/>
                            </p:stCondLst>
                            <p:childTnLst>
                              <p:par>
                                <p:cTn id="58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" grpId="0"/>
      <p:bldP spid="11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3248447" y="3545130"/>
            <a:ext cx="5220852" cy="570515"/>
          </a:xfrm>
          <a:prstGeom prst="rect">
            <a:avLst/>
          </a:prstGeom>
          <a:gradFill rotWithShape="1">
            <a:gsLst>
              <a:gs pos="20000">
                <a:sysClr val="window" lastClr="FFFFFF">
                  <a:alpha val="50000"/>
                </a:sysClr>
              </a:gs>
              <a:gs pos="100000">
                <a:srgbClr val="4F81BD">
                  <a:tint val="50000"/>
                  <a:shade val="100000"/>
                  <a:satMod val="350000"/>
                  <a:alpha val="0"/>
                </a:srgbClr>
              </a:gs>
            </a:gsLst>
            <a:lin ang="0" scaled="0"/>
          </a:gra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91438" tIns="45719" rIns="91438" bIns="45719" rtlCol="0" anchor="ctr"/>
          <a:lstStyle/>
          <a:p>
            <a:pPr marL="0" marR="0" lvl="0" indent="0" algn="ctr" defTabSz="4565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80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微软雅黑" charset="-122"/>
              <a:cs typeface="+mn-cs"/>
            </a:endParaRPr>
          </a:p>
        </p:txBody>
      </p:sp>
      <p:sp>
        <p:nvSpPr>
          <p:cNvPr id="16" name="文本框 36"/>
          <p:cNvSpPr txBox="1"/>
          <p:nvPr/>
        </p:nvSpPr>
        <p:spPr>
          <a:xfrm>
            <a:off x="4111625" y="3628390"/>
            <a:ext cx="5038090" cy="461663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  <a:sym typeface="+mn-ea"/>
              </a:rPr>
              <a:t>攻击用密码列表制作</a:t>
            </a:r>
            <a:endParaRPr lang="x-none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-122"/>
              <a:ea typeface="微软雅黑" charset="-122"/>
              <a:sym typeface="+mn-ea"/>
            </a:endParaRPr>
          </a:p>
        </p:txBody>
      </p:sp>
      <p:sp>
        <p:nvSpPr>
          <p:cNvPr id="17" name="文本框 15"/>
          <p:cNvSpPr txBox="1"/>
          <p:nvPr/>
        </p:nvSpPr>
        <p:spPr>
          <a:xfrm flipH="1">
            <a:off x="3280934" y="3069299"/>
            <a:ext cx="938338" cy="132343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38" tIns="45719" rIns="91438" bIns="45719" rtlCol="0">
            <a:spAutoFit/>
          </a:bodyPr>
          <a:lstStyle/>
          <a:p>
            <a:pPr defTabSz="456565"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8000" b="1" dirty="0">
                <a:solidFill>
                  <a:srgbClr val="F79646">
                    <a:lumMod val="75000"/>
                  </a:srgbClr>
                </a:solidFill>
                <a:latin typeface="微软雅黑" charset="-122"/>
                <a:ea typeface="微软雅黑" charset="-122"/>
              </a:rPr>
              <a:t>2</a:t>
            </a:r>
            <a:endParaRPr kumimoji="1" lang="x-none" altLang="zh-CN" sz="8000" b="1" dirty="0">
              <a:solidFill>
                <a:srgbClr val="F79646">
                  <a:lumMod val="75000"/>
                </a:srgbClr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18" name="Shape 81"/>
          <p:cNvSpPr/>
          <p:nvPr/>
        </p:nvSpPr>
        <p:spPr>
          <a:xfrm>
            <a:off x="9875506" y="773666"/>
            <a:ext cx="1404621" cy="1423363"/>
          </a:xfrm>
          <a:custGeom>
            <a:avLst/>
            <a:gdLst/>
            <a:ahLst/>
            <a:cxnLst/>
            <a:rect l="0" t="0" r="0" b="0"/>
            <a:pathLst>
              <a:path w="16449" h="16668" extrusionOk="0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21" name="Shape 82"/>
          <p:cNvSpPr/>
          <p:nvPr/>
        </p:nvSpPr>
        <p:spPr>
          <a:xfrm rot="1472950">
            <a:off x="8598365" y="1484325"/>
            <a:ext cx="821232" cy="799967"/>
          </a:xfrm>
          <a:custGeom>
            <a:avLst/>
            <a:gdLst/>
            <a:ahLst/>
            <a:cxnLst/>
            <a:rect l="0" t="0" r="0" b="0"/>
            <a:pathLst>
              <a:path w="18737" h="18250" extrusionOk="0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22" name="Shape 83"/>
          <p:cNvSpPr/>
          <p:nvPr/>
        </p:nvSpPr>
        <p:spPr>
          <a:xfrm>
            <a:off x="9603835" y="637644"/>
            <a:ext cx="359545" cy="349386"/>
          </a:xfrm>
          <a:custGeom>
            <a:avLst/>
            <a:gdLst/>
            <a:ahLst/>
            <a:cxnLst/>
            <a:rect l="0" t="0" r="0" b="0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25" name="Shape 84"/>
          <p:cNvSpPr/>
          <p:nvPr/>
        </p:nvSpPr>
        <p:spPr>
          <a:xfrm rot="2487373">
            <a:off x="9372607" y="2222975"/>
            <a:ext cx="255795" cy="248567"/>
          </a:xfrm>
          <a:custGeom>
            <a:avLst/>
            <a:gdLst/>
            <a:ahLst/>
            <a:cxnLst/>
            <a:rect l="0" t="0" r="0" b="0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921007" y="4936527"/>
            <a:ext cx="808038" cy="1385888"/>
            <a:chOff x="921007" y="4936527"/>
            <a:chExt cx="808038" cy="1385888"/>
          </a:xfrm>
        </p:grpSpPr>
        <p:sp>
          <p:nvSpPr>
            <p:cNvPr id="9" name="Freeform 223"/>
            <p:cNvSpPr/>
            <p:nvPr/>
          </p:nvSpPr>
          <p:spPr bwMode="auto">
            <a:xfrm>
              <a:off x="921007" y="5488977"/>
              <a:ext cx="339725" cy="395288"/>
            </a:xfrm>
            <a:custGeom>
              <a:avLst/>
              <a:gdLst>
                <a:gd name="T0" fmla="*/ 181 w 211"/>
                <a:gd name="T1" fmla="*/ 99 h 246"/>
                <a:gd name="T2" fmla="*/ 180 w 211"/>
                <a:gd name="T3" fmla="*/ 44 h 246"/>
                <a:gd name="T4" fmla="*/ 118 w 211"/>
                <a:gd name="T5" fmla="*/ 48 h 246"/>
                <a:gd name="T6" fmla="*/ 38 w 211"/>
                <a:gd name="T7" fmla="*/ 20 h 246"/>
                <a:gd name="T8" fmla="*/ 27 w 211"/>
                <a:gd name="T9" fmla="*/ 104 h 246"/>
                <a:gd name="T10" fmla="*/ 43 w 211"/>
                <a:gd name="T11" fmla="*/ 160 h 246"/>
                <a:gd name="T12" fmla="*/ 39 w 211"/>
                <a:gd name="T13" fmla="*/ 223 h 246"/>
                <a:gd name="T14" fmla="*/ 104 w 211"/>
                <a:gd name="T15" fmla="*/ 203 h 246"/>
                <a:gd name="T16" fmla="*/ 142 w 211"/>
                <a:gd name="T17" fmla="*/ 208 h 246"/>
                <a:gd name="T18" fmla="*/ 156 w 211"/>
                <a:gd name="T19" fmla="*/ 165 h 246"/>
                <a:gd name="T20" fmla="*/ 197 w 211"/>
                <a:gd name="T21" fmla="*/ 155 h 246"/>
                <a:gd name="T22" fmla="*/ 181 w 211"/>
                <a:gd name="T23" fmla="*/ 99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1" h="246">
                  <a:moveTo>
                    <a:pt x="181" y="99"/>
                  </a:moveTo>
                  <a:cubicBezTo>
                    <a:pt x="198" y="83"/>
                    <a:pt x="198" y="61"/>
                    <a:pt x="180" y="44"/>
                  </a:cubicBezTo>
                  <a:cubicBezTo>
                    <a:pt x="160" y="25"/>
                    <a:pt x="135" y="31"/>
                    <a:pt x="118" y="48"/>
                  </a:cubicBezTo>
                  <a:cubicBezTo>
                    <a:pt x="107" y="12"/>
                    <a:pt x="72" y="0"/>
                    <a:pt x="38" y="20"/>
                  </a:cubicBezTo>
                  <a:cubicBezTo>
                    <a:pt x="3" y="40"/>
                    <a:pt x="1" y="78"/>
                    <a:pt x="27" y="104"/>
                  </a:cubicBezTo>
                  <a:cubicBezTo>
                    <a:pt x="0" y="119"/>
                    <a:pt x="15" y="153"/>
                    <a:pt x="43" y="160"/>
                  </a:cubicBezTo>
                  <a:cubicBezTo>
                    <a:pt x="29" y="177"/>
                    <a:pt x="22" y="206"/>
                    <a:pt x="39" y="223"/>
                  </a:cubicBezTo>
                  <a:cubicBezTo>
                    <a:pt x="62" y="246"/>
                    <a:pt x="93" y="229"/>
                    <a:pt x="104" y="203"/>
                  </a:cubicBezTo>
                  <a:cubicBezTo>
                    <a:pt x="114" y="214"/>
                    <a:pt x="129" y="218"/>
                    <a:pt x="142" y="208"/>
                  </a:cubicBezTo>
                  <a:cubicBezTo>
                    <a:pt x="157" y="197"/>
                    <a:pt x="160" y="181"/>
                    <a:pt x="156" y="165"/>
                  </a:cubicBezTo>
                  <a:cubicBezTo>
                    <a:pt x="170" y="172"/>
                    <a:pt x="187" y="171"/>
                    <a:pt x="197" y="155"/>
                  </a:cubicBezTo>
                  <a:cubicBezTo>
                    <a:pt x="211" y="134"/>
                    <a:pt x="200" y="112"/>
                    <a:pt x="181" y="99"/>
                  </a:cubicBezTo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1" name="Freeform 224"/>
            <p:cNvSpPr/>
            <p:nvPr/>
          </p:nvSpPr>
          <p:spPr bwMode="auto">
            <a:xfrm>
              <a:off x="1016257" y="5133377"/>
              <a:ext cx="314325" cy="330200"/>
            </a:xfrm>
            <a:custGeom>
              <a:avLst/>
              <a:gdLst>
                <a:gd name="T0" fmla="*/ 157 w 196"/>
                <a:gd name="T1" fmla="*/ 53 h 205"/>
                <a:gd name="T2" fmla="*/ 127 w 196"/>
                <a:gd name="T3" fmla="*/ 4 h 205"/>
                <a:gd name="T4" fmla="*/ 82 w 196"/>
                <a:gd name="T5" fmla="*/ 31 h 205"/>
                <a:gd name="T6" fmla="*/ 14 w 196"/>
                <a:gd name="T7" fmla="*/ 53 h 205"/>
                <a:gd name="T8" fmla="*/ 40 w 196"/>
                <a:gd name="T9" fmla="*/ 118 h 205"/>
                <a:gd name="T10" fmla="*/ 75 w 196"/>
                <a:gd name="T11" fmla="*/ 173 h 205"/>
                <a:gd name="T12" fmla="*/ 133 w 196"/>
                <a:gd name="T13" fmla="*/ 157 h 205"/>
                <a:gd name="T14" fmla="*/ 167 w 196"/>
                <a:gd name="T15" fmla="*/ 153 h 205"/>
                <a:gd name="T16" fmla="*/ 167 w 196"/>
                <a:gd name="T17" fmla="*/ 120 h 205"/>
                <a:gd name="T18" fmla="*/ 194 w 196"/>
                <a:gd name="T19" fmla="*/ 95 h 205"/>
                <a:gd name="T20" fmla="*/ 157 w 196"/>
                <a:gd name="T21" fmla="*/ 53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6" h="205">
                  <a:moveTo>
                    <a:pt x="157" y="53"/>
                  </a:moveTo>
                  <a:cubicBezTo>
                    <a:pt x="156" y="32"/>
                    <a:pt x="150" y="9"/>
                    <a:pt x="127" y="4"/>
                  </a:cubicBezTo>
                  <a:cubicBezTo>
                    <a:pt x="107" y="0"/>
                    <a:pt x="85" y="12"/>
                    <a:pt x="82" y="31"/>
                  </a:cubicBezTo>
                  <a:cubicBezTo>
                    <a:pt x="60" y="15"/>
                    <a:pt x="28" y="30"/>
                    <a:pt x="14" y="53"/>
                  </a:cubicBezTo>
                  <a:cubicBezTo>
                    <a:pt x="0" y="78"/>
                    <a:pt x="15" y="110"/>
                    <a:pt x="40" y="118"/>
                  </a:cubicBezTo>
                  <a:cubicBezTo>
                    <a:pt x="9" y="141"/>
                    <a:pt x="41" y="194"/>
                    <a:pt x="75" y="173"/>
                  </a:cubicBezTo>
                  <a:cubicBezTo>
                    <a:pt x="89" y="205"/>
                    <a:pt x="128" y="187"/>
                    <a:pt x="133" y="157"/>
                  </a:cubicBezTo>
                  <a:cubicBezTo>
                    <a:pt x="144" y="163"/>
                    <a:pt x="159" y="166"/>
                    <a:pt x="167" y="153"/>
                  </a:cubicBezTo>
                  <a:cubicBezTo>
                    <a:pt x="174" y="142"/>
                    <a:pt x="173" y="130"/>
                    <a:pt x="167" y="120"/>
                  </a:cubicBezTo>
                  <a:cubicBezTo>
                    <a:pt x="181" y="120"/>
                    <a:pt x="192" y="111"/>
                    <a:pt x="194" y="95"/>
                  </a:cubicBezTo>
                  <a:cubicBezTo>
                    <a:pt x="196" y="72"/>
                    <a:pt x="177" y="57"/>
                    <a:pt x="157" y="53"/>
                  </a:cubicBezTo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2" name="Freeform 225"/>
            <p:cNvSpPr/>
            <p:nvPr/>
          </p:nvSpPr>
          <p:spPr bwMode="auto">
            <a:xfrm>
              <a:off x="1257557" y="4936527"/>
              <a:ext cx="273050" cy="269875"/>
            </a:xfrm>
            <a:custGeom>
              <a:avLst/>
              <a:gdLst>
                <a:gd name="T0" fmla="*/ 155 w 170"/>
                <a:gd name="T1" fmla="*/ 135 h 167"/>
                <a:gd name="T2" fmla="*/ 134 w 170"/>
                <a:gd name="T3" fmla="*/ 72 h 167"/>
                <a:gd name="T4" fmla="*/ 73 w 170"/>
                <a:gd name="T5" fmla="*/ 38 h 167"/>
                <a:gd name="T6" fmla="*/ 6 w 170"/>
                <a:gd name="T7" fmla="*/ 44 h 167"/>
                <a:gd name="T8" fmla="*/ 27 w 170"/>
                <a:gd name="T9" fmla="*/ 99 h 167"/>
                <a:gd name="T10" fmla="*/ 70 w 170"/>
                <a:gd name="T11" fmla="*/ 126 h 167"/>
                <a:gd name="T12" fmla="*/ 155 w 170"/>
                <a:gd name="T13" fmla="*/ 135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0" h="167">
                  <a:moveTo>
                    <a:pt x="155" y="135"/>
                  </a:moveTo>
                  <a:cubicBezTo>
                    <a:pt x="170" y="111"/>
                    <a:pt x="160" y="78"/>
                    <a:pt x="134" y="72"/>
                  </a:cubicBezTo>
                  <a:cubicBezTo>
                    <a:pt x="160" y="33"/>
                    <a:pt x="101" y="0"/>
                    <a:pt x="73" y="38"/>
                  </a:cubicBezTo>
                  <a:cubicBezTo>
                    <a:pt x="56" y="17"/>
                    <a:pt x="17" y="12"/>
                    <a:pt x="6" y="44"/>
                  </a:cubicBezTo>
                  <a:cubicBezTo>
                    <a:pt x="0" y="63"/>
                    <a:pt x="5" y="95"/>
                    <a:pt x="27" y="99"/>
                  </a:cubicBezTo>
                  <a:cubicBezTo>
                    <a:pt x="11" y="125"/>
                    <a:pt x="54" y="152"/>
                    <a:pt x="70" y="126"/>
                  </a:cubicBezTo>
                  <a:cubicBezTo>
                    <a:pt x="87" y="157"/>
                    <a:pt x="135" y="167"/>
                    <a:pt x="155" y="135"/>
                  </a:cubicBezTo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3" name="Freeform 226"/>
            <p:cNvSpPr/>
            <p:nvPr/>
          </p:nvSpPr>
          <p:spPr bwMode="auto">
            <a:xfrm>
              <a:off x="1435357" y="5227040"/>
              <a:ext cx="293688" cy="303213"/>
            </a:xfrm>
            <a:custGeom>
              <a:avLst/>
              <a:gdLst>
                <a:gd name="T0" fmla="*/ 119 w 182"/>
                <a:gd name="T1" fmla="*/ 157 h 189"/>
                <a:gd name="T2" fmla="*/ 168 w 182"/>
                <a:gd name="T3" fmla="*/ 142 h 189"/>
                <a:gd name="T4" fmla="*/ 141 w 182"/>
                <a:gd name="T5" fmla="*/ 91 h 189"/>
                <a:gd name="T6" fmla="*/ 132 w 182"/>
                <a:gd name="T7" fmla="*/ 38 h 189"/>
                <a:gd name="T8" fmla="*/ 89 w 182"/>
                <a:gd name="T9" fmla="*/ 45 h 189"/>
                <a:gd name="T10" fmla="*/ 37 w 182"/>
                <a:gd name="T11" fmla="*/ 105 h 189"/>
                <a:gd name="T12" fmla="*/ 70 w 182"/>
                <a:gd name="T13" fmla="*/ 148 h 189"/>
                <a:gd name="T14" fmla="*/ 89 w 182"/>
                <a:gd name="T15" fmla="*/ 183 h 189"/>
                <a:gd name="T16" fmla="*/ 119 w 182"/>
                <a:gd name="T17" fmla="*/ 157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2" h="189">
                  <a:moveTo>
                    <a:pt x="119" y="157"/>
                  </a:moveTo>
                  <a:cubicBezTo>
                    <a:pt x="137" y="168"/>
                    <a:pt x="157" y="161"/>
                    <a:pt x="168" y="142"/>
                  </a:cubicBezTo>
                  <a:cubicBezTo>
                    <a:pt x="182" y="117"/>
                    <a:pt x="163" y="98"/>
                    <a:pt x="141" y="91"/>
                  </a:cubicBezTo>
                  <a:cubicBezTo>
                    <a:pt x="155" y="72"/>
                    <a:pt x="156" y="50"/>
                    <a:pt x="132" y="38"/>
                  </a:cubicBezTo>
                  <a:cubicBezTo>
                    <a:pt x="118" y="31"/>
                    <a:pt x="97" y="31"/>
                    <a:pt x="89" y="45"/>
                  </a:cubicBezTo>
                  <a:cubicBezTo>
                    <a:pt x="46" y="0"/>
                    <a:pt x="0" y="87"/>
                    <a:pt x="37" y="105"/>
                  </a:cubicBezTo>
                  <a:cubicBezTo>
                    <a:pt x="15" y="128"/>
                    <a:pt x="49" y="160"/>
                    <a:pt x="70" y="148"/>
                  </a:cubicBezTo>
                  <a:cubicBezTo>
                    <a:pt x="68" y="163"/>
                    <a:pt x="73" y="177"/>
                    <a:pt x="89" y="183"/>
                  </a:cubicBezTo>
                  <a:cubicBezTo>
                    <a:pt x="106" y="189"/>
                    <a:pt x="116" y="172"/>
                    <a:pt x="119" y="157"/>
                  </a:cubicBezTo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4" name="Freeform 228"/>
            <p:cNvSpPr/>
            <p:nvPr/>
          </p:nvSpPr>
          <p:spPr bwMode="auto">
            <a:xfrm>
              <a:off x="1084519" y="5096865"/>
              <a:ext cx="636588" cy="1225550"/>
            </a:xfrm>
            <a:custGeom>
              <a:avLst/>
              <a:gdLst>
                <a:gd name="T0" fmla="*/ 385 w 395"/>
                <a:gd name="T1" fmla="*/ 317 h 762"/>
                <a:gd name="T2" fmla="*/ 379 w 395"/>
                <a:gd name="T3" fmla="*/ 314 h 762"/>
                <a:gd name="T4" fmla="*/ 375 w 395"/>
                <a:gd name="T5" fmla="*/ 317 h 762"/>
                <a:gd name="T6" fmla="*/ 298 w 395"/>
                <a:gd name="T7" fmla="*/ 414 h 762"/>
                <a:gd name="T8" fmla="*/ 244 w 395"/>
                <a:gd name="T9" fmla="*/ 414 h 762"/>
                <a:gd name="T10" fmla="*/ 246 w 395"/>
                <a:gd name="T11" fmla="*/ 372 h 762"/>
                <a:gd name="T12" fmla="*/ 304 w 395"/>
                <a:gd name="T13" fmla="*/ 175 h 762"/>
                <a:gd name="T14" fmla="*/ 301 w 395"/>
                <a:gd name="T15" fmla="*/ 173 h 762"/>
                <a:gd name="T16" fmla="*/ 293 w 395"/>
                <a:gd name="T17" fmla="*/ 177 h 762"/>
                <a:gd name="T18" fmla="*/ 241 w 395"/>
                <a:gd name="T19" fmla="*/ 239 h 762"/>
                <a:gd name="T20" fmla="*/ 216 w 395"/>
                <a:gd name="T21" fmla="*/ 168 h 762"/>
                <a:gd name="T22" fmla="*/ 207 w 395"/>
                <a:gd name="T23" fmla="*/ 70 h 762"/>
                <a:gd name="T24" fmla="*/ 196 w 395"/>
                <a:gd name="T25" fmla="*/ 42 h 762"/>
                <a:gd name="T26" fmla="*/ 194 w 395"/>
                <a:gd name="T27" fmla="*/ 37 h 762"/>
                <a:gd name="T28" fmla="*/ 172 w 395"/>
                <a:gd name="T29" fmla="*/ 4 h 762"/>
                <a:gd name="T30" fmla="*/ 172 w 395"/>
                <a:gd name="T31" fmla="*/ 3 h 762"/>
                <a:gd name="T32" fmla="*/ 168 w 395"/>
                <a:gd name="T33" fmla="*/ 1 h 762"/>
                <a:gd name="T34" fmla="*/ 163 w 395"/>
                <a:gd name="T35" fmla="*/ 2 h 762"/>
                <a:gd name="T36" fmla="*/ 162 w 395"/>
                <a:gd name="T37" fmla="*/ 9 h 762"/>
                <a:gd name="T38" fmla="*/ 181 w 395"/>
                <a:gd name="T39" fmla="*/ 86 h 762"/>
                <a:gd name="T40" fmla="*/ 175 w 395"/>
                <a:gd name="T41" fmla="*/ 160 h 762"/>
                <a:gd name="T42" fmla="*/ 79 w 395"/>
                <a:gd name="T43" fmla="*/ 117 h 762"/>
                <a:gd name="T44" fmla="*/ 78 w 395"/>
                <a:gd name="T45" fmla="*/ 114 h 762"/>
                <a:gd name="T46" fmla="*/ 78 w 395"/>
                <a:gd name="T47" fmla="*/ 114 h 762"/>
                <a:gd name="T48" fmla="*/ 72 w 395"/>
                <a:gd name="T49" fmla="*/ 114 h 762"/>
                <a:gd name="T50" fmla="*/ 92 w 395"/>
                <a:gd name="T51" fmla="*/ 205 h 762"/>
                <a:gd name="T52" fmla="*/ 139 w 395"/>
                <a:gd name="T53" fmla="*/ 242 h 762"/>
                <a:gd name="T54" fmla="*/ 171 w 395"/>
                <a:gd name="T55" fmla="*/ 303 h 762"/>
                <a:gd name="T56" fmla="*/ 164 w 395"/>
                <a:gd name="T57" fmla="*/ 373 h 762"/>
                <a:gd name="T58" fmla="*/ 104 w 395"/>
                <a:gd name="T59" fmla="*/ 402 h 762"/>
                <a:gd name="T60" fmla="*/ 58 w 395"/>
                <a:gd name="T61" fmla="*/ 386 h 762"/>
                <a:gd name="T62" fmla="*/ 7 w 395"/>
                <a:gd name="T63" fmla="*/ 354 h 762"/>
                <a:gd name="T64" fmla="*/ 2 w 395"/>
                <a:gd name="T65" fmla="*/ 356 h 762"/>
                <a:gd name="T66" fmla="*/ 2 w 395"/>
                <a:gd name="T67" fmla="*/ 356 h 762"/>
                <a:gd name="T68" fmla="*/ 1 w 395"/>
                <a:gd name="T69" fmla="*/ 361 h 762"/>
                <a:gd name="T70" fmla="*/ 62 w 395"/>
                <a:gd name="T71" fmla="*/ 430 h 762"/>
                <a:gd name="T72" fmla="*/ 127 w 395"/>
                <a:gd name="T73" fmla="*/ 522 h 762"/>
                <a:gd name="T74" fmla="*/ 113 w 395"/>
                <a:gd name="T75" fmla="*/ 744 h 762"/>
                <a:gd name="T76" fmla="*/ 115 w 395"/>
                <a:gd name="T77" fmla="*/ 751 h 762"/>
                <a:gd name="T78" fmla="*/ 116 w 395"/>
                <a:gd name="T79" fmla="*/ 753 h 762"/>
                <a:gd name="T80" fmla="*/ 169 w 395"/>
                <a:gd name="T81" fmla="*/ 755 h 762"/>
                <a:gd name="T82" fmla="*/ 256 w 395"/>
                <a:gd name="T83" fmla="*/ 753 h 762"/>
                <a:gd name="T84" fmla="*/ 259 w 395"/>
                <a:gd name="T85" fmla="*/ 750 h 762"/>
                <a:gd name="T86" fmla="*/ 262 w 395"/>
                <a:gd name="T87" fmla="*/ 745 h 762"/>
                <a:gd name="T88" fmla="*/ 243 w 395"/>
                <a:gd name="T89" fmla="*/ 659 h 762"/>
                <a:gd name="T90" fmla="*/ 256 w 395"/>
                <a:gd name="T91" fmla="*/ 506 h 762"/>
                <a:gd name="T92" fmla="*/ 340 w 395"/>
                <a:gd name="T93" fmla="*/ 413 h 762"/>
                <a:gd name="T94" fmla="*/ 385 w 395"/>
                <a:gd name="T95" fmla="*/ 317 h 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95" h="762">
                  <a:moveTo>
                    <a:pt x="385" y="317"/>
                  </a:moveTo>
                  <a:cubicBezTo>
                    <a:pt x="384" y="313"/>
                    <a:pt x="381" y="313"/>
                    <a:pt x="379" y="314"/>
                  </a:cubicBezTo>
                  <a:cubicBezTo>
                    <a:pt x="377" y="314"/>
                    <a:pt x="375" y="315"/>
                    <a:pt x="375" y="317"/>
                  </a:cubicBezTo>
                  <a:cubicBezTo>
                    <a:pt x="361" y="359"/>
                    <a:pt x="333" y="389"/>
                    <a:pt x="298" y="414"/>
                  </a:cubicBezTo>
                  <a:cubicBezTo>
                    <a:pt x="283" y="424"/>
                    <a:pt x="252" y="439"/>
                    <a:pt x="244" y="414"/>
                  </a:cubicBezTo>
                  <a:cubicBezTo>
                    <a:pt x="239" y="401"/>
                    <a:pt x="243" y="385"/>
                    <a:pt x="246" y="372"/>
                  </a:cubicBezTo>
                  <a:cubicBezTo>
                    <a:pt x="261" y="304"/>
                    <a:pt x="330" y="251"/>
                    <a:pt x="304" y="175"/>
                  </a:cubicBezTo>
                  <a:cubicBezTo>
                    <a:pt x="303" y="174"/>
                    <a:pt x="302" y="173"/>
                    <a:pt x="301" y="173"/>
                  </a:cubicBezTo>
                  <a:cubicBezTo>
                    <a:pt x="299" y="171"/>
                    <a:pt x="294" y="173"/>
                    <a:pt x="293" y="177"/>
                  </a:cubicBezTo>
                  <a:cubicBezTo>
                    <a:pt x="290" y="204"/>
                    <a:pt x="275" y="245"/>
                    <a:pt x="241" y="239"/>
                  </a:cubicBezTo>
                  <a:cubicBezTo>
                    <a:pt x="214" y="234"/>
                    <a:pt x="216" y="188"/>
                    <a:pt x="216" y="168"/>
                  </a:cubicBezTo>
                  <a:cubicBezTo>
                    <a:pt x="216" y="135"/>
                    <a:pt x="214" y="102"/>
                    <a:pt x="207" y="70"/>
                  </a:cubicBezTo>
                  <a:cubicBezTo>
                    <a:pt x="205" y="60"/>
                    <a:pt x="201" y="51"/>
                    <a:pt x="196" y="42"/>
                  </a:cubicBezTo>
                  <a:cubicBezTo>
                    <a:pt x="196" y="40"/>
                    <a:pt x="195" y="38"/>
                    <a:pt x="194" y="37"/>
                  </a:cubicBezTo>
                  <a:cubicBezTo>
                    <a:pt x="190" y="24"/>
                    <a:pt x="182" y="13"/>
                    <a:pt x="172" y="4"/>
                  </a:cubicBezTo>
                  <a:cubicBezTo>
                    <a:pt x="172" y="4"/>
                    <a:pt x="172" y="4"/>
                    <a:pt x="172" y="3"/>
                  </a:cubicBezTo>
                  <a:cubicBezTo>
                    <a:pt x="171" y="1"/>
                    <a:pt x="170" y="1"/>
                    <a:pt x="168" y="1"/>
                  </a:cubicBezTo>
                  <a:cubicBezTo>
                    <a:pt x="166" y="0"/>
                    <a:pt x="164" y="1"/>
                    <a:pt x="163" y="2"/>
                  </a:cubicBezTo>
                  <a:cubicBezTo>
                    <a:pt x="161" y="4"/>
                    <a:pt x="160" y="6"/>
                    <a:pt x="162" y="9"/>
                  </a:cubicBezTo>
                  <a:cubicBezTo>
                    <a:pt x="177" y="30"/>
                    <a:pt x="179" y="61"/>
                    <a:pt x="181" y="86"/>
                  </a:cubicBezTo>
                  <a:cubicBezTo>
                    <a:pt x="183" y="111"/>
                    <a:pt x="182" y="137"/>
                    <a:pt x="175" y="160"/>
                  </a:cubicBezTo>
                  <a:cubicBezTo>
                    <a:pt x="157" y="227"/>
                    <a:pt x="87" y="154"/>
                    <a:pt x="79" y="117"/>
                  </a:cubicBezTo>
                  <a:cubicBezTo>
                    <a:pt x="79" y="116"/>
                    <a:pt x="79" y="115"/>
                    <a:pt x="78" y="114"/>
                  </a:cubicBezTo>
                  <a:cubicBezTo>
                    <a:pt x="78" y="114"/>
                    <a:pt x="78" y="114"/>
                    <a:pt x="78" y="114"/>
                  </a:cubicBezTo>
                  <a:cubicBezTo>
                    <a:pt x="77" y="112"/>
                    <a:pt x="73" y="111"/>
                    <a:pt x="72" y="114"/>
                  </a:cubicBezTo>
                  <a:cubicBezTo>
                    <a:pt x="58" y="148"/>
                    <a:pt x="68" y="179"/>
                    <a:pt x="92" y="205"/>
                  </a:cubicBezTo>
                  <a:cubicBezTo>
                    <a:pt x="106" y="219"/>
                    <a:pt x="124" y="229"/>
                    <a:pt x="139" y="242"/>
                  </a:cubicBezTo>
                  <a:cubicBezTo>
                    <a:pt x="159" y="258"/>
                    <a:pt x="168" y="278"/>
                    <a:pt x="171" y="303"/>
                  </a:cubicBezTo>
                  <a:cubicBezTo>
                    <a:pt x="174" y="327"/>
                    <a:pt x="171" y="351"/>
                    <a:pt x="164" y="373"/>
                  </a:cubicBezTo>
                  <a:cubicBezTo>
                    <a:pt x="154" y="403"/>
                    <a:pt x="133" y="409"/>
                    <a:pt x="104" y="402"/>
                  </a:cubicBezTo>
                  <a:cubicBezTo>
                    <a:pt x="89" y="398"/>
                    <a:pt x="73" y="391"/>
                    <a:pt x="58" y="386"/>
                  </a:cubicBezTo>
                  <a:cubicBezTo>
                    <a:pt x="43" y="380"/>
                    <a:pt x="14" y="371"/>
                    <a:pt x="7" y="354"/>
                  </a:cubicBezTo>
                  <a:cubicBezTo>
                    <a:pt x="6" y="351"/>
                    <a:pt x="1" y="352"/>
                    <a:pt x="2" y="356"/>
                  </a:cubicBezTo>
                  <a:cubicBezTo>
                    <a:pt x="2" y="356"/>
                    <a:pt x="2" y="356"/>
                    <a:pt x="2" y="356"/>
                  </a:cubicBezTo>
                  <a:cubicBezTo>
                    <a:pt x="1" y="357"/>
                    <a:pt x="0" y="359"/>
                    <a:pt x="1" y="361"/>
                  </a:cubicBezTo>
                  <a:cubicBezTo>
                    <a:pt x="15" y="389"/>
                    <a:pt x="39" y="409"/>
                    <a:pt x="62" y="430"/>
                  </a:cubicBezTo>
                  <a:cubicBezTo>
                    <a:pt x="90" y="456"/>
                    <a:pt x="113" y="487"/>
                    <a:pt x="127" y="522"/>
                  </a:cubicBezTo>
                  <a:cubicBezTo>
                    <a:pt x="154" y="592"/>
                    <a:pt x="146" y="678"/>
                    <a:pt x="113" y="744"/>
                  </a:cubicBezTo>
                  <a:cubicBezTo>
                    <a:pt x="111" y="747"/>
                    <a:pt x="113" y="750"/>
                    <a:pt x="115" y="751"/>
                  </a:cubicBezTo>
                  <a:cubicBezTo>
                    <a:pt x="115" y="752"/>
                    <a:pt x="116" y="753"/>
                    <a:pt x="116" y="753"/>
                  </a:cubicBezTo>
                  <a:cubicBezTo>
                    <a:pt x="129" y="762"/>
                    <a:pt x="155" y="756"/>
                    <a:pt x="169" y="755"/>
                  </a:cubicBezTo>
                  <a:cubicBezTo>
                    <a:pt x="197" y="753"/>
                    <a:pt x="229" y="760"/>
                    <a:pt x="256" y="753"/>
                  </a:cubicBezTo>
                  <a:cubicBezTo>
                    <a:pt x="257" y="753"/>
                    <a:pt x="258" y="752"/>
                    <a:pt x="259" y="750"/>
                  </a:cubicBezTo>
                  <a:cubicBezTo>
                    <a:pt x="261" y="751"/>
                    <a:pt x="264" y="747"/>
                    <a:pt x="262" y="745"/>
                  </a:cubicBezTo>
                  <a:cubicBezTo>
                    <a:pt x="242" y="726"/>
                    <a:pt x="245" y="685"/>
                    <a:pt x="243" y="659"/>
                  </a:cubicBezTo>
                  <a:cubicBezTo>
                    <a:pt x="237" y="608"/>
                    <a:pt x="234" y="554"/>
                    <a:pt x="256" y="506"/>
                  </a:cubicBezTo>
                  <a:cubicBezTo>
                    <a:pt x="273" y="467"/>
                    <a:pt x="310" y="441"/>
                    <a:pt x="340" y="413"/>
                  </a:cubicBezTo>
                  <a:cubicBezTo>
                    <a:pt x="366" y="388"/>
                    <a:pt x="395" y="355"/>
                    <a:pt x="385" y="317"/>
                  </a:cubicBezTo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</p:grpSp>
      <p:sp>
        <p:nvSpPr>
          <p:cNvPr id="3" name="矩形 2"/>
          <p:cNvSpPr/>
          <p:nvPr/>
        </p:nvSpPr>
        <p:spPr>
          <a:xfrm>
            <a:off x="3039337" y="3468728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504190">
              <a:lnSpc>
                <a:spcPct val="150000"/>
              </a:lnSpc>
              <a:spcAft>
                <a:spcPts val="0"/>
              </a:spcAft>
            </a:pPr>
            <a:r>
              <a:rPr lang="zh-CN" altLang="en-US" sz="2000" kern="100" dirty="0">
                <a:latin typeface="微软雅黑" charset="-122"/>
                <a:ea typeface="微软雅黑" charset="-122"/>
                <a:cs typeface="Times New Roman" panose="02020603050405020304" pitchFamily="18" charset="0"/>
              </a:rPr>
              <a:t>密码列表，是配合密码破译软件所使用的。密码字典里包括许多人们习惯性设置的密码，这样可以提高密码破译软件的密码破译成功率和命中率，缩短密码破译的时间（暴力破解）。</a:t>
            </a:r>
            <a:endParaRPr lang="zh-CN" altLang="zh-CN" sz="2000" kern="100" dirty="0">
              <a:latin typeface="微软雅黑" charset="-122"/>
              <a:ea typeface="微软雅黑" charset="-122"/>
              <a:cs typeface="Times New Roman" panose="02020603050405020304" pitchFamily="18" charset="0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2487295" y="645795"/>
            <a:ext cx="4052388" cy="731520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charset="-122"/>
              <a:ea typeface="微软雅黑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661698" y="725724"/>
            <a:ext cx="3877985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charset="-122"/>
                <a:ea typeface="微软雅黑" charset="-122"/>
                <a:sym typeface="+mn-ea"/>
              </a:rPr>
              <a:t>攻击用密码列表制作</a:t>
            </a:r>
            <a:endParaRPr lang="x-none" altLang="en-US" sz="3200" b="1" dirty="0">
              <a:solidFill>
                <a:schemeClr val="bg1"/>
              </a:solidFill>
              <a:latin typeface="微软雅黑" charset="-122"/>
              <a:ea typeface="微软雅黑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921007" y="4936527"/>
            <a:ext cx="808038" cy="1385888"/>
            <a:chOff x="921007" y="4936527"/>
            <a:chExt cx="808038" cy="1385888"/>
          </a:xfrm>
        </p:grpSpPr>
        <p:sp>
          <p:nvSpPr>
            <p:cNvPr id="9" name="Freeform 223"/>
            <p:cNvSpPr/>
            <p:nvPr/>
          </p:nvSpPr>
          <p:spPr bwMode="auto">
            <a:xfrm>
              <a:off x="921007" y="5488977"/>
              <a:ext cx="339725" cy="395288"/>
            </a:xfrm>
            <a:custGeom>
              <a:avLst/>
              <a:gdLst>
                <a:gd name="T0" fmla="*/ 181 w 211"/>
                <a:gd name="T1" fmla="*/ 99 h 246"/>
                <a:gd name="T2" fmla="*/ 180 w 211"/>
                <a:gd name="T3" fmla="*/ 44 h 246"/>
                <a:gd name="T4" fmla="*/ 118 w 211"/>
                <a:gd name="T5" fmla="*/ 48 h 246"/>
                <a:gd name="T6" fmla="*/ 38 w 211"/>
                <a:gd name="T7" fmla="*/ 20 h 246"/>
                <a:gd name="T8" fmla="*/ 27 w 211"/>
                <a:gd name="T9" fmla="*/ 104 h 246"/>
                <a:gd name="T10" fmla="*/ 43 w 211"/>
                <a:gd name="T11" fmla="*/ 160 h 246"/>
                <a:gd name="T12" fmla="*/ 39 w 211"/>
                <a:gd name="T13" fmla="*/ 223 h 246"/>
                <a:gd name="T14" fmla="*/ 104 w 211"/>
                <a:gd name="T15" fmla="*/ 203 h 246"/>
                <a:gd name="T16" fmla="*/ 142 w 211"/>
                <a:gd name="T17" fmla="*/ 208 h 246"/>
                <a:gd name="T18" fmla="*/ 156 w 211"/>
                <a:gd name="T19" fmla="*/ 165 h 246"/>
                <a:gd name="T20" fmla="*/ 197 w 211"/>
                <a:gd name="T21" fmla="*/ 155 h 246"/>
                <a:gd name="T22" fmla="*/ 181 w 211"/>
                <a:gd name="T23" fmla="*/ 99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1" h="246">
                  <a:moveTo>
                    <a:pt x="181" y="99"/>
                  </a:moveTo>
                  <a:cubicBezTo>
                    <a:pt x="198" y="83"/>
                    <a:pt x="198" y="61"/>
                    <a:pt x="180" y="44"/>
                  </a:cubicBezTo>
                  <a:cubicBezTo>
                    <a:pt x="160" y="25"/>
                    <a:pt x="135" y="31"/>
                    <a:pt x="118" y="48"/>
                  </a:cubicBezTo>
                  <a:cubicBezTo>
                    <a:pt x="107" y="12"/>
                    <a:pt x="72" y="0"/>
                    <a:pt x="38" y="20"/>
                  </a:cubicBezTo>
                  <a:cubicBezTo>
                    <a:pt x="3" y="40"/>
                    <a:pt x="1" y="78"/>
                    <a:pt x="27" y="104"/>
                  </a:cubicBezTo>
                  <a:cubicBezTo>
                    <a:pt x="0" y="119"/>
                    <a:pt x="15" y="153"/>
                    <a:pt x="43" y="160"/>
                  </a:cubicBezTo>
                  <a:cubicBezTo>
                    <a:pt x="29" y="177"/>
                    <a:pt x="22" y="206"/>
                    <a:pt x="39" y="223"/>
                  </a:cubicBezTo>
                  <a:cubicBezTo>
                    <a:pt x="62" y="246"/>
                    <a:pt x="93" y="229"/>
                    <a:pt x="104" y="203"/>
                  </a:cubicBezTo>
                  <a:cubicBezTo>
                    <a:pt x="114" y="214"/>
                    <a:pt x="129" y="218"/>
                    <a:pt x="142" y="208"/>
                  </a:cubicBezTo>
                  <a:cubicBezTo>
                    <a:pt x="157" y="197"/>
                    <a:pt x="160" y="181"/>
                    <a:pt x="156" y="165"/>
                  </a:cubicBezTo>
                  <a:cubicBezTo>
                    <a:pt x="170" y="172"/>
                    <a:pt x="187" y="171"/>
                    <a:pt x="197" y="155"/>
                  </a:cubicBezTo>
                  <a:cubicBezTo>
                    <a:pt x="211" y="134"/>
                    <a:pt x="200" y="112"/>
                    <a:pt x="181" y="99"/>
                  </a:cubicBezTo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1" name="Freeform 224"/>
            <p:cNvSpPr/>
            <p:nvPr/>
          </p:nvSpPr>
          <p:spPr bwMode="auto">
            <a:xfrm>
              <a:off x="1016257" y="5133377"/>
              <a:ext cx="314325" cy="330200"/>
            </a:xfrm>
            <a:custGeom>
              <a:avLst/>
              <a:gdLst>
                <a:gd name="T0" fmla="*/ 157 w 196"/>
                <a:gd name="T1" fmla="*/ 53 h 205"/>
                <a:gd name="T2" fmla="*/ 127 w 196"/>
                <a:gd name="T3" fmla="*/ 4 h 205"/>
                <a:gd name="T4" fmla="*/ 82 w 196"/>
                <a:gd name="T5" fmla="*/ 31 h 205"/>
                <a:gd name="T6" fmla="*/ 14 w 196"/>
                <a:gd name="T7" fmla="*/ 53 h 205"/>
                <a:gd name="T8" fmla="*/ 40 w 196"/>
                <a:gd name="T9" fmla="*/ 118 h 205"/>
                <a:gd name="T10" fmla="*/ 75 w 196"/>
                <a:gd name="T11" fmla="*/ 173 h 205"/>
                <a:gd name="T12" fmla="*/ 133 w 196"/>
                <a:gd name="T13" fmla="*/ 157 h 205"/>
                <a:gd name="T14" fmla="*/ 167 w 196"/>
                <a:gd name="T15" fmla="*/ 153 h 205"/>
                <a:gd name="T16" fmla="*/ 167 w 196"/>
                <a:gd name="T17" fmla="*/ 120 h 205"/>
                <a:gd name="T18" fmla="*/ 194 w 196"/>
                <a:gd name="T19" fmla="*/ 95 h 205"/>
                <a:gd name="T20" fmla="*/ 157 w 196"/>
                <a:gd name="T21" fmla="*/ 53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6" h="205">
                  <a:moveTo>
                    <a:pt x="157" y="53"/>
                  </a:moveTo>
                  <a:cubicBezTo>
                    <a:pt x="156" y="32"/>
                    <a:pt x="150" y="9"/>
                    <a:pt x="127" y="4"/>
                  </a:cubicBezTo>
                  <a:cubicBezTo>
                    <a:pt x="107" y="0"/>
                    <a:pt x="85" y="12"/>
                    <a:pt x="82" y="31"/>
                  </a:cubicBezTo>
                  <a:cubicBezTo>
                    <a:pt x="60" y="15"/>
                    <a:pt x="28" y="30"/>
                    <a:pt x="14" y="53"/>
                  </a:cubicBezTo>
                  <a:cubicBezTo>
                    <a:pt x="0" y="78"/>
                    <a:pt x="15" y="110"/>
                    <a:pt x="40" y="118"/>
                  </a:cubicBezTo>
                  <a:cubicBezTo>
                    <a:pt x="9" y="141"/>
                    <a:pt x="41" y="194"/>
                    <a:pt x="75" y="173"/>
                  </a:cubicBezTo>
                  <a:cubicBezTo>
                    <a:pt x="89" y="205"/>
                    <a:pt x="128" y="187"/>
                    <a:pt x="133" y="157"/>
                  </a:cubicBezTo>
                  <a:cubicBezTo>
                    <a:pt x="144" y="163"/>
                    <a:pt x="159" y="166"/>
                    <a:pt x="167" y="153"/>
                  </a:cubicBezTo>
                  <a:cubicBezTo>
                    <a:pt x="174" y="142"/>
                    <a:pt x="173" y="130"/>
                    <a:pt x="167" y="120"/>
                  </a:cubicBezTo>
                  <a:cubicBezTo>
                    <a:pt x="181" y="120"/>
                    <a:pt x="192" y="111"/>
                    <a:pt x="194" y="95"/>
                  </a:cubicBezTo>
                  <a:cubicBezTo>
                    <a:pt x="196" y="72"/>
                    <a:pt x="177" y="57"/>
                    <a:pt x="157" y="53"/>
                  </a:cubicBezTo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2" name="Freeform 225"/>
            <p:cNvSpPr/>
            <p:nvPr/>
          </p:nvSpPr>
          <p:spPr bwMode="auto">
            <a:xfrm>
              <a:off x="1257557" y="4936527"/>
              <a:ext cx="273050" cy="269875"/>
            </a:xfrm>
            <a:custGeom>
              <a:avLst/>
              <a:gdLst>
                <a:gd name="T0" fmla="*/ 155 w 170"/>
                <a:gd name="T1" fmla="*/ 135 h 167"/>
                <a:gd name="T2" fmla="*/ 134 w 170"/>
                <a:gd name="T3" fmla="*/ 72 h 167"/>
                <a:gd name="T4" fmla="*/ 73 w 170"/>
                <a:gd name="T5" fmla="*/ 38 h 167"/>
                <a:gd name="T6" fmla="*/ 6 w 170"/>
                <a:gd name="T7" fmla="*/ 44 h 167"/>
                <a:gd name="T8" fmla="*/ 27 w 170"/>
                <a:gd name="T9" fmla="*/ 99 h 167"/>
                <a:gd name="T10" fmla="*/ 70 w 170"/>
                <a:gd name="T11" fmla="*/ 126 h 167"/>
                <a:gd name="T12" fmla="*/ 155 w 170"/>
                <a:gd name="T13" fmla="*/ 135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0" h="167">
                  <a:moveTo>
                    <a:pt x="155" y="135"/>
                  </a:moveTo>
                  <a:cubicBezTo>
                    <a:pt x="170" y="111"/>
                    <a:pt x="160" y="78"/>
                    <a:pt x="134" y="72"/>
                  </a:cubicBezTo>
                  <a:cubicBezTo>
                    <a:pt x="160" y="33"/>
                    <a:pt x="101" y="0"/>
                    <a:pt x="73" y="38"/>
                  </a:cubicBezTo>
                  <a:cubicBezTo>
                    <a:pt x="56" y="17"/>
                    <a:pt x="17" y="12"/>
                    <a:pt x="6" y="44"/>
                  </a:cubicBezTo>
                  <a:cubicBezTo>
                    <a:pt x="0" y="63"/>
                    <a:pt x="5" y="95"/>
                    <a:pt x="27" y="99"/>
                  </a:cubicBezTo>
                  <a:cubicBezTo>
                    <a:pt x="11" y="125"/>
                    <a:pt x="54" y="152"/>
                    <a:pt x="70" y="126"/>
                  </a:cubicBezTo>
                  <a:cubicBezTo>
                    <a:pt x="87" y="157"/>
                    <a:pt x="135" y="167"/>
                    <a:pt x="155" y="135"/>
                  </a:cubicBezTo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3" name="Freeform 226"/>
            <p:cNvSpPr/>
            <p:nvPr/>
          </p:nvSpPr>
          <p:spPr bwMode="auto">
            <a:xfrm>
              <a:off x="1435357" y="5227040"/>
              <a:ext cx="293688" cy="303213"/>
            </a:xfrm>
            <a:custGeom>
              <a:avLst/>
              <a:gdLst>
                <a:gd name="T0" fmla="*/ 119 w 182"/>
                <a:gd name="T1" fmla="*/ 157 h 189"/>
                <a:gd name="T2" fmla="*/ 168 w 182"/>
                <a:gd name="T3" fmla="*/ 142 h 189"/>
                <a:gd name="T4" fmla="*/ 141 w 182"/>
                <a:gd name="T5" fmla="*/ 91 h 189"/>
                <a:gd name="T6" fmla="*/ 132 w 182"/>
                <a:gd name="T7" fmla="*/ 38 h 189"/>
                <a:gd name="T8" fmla="*/ 89 w 182"/>
                <a:gd name="T9" fmla="*/ 45 h 189"/>
                <a:gd name="T10" fmla="*/ 37 w 182"/>
                <a:gd name="T11" fmla="*/ 105 h 189"/>
                <a:gd name="T12" fmla="*/ 70 w 182"/>
                <a:gd name="T13" fmla="*/ 148 h 189"/>
                <a:gd name="T14" fmla="*/ 89 w 182"/>
                <a:gd name="T15" fmla="*/ 183 h 189"/>
                <a:gd name="T16" fmla="*/ 119 w 182"/>
                <a:gd name="T17" fmla="*/ 157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2" h="189">
                  <a:moveTo>
                    <a:pt x="119" y="157"/>
                  </a:moveTo>
                  <a:cubicBezTo>
                    <a:pt x="137" y="168"/>
                    <a:pt x="157" y="161"/>
                    <a:pt x="168" y="142"/>
                  </a:cubicBezTo>
                  <a:cubicBezTo>
                    <a:pt x="182" y="117"/>
                    <a:pt x="163" y="98"/>
                    <a:pt x="141" y="91"/>
                  </a:cubicBezTo>
                  <a:cubicBezTo>
                    <a:pt x="155" y="72"/>
                    <a:pt x="156" y="50"/>
                    <a:pt x="132" y="38"/>
                  </a:cubicBezTo>
                  <a:cubicBezTo>
                    <a:pt x="118" y="31"/>
                    <a:pt x="97" y="31"/>
                    <a:pt x="89" y="45"/>
                  </a:cubicBezTo>
                  <a:cubicBezTo>
                    <a:pt x="46" y="0"/>
                    <a:pt x="0" y="87"/>
                    <a:pt x="37" y="105"/>
                  </a:cubicBezTo>
                  <a:cubicBezTo>
                    <a:pt x="15" y="128"/>
                    <a:pt x="49" y="160"/>
                    <a:pt x="70" y="148"/>
                  </a:cubicBezTo>
                  <a:cubicBezTo>
                    <a:pt x="68" y="163"/>
                    <a:pt x="73" y="177"/>
                    <a:pt x="89" y="183"/>
                  </a:cubicBezTo>
                  <a:cubicBezTo>
                    <a:pt x="106" y="189"/>
                    <a:pt x="116" y="172"/>
                    <a:pt x="119" y="157"/>
                  </a:cubicBezTo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4" name="Freeform 228"/>
            <p:cNvSpPr/>
            <p:nvPr/>
          </p:nvSpPr>
          <p:spPr bwMode="auto">
            <a:xfrm>
              <a:off x="1084519" y="5096865"/>
              <a:ext cx="636588" cy="1225550"/>
            </a:xfrm>
            <a:custGeom>
              <a:avLst/>
              <a:gdLst>
                <a:gd name="T0" fmla="*/ 385 w 395"/>
                <a:gd name="T1" fmla="*/ 317 h 762"/>
                <a:gd name="T2" fmla="*/ 379 w 395"/>
                <a:gd name="T3" fmla="*/ 314 h 762"/>
                <a:gd name="T4" fmla="*/ 375 w 395"/>
                <a:gd name="T5" fmla="*/ 317 h 762"/>
                <a:gd name="T6" fmla="*/ 298 w 395"/>
                <a:gd name="T7" fmla="*/ 414 h 762"/>
                <a:gd name="T8" fmla="*/ 244 w 395"/>
                <a:gd name="T9" fmla="*/ 414 h 762"/>
                <a:gd name="T10" fmla="*/ 246 w 395"/>
                <a:gd name="T11" fmla="*/ 372 h 762"/>
                <a:gd name="T12" fmla="*/ 304 w 395"/>
                <a:gd name="T13" fmla="*/ 175 h 762"/>
                <a:gd name="T14" fmla="*/ 301 w 395"/>
                <a:gd name="T15" fmla="*/ 173 h 762"/>
                <a:gd name="T16" fmla="*/ 293 w 395"/>
                <a:gd name="T17" fmla="*/ 177 h 762"/>
                <a:gd name="T18" fmla="*/ 241 w 395"/>
                <a:gd name="T19" fmla="*/ 239 h 762"/>
                <a:gd name="T20" fmla="*/ 216 w 395"/>
                <a:gd name="T21" fmla="*/ 168 h 762"/>
                <a:gd name="T22" fmla="*/ 207 w 395"/>
                <a:gd name="T23" fmla="*/ 70 h 762"/>
                <a:gd name="T24" fmla="*/ 196 w 395"/>
                <a:gd name="T25" fmla="*/ 42 h 762"/>
                <a:gd name="T26" fmla="*/ 194 w 395"/>
                <a:gd name="T27" fmla="*/ 37 h 762"/>
                <a:gd name="T28" fmla="*/ 172 w 395"/>
                <a:gd name="T29" fmla="*/ 4 h 762"/>
                <a:gd name="T30" fmla="*/ 172 w 395"/>
                <a:gd name="T31" fmla="*/ 3 h 762"/>
                <a:gd name="T32" fmla="*/ 168 w 395"/>
                <a:gd name="T33" fmla="*/ 1 h 762"/>
                <a:gd name="T34" fmla="*/ 163 w 395"/>
                <a:gd name="T35" fmla="*/ 2 h 762"/>
                <a:gd name="T36" fmla="*/ 162 w 395"/>
                <a:gd name="T37" fmla="*/ 9 h 762"/>
                <a:gd name="T38" fmla="*/ 181 w 395"/>
                <a:gd name="T39" fmla="*/ 86 h 762"/>
                <a:gd name="T40" fmla="*/ 175 w 395"/>
                <a:gd name="T41" fmla="*/ 160 h 762"/>
                <a:gd name="T42" fmla="*/ 79 w 395"/>
                <a:gd name="T43" fmla="*/ 117 h 762"/>
                <a:gd name="T44" fmla="*/ 78 w 395"/>
                <a:gd name="T45" fmla="*/ 114 h 762"/>
                <a:gd name="T46" fmla="*/ 78 w 395"/>
                <a:gd name="T47" fmla="*/ 114 h 762"/>
                <a:gd name="T48" fmla="*/ 72 w 395"/>
                <a:gd name="T49" fmla="*/ 114 h 762"/>
                <a:gd name="T50" fmla="*/ 92 w 395"/>
                <a:gd name="T51" fmla="*/ 205 h 762"/>
                <a:gd name="T52" fmla="*/ 139 w 395"/>
                <a:gd name="T53" fmla="*/ 242 h 762"/>
                <a:gd name="T54" fmla="*/ 171 w 395"/>
                <a:gd name="T55" fmla="*/ 303 h 762"/>
                <a:gd name="T56" fmla="*/ 164 w 395"/>
                <a:gd name="T57" fmla="*/ 373 h 762"/>
                <a:gd name="T58" fmla="*/ 104 w 395"/>
                <a:gd name="T59" fmla="*/ 402 h 762"/>
                <a:gd name="T60" fmla="*/ 58 w 395"/>
                <a:gd name="T61" fmla="*/ 386 h 762"/>
                <a:gd name="T62" fmla="*/ 7 w 395"/>
                <a:gd name="T63" fmla="*/ 354 h 762"/>
                <a:gd name="T64" fmla="*/ 2 w 395"/>
                <a:gd name="T65" fmla="*/ 356 h 762"/>
                <a:gd name="T66" fmla="*/ 2 w 395"/>
                <a:gd name="T67" fmla="*/ 356 h 762"/>
                <a:gd name="T68" fmla="*/ 1 w 395"/>
                <a:gd name="T69" fmla="*/ 361 h 762"/>
                <a:gd name="T70" fmla="*/ 62 w 395"/>
                <a:gd name="T71" fmla="*/ 430 h 762"/>
                <a:gd name="T72" fmla="*/ 127 w 395"/>
                <a:gd name="T73" fmla="*/ 522 h 762"/>
                <a:gd name="T74" fmla="*/ 113 w 395"/>
                <a:gd name="T75" fmla="*/ 744 h 762"/>
                <a:gd name="T76" fmla="*/ 115 w 395"/>
                <a:gd name="T77" fmla="*/ 751 h 762"/>
                <a:gd name="T78" fmla="*/ 116 w 395"/>
                <a:gd name="T79" fmla="*/ 753 h 762"/>
                <a:gd name="T80" fmla="*/ 169 w 395"/>
                <a:gd name="T81" fmla="*/ 755 h 762"/>
                <a:gd name="T82" fmla="*/ 256 w 395"/>
                <a:gd name="T83" fmla="*/ 753 h 762"/>
                <a:gd name="T84" fmla="*/ 259 w 395"/>
                <a:gd name="T85" fmla="*/ 750 h 762"/>
                <a:gd name="T86" fmla="*/ 262 w 395"/>
                <a:gd name="T87" fmla="*/ 745 h 762"/>
                <a:gd name="T88" fmla="*/ 243 w 395"/>
                <a:gd name="T89" fmla="*/ 659 h 762"/>
                <a:gd name="T90" fmla="*/ 256 w 395"/>
                <a:gd name="T91" fmla="*/ 506 h 762"/>
                <a:gd name="T92" fmla="*/ 340 w 395"/>
                <a:gd name="T93" fmla="*/ 413 h 762"/>
                <a:gd name="T94" fmla="*/ 385 w 395"/>
                <a:gd name="T95" fmla="*/ 317 h 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95" h="762">
                  <a:moveTo>
                    <a:pt x="385" y="317"/>
                  </a:moveTo>
                  <a:cubicBezTo>
                    <a:pt x="384" y="313"/>
                    <a:pt x="381" y="313"/>
                    <a:pt x="379" y="314"/>
                  </a:cubicBezTo>
                  <a:cubicBezTo>
                    <a:pt x="377" y="314"/>
                    <a:pt x="375" y="315"/>
                    <a:pt x="375" y="317"/>
                  </a:cubicBezTo>
                  <a:cubicBezTo>
                    <a:pt x="361" y="359"/>
                    <a:pt x="333" y="389"/>
                    <a:pt x="298" y="414"/>
                  </a:cubicBezTo>
                  <a:cubicBezTo>
                    <a:pt x="283" y="424"/>
                    <a:pt x="252" y="439"/>
                    <a:pt x="244" y="414"/>
                  </a:cubicBezTo>
                  <a:cubicBezTo>
                    <a:pt x="239" y="401"/>
                    <a:pt x="243" y="385"/>
                    <a:pt x="246" y="372"/>
                  </a:cubicBezTo>
                  <a:cubicBezTo>
                    <a:pt x="261" y="304"/>
                    <a:pt x="330" y="251"/>
                    <a:pt x="304" y="175"/>
                  </a:cubicBezTo>
                  <a:cubicBezTo>
                    <a:pt x="303" y="174"/>
                    <a:pt x="302" y="173"/>
                    <a:pt x="301" y="173"/>
                  </a:cubicBezTo>
                  <a:cubicBezTo>
                    <a:pt x="299" y="171"/>
                    <a:pt x="294" y="173"/>
                    <a:pt x="293" y="177"/>
                  </a:cubicBezTo>
                  <a:cubicBezTo>
                    <a:pt x="290" y="204"/>
                    <a:pt x="275" y="245"/>
                    <a:pt x="241" y="239"/>
                  </a:cubicBezTo>
                  <a:cubicBezTo>
                    <a:pt x="214" y="234"/>
                    <a:pt x="216" y="188"/>
                    <a:pt x="216" y="168"/>
                  </a:cubicBezTo>
                  <a:cubicBezTo>
                    <a:pt x="216" y="135"/>
                    <a:pt x="214" y="102"/>
                    <a:pt x="207" y="70"/>
                  </a:cubicBezTo>
                  <a:cubicBezTo>
                    <a:pt x="205" y="60"/>
                    <a:pt x="201" y="51"/>
                    <a:pt x="196" y="42"/>
                  </a:cubicBezTo>
                  <a:cubicBezTo>
                    <a:pt x="196" y="40"/>
                    <a:pt x="195" y="38"/>
                    <a:pt x="194" y="37"/>
                  </a:cubicBezTo>
                  <a:cubicBezTo>
                    <a:pt x="190" y="24"/>
                    <a:pt x="182" y="13"/>
                    <a:pt x="172" y="4"/>
                  </a:cubicBezTo>
                  <a:cubicBezTo>
                    <a:pt x="172" y="4"/>
                    <a:pt x="172" y="4"/>
                    <a:pt x="172" y="3"/>
                  </a:cubicBezTo>
                  <a:cubicBezTo>
                    <a:pt x="171" y="1"/>
                    <a:pt x="170" y="1"/>
                    <a:pt x="168" y="1"/>
                  </a:cubicBezTo>
                  <a:cubicBezTo>
                    <a:pt x="166" y="0"/>
                    <a:pt x="164" y="1"/>
                    <a:pt x="163" y="2"/>
                  </a:cubicBezTo>
                  <a:cubicBezTo>
                    <a:pt x="161" y="4"/>
                    <a:pt x="160" y="6"/>
                    <a:pt x="162" y="9"/>
                  </a:cubicBezTo>
                  <a:cubicBezTo>
                    <a:pt x="177" y="30"/>
                    <a:pt x="179" y="61"/>
                    <a:pt x="181" y="86"/>
                  </a:cubicBezTo>
                  <a:cubicBezTo>
                    <a:pt x="183" y="111"/>
                    <a:pt x="182" y="137"/>
                    <a:pt x="175" y="160"/>
                  </a:cubicBezTo>
                  <a:cubicBezTo>
                    <a:pt x="157" y="227"/>
                    <a:pt x="87" y="154"/>
                    <a:pt x="79" y="117"/>
                  </a:cubicBezTo>
                  <a:cubicBezTo>
                    <a:pt x="79" y="116"/>
                    <a:pt x="79" y="115"/>
                    <a:pt x="78" y="114"/>
                  </a:cubicBezTo>
                  <a:cubicBezTo>
                    <a:pt x="78" y="114"/>
                    <a:pt x="78" y="114"/>
                    <a:pt x="78" y="114"/>
                  </a:cubicBezTo>
                  <a:cubicBezTo>
                    <a:pt x="77" y="112"/>
                    <a:pt x="73" y="111"/>
                    <a:pt x="72" y="114"/>
                  </a:cubicBezTo>
                  <a:cubicBezTo>
                    <a:pt x="58" y="148"/>
                    <a:pt x="68" y="179"/>
                    <a:pt x="92" y="205"/>
                  </a:cubicBezTo>
                  <a:cubicBezTo>
                    <a:pt x="106" y="219"/>
                    <a:pt x="124" y="229"/>
                    <a:pt x="139" y="242"/>
                  </a:cubicBezTo>
                  <a:cubicBezTo>
                    <a:pt x="159" y="258"/>
                    <a:pt x="168" y="278"/>
                    <a:pt x="171" y="303"/>
                  </a:cubicBezTo>
                  <a:cubicBezTo>
                    <a:pt x="174" y="327"/>
                    <a:pt x="171" y="351"/>
                    <a:pt x="164" y="373"/>
                  </a:cubicBezTo>
                  <a:cubicBezTo>
                    <a:pt x="154" y="403"/>
                    <a:pt x="133" y="409"/>
                    <a:pt x="104" y="402"/>
                  </a:cubicBezTo>
                  <a:cubicBezTo>
                    <a:pt x="89" y="398"/>
                    <a:pt x="73" y="391"/>
                    <a:pt x="58" y="386"/>
                  </a:cubicBezTo>
                  <a:cubicBezTo>
                    <a:pt x="43" y="380"/>
                    <a:pt x="14" y="371"/>
                    <a:pt x="7" y="354"/>
                  </a:cubicBezTo>
                  <a:cubicBezTo>
                    <a:pt x="6" y="351"/>
                    <a:pt x="1" y="352"/>
                    <a:pt x="2" y="356"/>
                  </a:cubicBezTo>
                  <a:cubicBezTo>
                    <a:pt x="2" y="356"/>
                    <a:pt x="2" y="356"/>
                    <a:pt x="2" y="356"/>
                  </a:cubicBezTo>
                  <a:cubicBezTo>
                    <a:pt x="1" y="357"/>
                    <a:pt x="0" y="359"/>
                    <a:pt x="1" y="361"/>
                  </a:cubicBezTo>
                  <a:cubicBezTo>
                    <a:pt x="15" y="389"/>
                    <a:pt x="39" y="409"/>
                    <a:pt x="62" y="430"/>
                  </a:cubicBezTo>
                  <a:cubicBezTo>
                    <a:pt x="90" y="456"/>
                    <a:pt x="113" y="487"/>
                    <a:pt x="127" y="522"/>
                  </a:cubicBezTo>
                  <a:cubicBezTo>
                    <a:pt x="154" y="592"/>
                    <a:pt x="146" y="678"/>
                    <a:pt x="113" y="744"/>
                  </a:cubicBezTo>
                  <a:cubicBezTo>
                    <a:pt x="111" y="747"/>
                    <a:pt x="113" y="750"/>
                    <a:pt x="115" y="751"/>
                  </a:cubicBezTo>
                  <a:cubicBezTo>
                    <a:pt x="115" y="752"/>
                    <a:pt x="116" y="753"/>
                    <a:pt x="116" y="753"/>
                  </a:cubicBezTo>
                  <a:cubicBezTo>
                    <a:pt x="129" y="762"/>
                    <a:pt x="155" y="756"/>
                    <a:pt x="169" y="755"/>
                  </a:cubicBezTo>
                  <a:cubicBezTo>
                    <a:pt x="197" y="753"/>
                    <a:pt x="229" y="760"/>
                    <a:pt x="256" y="753"/>
                  </a:cubicBezTo>
                  <a:cubicBezTo>
                    <a:pt x="257" y="753"/>
                    <a:pt x="258" y="752"/>
                    <a:pt x="259" y="750"/>
                  </a:cubicBezTo>
                  <a:cubicBezTo>
                    <a:pt x="261" y="751"/>
                    <a:pt x="264" y="747"/>
                    <a:pt x="262" y="745"/>
                  </a:cubicBezTo>
                  <a:cubicBezTo>
                    <a:pt x="242" y="726"/>
                    <a:pt x="245" y="685"/>
                    <a:pt x="243" y="659"/>
                  </a:cubicBezTo>
                  <a:cubicBezTo>
                    <a:pt x="237" y="608"/>
                    <a:pt x="234" y="554"/>
                    <a:pt x="256" y="506"/>
                  </a:cubicBezTo>
                  <a:cubicBezTo>
                    <a:pt x="273" y="467"/>
                    <a:pt x="310" y="441"/>
                    <a:pt x="340" y="413"/>
                  </a:cubicBezTo>
                  <a:cubicBezTo>
                    <a:pt x="366" y="388"/>
                    <a:pt x="395" y="355"/>
                    <a:pt x="385" y="317"/>
                  </a:cubicBezTo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</p:grpSp>
      <p:sp>
        <p:nvSpPr>
          <p:cNvPr id="3" name="矩形 2"/>
          <p:cNvSpPr/>
          <p:nvPr/>
        </p:nvSpPr>
        <p:spPr>
          <a:xfrm>
            <a:off x="3039337" y="3468728"/>
            <a:ext cx="6096000" cy="178510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000" kern="100" dirty="0">
                <a:latin typeface="微软雅黑" charset="-122"/>
                <a:ea typeface="微软雅黑" charset="-122"/>
                <a:cs typeface="Times New Roman" panose="02020603050405020304" pitchFamily="18" charset="0"/>
              </a:rPr>
              <a:t>       如果一个人密码设置没有规律或很复杂，未包含在密码字典里，这个字典在破解密码时就没有用了，甚至会延长解密时间。</a:t>
            </a:r>
          </a:p>
          <a:p>
            <a:endParaRPr lang="zh-CN" altLang="en-US" sz="2000" kern="100" dirty="0">
              <a:latin typeface="微软雅黑" charset="-122"/>
              <a:ea typeface="微软雅黑" charset="-122"/>
              <a:cs typeface="Times New Roman" panose="02020603050405020304" pitchFamily="18" charset="0"/>
            </a:endParaRPr>
          </a:p>
          <a:p>
            <a:pPr indent="504190">
              <a:lnSpc>
                <a:spcPct val="150000"/>
              </a:lnSpc>
              <a:spcAft>
                <a:spcPts val="0"/>
              </a:spcAft>
            </a:pPr>
            <a:endParaRPr lang="zh-CN" altLang="zh-CN" sz="2000" kern="100" dirty="0">
              <a:latin typeface="微软雅黑" charset="-122"/>
              <a:ea typeface="微软雅黑" charset="-122"/>
              <a:cs typeface="Times New Roman" panose="02020603050405020304" pitchFamily="18" charset="0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2487295" y="645795"/>
            <a:ext cx="4052388" cy="731520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charset="-122"/>
              <a:ea typeface="微软雅黑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661698" y="725724"/>
            <a:ext cx="3877985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charset="-122"/>
                <a:ea typeface="微软雅黑" charset="-122"/>
                <a:sym typeface="+mn-ea"/>
              </a:rPr>
              <a:t>攻击用密码列表制作</a:t>
            </a:r>
            <a:endParaRPr lang="x-none" altLang="en-US" sz="3200" b="1" dirty="0">
              <a:solidFill>
                <a:schemeClr val="bg1"/>
              </a:solidFill>
              <a:latin typeface="微软雅黑" charset="-122"/>
              <a:ea typeface="微软雅黑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38555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921007" y="4936527"/>
            <a:ext cx="808038" cy="1385888"/>
            <a:chOff x="921007" y="4936527"/>
            <a:chExt cx="808038" cy="1385888"/>
          </a:xfrm>
        </p:grpSpPr>
        <p:sp>
          <p:nvSpPr>
            <p:cNvPr id="9" name="Freeform 223"/>
            <p:cNvSpPr/>
            <p:nvPr/>
          </p:nvSpPr>
          <p:spPr bwMode="auto">
            <a:xfrm>
              <a:off x="921007" y="5488977"/>
              <a:ext cx="339725" cy="395288"/>
            </a:xfrm>
            <a:custGeom>
              <a:avLst/>
              <a:gdLst>
                <a:gd name="T0" fmla="*/ 181 w 211"/>
                <a:gd name="T1" fmla="*/ 99 h 246"/>
                <a:gd name="T2" fmla="*/ 180 w 211"/>
                <a:gd name="T3" fmla="*/ 44 h 246"/>
                <a:gd name="T4" fmla="*/ 118 w 211"/>
                <a:gd name="T5" fmla="*/ 48 h 246"/>
                <a:gd name="T6" fmla="*/ 38 w 211"/>
                <a:gd name="T7" fmla="*/ 20 h 246"/>
                <a:gd name="T8" fmla="*/ 27 w 211"/>
                <a:gd name="T9" fmla="*/ 104 h 246"/>
                <a:gd name="T10" fmla="*/ 43 w 211"/>
                <a:gd name="T11" fmla="*/ 160 h 246"/>
                <a:gd name="T12" fmla="*/ 39 w 211"/>
                <a:gd name="T13" fmla="*/ 223 h 246"/>
                <a:gd name="T14" fmla="*/ 104 w 211"/>
                <a:gd name="T15" fmla="*/ 203 h 246"/>
                <a:gd name="T16" fmla="*/ 142 w 211"/>
                <a:gd name="T17" fmla="*/ 208 h 246"/>
                <a:gd name="T18" fmla="*/ 156 w 211"/>
                <a:gd name="T19" fmla="*/ 165 h 246"/>
                <a:gd name="T20" fmla="*/ 197 w 211"/>
                <a:gd name="T21" fmla="*/ 155 h 246"/>
                <a:gd name="T22" fmla="*/ 181 w 211"/>
                <a:gd name="T23" fmla="*/ 99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1" h="246">
                  <a:moveTo>
                    <a:pt x="181" y="99"/>
                  </a:moveTo>
                  <a:cubicBezTo>
                    <a:pt x="198" y="83"/>
                    <a:pt x="198" y="61"/>
                    <a:pt x="180" y="44"/>
                  </a:cubicBezTo>
                  <a:cubicBezTo>
                    <a:pt x="160" y="25"/>
                    <a:pt x="135" y="31"/>
                    <a:pt x="118" y="48"/>
                  </a:cubicBezTo>
                  <a:cubicBezTo>
                    <a:pt x="107" y="12"/>
                    <a:pt x="72" y="0"/>
                    <a:pt x="38" y="20"/>
                  </a:cubicBezTo>
                  <a:cubicBezTo>
                    <a:pt x="3" y="40"/>
                    <a:pt x="1" y="78"/>
                    <a:pt x="27" y="104"/>
                  </a:cubicBezTo>
                  <a:cubicBezTo>
                    <a:pt x="0" y="119"/>
                    <a:pt x="15" y="153"/>
                    <a:pt x="43" y="160"/>
                  </a:cubicBezTo>
                  <a:cubicBezTo>
                    <a:pt x="29" y="177"/>
                    <a:pt x="22" y="206"/>
                    <a:pt x="39" y="223"/>
                  </a:cubicBezTo>
                  <a:cubicBezTo>
                    <a:pt x="62" y="246"/>
                    <a:pt x="93" y="229"/>
                    <a:pt x="104" y="203"/>
                  </a:cubicBezTo>
                  <a:cubicBezTo>
                    <a:pt x="114" y="214"/>
                    <a:pt x="129" y="218"/>
                    <a:pt x="142" y="208"/>
                  </a:cubicBezTo>
                  <a:cubicBezTo>
                    <a:pt x="157" y="197"/>
                    <a:pt x="160" y="181"/>
                    <a:pt x="156" y="165"/>
                  </a:cubicBezTo>
                  <a:cubicBezTo>
                    <a:pt x="170" y="172"/>
                    <a:pt x="187" y="171"/>
                    <a:pt x="197" y="155"/>
                  </a:cubicBezTo>
                  <a:cubicBezTo>
                    <a:pt x="211" y="134"/>
                    <a:pt x="200" y="112"/>
                    <a:pt x="181" y="99"/>
                  </a:cubicBezTo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1" name="Freeform 224"/>
            <p:cNvSpPr/>
            <p:nvPr/>
          </p:nvSpPr>
          <p:spPr bwMode="auto">
            <a:xfrm>
              <a:off x="1016257" y="5133377"/>
              <a:ext cx="314325" cy="330200"/>
            </a:xfrm>
            <a:custGeom>
              <a:avLst/>
              <a:gdLst>
                <a:gd name="T0" fmla="*/ 157 w 196"/>
                <a:gd name="T1" fmla="*/ 53 h 205"/>
                <a:gd name="T2" fmla="*/ 127 w 196"/>
                <a:gd name="T3" fmla="*/ 4 h 205"/>
                <a:gd name="T4" fmla="*/ 82 w 196"/>
                <a:gd name="T5" fmla="*/ 31 h 205"/>
                <a:gd name="T6" fmla="*/ 14 w 196"/>
                <a:gd name="T7" fmla="*/ 53 h 205"/>
                <a:gd name="T8" fmla="*/ 40 w 196"/>
                <a:gd name="T9" fmla="*/ 118 h 205"/>
                <a:gd name="T10" fmla="*/ 75 w 196"/>
                <a:gd name="T11" fmla="*/ 173 h 205"/>
                <a:gd name="T12" fmla="*/ 133 w 196"/>
                <a:gd name="T13" fmla="*/ 157 h 205"/>
                <a:gd name="T14" fmla="*/ 167 w 196"/>
                <a:gd name="T15" fmla="*/ 153 h 205"/>
                <a:gd name="T16" fmla="*/ 167 w 196"/>
                <a:gd name="T17" fmla="*/ 120 h 205"/>
                <a:gd name="T18" fmla="*/ 194 w 196"/>
                <a:gd name="T19" fmla="*/ 95 h 205"/>
                <a:gd name="T20" fmla="*/ 157 w 196"/>
                <a:gd name="T21" fmla="*/ 53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6" h="205">
                  <a:moveTo>
                    <a:pt x="157" y="53"/>
                  </a:moveTo>
                  <a:cubicBezTo>
                    <a:pt x="156" y="32"/>
                    <a:pt x="150" y="9"/>
                    <a:pt x="127" y="4"/>
                  </a:cubicBezTo>
                  <a:cubicBezTo>
                    <a:pt x="107" y="0"/>
                    <a:pt x="85" y="12"/>
                    <a:pt x="82" y="31"/>
                  </a:cubicBezTo>
                  <a:cubicBezTo>
                    <a:pt x="60" y="15"/>
                    <a:pt x="28" y="30"/>
                    <a:pt x="14" y="53"/>
                  </a:cubicBezTo>
                  <a:cubicBezTo>
                    <a:pt x="0" y="78"/>
                    <a:pt x="15" y="110"/>
                    <a:pt x="40" y="118"/>
                  </a:cubicBezTo>
                  <a:cubicBezTo>
                    <a:pt x="9" y="141"/>
                    <a:pt x="41" y="194"/>
                    <a:pt x="75" y="173"/>
                  </a:cubicBezTo>
                  <a:cubicBezTo>
                    <a:pt x="89" y="205"/>
                    <a:pt x="128" y="187"/>
                    <a:pt x="133" y="157"/>
                  </a:cubicBezTo>
                  <a:cubicBezTo>
                    <a:pt x="144" y="163"/>
                    <a:pt x="159" y="166"/>
                    <a:pt x="167" y="153"/>
                  </a:cubicBezTo>
                  <a:cubicBezTo>
                    <a:pt x="174" y="142"/>
                    <a:pt x="173" y="130"/>
                    <a:pt x="167" y="120"/>
                  </a:cubicBezTo>
                  <a:cubicBezTo>
                    <a:pt x="181" y="120"/>
                    <a:pt x="192" y="111"/>
                    <a:pt x="194" y="95"/>
                  </a:cubicBezTo>
                  <a:cubicBezTo>
                    <a:pt x="196" y="72"/>
                    <a:pt x="177" y="57"/>
                    <a:pt x="157" y="53"/>
                  </a:cubicBezTo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2" name="Freeform 225"/>
            <p:cNvSpPr/>
            <p:nvPr/>
          </p:nvSpPr>
          <p:spPr bwMode="auto">
            <a:xfrm>
              <a:off x="1257557" y="4936527"/>
              <a:ext cx="273050" cy="269875"/>
            </a:xfrm>
            <a:custGeom>
              <a:avLst/>
              <a:gdLst>
                <a:gd name="T0" fmla="*/ 155 w 170"/>
                <a:gd name="T1" fmla="*/ 135 h 167"/>
                <a:gd name="T2" fmla="*/ 134 w 170"/>
                <a:gd name="T3" fmla="*/ 72 h 167"/>
                <a:gd name="T4" fmla="*/ 73 w 170"/>
                <a:gd name="T5" fmla="*/ 38 h 167"/>
                <a:gd name="T6" fmla="*/ 6 w 170"/>
                <a:gd name="T7" fmla="*/ 44 h 167"/>
                <a:gd name="T8" fmla="*/ 27 w 170"/>
                <a:gd name="T9" fmla="*/ 99 h 167"/>
                <a:gd name="T10" fmla="*/ 70 w 170"/>
                <a:gd name="T11" fmla="*/ 126 h 167"/>
                <a:gd name="T12" fmla="*/ 155 w 170"/>
                <a:gd name="T13" fmla="*/ 135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0" h="167">
                  <a:moveTo>
                    <a:pt x="155" y="135"/>
                  </a:moveTo>
                  <a:cubicBezTo>
                    <a:pt x="170" y="111"/>
                    <a:pt x="160" y="78"/>
                    <a:pt x="134" y="72"/>
                  </a:cubicBezTo>
                  <a:cubicBezTo>
                    <a:pt x="160" y="33"/>
                    <a:pt x="101" y="0"/>
                    <a:pt x="73" y="38"/>
                  </a:cubicBezTo>
                  <a:cubicBezTo>
                    <a:pt x="56" y="17"/>
                    <a:pt x="17" y="12"/>
                    <a:pt x="6" y="44"/>
                  </a:cubicBezTo>
                  <a:cubicBezTo>
                    <a:pt x="0" y="63"/>
                    <a:pt x="5" y="95"/>
                    <a:pt x="27" y="99"/>
                  </a:cubicBezTo>
                  <a:cubicBezTo>
                    <a:pt x="11" y="125"/>
                    <a:pt x="54" y="152"/>
                    <a:pt x="70" y="126"/>
                  </a:cubicBezTo>
                  <a:cubicBezTo>
                    <a:pt x="87" y="157"/>
                    <a:pt x="135" y="167"/>
                    <a:pt x="155" y="135"/>
                  </a:cubicBezTo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3" name="Freeform 226"/>
            <p:cNvSpPr/>
            <p:nvPr/>
          </p:nvSpPr>
          <p:spPr bwMode="auto">
            <a:xfrm>
              <a:off x="1435357" y="5227040"/>
              <a:ext cx="293688" cy="303213"/>
            </a:xfrm>
            <a:custGeom>
              <a:avLst/>
              <a:gdLst>
                <a:gd name="T0" fmla="*/ 119 w 182"/>
                <a:gd name="T1" fmla="*/ 157 h 189"/>
                <a:gd name="T2" fmla="*/ 168 w 182"/>
                <a:gd name="T3" fmla="*/ 142 h 189"/>
                <a:gd name="T4" fmla="*/ 141 w 182"/>
                <a:gd name="T5" fmla="*/ 91 h 189"/>
                <a:gd name="T6" fmla="*/ 132 w 182"/>
                <a:gd name="T7" fmla="*/ 38 h 189"/>
                <a:gd name="T8" fmla="*/ 89 w 182"/>
                <a:gd name="T9" fmla="*/ 45 h 189"/>
                <a:gd name="T10" fmla="*/ 37 w 182"/>
                <a:gd name="T11" fmla="*/ 105 h 189"/>
                <a:gd name="T12" fmla="*/ 70 w 182"/>
                <a:gd name="T13" fmla="*/ 148 h 189"/>
                <a:gd name="T14" fmla="*/ 89 w 182"/>
                <a:gd name="T15" fmla="*/ 183 h 189"/>
                <a:gd name="T16" fmla="*/ 119 w 182"/>
                <a:gd name="T17" fmla="*/ 157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2" h="189">
                  <a:moveTo>
                    <a:pt x="119" y="157"/>
                  </a:moveTo>
                  <a:cubicBezTo>
                    <a:pt x="137" y="168"/>
                    <a:pt x="157" y="161"/>
                    <a:pt x="168" y="142"/>
                  </a:cubicBezTo>
                  <a:cubicBezTo>
                    <a:pt x="182" y="117"/>
                    <a:pt x="163" y="98"/>
                    <a:pt x="141" y="91"/>
                  </a:cubicBezTo>
                  <a:cubicBezTo>
                    <a:pt x="155" y="72"/>
                    <a:pt x="156" y="50"/>
                    <a:pt x="132" y="38"/>
                  </a:cubicBezTo>
                  <a:cubicBezTo>
                    <a:pt x="118" y="31"/>
                    <a:pt x="97" y="31"/>
                    <a:pt x="89" y="45"/>
                  </a:cubicBezTo>
                  <a:cubicBezTo>
                    <a:pt x="46" y="0"/>
                    <a:pt x="0" y="87"/>
                    <a:pt x="37" y="105"/>
                  </a:cubicBezTo>
                  <a:cubicBezTo>
                    <a:pt x="15" y="128"/>
                    <a:pt x="49" y="160"/>
                    <a:pt x="70" y="148"/>
                  </a:cubicBezTo>
                  <a:cubicBezTo>
                    <a:pt x="68" y="163"/>
                    <a:pt x="73" y="177"/>
                    <a:pt x="89" y="183"/>
                  </a:cubicBezTo>
                  <a:cubicBezTo>
                    <a:pt x="106" y="189"/>
                    <a:pt x="116" y="172"/>
                    <a:pt x="119" y="157"/>
                  </a:cubicBezTo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4" name="Freeform 228"/>
            <p:cNvSpPr/>
            <p:nvPr/>
          </p:nvSpPr>
          <p:spPr bwMode="auto">
            <a:xfrm>
              <a:off x="1084519" y="5096865"/>
              <a:ext cx="636588" cy="1225550"/>
            </a:xfrm>
            <a:custGeom>
              <a:avLst/>
              <a:gdLst>
                <a:gd name="T0" fmla="*/ 385 w 395"/>
                <a:gd name="T1" fmla="*/ 317 h 762"/>
                <a:gd name="T2" fmla="*/ 379 w 395"/>
                <a:gd name="T3" fmla="*/ 314 h 762"/>
                <a:gd name="T4" fmla="*/ 375 w 395"/>
                <a:gd name="T5" fmla="*/ 317 h 762"/>
                <a:gd name="T6" fmla="*/ 298 w 395"/>
                <a:gd name="T7" fmla="*/ 414 h 762"/>
                <a:gd name="T8" fmla="*/ 244 w 395"/>
                <a:gd name="T9" fmla="*/ 414 h 762"/>
                <a:gd name="T10" fmla="*/ 246 w 395"/>
                <a:gd name="T11" fmla="*/ 372 h 762"/>
                <a:gd name="T12" fmla="*/ 304 w 395"/>
                <a:gd name="T13" fmla="*/ 175 h 762"/>
                <a:gd name="T14" fmla="*/ 301 w 395"/>
                <a:gd name="T15" fmla="*/ 173 h 762"/>
                <a:gd name="T16" fmla="*/ 293 w 395"/>
                <a:gd name="T17" fmla="*/ 177 h 762"/>
                <a:gd name="T18" fmla="*/ 241 w 395"/>
                <a:gd name="T19" fmla="*/ 239 h 762"/>
                <a:gd name="T20" fmla="*/ 216 w 395"/>
                <a:gd name="T21" fmla="*/ 168 h 762"/>
                <a:gd name="T22" fmla="*/ 207 w 395"/>
                <a:gd name="T23" fmla="*/ 70 h 762"/>
                <a:gd name="T24" fmla="*/ 196 w 395"/>
                <a:gd name="T25" fmla="*/ 42 h 762"/>
                <a:gd name="T26" fmla="*/ 194 w 395"/>
                <a:gd name="T27" fmla="*/ 37 h 762"/>
                <a:gd name="T28" fmla="*/ 172 w 395"/>
                <a:gd name="T29" fmla="*/ 4 h 762"/>
                <a:gd name="T30" fmla="*/ 172 w 395"/>
                <a:gd name="T31" fmla="*/ 3 h 762"/>
                <a:gd name="T32" fmla="*/ 168 w 395"/>
                <a:gd name="T33" fmla="*/ 1 h 762"/>
                <a:gd name="T34" fmla="*/ 163 w 395"/>
                <a:gd name="T35" fmla="*/ 2 h 762"/>
                <a:gd name="T36" fmla="*/ 162 w 395"/>
                <a:gd name="T37" fmla="*/ 9 h 762"/>
                <a:gd name="T38" fmla="*/ 181 w 395"/>
                <a:gd name="T39" fmla="*/ 86 h 762"/>
                <a:gd name="T40" fmla="*/ 175 w 395"/>
                <a:gd name="T41" fmla="*/ 160 h 762"/>
                <a:gd name="T42" fmla="*/ 79 w 395"/>
                <a:gd name="T43" fmla="*/ 117 h 762"/>
                <a:gd name="T44" fmla="*/ 78 w 395"/>
                <a:gd name="T45" fmla="*/ 114 h 762"/>
                <a:gd name="T46" fmla="*/ 78 w 395"/>
                <a:gd name="T47" fmla="*/ 114 h 762"/>
                <a:gd name="T48" fmla="*/ 72 w 395"/>
                <a:gd name="T49" fmla="*/ 114 h 762"/>
                <a:gd name="T50" fmla="*/ 92 w 395"/>
                <a:gd name="T51" fmla="*/ 205 h 762"/>
                <a:gd name="T52" fmla="*/ 139 w 395"/>
                <a:gd name="T53" fmla="*/ 242 h 762"/>
                <a:gd name="T54" fmla="*/ 171 w 395"/>
                <a:gd name="T55" fmla="*/ 303 h 762"/>
                <a:gd name="T56" fmla="*/ 164 w 395"/>
                <a:gd name="T57" fmla="*/ 373 h 762"/>
                <a:gd name="T58" fmla="*/ 104 w 395"/>
                <a:gd name="T59" fmla="*/ 402 h 762"/>
                <a:gd name="T60" fmla="*/ 58 w 395"/>
                <a:gd name="T61" fmla="*/ 386 h 762"/>
                <a:gd name="T62" fmla="*/ 7 w 395"/>
                <a:gd name="T63" fmla="*/ 354 h 762"/>
                <a:gd name="T64" fmla="*/ 2 w 395"/>
                <a:gd name="T65" fmla="*/ 356 h 762"/>
                <a:gd name="T66" fmla="*/ 2 w 395"/>
                <a:gd name="T67" fmla="*/ 356 h 762"/>
                <a:gd name="T68" fmla="*/ 1 w 395"/>
                <a:gd name="T69" fmla="*/ 361 h 762"/>
                <a:gd name="T70" fmla="*/ 62 w 395"/>
                <a:gd name="T71" fmla="*/ 430 h 762"/>
                <a:gd name="T72" fmla="*/ 127 w 395"/>
                <a:gd name="T73" fmla="*/ 522 h 762"/>
                <a:gd name="T74" fmla="*/ 113 w 395"/>
                <a:gd name="T75" fmla="*/ 744 h 762"/>
                <a:gd name="T76" fmla="*/ 115 w 395"/>
                <a:gd name="T77" fmla="*/ 751 h 762"/>
                <a:gd name="T78" fmla="*/ 116 w 395"/>
                <a:gd name="T79" fmla="*/ 753 h 762"/>
                <a:gd name="T80" fmla="*/ 169 w 395"/>
                <a:gd name="T81" fmla="*/ 755 h 762"/>
                <a:gd name="T82" fmla="*/ 256 w 395"/>
                <a:gd name="T83" fmla="*/ 753 h 762"/>
                <a:gd name="T84" fmla="*/ 259 w 395"/>
                <a:gd name="T85" fmla="*/ 750 h 762"/>
                <a:gd name="T86" fmla="*/ 262 w 395"/>
                <a:gd name="T87" fmla="*/ 745 h 762"/>
                <a:gd name="T88" fmla="*/ 243 w 395"/>
                <a:gd name="T89" fmla="*/ 659 h 762"/>
                <a:gd name="T90" fmla="*/ 256 w 395"/>
                <a:gd name="T91" fmla="*/ 506 h 762"/>
                <a:gd name="T92" fmla="*/ 340 w 395"/>
                <a:gd name="T93" fmla="*/ 413 h 762"/>
                <a:gd name="T94" fmla="*/ 385 w 395"/>
                <a:gd name="T95" fmla="*/ 317 h 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95" h="762">
                  <a:moveTo>
                    <a:pt x="385" y="317"/>
                  </a:moveTo>
                  <a:cubicBezTo>
                    <a:pt x="384" y="313"/>
                    <a:pt x="381" y="313"/>
                    <a:pt x="379" y="314"/>
                  </a:cubicBezTo>
                  <a:cubicBezTo>
                    <a:pt x="377" y="314"/>
                    <a:pt x="375" y="315"/>
                    <a:pt x="375" y="317"/>
                  </a:cubicBezTo>
                  <a:cubicBezTo>
                    <a:pt x="361" y="359"/>
                    <a:pt x="333" y="389"/>
                    <a:pt x="298" y="414"/>
                  </a:cubicBezTo>
                  <a:cubicBezTo>
                    <a:pt x="283" y="424"/>
                    <a:pt x="252" y="439"/>
                    <a:pt x="244" y="414"/>
                  </a:cubicBezTo>
                  <a:cubicBezTo>
                    <a:pt x="239" y="401"/>
                    <a:pt x="243" y="385"/>
                    <a:pt x="246" y="372"/>
                  </a:cubicBezTo>
                  <a:cubicBezTo>
                    <a:pt x="261" y="304"/>
                    <a:pt x="330" y="251"/>
                    <a:pt x="304" y="175"/>
                  </a:cubicBezTo>
                  <a:cubicBezTo>
                    <a:pt x="303" y="174"/>
                    <a:pt x="302" y="173"/>
                    <a:pt x="301" y="173"/>
                  </a:cubicBezTo>
                  <a:cubicBezTo>
                    <a:pt x="299" y="171"/>
                    <a:pt x="294" y="173"/>
                    <a:pt x="293" y="177"/>
                  </a:cubicBezTo>
                  <a:cubicBezTo>
                    <a:pt x="290" y="204"/>
                    <a:pt x="275" y="245"/>
                    <a:pt x="241" y="239"/>
                  </a:cubicBezTo>
                  <a:cubicBezTo>
                    <a:pt x="214" y="234"/>
                    <a:pt x="216" y="188"/>
                    <a:pt x="216" y="168"/>
                  </a:cubicBezTo>
                  <a:cubicBezTo>
                    <a:pt x="216" y="135"/>
                    <a:pt x="214" y="102"/>
                    <a:pt x="207" y="70"/>
                  </a:cubicBezTo>
                  <a:cubicBezTo>
                    <a:pt x="205" y="60"/>
                    <a:pt x="201" y="51"/>
                    <a:pt x="196" y="42"/>
                  </a:cubicBezTo>
                  <a:cubicBezTo>
                    <a:pt x="196" y="40"/>
                    <a:pt x="195" y="38"/>
                    <a:pt x="194" y="37"/>
                  </a:cubicBezTo>
                  <a:cubicBezTo>
                    <a:pt x="190" y="24"/>
                    <a:pt x="182" y="13"/>
                    <a:pt x="172" y="4"/>
                  </a:cubicBezTo>
                  <a:cubicBezTo>
                    <a:pt x="172" y="4"/>
                    <a:pt x="172" y="4"/>
                    <a:pt x="172" y="3"/>
                  </a:cubicBezTo>
                  <a:cubicBezTo>
                    <a:pt x="171" y="1"/>
                    <a:pt x="170" y="1"/>
                    <a:pt x="168" y="1"/>
                  </a:cubicBezTo>
                  <a:cubicBezTo>
                    <a:pt x="166" y="0"/>
                    <a:pt x="164" y="1"/>
                    <a:pt x="163" y="2"/>
                  </a:cubicBezTo>
                  <a:cubicBezTo>
                    <a:pt x="161" y="4"/>
                    <a:pt x="160" y="6"/>
                    <a:pt x="162" y="9"/>
                  </a:cubicBezTo>
                  <a:cubicBezTo>
                    <a:pt x="177" y="30"/>
                    <a:pt x="179" y="61"/>
                    <a:pt x="181" y="86"/>
                  </a:cubicBezTo>
                  <a:cubicBezTo>
                    <a:pt x="183" y="111"/>
                    <a:pt x="182" y="137"/>
                    <a:pt x="175" y="160"/>
                  </a:cubicBezTo>
                  <a:cubicBezTo>
                    <a:pt x="157" y="227"/>
                    <a:pt x="87" y="154"/>
                    <a:pt x="79" y="117"/>
                  </a:cubicBezTo>
                  <a:cubicBezTo>
                    <a:pt x="79" y="116"/>
                    <a:pt x="79" y="115"/>
                    <a:pt x="78" y="114"/>
                  </a:cubicBezTo>
                  <a:cubicBezTo>
                    <a:pt x="78" y="114"/>
                    <a:pt x="78" y="114"/>
                    <a:pt x="78" y="114"/>
                  </a:cubicBezTo>
                  <a:cubicBezTo>
                    <a:pt x="77" y="112"/>
                    <a:pt x="73" y="111"/>
                    <a:pt x="72" y="114"/>
                  </a:cubicBezTo>
                  <a:cubicBezTo>
                    <a:pt x="58" y="148"/>
                    <a:pt x="68" y="179"/>
                    <a:pt x="92" y="205"/>
                  </a:cubicBezTo>
                  <a:cubicBezTo>
                    <a:pt x="106" y="219"/>
                    <a:pt x="124" y="229"/>
                    <a:pt x="139" y="242"/>
                  </a:cubicBezTo>
                  <a:cubicBezTo>
                    <a:pt x="159" y="258"/>
                    <a:pt x="168" y="278"/>
                    <a:pt x="171" y="303"/>
                  </a:cubicBezTo>
                  <a:cubicBezTo>
                    <a:pt x="174" y="327"/>
                    <a:pt x="171" y="351"/>
                    <a:pt x="164" y="373"/>
                  </a:cubicBezTo>
                  <a:cubicBezTo>
                    <a:pt x="154" y="403"/>
                    <a:pt x="133" y="409"/>
                    <a:pt x="104" y="402"/>
                  </a:cubicBezTo>
                  <a:cubicBezTo>
                    <a:pt x="89" y="398"/>
                    <a:pt x="73" y="391"/>
                    <a:pt x="58" y="386"/>
                  </a:cubicBezTo>
                  <a:cubicBezTo>
                    <a:pt x="43" y="380"/>
                    <a:pt x="14" y="371"/>
                    <a:pt x="7" y="354"/>
                  </a:cubicBezTo>
                  <a:cubicBezTo>
                    <a:pt x="6" y="351"/>
                    <a:pt x="1" y="352"/>
                    <a:pt x="2" y="356"/>
                  </a:cubicBezTo>
                  <a:cubicBezTo>
                    <a:pt x="2" y="356"/>
                    <a:pt x="2" y="356"/>
                    <a:pt x="2" y="356"/>
                  </a:cubicBezTo>
                  <a:cubicBezTo>
                    <a:pt x="1" y="357"/>
                    <a:pt x="0" y="359"/>
                    <a:pt x="1" y="361"/>
                  </a:cubicBezTo>
                  <a:cubicBezTo>
                    <a:pt x="15" y="389"/>
                    <a:pt x="39" y="409"/>
                    <a:pt x="62" y="430"/>
                  </a:cubicBezTo>
                  <a:cubicBezTo>
                    <a:pt x="90" y="456"/>
                    <a:pt x="113" y="487"/>
                    <a:pt x="127" y="522"/>
                  </a:cubicBezTo>
                  <a:cubicBezTo>
                    <a:pt x="154" y="592"/>
                    <a:pt x="146" y="678"/>
                    <a:pt x="113" y="744"/>
                  </a:cubicBezTo>
                  <a:cubicBezTo>
                    <a:pt x="111" y="747"/>
                    <a:pt x="113" y="750"/>
                    <a:pt x="115" y="751"/>
                  </a:cubicBezTo>
                  <a:cubicBezTo>
                    <a:pt x="115" y="752"/>
                    <a:pt x="116" y="753"/>
                    <a:pt x="116" y="753"/>
                  </a:cubicBezTo>
                  <a:cubicBezTo>
                    <a:pt x="129" y="762"/>
                    <a:pt x="155" y="756"/>
                    <a:pt x="169" y="755"/>
                  </a:cubicBezTo>
                  <a:cubicBezTo>
                    <a:pt x="197" y="753"/>
                    <a:pt x="229" y="760"/>
                    <a:pt x="256" y="753"/>
                  </a:cubicBezTo>
                  <a:cubicBezTo>
                    <a:pt x="257" y="753"/>
                    <a:pt x="258" y="752"/>
                    <a:pt x="259" y="750"/>
                  </a:cubicBezTo>
                  <a:cubicBezTo>
                    <a:pt x="261" y="751"/>
                    <a:pt x="264" y="747"/>
                    <a:pt x="262" y="745"/>
                  </a:cubicBezTo>
                  <a:cubicBezTo>
                    <a:pt x="242" y="726"/>
                    <a:pt x="245" y="685"/>
                    <a:pt x="243" y="659"/>
                  </a:cubicBezTo>
                  <a:cubicBezTo>
                    <a:pt x="237" y="608"/>
                    <a:pt x="234" y="554"/>
                    <a:pt x="256" y="506"/>
                  </a:cubicBezTo>
                  <a:cubicBezTo>
                    <a:pt x="273" y="467"/>
                    <a:pt x="310" y="441"/>
                    <a:pt x="340" y="413"/>
                  </a:cubicBezTo>
                  <a:cubicBezTo>
                    <a:pt x="366" y="388"/>
                    <a:pt x="395" y="355"/>
                    <a:pt x="385" y="317"/>
                  </a:cubicBezTo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</p:grpSp>
      <p:sp>
        <p:nvSpPr>
          <p:cNvPr id="3" name="矩形 2"/>
          <p:cNvSpPr/>
          <p:nvPr/>
        </p:nvSpPr>
        <p:spPr>
          <a:xfrm>
            <a:off x="3039337" y="3468728"/>
            <a:ext cx="6096000" cy="178510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000" kern="100" dirty="0">
                <a:latin typeface="微软雅黑" charset="-122"/>
                <a:ea typeface="微软雅黑" charset="-122"/>
                <a:cs typeface="Times New Roman" panose="02020603050405020304" pitchFamily="18" charset="0"/>
              </a:rPr>
              <a:t>       对</a:t>
            </a:r>
            <a:r>
              <a:rPr lang="en-US" altLang="zh-CN" sz="2000" kern="100" dirty="0">
                <a:latin typeface="微软雅黑" charset="-122"/>
                <a:ea typeface="微软雅黑" charset="-122"/>
                <a:cs typeface="Times New Roman" panose="02020603050405020304" pitchFamily="18" charset="0"/>
              </a:rPr>
              <a:t>DES</a:t>
            </a:r>
            <a:r>
              <a:rPr lang="zh-CN" altLang="en-US" sz="2000" kern="100" dirty="0">
                <a:latin typeface="微软雅黑" charset="-122"/>
                <a:ea typeface="微软雅黑" charset="-122"/>
                <a:cs typeface="Times New Roman" panose="02020603050405020304" pitchFamily="18" charset="0"/>
              </a:rPr>
              <a:t>攻击结果示例：</a:t>
            </a:r>
            <a:r>
              <a:rPr lang="en-US" altLang="zh-CN" sz="2000" kern="100" dirty="0">
                <a:latin typeface="微软雅黑" charset="-122"/>
                <a:ea typeface="微软雅黑" charset="-122"/>
                <a:cs typeface="Times New Roman" panose="02020603050405020304" pitchFamily="18" charset="0"/>
              </a:rPr>
              <a:t>1997</a:t>
            </a:r>
            <a:r>
              <a:rPr lang="zh-CN" altLang="en-US" sz="2000" kern="100" dirty="0">
                <a:latin typeface="微软雅黑" charset="-122"/>
                <a:ea typeface="微软雅黑" charset="-122"/>
                <a:cs typeface="Times New Roman" panose="02020603050405020304" pitchFamily="18" charset="0"/>
              </a:rPr>
              <a:t>年</a:t>
            </a:r>
            <a:r>
              <a:rPr lang="en-US" altLang="zh-CN" sz="2000" kern="100" dirty="0">
                <a:latin typeface="微软雅黑" charset="-122"/>
                <a:ea typeface="微软雅黑" charset="-122"/>
                <a:cs typeface="Times New Roman" panose="02020603050405020304" pitchFamily="18" charset="0"/>
              </a:rPr>
              <a:t>1</a:t>
            </a:r>
            <a:r>
              <a:rPr lang="zh-CN" altLang="en-US" sz="2000" kern="100" dirty="0">
                <a:latin typeface="微软雅黑" charset="-122"/>
                <a:ea typeface="微软雅黑" charset="-122"/>
                <a:cs typeface="Times New Roman" panose="02020603050405020304" pitchFamily="18" charset="0"/>
              </a:rPr>
              <a:t>月</a:t>
            </a:r>
            <a:r>
              <a:rPr lang="en-US" altLang="zh-CN" sz="2000" kern="100" dirty="0">
                <a:latin typeface="微软雅黑" charset="-122"/>
                <a:ea typeface="微软雅黑" charset="-122"/>
                <a:cs typeface="Times New Roman" panose="02020603050405020304" pitchFamily="18" charset="0"/>
              </a:rPr>
              <a:t>28</a:t>
            </a:r>
            <a:r>
              <a:rPr lang="zh-CN" altLang="en-US" sz="2000" kern="100" dirty="0">
                <a:latin typeface="微软雅黑" charset="-122"/>
                <a:ea typeface="微软雅黑" charset="-122"/>
                <a:cs typeface="Times New Roman" panose="02020603050405020304" pitchFamily="18" charset="0"/>
              </a:rPr>
              <a:t>日美国</a:t>
            </a:r>
            <a:r>
              <a:rPr lang="en-US" altLang="zh-CN" sz="2000" kern="100" dirty="0">
                <a:latin typeface="微软雅黑" charset="-122"/>
                <a:ea typeface="微软雅黑" charset="-122"/>
                <a:cs typeface="Times New Roman" panose="02020603050405020304" pitchFamily="18" charset="0"/>
              </a:rPr>
              <a:t>RAS</a:t>
            </a:r>
            <a:r>
              <a:rPr lang="zh-CN" altLang="en-US" sz="2000" kern="100" dirty="0">
                <a:latin typeface="微软雅黑" charset="-122"/>
                <a:ea typeface="微软雅黑" charset="-122"/>
                <a:cs typeface="Times New Roman" panose="02020603050405020304" pitchFamily="18" charset="0"/>
              </a:rPr>
              <a:t>数据安全公司悬赏“密钥挑战”赛。当时，参加的志愿者多达</a:t>
            </a:r>
            <a:r>
              <a:rPr lang="en-US" altLang="zh-CN" sz="2000" kern="100" dirty="0">
                <a:latin typeface="微软雅黑" charset="-122"/>
                <a:ea typeface="微软雅黑" charset="-122"/>
                <a:cs typeface="Times New Roman" panose="02020603050405020304" pitchFamily="18" charset="0"/>
              </a:rPr>
              <a:t>78516</a:t>
            </a:r>
            <a:r>
              <a:rPr lang="zh-CN" altLang="en-US" sz="2000" kern="100" dirty="0">
                <a:latin typeface="微软雅黑" charset="-122"/>
                <a:ea typeface="微软雅黑" charset="-122"/>
                <a:cs typeface="Times New Roman" panose="02020603050405020304" pitchFamily="18" charset="0"/>
              </a:rPr>
              <a:t>位。使用数千台的计算机，消耗</a:t>
            </a:r>
            <a:r>
              <a:rPr lang="en-US" altLang="zh-CN" sz="2000" kern="100" dirty="0">
                <a:latin typeface="微软雅黑" charset="-122"/>
                <a:ea typeface="微软雅黑" charset="-122"/>
                <a:cs typeface="Times New Roman" panose="02020603050405020304" pitchFamily="18" charset="0"/>
              </a:rPr>
              <a:t>96</a:t>
            </a:r>
            <a:r>
              <a:rPr lang="zh-CN" altLang="en-US" sz="2000" kern="100" dirty="0">
                <a:latin typeface="微软雅黑" charset="-122"/>
                <a:ea typeface="微软雅黑" charset="-122"/>
                <a:cs typeface="Times New Roman" panose="02020603050405020304" pitchFamily="18" charset="0"/>
              </a:rPr>
              <a:t>天，才破译成功了</a:t>
            </a:r>
            <a:r>
              <a:rPr lang="en-US" altLang="zh-CN" sz="2000" kern="100" dirty="0">
                <a:latin typeface="微软雅黑" charset="-122"/>
                <a:ea typeface="微软雅黑" charset="-122"/>
                <a:cs typeface="Times New Roman" panose="02020603050405020304" pitchFamily="18" charset="0"/>
              </a:rPr>
              <a:t>56</a:t>
            </a:r>
            <a:r>
              <a:rPr lang="zh-CN" altLang="en-US" sz="2000" kern="100" dirty="0">
                <a:latin typeface="微软雅黑" charset="-122"/>
                <a:ea typeface="微软雅黑" charset="-122"/>
                <a:cs typeface="Times New Roman" panose="02020603050405020304" pitchFamily="18" charset="0"/>
              </a:rPr>
              <a:t>位密码。</a:t>
            </a:r>
          </a:p>
          <a:p>
            <a:pPr indent="504190">
              <a:lnSpc>
                <a:spcPct val="150000"/>
              </a:lnSpc>
              <a:spcAft>
                <a:spcPts val="0"/>
              </a:spcAft>
            </a:pPr>
            <a:endParaRPr lang="zh-CN" altLang="zh-CN" sz="2000" kern="100" dirty="0">
              <a:latin typeface="微软雅黑" charset="-122"/>
              <a:ea typeface="微软雅黑" charset="-122"/>
              <a:cs typeface="Times New Roman" panose="02020603050405020304" pitchFamily="18" charset="0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2487295" y="645795"/>
            <a:ext cx="4052388" cy="731520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charset="-122"/>
              <a:ea typeface="微软雅黑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661698" y="725724"/>
            <a:ext cx="3877985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charset="-122"/>
                <a:ea typeface="微软雅黑" charset="-122"/>
                <a:sym typeface="+mn-ea"/>
              </a:rPr>
              <a:t>攻击用密码列表制作</a:t>
            </a:r>
            <a:endParaRPr lang="x-none" altLang="en-US" sz="3200" b="1" dirty="0">
              <a:solidFill>
                <a:schemeClr val="bg1"/>
              </a:solidFill>
              <a:latin typeface="微软雅黑" charset="-122"/>
              <a:ea typeface="微软雅黑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95261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921007" y="4936527"/>
            <a:ext cx="808038" cy="1385888"/>
            <a:chOff x="921007" y="4936527"/>
            <a:chExt cx="808038" cy="1385888"/>
          </a:xfrm>
        </p:grpSpPr>
        <p:sp>
          <p:nvSpPr>
            <p:cNvPr id="9" name="Freeform 223"/>
            <p:cNvSpPr/>
            <p:nvPr/>
          </p:nvSpPr>
          <p:spPr bwMode="auto">
            <a:xfrm>
              <a:off x="921007" y="5488977"/>
              <a:ext cx="339725" cy="395288"/>
            </a:xfrm>
            <a:custGeom>
              <a:avLst/>
              <a:gdLst>
                <a:gd name="T0" fmla="*/ 181 w 211"/>
                <a:gd name="T1" fmla="*/ 99 h 246"/>
                <a:gd name="T2" fmla="*/ 180 w 211"/>
                <a:gd name="T3" fmla="*/ 44 h 246"/>
                <a:gd name="T4" fmla="*/ 118 w 211"/>
                <a:gd name="T5" fmla="*/ 48 h 246"/>
                <a:gd name="T6" fmla="*/ 38 w 211"/>
                <a:gd name="T7" fmla="*/ 20 h 246"/>
                <a:gd name="T8" fmla="*/ 27 w 211"/>
                <a:gd name="T9" fmla="*/ 104 h 246"/>
                <a:gd name="T10" fmla="*/ 43 w 211"/>
                <a:gd name="T11" fmla="*/ 160 h 246"/>
                <a:gd name="T12" fmla="*/ 39 w 211"/>
                <a:gd name="T13" fmla="*/ 223 h 246"/>
                <a:gd name="T14" fmla="*/ 104 w 211"/>
                <a:gd name="T15" fmla="*/ 203 h 246"/>
                <a:gd name="T16" fmla="*/ 142 w 211"/>
                <a:gd name="T17" fmla="*/ 208 h 246"/>
                <a:gd name="T18" fmla="*/ 156 w 211"/>
                <a:gd name="T19" fmla="*/ 165 h 246"/>
                <a:gd name="T20" fmla="*/ 197 w 211"/>
                <a:gd name="T21" fmla="*/ 155 h 246"/>
                <a:gd name="T22" fmla="*/ 181 w 211"/>
                <a:gd name="T23" fmla="*/ 99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1" h="246">
                  <a:moveTo>
                    <a:pt x="181" y="99"/>
                  </a:moveTo>
                  <a:cubicBezTo>
                    <a:pt x="198" y="83"/>
                    <a:pt x="198" y="61"/>
                    <a:pt x="180" y="44"/>
                  </a:cubicBezTo>
                  <a:cubicBezTo>
                    <a:pt x="160" y="25"/>
                    <a:pt x="135" y="31"/>
                    <a:pt x="118" y="48"/>
                  </a:cubicBezTo>
                  <a:cubicBezTo>
                    <a:pt x="107" y="12"/>
                    <a:pt x="72" y="0"/>
                    <a:pt x="38" y="20"/>
                  </a:cubicBezTo>
                  <a:cubicBezTo>
                    <a:pt x="3" y="40"/>
                    <a:pt x="1" y="78"/>
                    <a:pt x="27" y="104"/>
                  </a:cubicBezTo>
                  <a:cubicBezTo>
                    <a:pt x="0" y="119"/>
                    <a:pt x="15" y="153"/>
                    <a:pt x="43" y="160"/>
                  </a:cubicBezTo>
                  <a:cubicBezTo>
                    <a:pt x="29" y="177"/>
                    <a:pt x="22" y="206"/>
                    <a:pt x="39" y="223"/>
                  </a:cubicBezTo>
                  <a:cubicBezTo>
                    <a:pt x="62" y="246"/>
                    <a:pt x="93" y="229"/>
                    <a:pt x="104" y="203"/>
                  </a:cubicBezTo>
                  <a:cubicBezTo>
                    <a:pt x="114" y="214"/>
                    <a:pt x="129" y="218"/>
                    <a:pt x="142" y="208"/>
                  </a:cubicBezTo>
                  <a:cubicBezTo>
                    <a:pt x="157" y="197"/>
                    <a:pt x="160" y="181"/>
                    <a:pt x="156" y="165"/>
                  </a:cubicBezTo>
                  <a:cubicBezTo>
                    <a:pt x="170" y="172"/>
                    <a:pt x="187" y="171"/>
                    <a:pt x="197" y="155"/>
                  </a:cubicBezTo>
                  <a:cubicBezTo>
                    <a:pt x="211" y="134"/>
                    <a:pt x="200" y="112"/>
                    <a:pt x="181" y="99"/>
                  </a:cubicBezTo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1" name="Freeform 224"/>
            <p:cNvSpPr/>
            <p:nvPr/>
          </p:nvSpPr>
          <p:spPr bwMode="auto">
            <a:xfrm>
              <a:off x="1016257" y="5133377"/>
              <a:ext cx="314325" cy="330200"/>
            </a:xfrm>
            <a:custGeom>
              <a:avLst/>
              <a:gdLst>
                <a:gd name="T0" fmla="*/ 157 w 196"/>
                <a:gd name="T1" fmla="*/ 53 h 205"/>
                <a:gd name="T2" fmla="*/ 127 w 196"/>
                <a:gd name="T3" fmla="*/ 4 h 205"/>
                <a:gd name="T4" fmla="*/ 82 w 196"/>
                <a:gd name="T5" fmla="*/ 31 h 205"/>
                <a:gd name="T6" fmla="*/ 14 w 196"/>
                <a:gd name="T7" fmla="*/ 53 h 205"/>
                <a:gd name="T8" fmla="*/ 40 w 196"/>
                <a:gd name="T9" fmla="*/ 118 h 205"/>
                <a:gd name="T10" fmla="*/ 75 w 196"/>
                <a:gd name="T11" fmla="*/ 173 h 205"/>
                <a:gd name="T12" fmla="*/ 133 w 196"/>
                <a:gd name="T13" fmla="*/ 157 h 205"/>
                <a:gd name="T14" fmla="*/ 167 w 196"/>
                <a:gd name="T15" fmla="*/ 153 h 205"/>
                <a:gd name="T16" fmla="*/ 167 w 196"/>
                <a:gd name="T17" fmla="*/ 120 h 205"/>
                <a:gd name="T18" fmla="*/ 194 w 196"/>
                <a:gd name="T19" fmla="*/ 95 h 205"/>
                <a:gd name="T20" fmla="*/ 157 w 196"/>
                <a:gd name="T21" fmla="*/ 53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6" h="205">
                  <a:moveTo>
                    <a:pt x="157" y="53"/>
                  </a:moveTo>
                  <a:cubicBezTo>
                    <a:pt x="156" y="32"/>
                    <a:pt x="150" y="9"/>
                    <a:pt x="127" y="4"/>
                  </a:cubicBezTo>
                  <a:cubicBezTo>
                    <a:pt x="107" y="0"/>
                    <a:pt x="85" y="12"/>
                    <a:pt x="82" y="31"/>
                  </a:cubicBezTo>
                  <a:cubicBezTo>
                    <a:pt x="60" y="15"/>
                    <a:pt x="28" y="30"/>
                    <a:pt x="14" y="53"/>
                  </a:cubicBezTo>
                  <a:cubicBezTo>
                    <a:pt x="0" y="78"/>
                    <a:pt x="15" y="110"/>
                    <a:pt x="40" y="118"/>
                  </a:cubicBezTo>
                  <a:cubicBezTo>
                    <a:pt x="9" y="141"/>
                    <a:pt x="41" y="194"/>
                    <a:pt x="75" y="173"/>
                  </a:cubicBezTo>
                  <a:cubicBezTo>
                    <a:pt x="89" y="205"/>
                    <a:pt x="128" y="187"/>
                    <a:pt x="133" y="157"/>
                  </a:cubicBezTo>
                  <a:cubicBezTo>
                    <a:pt x="144" y="163"/>
                    <a:pt x="159" y="166"/>
                    <a:pt x="167" y="153"/>
                  </a:cubicBezTo>
                  <a:cubicBezTo>
                    <a:pt x="174" y="142"/>
                    <a:pt x="173" y="130"/>
                    <a:pt x="167" y="120"/>
                  </a:cubicBezTo>
                  <a:cubicBezTo>
                    <a:pt x="181" y="120"/>
                    <a:pt x="192" y="111"/>
                    <a:pt x="194" y="95"/>
                  </a:cubicBezTo>
                  <a:cubicBezTo>
                    <a:pt x="196" y="72"/>
                    <a:pt x="177" y="57"/>
                    <a:pt x="157" y="53"/>
                  </a:cubicBezTo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2" name="Freeform 225"/>
            <p:cNvSpPr/>
            <p:nvPr/>
          </p:nvSpPr>
          <p:spPr bwMode="auto">
            <a:xfrm>
              <a:off x="1257557" y="4936527"/>
              <a:ext cx="273050" cy="269875"/>
            </a:xfrm>
            <a:custGeom>
              <a:avLst/>
              <a:gdLst>
                <a:gd name="T0" fmla="*/ 155 w 170"/>
                <a:gd name="T1" fmla="*/ 135 h 167"/>
                <a:gd name="T2" fmla="*/ 134 w 170"/>
                <a:gd name="T3" fmla="*/ 72 h 167"/>
                <a:gd name="T4" fmla="*/ 73 w 170"/>
                <a:gd name="T5" fmla="*/ 38 h 167"/>
                <a:gd name="T6" fmla="*/ 6 w 170"/>
                <a:gd name="T7" fmla="*/ 44 h 167"/>
                <a:gd name="T8" fmla="*/ 27 w 170"/>
                <a:gd name="T9" fmla="*/ 99 h 167"/>
                <a:gd name="T10" fmla="*/ 70 w 170"/>
                <a:gd name="T11" fmla="*/ 126 h 167"/>
                <a:gd name="T12" fmla="*/ 155 w 170"/>
                <a:gd name="T13" fmla="*/ 135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0" h="167">
                  <a:moveTo>
                    <a:pt x="155" y="135"/>
                  </a:moveTo>
                  <a:cubicBezTo>
                    <a:pt x="170" y="111"/>
                    <a:pt x="160" y="78"/>
                    <a:pt x="134" y="72"/>
                  </a:cubicBezTo>
                  <a:cubicBezTo>
                    <a:pt x="160" y="33"/>
                    <a:pt x="101" y="0"/>
                    <a:pt x="73" y="38"/>
                  </a:cubicBezTo>
                  <a:cubicBezTo>
                    <a:pt x="56" y="17"/>
                    <a:pt x="17" y="12"/>
                    <a:pt x="6" y="44"/>
                  </a:cubicBezTo>
                  <a:cubicBezTo>
                    <a:pt x="0" y="63"/>
                    <a:pt x="5" y="95"/>
                    <a:pt x="27" y="99"/>
                  </a:cubicBezTo>
                  <a:cubicBezTo>
                    <a:pt x="11" y="125"/>
                    <a:pt x="54" y="152"/>
                    <a:pt x="70" y="126"/>
                  </a:cubicBezTo>
                  <a:cubicBezTo>
                    <a:pt x="87" y="157"/>
                    <a:pt x="135" y="167"/>
                    <a:pt x="155" y="135"/>
                  </a:cubicBezTo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3" name="Freeform 226"/>
            <p:cNvSpPr/>
            <p:nvPr/>
          </p:nvSpPr>
          <p:spPr bwMode="auto">
            <a:xfrm>
              <a:off x="1435357" y="5227040"/>
              <a:ext cx="293688" cy="303213"/>
            </a:xfrm>
            <a:custGeom>
              <a:avLst/>
              <a:gdLst>
                <a:gd name="T0" fmla="*/ 119 w 182"/>
                <a:gd name="T1" fmla="*/ 157 h 189"/>
                <a:gd name="T2" fmla="*/ 168 w 182"/>
                <a:gd name="T3" fmla="*/ 142 h 189"/>
                <a:gd name="T4" fmla="*/ 141 w 182"/>
                <a:gd name="T5" fmla="*/ 91 h 189"/>
                <a:gd name="T6" fmla="*/ 132 w 182"/>
                <a:gd name="T7" fmla="*/ 38 h 189"/>
                <a:gd name="T8" fmla="*/ 89 w 182"/>
                <a:gd name="T9" fmla="*/ 45 h 189"/>
                <a:gd name="T10" fmla="*/ 37 w 182"/>
                <a:gd name="T11" fmla="*/ 105 h 189"/>
                <a:gd name="T12" fmla="*/ 70 w 182"/>
                <a:gd name="T13" fmla="*/ 148 h 189"/>
                <a:gd name="T14" fmla="*/ 89 w 182"/>
                <a:gd name="T15" fmla="*/ 183 h 189"/>
                <a:gd name="T16" fmla="*/ 119 w 182"/>
                <a:gd name="T17" fmla="*/ 157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2" h="189">
                  <a:moveTo>
                    <a:pt x="119" y="157"/>
                  </a:moveTo>
                  <a:cubicBezTo>
                    <a:pt x="137" y="168"/>
                    <a:pt x="157" y="161"/>
                    <a:pt x="168" y="142"/>
                  </a:cubicBezTo>
                  <a:cubicBezTo>
                    <a:pt x="182" y="117"/>
                    <a:pt x="163" y="98"/>
                    <a:pt x="141" y="91"/>
                  </a:cubicBezTo>
                  <a:cubicBezTo>
                    <a:pt x="155" y="72"/>
                    <a:pt x="156" y="50"/>
                    <a:pt x="132" y="38"/>
                  </a:cubicBezTo>
                  <a:cubicBezTo>
                    <a:pt x="118" y="31"/>
                    <a:pt x="97" y="31"/>
                    <a:pt x="89" y="45"/>
                  </a:cubicBezTo>
                  <a:cubicBezTo>
                    <a:pt x="46" y="0"/>
                    <a:pt x="0" y="87"/>
                    <a:pt x="37" y="105"/>
                  </a:cubicBezTo>
                  <a:cubicBezTo>
                    <a:pt x="15" y="128"/>
                    <a:pt x="49" y="160"/>
                    <a:pt x="70" y="148"/>
                  </a:cubicBezTo>
                  <a:cubicBezTo>
                    <a:pt x="68" y="163"/>
                    <a:pt x="73" y="177"/>
                    <a:pt x="89" y="183"/>
                  </a:cubicBezTo>
                  <a:cubicBezTo>
                    <a:pt x="106" y="189"/>
                    <a:pt x="116" y="172"/>
                    <a:pt x="119" y="157"/>
                  </a:cubicBezTo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4" name="Freeform 228"/>
            <p:cNvSpPr/>
            <p:nvPr/>
          </p:nvSpPr>
          <p:spPr bwMode="auto">
            <a:xfrm>
              <a:off x="1084519" y="5096865"/>
              <a:ext cx="636588" cy="1225550"/>
            </a:xfrm>
            <a:custGeom>
              <a:avLst/>
              <a:gdLst>
                <a:gd name="T0" fmla="*/ 385 w 395"/>
                <a:gd name="T1" fmla="*/ 317 h 762"/>
                <a:gd name="T2" fmla="*/ 379 w 395"/>
                <a:gd name="T3" fmla="*/ 314 h 762"/>
                <a:gd name="T4" fmla="*/ 375 w 395"/>
                <a:gd name="T5" fmla="*/ 317 h 762"/>
                <a:gd name="T6" fmla="*/ 298 w 395"/>
                <a:gd name="T7" fmla="*/ 414 h 762"/>
                <a:gd name="T8" fmla="*/ 244 w 395"/>
                <a:gd name="T9" fmla="*/ 414 h 762"/>
                <a:gd name="T10" fmla="*/ 246 w 395"/>
                <a:gd name="T11" fmla="*/ 372 h 762"/>
                <a:gd name="T12" fmla="*/ 304 w 395"/>
                <a:gd name="T13" fmla="*/ 175 h 762"/>
                <a:gd name="T14" fmla="*/ 301 w 395"/>
                <a:gd name="T15" fmla="*/ 173 h 762"/>
                <a:gd name="T16" fmla="*/ 293 w 395"/>
                <a:gd name="T17" fmla="*/ 177 h 762"/>
                <a:gd name="T18" fmla="*/ 241 w 395"/>
                <a:gd name="T19" fmla="*/ 239 h 762"/>
                <a:gd name="T20" fmla="*/ 216 w 395"/>
                <a:gd name="T21" fmla="*/ 168 h 762"/>
                <a:gd name="T22" fmla="*/ 207 w 395"/>
                <a:gd name="T23" fmla="*/ 70 h 762"/>
                <a:gd name="T24" fmla="*/ 196 w 395"/>
                <a:gd name="T25" fmla="*/ 42 h 762"/>
                <a:gd name="T26" fmla="*/ 194 w 395"/>
                <a:gd name="T27" fmla="*/ 37 h 762"/>
                <a:gd name="T28" fmla="*/ 172 w 395"/>
                <a:gd name="T29" fmla="*/ 4 h 762"/>
                <a:gd name="T30" fmla="*/ 172 w 395"/>
                <a:gd name="T31" fmla="*/ 3 h 762"/>
                <a:gd name="T32" fmla="*/ 168 w 395"/>
                <a:gd name="T33" fmla="*/ 1 h 762"/>
                <a:gd name="T34" fmla="*/ 163 w 395"/>
                <a:gd name="T35" fmla="*/ 2 h 762"/>
                <a:gd name="T36" fmla="*/ 162 w 395"/>
                <a:gd name="T37" fmla="*/ 9 h 762"/>
                <a:gd name="T38" fmla="*/ 181 w 395"/>
                <a:gd name="T39" fmla="*/ 86 h 762"/>
                <a:gd name="T40" fmla="*/ 175 w 395"/>
                <a:gd name="T41" fmla="*/ 160 h 762"/>
                <a:gd name="T42" fmla="*/ 79 w 395"/>
                <a:gd name="T43" fmla="*/ 117 h 762"/>
                <a:gd name="T44" fmla="*/ 78 w 395"/>
                <a:gd name="T45" fmla="*/ 114 h 762"/>
                <a:gd name="T46" fmla="*/ 78 w 395"/>
                <a:gd name="T47" fmla="*/ 114 h 762"/>
                <a:gd name="T48" fmla="*/ 72 w 395"/>
                <a:gd name="T49" fmla="*/ 114 h 762"/>
                <a:gd name="T50" fmla="*/ 92 w 395"/>
                <a:gd name="T51" fmla="*/ 205 h 762"/>
                <a:gd name="T52" fmla="*/ 139 w 395"/>
                <a:gd name="T53" fmla="*/ 242 h 762"/>
                <a:gd name="T54" fmla="*/ 171 w 395"/>
                <a:gd name="T55" fmla="*/ 303 h 762"/>
                <a:gd name="T56" fmla="*/ 164 w 395"/>
                <a:gd name="T57" fmla="*/ 373 h 762"/>
                <a:gd name="T58" fmla="*/ 104 w 395"/>
                <a:gd name="T59" fmla="*/ 402 h 762"/>
                <a:gd name="T60" fmla="*/ 58 w 395"/>
                <a:gd name="T61" fmla="*/ 386 h 762"/>
                <a:gd name="T62" fmla="*/ 7 w 395"/>
                <a:gd name="T63" fmla="*/ 354 h 762"/>
                <a:gd name="T64" fmla="*/ 2 w 395"/>
                <a:gd name="T65" fmla="*/ 356 h 762"/>
                <a:gd name="T66" fmla="*/ 2 w 395"/>
                <a:gd name="T67" fmla="*/ 356 h 762"/>
                <a:gd name="T68" fmla="*/ 1 w 395"/>
                <a:gd name="T69" fmla="*/ 361 h 762"/>
                <a:gd name="T70" fmla="*/ 62 w 395"/>
                <a:gd name="T71" fmla="*/ 430 h 762"/>
                <a:gd name="T72" fmla="*/ 127 w 395"/>
                <a:gd name="T73" fmla="*/ 522 h 762"/>
                <a:gd name="T74" fmla="*/ 113 w 395"/>
                <a:gd name="T75" fmla="*/ 744 h 762"/>
                <a:gd name="T76" fmla="*/ 115 w 395"/>
                <a:gd name="T77" fmla="*/ 751 h 762"/>
                <a:gd name="T78" fmla="*/ 116 w 395"/>
                <a:gd name="T79" fmla="*/ 753 h 762"/>
                <a:gd name="T80" fmla="*/ 169 w 395"/>
                <a:gd name="T81" fmla="*/ 755 h 762"/>
                <a:gd name="T82" fmla="*/ 256 w 395"/>
                <a:gd name="T83" fmla="*/ 753 h 762"/>
                <a:gd name="T84" fmla="*/ 259 w 395"/>
                <a:gd name="T85" fmla="*/ 750 h 762"/>
                <a:gd name="T86" fmla="*/ 262 w 395"/>
                <a:gd name="T87" fmla="*/ 745 h 762"/>
                <a:gd name="T88" fmla="*/ 243 w 395"/>
                <a:gd name="T89" fmla="*/ 659 h 762"/>
                <a:gd name="T90" fmla="*/ 256 w 395"/>
                <a:gd name="T91" fmla="*/ 506 h 762"/>
                <a:gd name="T92" fmla="*/ 340 w 395"/>
                <a:gd name="T93" fmla="*/ 413 h 762"/>
                <a:gd name="T94" fmla="*/ 385 w 395"/>
                <a:gd name="T95" fmla="*/ 317 h 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95" h="762">
                  <a:moveTo>
                    <a:pt x="385" y="317"/>
                  </a:moveTo>
                  <a:cubicBezTo>
                    <a:pt x="384" y="313"/>
                    <a:pt x="381" y="313"/>
                    <a:pt x="379" y="314"/>
                  </a:cubicBezTo>
                  <a:cubicBezTo>
                    <a:pt x="377" y="314"/>
                    <a:pt x="375" y="315"/>
                    <a:pt x="375" y="317"/>
                  </a:cubicBezTo>
                  <a:cubicBezTo>
                    <a:pt x="361" y="359"/>
                    <a:pt x="333" y="389"/>
                    <a:pt x="298" y="414"/>
                  </a:cubicBezTo>
                  <a:cubicBezTo>
                    <a:pt x="283" y="424"/>
                    <a:pt x="252" y="439"/>
                    <a:pt x="244" y="414"/>
                  </a:cubicBezTo>
                  <a:cubicBezTo>
                    <a:pt x="239" y="401"/>
                    <a:pt x="243" y="385"/>
                    <a:pt x="246" y="372"/>
                  </a:cubicBezTo>
                  <a:cubicBezTo>
                    <a:pt x="261" y="304"/>
                    <a:pt x="330" y="251"/>
                    <a:pt x="304" y="175"/>
                  </a:cubicBezTo>
                  <a:cubicBezTo>
                    <a:pt x="303" y="174"/>
                    <a:pt x="302" y="173"/>
                    <a:pt x="301" y="173"/>
                  </a:cubicBezTo>
                  <a:cubicBezTo>
                    <a:pt x="299" y="171"/>
                    <a:pt x="294" y="173"/>
                    <a:pt x="293" y="177"/>
                  </a:cubicBezTo>
                  <a:cubicBezTo>
                    <a:pt x="290" y="204"/>
                    <a:pt x="275" y="245"/>
                    <a:pt x="241" y="239"/>
                  </a:cubicBezTo>
                  <a:cubicBezTo>
                    <a:pt x="214" y="234"/>
                    <a:pt x="216" y="188"/>
                    <a:pt x="216" y="168"/>
                  </a:cubicBezTo>
                  <a:cubicBezTo>
                    <a:pt x="216" y="135"/>
                    <a:pt x="214" y="102"/>
                    <a:pt x="207" y="70"/>
                  </a:cubicBezTo>
                  <a:cubicBezTo>
                    <a:pt x="205" y="60"/>
                    <a:pt x="201" y="51"/>
                    <a:pt x="196" y="42"/>
                  </a:cubicBezTo>
                  <a:cubicBezTo>
                    <a:pt x="196" y="40"/>
                    <a:pt x="195" y="38"/>
                    <a:pt x="194" y="37"/>
                  </a:cubicBezTo>
                  <a:cubicBezTo>
                    <a:pt x="190" y="24"/>
                    <a:pt x="182" y="13"/>
                    <a:pt x="172" y="4"/>
                  </a:cubicBezTo>
                  <a:cubicBezTo>
                    <a:pt x="172" y="4"/>
                    <a:pt x="172" y="4"/>
                    <a:pt x="172" y="3"/>
                  </a:cubicBezTo>
                  <a:cubicBezTo>
                    <a:pt x="171" y="1"/>
                    <a:pt x="170" y="1"/>
                    <a:pt x="168" y="1"/>
                  </a:cubicBezTo>
                  <a:cubicBezTo>
                    <a:pt x="166" y="0"/>
                    <a:pt x="164" y="1"/>
                    <a:pt x="163" y="2"/>
                  </a:cubicBezTo>
                  <a:cubicBezTo>
                    <a:pt x="161" y="4"/>
                    <a:pt x="160" y="6"/>
                    <a:pt x="162" y="9"/>
                  </a:cubicBezTo>
                  <a:cubicBezTo>
                    <a:pt x="177" y="30"/>
                    <a:pt x="179" y="61"/>
                    <a:pt x="181" y="86"/>
                  </a:cubicBezTo>
                  <a:cubicBezTo>
                    <a:pt x="183" y="111"/>
                    <a:pt x="182" y="137"/>
                    <a:pt x="175" y="160"/>
                  </a:cubicBezTo>
                  <a:cubicBezTo>
                    <a:pt x="157" y="227"/>
                    <a:pt x="87" y="154"/>
                    <a:pt x="79" y="117"/>
                  </a:cubicBezTo>
                  <a:cubicBezTo>
                    <a:pt x="79" y="116"/>
                    <a:pt x="79" y="115"/>
                    <a:pt x="78" y="114"/>
                  </a:cubicBezTo>
                  <a:cubicBezTo>
                    <a:pt x="78" y="114"/>
                    <a:pt x="78" y="114"/>
                    <a:pt x="78" y="114"/>
                  </a:cubicBezTo>
                  <a:cubicBezTo>
                    <a:pt x="77" y="112"/>
                    <a:pt x="73" y="111"/>
                    <a:pt x="72" y="114"/>
                  </a:cubicBezTo>
                  <a:cubicBezTo>
                    <a:pt x="58" y="148"/>
                    <a:pt x="68" y="179"/>
                    <a:pt x="92" y="205"/>
                  </a:cubicBezTo>
                  <a:cubicBezTo>
                    <a:pt x="106" y="219"/>
                    <a:pt x="124" y="229"/>
                    <a:pt x="139" y="242"/>
                  </a:cubicBezTo>
                  <a:cubicBezTo>
                    <a:pt x="159" y="258"/>
                    <a:pt x="168" y="278"/>
                    <a:pt x="171" y="303"/>
                  </a:cubicBezTo>
                  <a:cubicBezTo>
                    <a:pt x="174" y="327"/>
                    <a:pt x="171" y="351"/>
                    <a:pt x="164" y="373"/>
                  </a:cubicBezTo>
                  <a:cubicBezTo>
                    <a:pt x="154" y="403"/>
                    <a:pt x="133" y="409"/>
                    <a:pt x="104" y="402"/>
                  </a:cubicBezTo>
                  <a:cubicBezTo>
                    <a:pt x="89" y="398"/>
                    <a:pt x="73" y="391"/>
                    <a:pt x="58" y="386"/>
                  </a:cubicBezTo>
                  <a:cubicBezTo>
                    <a:pt x="43" y="380"/>
                    <a:pt x="14" y="371"/>
                    <a:pt x="7" y="354"/>
                  </a:cubicBezTo>
                  <a:cubicBezTo>
                    <a:pt x="6" y="351"/>
                    <a:pt x="1" y="352"/>
                    <a:pt x="2" y="356"/>
                  </a:cubicBezTo>
                  <a:cubicBezTo>
                    <a:pt x="2" y="356"/>
                    <a:pt x="2" y="356"/>
                    <a:pt x="2" y="356"/>
                  </a:cubicBezTo>
                  <a:cubicBezTo>
                    <a:pt x="1" y="357"/>
                    <a:pt x="0" y="359"/>
                    <a:pt x="1" y="361"/>
                  </a:cubicBezTo>
                  <a:cubicBezTo>
                    <a:pt x="15" y="389"/>
                    <a:pt x="39" y="409"/>
                    <a:pt x="62" y="430"/>
                  </a:cubicBezTo>
                  <a:cubicBezTo>
                    <a:pt x="90" y="456"/>
                    <a:pt x="113" y="487"/>
                    <a:pt x="127" y="522"/>
                  </a:cubicBezTo>
                  <a:cubicBezTo>
                    <a:pt x="154" y="592"/>
                    <a:pt x="146" y="678"/>
                    <a:pt x="113" y="744"/>
                  </a:cubicBezTo>
                  <a:cubicBezTo>
                    <a:pt x="111" y="747"/>
                    <a:pt x="113" y="750"/>
                    <a:pt x="115" y="751"/>
                  </a:cubicBezTo>
                  <a:cubicBezTo>
                    <a:pt x="115" y="752"/>
                    <a:pt x="116" y="753"/>
                    <a:pt x="116" y="753"/>
                  </a:cubicBezTo>
                  <a:cubicBezTo>
                    <a:pt x="129" y="762"/>
                    <a:pt x="155" y="756"/>
                    <a:pt x="169" y="755"/>
                  </a:cubicBezTo>
                  <a:cubicBezTo>
                    <a:pt x="197" y="753"/>
                    <a:pt x="229" y="760"/>
                    <a:pt x="256" y="753"/>
                  </a:cubicBezTo>
                  <a:cubicBezTo>
                    <a:pt x="257" y="753"/>
                    <a:pt x="258" y="752"/>
                    <a:pt x="259" y="750"/>
                  </a:cubicBezTo>
                  <a:cubicBezTo>
                    <a:pt x="261" y="751"/>
                    <a:pt x="264" y="747"/>
                    <a:pt x="262" y="745"/>
                  </a:cubicBezTo>
                  <a:cubicBezTo>
                    <a:pt x="242" y="726"/>
                    <a:pt x="245" y="685"/>
                    <a:pt x="243" y="659"/>
                  </a:cubicBezTo>
                  <a:cubicBezTo>
                    <a:pt x="237" y="608"/>
                    <a:pt x="234" y="554"/>
                    <a:pt x="256" y="506"/>
                  </a:cubicBezTo>
                  <a:cubicBezTo>
                    <a:pt x="273" y="467"/>
                    <a:pt x="310" y="441"/>
                    <a:pt x="340" y="413"/>
                  </a:cubicBezTo>
                  <a:cubicBezTo>
                    <a:pt x="366" y="388"/>
                    <a:pt x="395" y="355"/>
                    <a:pt x="385" y="317"/>
                  </a:cubicBezTo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</p:grpSp>
      <p:sp>
        <p:nvSpPr>
          <p:cNvPr id="3" name="矩形 2"/>
          <p:cNvSpPr/>
          <p:nvPr/>
        </p:nvSpPr>
        <p:spPr>
          <a:xfrm>
            <a:off x="3039337" y="3468728"/>
            <a:ext cx="6952388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kern="100" dirty="0">
                <a:latin typeface="微软雅黑" charset="-122"/>
                <a:ea typeface="微软雅黑" charset="-122"/>
                <a:cs typeface="Times New Roman" panose="02020603050405020304" pitchFamily="18" charset="0"/>
              </a:rPr>
              <a:t>        密码字典管用吗？其实大多数人的密码都是具有一定规律的，比如生日、手机号码、年龄、名字等，当然我们也不能排除极少部分人的密码超长且无规律（对网络安全特别重视）。只要我们的密码列表囊括大多数人使用的密码就足够了。</a:t>
            </a:r>
            <a:endParaRPr lang="zh-CN" altLang="zh-CN" sz="2000" kern="100" dirty="0">
              <a:latin typeface="微软雅黑" charset="-122"/>
              <a:ea typeface="微软雅黑" charset="-122"/>
              <a:cs typeface="Times New Roman" panose="02020603050405020304" pitchFamily="18" charset="0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2487295" y="645795"/>
            <a:ext cx="4052388" cy="731520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charset="-122"/>
              <a:ea typeface="微软雅黑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661698" y="725724"/>
            <a:ext cx="3877985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charset="-122"/>
                <a:ea typeface="微软雅黑" charset="-122"/>
                <a:sym typeface="+mn-ea"/>
              </a:rPr>
              <a:t>攻击用密码列表制作</a:t>
            </a:r>
            <a:endParaRPr lang="x-none" altLang="en-US" sz="3200" b="1" dirty="0">
              <a:solidFill>
                <a:schemeClr val="bg1"/>
              </a:solidFill>
              <a:latin typeface="微软雅黑" charset="-122"/>
              <a:ea typeface="微软雅黑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47102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921007" y="4936527"/>
            <a:ext cx="808038" cy="1385888"/>
            <a:chOff x="921007" y="4936527"/>
            <a:chExt cx="808038" cy="1385888"/>
          </a:xfrm>
        </p:grpSpPr>
        <p:sp>
          <p:nvSpPr>
            <p:cNvPr id="9" name="Freeform 223"/>
            <p:cNvSpPr/>
            <p:nvPr/>
          </p:nvSpPr>
          <p:spPr bwMode="auto">
            <a:xfrm>
              <a:off x="921007" y="5488977"/>
              <a:ext cx="339725" cy="395288"/>
            </a:xfrm>
            <a:custGeom>
              <a:avLst/>
              <a:gdLst>
                <a:gd name="T0" fmla="*/ 181 w 211"/>
                <a:gd name="T1" fmla="*/ 99 h 246"/>
                <a:gd name="T2" fmla="*/ 180 w 211"/>
                <a:gd name="T3" fmla="*/ 44 h 246"/>
                <a:gd name="T4" fmla="*/ 118 w 211"/>
                <a:gd name="T5" fmla="*/ 48 h 246"/>
                <a:gd name="T6" fmla="*/ 38 w 211"/>
                <a:gd name="T7" fmla="*/ 20 h 246"/>
                <a:gd name="T8" fmla="*/ 27 w 211"/>
                <a:gd name="T9" fmla="*/ 104 h 246"/>
                <a:gd name="T10" fmla="*/ 43 w 211"/>
                <a:gd name="T11" fmla="*/ 160 h 246"/>
                <a:gd name="T12" fmla="*/ 39 w 211"/>
                <a:gd name="T13" fmla="*/ 223 h 246"/>
                <a:gd name="T14" fmla="*/ 104 w 211"/>
                <a:gd name="T15" fmla="*/ 203 h 246"/>
                <a:gd name="T16" fmla="*/ 142 w 211"/>
                <a:gd name="T17" fmla="*/ 208 h 246"/>
                <a:gd name="T18" fmla="*/ 156 w 211"/>
                <a:gd name="T19" fmla="*/ 165 h 246"/>
                <a:gd name="T20" fmla="*/ 197 w 211"/>
                <a:gd name="T21" fmla="*/ 155 h 246"/>
                <a:gd name="T22" fmla="*/ 181 w 211"/>
                <a:gd name="T23" fmla="*/ 99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1" h="246">
                  <a:moveTo>
                    <a:pt x="181" y="99"/>
                  </a:moveTo>
                  <a:cubicBezTo>
                    <a:pt x="198" y="83"/>
                    <a:pt x="198" y="61"/>
                    <a:pt x="180" y="44"/>
                  </a:cubicBezTo>
                  <a:cubicBezTo>
                    <a:pt x="160" y="25"/>
                    <a:pt x="135" y="31"/>
                    <a:pt x="118" y="48"/>
                  </a:cubicBezTo>
                  <a:cubicBezTo>
                    <a:pt x="107" y="12"/>
                    <a:pt x="72" y="0"/>
                    <a:pt x="38" y="20"/>
                  </a:cubicBezTo>
                  <a:cubicBezTo>
                    <a:pt x="3" y="40"/>
                    <a:pt x="1" y="78"/>
                    <a:pt x="27" y="104"/>
                  </a:cubicBezTo>
                  <a:cubicBezTo>
                    <a:pt x="0" y="119"/>
                    <a:pt x="15" y="153"/>
                    <a:pt x="43" y="160"/>
                  </a:cubicBezTo>
                  <a:cubicBezTo>
                    <a:pt x="29" y="177"/>
                    <a:pt x="22" y="206"/>
                    <a:pt x="39" y="223"/>
                  </a:cubicBezTo>
                  <a:cubicBezTo>
                    <a:pt x="62" y="246"/>
                    <a:pt x="93" y="229"/>
                    <a:pt x="104" y="203"/>
                  </a:cubicBezTo>
                  <a:cubicBezTo>
                    <a:pt x="114" y="214"/>
                    <a:pt x="129" y="218"/>
                    <a:pt x="142" y="208"/>
                  </a:cubicBezTo>
                  <a:cubicBezTo>
                    <a:pt x="157" y="197"/>
                    <a:pt x="160" y="181"/>
                    <a:pt x="156" y="165"/>
                  </a:cubicBezTo>
                  <a:cubicBezTo>
                    <a:pt x="170" y="172"/>
                    <a:pt x="187" y="171"/>
                    <a:pt x="197" y="155"/>
                  </a:cubicBezTo>
                  <a:cubicBezTo>
                    <a:pt x="211" y="134"/>
                    <a:pt x="200" y="112"/>
                    <a:pt x="181" y="99"/>
                  </a:cubicBezTo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1" name="Freeform 224"/>
            <p:cNvSpPr/>
            <p:nvPr/>
          </p:nvSpPr>
          <p:spPr bwMode="auto">
            <a:xfrm>
              <a:off x="1016257" y="5133377"/>
              <a:ext cx="314325" cy="330200"/>
            </a:xfrm>
            <a:custGeom>
              <a:avLst/>
              <a:gdLst>
                <a:gd name="T0" fmla="*/ 157 w 196"/>
                <a:gd name="T1" fmla="*/ 53 h 205"/>
                <a:gd name="T2" fmla="*/ 127 w 196"/>
                <a:gd name="T3" fmla="*/ 4 h 205"/>
                <a:gd name="T4" fmla="*/ 82 w 196"/>
                <a:gd name="T5" fmla="*/ 31 h 205"/>
                <a:gd name="T6" fmla="*/ 14 w 196"/>
                <a:gd name="T7" fmla="*/ 53 h 205"/>
                <a:gd name="T8" fmla="*/ 40 w 196"/>
                <a:gd name="T9" fmla="*/ 118 h 205"/>
                <a:gd name="T10" fmla="*/ 75 w 196"/>
                <a:gd name="T11" fmla="*/ 173 h 205"/>
                <a:gd name="T12" fmla="*/ 133 w 196"/>
                <a:gd name="T13" fmla="*/ 157 h 205"/>
                <a:gd name="T14" fmla="*/ 167 w 196"/>
                <a:gd name="T15" fmla="*/ 153 h 205"/>
                <a:gd name="T16" fmla="*/ 167 w 196"/>
                <a:gd name="T17" fmla="*/ 120 h 205"/>
                <a:gd name="T18" fmla="*/ 194 w 196"/>
                <a:gd name="T19" fmla="*/ 95 h 205"/>
                <a:gd name="T20" fmla="*/ 157 w 196"/>
                <a:gd name="T21" fmla="*/ 53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6" h="205">
                  <a:moveTo>
                    <a:pt x="157" y="53"/>
                  </a:moveTo>
                  <a:cubicBezTo>
                    <a:pt x="156" y="32"/>
                    <a:pt x="150" y="9"/>
                    <a:pt x="127" y="4"/>
                  </a:cubicBezTo>
                  <a:cubicBezTo>
                    <a:pt x="107" y="0"/>
                    <a:pt x="85" y="12"/>
                    <a:pt x="82" y="31"/>
                  </a:cubicBezTo>
                  <a:cubicBezTo>
                    <a:pt x="60" y="15"/>
                    <a:pt x="28" y="30"/>
                    <a:pt x="14" y="53"/>
                  </a:cubicBezTo>
                  <a:cubicBezTo>
                    <a:pt x="0" y="78"/>
                    <a:pt x="15" y="110"/>
                    <a:pt x="40" y="118"/>
                  </a:cubicBezTo>
                  <a:cubicBezTo>
                    <a:pt x="9" y="141"/>
                    <a:pt x="41" y="194"/>
                    <a:pt x="75" y="173"/>
                  </a:cubicBezTo>
                  <a:cubicBezTo>
                    <a:pt x="89" y="205"/>
                    <a:pt x="128" y="187"/>
                    <a:pt x="133" y="157"/>
                  </a:cubicBezTo>
                  <a:cubicBezTo>
                    <a:pt x="144" y="163"/>
                    <a:pt x="159" y="166"/>
                    <a:pt x="167" y="153"/>
                  </a:cubicBezTo>
                  <a:cubicBezTo>
                    <a:pt x="174" y="142"/>
                    <a:pt x="173" y="130"/>
                    <a:pt x="167" y="120"/>
                  </a:cubicBezTo>
                  <a:cubicBezTo>
                    <a:pt x="181" y="120"/>
                    <a:pt x="192" y="111"/>
                    <a:pt x="194" y="95"/>
                  </a:cubicBezTo>
                  <a:cubicBezTo>
                    <a:pt x="196" y="72"/>
                    <a:pt x="177" y="57"/>
                    <a:pt x="157" y="53"/>
                  </a:cubicBezTo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2" name="Freeform 225"/>
            <p:cNvSpPr/>
            <p:nvPr/>
          </p:nvSpPr>
          <p:spPr bwMode="auto">
            <a:xfrm>
              <a:off x="1257557" y="4936527"/>
              <a:ext cx="273050" cy="269875"/>
            </a:xfrm>
            <a:custGeom>
              <a:avLst/>
              <a:gdLst>
                <a:gd name="T0" fmla="*/ 155 w 170"/>
                <a:gd name="T1" fmla="*/ 135 h 167"/>
                <a:gd name="T2" fmla="*/ 134 w 170"/>
                <a:gd name="T3" fmla="*/ 72 h 167"/>
                <a:gd name="T4" fmla="*/ 73 w 170"/>
                <a:gd name="T5" fmla="*/ 38 h 167"/>
                <a:gd name="T6" fmla="*/ 6 w 170"/>
                <a:gd name="T7" fmla="*/ 44 h 167"/>
                <a:gd name="T8" fmla="*/ 27 w 170"/>
                <a:gd name="T9" fmla="*/ 99 h 167"/>
                <a:gd name="T10" fmla="*/ 70 w 170"/>
                <a:gd name="T11" fmla="*/ 126 h 167"/>
                <a:gd name="T12" fmla="*/ 155 w 170"/>
                <a:gd name="T13" fmla="*/ 135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0" h="167">
                  <a:moveTo>
                    <a:pt x="155" y="135"/>
                  </a:moveTo>
                  <a:cubicBezTo>
                    <a:pt x="170" y="111"/>
                    <a:pt x="160" y="78"/>
                    <a:pt x="134" y="72"/>
                  </a:cubicBezTo>
                  <a:cubicBezTo>
                    <a:pt x="160" y="33"/>
                    <a:pt x="101" y="0"/>
                    <a:pt x="73" y="38"/>
                  </a:cubicBezTo>
                  <a:cubicBezTo>
                    <a:pt x="56" y="17"/>
                    <a:pt x="17" y="12"/>
                    <a:pt x="6" y="44"/>
                  </a:cubicBezTo>
                  <a:cubicBezTo>
                    <a:pt x="0" y="63"/>
                    <a:pt x="5" y="95"/>
                    <a:pt x="27" y="99"/>
                  </a:cubicBezTo>
                  <a:cubicBezTo>
                    <a:pt x="11" y="125"/>
                    <a:pt x="54" y="152"/>
                    <a:pt x="70" y="126"/>
                  </a:cubicBezTo>
                  <a:cubicBezTo>
                    <a:pt x="87" y="157"/>
                    <a:pt x="135" y="167"/>
                    <a:pt x="155" y="135"/>
                  </a:cubicBezTo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3" name="Freeform 226"/>
            <p:cNvSpPr/>
            <p:nvPr/>
          </p:nvSpPr>
          <p:spPr bwMode="auto">
            <a:xfrm>
              <a:off x="1435357" y="5227040"/>
              <a:ext cx="293688" cy="303213"/>
            </a:xfrm>
            <a:custGeom>
              <a:avLst/>
              <a:gdLst>
                <a:gd name="T0" fmla="*/ 119 w 182"/>
                <a:gd name="T1" fmla="*/ 157 h 189"/>
                <a:gd name="T2" fmla="*/ 168 w 182"/>
                <a:gd name="T3" fmla="*/ 142 h 189"/>
                <a:gd name="T4" fmla="*/ 141 w 182"/>
                <a:gd name="T5" fmla="*/ 91 h 189"/>
                <a:gd name="T6" fmla="*/ 132 w 182"/>
                <a:gd name="T7" fmla="*/ 38 h 189"/>
                <a:gd name="T8" fmla="*/ 89 w 182"/>
                <a:gd name="T9" fmla="*/ 45 h 189"/>
                <a:gd name="T10" fmla="*/ 37 w 182"/>
                <a:gd name="T11" fmla="*/ 105 h 189"/>
                <a:gd name="T12" fmla="*/ 70 w 182"/>
                <a:gd name="T13" fmla="*/ 148 h 189"/>
                <a:gd name="T14" fmla="*/ 89 w 182"/>
                <a:gd name="T15" fmla="*/ 183 h 189"/>
                <a:gd name="T16" fmla="*/ 119 w 182"/>
                <a:gd name="T17" fmla="*/ 157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2" h="189">
                  <a:moveTo>
                    <a:pt x="119" y="157"/>
                  </a:moveTo>
                  <a:cubicBezTo>
                    <a:pt x="137" y="168"/>
                    <a:pt x="157" y="161"/>
                    <a:pt x="168" y="142"/>
                  </a:cubicBezTo>
                  <a:cubicBezTo>
                    <a:pt x="182" y="117"/>
                    <a:pt x="163" y="98"/>
                    <a:pt x="141" y="91"/>
                  </a:cubicBezTo>
                  <a:cubicBezTo>
                    <a:pt x="155" y="72"/>
                    <a:pt x="156" y="50"/>
                    <a:pt x="132" y="38"/>
                  </a:cubicBezTo>
                  <a:cubicBezTo>
                    <a:pt x="118" y="31"/>
                    <a:pt x="97" y="31"/>
                    <a:pt x="89" y="45"/>
                  </a:cubicBezTo>
                  <a:cubicBezTo>
                    <a:pt x="46" y="0"/>
                    <a:pt x="0" y="87"/>
                    <a:pt x="37" y="105"/>
                  </a:cubicBezTo>
                  <a:cubicBezTo>
                    <a:pt x="15" y="128"/>
                    <a:pt x="49" y="160"/>
                    <a:pt x="70" y="148"/>
                  </a:cubicBezTo>
                  <a:cubicBezTo>
                    <a:pt x="68" y="163"/>
                    <a:pt x="73" y="177"/>
                    <a:pt x="89" y="183"/>
                  </a:cubicBezTo>
                  <a:cubicBezTo>
                    <a:pt x="106" y="189"/>
                    <a:pt x="116" y="172"/>
                    <a:pt x="119" y="157"/>
                  </a:cubicBezTo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4" name="Freeform 228"/>
            <p:cNvSpPr/>
            <p:nvPr/>
          </p:nvSpPr>
          <p:spPr bwMode="auto">
            <a:xfrm>
              <a:off x="1084519" y="5096865"/>
              <a:ext cx="636588" cy="1225550"/>
            </a:xfrm>
            <a:custGeom>
              <a:avLst/>
              <a:gdLst>
                <a:gd name="T0" fmla="*/ 385 w 395"/>
                <a:gd name="T1" fmla="*/ 317 h 762"/>
                <a:gd name="T2" fmla="*/ 379 w 395"/>
                <a:gd name="T3" fmla="*/ 314 h 762"/>
                <a:gd name="T4" fmla="*/ 375 w 395"/>
                <a:gd name="T5" fmla="*/ 317 h 762"/>
                <a:gd name="T6" fmla="*/ 298 w 395"/>
                <a:gd name="T7" fmla="*/ 414 h 762"/>
                <a:gd name="T8" fmla="*/ 244 w 395"/>
                <a:gd name="T9" fmla="*/ 414 h 762"/>
                <a:gd name="T10" fmla="*/ 246 w 395"/>
                <a:gd name="T11" fmla="*/ 372 h 762"/>
                <a:gd name="T12" fmla="*/ 304 w 395"/>
                <a:gd name="T13" fmla="*/ 175 h 762"/>
                <a:gd name="T14" fmla="*/ 301 w 395"/>
                <a:gd name="T15" fmla="*/ 173 h 762"/>
                <a:gd name="T16" fmla="*/ 293 w 395"/>
                <a:gd name="T17" fmla="*/ 177 h 762"/>
                <a:gd name="T18" fmla="*/ 241 w 395"/>
                <a:gd name="T19" fmla="*/ 239 h 762"/>
                <a:gd name="T20" fmla="*/ 216 w 395"/>
                <a:gd name="T21" fmla="*/ 168 h 762"/>
                <a:gd name="T22" fmla="*/ 207 w 395"/>
                <a:gd name="T23" fmla="*/ 70 h 762"/>
                <a:gd name="T24" fmla="*/ 196 w 395"/>
                <a:gd name="T25" fmla="*/ 42 h 762"/>
                <a:gd name="T26" fmla="*/ 194 w 395"/>
                <a:gd name="T27" fmla="*/ 37 h 762"/>
                <a:gd name="T28" fmla="*/ 172 w 395"/>
                <a:gd name="T29" fmla="*/ 4 h 762"/>
                <a:gd name="T30" fmla="*/ 172 w 395"/>
                <a:gd name="T31" fmla="*/ 3 h 762"/>
                <a:gd name="T32" fmla="*/ 168 w 395"/>
                <a:gd name="T33" fmla="*/ 1 h 762"/>
                <a:gd name="T34" fmla="*/ 163 w 395"/>
                <a:gd name="T35" fmla="*/ 2 h 762"/>
                <a:gd name="T36" fmla="*/ 162 w 395"/>
                <a:gd name="T37" fmla="*/ 9 h 762"/>
                <a:gd name="T38" fmla="*/ 181 w 395"/>
                <a:gd name="T39" fmla="*/ 86 h 762"/>
                <a:gd name="T40" fmla="*/ 175 w 395"/>
                <a:gd name="T41" fmla="*/ 160 h 762"/>
                <a:gd name="T42" fmla="*/ 79 w 395"/>
                <a:gd name="T43" fmla="*/ 117 h 762"/>
                <a:gd name="T44" fmla="*/ 78 w 395"/>
                <a:gd name="T45" fmla="*/ 114 h 762"/>
                <a:gd name="T46" fmla="*/ 78 w 395"/>
                <a:gd name="T47" fmla="*/ 114 h 762"/>
                <a:gd name="T48" fmla="*/ 72 w 395"/>
                <a:gd name="T49" fmla="*/ 114 h 762"/>
                <a:gd name="T50" fmla="*/ 92 w 395"/>
                <a:gd name="T51" fmla="*/ 205 h 762"/>
                <a:gd name="T52" fmla="*/ 139 w 395"/>
                <a:gd name="T53" fmla="*/ 242 h 762"/>
                <a:gd name="T54" fmla="*/ 171 w 395"/>
                <a:gd name="T55" fmla="*/ 303 h 762"/>
                <a:gd name="T56" fmla="*/ 164 w 395"/>
                <a:gd name="T57" fmla="*/ 373 h 762"/>
                <a:gd name="T58" fmla="*/ 104 w 395"/>
                <a:gd name="T59" fmla="*/ 402 h 762"/>
                <a:gd name="T60" fmla="*/ 58 w 395"/>
                <a:gd name="T61" fmla="*/ 386 h 762"/>
                <a:gd name="T62" fmla="*/ 7 w 395"/>
                <a:gd name="T63" fmla="*/ 354 h 762"/>
                <a:gd name="T64" fmla="*/ 2 w 395"/>
                <a:gd name="T65" fmla="*/ 356 h 762"/>
                <a:gd name="T66" fmla="*/ 2 w 395"/>
                <a:gd name="T67" fmla="*/ 356 h 762"/>
                <a:gd name="T68" fmla="*/ 1 w 395"/>
                <a:gd name="T69" fmla="*/ 361 h 762"/>
                <a:gd name="T70" fmla="*/ 62 w 395"/>
                <a:gd name="T71" fmla="*/ 430 h 762"/>
                <a:gd name="T72" fmla="*/ 127 w 395"/>
                <a:gd name="T73" fmla="*/ 522 h 762"/>
                <a:gd name="T74" fmla="*/ 113 w 395"/>
                <a:gd name="T75" fmla="*/ 744 h 762"/>
                <a:gd name="T76" fmla="*/ 115 w 395"/>
                <a:gd name="T77" fmla="*/ 751 h 762"/>
                <a:gd name="T78" fmla="*/ 116 w 395"/>
                <a:gd name="T79" fmla="*/ 753 h 762"/>
                <a:gd name="T80" fmla="*/ 169 w 395"/>
                <a:gd name="T81" fmla="*/ 755 h 762"/>
                <a:gd name="T82" fmla="*/ 256 w 395"/>
                <a:gd name="T83" fmla="*/ 753 h 762"/>
                <a:gd name="T84" fmla="*/ 259 w 395"/>
                <a:gd name="T85" fmla="*/ 750 h 762"/>
                <a:gd name="T86" fmla="*/ 262 w 395"/>
                <a:gd name="T87" fmla="*/ 745 h 762"/>
                <a:gd name="T88" fmla="*/ 243 w 395"/>
                <a:gd name="T89" fmla="*/ 659 h 762"/>
                <a:gd name="T90" fmla="*/ 256 w 395"/>
                <a:gd name="T91" fmla="*/ 506 h 762"/>
                <a:gd name="T92" fmla="*/ 340 w 395"/>
                <a:gd name="T93" fmla="*/ 413 h 762"/>
                <a:gd name="T94" fmla="*/ 385 w 395"/>
                <a:gd name="T95" fmla="*/ 317 h 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95" h="762">
                  <a:moveTo>
                    <a:pt x="385" y="317"/>
                  </a:moveTo>
                  <a:cubicBezTo>
                    <a:pt x="384" y="313"/>
                    <a:pt x="381" y="313"/>
                    <a:pt x="379" y="314"/>
                  </a:cubicBezTo>
                  <a:cubicBezTo>
                    <a:pt x="377" y="314"/>
                    <a:pt x="375" y="315"/>
                    <a:pt x="375" y="317"/>
                  </a:cubicBezTo>
                  <a:cubicBezTo>
                    <a:pt x="361" y="359"/>
                    <a:pt x="333" y="389"/>
                    <a:pt x="298" y="414"/>
                  </a:cubicBezTo>
                  <a:cubicBezTo>
                    <a:pt x="283" y="424"/>
                    <a:pt x="252" y="439"/>
                    <a:pt x="244" y="414"/>
                  </a:cubicBezTo>
                  <a:cubicBezTo>
                    <a:pt x="239" y="401"/>
                    <a:pt x="243" y="385"/>
                    <a:pt x="246" y="372"/>
                  </a:cubicBezTo>
                  <a:cubicBezTo>
                    <a:pt x="261" y="304"/>
                    <a:pt x="330" y="251"/>
                    <a:pt x="304" y="175"/>
                  </a:cubicBezTo>
                  <a:cubicBezTo>
                    <a:pt x="303" y="174"/>
                    <a:pt x="302" y="173"/>
                    <a:pt x="301" y="173"/>
                  </a:cubicBezTo>
                  <a:cubicBezTo>
                    <a:pt x="299" y="171"/>
                    <a:pt x="294" y="173"/>
                    <a:pt x="293" y="177"/>
                  </a:cubicBezTo>
                  <a:cubicBezTo>
                    <a:pt x="290" y="204"/>
                    <a:pt x="275" y="245"/>
                    <a:pt x="241" y="239"/>
                  </a:cubicBezTo>
                  <a:cubicBezTo>
                    <a:pt x="214" y="234"/>
                    <a:pt x="216" y="188"/>
                    <a:pt x="216" y="168"/>
                  </a:cubicBezTo>
                  <a:cubicBezTo>
                    <a:pt x="216" y="135"/>
                    <a:pt x="214" y="102"/>
                    <a:pt x="207" y="70"/>
                  </a:cubicBezTo>
                  <a:cubicBezTo>
                    <a:pt x="205" y="60"/>
                    <a:pt x="201" y="51"/>
                    <a:pt x="196" y="42"/>
                  </a:cubicBezTo>
                  <a:cubicBezTo>
                    <a:pt x="196" y="40"/>
                    <a:pt x="195" y="38"/>
                    <a:pt x="194" y="37"/>
                  </a:cubicBezTo>
                  <a:cubicBezTo>
                    <a:pt x="190" y="24"/>
                    <a:pt x="182" y="13"/>
                    <a:pt x="172" y="4"/>
                  </a:cubicBezTo>
                  <a:cubicBezTo>
                    <a:pt x="172" y="4"/>
                    <a:pt x="172" y="4"/>
                    <a:pt x="172" y="3"/>
                  </a:cubicBezTo>
                  <a:cubicBezTo>
                    <a:pt x="171" y="1"/>
                    <a:pt x="170" y="1"/>
                    <a:pt x="168" y="1"/>
                  </a:cubicBezTo>
                  <a:cubicBezTo>
                    <a:pt x="166" y="0"/>
                    <a:pt x="164" y="1"/>
                    <a:pt x="163" y="2"/>
                  </a:cubicBezTo>
                  <a:cubicBezTo>
                    <a:pt x="161" y="4"/>
                    <a:pt x="160" y="6"/>
                    <a:pt x="162" y="9"/>
                  </a:cubicBezTo>
                  <a:cubicBezTo>
                    <a:pt x="177" y="30"/>
                    <a:pt x="179" y="61"/>
                    <a:pt x="181" y="86"/>
                  </a:cubicBezTo>
                  <a:cubicBezTo>
                    <a:pt x="183" y="111"/>
                    <a:pt x="182" y="137"/>
                    <a:pt x="175" y="160"/>
                  </a:cubicBezTo>
                  <a:cubicBezTo>
                    <a:pt x="157" y="227"/>
                    <a:pt x="87" y="154"/>
                    <a:pt x="79" y="117"/>
                  </a:cubicBezTo>
                  <a:cubicBezTo>
                    <a:pt x="79" y="116"/>
                    <a:pt x="79" y="115"/>
                    <a:pt x="78" y="114"/>
                  </a:cubicBezTo>
                  <a:cubicBezTo>
                    <a:pt x="78" y="114"/>
                    <a:pt x="78" y="114"/>
                    <a:pt x="78" y="114"/>
                  </a:cubicBezTo>
                  <a:cubicBezTo>
                    <a:pt x="77" y="112"/>
                    <a:pt x="73" y="111"/>
                    <a:pt x="72" y="114"/>
                  </a:cubicBezTo>
                  <a:cubicBezTo>
                    <a:pt x="58" y="148"/>
                    <a:pt x="68" y="179"/>
                    <a:pt x="92" y="205"/>
                  </a:cubicBezTo>
                  <a:cubicBezTo>
                    <a:pt x="106" y="219"/>
                    <a:pt x="124" y="229"/>
                    <a:pt x="139" y="242"/>
                  </a:cubicBezTo>
                  <a:cubicBezTo>
                    <a:pt x="159" y="258"/>
                    <a:pt x="168" y="278"/>
                    <a:pt x="171" y="303"/>
                  </a:cubicBezTo>
                  <a:cubicBezTo>
                    <a:pt x="174" y="327"/>
                    <a:pt x="171" y="351"/>
                    <a:pt x="164" y="373"/>
                  </a:cubicBezTo>
                  <a:cubicBezTo>
                    <a:pt x="154" y="403"/>
                    <a:pt x="133" y="409"/>
                    <a:pt x="104" y="402"/>
                  </a:cubicBezTo>
                  <a:cubicBezTo>
                    <a:pt x="89" y="398"/>
                    <a:pt x="73" y="391"/>
                    <a:pt x="58" y="386"/>
                  </a:cubicBezTo>
                  <a:cubicBezTo>
                    <a:pt x="43" y="380"/>
                    <a:pt x="14" y="371"/>
                    <a:pt x="7" y="354"/>
                  </a:cubicBezTo>
                  <a:cubicBezTo>
                    <a:pt x="6" y="351"/>
                    <a:pt x="1" y="352"/>
                    <a:pt x="2" y="356"/>
                  </a:cubicBezTo>
                  <a:cubicBezTo>
                    <a:pt x="2" y="356"/>
                    <a:pt x="2" y="356"/>
                    <a:pt x="2" y="356"/>
                  </a:cubicBezTo>
                  <a:cubicBezTo>
                    <a:pt x="1" y="357"/>
                    <a:pt x="0" y="359"/>
                    <a:pt x="1" y="361"/>
                  </a:cubicBezTo>
                  <a:cubicBezTo>
                    <a:pt x="15" y="389"/>
                    <a:pt x="39" y="409"/>
                    <a:pt x="62" y="430"/>
                  </a:cubicBezTo>
                  <a:cubicBezTo>
                    <a:pt x="90" y="456"/>
                    <a:pt x="113" y="487"/>
                    <a:pt x="127" y="522"/>
                  </a:cubicBezTo>
                  <a:cubicBezTo>
                    <a:pt x="154" y="592"/>
                    <a:pt x="146" y="678"/>
                    <a:pt x="113" y="744"/>
                  </a:cubicBezTo>
                  <a:cubicBezTo>
                    <a:pt x="111" y="747"/>
                    <a:pt x="113" y="750"/>
                    <a:pt x="115" y="751"/>
                  </a:cubicBezTo>
                  <a:cubicBezTo>
                    <a:pt x="115" y="752"/>
                    <a:pt x="116" y="753"/>
                    <a:pt x="116" y="753"/>
                  </a:cubicBezTo>
                  <a:cubicBezTo>
                    <a:pt x="129" y="762"/>
                    <a:pt x="155" y="756"/>
                    <a:pt x="169" y="755"/>
                  </a:cubicBezTo>
                  <a:cubicBezTo>
                    <a:pt x="197" y="753"/>
                    <a:pt x="229" y="760"/>
                    <a:pt x="256" y="753"/>
                  </a:cubicBezTo>
                  <a:cubicBezTo>
                    <a:pt x="257" y="753"/>
                    <a:pt x="258" y="752"/>
                    <a:pt x="259" y="750"/>
                  </a:cubicBezTo>
                  <a:cubicBezTo>
                    <a:pt x="261" y="751"/>
                    <a:pt x="264" y="747"/>
                    <a:pt x="262" y="745"/>
                  </a:cubicBezTo>
                  <a:cubicBezTo>
                    <a:pt x="242" y="726"/>
                    <a:pt x="245" y="685"/>
                    <a:pt x="243" y="659"/>
                  </a:cubicBezTo>
                  <a:cubicBezTo>
                    <a:pt x="237" y="608"/>
                    <a:pt x="234" y="554"/>
                    <a:pt x="256" y="506"/>
                  </a:cubicBezTo>
                  <a:cubicBezTo>
                    <a:pt x="273" y="467"/>
                    <a:pt x="310" y="441"/>
                    <a:pt x="340" y="413"/>
                  </a:cubicBezTo>
                  <a:cubicBezTo>
                    <a:pt x="366" y="388"/>
                    <a:pt x="395" y="355"/>
                    <a:pt x="385" y="317"/>
                  </a:cubicBezTo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</p:grpSp>
      <p:sp>
        <p:nvSpPr>
          <p:cNvPr id="3" name="矩形 2"/>
          <p:cNvSpPr/>
          <p:nvPr/>
        </p:nvSpPr>
        <p:spPr>
          <a:xfrm>
            <a:off x="3039337" y="3468728"/>
            <a:ext cx="695238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kern="100" dirty="0">
                <a:latin typeface="微软雅黑" charset="-122"/>
                <a:ea typeface="微软雅黑" charset="-122"/>
                <a:cs typeface="Times New Roman" panose="02020603050405020304" pitchFamily="18" charset="0"/>
              </a:rPr>
              <a:t>        由于密码列表的制作包含多方面因素，在本教程中，我们仅仅介绍一般密码列表的制作。</a:t>
            </a:r>
            <a:endParaRPr lang="zh-CN" altLang="zh-CN" sz="2000" kern="100" dirty="0">
              <a:latin typeface="微软雅黑" charset="-122"/>
              <a:ea typeface="微软雅黑" charset="-122"/>
              <a:cs typeface="Times New Roman" panose="02020603050405020304" pitchFamily="18" charset="0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2487295" y="645795"/>
            <a:ext cx="4052388" cy="731520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charset="-122"/>
              <a:ea typeface="微软雅黑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661698" y="725724"/>
            <a:ext cx="3877985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charset="-122"/>
                <a:ea typeface="微软雅黑" charset="-122"/>
                <a:sym typeface="+mn-ea"/>
              </a:rPr>
              <a:t>攻击用密码列表制作</a:t>
            </a:r>
            <a:endParaRPr lang="x-none" altLang="en-US" sz="3200" b="1" dirty="0">
              <a:solidFill>
                <a:schemeClr val="bg1"/>
              </a:solidFill>
              <a:latin typeface="微软雅黑" charset="-122"/>
              <a:ea typeface="微软雅黑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21896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921007" y="4936527"/>
            <a:ext cx="808038" cy="1385888"/>
            <a:chOff x="921007" y="4936527"/>
            <a:chExt cx="808038" cy="1385888"/>
          </a:xfrm>
        </p:grpSpPr>
        <p:sp>
          <p:nvSpPr>
            <p:cNvPr id="9" name="Freeform 223"/>
            <p:cNvSpPr/>
            <p:nvPr/>
          </p:nvSpPr>
          <p:spPr bwMode="auto">
            <a:xfrm>
              <a:off x="921007" y="5488977"/>
              <a:ext cx="339725" cy="395288"/>
            </a:xfrm>
            <a:custGeom>
              <a:avLst/>
              <a:gdLst>
                <a:gd name="T0" fmla="*/ 181 w 211"/>
                <a:gd name="T1" fmla="*/ 99 h 246"/>
                <a:gd name="T2" fmla="*/ 180 w 211"/>
                <a:gd name="T3" fmla="*/ 44 h 246"/>
                <a:gd name="T4" fmla="*/ 118 w 211"/>
                <a:gd name="T5" fmla="*/ 48 h 246"/>
                <a:gd name="T6" fmla="*/ 38 w 211"/>
                <a:gd name="T7" fmla="*/ 20 h 246"/>
                <a:gd name="T8" fmla="*/ 27 w 211"/>
                <a:gd name="T9" fmla="*/ 104 h 246"/>
                <a:gd name="T10" fmla="*/ 43 w 211"/>
                <a:gd name="T11" fmla="*/ 160 h 246"/>
                <a:gd name="T12" fmla="*/ 39 w 211"/>
                <a:gd name="T13" fmla="*/ 223 h 246"/>
                <a:gd name="T14" fmla="*/ 104 w 211"/>
                <a:gd name="T15" fmla="*/ 203 h 246"/>
                <a:gd name="T16" fmla="*/ 142 w 211"/>
                <a:gd name="T17" fmla="*/ 208 h 246"/>
                <a:gd name="T18" fmla="*/ 156 w 211"/>
                <a:gd name="T19" fmla="*/ 165 h 246"/>
                <a:gd name="T20" fmla="*/ 197 w 211"/>
                <a:gd name="T21" fmla="*/ 155 h 246"/>
                <a:gd name="T22" fmla="*/ 181 w 211"/>
                <a:gd name="T23" fmla="*/ 99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1" h="246">
                  <a:moveTo>
                    <a:pt x="181" y="99"/>
                  </a:moveTo>
                  <a:cubicBezTo>
                    <a:pt x="198" y="83"/>
                    <a:pt x="198" y="61"/>
                    <a:pt x="180" y="44"/>
                  </a:cubicBezTo>
                  <a:cubicBezTo>
                    <a:pt x="160" y="25"/>
                    <a:pt x="135" y="31"/>
                    <a:pt x="118" y="48"/>
                  </a:cubicBezTo>
                  <a:cubicBezTo>
                    <a:pt x="107" y="12"/>
                    <a:pt x="72" y="0"/>
                    <a:pt x="38" y="20"/>
                  </a:cubicBezTo>
                  <a:cubicBezTo>
                    <a:pt x="3" y="40"/>
                    <a:pt x="1" y="78"/>
                    <a:pt x="27" y="104"/>
                  </a:cubicBezTo>
                  <a:cubicBezTo>
                    <a:pt x="0" y="119"/>
                    <a:pt x="15" y="153"/>
                    <a:pt x="43" y="160"/>
                  </a:cubicBezTo>
                  <a:cubicBezTo>
                    <a:pt x="29" y="177"/>
                    <a:pt x="22" y="206"/>
                    <a:pt x="39" y="223"/>
                  </a:cubicBezTo>
                  <a:cubicBezTo>
                    <a:pt x="62" y="246"/>
                    <a:pt x="93" y="229"/>
                    <a:pt x="104" y="203"/>
                  </a:cubicBezTo>
                  <a:cubicBezTo>
                    <a:pt x="114" y="214"/>
                    <a:pt x="129" y="218"/>
                    <a:pt x="142" y="208"/>
                  </a:cubicBezTo>
                  <a:cubicBezTo>
                    <a:pt x="157" y="197"/>
                    <a:pt x="160" y="181"/>
                    <a:pt x="156" y="165"/>
                  </a:cubicBezTo>
                  <a:cubicBezTo>
                    <a:pt x="170" y="172"/>
                    <a:pt x="187" y="171"/>
                    <a:pt x="197" y="155"/>
                  </a:cubicBezTo>
                  <a:cubicBezTo>
                    <a:pt x="211" y="134"/>
                    <a:pt x="200" y="112"/>
                    <a:pt x="181" y="99"/>
                  </a:cubicBezTo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1" name="Freeform 224"/>
            <p:cNvSpPr/>
            <p:nvPr/>
          </p:nvSpPr>
          <p:spPr bwMode="auto">
            <a:xfrm>
              <a:off x="1016257" y="5133377"/>
              <a:ext cx="314325" cy="330200"/>
            </a:xfrm>
            <a:custGeom>
              <a:avLst/>
              <a:gdLst>
                <a:gd name="T0" fmla="*/ 157 w 196"/>
                <a:gd name="T1" fmla="*/ 53 h 205"/>
                <a:gd name="T2" fmla="*/ 127 w 196"/>
                <a:gd name="T3" fmla="*/ 4 h 205"/>
                <a:gd name="T4" fmla="*/ 82 w 196"/>
                <a:gd name="T5" fmla="*/ 31 h 205"/>
                <a:gd name="T6" fmla="*/ 14 w 196"/>
                <a:gd name="T7" fmla="*/ 53 h 205"/>
                <a:gd name="T8" fmla="*/ 40 w 196"/>
                <a:gd name="T9" fmla="*/ 118 h 205"/>
                <a:gd name="T10" fmla="*/ 75 w 196"/>
                <a:gd name="T11" fmla="*/ 173 h 205"/>
                <a:gd name="T12" fmla="*/ 133 w 196"/>
                <a:gd name="T13" fmla="*/ 157 h 205"/>
                <a:gd name="T14" fmla="*/ 167 w 196"/>
                <a:gd name="T15" fmla="*/ 153 h 205"/>
                <a:gd name="T16" fmla="*/ 167 w 196"/>
                <a:gd name="T17" fmla="*/ 120 h 205"/>
                <a:gd name="T18" fmla="*/ 194 w 196"/>
                <a:gd name="T19" fmla="*/ 95 h 205"/>
                <a:gd name="T20" fmla="*/ 157 w 196"/>
                <a:gd name="T21" fmla="*/ 53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6" h="205">
                  <a:moveTo>
                    <a:pt x="157" y="53"/>
                  </a:moveTo>
                  <a:cubicBezTo>
                    <a:pt x="156" y="32"/>
                    <a:pt x="150" y="9"/>
                    <a:pt x="127" y="4"/>
                  </a:cubicBezTo>
                  <a:cubicBezTo>
                    <a:pt x="107" y="0"/>
                    <a:pt x="85" y="12"/>
                    <a:pt x="82" y="31"/>
                  </a:cubicBezTo>
                  <a:cubicBezTo>
                    <a:pt x="60" y="15"/>
                    <a:pt x="28" y="30"/>
                    <a:pt x="14" y="53"/>
                  </a:cubicBezTo>
                  <a:cubicBezTo>
                    <a:pt x="0" y="78"/>
                    <a:pt x="15" y="110"/>
                    <a:pt x="40" y="118"/>
                  </a:cubicBezTo>
                  <a:cubicBezTo>
                    <a:pt x="9" y="141"/>
                    <a:pt x="41" y="194"/>
                    <a:pt x="75" y="173"/>
                  </a:cubicBezTo>
                  <a:cubicBezTo>
                    <a:pt x="89" y="205"/>
                    <a:pt x="128" y="187"/>
                    <a:pt x="133" y="157"/>
                  </a:cubicBezTo>
                  <a:cubicBezTo>
                    <a:pt x="144" y="163"/>
                    <a:pt x="159" y="166"/>
                    <a:pt x="167" y="153"/>
                  </a:cubicBezTo>
                  <a:cubicBezTo>
                    <a:pt x="174" y="142"/>
                    <a:pt x="173" y="130"/>
                    <a:pt x="167" y="120"/>
                  </a:cubicBezTo>
                  <a:cubicBezTo>
                    <a:pt x="181" y="120"/>
                    <a:pt x="192" y="111"/>
                    <a:pt x="194" y="95"/>
                  </a:cubicBezTo>
                  <a:cubicBezTo>
                    <a:pt x="196" y="72"/>
                    <a:pt x="177" y="57"/>
                    <a:pt x="157" y="53"/>
                  </a:cubicBezTo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2" name="Freeform 225"/>
            <p:cNvSpPr/>
            <p:nvPr/>
          </p:nvSpPr>
          <p:spPr bwMode="auto">
            <a:xfrm>
              <a:off x="1257557" y="4936527"/>
              <a:ext cx="273050" cy="269875"/>
            </a:xfrm>
            <a:custGeom>
              <a:avLst/>
              <a:gdLst>
                <a:gd name="T0" fmla="*/ 155 w 170"/>
                <a:gd name="T1" fmla="*/ 135 h 167"/>
                <a:gd name="T2" fmla="*/ 134 w 170"/>
                <a:gd name="T3" fmla="*/ 72 h 167"/>
                <a:gd name="T4" fmla="*/ 73 w 170"/>
                <a:gd name="T5" fmla="*/ 38 h 167"/>
                <a:gd name="T6" fmla="*/ 6 w 170"/>
                <a:gd name="T7" fmla="*/ 44 h 167"/>
                <a:gd name="T8" fmla="*/ 27 w 170"/>
                <a:gd name="T9" fmla="*/ 99 h 167"/>
                <a:gd name="T10" fmla="*/ 70 w 170"/>
                <a:gd name="T11" fmla="*/ 126 h 167"/>
                <a:gd name="T12" fmla="*/ 155 w 170"/>
                <a:gd name="T13" fmla="*/ 135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0" h="167">
                  <a:moveTo>
                    <a:pt x="155" y="135"/>
                  </a:moveTo>
                  <a:cubicBezTo>
                    <a:pt x="170" y="111"/>
                    <a:pt x="160" y="78"/>
                    <a:pt x="134" y="72"/>
                  </a:cubicBezTo>
                  <a:cubicBezTo>
                    <a:pt x="160" y="33"/>
                    <a:pt x="101" y="0"/>
                    <a:pt x="73" y="38"/>
                  </a:cubicBezTo>
                  <a:cubicBezTo>
                    <a:pt x="56" y="17"/>
                    <a:pt x="17" y="12"/>
                    <a:pt x="6" y="44"/>
                  </a:cubicBezTo>
                  <a:cubicBezTo>
                    <a:pt x="0" y="63"/>
                    <a:pt x="5" y="95"/>
                    <a:pt x="27" y="99"/>
                  </a:cubicBezTo>
                  <a:cubicBezTo>
                    <a:pt x="11" y="125"/>
                    <a:pt x="54" y="152"/>
                    <a:pt x="70" y="126"/>
                  </a:cubicBezTo>
                  <a:cubicBezTo>
                    <a:pt x="87" y="157"/>
                    <a:pt x="135" y="167"/>
                    <a:pt x="155" y="135"/>
                  </a:cubicBezTo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3" name="Freeform 226"/>
            <p:cNvSpPr/>
            <p:nvPr/>
          </p:nvSpPr>
          <p:spPr bwMode="auto">
            <a:xfrm>
              <a:off x="1435357" y="5227040"/>
              <a:ext cx="293688" cy="303213"/>
            </a:xfrm>
            <a:custGeom>
              <a:avLst/>
              <a:gdLst>
                <a:gd name="T0" fmla="*/ 119 w 182"/>
                <a:gd name="T1" fmla="*/ 157 h 189"/>
                <a:gd name="T2" fmla="*/ 168 w 182"/>
                <a:gd name="T3" fmla="*/ 142 h 189"/>
                <a:gd name="T4" fmla="*/ 141 w 182"/>
                <a:gd name="T5" fmla="*/ 91 h 189"/>
                <a:gd name="T6" fmla="*/ 132 w 182"/>
                <a:gd name="T7" fmla="*/ 38 h 189"/>
                <a:gd name="T8" fmla="*/ 89 w 182"/>
                <a:gd name="T9" fmla="*/ 45 h 189"/>
                <a:gd name="T10" fmla="*/ 37 w 182"/>
                <a:gd name="T11" fmla="*/ 105 h 189"/>
                <a:gd name="T12" fmla="*/ 70 w 182"/>
                <a:gd name="T13" fmla="*/ 148 h 189"/>
                <a:gd name="T14" fmla="*/ 89 w 182"/>
                <a:gd name="T15" fmla="*/ 183 h 189"/>
                <a:gd name="T16" fmla="*/ 119 w 182"/>
                <a:gd name="T17" fmla="*/ 157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2" h="189">
                  <a:moveTo>
                    <a:pt x="119" y="157"/>
                  </a:moveTo>
                  <a:cubicBezTo>
                    <a:pt x="137" y="168"/>
                    <a:pt x="157" y="161"/>
                    <a:pt x="168" y="142"/>
                  </a:cubicBezTo>
                  <a:cubicBezTo>
                    <a:pt x="182" y="117"/>
                    <a:pt x="163" y="98"/>
                    <a:pt x="141" y="91"/>
                  </a:cubicBezTo>
                  <a:cubicBezTo>
                    <a:pt x="155" y="72"/>
                    <a:pt x="156" y="50"/>
                    <a:pt x="132" y="38"/>
                  </a:cubicBezTo>
                  <a:cubicBezTo>
                    <a:pt x="118" y="31"/>
                    <a:pt x="97" y="31"/>
                    <a:pt x="89" y="45"/>
                  </a:cubicBezTo>
                  <a:cubicBezTo>
                    <a:pt x="46" y="0"/>
                    <a:pt x="0" y="87"/>
                    <a:pt x="37" y="105"/>
                  </a:cubicBezTo>
                  <a:cubicBezTo>
                    <a:pt x="15" y="128"/>
                    <a:pt x="49" y="160"/>
                    <a:pt x="70" y="148"/>
                  </a:cubicBezTo>
                  <a:cubicBezTo>
                    <a:pt x="68" y="163"/>
                    <a:pt x="73" y="177"/>
                    <a:pt x="89" y="183"/>
                  </a:cubicBezTo>
                  <a:cubicBezTo>
                    <a:pt x="106" y="189"/>
                    <a:pt x="116" y="172"/>
                    <a:pt x="119" y="157"/>
                  </a:cubicBezTo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4" name="Freeform 228"/>
            <p:cNvSpPr/>
            <p:nvPr/>
          </p:nvSpPr>
          <p:spPr bwMode="auto">
            <a:xfrm>
              <a:off x="1084519" y="5096865"/>
              <a:ext cx="636588" cy="1225550"/>
            </a:xfrm>
            <a:custGeom>
              <a:avLst/>
              <a:gdLst>
                <a:gd name="T0" fmla="*/ 385 w 395"/>
                <a:gd name="T1" fmla="*/ 317 h 762"/>
                <a:gd name="T2" fmla="*/ 379 w 395"/>
                <a:gd name="T3" fmla="*/ 314 h 762"/>
                <a:gd name="T4" fmla="*/ 375 w 395"/>
                <a:gd name="T5" fmla="*/ 317 h 762"/>
                <a:gd name="T6" fmla="*/ 298 w 395"/>
                <a:gd name="T7" fmla="*/ 414 h 762"/>
                <a:gd name="T8" fmla="*/ 244 w 395"/>
                <a:gd name="T9" fmla="*/ 414 h 762"/>
                <a:gd name="T10" fmla="*/ 246 w 395"/>
                <a:gd name="T11" fmla="*/ 372 h 762"/>
                <a:gd name="T12" fmla="*/ 304 w 395"/>
                <a:gd name="T13" fmla="*/ 175 h 762"/>
                <a:gd name="T14" fmla="*/ 301 w 395"/>
                <a:gd name="T15" fmla="*/ 173 h 762"/>
                <a:gd name="T16" fmla="*/ 293 w 395"/>
                <a:gd name="T17" fmla="*/ 177 h 762"/>
                <a:gd name="T18" fmla="*/ 241 w 395"/>
                <a:gd name="T19" fmla="*/ 239 h 762"/>
                <a:gd name="T20" fmla="*/ 216 w 395"/>
                <a:gd name="T21" fmla="*/ 168 h 762"/>
                <a:gd name="T22" fmla="*/ 207 w 395"/>
                <a:gd name="T23" fmla="*/ 70 h 762"/>
                <a:gd name="T24" fmla="*/ 196 w 395"/>
                <a:gd name="T25" fmla="*/ 42 h 762"/>
                <a:gd name="T26" fmla="*/ 194 w 395"/>
                <a:gd name="T27" fmla="*/ 37 h 762"/>
                <a:gd name="T28" fmla="*/ 172 w 395"/>
                <a:gd name="T29" fmla="*/ 4 h 762"/>
                <a:gd name="T30" fmla="*/ 172 w 395"/>
                <a:gd name="T31" fmla="*/ 3 h 762"/>
                <a:gd name="T32" fmla="*/ 168 w 395"/>
                <a:gd name="T33" fmla="*/ 1 h 762"/>
                <a:gd name="T34" fmla="*/ 163 w 395"/>
                <a:gd name="T35" fmla="*/ 2 h 762"/>
                <a:gd name="T36" fmla="*/ 162 w 395"/>
                <a:gd name="T37" fmla="*/ 9 h 762"/>
                <a:gd name="T38" fmla="*/ 181 w 395"/>
                <a:gd name="T39" fmla="*/ 86 h 762"/>
                <a:gd name="T40" fmla="*/ 175 w 395"/>
                <a:gd name="T41" fmla="*/ 160 h 762"/>
                <a:gd name="T42" fmla="*/ 79 w 395"/>
                <a:gd name="T43" fmla="*/ 117 h 762"/>
                <a:gd name="T44" fmla="*/ 78 w 395"/>
                <a:gd name="T45" fmla="*/ 114 h 762"/>
                <a:gd name="T46" fmla="*/ 78 w 395"/>
                <a:gd name="T47" fmla="*/ 114 h 762"/>
                <a:gd name="T48" fmla="*/ 72 w 395"/>
                <a:gd name="T49" fmla="*/ 114 h 762"/>
                <a:gd name="T50" fmla="*/ 92 w 395"/>
                <a:gd name="T51" fmla="*/ 205 h 762"/>
                <a:gd name="T52" fmla="*/ 139 w 395"/>
                <a:gd name="T53" fmla="*/ 242 h 762"/>
                <a:gd name="T54" fmla="*/ 171 w 395"/>
                <a:gd name="T55" fmla="*/ 303 h 762"/>
                <a:gd name="T56" fmla="*/ 164 w 395"/>
                <a:gd name="T57" fmla="*/ 373 h 762"/>
                <a:gd name="T58" fmla="*/ 104 w 395"/>
                <a:gd name="T59" fmla="*/ 402 h 762"/>
                <a:gd name="T60" fmla="*/ 58 w 395"/>
                <a:gd name="T61" fmla="*/ 386 h 762"/>
                <a:gd name="T62" fmla="*/ 7 w 395"/>
                <a:gd name="T63" fmla="*/ 354 h 762"/>
                <a:gd name="T64" fmla="*/ 2 w 395"/>
                <a:gd name="T65" fmla="*/ 356 h 762"/>
                <a:gd name="T66" fmla="*/ 2 w 395"/>
                <a:gd name="T67" fmla="*/ 356 h 762"/>
                <a:gd name="T68" fmla="*/ 1 w 395"/>
                <a:gd name="T69" fmla="*/ 361 h 762"/>
                <a:gd name="T70" fmla="*/ 62 w 395"/>
                <a:gd name="T71" fmla="*/ 430 h 762"/>
                <a:gd name="T72" fmla="*/ 127 w 395"/>
                <a:gd name="T73" fmla="*/ 522 h 762"/>
                <a:gd name="T74" fmla="*/ 113 w 395"/>
                <a:gd name="T75" fmla="*/ 744 h 762"/>
                <a:gd name="T76" fmla="*/ 115 w 395"/>
                <a:gd name="T77" fmla="*/ 751 h 762"/>
                <a:gd name="T78" fmla="*/ 116 w 395"/>
                <a:gd name="T79" fmla="*/ 753 h 762"/>
                <a:gd name="T80" fmla="*/ 169 w 395"/>
                <a:gd name="T81" fmla="*/ 755 h 762"/>
                <a:gd name="T82" fmla="*/ 256 w 395"/>
                <a:gd name="T83" fmla="*/ 753 h 762"/>
                <a:gd name="T84" fmla="*/ 259 w 395"/>
                <a:gd name="T85" fmla="*/ 750 h 762"/>
                <a:gd name="T86" fmla="*/ 262 w 395"/>
                <a:gd name="T87" fmla="*/ 745 h 762"/>
                <a:gd name="T88" fmla="*/ 243 w 395"/>
                <a:gd name="T89" fmla="*/ 659 h 762"/>
                <a:gd name="T90" fmla="*/ 256 w 395"/>
                <a:gd name="T91" fmla="*/ 506 h 762"/>
                <a:gd name="T92" fmla="*/ 340 w 395"/>
                <a:gd name="T93" fmla="*/ 413 h 762"/>
                <a:gd name="T94" fmla="*/ 385 w 395"/>
                <a:gd name="T95" fmla="*/ 317 h 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95" h="762">
                  <a:moveTo>
                    <a:pt x="385" y="317"/>
                  </a:moveTo>
                  <a:cubicBezTo>
                    <a:pt x="384" y="313"/>
                    <a:pt x="381" y="313"/>
                    <a:pt x="379" y="314"/>
                  </a:cubicBezTo>
                  <a:cubicBezTo>
                    <a:pt x="377" y="314"/>
                    <a:pt x="375" y="315"/>
                    <a:pt x="375" y="317"/>
                  </a:cubicBezTo>
                  <a:cubicBezTo>
                    <a:pt x="361" y="359"/>
                    <a:pt x="333" y="389"/>
                    <a:pt x="298" y="414"/>
                  </a:cubicBezTo>
                  <a:cubicBezTo>
                    <a:pt x="283" y="424"/>
                    <a:pt x="252" y="439"/>
                    <a:pt x="244" y="414"/>
                  </a:cubicBezTo>
                  <a:cubicBezTo>
                    <a:pt x="239" y="401"/>
                    <a:pt x="243" y="385"/>
                    <a:pt x="246" y="372"/>
                  </a:cubicBezTo>
                  <a:cubicBezTo>
                    <a:pt x="261" y="304"/>
                    <a:pt x="330" y="251"/>
                    <a:pt x="304" y="175"/>
                  </a:cubicBezTo>
                  <a:cubicBezTo>
                    <a:pt x="303" y="174"/>
                    <a:pt x="302" y="173"/>
                    <a:pt x="301" y="173"/>
                  </a:cubicBezTo>
                  <a:cubicBezTo>
                    <a:pt x="299" y="171"/>
                    <a:pt x="294" y="173"/>
                    <a:pt x="293" y="177"/>
                  </a:cubicBezTo>
                  <a:cubicBezTo>
                    <a:pt x="290" y="204"/>
                    <a:pt x="275" y="245"/>
                    <a:pt x="241" y="239"/>
                  </a:cubicBezTo>
                  <a:cubicBezTo>
                    <a:pt x="214" y="234"/>
                    <a:pt x="216" y="188"/>
                    <a:pt x="216" y="168"/>
                  </a:cubicBezTo>
                  <a:cubicBezTo>
                    <a:pt x="216" y="135"/>
                    <a:pt x="214" y="102"/>
                    <a:pt x="207" y="70"/>
                  </a:cubicBezTo>
                  <a:cubicBezTo>
                    <a:pt x="205" y="60"/>
                    <a:pt x="201" y="51"/>
                    <a:pt x="196" y="42"/>
                  </a:cubicBezTo>
                  <a:cubicBezTo>
                    <a:pt x="196" y="40"/>
                    <a:pt x="195" y="38"/>
                    <a:pt x="194" y="37"/>
                  </a:cubicBezTo>
                  <a:cubicBezTo>
                    <a:pt x="190" y="24"/>
                    <a:pt x="182" y="13"/>
                    <a:pt x="172" y="4"/>
                  </a:cubicBezTo>
                  <a:cubicBezTo>
                    <a:pt x="172" y="4"/>
                    <a:pt x="172" y="4"/>
                    <a:pt x="172" y="3"/>
                  </a:cubicBezTo>
                  <a:cubicBezTo>
                    <a:pt x="171" y="1"/>
                    <a:pt x="170" y="1"/>
                    <a:pt x="168" y="1"/>
                  </a:cubicBezTo>
                  <a:cubicBezTo>
                    <a:pt x="166" y="0"/>
                    <a:pt x="164" y="1"/>
                    <a:pt x="163" y="2"/>
                  </a:cubicBezTo>
                  <a:cubicBezTo>
                    <a:pt x="161" y="4"/>
                    <a:pt x="160" y="6"/>
                    <a:pt x="162" y="9"/>
                  </a:cubicBezTo>
                  <a:cubicBezTo>
                    <a:pt x="177" y="30"/>
                    <a:pt x="179" y="61"/>
                    <a:pt x="181" y="86"/>
                  </a:cubicBezTo>
                  <a:cubicBezTo>
                    <a:pt x="183" y="111"/>
                    <a:pt x="182" y="137"/>
                    <a:pt x="175" y="160"/>
                  </a:cubicBezTo>
                  <a:cubicBezTo>
                    <a:pt x="157" y="227"/>
                    <a:pt x="87" y="154"/>
                    <a:pt x="79" y="117"/>
                  </a:cubicBezTo>
                  <a:cubicBezTo>
                    <a:pt x="79" y="116"/>
                    <a:pt x="79" y="115"/>
                    <a:pt x="78" y="114"/>
                  </a:cubicBezTo>
                  <a:cubicBezTo>
                    <a:pt x="78" y="114"/>
                    <a:pt x="78" y="114"/>
                    <a:pt x="78" y="114"/>
                  </a:cubicBezTo>
                  <a:cubicBezTo>
                    <a:pt x="77" y="112"/>
                    <a:pt x="73" y="111"/>
                    <a:pt x="72" y="114"/>
                  </a:cubicBezTo>
                  <a:cubicBezTo>
                    <a:pt x="58" y="148"/>
                    <a:pt x="68" y="179"/>
                    <a:pt x="92" y="205"/>
                  </a:cubicBezTo>
                  <a:cubicBezTo>
                    <a:pt x="106" y="219"/>
                    <a:pt x="124" y="229"/>
                    <a:pt x="139" y="242"/>
                  </a:cubicBezTo>
                  <a:cubicBezTo>
                    <a:pt x="159" y="258"/>
                    <a:pt x="168" y="278"/>
                    <a:pt x="171" y="303"/>
                  </a:cubicBezTo>
                  <a:cubicBezTo>
                    <a:pt x="174" y="327"/>
                    <a:pt x="171" y="351"/>
                    <a:pt x="164" y="373"/>
                  </a:cubicBezTo>
                  <a:cubicBezTo>
                    <a:pt x="154" y="403"/>
                    <a:pt x="133" y="409"/>
                    <a:pt x="104" y="402"/>
                  </a:cubicBezTo>
                  <a:cubicBezTo>
                    <a:pt x="89" y="398"/>
                    <a:pt x="73" y="391"/>
                    <a:pt x="58" y="386"/>
                  </a:cubicBezTo>
                  <a:cubicBezTo>
                    <a:pt x="43" y="380"/>
                    <a:pt x="14" y="371"/>
                    <a:pt x="7" y="354"/>
                  </a:cubicBezTo>
                  <a:cubicBezTo>
                    <a:pt x="6" y="351"/>
                    <a:pt x="1" y="352"/>
                    <a:pt x="2" y="356"/>
                  </a:cubicBezTo>
                  <a:cubicBezTo>
                    <a:pt x="2" y="356"/>
                    <a:pt x="2" y="356"/>
                    <a:pt x="2" y="356"/>
                  </a:cubicBezTo>
                  <a:cubicBezTo>
                    <a:pt x="1" y="357"/>
                    <a:pt x="0" y="359"/>
                    <a:pt x="1" y="361"/>
                  </a:cubicBezTo>
                  <a:cubicBezTo>
                    <a:pt x="15" y="389"/>
                    <a:pt x="39" y="409"/>
                    <a:pt x="62" y="430"/>
                  </a:cubicBezTo>
                  <a:cubicBezTo>
                    <a:pt x="90" y="456"/>
                    <a:pt x="113" y="487"/>
                    <a:pt x="127" y="522"/>
                  </a:cubicBezTo>
                  <a:cubicBezTo>
                    <a:pt x="154" y="592"/>
                    <a:pt x="146" y="678"/>
                    <a:pt x="113" y="744"/>
                  </a:cubicBezTo>
                  <a:cubicBezTo>
                    <a:pt x="111" y="747"/>
                    <a:pt x="113" y="750"/>
                    <a:pt x="115" y="751"/>
                  </a:cubicBezTo>
                  <a:cubicBezTo>
                    <a:pt x="115" y="752"/>
                    <a:pt x="116" y="753"/>
                    <a:pt x="116" y="753"/>
                  </a:cubicBezTo>
                  <a:cubicBezTo>
                    <a:pt x="129" y="762"/>
                    <a:pt x="155" y="756"/>
                    <a:pt x="169" y="755"/>
                  </a:cubicBezTo>
                  <a:cubicBezTo>
                    <a:pt x="197" y="753"/>
                    <a:pt x="229" y="760"/>
                    <a:pt x="256" y="753"/>
                  </a:cubicBezTo>
                  <a:cubicBezTo>
                    <a:pt x="257" y="753"/>
                    <a:pt x="258" y="752"/>
                    <a:pt x="259" y="750"/>
                  </a:cubicBezTo>
                  <a:cubicBezTo>
                    <a:pt x="261" y="751"/>
                    <a:pt x="264" y="747"/>
                    <a:pt x="262" y="745"/>
                  </a:cubicBezTo>
                  <a:cubicBezTo>
                    <a:pt x="242" y="726"/>
                    <a:pt x="245" y="685"/>
                    <a:pt x="243" y="659"/>
                  </a:cubicBezTo>
                  <a:cubicBezTo>
                    <a:pt x="237" y="608"/>
                    <a:pt x="234" y="554"/>
                    <a:pt x="256" y="506"/>
                  </a:cubicBezTo>
                  <a:cubicBezTo>
                    <a:pt x="273" y="467"/>
                    <a:pt x="310" y="441"/>
                    <a:pt x="340" y="413"/>
                  </a:cubicBezTo>
                  <a:cubicBezTo>
                    <a:pt x="366" y="388"/>
                    <a:pt x="395" y="355"/>
                    <a:pt x="385" y="317"/>
                  </a:cubicBezTo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</p:grpSp>
      <p:sp>
        <p:nvSpPr>
          <p:cNvPr id="3" name="矩形 2"/>
          <p:cNvSpPr/>
          <p:nvPr/>
        </p:nvSpPr>
        <p:spPr>
          <a:xfrm>
            <a:off x="3063489" y="3429794"/>
            <a:ext cx="69523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zh-CN" sz="2000" kern="100" dirty="0">
              <a:latin typeface="微软雅黑" charset="-122"/>
              <a:ea typeface="微软雅黑" charset="-122"/>
              <a:cs typeface="Times New Roman" panose="02020603050405020304" pitchFamily="18" charset="0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2487295" y="645795"/>
            <a:ext cx="4052388" cy="731520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charset="-122"/>
              <a:ea typeface="微软雅黑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661698" y="725724"/>
            <a:ext cx="3877985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charset="-122"/>
                <a:ea typeface="微软雅黑" charset="-122"/>
                <a:sym typeface="+mn-ea"/>
              </a:rPr>
              <a:t>攻击用密码列表制作</a:t>
            </a:r>
            <a:endParaRPr lang="x-none" altLang="en-US" sz="3200" b="1" dirty="0">
              <a:solidFill>
                <a:schemeClr val="bg1"/>
              </a:solidFill>
              <a:latin typeface="微软雅黑" charset="-122"/>
              <a:ea typeface="微软雅黑" charset="-122"/>
              <a:sym typeface="+mn-ea"/>
            </a:endParaRPr>
          </a:p>
        </p:txBody>
      </p:sp>
      <p:pic>
        <p:nvPicPr>
          <p:cNvPr id="4" name="图片 3" descr="屏幕剪辑">
            <a:extLst>
              <a:ext uri="{FF2B5EF4-FFF2-40B4-BE49-F238E27FC236}">
                <a16:creationId xmlns:a16="http://schemas.microsoft.com/office/drawing/2014/main" id="{12B38017-5CA2-4DCC-96EA-99EF02A926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7063" y="1864438"/>
            <a:ext cx="7741048" cy="3130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699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327</Words>
  <Application>Microsoft Office PowerPoint</Application>
  <PresentationFormat>自定义</PresentationFormat>
  <Paragraphs>33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20" baseType="lpstr">
      <vt:lpstr>宋体</vt:lpstr>
      <vt:lpstr>微软雅黑</vt:lpstr>
      <vt:lpstr>Arial</vt:lpstr>
      <vt:lpstr>Calibri</vt:lpstr>
      <vt:lpstr>Calibri Light</vt:lpstr>
      <vt:lpstr>Century Gothic</vt:lpstr>
      <vt:lpstr>Times New Roman</vt:lpstr>
      <vt:lpstr>Office 主题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SQ</dc:creator>
  <cp:lastModifiedBy>莫宇剑</cp:lastModifiedBy>
  <cp:revision>233</cp:revision>
  <dcterms:created xsi:type="dcterms:W3CDTF">2017-12-06T07:51:33Z</dcterms:created>
  <dcterms:modified xsi:type="dcterms:W3CDTF">2017-12-10T08:51:23Z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2052-10.1.0.5707</vt:lpwstr>
  </property>
</Properties>
</file>