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sldIdLst>
    <p:sldId id="256" r:id="rId3"/>
    <p:sldId id="317" r:id="rId4"/>
    <p:sldId id="318" r:id="rId5"/>
    <p:sldId id="286" r:id="rId6"/>
    <p:sldId id="319" r:id="rId7"/>
    <p:sldId id="329" r:id="rId8"/>
    <p:sldId id="320" r:id="rId9"/>
    <p:sldId id="321" r:id="rId10"/>
    <p:sldId id="322" r:id="rId11"/>
    <p:sldId id="324" r:id="rId12"/>
    <p:sldId id="326" r:id="rId13"/>
    <p:sldId id="328" r:id="rId14"/>
    <p:sldId id="330" r:id="rId15"/>
    <p:sldId id="257" r:id="rId16"/>
  </p:sldIdLst>
  <p:sldSz cx="12195175" cy="6859588"/>
  <p:notesSz cx="7104063" cy="10234613"/>
  <p:defaultTextStyle>
    <a:defPPr>
      <a:defRPr lang="zh-CN"/>
    </a:defPPr>
    <a:lvl1pPr marL="0" algn="l" defTabSz="9124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6565" algn="l" defTabSz="9124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2495" algn="l" defTabSz="9124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69060" algn="l" defTabSz="9124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5625" algn="l" defTabSz="9124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1555" algn="l" defTabSz="9124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38120" algn="l" defTabSz="9124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4685" algn="l" defTabSz="9124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0615" algn="l" defTabSz="9124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2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lyn" initials="m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070C0"/>
    <a:srgbClr val="009899"/>
    <a:srgbClr val="F28D01"/>
    <a:srgbClr val="2A7E1F"/>
    <a:srgbClr val="059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252" y="52"/>
      </p:cViewPr>
      <p:guideLst>
        <p:guide orient="horz" pos="2142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莫宇剑" userId="6be7dba0f1655444" providerId="LiveId" clId="{2F232389-6705-4750-A223-32039A12B0DE}"/>
    <pc:docChg chg="undo addSld delSld modSld">
      <pc:chgData name="莫宇剑" userId="6be7dba0f1655444" providerId="LiveId" clId="{2F232389-6705-4750-A223-32039A12B0DE}" dt="2017-12-08T15:41:36.571" v="253" actId="20577"/>
      <pc:docMkLst>
        <pc:docMk/>
      </pc:docMkLst>
      <pc:sldChg chg="modSp">
        <pc:chgData name="莫宇剑" userId="6be7dba0f1655444" providerId="LiveId" clId="{2F232389-6705-4750-A223-32039A12B0DE}" dt="2017-12-08T15:31:17.825" v="69" actId="20577"/>
        <pc:sldMkLst>
          <pc:docMk/>
          <pc:sldMk cId="0" sldId="256"/>
        </pc:sldMkLst>
        <pc:spChg chg="mod">
          <ac:chgData name="莫宇剑" userId="6be7dba0f1655444" providerId="LiveId" clId="{2F232389-6705-4750-A223-32039A12B0DE}" dt="2017-12-08T15:31:17.825" v="69" actId="20577"/>
          <ac:spMkLst>
            <pc:docMk/>
            <pc:sldMk cId="0" sldId="256"/>
            <ac:spMk id="8" creationId="{00000000-0000-0000-0000-000000000000}"/>
          </ac:spMkLst>
        </pc:spChg>
      </pc:sldChg>
      <pc:sldChg chg="add del">
        <pc:chgData name="莫宇剑" userId="6be7dba0f1655444" providerId="LiveId" clId="{2F232389-6705-4750-A223-32039A12B0DE}" dt="2017-12-08T15:41:16.321" v="247" actId="2696"/>
        <pc:sldMkLst>
          <pc:docMk/>
          <pc:sldMk cId="0" sldId="257"/>
        </pc:sldMkLst>
      </pc:sldChg>
      <pc:sldChg chg="modSp addAnim delAnim">
        <pc:chgData name="莫宇剑" userId="6be7dba0f1655444" providerId="LiveId" clId="{2F232389-6705-4750-A223-32039A12B0DE}" dt="2017-12-08T15:41:36.571" v="253" actId="20577"/>
        <pc:sldMkLst>
          <pc:docMk/>
          <pc:sldMk cId="0" sldId="286"/>
        </pc:sldMkLst>
        <pc:spChg chg="mod">
          <ac:chgData name="莫宇剑" userId="6be7dba0f1655444" providerId="LiveId" clId="{2F232389-6705-4750-A223-32039A12B0DE}" dt="2017-12-08T15:41:36.571" v="253" actId="20577"/>
          <ac:spMkLst>
            <pc:docMk/>
            <pc:sldMk cId="0" sldId="286"/>
            <ac:spMk id="3" creationId="{00000000-0000-0000-0000-000000000000}"/>
          </ac:spMkLst>
        </pc:spChg>
        <pc:spChg chg="mod">
          <ac:chgData name="莫宇剑" userId="6be7dba0f1655444" providerId="LiveId" clId="{2F232389-6705-4750-A223-32039A12B0DE}" dt="2017-12-08T15:39:13.664" v="212" actId="14100"/>
          <ac:spMkLst>
            <pc:docMk/>
            <pc:sldMk cId="0" sldId="286"/>
            <ac:spMk id="15" creationId="{00000000-0000-0000-0000-000000000000}"/>
          </ac:spMkLst>
        </pc:spChg>
        <pc:spChg chg="mod">
          <ac:chgData name="莫宇剑" userId="6be7dba0f1655444" providerId="LiveId" clId="{2F232389-6705-4750-A223-32039A12B0DE}" dt="2017-12-08T15:39:09.588" v="211" actId="20577"/>
          <ac:spMkLst>
            <pc:docMk/>
            <pc:sldMk cId="0" sldId="286"/>
            <ac:spMk id="16" creationId="{00000000-0000-0000-0000-000000000000}"/>
          </ac:spMkLst>
        </pc:spChg>
      </pc:sldChg>
      <pc:sldChg chg="modSp">
        <pc:chgData name="莫宇剑" userId="6be7dba0f1655444" providerId="LiveId" clId="{2F232389-6705-4750-A223-32039A12B0DE}" dt="2017-12-08T15:33:06.363" v="96" actId="20577"/>
        <pc:sldMkLst>
          <pc:docMk/>
          <pc:sldMk cId="0" sldId="317"/>
        </pc:sldMkLst>
        <pc:spChg chg="mod">
          <ac:chgData name="莫宇剑" userId="6be7dba0f1655444" providerId="LiveId" clId="{2F232389-6705-4750-A223-32039A12B0DE}" dt="2017-12-08T15:32:49.802" v="90" actId="20577"/>
          <ac:spMkLst>
            <pc:docMk/>
            <pc:sldMk cId="0" sldId="317"/>
            <ac:spMk id="15" creationId="{00000000-0000-0000-0000-000000000000}"/>
          </ac:spMkLst>
        </pc:spChg>
        <pc:spChg chg="mod">
          <ac:chgData name="莫宇剑" userId="6be7dba0f1655444" providerId="LiveId" clId="{2F232389-6705-4750-A223-32039A12B0DE}" dt="2017-12-08T15:31:09.952" v="57" actId="1076"/>
          <ac:spMkLst>
            <pc:docMk/>
            <pc:sldMk cId="0" sldId="317"/>
            <ac:spMk id="21" creationId="{00000000-0000-0000-0000-000000000000}"/>
          </ac:spMkLst>
        </pc:spChg>
        <pc:spChg chg="mod">
          <ac:chgData name="莫宇剑" userId="6be7dba0f1655444" providerId="LiveId" clId="{2F232389-6705-4750-A223-32039A12B0DE}" dt="2017-12-08T15:33:06.363" v="96" actId="20577"/>
          <ac:spMkLst>
            <pc:docMk/>
            <pc:sldMk cId="0" sldId="317"/>
            <ac:spMk id="22" creationId="{00000000-0000-0000-0000-000000000000}"/>
          </ac:spMkLst>
        </pc:spChg>
        <pc:spChg chg="mod">
          <ac:chgData name="莫宇剑" userId="6be7dba0f1655444" providerId="LiveId" clId="{2F232389-6705-4750-A223-32039A12B0DE}" dt="2017-12-08T15:32:56.541" v="91" actId="1076"/>
          <ac:spMkLst>
            <pc:docMk/>
            <pc:sldMk cId="0" sldId="317"/>
            <ac:spMk id="62" creationId="{8611994D-59C1-473C-AA77-4C2C745AC31F}"/>
          </ac:spMkLst>
        </pc:spChg>
        <pc:grpChg chg="mod">
          <ac:chgData name="莫宇剑" userId="6be7dba0f1655444" providerId="LiveId" clId="{2F232389-6705-4750-A223-32039A12B0DE}" dt="2017-12-08T15:32:41.707" v="86" actId="1076"/>
          <ac:grpSpMkLst>
            <pc:docMk/>
            <pc:sldMk cId="0" sldId="317"/>
            <ac:grpSpMk id="11" creationId="{00000000-0000-0000-0000-000000000000}"/>
          </ac:grpSpMkLst>
        </pc:grpChg>
        <pc:grpChg chg="mod">
          <ac:chgData name="莫宇剑" userId="6be7dba0f1655444" providerId="LiveId" clId="{2F232389-6705-4750-A223-32039A12B0DE}" dt="2017-12-08T15:31:28.129" v="70" actId="20577"/>
          <ac:grpSpMkLst>
            <pc:docMk/>
            <pc:sldMk cId="0" sldId="317"/>
            <ac:grpSpMk id="12" creationId="{00000000-0000-0000-0000-000000000000}"/>
          </ac:grpSpMkLst>
        </pc:grpChg>
        <pc:grpChg chg="mod">
          <ac:chgData name="莫宇剑" userId="6be7dba0f1655444" providerId="LiveId" clId="{2F232389-6705-4750-A223-32039A12B0DE}" dt="2017-12-08T15:32:59.959" v="92" actId="1076"/>
          <ac:grpSpMkLst>
            <pc:docMk/>
            <pc:sldMk cId="0" sldId="317"/>
            <ac:grpSpMk id="18" creationId="{00000000-0000-0000-0000-000000000000}"/>
          </ac:grpSpMkLst>
        </pc:grpChg>
      </pc:sldChg>
      <pc:sldChg chg="modSp modAnim">
        <pc:chgData name="莫宇剑" userId="6be7dba0f1655444" providerId="LiveId" clId="{2F232389-6705-4750-A223-32039A12B0DE}" dt="2017-12-08T15:33:27.610" v="158" actId="20577"/>
        <pc:sldMkLst>
          <pc:docMk/>
          <pc:sldMk cId="0" sldId="318"/>
        </pc:sldMkLst>
        <pc:spChg chg="mod">
          <ac:chgData name="莫宇剑" userId="6be7dba0f1655444" providerId="LiveId" clId="{2F232389-6705-4750-A223-32039A12B0DE}" dt="2017-12-08T15:33:27.610" v="158" actId="20577"/>
          <ac:spMkLst>
            <pc:docMk/>
            <pc:sldMk cId="0" sldId="318"/>
            <ac:spMk id="16" creationId="{00000000-0000-0000-0000-000000000000}"/>
          </ac:spMkLst>
        </pc:spChg>
        <pc:spChg chg="mod">
          <ac:chgData name="莫宇剑" userId="6be7dba0f1655444" providerId="LiveId" clId="{2F232389-6705-4750-A223-32039A12B0DE}" dt="2017-12-08T15:33:13.949" v="99" actId="20577"/>
          <ac:spMkLst>
            <pc:docMk/>
            <pc:sldMk cId="0" sldId="318"/>
            <ac:spMk id="17" creationId="{00000000-0000-0000-0000-000000000000}"/>
          </ac:spMkLst>
        </pc:spChg>
      </pc:sldChg>
      <pc:sldChg chg="add del">
        <pc:chgData name="莫宇剑" userId="6be7dba0f1655444" providerId="LiveId" clId="{2F232389-6705-4750-A223-32039A12B0DE}" dt="2017-12-08T15:41:10.541" v="239" actId="20577"/>
        <pc:sldMkLst>
          <pc:docMk/>
          <pc:sldMk cId="1124110028" sldId="319"/>
        </pc:sldMkLst>
      </pc:sldChg>
      <pc:sldChg chg="add del">
        <pc:chgData name="莫宇剑" userId="6be7dba0f1655444" providerId="LiveId" clId="{2F232389-6705-4750-A223-32039A12B0DE}" dt="2017-12-08T15:41:20.620" v="249" actId="20577"/>
        <pc:sldMkLst>
          <pc:docMk/>
          <pc:sldMk cId="1512220557" sldId="319"/>
        </pc:sldMkLst>
      </pc:sldChg>
      <pc:sldChg chg="del">
        <pc:chgData name="莫宇剑" userId="6be7dba0f1655444" providerId="LiveId" clId="{2F232389-6705-4750-A223-32039A12B0DE}" dt="2017-12-08T15:39:26.090" v="213" actId="2696"/>
        <pc:sldMkLst>
          <pc:docMk/>
          <pc:sldMk cId="2091360044" sldId="319"/>
        </pc:sldMkLst>
      </pc:sldChg>
      <pc:sldChg chg="del">
        <pc:chgData name="莫宇剑" userId="6be7dba0f1655444" providerId="LiveId" clId="{2F232389-6705-4750-A223-32039A12B0DE}" dt="2017-12-08T15:39:26.750" v="214" actId="2696"/>
        <pc:sldMkLst>
          <pc:docMk/>
          <pc:sldMk cId="2314866422" sldId="320"/>
        </pc:sldMkLst>
      </pc:sldChg>
      <pc:sldChg chg="del">
        <pc:chgData name="莫宇剑" userId="6be7dba0f1655444" providerId="LiveId" clId="{2F232389-6705-4750-A223-32039A12B0DE}" dt="2017-12-08T15:39:27.286" v="215" actId="2696"/>
        <pc:sldMkLst>
          <pc:docMk/>
          <pc:sldMk cId="1536239637" sldId="32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565" indent="0" algn="ctr">
              <a:buNone/>
              <a:defRPr sz="2000"/>
            </a:lvl2pPr>
            <a:lvl3pPr marL="912495" indent="0" algn="ctr">
              <a:buNone/>
              <a:defRPr sz="1700"/>
            </a:lvl3pPr>
            <a:lvl4pPr marL="1369060" indent="0" algn="ctr">
              <a:buNone/>
              <a:defRPr sz="1600"/>
            </a:lvl4pPr>
            <a:lvl5pPr marL="1825625" indent="0" algn="ctr">
              <a:buNone/>
              <a:defRPr sz="1600"/>
            </a:lvl5pPr>
            <a:lvl6pPr marL="2281555" indent="0" algn="ctr">
              <a:buNone/>
              <a:defRPr sz="1600"/>
            </a:lvl6pPr>
            <a:lvl7pPr marL="2738120" indent="0" algn="ctr">
              <a:buNone/>
              <a:defRPr sz="1600"/>
            </a:lvl7pPr>
            <a:lvl8pPr marL="3194685" indent="0" algn="ctr">
              <a:buNone/>
              <a:defRPr sz="1600"/>
            </a:lvl8pPr>
            <a:lvl9pPr marL="3650615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565" indent="0" algn="ctr">
              <a:buNone/>
              <a:defRPr sz="2000"/>
            </a:lvl2pPr>
            <a:lvl3pPr marL="912495" indent="0" algn="ctr">
              <a:buNone/>
              <a:defRPr sz="1700"/>
            </a:lvl3pPr>
            <a:lvl4pPr marL="1369060" indent="0" algn="ctr">
              <a:buNone/>
              <a:defRPr sz="1600"/>
            </a:lvl4pPr>
            <a:lvl5pPr marL="1825625" indent="0" algn="ctr">
              <a:buNone/>
              <a:defRPr sz="1600"/>
            </a:lvl5pPr>
            <a:lvl6pPr marL="2281555" indent="0" algn="ctr">
              <a:buNone/>
              <a:defRPr sz="1600"/>
            </a:lvl6pPr>
            <a:lvl7pPr marL="2738120" indent="0" algn="ctr">
              <a:buNone/>
              <a:defRPr sz="1600"/>
            </a:lvl7pPr>
            <a:lvl8pPr marL="3194685" indent="0" algn="ctr">
              <a:buNone/>
              <a:defRPr sz="1600"/>
            </a:lvl8pPr>
            <a:lvl9pPr marL="3650615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56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49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62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5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6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6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565" indent="0">
              <a:buNone/>
              <a:defRPr sz="2400"/>
            </a:lvl2pPr>
            <a:lvl3pPr marL="912495" indent="0">
              <a:buNone/>
              <a:defRPr sz="2000"/>
            </a:lvl3pPr>
            <a:lvl4pPr marL="1369060" indent="0">
              <a:buNone/>
              <a:defRPr sz="1700"/>
            </a:lvl4pPr>
            <a:lvl5pPr marL="1825625" indent="0">
              <a:buNone/>
              <a:defRPr sz="1700"/>
            </a:lvl5pPr>
            <a:lvl6pPr marL="2281555" indent="0">
              <a:buNone/>
              <a:defRPr sz="1700"/>
            </a:lvl6pPr>
            <a:lvl7pPr marL="2738120" indent="0">
              <a:buNone/>
              <a:defRPr sz="1700"/>
            </a:lvl7pPr>
            <a:lvl8pPr marL="3194685" indent="0">
              <a:buNone/>
              <a:defRPr sz="1700"/>
            </a:lvl8pPr>
            <a:lvl9pPr marL="3650615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565" indent="0">
              <a:buNone/>
              <a:defRPr sz="2400"/>
            </a:lvl2pPr>
            <a:lvl3pPr marL="912495" indent="0">
              <a:buNone/>
              <a:defRPr sz="2000"/>
            </a:lvl3pPr>
            <a:lvl4pPr marL="1369060" indent="0">
              <a:buNone/>
              <a:defRPr sz="1700"/>
            </a:lvl4pPr>
            <a:lvl5pPr marL="1825625" indent="0">
              <a:buNone/>
              <a:defRPr sz="1700"/>
            </a:lvl5pPr>
            <a:lvl6pPr marL="2281555" indent="0">
              <a:buNone/>
              <a:defRPr sz="1700"/>
            </a:lvl6pPr>
            <a:lvl7pPr marL="2738120" indent="0">
              <a:buNone/>
              <a:defRPr sz="1700"/>
            </a:lvl7pPr>
            <a:lvl8pPr marL="3194685" indent="0">
              <a:buNone/>
              <a:defRPr sz="1700"/>
            </a:lvl8pPr>
            <a:lvl9pPr marL="3650615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565" indent="0">
              <a:buNone/>
              <a:defRPr sz="2800"/>
            </a:lvl2pPr>
            <a:lvl3pPr marL="912495" indent="0">
              <a:buNone/>
              <a:defRPr sz="2400"/>
            </a:lvl3pPr>
            <a:lvl4pPr marL="1369060" indent="0">
              <a:buNone/>
              <a:defRPr sz="2000"/>
            </a:lvl4pPr>
            <a:lvl5pPr marL="1825625" indent="0">
              <a:buNone/>
              <a:defRPr sz="2000"/>
            </a:lvl5pPr>
            <a:lvl6pPr marL="2281555" indent="0">
              <a:buNone/>
              <a:defRPr sz="2000"/>
            </a:lvl6pPr>
            <a:lvl7pPr marL="2738120" indent="0">
              <a:buNone/>
              <a:defRPr sz="2000"/>
            </a:lvl7pPr>
            <a:lvl8pPr marL="3194685" indent="0">
              <a:buNone/>
              <a:defRPr sz="2000"/>
            </a:lvl8pPr>
            <a:lvl9pPr marL="3650615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565" indent="0">
              <a:buNone/>
              <a:defRPr sz="1700"/>
            </a:lvl2pPr>
            <a:lvl3pPr marL="912495" indent="0">
              <a:buNone/>
              <a:defRPr sz="1600"/>
            </a:lvl3pPr>
            <a:lvl4pPr marL="1369060" indent="0">
              <a:buNone/>
              <a:defRPr sz="1300"/>
            </a:lvl4pPr>
            <a:lvl5pPr marL="1825625" indent="0">
              <a:buNone/>
              <a:defRPr sz="1300"/>
            </a:lvl5pPr>
            <a:lvl6pPr marL="2281555" indent="0">
              <a:buNone/>
              <a:defRPr sz="1300"/>
            </a:lvl6pPr>
            <a:lvl7pPr marL="2738120" indent="0">
              <a:buNone/>
              <a:defRPr sz="1300"/>
            </a:lvl7pPr>
            <a:lvl8pPr marL="3194685" indent="0">
              <a:buNone/>
              <a:defRPr sz="1300"/>
            </a:lvl8pPr>
            <a:lvl9pPr marL="3650615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8" name="组合 7"/>
          <p:cNvGrpSpPr>
            <a:grpSpLocks noChangeAspect="1"/>
          </p:cNvGrpSpPr>
          <p:nvPr userDrawn="1"/>
        </p:nvGrpSpPr>
        <p:grpSpPr bwMode="auto">
          <a:xfrm>
            <a:off x="606056" y="569533"/>
            <a:ext cx="11099010" cy="5900499"/>
            <a:chOff x="1608912" y="1173758"/>
            <a:chExt cx="6572388" cy="3482975"/>
          </a:xfrm>
        </p:grpSpPr>
        <p:sp>
          <p:nvSpPr>
            <p:cNvPr id="9" name="Freeform 5"/>
            <p:cNvSpPr/>
            <p:nvPr/>
          </p:nvSpPr>
          <p:spPr bwMode="auto">
            <a:xfrm>
              <a:off x="1608912" y="1173758"/>
              <a:ext cx="6572388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7700506" y="4184533"/>
              <a:ext cx="449211" cy="447206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1" name="Freeform 7"/>
          <p:cNvSpPr/>
          <p:nvPr userDrawn="1"/>
        </p:nvSpPr>
        <p:spPr bwMode="auto">
          <a:xfrm>
            <a:off x="490110" y="396756"/>
            <a:ext cx="1953261" cy="1503393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71956" tIns="35987" rIns="71956" bIns="35987"/>
          <a:lstStyle/>
          <a:p>
            <a:endParaRPr lang="zh-CN" altLang="en-US" sz="800">
              <a:solidFill>
                <a:srgbClr val="0070C0"/>
              </a:solidFill>
            </a:endParaRPr>
          </a:p>
        </p:txBody>
      </p:sp>
      <p:pic>
        <p:nvPicPr>
          <p:cNvPr id="13" name="图片 12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91" y="608400"/>
            <a:ext cx="1155600" cy="115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56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49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62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5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6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6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565" indent="0">
              <a:buNone/>
              <a:defRPr sz="2400"/>
            </a:lvl2pPr>
            <a:lvl3pPr marL="912495" indent="0">
              <a:buNone/>
              <a:defRPr sz="2000"/>
            </a:lvl3pPr>
            <a:lvl4pPr marL="1369060" indent="0">
              <a:buNone/>
              <a:defRPr sz="1700"/>
            </a:lvl4pPr>
            <a:lvl5pPr marL="1825625" indent="0">
              <a:buNone/>
              <a:defRPr sz="1700"/>
            </a:lvl5pPr>
            <a:lvl6pPr marL="2281555" indent="0">
              <a:buNone/>
              <a:defRPr sz="1700"/>
            </a:lvl6pPr>
            <a:lvl7pPr marL="2738120" indent="0">
              <a:buNone/>
              <a:defRPr sz="1700"/>
            </a:lvl7pPr>
            <a:lvl8pPr marL="3194685" indent="0">
              <a:buNone/>
              <a:defRPr sz="1700"/>
            </a:lvl8pPr>
            <a:lvl9pPr marL="3650615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565" indent="0">
              <a:buNone/>
              <a:defRPr sz="2400"/>
            </a:lvl2pPr>
            <a:lvl3pPr marL="912495" indent="0">
              <a:buNone/>
              <a:defRPr sz="2000"/>
            </a:lvl3pPr>
            <a:lvl4pPr marL="1369060" indent="0">
              <a:buNone/>
              <a:defRPr sz="1700"/>
            </a:lvl4pPr>
            <a:lvl5pPr marL="1825625" indent="0">
              <a:buNone/>
              <a:defRPr sz="1700"/>
            </a:lvl5pPr>
            <a:lvl6pPr marL="2281555" indent="0">
              <a:buNone/>
              <a:defRPr sz="1700"/>
            </a:lvl6pPr>
            <a:lvl7pPr marL="2738120" indent="0">
              <a:buNone/>
              <a:defRPr sz="1700"/>
            </a:lvl7pPr>
            <a:lvl8pPr marL="3194685" indent="0">
              <a:buNone/>
              <a:defRPr sz="1700"/>
            </a:lvl8pPr>
            <a:lvl9pPr marL="3650615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565" indent="0">
              <a:buNone/>
              <a:defRPr sz="2800"/>
            </a:lvl2pPr>
            <a:lvl3pPr marL="912495" indent="0">
              <a:buNone/>
              <a:defRPr sz="2400"/>
            </a:lvl3pPr>
            <a:lvl4pPr marL="1369060" indent="0">
              <a:buNone/>
              <a:defRPr sz="2000"/>
            </a:lvl4pPr>
            <a:lvl5pPr marL="1825625" indent="0">
              <a:buNone/>
              <a:defRPr sz="2000"/>
            </a:lvl5pPr>
            <a:lvl6pPr marL="2281555" indent="0">
              <a:buNone/>
              <a:defRPr sz="2000"/>
            </a:lvl6pPr>
            <a:lvl7pPr marL="2738120" indent="0">
              <a:buNone/>
              <a:defRPr sz="2000"/>
            </a:lvl7pPr>
            <a:lvl8pPr marL="3194685" indent="0">
              <a:buNone/>
              <a:defRPr sz="2000"/>
            </a:lvl8pPr>
            <a:lvl9pPr marL="3650615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565" indent="0">
              <a:buNone/>
              <a:defRPr sz="1700"/>
            </a:lvl2pPr>
            <a:lvl3pPr marL="912495" indent="0">
              <a:buNone/>
              <a:defRPr sz="1600"/>
            </a:lvl3pPr>
            <a:lvl4pPr marL="1369060" indent="0">
              <a:buNone/>
              <a:defRPr sz="1300"/>
            </a:lvl4pPr>
            <a:lvl5pPr marL="1825625" indent="0">
              <a:buNone/>
              <a:defRPr sz="1300"/>
            </a:lvl5pPr>
            <a:lvl6pPr marL="2281555" indent="0">
              <a:buNone/>
              <a:defRPr sz="1300"/>
            </a:lvl6pPr>
            <a:lvl7pPr marL="2738120" indent="0">
              <a:buNone/>
              <a:defRPr sz="1300"/>
            </a:lvl7pPr>
            <a:lvl8pPr marL="3194685" indent="0">
              <a:buNone/>
              <a:defRPr sz="1300"/>
            </a:lvl8pPr>
            <a:lvl9pPr marL="3650615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49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330" indent="-226060" algn="l" defTabSz="912495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30" indent="-226060" algn="l" defTabSz="91249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095" indent="-226060" algn="l" defTabSz="91249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226060" algn="l" defTabSz="91249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590" indent="-226060" algn="l" defTabSz="91249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155" indent="-226060" algn="l" defTabSz="91249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085" indent="-226060" algn="l" defTabSz="91249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650" indent="-226060" algn="l" defTabSz="91249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215" indent="-226060" algn="l" defTabSz="91249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6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49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60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62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55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20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68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61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49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330" indent="-226060" algn="l" defTabSz="912495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30" indent="-226060" algn="l" defTabSz="91249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095" indent="-226060" algn="l" defTabSz="91249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226060" algn="l" defTabSz="91249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590" indent="-226060" algn="l" defTabSz="91249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155" indent="-226060" algn="l" defTabSz="91249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085" indent="-226060" algn="l" defTabSz="91249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650" indent="-226060" algn="l" defTabSz="91249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215" indent="-226060" algn="l" defTabSz="91249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6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49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60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62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55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20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68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61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" y="0"/>
            <a:ext cx="12191210" cy="68595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0086" y="2483187"/>
            <a:ext cx="10935007" cy="923156"/>
          </a:xfrm>
          <a:prstGeom prst="rect">
            <a:avLst/>
          </a:prstGeom>
          <a:noFill/>
        </p:spPr>
        <p:txBody>
          <a:bodyPr lIns="91270" tIns="45634" rIns="91270" bIns="45634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charset="-122"/>
                <a:ea typeface="微软雅黑" charset="-122"/>
              </a:rPr>
              <a:t>知识点：</a:t>
            </a:r>
            <a:r>
              <a:rPr lang="zh-CN" altLang="en-US" sz="40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charset="-122"/>
                <a:ea typeface="微软雅黑" charset="-122"/>
              </a:rPr>
              <a:t>利用</a:t>
            </a:r>
            <a:r>
              <a:rPr lang="en-US" altLang="zh-CN" sz="40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charset="-122"/>
                <a:ea typeface="微软雅黑" charset="-122"/>
              </a:rPr>
              <a:t>Metasploit</a:t>
            </a:r>
            <a:r>
              <a:rPr lang="zh-CN" altLang="en-US" sz="40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charset="-122"/>
                <a:ea typeface="微软雅黑" charset="-122"/>
              </a:rPr>
              <a:t>的执行攻击的步骤</a:t>
            </a:r>
            <a:endParaRPr lang="en-US" altLang="zh-CN" sz="5400" dirty="0">
              <a:ln w="19050">
                <a:solidFill>
                  <a:srgbClr val="000000">
                    <a:tint val="1000"/>
                  </a:srgbClr>
                </a:solidFill>
                <a:prstDash val="solid"/>
              </a:ln>
              <a:solidFill>
                <a:srgbClr val="A7C6E5">
                  <a:lumMod val="20000"/>
                  <a:lumOff val="80000"/>
                </a:srgbClr>
              </a:solidFill>
              <a:latin typeface="微软雅黑" charset="-122"/>
              <a:ea typeface="微软雅黑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921007" y="4936527"/>
            <a:ext cx="808038" cy="1385888"/>
            <a:chOff x="921007" y="4936527"/>
            <a:chExt cx="808038" cy="1385888"/>
          </a:xfrm>
        </p:grpSpPr>
        <p:sp>
          <p:nvSpPr>
            <p:cNvPr id="9" name="Freeform 223"/>
            <p:cNvSpPr/>
            <p:nvPr/>
          </p:nvSpPr>
          <p:spPr bwMode="auto">
            <a:xfrm>
              <a:off x="921007" y="5488977"/>
              <a:ext cx="339725" cy="395288"/>
            </a:xfrm>
            <a:custGeom>
              <a:avLst/>
              <a:gdLst>
                <a:gd name="T0" fmla="*/ 181 w 211"/>
                <a:gd name="T1" fmla="*/ 99 h 246"/>
                <a:gd name="T2" fmla="*/ 180 w 211"/>
                <a:gd name="T3" fmla="*/ 44 h 246"/>
                <a:gd name="T4" fmla="*/ 118 w 211"/>
                <a:gd name="T5" fmla="*/ 48 h 246"/>
                <a:gd name="T6" fmla="*/ 38 w 211"/>
                <a:gd name="T7" fmla="*/ 20 h 246"/>
                <a:gd name="T8" fmla="*/ 27 w 211"/>
                <a:gd name="T9" fmla="*/ 104 h 246"/>
                <a:gd name="T10" fmla="*/ 43 w 211"/>
                <a:gd name="T11" fmla="*/ 160 h 246"/>
                <a:gd name="T12" fmla="*/ 39 w 211"/>
                <a:gd name="T13" fmla="*/ 223 h 246"/>
                <a:gd name="T14" fmla="*/ 104 w 211"/>
                <a:gd name="T15" fmla="*/ 203 h 246"/>
                <a:gd name="T16" fmla="*/ 142 w 211"/>
                <a:gd name="T17" fmla="*/ 208 h 246"/>
                <a:gd name="T18" fmla="*/ 156 w 211"/>
                <a:gd name="T19" fmla="*/ 165 h 246"/>
                <a:gd name="T20" fmla="*/ 197 w 211"/>
                <a:gd name="T21" fmla="*/ 155 h 246"/>
                <a:gd name="T22" fmla="*/ 181 w 211"/>
                <a:gd name="T23" fmla="*/ 9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1" h="246">
                  <a:moveTo>
                    <a:pt x="181" y="99"/>
                  </a:moveTo>
                  <a:cubicBezTo>
                    <a:pt x="198" y="83"/>
                    <a:pt x="198" y="61"/>
                    <a:pt x="180" y="44"/>
                  </a:cubicBezTo>
                  <a:cubicBezTo>
                    <a:pt x="160" y="25"/>
                    <a:pt x="135" y="31"/>
                    <a:pt x="118" y="48"/>
                  </a:cubicBezTo>
                  <a:cubicBezTo>
                    <a:pt x="107" y="12"/>
                    <a:pt x="72" y="0"/>
                    <a:pt x="38" y="20"/>
                  </a:cubicBezTo>
                  <a:cubicBezTo>
                    <a:pt x="3" y="40"/>
                    <a:pt x="1" y="78"/>
                    <a:pt x="27" y="104"/>
                  </a:cubicBezTo>
                  <a:cubicBezTo>
                    <a:pt x="0" y="119"/>
                    <a:pt x="15" y="153"/>
                    <a:pt x="43" y="160"/>
                  </a:cubicBezTo>
                  <a:cubicBezTo>
                    <a:pt x="29" y="177"/>
                    <a:pt x="22" y="206"/>
                    <a:pt x="39" y="223"/>
                  </a:cubicBezTo>
                  <a:cubicBezTo>
                    <a:pt x="62" y="246"/>
                    <a:pt x="93" y="229"/>
                    <a:pt x="104" y="203"/>
                  </a:cubicBezTo>
                  <a:cubicBezTo>
                    <a:pt x="114" y="214"/>
                    <a:pt x="129" y="218"/>
                    <a:pt x="142" y="208"/>
                  </a:cubicBezTo>
                  <a:cubicBezTo>
                    <a:pt x="157" y="197"/>
                    <a:pt x="160" y="181"/>
                    <a:pt x="156" y="165"/>
                  </a:cubicBezTo>
                  <a:cubicBezTo>
                    <a:pt x="170" y="172"/>
                    <a:pt x="187" y="171"/>
                    <a:pt x="197" y="155"/>
                  </a:cubicBezTo>
                  <a:cubicBezTo>
                    <a:pt x="211" y="134"/>
                    <a:pt x="200" y="112"/>
                    <a:pt x="181" y="99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Freeform 224"/>
            <p:cNvSpPr/>
            <p:nvPr/>
          </p:nvSpPr>
          <p:spPr bwMode="auto">
            <a:xfrm>
              <a:off x="1016257" y="5133377"/>
              <a:ext cx="314325" cy="330200"/>
            </a:xfrm>
            <a:custGeom>
              <a:avLst/>
              <a:gdLst>
                <a:gd name="T0" fmla="*/ 157 w 196"/>
                <a:gd name="T1" fmla="*/ 53 h 205"/>
                <a:gd name="T2" fmla="*/ 127 w 196"/>
                <a:gd name="T3" fmla="*/ 4 h 205"/>
                <a:gd name="T4" fmla="*/ 82 w 196"/>
                <a:gd name="T5" fmla="*/ 31 h 205"/>
                <a:gd name="T6" fmla="*/ 14 w 196"/>
                <a:gd name="T7" fmla="*/ 53 h 205"/>
                <a:gd name="T8" fmla="*/ 40 w 196"/>
                <a:gd name="T9" fmla="*/ 118 h 205"/>
                <a:gd name="T10" fmla="*/ 75 w 196"/>
                <a:gd name="T11" fmla="*/ 173 h 205"/>
                <a:gd name="T12" fmla="*/ 133 w 196"/>
                <a:gd name="T13" fmla="*/ 157 h 205"/>
                <a:gd name="T14" fmla="*/ 167 w 196"/>
                <a:gd name="T15" fmla="*/ 153 h 205"/>
                <a:gd name="T16" fmla="*/ 167 w 196"/>
                <a:gd name="T17" fmla="*/ 120 h 205"/>
                <a:gd name="T18" fmla="*/ 194 w 196"/>
                <a:gd name="T19" fmla="*/ 95 h 205"/>
                <a:gd name="T20" fmla="*/ 157 w 196"/>
                <a:gd name="T21" fmla="*/ 5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205">
                  <a:moveTo>
                    <a:pt x="157" y="53"/>
                  </a:moveTo>
                  <a:cubicBezTo>
                    <a:pt x="156" y="32"/>
                    <a:pt x="150" y="9"/>
                    <a:pt x="127" y="4"/>
                  </a:cubicBezTo>
                  <a:cubicBezTo>
                    <a:pt x="107" y="0"/>
                    <a:pt x="85" y="12"/>
                    <a:pt x="82" y="31"/>
                  </a:cubicBezTo>
                  <a:cubicBezTo>
                    <a:pt x="60" y="15"/>
                    <a:pt x="28" y="30"/>
                    <a:pt x="14" y="53"/>
                  </a:cubicBezTo>
                  <a:cubicBezTo>
                    <a:pt x="0" y="78"/>
                    <a:pt x="15" y="110"/>
                    <a:pt x="40" y="118"/>
                  </a:cubicBezTo>
                  <a:cubicBezTo>
                    <a:pt x="9" y="141"/>
                    <a:pt x="41" y="194"/>
                    <a:pt x="75" y="173"/>
                  </a:cubicBezTo>
                  <a:cubicBezTo>
                    <a:pt x="89" y="205"/>
                    <a:pt x="128" y="187"/>
                    <a:pt x="133" y="157"/>
                  </a:cubicBezTo>
                  <a:cubicBezTo>
                    <a:pt x="144" y="163"/>
                    <a:pt x="159" y="166"/>
                    <a:pt x="167" y="153"/>
                  </a:cubicBezTo>
                  <a:cubicBezTo>
                    <a:pt x="174" y="142"/>
                    <a:pt x="173" y="130"/>
                    <a:pt x="167" y="120"/>
                  </a:cubicBezTo>
                  <a:cubicBezTo>
                    <a:pt x="181" y="120"/>
                    <a:pt x="192" y="111"/>
                    <a:pt x="194" y="95"/>
                  </a:cubicBezTo>
                  <a:cubicBezTo>
                    <a:pt x="196" y="72"/>
                    <a:pt x="177" y="57"/>
                    <a:pt x="157" y="53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" name="Freeform 225"/>
            <p:cNvSpPr/>
            <p:nvPr/>
          </p:nvSpPr>
          <p:spPr bwMode="auto">
            <a:xfrm>
              <a:off x="1257557" y="4936527"/>
              <a:ext cx="273050" cy="269875"/>
            </a:xfrm>
            <a:custGeom>
              <a:avLst/>
              <a:gdLst>
                <a:gd name="T0" fmla="*/ 155 w 170"/>
                <a:gd name="T1" fmla="*/ 135 h 167"/>
                <a:gd name="T2" fmla="*/ 134 w 170"/>
                <a:gd name="T3" fmla="*/ 72 h 167"/>
                <a:gd name="T4" fmla="*/ 73 w 170"/>
                <a:gd name="T5" fmla="*/ 38 h 167"/>
                <a:gd name="T6" fmla="*/ 6 w 170"/>
                <a:gd name="T7" fmla="*/ 44 h 167"/>
                <a:gd name="T8" fmla="*/ 27 w 170"/>
                <a:gd name="T9" fmla="*/ 99 h 167"/>
                <a:gd name="T10" fmla="*/ 70 w 170"/>
                <a:gd name="T11" fmla="*/ 126 h 167"/>
                <a:gd name="T12" fmla="*/ 155 w 170"/>
                <a:gd name="T13" fmla="*/ 13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67">
                  <a:moveTo>
                    <a:pt x="155" y="135"/>
                  </a:moveTo>
                  <a:cubicBezTo>
                    <a:pt x="170" y="111"/>
                    <a:pt x="160" y="78"/>
                    <a:pt x="134" y="72"/>
                  </a:cubicBezTo>
                  <a:cubicBezTo>
                    <a:pt x="160" y="33"/>
                    <a:pt x="101" y="0"/>
                    <a:pt x="73" y="38"/>
                  </a:cubicBezTo>
                  <a:cubicBezTo>
                    <a:pt x="56" y="17"/>
                    <a:pt x="17" y="12"/>
                    <a:pt x="6" y="44"/>
                  </a:cubicBezTo>
                  <a:cubicBezTo>
                    <a:pt x="0" y="63"/>
                    <a:pt x="5" y="95"/>
                    <a:pt x="27" y="99"/>
                  </a:cubicBezTo>
                  <a:cubicBezTo>
                    <a:pt x="11" y="125"/>
                    <a:pt x="54" y="152"/>
                    <a:pt x="70" y="126"/>
                  </a:cubicBezTo>
                  <a:cubicBezTo>
                    <a:pt x="87" y="157"/>
                    <a:pt x="135" y="167"/>
                    <a:pt x="155" y="135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226"/>
            <p:cNvSpPr/>
            <p:nvPr/>
          </p:nvSpPr>
          <p:spPr bwMode="auto">
            <a:xfrm>
              <a:off x="1435357" y="5227040"/>
              <a:ext cx="293688" cy="303213"/>
            </a:xfrm>
            <a:custGeom>
              <a:avLst/>
              <a:gdLst>
                <a:gd name="T0" fmla="*/ 119 w 182"/>
                <a:gd name="T1" fmla="*/ 157 h 189"/>
                <a:gd name="T2" fmla="*/ 168 w 182"/>
                <a:gd name="T3" fmla="*/ 142 h 189"/>
                <a:gd name="T4" fmla="*/ 141 w 182"/>
                <a:gd name="T5" fmla="*/ 91 h 189"/>
                <a:gd name="T6" fmla="*/ 132 w 182"/>
                <a:gd name="T7" fmla="*/ 38 h 189"/>
                <a:gd name="T8" fmla="*/ 89 w 182"/>
                <a:gd name="T9" fmla="*/ 45 h 189"/>
                <a:gd name="T10" fmla="*/ 37 w 182"/>
                <a:gd name="T11" fmla="*/ 105 h 189"/>
                <a:gd name="T12" fmla="*/ 70 w 182"/>
                <a:gd name="T13" fmla="*/ 148 h 189"/>
                <a:gd name="T14" fmla="*/ 89 w 182"/>
                <a:gd name="T15" fmla="*/ 183 h 189"/>
                <a:gd name="T16" fmla="*/ 119 w 182"/>
                <a:gd name="T17" fmla="*/ 15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189">
                  <a:moveTo>
                    <a:pt x="119" y="157"/>
                  </a:moveTo>
                  <a:cubicBezTo>
                    <a:pt x="137" y="168"/>
                    <a:pt x="157" y="161"/>
                    <a:pt x="168" y="142"/>
                  </a:cubicBezTo>
                  <a:cubicBezTo>
                    <a:pt x="182" y="117"/>
                    <a:pt x="163" y="98"/>
                    <a:pt x="141" y="91"/>
                  </a:cubicBezTo>
                  <a:cubicBezTo>
                    <a:pt x="155" y="72"/>
                    <a:pt x="156" y="50"/>
                    <a:pt x="132" y="38"/>
                  </a:cubicBezTo>
                  <a:cubicBezTo>
                    <a:pt x="118" y="31"/>
                    <a:pt x="97" y="31"/>
                    <a:pt x="89" y="45"/>
                  </a:cubicBezTo>
                  <a:cubicBezTo>
                    <a:pt x="46" y="0"/>
                    <a:pt x="0" y="87"/>
                    <a:pt x="37" y="105"/>
                  </a:cubicBezTo>
                  <a:cubicBezTo>
                    <a:pt x="15" y="128"/>
                    <a:pt x="49" y="160"/>
                    <a:pt x="70" y="148"/>
                  </a:cubicBezTo>
                  <a:cubicBezTo>
                    <a:pt x="68" y="163"/>
                    <a:pt x="73" y="177"/>
                    <a:pt x="89" y="183"/>
                  </a:cubicBezTo>
                  <a:cubicBezTo>
                    <a:pt x="106" y="189"/>
                    <a:pt x="116" y="172"/>
                    <a:pt x="119" y="15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" name="Freeform 228"/>
            <p:cNvSpPr/>
            <p:nvPr/>
          </p:nvSpPr>
          <p:spPr bwMode="auto">
            <a:xfrm>
              <a:off x="1084519" y="5096865"/>
              <a:ext cx="636588" cy="1225550"/>
            </a:xfrm>
            <a:custGeom>
              <a:avLst/>
              <a:gdLst>
                <a:gd name="T0" fmla="*/ 385 w 395"/>
                <a:gd name="T1" fmla="*/ 317 h 762"/>
                <a:gd name="T2" fmla="*/ 379 w 395"/>
                <a:gd name="T3" fmla="*/ 314 h 762"/>
                <a:gd name="T4" fmla="*/ 375 w 395"/>
                <a:gd name="T5" fmla="*/ 317 h 762"/>
                <a:gd name="T6" fmla="*/ 298 w 395"/>
                <a:gd name="T7" fmla="*/ 414 h 762"/>
                <a:gd name="T8" fmla="*/ 244 w 395"/>
                <a:gd name="T9" fmla="*/ 414 h 762"/>
                <a:gd name="T10" fmla="*/ 246 w 395"/>
                <a:gd name="T11" fmla="*/ 372 h 762"/>
                <a:gd name="T12" fmla="*/ 304 w 395"/>
                <a:gd name="T13" fmla="*/ 175 h 762"/>
                <a:gd name="T14" fmla="*/ 301 w 395"/>
                <a:gd name="T15" fmla="*/ 173 h 762"/>
                <a:gd name="T16" fmla="*/ 293 w 395"/>
                <a:gd name="T17" fmla="*/ 177 h 762"/>
                <a:gd name="T18" fmla="*/ 241 w 395"/>
                <a:gd name="T19" fmla="*/ 239 h 762"/>
                <a:gd name="T20" fmla="*/ 216 w 395"/>
                <a:gd name="T21" fmla="*/ 168 h 762"/>
                <a:gd name="T22" fmla="*/ 207 w 395"/>
                <a:gd name="T23" fmla="*/ 70 h 762"/>
                <a:gd name="T24" fmla="*/ 196 w 395"/>
                <a:gd name="T25" fmla="*/ 42 h 762"/>
                <a:gd name="T26" fmla="*/ 194 w 395"/>
                <a:gd name="T27" fmla="*/ 37 h 762"/>
                <a:gd name="T28" fmla="*/ 172 w 395"/>
                <a:gd name="T29" fmla="*/ 4 h 762"/>
                <a:gd name="T30" fmla="*/ 172 w 395"/>
                <a:gd name="T31" fmla="*/ 3 h 762"/>
                <a:gd name="T32" fmla="*/ 168 w 395"/>
                <a:gd name="T33" fmla="*/ 1 h 762"/>
                <a:gd name="T34" fmla="*/ 163 w 395"/>
                <a:gd name="T35" fmla="*/ 2 h 762"/>
                <a:gd name="T36" fmla="*/ 162 w 395"/>
                <a:gd name="T37" fmla="*/ 9 h 762"/>
                <a:gd name="T38" fmla="*/ 181 w 395"/>
                <a:gd name="T39" fmla="*/ 86 h 762"/>
                <a:gd name="T40" fmla="*/ 175 w 395"/>
                <a:gd name="T41" fmla="*/ 160 h 762"/>
                <a:gd name="T42" fmla="*/ 79 w 395"/>
                <a:gd name="T43" fmla="*/ 117 h 762"/>
                <a:gd name="T44" fmla="*/ 78 w 395"/>
                <a:gd name="T45" fmla="*/ 114 h 762"/>
                <a:gd name="T46" fmla="*/ 78 w 395"/>
                <a:gd name="T47" fmla="*/ 114 h 762"/>
                <a:gd name="T48" fmla="*/ 72 w 395"/>
                <a:gd name="T49" fmla="*/ 114 h 762"/>
                <a:gd name="T50" fmla="*/ 92 w 395"/>
                <a:gd name="T51" fmla="*/ 205 h 762"/>
                <a:gd name="T52" fmla="*/ 139 w 395"/>
                <a:gd name="T53" fmla="*/ 242 h 762"/>
                <a:gd name="T54" fmla="*/ 171 w 395"/>
                <a:gd name="T55" fmla="*/ 303 h 762"/>
                <a:gd name="T56" fmla="*/ 164 w 395"/>
                <a:gd name="T57" fmla="*/ 373 h 762"/>
                <a:gd name="T58" fmla="*/ 104 w 395"/>
                <a:gd name="T59" fmla="*/ 402 h 762"/>
                <a:gd name="T60" fmla="*/ 58 w 395"/>
                <a:gd name="T61" fmla="*/ 386 h 762"/>
                <a:gd name="T62" fmla="*/ 7 w 395"/>
                <a:gd name="T63" fmla="*/ 354 h 762"/>
                <a:gd name="T64" fmla="*/ 2 w 395"/>
                <a:gd name="T65" fmla="*/ 356 h 762"/>
                <a:gd name="T66" fmla="*/ 2 w 395"/>
                <a:gd name="T67" fmla="*/ 356 h 762"/>
                <a:gd name="T68" fmla="*/ 1 w 395"/>
                <a:gd name="T69" fmla="*/ 361 h 762"/>
                <a:gd name="T70" fmla="*/ 62 w 395"/>
                <a:gd name="T71" fmla="*/ 430 h 762"/>
                <a:gd name="T72" fmla="*/ 127 w 395"/>
                <a:gd name="T73" fmla="*/ 522 h 762"/>
                <a:gd name="T74" fmla="*/ 113 w 395"/>
                <a:gd name="T75" fmla="*/ 744 h 762"/>
                <a:gd name="T76" fmla="*/ 115 w 395"/>
                <a:gd name="T77" fmla="*/ 751 h 762"/>
                <a:gd name="T78" fmla="*/ 116 w 395"/>
                <a:gd name="T79" fmla="*/ 753 h 762"/>
                <a:gd name="T80" fmla="*/ 169 w 395"/>
                <a:gd name="T81" fmla="*/ 755 h 762"/>
                <a:gd name="T82" fmla="*/ 256 w 395"/>
                <a:gd name="T83" fmla="*/ 753 h 762"/>
                <a:gd name="T84" fmla="*/ 259 w 395"/>
                <a:gd name="T85" fmla="*/ 750 h 762"/>
                <a:gd name="T86" fmla="*/ 262 w 395"/>
                <a:gd name="T87" fmla="*/ 745 h 762"/>
                <a:gd name="T88" fmla="*/ 243 w 395"/>
                <a:gd name="T89" fmla="*/ 659 h 762"/>
                <a:gd name="T90" fmla="*/ 256 w 395"/>
                <a:gd name="T91" fmla="*/ 506 h 762"/>
                <a:gd name="T92" fmla="*/ 340 w 395"/>
                <a:gd name="T93" fmla="*/ 413 h 762"/>
                <a:gd name="T94" fmla="*/ 385 w 395"/>
                <a:gd name="T95" fmla="*/ 317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5" h="762">
                  <a:moveTo>
                    <a:pt x="385" y="317"/>
                  </a:moveTo>
                  <a:cubicBezTo>
                    <a:pt x="384" y="313"/>
                    <a:pt x="381" y="313"/>
                    <a:pt x="379" y="314"/>
                  </a:cubicBezTo>
                  <a:cubicBezTo>
                    <a:pt x="377" y="314"/>
                    <a:pt x="375" y="315"/>
                    <a:pt x="375" y="317"/>
                  </a:cubicBezTo>
                  <a:cubicBezTo>
                    <a:pt x="361" y="359"/>
                    <a:pt x="333" y="389"/>
                    <a:pt x="298" y="414"/>
                  </a:cubicBezTo>
                  <a:cubicBezTo>
                    <a:pt x="283" y="424"/>
                    <a:pt x="252" y="439"/>
                    <a:pt x="244" y="414"/>
                  </a:cubicBezTo>
                  <a:cubicBezTo>
                    <a:pt x="239" y="401"/>
                    <a:pt x="243" y="385"/>
                    <a:pt x="246" y="372"/>
                  </a:cubicBezTo>
                  <a:cubicBezTo>
                    <a:pt x="261" y="304"/>
                    <a:pt x="330" y="251"/>
                    <a:pt x="304" y="175"/>
                  </a:cubicBezTo>
                  <a:cubicBezTo>
                    <a:pt x="303" y="174"/>
                    <a:pt x="302" y="173"/>
                    <a:pt x="301" y="173"/>
                  </a:cubicBezTo>
                  <a:cubicBezTo>
                    <a:pt x="299" y="171"/>
                    <a:pt x="294" y="173"/>
                    <a:pt x="293" y="177"/>
                  </a:cubicBezTo>
                  <a:cubicBezTo>
                    <a:pt x="290" y="204"/>
                    <a:pt x="275" y="245"/>
                    <a:pt x="241" y="239"/>
                  </a:cubicBezTo>
                  <a:cubicBezTo>
                    <a:pt x="214" y="234"/>
                    <a:pt x="216" y="188"/>
                    <a:pt x="216" y="168"/>
                  </a:cubicBezTo>
                  <a:cubicBezTo>
                    <a:pt x="216" y="135"/>
                    <a:pt x="214" y="102"/>
                    <a:pt x="207" y="70"/>
                  </a:cubicBezTo>
                  <a:cubicBezTo>
                    <a:pt x="205" y="60"/>
                    <a:pt x="201" y="51"/>
                    <a:pt x="196" y="42"/>
                  </a:cubicBezTo>
                  <a:cubicBezTo>
                    <a:pt x="196" y="40"/>
                    <a:pt x="195" y="38"/>
                    <a:pt x="194" y="37"/>
                  </a:cubicBezTo>
                  <a:cubicBezTo>
                    <a:pt x="190" y="24"/>
                    <a:pt x="182" y="13"/>
                    <a:pt x="172" y="4"/>
                  </a:cubicBezTo>
                  <a:cubicBezTo>
                    <a:pt x="172" y="4"/>
                    <a:pt x="172" y="4"/>
                    <a:pt x="172" y="3"/>
                  </a:cubicBezTo>
                  <a:cubicBezTo>
                    <a:pt x="171" y="1"/>
                    <a:pt x="170" y="1"/>
                    <a:pt x="168" y="1"/>
                  </a:cubicBezTo>
                  <a:cubicBezTo>
                    <a:pt x="166" y="0"/>
                    <a:pt x="164" y="1"/>
                    <a:pt x="163" y="2"/>
                  </a:cubicBezTo>
                  <a:cubicBezTo>
                    <a:pt x="161" y="4"/>
                    <a:pt x="160" y="6"/>
                    <a:pt x="162" y="9"/>
                  </a:cubicBezTo>
                  <a:cubicBezTo>
                    <a:pt x="177" y="30"/>
                    <a:pt x="179" y="61"/>
                    <a:pt x="181" y="86"/>
                  </a:cubicBezTo>
                  <a:cubicBezTo>
                    <a:pt x="183" y="111"/>
                    <a:pt x="182" y="137"/>
                    <a:pt x="175" y="160"/>
                  </a:cubicBezTo>
                  <a:cubicBezTo>
                    <a:pt x="157" y="227"/>
                    <a:pt x="87" y="154"/>
                    <a:pt x="79" y="117"/>
                  </a:cubicBezTo>
                  <a:cubicBezTo>
                    <a:pt x="79" y="116"/>
                    <a:pt x="79" y="115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7" y="112"/>
                    <a:pt x="73" y="111"/>
                    <a:pt x="72" y="114"/>
                  </a:cubicBezTo>
                  <a:cubicBezTo>
                    <a:pt x="58" y="148"/>
                    <a:pt x="68" y="179"/>
                    <a:pt x="92" y="205"/>
                  </a:cubicBezTo>
                  <a:cubicBezTo>
                    <a:pt x="106" y="219"/>
                    <a:pt x="124" y="229"/>
                    <a:pt x="139" y="242"/>
                  </a:cubicBezTo>
                  <a:cubicBezTo>
                    <a:pt x="159" y="258"/>
                    <a:pt x="168" y="278"/>
                    <a:pt x="171" y="303"/>
                  </a:cubicBezTo>
                  <a:cubicBezTo>
                    <a:pt x="174" y="327"/>
                    <a:pt x="171" y="351"/>
                    <a:pt x="164" y="373"/>
                  </a:cubicBezTo>
                  <a:cubicBezTo>
                    <a:pt x="154" y="403"/>
                    <a:pt x="133" y="409"/>
                    <a:pt x="104" y="402"/>
                  </a:cubicBezTo>
                  <a:cubicBezTo>
                    <a:pt x="89" y="398"/>
                    <a:pt x="73" y="391"/>
                    <a:pt x="58" y="386"/>
                  </a:cubicBezTo>
                  <a:cubicBezTo>
                    <a:pt x="43" y="380"/>
                    <a:pt x="14" y="371"/>
                    <a:pt x="7" y="354"/>
                  </a:cubicBezTo>
                  <a:cubicBezTo>
                    <a:pt x="6" y="351"/>
                    <a:pt x="1" y="352"/>
                    <a:pt x="2" y="356"/>
                  </a:cubicBezTo>
                  <a:cubicBezTo>
                    <a:pt x="2" y="356"/>
                    <a:pt x="2" y="356"/>
                    <a:pt x="2" y="356"/>
                  </a:cubicBezTo>
                  <a:cubicBezTo>
                    <a:pt x="1" y="357"/>
                    <a:pt x="0" y="359"/>
                    <a:pt x="1" y="361"/>
                  </a:cubicBezTo>
                  <a:cubicBezTo>
                    <a:pt x="15" y="389"/>
                    <a:pt x="39" y="409"/>
                    <a:pt x="62" y="430"/>
                  </a:cubicBezTo>
                  <a:cubicBezTo>
                    <a:pt x="90" y="456"/>
                    <a:pt x="113" y="487"/>
                    <a:pt x="127" y="522"/>
                  </a:cubicBezTo>
                  <a:cubicBezTo>
                    <a:pt x="154" y="592"/>
                    <a:pt x="146" y="678"/>
                    <a:pt x="113" y="744"/>
                  </a:cubicBezTo>
                  <a:cubicBezTo>
                    <a:pt x="111" y="747"/>
                    <a:pt x="113" y="750"/>
                    <a:pt x="115" y="751"/>
                  </a:cubicBezTo>
                  <a:cubicBezTo>
                    <a:pt x="115" y="752"/>
                    <a:pt x="116" y="753"/>
                    <a:pt x="116" y="753"/>
                  </a:cubicBezTo>
                  <a:cubicBezTo>
                    <a:pt x="129" y="762"/>
                    <a:pt x="155" y="756"/>
                    <a:pt x="169" y="755"/>
                  </a:cubicBezTo>
                  <a:cubicBezTo>
                    <a:pt x="197" y="753"/>
                    <a:pt x="229" y="760"/>
                    <a:pt x="256" y="753"/>
                  </a:cubicBezTo>
                  <a:cubicBezTo>
                    <a:pt x="257" y="753"/>
                    <a:pt x="258" y="752"/>
                    <a:pt x="259" y="750"/>
                  </a:cubicBezTo>
                  <a:cubicBezTo>
                    <a:pt x="261" y="751"/>
                    <a:pt x="264" y="747"/>
                    <a:pt x="262" y="745"/>
                  </a:cubicBezTo>
                  <a:cubicBezTo>
                    <a:pt x="242" y="726"/>
                    <a:pt x="245" y="685"/>
                    <a:pt x="243" y="659"/>
                  </a:cubicBezTo>
                  <a:cubicBezTo>
                    <a:pt x="237" y="608"/>
                    <a:pt x="234" y="554"/>
                    <a:pt x="256" y="506"/>
                  </a:cubicBezTo>
                  <a:cubicBezTo>
                    <a:pt x="273" y="467"/>
                    <a:pt x="310" y="441"/>
                    <a:pt x="340" y="413"/>
                  </a:cubicBezTo>
                  <a:cubicBezTo>
                    <a:pt x="366" y="388"/>
                    <a:pt x="395" y="355"/>
                    <a:pt x="385" y="31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2487294" y="2060513"/>
            <a:ext cx="7037705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190">
              <a:lnSpc>
                <a:spcPct val="150000"/>
              </a:lnSpc>
            </a:pPr>
            <a:r>
              <a:rPr lang="zh-CN" altLang="en-US" sz="20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步骤四：使用</a:t>
            </a:r>
            <a:r>
              <a:rPr lang="en-US" altLang="zh-CN" sz="20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info</a:t>
            </a:r>
            <a:r>
              <a:rPr lang="zh-CN" altLang="en-US" sz="20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查看模块信息 </a:t>
            </a:r>
            <a:endParaRPr lang="en-US" altLang="zh-CN" sz="2000" kern="100" dirty="0">
              <a:latin typeface="微软雅黑" charset="-122"/>
              <a:ea typeface="微软雅黑" charset="-122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487295" y="645795"/>
            <a:ext cx="6648042" cy="731520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1698" y="725724"/>
            <a:ext cx="651492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利用</a:t>
            </a:r>
            <a:r>
              <a:rPr lang="en-US" altLang="zh-CN" sz="3200" b="1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Metasploit</a:t>
            </a:r>
            <a:r>
              <a:rPr lang="zh-CN" altLang="en-US" sz="3200" b="1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的执行攻击的步骤</a:t>
            </a:r>
            <a:endParaRPr lang="x-none" altLang="en-US" sz="3200" b="1" dirty="0">
              <a:solidFill>
                <a:schemeClr val="bg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7F6CE2B-6730-42DD-B62F-2B58E74533DE}"/>
              </a:ext>
            </a:extLst>
          </p:cNvPr>
          <p:cNvSpPr txBox="1"/>
          <p:nvPr/>
        </p:nvSpPr>
        <p:spPr>
          <a:xfrm>
            <a:off x="7877175" y="2626371"/>
            <a:ext cx="335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       左图（</a:t>
            </a:r>
            <a:r>
              <a:rPr lang="en-US" altLang="zh-CN" sz="18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Description</a:t>
            </a:r>
            <a:r>
              <a:rPr lang="zh-CN" altLang="en-US" sz="18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）中的描述信息，确定是否针对漏洞。现阶段，我们选择忽略，但为了了解学习</a:t>
            </a:r>
            <a:r>
              <a:rPr lang="en-US" altLang="zh-CN" sz="18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Metasploit</a:t>
            </a:r>
            <a:r>
              <a:rPr lang="zh-CN" altLang="en-US" sz="18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，建议大家看看</a:t>
            </a:r>
            <a:r>
              <a:rPr lang="zh-CN" altLang="en-US" dirty="0"/>
              <a:t>。</a:t>
            </a:r>
          </a:p>
        </p:txBody>
      </p:sp>
      <p:pic>
        <p:nvPicPr>
          <p:cNvPr id="4" name="图片 3" descr="屏幕剪辑">
            <a:extLst>
              <a:ext uri="{FF2B5EF4-FFF2-40B4-BE49-F238E27FC236}">
                <a16:creationId xmlns:a16="http://schemas.microsoft.com/office/drawing/2014/main" id="{DFF2C03C-4D73-4001-806E-995CD5E5F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477" y="2560137"/>
            <a:ext cx="5338849" cy="499624"/>
          </a:xfrm>
          <a:prstGeom prst="rect">
            <a:avLst/>
          </a:prstGeom>
        </p:spPr>
      </p:pic>
      <p:pic>
        <p:nvPicPr>
          <p:cNvPr id="7" name="图片 6" descr="屏幕剪辑">
            <a:extLst>
              <a:ext uri="{FF2B5EF4-FFF2-40B4-BE49-F238E27FC236}">
                <a16:creationId xmlns:a16="http://schemas.microsoft.com/office/drawing/2014/main" id="{3496AB01-94F7-4BC0-9A66-F1E82CDE1B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658" y="3315352"/>
            <a:ext cx="5808181" cy="127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53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921007" y="4936527"/>
            <a:ext cx="808038" cy="1385888"/>
            <a:chOff x="921007" y="4936527"/>
            <a:chExt cx="808038" cy="1385888"/>
          </a:xfrm>
        </p:grpSpPr>
        <p:sp>
          <p:nvSpPr>
            <p:cNvPr id="9" name="Freeform 223"/>
            <p:cNvSpPr/>
            <p:nvPr/>
          </p:nvSpPr>
          <p:spPr bwMode="auto">
            <a:xfrm>
              <a:off x="921007" y="5488977"/>
              <a:ext cx="339725" cy="395288"/>
            </a:xfrm>
            <a:custGeom>
              <a:avLst/>
              <a:gdLst>
                <a:gd name="T0" fmla="*/ 181 w 211"/>
                <a:gd name="T1" fmla="*/ 99 h 246"/>
                <a:gd name="T2" fmla="*/ 180 w 211"/>
                <a:gd name="T3" fmla="*/ 44 h 246"/>
                <a:gd name="T4" fmla="*/ 118 w 211"/>
                <a:gd name="T5" fmla="*/ 48 h 246"/>
                <a:gd name="T6" fmla="*/ 38 w 211"/>
                <a:gd name="T7" fmla="*/ 20 h 246"/>
                <a:gd name="T8" fmla="*/ 27 w 211"/>
                <a:gd name="T9" fmla="*/ 104 h 246"/>
                <a:gd name="T10" fmla="*/ 43 w 211"/>
                <a:gd name="T11" fmla="*/ 160 h 246"/>
                <a:gd name="T12" fmla="*/ 39 w 211"/>
                <a:gd name="T13" fmla="*/ 223 h 246"/>
                <a:gd name="T14" fmla="*/ 104 w 211"/>
                <a:gd name="T15" fmla="*/ 203 h 246"/>
                <a:gd name="T16" fmla="*/ 142 w 211"/>
                <a:gd name="T17" fmla="*/ 208 h 246"/>
                <a:gd name="T18" fmla="*/ 156 w 211"/>
                <a:gd name="T19" fmla="*/ 165 h 246"/>
                <a:gd name="T20" fmla="*/ 197 w 211"/>
                <a:gd name="T21" fmla="*/ 155 h 246"/>
                <a:gd name="T22" fmla="*/ 181 w 211"/>
                <a:gd name="T23" fmla="*/ 9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1" h="246">
                  <a:moveTo>
                    <a:pt x="181" y="99"/>
                  </a:moveTo>
                  <a:cubicBezTo>
                    <a:pt x="198" y="83"/>
                    <a:pt x="198" y="61"/>
                    <a:pt x="180" y="44"/>
                  </a:cubicBezTo>
                  <a:cubicBezTo>
                    <a:pt x="160" y="25"/>
                    <a:pt x="135" y="31"/>
                    <a:pt x="118" y="48"/>
                  </a:cubicBezTo>
                  <a:cubicBezTo>
                    <a:pt x="107" y="12"/>
                    <a:pt x="72" y="0"/>
                    <a:pt x="38" y="20"/>
                  </a:cubicBezTo>
                  <a:cubicBezTo>
                    <a:pt x="3" y="40"/>
                    <a:pt x="1" y="78"/>
                    <a:pt x="27" y="104"/>
                  </a:cubicBezTo>
                  <a:cubicBezTo>
                    <a:pt x="0" y="119"/>
                    <a:pt x="15" y="153"/>
                    <a:pt x="43" y="160"/>
                  </a:cubicBezTo>
                  <a:cubicBezTo>
                    <a:pt x="29" y="177"/>
                    <a:pt x="22" y="206"/>
                    <a:pt x="39" y="223"/>
                  </a:cubicBezTo>
                  <a:cubicBezTo>
                    <a:pt x="62" y="246"/>
                    <a:pt x="93" y="229"/>
                    <a:pt x="104" y="203"/>
                  </a:cubicBezTo>
                  <a:cubicBezTo>
                    <a:pt x="114" y="214"/>
                    <a:pt x="129" y="218"/>
                    <a:pt x="142" y="208"/>
                  </a:cubicBezTo>
                  <a:cubicBezTo>
                    <a:pt x="157" y="197"/>
                    <a:pt x="160" y="181"/>
                    <a:pt x="156" y="165"/>
                  </a:cubicBezTo>
                  <a:cubicBezTo>
                    <a:pt x="170" y="172"/>
                    <a:pt x="187" y="171"/>
                    <a:pt x="197" y="155"/>
                  </a:cubicBezTo>
                  <a:cubicBezTo>
                    <a:pt x="211" y="134"/>
                    <a:pt x="200" y="112"/>
                    <a:pt x="181" y="99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Freeform 224"/>
            <p:cNvSpPr/>
            <p:nvPr/>
          </p:nvSpPr>
          <p:spPr bwMode="auto">
            <a:xfrm>
              <a:off x="1016257" y="5133377"/>
              <a:ext cx="314325" cy="330200"/>
            </a:xfrm>
            <a:custGeom>
              <a:avLst/>
              <a:gdLst>
                <a:gd name="T0" fmla="*/ 157 w 196"/>
                <a:gd name="T1" fmla="*/ 53 h 205"/>
                <a:gd name="T2" fmla="*/ 127 w 196"/>
                <a:gd name="T3" fmla="*/ 4 h 205"/>
                <a:gd name="T4" fmla="*/ 82 w 196"/>
                <a:gd name="T5" fmla="*/ 31 h 205"/>
                <a:gd name="T6" fmla="*/ 14 w 196"/>
                <a:gd name="T7" fmla="*/ 53 h 205"/>
                <a:gd name="T8" fmla="*/ 40 w 196"/>
                <a:gd name="T9" fmla="*/ 118 h 205"/>
                <a:gd name="T10" fmla="*/ 75 w 196"/>
                <a:gd name="T11" fmla="*/ 173 h 205"/>
                <a:gd name="T12" fmla="*/ 133 w 196"/>
                <a:gd name="T13" fmla="*/ 157 h 205"/>
                <a:gd name="T14" fmla="*/ 167 w 196"/>
                <a:gd name="T15" fmla="*/ 153 h 205"/>
                <a:gd name="T16" fmla="*/ 167 w 196"/>
                <a:gd name="T17" fmla="*/ 120 h 205"/>
                <a:gd name="T18" fmla="*/ 194 w 196"/>
                <a:gd name="T19" fmla="*/ 95 h 205"/>
                <a:gd name="T20" fmla="*/ 157 w 196"/>
                <a:gd name="T21" fmla="*/ 5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205">
                  <a:moveTo>
                    <a:pt x="157" y="53"/>
                  </a:moveTo>
                  <a:cubicBezTo>
                    <a:pt x="156" y="32"/>
                    <a:pt x="150" y="9"/>
                    <a:pt x="127" y="4"/>
                  </a:cubicBezTo>
                  <a:cubicBezTo>
                    <a:pt x="107" y="0"/>
                    <a:pt x="85" y="12"/>
                    <a:pt x="82" y="31"/>
                  </a:cubicBezTo>
                  <a:cubicBezTo>
                    <a:pt x="60" y="15"/>
                    <a:pt x="28" y="30"/>
                    <a:pt x="14" y="53"/>
                  </a:cubicBezTo>
                  <a:cubicBezTo>
                    <a:pt x="0" y="78"/>
                    <a:pt x="15" y="110"/>
                    <a:pt x="40" y="118"/>
                  </a:cubicBezTo>
                  <a:cubicBezTo>
                    <a:pt x="9" y="141"/>
                    <a:pt x="41" y="194"/>
                    <a:pt x="75" y="173"/>
                  </a:cubicBezTo>
                  <a:cubicBezTo>
                    <a:pt x="89" y="205"/>
                    <a:pt x="128" y="187"/>
                    <a:pt x="133" y="157"/>
                  </a:cubicBezTo>
                  <a:cubicBezTo>
                    <a:pt x="144" y="163"/>
                    <a:pt x="159" y="166"/>
                    <a:pt x="167" y="153"/>
                  </a:cubicBezTo>
                  <a:cubicBezTo>
                    <a:pt x="174" y="142"/>
                    <a:pt x="173" y="130"/>
                    <a:pt x="167" y="120"/>
                  </a:cubicBezTo>
                  <a:cubicBezTo>
                    <a:pt x="181" y="120"/>
                    <a:pt x="192" y="111"/>
                    <a:pt x="194" y="95"/>
                  </a:cubicBezTo>
                  <a:cubicBezTo>
                    <a:pt x="196" y="72"/>
                    <a:pt x="177" y="57"/>
                    <a:pt x="157" y="53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" name="Freeform 225"/>
            <p:cNvSpPr/>
            <p:nvPr/>
          </p:nvSpPr>
          <p:spPr bwMode="auto">
            <a:xfrm>
              <a:off x="1257557" y="4936527"/>
              <a:ext cx="273050" cy="269875"/>
            </a:xfrm>
            <a:custGeom>
              <a:avLst/>
              <a:gdLst>
                <a:gd name="T0" fmla="*/ 155 w 170"/>
                <a:gd name="T1" fmla="*/ 135 h 167"/>
                <a:gd name="T2" fmla="*/ 134 w 170"/>
                <a:gd name="T3" fmla="*/ 72 h 167"/>
                <a:gd name="T4" fmla="*/ 73 w 170"/>
                <a:gd name="T5" fmla="*/ 38 h 167"/>
                <a:gd name="T6" fmla="*/ 6 w 170"/>
                <a:gd name="T7" fmla="*/ 44 h 167"/>
                <a:gd name="T8" fmla="*/ 27 w 170"/>
                <a:gd name="T9" fmla="*/ 99 h 167"/>
                <a:gd name="T10" fmla="*/ 70 w 170"/>
                <a:gd name="T11" fmla="*/ 126 h 167"/>
                <a:gd name="T12" fmla="*/ 155 w 170"/>
                <a:gd name="T13" fmla="*/ 13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67">
                  <a:moveTo>
                    <a:pt x="155" y="135"/>
                  </a:moveTo>
                  <a:cubicBezTo>
                    <a:pt x="170" y="111"/>
                    <a:pt x="160" y="78"/>
                    <a:pt x="134" y="72"/>
                  </a:cubicBezTo>
                  <a:cubicBezTo>
                    <a:pt x="160" y="33"/>
                    <a:pt x="101" y="0"/>
                    <a:pt x="73" y="38"/>
                  </a:cubicBezTo>
                  <a:cubicBezTo>
                    <a:pt x="56" y="17"/>
                    <a:pt x="17" y="12"/>
                    <a:pt x="6" y="44"/>
                  </a:cubicBezTo>
                  <a:cubicBezTo>
                    <a:pt x="0" y="63"/>
                    <a:pt x="5" y="95"/>
                    <a:pt x="27" y="99"/>
                  </a:cubicBezTo>
                  <a:cubicBezTo>
                    <a:pt x="11" y="125"/>
                    <a:pt x="54" y="152"/>
                    <a:pt x="70" y="126"/>
                  </a:cubicBezTo>
                  <a:cubicBezTo>
                    <a:pt x="87" y="157"/>
                    <a:pt x="135" y="167"/>
                    <a:pt x="155" y="135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226"/>
            <p:cNvSpPr/>
            <p:nvPr/>
          </p:nvSpPr>
          <p:spPr bwMode="auto">
            <a:xfrm>
              <a:off x="1435357" y="5227040"/>
              <a:ext cx="293688" cy="303213"/>
            </a:xfrm>
            <a:custGeom>
              <a:avLst/>
              <a:gdLst>
                <a:gd name="T0" fmla="*/ 119 w 182"/>
                <a:gd name="T1" fmla="*/ 157 h 189"/>
                <a:gd name="T2" fmla="*/ 168 w 182"/>
                <a:gd name="T3" fmla="*/ 142 h 189"/>
                <a:gd name="T4" fmla="*/ 141 w 182"/>
                <a:gd name="T5" fmla="*/ 91 h 189"/>
                <a:gd name="T6" fmla="*/ 132 w 182"/>
                <a:gd name="T7" fmla="*/ 38 h 189"/>
                <a:gd name="T8" fmla="*/ 89 w 182"/>
                <a:gd name="T9" fmla="*/ 45 h 189"/>
                <a:gd name="T10" fmla="*/ 37 w 182"/>
                <a:gd name="T11" fmla="*/ 105 h 189"/>
                <a:gd name="T12" fmla="*/ 70 w 182"/>
                <a:gd name="T13" fmla="*/ 148 h 189"/>
                <a:gd name="T14" fmla="*/ 89 w 182"/>
                <a:gd name="T15" fmla="*/ 183 h 189"/>
                <a:gd name="T16" fmla="*/ 119 w 182"/>
                <a:gd name="T17" fmla="*/ 15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189">
                  <a:moveTo>
                    <a:pt x="119" y="157"/>
                  </a:moveTo>
                  <a:cubicBezTo>
                    <a:pt x="137" y="168"/>
                    <a:pt x="157" y="161"/>
                    <a:pt x="168" y="142"/>
                  </a:cubicBezTo>
                  <a:cubicBezTo>
                    <a:pt x="182" y="117"/>
                    <a:pt x="163" y="98"/>
                    <a:pt x="141" y="91"/>
                  </a:cubicBezTo>
                  <a:cubicBezTo>
                    <a:pt x="155" y="72"/>
                    <a:pt x="156" y="50"/>
                    <a:pt x="132" y="38"/>
                  </a:cubicBezTo>
                  <a:cubicBezTo>
                    <a:pt x="118" y="31"/>
                    <a:pt x="97" y="31"/>
                    <a:pt x="89" y="45"/>
                  </a:cubicBezTo>
                  <a:cubicBezTo>
                    <a:pt x="46" y="0"/>
                    <a:pt x="0" y="87"/>
                    <a:pt x="37" y="105"/>
                  </a:cubicBezTo>
                  <a:cubicBezTo>
                    <a:pt x="15" y="128"/>
                    <a:pt x="49" y="160"/>
                    <a:pt x="70" y="148"/>
                  </a:cubicBezTo>
                  <a:cubicBezTo>
                    <a:pt x="68" y="163"/>
                    <a:pt x="73" y="177"/>
                    <a:pt x="89" y="183"/>
                  </a:cubicBezTo>
                  <a:cubicBezTo>
                    <a:pt x="106" y="189"/>
                    <a:pt x="116" y="172"/>
                    <a:pt x="119" y="15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" name="Freeform 228"/>
            <p:cNvSpPr/>
            <p:nvPr/>
          </p:nvSpPr>
          <p:spPr bwMode="auto">
            <a:xfrm>
              <a:off x="1084519" y="5096865"/>
              <a:ext cx="636588" cy="1225550"/>
            </a:xfrm>
            <a:custGeom>
              <a:avLst/>
              <a:gdLst>
                <a:gd name="T0" fmla="*/ 385 w 395"/>
                <a:gd name="T1" fmla="*/ 317 h 762"/>
                <a:gd name="T2" fmla="*/ 379 w 395"/>
                <a:gd name="T3" fmla="*/ 314 h 762"/>
                <a:gd name="T4" fmla="*/ 375 w 395"/>
                <a:gd name="T5" fmla="*/ 317 h 762"/>
                <a:gd name="T6" fmla="*/ 298 w 395"/>
                <a:gd name="T7" fmla="*/ 414 h 762"/>
                <a:gd name="T8" fmla="*/ 244 w 395"/>
                <a:gd name="T9" fmla="*/ 414 h 762"/>
                <a:gd name="T10" fmla="*/ 246 w 395"/>
                <a:gd name="T11" fmla="*/ 372 h 762"/>
                <a:gd name="T12" fmla="*/ 304 w 395"/>
                <a:gd name="T13" fmla="*/ 175 h 762"/>
                <a:gd name="T14" fmla="*/ 301 w 395"/>
                <a:gd name="T15" fmla="*/ 173 h 762"/>
                <a:gd name="T16" fmla="*/ 293 w 395"/>
                <a:gd name="T17" fmla="*/ 177 h 762"/>
                <a:gd name="T18" fmla="*/ 241 w 395"/>
                <a:gd name="T19" fmla="*/ 239 h 762"/>
                <a:gd name="T20" fmla="*/ 216 w 395"/>
                <a:gd name="T21" fmla="*/ 168 h 762"/>
                <a:gd name="T22" fmla="*/ 207 w 395"/>
                <a:gd name="T23" fmla="*/ 70 h 762"/>
                <a:gd name="T24" fmla="*/ 196 w 395"/>
                <a:gd name="T25" fmla="*/ 42 h 762"/>
                <a:gd name="T26" fmla="*/ 194 w 395"/>
                <a:gd name="T27" fmla="*/ 37 h 762"/>
                <a:gd name="T28" fmla="*/ 172 w 395"/>
                <a:gd name="T29" fmla="*/ 4 h 762"/>
                <a:gd name="T30" fmla="*/ 172 w 395"/>
                <a:gd name="T31" fmla="*/ 3 h 762"/>
                <a:gd name="T32" fmla="*/ 168 w 395"/>
                <a:gd name="T33" fmla="*/ 1 h 762"/>
                <a:gd name="T34" fmla="*/ 163 w 395"/>
                <a:gd name="T35" fmla="*/ 2 h 762"/>
                <a:gd name="T36" fmla="*/ 162 w 395"/>
                <a:gd name="T37" fmla="*/ 9 h 762"/>
                <a:gd name="T38" fmla="*/ 181 w 395"/>
                <a:gd name="T39" fmla="*/ 86 h 762"/>
                <a:gd name="T40" fmla="*/ 175 w 395"/>
                <a:gd name="T41" fmla="*/ 160 h 762"/>
                <a:gd name="T42" fmla="*/ 79 w 395"/>
                <a:gd name="T43" fmla="*/ 117 h 762"/>
                <a:gd name="T44" fmla="*/ 78 w 395"/>
                <a:gd name="T45" fmla="*/ 114 h 762"/>
                <a:gd name="T46" fmla="*/ 78 w 395"/>
                <a:gd name="T47" fmla="*/ 114 h 762"/>
                <a:gd name="T48" fmla="*/ 72 w 395"/>
                <a:gd name="T49" fmla="*/ 114 h 762"/>
                <a:gd name="T50" fmla="*/ 92 w 395"/>
                <a:gd name="T51" fmla="*/ 205 h 762"/>
                <a:gd name="T52" fmla="*/ 139 w 395"/>
                <a:gd name="T53" fmla="*/ 242 h 762"/>
                <a:gd name="T54" fmla="*/ 171 w 395"/>
                <a:gd name="T55" fmla="*/ 303 h 762"/>
                <a:gd name="T56" fmla="*/ 164 w 395"/>
                <a:gd name="T57" fmla="*/ 373 h 762"/>
                <a:gd name="T58" fmla="*/ 104 w 395"/>
                <a:gd name="T59" fmla="*/ 402 h 762"/>
                <a:gd name="T60" fmla="*/ 58 w 395"/>
                <a:gd name="T61" fmla="*/ 386 h 762"/>
                <a:gd name="T62" fmla="*/ 7 w 395"/>
                <a:gd name="T63" fmla="*/ 354 h 762"/>
                <a:gd name="T64" fmla="*/ 2 w 395"/>
                <a:gd name="T65" fmla="*/ 356 h 762"/>
                <a:gd name="T66" fmla="*/ 2 w 395"/>
                <a:gd name="T67" fmla="*/ 356 h 762"/>
                <a:gd name="T68" fmla="*/ 1 w 395"/>
                <a:gd name="T69" fmla="*/ 361 h 762"/>
                <a:gd name="T70" fmla="*/ 62 w 395"/>
                <a:gd name="T71" fmla="*/ 430 h 762"/>
                <a:gd name="T72" fmla="*/ 127 w 395"/>
                <a:gd name="T73" fmla="*/ 522 h 762"/>
                <a:gd name="T74" fmla="*/ 113 w 395"/>
                <a:gd name="T75" fmla="*/ 744 h 762"/>
                <a:gd name="T76" fmla="*/ 115 w 395"/>
                <a:gd name="T77" fmla="*/ 751 h 762"/>
                <a:gd name="T78" fmla="*/ 116 w 395"/>
                <a:gd name="T79" fmla="*/ 753 h 762"/>
                <a:gd name="T80" fmla="*/ 169 w 395"/>
                <a:gd name="T81" fmla="*/ 755 h 762"/>
                <a:gd name="T82" fmla="*/ 256 w 395"/>
                <a:gd name="T83" fmla="*/ 753 h 762"/>
                <a:gd name="T84" fmla="*/ 259 w 395"/>
                <a:gd name="T85" fmla="*/ 750 h 762"/>
                <a:gd name="T86" fmla="*/ 262 w 395"/>
                <a:gd name="T87" fmla="*/ 745 h 762"/>
                <a:gd name="T88" fmla="*/ 243 w 395"/>
                <a:gd name="T89" fmla="*/ 659 h 762"/>
                <a:gd name="T90" fmla="*/ 256 w 395"/>
                <a:gd name="T91" fmla="*/ 506 h 762"/>
                <a:gd name="T92" fmla="*/ 340 w 395"/>
                <a:gd name="T93" fmla="*/ 413 h 762"/>
                <a:gd name="T94" fmla="*/ 385 w 395"/>
                <a:gd name="T95" fmla="*/ 317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5" h="762">
                  <a:moveTo>
                    <a:pt x="385" y="317"/>
                  </a:moveTo>
                  <a:cubicBezTo>
                    <a:pt x="384" y="313"/>
                    <a:pt x="381" y="313"/>
                    <a:pt x="379" y="314"/>
                  </a:cubicBezTo>
                  <a:cubicBezTo>
                    <a:pt x="377" y="314"/>
                    <a:pt x="375" y="315"/>
                    <a:pt x="375" y="317"/>
                  </a:cubicBezTo>
                  <a:cubicBezTo>
                    <a:pt x="361" y="359"/>
                    <a:pt x="333" y="389"/>
                    <a:pt x="298" y="414"/>
                  </a:cubicBezTo>
                  <a:cubicBezTo>
                    <a:pt x="283" y="424"/>
                    <a:pt x="252" y="439"/>
                    <a:pt x="244" y="414"/>
                  </a:cubicBezTo>
                  <a:cubicBezTo>
                    <a:pt x="239" y="401"/>
                    <a:pt x="243" y="385"/>
                    <a:pt x="246" y="372"/>
                  </a:cubicBezTo>
                  <a:cubicBezTo>
                    <a:pt x="261" y="304"/>
                    <a:pt x="330" y="251"/>
                    <a:pt x="304" y="175"/>
                  </a:cubicBezTo>
                  <a:cubicBezTo>
                    <a:pt x="303" y="174"/>
                    <a:pt x="302" y="173"/>
                    <a:pt x="301" y="173"/>
                  </a:cubicBezTo>
                  <a:cubicBezTo>
                    <a:pt x="299" y="171"/>
                    <a:pt x="294" y="173"/>
                    <a:pt x="293" y="177"/>
                  </a:cubicBezTo>
                  <a:cubicBezTo>
                    <a:pt x="290" y="204"/>
                    <a:pt x="275" y="245"/>
                    <a:pt x="241" y="239"/>
                  </a:cubicBezTo>
                  <a:cubicBezTo>
                    <a:pt x="214" y="234"/>
                    <a:pt x="216" y="188"/>
                    <a:pt x="216" y="168"/>
                  </a:cubicBezTo>
                  <a:cubicBezTo>
                    <a:pt x="216" y="135"/>
                    <a:pt x="214" y="102"/>
                    <a:pt x="207" y="70"/>
                  </a:cubicBezTo>
                  <a:cubicBezTo>
                    <a:pt x="205" y="60"/>
                    <a:pt x="201" y="51"/>
                    <a:pt x="196" y="42"/>
                  </a:cubicBezTo>
                  <a:cubicBezTo>
                    <a:pt x="196" y="40"/>
                    <a:pt x="195" y="38"/>
                    <a:pt x="194" y="37"/>
                  </a:cubicBezTo>
                  <a:cubicBezTo>
                    <a:pt x="190" y="24"/>
                    <a:pt x="182" y="13"/>
                    <a:pt x="172" y="4"/>
                  </a:cubicBezTo>
                  <a:cubicBezTo>
                    <a:pt x="172" y="4"/>
                    <a:pt x="172" y="4"/>
                    <a:pt x="172" y="3"/>
                  </a:cubicBezTo>
                  <a:cubicBezTo>
                    <a:pt x="171" y="1"/>
                    <a:pt x="170" y="1"/>
                    <a:pt x="168" y="1"/>
                  </a:cubicBezTo>
                  <a:cubicBezTo>
                    <a:pt x="166" y="0"/>
                    <a:pt x="164" y="1"/>
                    <a:pt x="163" y="2"/>
                  </a:cubicBezTo>
                  <a:cubicBezTo>
                    <a:pt x="161" y="4"/>
                    <a:pt x="160" y="6"/>
                    <a:pt x="162" y="9"/>
                  </a:cubicBezTo>
                  <a:cubicBezTo>
                    <a:pt x="177" y="30"/>
                    <a:pt x="179" y="61"/>
                    <a:pt x="181" y="86"/>
                  </a:cubicBezTo>
                  <a:cubicBezTo>
                    <a:pt x="183" y="111"/>
                    <a:pt x="182" y="137"/>
                    <a:pt x="175" y="160"/>
                  </a:cubicBezTo>
                  <a:cubicBezTo>
                    <a:pt x="157" y="227"/>
                    <a:pt x="87" y="154"/>
                    <a:pt x="79" y="117"/>
                  </a:cubicBezTo>
                  <a:cubicBezTo>
                    <a:pt x="79" y="116"/>
                    <a:pt x="79" y="115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7" y="112"/>
                    <a:pt x="73" y="111"/>
                    <a:pt x="72" y="114"/>
                  </a:cubicBezTo>
                  <a:cubicBezTo>
                    <a:pt x="58" y="148"/>
                    <a:pt x="68" y="179"/>
                    <a:pt x="92" y="205"/>
                  </a:cubicBezTo>
                  <a:cubicBezTo>
                    <a:pt x="106" y="219"/>
                    <a:pt x="124" y="229"/>
                    <a:pt x="139" y="242"/>
                  </a:cubicBezTo>
                  <a:cubicBezTo>
                    <a:pt x="159" y="258"/>
                    <a:pt x="168" y="278"/>
                    <a:pt x="171" y="303"/>
                  </a:cubicBezTo>
                  <a:cubicBezTo>
                    <a:pt x="174" y="327"/>
                    <a:pt x="171" y="351"/>
                    <a:pt x="164" y="373"/>
                  </a:cubicBezTo>
                  <a:cubicBezTo>
                    <a:pt x="154" y="403"/>
                    <a:pt x="133" y="409"/>
                    <a:pt x="104" y="402"/>
                  </a:cubicBezTo>
                  <a:cubicBezTo>
                    <a:pt x="89" y="398"/>
                    <a:pt x="73" y="391"/>
                    <a:pt x="58" y="386"/>
                  </a:cubicBezTo>
                  <a:cubicBezTo>
                    <a:pt x="43" y="380"/>
                    <a:pt x="14" y="371"/>
                    <a:pt x="7" y="354"/>
                  </a:cubicBezTo>
                  <a:cubicBezTo>
                    <a:pt x="6" y="351"/>
                    <a:pt x="1" y="352"/>
                    <a:pt x="2" y="356"/>
                  </a:cubicBezTo>
                  <a:cubicBezTo>
                    <a:pt x="2" y="356"/>
                    <a:pt x="2" y="356"/>
                    <a:pt x="2" y="356"/>
                  </a:cubicBezTo>
                  <a:cubicBezTo>
                    <a:pt x="1" y="357"/>
                    <a:pt x="0" y="359"/>
                    <a:pt x="1" y="361"/>
                  </a:cubicBezTo>
                  <a:cubicBezTo>
                    <a:pt x="15" y="389"/>
                    <a:pt x="39" y="409"/>
                    <a:pt x="62" y="430"/>
                  </a:cubicBezTo>
                  <a:cubicBezTo>
                    <a:pt x="90" y="456"/>
                    <a:pt x="113" y="487"/>
                    <a:pt x="127" y="522"/>
                  </a:cubicBezTo>
                  <a:cubicBezTo>
                    <a:pt x="154" y="592"/>
                    <a:pt x="146" y="678"/>
                    <a:pt x="113" y="744"/>
                  </a:cubicBezTo>
                  <a:cubicBezTo>
                    <a:pt x="111" y="747"/>
                    <a:pt x="113" y="750"/>
                    <a:pt x="115" y="751"/>
                  </a:cubicBezTo>
                  <a:cubicBezTo>
                    <a:pt x="115" y="752"/>
                    <a:pt x="116" y="753"/>
                    <a:pt x="116" y="753"/>
                  </a:cubicBezTo>
                  <a:cubicBezTo>
                    <a:pt x="129" y="762"/>
                    <a:pt x="155" y="756"/>
                    <a:pt x="169" y="755"/>
                  </a:cubicBezTo>
                  <a:cubicBezTo>
                    <a:pt x="197" y="753"/>
                    <a:pt x="229" y="760"/>
                    <a:pt x="256" y="753"/>
                  </a:cubicBezTo>
                  <a:cubicBezTo>
                    <a:pt x="257" y="753"/>
                    <a:pt x="258" y="752"/>
                    <a:pt x="259" y="750"/>
                  </a:cubicBezTo>
                  <a:cubicBezTo>
                    <a:pt x="261" y="751"/>
                    <a:pt x="264" y="747"/>
                    <a:pt x="262" y="745"/>
                  </a:cubicBezTo>
                  <a:cubicBezTo>
                    <a:pt x="242" y="726"/>
                    <a:pt x="245" y="685"/>
                    <a:pt x="243" y="659"/>
                  </a:cubicBezTo>
                  <a:cubicBezTo>
                    <a:pt x="237" y="608"/>
                    <a:pt x="234" y="554"/>
                    <a:pt x="256" y="506"/>
                  </a:cubicBezTo>
                  <a:cubicBezTo>
                    <a:pt x="273" y="467"/>
                    <a:pt x="310" y="441"/>
                    <a:pt x="340" y="413"/>
                  </a:cubicBezTo>
                  <a:cubicBezTo>
                    <a:pt x="366" y="388"/>
                    <a:pt x="395" y="355"/>
                    <a:pt x="385" y="31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2487295" y="1737294"/>
            <a:ext cx="703770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190">
              <a:lnSpc>
                <a:spcPct val="150000"/>
              </a:lnSpc>
            </a:pPr>
            <a:r>
              <a:rPr lang="zh-CN" altLang="en-US" sz="20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步骤五：设置攻击参数</a:t>
            </a:r>
            <a:endParaRPr lang="en-US" altLang="zh-CN" sz="2000" kern="100" dirty="0">
              <a:latin typeface="微软雅黑" charset="-122"/>
              <a:ea typeface="微软雅黑" charset="-122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487295" y="645795"/>
            <a:ext cx="6648042" cy="731520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1698" y="725724"/>
            <a:ext cx="651492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利用</a:t>
            </a:r>
            <a:r>
              <a:rPr lang="en-US" altLang="zh-CN" sz="3200" b="1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Metasploit</a:t>
            </a:r>
            <a:r>
              <a:rPr lang="zh-CN" altLang="en-US" sz="3200" b="1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的执行攻击的步骤</a:t>
            </a:r>
            <a:endParaRPr lang="x-none" altLang="en-US" sz="3200" b="1" dirty="0">
              <a:solidFill>
                <a:schemeClr val="bg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7F6CE2B-6730-42DD-B62F-2B58E74533DE}"/>
              </a:ext>
            </a:extLst>
          </p:cNvPr>
          <p:cNvSpPr txBox="1"/>
          <p:nvPr/>
        </p:nvSpPr>
        <p:spPr>
          <a:xfrm>
            <a:off x="2279022" y="2300689"/>
            <a:ext cx="770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       首先通过</a:t>
            </a:r>
            <a:r>
              <a:rPr lang="en-US" altLang="zh-CN" sz="18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show options</a:t>
            </a:r>
            <a:r>
              <a:rPr lang="zh-CN" altLang="en-US" sz="18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或</a:t>
            </a:r>
            <a:r>
              <a:rPr lang="en-US" altLang="zh-CN" sz="18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options</a:t>
            </a:r>
            <a:r>
              <a:rPr lang="zh-CN" altLang="en-US" sz="18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，查看需要填写的参数，然后根据要求设置攻击参数。</a:t>
            </a:r>
            <a:endParaRPr lang="zh-CN" altLang="en-US" dirty="0"/>
          </a:p>
        </p:txBody>
      </p:sp>
      <p:pic>
        <p:nvPicPr>
          <p:cNvPr id="4" name="图片 3" descr="屏幕剪辑">
            <a:extLst>
              <a:ext uri="{FF2B5EF4-FFF2-40B4-BE49-F238E27FC236}">
                <a16:creationId xmlns:a16="http://schemas.microsoft.com/office/drawing/2014/main" id="{BE7F218E-9B69-4ACC-827D-2F083B3F8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295" y="2942514"/>
            <a:ext cx="5418455" cy="286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91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921007" y="4936527"/>
            <a:ext cx="808038" cy="1385888"/>
            <a:chOff x="921007" y="4936527"/>
            <a:chExt cx="808038" cy="1385888"/>
          </a:xfrm>
        </p:grpSpPr>
        <p:sp>
          <p:nvSpPr>
            <p:cNvPr id="9" name="Freeform 223"/>
            <p:cNvSpPr/>
            <p:nvPr/>
          </p:nvSpPr>
          <p:spPr bwMode="auto">
            <a:xfrm>
              <a:off x="921007" y="5488977"/>
              <a:ext cx="339725" cy="395288"/>
            </a:xfrm>
            <a:custGeom>
              <a:avLst/>
              <a:gdLst>
                <a:gd name="T0" fmla="*/ 181 w 211"/>
                <a:gd name="T1" fmla="*/ 99 h 246"/>
                <a:gd name="T2" fmla="*/ 180 w 211"/>
                <a:gd name="T3" fmla="*/ 44 h 246"/>
                <a:gd name="T4" fmla="*/ 118 w 211"/>
                <a:gd name="T5" fmla="*/ 48 h 246"/>
                <a:gd name="T6" fmla="*/ 38 w 211"/>
                <a:gd name="T7" fmla="*/ 20 h 246"/>
                <a:gd name="T8" fmla="*/ 27 w 211"/>
                <a:gd name="T9" fmla="*/ 104 h 246"/>
                <a:gd name="T10" fmla="*/ 43 w 211"/>
                <a:gd name="T11" fmla="*/ 160 h 246"/>
                <a:gd name="T12" fmla="*/ 39 w 211"/>
                <a:gd name="T13" fmla="*/ 223 h 246"/>
                <a:gd name="T14" fmla="*/ 104 w 211"/>
                <a:gd name="T15" fmla="*/ 203 h 246"/>
                <a:gd name="T16" fmla="*/ 142 w 211"/>
                <a:gd name="T17" fmla="*/ 208 h 246"/>
                <a:gd name="T18" fmla="*/ 156 w 211"/>
                <a:gd name="T19" fmla="*/ 165 h 246"/>
                <a:gd name="T20" fmla="*/ 197 w 211"/>
                <a:gd name="T21" fmla="*/ 155 h 246"/>
                <a:gd name="T22" fmla="*/ 181 w 211"/>
                <a:gd name="T23" fmla="*/ 9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1" h="246">
                  <a:moveTo>
                    <a:pt x="181" y="99"/>
                  </a:moveTo>
                  <a:cubicBezTo>
                    <a:pt x="198" y="83"/>
                    <a:pt x="198" y="61"/>
                    <a:pt x="180" y="44"/>
                  </a:cubicBezTo>
                  <a:cubicBezTo>
                    <a:pt x="160" y="25"/>
                    <a:pt x="135" y="31"/>
                    <a:pt x="118" y="48"/>
                  </a:cubicBezTo>
                  <a:cubicBezTo>
                    <a:pt x="107" y="12"/>
                    <a:pt x="72" y="0"/>
                    <a:pt x="38" y="20"/>
                  </a:cubicBezTo>
                  <a:cubicBezTo>
                    <a:pt x="3" y="40"/>
                    <a:pt x="1" y="78"/>
                    <a:pt x="27" y="104"/>
                  </a:cubicBezTo>
                  <a:cubicBezTo>
                    <a:pt x="0" y="119"/>
                    <a:pt x="15" y="153"/>
                    <a:pt x="43" y="160"/>
                  </a:cubicBezTo>
                  <a:cubicBezTo>
                    <a:pt x="29" y="177"/>
                    <a:pt x="22" y="206"/>
                    <a:pt x="39" y="223"/>
                  </a:cubicBezTo>
                  <a:cubicBezTo>
                    <a:pt x="62" y="246"/>
                    <a:pt x="93" y="229"/>
                    <a:pt x="104" y="203"/>
                  </a:cubicBezTo>
                  <a:cubicBezTo>
                    <a:pt x="114" y="214"/>
                    <a:pt x="129" y="218"/>
                    <a:pt x="142" y="208"/>
                  </a:cubicBezTo>
                  <a:cubicBezTo>
                    <a:pt x="157" y="197"/>
                    <a:pt x="160" y="181"/>
                    <a:pt x="156" y="165"/>
                  </a:cubicBezTo>
                  <a:cubicBezTo>
                    <a:pt x="170" y="172"/>
                    <a:pt x="187" y="171"/>
                    <a:pt x="197" y="155"/>
                  </a:cubicBezTo>
                  <a:cubicBezTo>
                    <a:pt x="211" y="134"/>
                    <a:pt x="200" y="112"/>
                    <a:pt x="181" y="99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Freeform 224"/>
            <p:cNvSpPr/>
            <p:nvPr/>
          </p:nvSpPr>
          <p:spPr bwMode="auto">
            <a:xfrm>
              <a:off x="1016257" y="5133377"/>
              <a:ext cx="314325" cy="330200"/>
            </a:xfrm>
            <a:custGeom>
              <a:avLst/>
              <a:gdLst>
                <a:gd name="T0" fmla="*/ 157 w 196"/>
                <a:gd name="T1" fmla="*/ 53 h 205"/>
                <a:gd name="T2" fmla="*/ 127 w 196"/>
                <a:gd name="T3" fmla="*/ 4 h 205"/>
                <a:gd name="T4" fmla="*/ 82 w 196"/>
                <a:gd name="T5" fmla="*/ 31 h 205"/>
                <a:gd name="T6" fmla="*/ 14 w 196"/>
                <a:gd name="T7" fmla="*/ 53 h 205"/>
                <a:gd name="T8" fmla="*/ 40 w 196"/>
                <a:gd name="T9" fmla="*/ 118 h 205"/>
                <a:gd name="T10" fmla="*/ 75 w 196"/>
                <a:gd name="T11" fmla="*/ 173 h 205"/>
                <a:gd name="T12" fmla="*/ 133 w 196"/>
                <a:gd name="T13" fmla="*/ 157 h 205"/>
                <a:gd name="T14" fmla="*/ 167 w 196"/>
                <a:gd name="T15" fmla="*/ 153 h 205"/>
                <a:gd name="T16" fmla="*/ 167 w 196"/>
                <a:gd name="T17" fmla="*/ 120 h 205"/>
                <a:gd name="T18" fmla="*/ 194 w 196"/>
                <a:gd name="T19" fmla="*/ 95 h 205"/>
                <a:gd name="T20" fmla="*/ 157 w 196"/>
                <a:gd name="T21" fmla="*/ 5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205">
                  <a:moveTo>
                    <a:pt x="157" y="53"/>
                  </a:moveTo>
                  <a:cubicBezTo>
                    <a:pt x="156" y="32"/>
                    <a:pt x="150" y="9"/>
                    <a:pt x="127" y="4"/>
                  </a:cubicBezTo>
                  <a:cubicBezTo>
                    <a:pt x="107" y="0"/>
                    <a:pt x="85" y="12"/>
                    <a:pt x="82" y="31"/>
                  </a:cubicBezTo>
                  <a:cubicBezTo>
                    <a:pt x="60" y="15"/>
                    <a:pt x="28" y="30"/>
                    <a:pt x="14" y="53"/>
                  </a:cubicBezTo>
                  <a:cubicBezTo>
                    <a:pt x="0" y="78"/>
                    <a:pt x="15" y="110"/>
                    <a:pt x="40" y="118"/>
                  </a:cubicBezTo>
                  <a:cubicBezTo>
                    <a:pt x="9" y="141"/>
                    <a:pt x="41" y="194"/>
                    <a:pt x="75" y="173"/>
                  </a:cubicBezTo>
                  <a:cubicBezTo>
                    <a:pt x="89" y="205"/>
                    <a:pt x="128" y="187"/>
                    <a:pt x="133" y="157"/>
                  </a:cubicBezTo>
                  <a:cubicBezTo>
                    <a:pt x="144" y="163"/>
                    <a:pt x="159" y="166"/>
                    <a:pt x="167" y="153"/>
                  </a:cubicBezTo>
                  <a:cubicBezTo>
                    <a:pt x="174" y="142"/>
                    <a:pt x="173" y="130"/>
                    <a:pt x="167" y="120"/>
                  </a:cubicBezTo>
                  <a:cubicBezTo>
                    <a:pt x="181" y="120"/>
                    <a:pt x="192" y="111"/>
                    <a:pt x="194" y="95"/>
                  </a:cubicBezTo>
                  <a:cubicBezTo>
                    <a:pt x="196" y="72"/>
                    <a:pt x="177" y="57"/>
                    <a:pt x="157" y="53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" name="Freeform 225"/>
            <p:cNvSpPr/>
            <p:nvPr/>
          </p:nvSpPr>
          <p:spPr bwMode="auto">
            <a:xfrm>
              <a:off x="1257557" y="4936527"/>
              <a:ext cx="273050" cy="269875"/>
            </a:xfrm>
            <a:custGeom>
              <a:avLst/>
              <a:gdLst>
                <a:gd name="T0" fmla="*/ 155 w 170"/>
                <a:gd name="T1" fmla="*/ 135 h 167"/>
                <a:gd name="T2" fmla="*/ 134 w 170"/>
                <a:gd name="T3" fmla="*/ 72 h 167"/>
                <a:gd name="T4" fmla="*/ 73 w 170"/>
                <a:gd name="T5" fmla="*/ 38 h 167"/>
                <a:gd name="T6" fmla="*/ 6 w 170"/>
                <a:gd name="T7" fmla="*/ 44 h 167"/>
                <a:gd name="T8" fmla="*/ 27 w 170"/>
                <a:gd name="T9" fmla="*/ 99 h 167"/>
                <a:gd name="T10" fmla="*/ 70 w 170"/>
                <a:gd name="T11" fmla="*/ 126 h 167"/>
                <a:gd name="T12" fmla="*/ 155 w 170"/>
                <a:gd name="T13" fmla="*/ 13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67">
                  <a:moveTo>
                    <a:pt x="155" y="135"/>
                  </a:moveTo>
                  <a:cubicBezTo>
                    <a:pt x="170" y="111"/>
                    <a:pt x="160" y="78"/>
                    <a:pt x="134" y="72"/>
                  </a:cubicBezTo>
                  <a:cubicBezTo>
                    <a:pt x="160" y="33"/>
                    <a:pt x="101" y="0"/>
                    <a:pt x="73" y="38"/>
                  </a:cubicBezTo>
                  <a:cubicBezTo>
                    <a:pt x="56" y="17"/>
                    <a:pt x="17" y="12"/>
                    <a:pt x="6" y="44"/>
                  </a:cubicBezTo>
                  <a:cubicBezTo>
                    <a:pt x="0" y="63"/>
                    <a:pt x="5" y="95"/>
                    <a:pt x="27" y="99"/>
                  </a:cubicBezTo>
                  <a:cubicBezTo>
                    <a:pt x="11" y="125"/>
                    <a:pt x="54" y="152"/>
                    <a:pt x="70" y="126"/>
                  </a:cubicBezTo>
                  <a:cubicBezTo>
                    <a:pt x="87" y="157"/>
                    <a:pt x="135" y="167"/>
                    <a:pt x="155" y="135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226"/>
            <p:cNvSpPr/>
            <p:nvPr/>
          </p:nvSpPr>
          <p:spPr bwMode="auto">
            <a:xfrm>
              <a:off x="1435357" y="5227040"/>
              <a:ext cx="293688" cy="303213"/>
            </a:xfrm>
            <a:custGeom>
              <a:avLst/>
              <a:gdLst>
                <a:gd name="T0" fmla="*/ 119 w 182"/>
                <a:gd name="T1" fmla="*/ 157 h 189"/>
                <a:gd name="T2" fmla="*/ 168 w 182"/>
                <a:gd name="T3" fmla="*/ 142 h 189"/>
                <a:gd name="T4" fmla="*/ 141 w 182"/>
                <a:gd name="T5" fmla="*/ 91 h 189"/>
                <a:gd name="T6" fmla="*/ 132 w 182"/>
                <a:gd name="T7" fmla="*/ 38 h 189"/>
                <a:gd name="T8" fmla="*/ 89 w 182"/>
                <a:gd name="T9" fmla="*/ 45 h 189"/>
                <a:gd name="T10" fmla="*/ 37 w 182"/>
                <a:gd name="T11" fmla="*/ 105 h 189"/>
                <a:gd name="T12" fmla="*/ 70 w 182"/>
                <a:gd name="T13" fmla="*/ 148 h 189"/>
                <a:gd name="T14" fmla="*/ 89 w 182"/>
                <a:gd name="T15" fmla="*/ 183 h 189"/>
                <a:gd name="T16" fmla="*/ 119 w 182"/>
                <a:gd name="T17" fmla="*/ 15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189">
                  <a:moveTo>
                    <a:pt x="119" y="157"/>
                  </a:moveTo>
                  <a:cubicBezTo>
                    <a:pt x="137" y="168"/>
                    <a:pt x="157" y="161"/>
                    <a:pt x="168" y="142"/>
                  </a:cubicBezTo>
                  <a:cubicBezTo>
                    <a:pt x="182" y="117"/>
                    <a:pt x="163" y="98"/>
                    <a:pt x="141" y="91"/>
                  </a:cubicBezTo>
                  <a:cubicBezTo>
                    <a:pt x="155" y="72"/>
                    <a:pt x="156" y="50"/>
                    <a:pt x="132" y="38"/>
                  </a:cubicBezTo>
                  <a:cubicBezTo>
                    <a:pt x="118" y="31"/>
                    <a:pt x="97" y="31"/>
                    <a:pt x="89" y="45"/>
                  </a:cubicBezTo>
                  <a:cubicBezTo>
                    <a:pt x="46" y="0"/>
                    <a:pt x="0" y="87"/>
                    <a:pt x="37" y="105"/>
                  </a:cubicBezTo>
                  <a:cubicBezTo>
                    <a:pt x="15" y="128"/>
                    <a:pt x="49" y="160"/>
                    <a:pt x="70" y="148"/>
                  </a:cubicBezTo>
                  <a:cubicBezTo>
                    <a:pt x="68" y="163"/>
                    <a:pt x="73" y="177"/>
                    <a:pt x="89" y="183"/>
                  </a:cubicBezTo>
                  <a:cubicBezTo>
                    <a:pt x="106" y="189"/>
                    <a:pt x="116" y="172"/>
                    <a:pt x="119" y="15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" name="Freeform 228"/>
            <p:cNvSpPr/>
            <p:nvPr/>
          </p:nvSpPr>
          <p:spPr bwMode="auto">
            <a:xfrm>
              <a:off x="1084519" y="5096865"/>
              <a:ext cx="636588" cy="1225550"/>
            </a:xfrm>
            <a:custGeom>
              <a:avLst/>
              <a:gdLst>
                <a:gd name="T0" fmla="*/ 385 w 395"/>
                <a:gd name="T1" fmla="*/ 317 h 762"/>
                <a:gd name="T2" fmla="*/ 379 w 395"/>
                <a:gd name="T3" fmla="*/ 314 h 762"/>
                <a:gd name="T4" fmla="*/ 375 w 395"/>
                <a:gd name="T5" fmla="*/ 317 h 762"/>
                <a:gd name="T6" fmla="*/ 298 w 395"/>
                <a:gd name="T7" fmla="*/ 414 h 762"/>
                <a:gd name="T8" fmla="*/ 244 w 395"/>
                <a:gd name="T9" fmla="*/ 414 h 762"/>
                <a:gd name="T10" fmla="*/ 246 w 395"/>
                <a:gd name="T11" fmla="*/ 372 h 762"/>
                <a:gd name="T12" fmla="*/ 304 w 395"/>
                <a:gd name="T13" fmla="*/ 175 h 762"/>
                <a:gd name="T14" fmla="*/ 301 w 395"/>
                <a:gd name="T15" fmla="*/ 173 h 762"/>
                <a:gd name="T16" fmla="*/ 293 w 395"/>
                <a:gd name="T17" fmla="*/ 177 h 762"/>
                <a:gd name="T18" fmla="*/ 241 w 395"/>
                <a:gd name="T19" fmla="*/ 239 h 762"/>
                <a:gd name="T20" fmla="*/ 216 w 395"/>
                <a:gd name="T21" fmla="*/ 168 h 762"/>
                <a:gd name="T22" fmla="*/ 207 w 395"/>
                <a:gd name="T23" fmla="*/ 70 h 762"/>
                <a:gd name="T24" fmla="*/ 196 w 395"/>
                <a:gd name="T25" fmla="*/ 42 h 762"/>
                <a:gd name="T26" fmla="*/ 194 w 395"/>
                <a:gd name="T27" fmla="*/ 37 h 762"/>
                <a:gd name="T28" fmla="*/ 172 w 395"/>
                <a:gd name="T29" fmla="*/ 4 h 762"/>
                <a:gd name="T30" fmla="*/ 172 w 395"/>
                <a:gd name="T31" fmla="*/ 3 h 762"/>
                <a:gd name="T32" fmla="*/ 168 w 395"/>
                <a:gd name="T33" fmla="*/ 1 h 762"/>
                <a:gd name="T34" fmla="*/ 163 w 395"/>
                <a:gd name="T35" fmla="*/ 2 h 762"/>
                <a:gd name="T36" fmla="*/ 162 w 395"/>
                <a:gd name="T37" fmla="*/ 9 h 762"/>
                <a:gd name="T38" fmla="*/ 181 w 395"/>
                <a:gd name="T39" fmla="*/ 86 h 762"/>
                <a:gd name="T40" fmla="*/ 175 w 395"/>
                <a:gd name="T41" fmla="*/ 160 h 762"/>
                <a:gd name="T42" fmla="*/ 79 w 395"/>
                <a:gd name="T43" fmla="*/ 117 h 762"/>
                <a:gd name="T44" fmla="*/ 78 w 395"/>
                <a:gd name="T45" fmla="*/ 114 h 762"/>
                <a:gd name="T46" fmla="*/ 78 w 395"/>
                <a:gd name="T47" fmla="*/ 114 h 762"/>
                <a:gd name="T48" fmla="*/ 72 w 395"/>
                <a:gd name="T49" fmla="*/ 114 h 762"/>
                <a:gd name="T50" fmla="*/ 92 w 395"/>
                <a:gd name="T51" fmla="*/ 205 h 762"/>
                <a:gd name="T52" fmla="*/ 139 w 395"/>
                <a:gd name="T53" fmla="*/ 242 h 762"/>
                <a:gd name="T54" fmla="*/ 171 w 395"/>
                <a:gd name="T55" fmla="*/ 303 h 762"/>
                <a:gd name="T56" fmla="*/ 164 w 395"/>
                <a:gd name="T57" fmla="*/ 373 h 762"/>
                <a:gd name="T58" fmla="*/ 104 w 395"/>
                <a:gd name="T59" fmla="*/ 402 h 762"/>
                <a:gd name="T60" fmla="*/ 58 w 395"/>
                <a:gd name="T61" fmla="*/ 386 h 762"/>
                <a:gd name="T62" fmla="*/ 7 w 395"/>
                <a:gd name="T63" fmla="*/ 354 h 762"/>
                <a:gd name="T64" fmla="*/ 2 w 395"/>
                <a:gd name="T65" fmla="*/ 356 h 762"/>
                <a:gd name="T66" fmla="*/ 2 w 395"/>
                <a:gd name="T67" fmla="*/ 356 h 762"/>
                <a:gd name="T68" fmla="*/ 1 w 395"/>
                <a:gd name="T69" fmla="*/ 361 h 762"/>
                <a:gd name="T70" fmla="*/ 62 w 395"/>
                <a:gd name="T71" fmla="*/ 430 h 762"/>
                <a:gd name="T72" fmla="*/ 127 w 395"/>
                <a:gd name="T73" fmla="*/ 522 h 762"/>
                <a:gd name="T74" fmla="*/ 113 w 395"/>
                <a:gd name="T75" fmla="*/ 744 h 762"/>
                <a:gd name="T76" fmla="*/ 115 w 395"/>
                <a:gd name="T77" fmla="*/ 751 h 762"/>
                <a:gd name="T78" fmla="*/ 116 w 395"/>
                <a:gd name="T79" fmla="*/ 753 h 762"/>
                <a:gd name="T80" fmla="*/ 169 w 395"/>
                <a:gd name="T81" fmla="*/ 755 h 762"/>
                <a:gd name="T82" fmla="*/ 256 w 395"/>
                <a:gd name="T83" fmla="*/ 753 h 762"/>
                <a:gd name="T84" fmla="*/ 259 w 395"/>
                <a:gd name="T85" fmla="*/ 750 h 762"/>
                <a:gd name="T86" fmla="*/ 262 w 395"/>
                <a:gd name="T87" fmla="*/ 745 h 762"/>
                <a:gd name="T88" fmla="*/ 243 w 395"/>
                <a:gd name="T89" fmla="*/ 659 h 762"/>
                <a:gd name="T90" fmla="*/ 256 w 395"/>
                <a:gd name="T91" fmla="*/ 506 h 762"/>
                <a:gd name="T92" fmla="*/ 340 w 395"/>
                <a:gd name="T93" fmla="*/ 413 h 762"/>
                <a:gd name="T94" fmla="*/ 385 w 395"/>
                <a:gd name="T95" fmla="*/ 317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5" h="762">
                  <a:moveTo>
                    <a:pt x="385" y="317"/>
                  </a:moveTo>
                  <a:cubicBezTo>
                    <a:pt x="384" y="313"/>
                    <a:pt x="381" y="313"/>
                    <a:pt x="379" y="314"/>
                  </a:cubicBezTo>
                  <a:cubicBezTo>
                    <a:pt x="377" y="314"/>
                    <a:pt x="375" y="315"/>
                    <a:pt x="375" y="317"/>
                  </a:cubicBezTo>
                  <a:cubicBezTo>
                    <a:pt x="361" y="359"/>
                    <a:pt x="333" y="389"/>
                    <a:pt x="298" y="414"/>
                  </a:cubicBezTo>
                  <a:cubicBezTo>
                    <a:pt x="283" y="424"/>
                    <a:pt x="252" y="439"/>
                    <a:pt x="244" y="414"/>
                  </a:cubicBezTo>
                  <a:cubicBezTo>
                    <a:pt x="239" y="401"/>
                    <a:pt x="243" y="385"/>
                    <a:pt x="246" y="372"/>
                  </a:cubicBezTo>
                  <a:cubicBezTo>
                    <a:pt x="261" y="304"/>
                    <a:pt x="330" y="251"/>
                    <a:pt x="304" y="175"/>
                  </a:cubicBezTo>
                  <a:cubicBezTo>
                    <a:pt x="303" y="174"/>
                    <a:pt x="302" y="173"/>
                    <a:pt x="301" y="173"/>
                  </a:cubicBezTo>
                  <a:cubicBezTo>
                    <a:pt x="299" y="171"/>
                    <a:pt x="294" y="173"/>
                    <a:pt x="293" y="177"/>
                  </a:cubicBezTo>
                  <a:cubicBezTo>
                    <a:pt x="290" y="204"/>
                    <a:pt x="275" y="245"/>
                    <a:pt x="241" y="239"/>
                  </a:cubicBezTo>
                  <a:cubicBezTo>
                    <a:pt x="214" y="234"/>
                    <a:pt x="216" y="188"/>
                    <a:pt x="216" y="168"/>
                  </a:cubicBezTo>
                  <a:cubicBezTo>
                    <a:pt x="216" y="135"/>
                    <a:pt x="214" y="102"/>
                    <a:pt x="207" y="70"/>
                  </a:cubicBezTo>
                  <a:cubicBezTo>
                    <a:pt x="205" y="60"/>
                    <a:pt x="201" y="51"/>
                    <a:pt x="196" y="42"/>
                  </a:cubicBezTo>
                  <a:cubicBezTo>
                    <a:pt x="196" y="40"/>
                    <a:pt x="195" y="38"/>
                    <a:pt x="194" y="37"/>
                  </a:cubicBezTo>
                  <a:cubicBezTo>
                    <a:pt x="190" y="24"/>
                    <a:pt x="182" y="13"/>
                    <a:pt x="172" y="4"/>
                  </a:cubicBezTo>
                  <a:cubicBezTo>
                    <a:pt x="172" y="4"/>
                    <a:pt x="172" y="4"/>
                    <a:pt x="172" y="3"/>
                  </a:cubicBezTo>
                  <a:cubicBezTo>
                    <a:pt x="171" y="1"/>
                    <a:pt x="170" y="1"/>
                    <a:pt x="168" y="1"/>
                  </a:cubicBezTo>
                  <a:cubicBezTo>
                    <a:pt x="166" y="0"/>
                    <a:pt x="164" y="1"/>
                    <a:pt x="163" y="2"/>
                  </a:cubicBezTo>
                  <a:cubicBezTo>
                    <a:pt x="161" y="4"/>
                    <a:pt x="160" y="6"/>
                    <a:pt x="162" y="9"/>
                  </a:cubicBezTo>
                  <a:cubicBezTo>
                    <a:pt x="177" y="30"/>
                    <a:pt x="179" y="61"/>
                    <a:pt x="181" y="86"/>
                  </a:cubicBezTo>
                  <a:cubicBezTo>
                    <a:pt x="183" y="111"/>
                    <a:pt x="182" y="137"/>
                    <a:pt x="175" y="160"/>
                  </a:cubicBezTo>
                  <a:cubicBezTo>
                    <a:pt x="157" y="227"/>
                    <a:pt x="87" y="154"/>
                    <a:pt x="79" y="117"/>
                  </a:cubicBezTo>
                  <a:cubicBezTo>
                    <a:pt x="79" y="116"/>
                    <a:pt x="79" y="115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7" y="112"/>
                    <a:pt x="73" y="111"/>
                    <a:pt x="72" y="114"/>
                  </a:cubicBezTo>
                  <a:cubicBezTo>
                    <a:pt x="58" y="148"/>
                    <a:pt x="68" y="179"/>
                    <a:pt x="92" y="205"/>
                  </a:cubicBezTo>
                  <a:cubicBezTo>
                    <a:pt x="106" y="219"/>
                    <a:pt x="124" y="229"/>
                    <a:pt x="139" y="242"/>
                  </a:cubicBezTo>
                  <a:cubicBezTo>
                    <a:pt x="159" y="258"/>
                    <a:pt x="168" y="278"/>
                    <a:pt x="171" y="303"/>
                  </a:cubicBezTo>
                  <a:cubicBezTo>
                    <a:pt x="174" y="327"/>
                    <a:pt x="171" y="351"/>
                    <a:pt x="164" y="373"/>
                  </a:cubicBezTo>
                  <a:cubicBezTo>
                    <a:pt x="154" y="403"/>
                    <a:pt x="133" y="409"/>
                    <a:pt x="104" y="402"/>
                  </a:cubicBezTo>
                  <a:cubicBezTo>
                    <a:pt x="89" y="398"/>
                    <a:pt x="73" y="391"/>
                    <a:pt x="58" y="386"/>
                  </a:cubicBezTo>
                  <a:cubicBezTo>
                    <a:pt x="43" y="380"/>
                    <a:pt x="14" y="371"/>
                    <a:pt x="7" y="354"/>
                  </a:cubicBezTo>
                  <a:cubicBezTo>
                    <a:pt x="6" y="351"/>
                    <a:pt x="1" y="352"/>
                    <a:pt x="2" y="356"/>
                  </a:cubicBezTo>
                  <a:cubicBezTo>
                    <a:pt x="2" y="356"/>
                    <a:pt x="2" y="356"/>
                    <a:pt x="2" y="356"/>
                  </a:cubicBezTo>
                  <a:cubicBezTo>
                    <a:pt x="1" y="357"/>
                    <a:pt x="0" y="359"/>
                    <a:pt x="1" y="361"/>
                  </a:cubicBezTo>
                  <a:cubicBezTo>
                    <a:pt x="15" y="389"/>
                    <a:pt x="39" y="409"/>
                    <a:pt x="62" y="430"/>
                  </a:cubicBezTo>
                  <a:cubicBezTo>
                    <a:pt x="90" y="456"/>
                    <a:pt x="113" y="487"/>
                    <a:pt x="127" y="522"/>
                  </a:cubicBezTo>
                  <a:cubicBezTo>
                    <a:pt x="154" y="592"/>
                    <a:pt x="146" y="678"/>
                    <a:pt x="113" y="744"/>
                  </a:cubicBezTo>
                  <a:cubicBezTo>
                    <a:pt x="111" y="747"/>
                    <a:pt x="113" y="750"/>
                    <a:pt x="115" y="751"/>
                  </a:cubicBezTo>
                  <a:cubicBezTo>
                    <a:pt x="115" y="752"/>
                    <a:pt x="116" y="753"/>
                    <a:pt x="116" y="753"/>
                  </a:cubicBezTo>
                  <a:cubicBezTo>
                    <a:pt x="129" y="762"/>
                    <a:pt x="155" y="756"/>
                    <a:pt x="169" y="755"/>
                  </a:cubicBezTo>
                  <a:cubicBezTo>
                    <a:pt x="197" y="753"/>
                    <a:pt x="229" y="760"/>
                    <a:pt x="256" y="753"/>
                  </a:cubicBezTo>
                  <a:cubicBezTo>
                    <a:pt x="257" y="753"/>
                    <a:pt x="258" y="752"/>
                    <a:pt x="259" y="750"/>
                  </a:cubicBezTo>
                  <a:cubicBezTo>
                    <a:pt x="261" y="751"/>
                    <a:pt x="264" y="747"/>
                    <a:pt x="262" y="745"/>
                  </a:cubicBezTo>
                  <a:cubicBezTo>
                    <a:pt x="242" y="726"/>
                    <a:pt x="245" y="685"/>
                    <a:pt x="243" y="659"/>
                  </a:cubicBezTo>
                  <a:cubicBezTo>
                    <a:pt x="237" y="608"/>
                    <a:pt x="234" y="554"/>
                    <a:pt x="256" y="506"/>
                  </a:cubicBezTo>
                  <a:cubicBezTo>
                    <a:pt x="273" y="467"/>
                    <a:pt x="310" y="441"/>
                    <a:pt x="340" y="413"/>
                  </a:cubicBezTo>
                  <a:cubicBezTo>
                    <a:pt x="366" y="388"/>
                    <a:pt x="395" y="355"/>
                    <a:pt x="385" y="31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2487295" y="1737294"/>
            <a:ext cx="70377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190">
              <a:lnSpc>
                <a:spcPct val="150000"/>
              </a:lnSpc>
            </a:pPr>
            <a:r>
              <a:rPr lang="zh-CN" altLang="en-US" sz="20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步骤五：设置攻击参数</a:t>
            </a:r>
            <a:endParaRPr lang="en-US" altLang="zh-CN" sz="2000" kern="100" dirty="0">
              <a:latin typeface="微软雅黑" charset="-122"/>
              <a:ea typeface="微软雅黑" charset="-122"/>
              <a:cs typeface="Times New Roman" panose="02020603050405020304" pitchFamily="18" charset="0"/>
            </a:endParaRPr>
          </a:p>
          <a:p>
            <a:pPr indent="504190">
              <a:lnSpc>
                <a:spcPct val="150000"/>
              </a:lnSpc>
            </a:pPr>
            <a:endParaRPr lang="en-US" altLang="zh-CN" sz="2000" kern="100" dirty="0">
              <a:latin typeface="微软雅黑" charset="-122"/>
              <a:ea typeface="微软雅黑" charset="-122"/>
              <a:cs typeface="Times New Roman" panose="02020603050405020304" pitchFamily="18" charset="0"/>
            </a:endParaRPr>
          </a:p>
          <a:p>
            <a:pPr indent="504190">
              <a:lnSpc>
                <a:spcPct val="150000"/>
              </a:lnSpc>
            </a:pPr>
            <a:r>
              <a:rPr lang="zh-CN" altLang="en-US" sz="20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设置攻击目标、设置</a:t>
            </a:r>
            <a:r>
              <a:rPr lang="en-US" altLang="zh-CN" sz="20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payload</a:t>
            </a:r>
            <a:r>
              <a:rPr lang="zh-CN" altLang="en-US" sz="20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>
              <a:latin typeface="微软雅黑" charset="-122"/>
              <a:ea typeface="微软雅黑" charset="-122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487295" y="645795"/>
            <a:ext cx="6648042" cy="731520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1698" y="725724"/>
            <a:ext cx="651492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利用</a:t>
            </a:r>
            <a:r>
              <a:rPr lang="en-US" altLang="zh-CN" sz="3200" b="1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Metasploit</a:t>
            </a:r>
            <a:r>
              <a:rPr lang="zh-CN" altLang="en-US" sz="3200" b="1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的执行攻击的步骤</a:t>
            </a:r>
            <a:endParaRPr lang="x-none" altLang="en-US" sz="3200" b="1" dirty="0">
              <a:solidFill>
                <a:schemeClr val="bg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pic>
        <p:nvPicPr>
          <p:cNvPr id="6" name="图片 5" descr="屏幕剪辑">
            <a:extLst>
              <a:ext uri="{FF2B5EF4-FFF2-40B4-BE49-F238E27FC236}">
                <a16:creationId xmlns:a16="http://schemas.microsoft.com/office/drawing/2014/main" id="{AE63EA68-F40A-45FB-B1FB-BBCF9953C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909" y="3214622"/>
            <a:ext cx="6597356" cy="87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2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921007" y="4936527"/>
            <a:ext cx="808038" cy="1385888"/>
            <a:chOff x="921007" y="4936527"/>
            <a:chExt cx="808038" cy="1385888"/>
          </a:xfrm>
        </p:grpSpPr>
        <p:sp>
          <p:nvSpPr>
            <p:cNvPr id="9" name="Freeform 223"/>
            <p:cNvSpPr/>
            <p:nvPr/>
          </p:nvSpPr>
          <p:spPr bwMode="auto">
            <a:xfrm>
              <a:off x="921007" y="5488977"/>
              <a:ext cx="339725" cy="395288"/>
            </a:xfrm>
            <a:custGeom>
              <a:avLst/>
              <a:gdLst>
                <a:gd name="T0" fmla="*/ 181 w 211"/>
                <a:gd name="T1" fmla="*/ 99 h 246"/>
                <a:gd name="T2" fmla="*/ 180 w 211"/>
                <a:gd name="T3" fmla="*/ 44 h 246"/>
                <a:gd name="T4" fmla="*/ 118 w 211"/>
                <a:gd name="T5" fmla="*/ 48 h 246"/>
                <a:gd name="T6" fmla="*/ 38 w 211"/>
                <a:gd name="T7" fmla="*/ 20 h 246"/>
                <a:gd name="T8" fmla="*/ 27 w 211"/>
                <a:gd name="T9" fmla="*/ 104 h 246"/>
                <a:gd name="T10" fmla="*/ 43 w 211"/>
                <a:gd name="T11" fmla="*/ 160 h 246"/>
                <a:gd name="T12" fmla="*/ 39 w 211"/>
                <a:gd name="T13" fmla="*/ 223 h 246"/>
                <a:gd name="T14" fmla="*/ 104 w 211"/>
                <a:gd name="T15" fmla="*/ 203 h 246"/>
                <a:gd name="T16" fmla="*/ 142 w 211"/>
                <a:gd name="T17" fmla="*/ 208 h 246"/>
                <a:gd name="T18" fmla="*/ 156 w 211"/>
                <a:gd name="T19" fmla="*/ 165 h 246"/>
                <a:gd name="T20" fmla="*/ 197 w 211"/>
                <a:gd name="T21" fmla="*/ 155 h 246"/>
                <a:gd name="T22" fmla="*/ 181 w 211"/>
                <a:gd name="T23" fmla="*/ 9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1" h="246">
                  <a:moveTo>
                    <a:pt x="181" y="99"/>
                  </a:moveTo>
                  <a:cubicBezTo>
                    <a:pt x="198" y="83"/>
                    <a:pt x="198" y="61"/>
                    <a:pt x="180" y="44"/>
                  </a:cubicBezTo>
                  <a:cubicBezTo>
                    <a:pt x="160" y="25"/>
                    <a:pt x="135" y="31"/>
                    <a:pt x="118" y="48"/>
                  </a:cubicBezTo>
                  <a:cubicBezTo>
                    <a:pt x="107" y="12"/>
                    <a:pt x="72" y="0"/>
                    <a:pt x="38" y="20"/>
                  </a:cubicBezTo>
                  <a:cubicBezTo>
                    <a:pt x="3" y="40"/>
                    <a:pt x="1" y="78"/>
                    <a:pt x="27" y="104"/>
                  </a:cubicBezTo>
                  <a:cubicBezTo>
                    <a:pt x="0" y="119"/>
                    <a:pt x="15" y="153"/>
                    <a:pt x="43" y="160"/>
                  </a:cubicBezTo>
                  <a:cubicBezTo>
                    <a:pt x="29" y="177"/>
                    <a:pt x="22" y="206"/>
                    <a:pt x="39" y="223"/>
                  </a:cubicBezTo>
                  <a:cubicBezTo>
                    <a:pt x="62" y="246"/>
                    <a:pt x="93" y="229"/>
                    <a:pt x="104" y="203"/>
                  </a:cubicBezTo>
                  <a:cubicBezTo>
                    <a:pt x="114" y="214"/>
                    <a:pt x="129" y="218"/>
                    <a:pt x="142" y="208"/>
                  </a:cubicBezTo>
                  <a:cubicBezTo>
                    <a:pt x="157" y="197"/>
                    <a:pt x="160" y="181"/>
                    <a:pt x="156" y="165"/>
                  </a:cubicBezTo>
                  <a:cubicBezTo>
                    <a:pt x="170" y="172"/>
                    <a:pt x="187" y="171"/>
                    <a:pt x="197" y="155"/>
                  </a:cubicBezTo>
                  <a:cubicBezTo>
                    <a:pt x="211" y="134"/>
                    <a:pt x="200" y="112"/>
                    <a:pt x="181" y="99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Freeform 224"/>
            <p:cNvSpPr/>
            <p:nvPr/>
          </p:nvSpPr>
          <p:spPr bwMode="auto">
            <a:xfrm>
              <a:off x="1016257" y="5133377"/>
              <a:ext cx="314325" cy="330200"/>
            </a:xfrm>
            <a:custGeom>
              <a:avLst/>
              <a:gdLst>
                <a:gd name="T0" fmla="*/ 157 w 196"/>
                <a:gd name="T1" fmla="*/ 53 h 205"/>
                <a:gd name="T2" fmla="*/ 127 w 196"/>
                <a:gd name="T3" fmla="*/ 4 h 205"/>
                <a:gd name="T4" fmla="*/ 82 w 196"/>
                <a:gd name="T5" fmla="*/ 31 h 205"/>
                <a:gd name="T6" fmla="*/ 14 w 196"/>
                <a:gd name="T7" fmla="*/ 53 h 205"/>
                <a:gd name="T8" fmla="*/ 40 w 196"/>
                <a:gd name="T9" fmla="*/ 118 h 205"/>
                <a:gd name="T10" fmla="*/ 75 w 196"/>
                <a:gd name="T11" fmla="*/ 173 h 205"/>
                <a:gd name="T12" fmla="*/ 133 w 196"/>
                <a:gd name="T13" fmla="*/ 157 h 205"/>
                <a:gd name="T14" fmla="*/ 167 w 196"/>
                <a:gd name="T15" fmla="*/ 153 h 205"/>
                <a:gd name="T16" fmla="*/ 167 w 196"/>
                <a:gd name="T17" fmla="*/ 120 h 205"/>
                <a:gd name="T18" fmla="*/ 194 w 196"/>
                <a:gd name="T19" fmla="*/ 95 h 205"/>
                <a:gd name="T20" fmla="*/ 157 w 196"/>
                <a:gd name="T21" fmla="*/ 5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205">
                  <a:moveTo>
                    <a:pt x="157" y="53"/>
                  </a:moveTo>
                  <a:cubicBezTo>
                    <a:pt x="156" y="32"/>
                    <a:pt x="150" y="9"/>
                    <a:pt x="127" y="4"/>
                  </a:cubicBezTo>
                  <a:cubicBezTo>
                    <a:pt x="107" y="0"/>
                    <a:pt x="85" y="12"/>
                    <a:pt x="82" y="31"/>
                  </a:cubicBezTo>
                  <a:cubicBezTo>
                    <a:pt x="60" y="15"/>
                    <a:pt x="28" y="30"/>
                    <a:pt x="14" y="53"/>
                  </a:cubicBezTo>
                  <a:cubicBezTo>
                    <a:pt x="0" y="78"/>
                    <a:pt x="15" y="110"/>
                    <a:pt x="40" y="118"/>
                  </a:cubicBezTo>
                  <a:cubicBezTo>
                    <a:pt x="9" y="141"/>
                    <a:pt x="41" y="194"/>
                    <a:pt x="75" y="173"/>
                  </a:cubicBezTo>
                  <a:cubicBezTo>
                    <a:pt x="89" y="205"/>
                    <a:pt x="128" y="187"/>
                    <a:pt x="133" y="157"/>
                  </a:cubicBezTo>
                  <a:cubicBezTo>
                    <a:pt x="144" y="163"/>
                    <a:pt x="159" y="166"/>
                    <a:pt x="167" y="153"/>
                  </a:cubicBezTo>
                  <a:cubicBezTo>
                    <a:pt x="174" y="142"/>
                    <a:pt x="173" y="130"/>
                    <a:pt x="167" y="120"/>
                  </a:cubicBezTo>
                  <a:cubicBezTo>
                    <a:pt x="181" y="120"/>
                    <a:pt x="192" y="111"/>
                    <a:pt x="194" y="95"/>
                  </a:cubicBezTo>
                  <a:cubicBezTo>
                    <a:pt x="196" y="72"/>
                    <a:pt x="177" y="57"/>
                    <a:pt x="157" y="53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" name="Freeform 225"/>
            <p:cNvSpPr/>
            <p:nvPr/>
          </p:nvSpPr>
          <p:spPr bwMode="auto">
            <a:xfrm>
              <a:off x="1257557" y="4936527"/>
              <a:ext cx="273050" cy="269875"/>
            </a:xfrm>
            <a:custGeom>
              <a:avLst/>
              <a:gdLst>
                <a:gd name="T0" fmla="*/ 155 w 170"/>
                <a:gd name="T1" fmla="*/ 135 h 167"/>
                <a:gd name="T2" fmla="*/ 134 w 170"/>
                <a:gd name="T3" fmla="*/ 72 h 167"/>
                <a:gd name="T4" fmla="*/ 73 w 170"/>
                <a:gd name="T5" fmla="*/ 38 h 167"/>
                <a:gd name="T6" fmla="*/ 6 w 170"/>
                <a:gd name="T7" fmla="*/ 44 h 167"/>
                <a:gd name="T8" fmla="*/ 27 w 170"/>
                <a:gd name="T9" fmla="*/ 99 h 167"/>
                <a:gd name="T10" fmla="*/ 70 w 170"/>
                <a:gd name="T11" fmla="*/ 126 h 167"/>
                <a:gd name="T12" fmla="*/ 155 w 170"/>
                <a:gd name="T13" fmla="*/ 13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67">
                  <a:moveTo>
                    <a:pt x="155" y="135"/>
                  </a:moveTo>
                  <a:cubicBezTo>
                    <a:pt x="170" y="111"/>
                    <a:pt x="160" y="78"/>
                    <a:pt x="134" y="72"/>
                  </a:cubicBezTo>
                  <a:cubicBezTo>
                    <a:pt x="160" y="33"/>
                    <a:pt x="101" y="0"/>
                    <a:pt x="73" y="38"/>
                  </a:cubicBezTo>
                  <a:cubicBezTo>
                    <a:pt x="56" y="17"/>
                    <a:pt x="17" y="12"/>
                    <a:pt x="6" y="44"/>
                  </a:cubicBezTo>
                  <a:cubicBezTo>
                    <a:pt x="0" y="63"/>
                    <a:pt x="5" y="95"/>
                    <a:pt x="27" y="99"/>
                  </a:cubicBezTo>
                  <a:cubicBezTo>
                    <a:pt x="11" y="125"/>
                    <a:pt x="54" y="152"/>
                    <a:pt x="70" y="126"/>
                  </a:cubicBezTo>
                  <a:cubicBezTo>
                    <a:pt x="87" y="157"/>
                    <a:pt x="135" y="167"/>
                    <a:pt x="155" y="135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226"/>
            <p:cNvSpPr/>
            <p:nvPr/>
          </p:nvSpPr>
          <p:spPr bwMode="auto">
            <a:xfrm>
              <a:off x="1435357" y="5227040"/>
              <a:ext cx="293688" cy="303213"/>
            </a:xfrm>
            <a:custGeom>
              <a:avLst/>
              <a:gdLst>
                <a:gd name="T0" fmla="*/ 119 w 182"/>
                <a:gd name="T1" fmla="*/ 157 h 189"/>
                <a:gd name="T2" fmla="*/ 168 w 182"/>
                <a:gd name="T3" fmla="*/ 142 h 189"/>
                <a:gd name="T4" fmla="*/ 141 w 182"/>
                <a:gd name="T5" fmla="*/ 91 h 189"/>
                <a:gd name="T6" fmla="*/ 132 w 182"/>
                <a:gd name="T7" fmla="*/ 38 h 189"/>
                <a:gd name="T8" fmla="*/ 89 w 182"/>
                <a:gd name="T9" fmla="*/ 45 h 189"/>
                <a:gd name="T10" fmla="*/ 37 w 182"/>
                <a:gd name="T11" fmla="*/ 105 h 189"/>
                <a:gd name="T12" fmla="*/ 70 w 182"/>
                <a:gd name="T13" fmla="*/ 148 h 189"/>
                <a:gd name="T14" fmla="*/ 89 w 182"/>
                <a:gd name="T15" fmla="*/ 183 h 189"/>
                <a:gd name="T16" fmla="*/ 119 w 182"/>
                <a:gd name="T17" fmla="*/ 15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189">
                  <a:moveTo>
                    <a:pt x="119" y="157"/>
                  </a:moveTo>
                  <a:cubicBezTo>
                    <a:pt x="137" y="168"/>
                    <a:pt x="157" y="161"/>
                    <a:pt x="168" y="142"/>
                  </a:cubicBezTo>
                  <a:cubicBezTo>
                    <a:pt x="182" y="117"/>
                    <a:pt x="163" y="98"/>
                    <a:pt x="141" y="91"/>
                  </a:cubicBezTo>
                  <a:cubicBezTo>
                    <a:pt x="155" y="72"/>
                    <a:pt x="156" y="50"/>
                    <a:pt x="132" y="38"/>
                  </a:cubicBezTo>
                  <a:cubicBezTo>
                    <a:pt x="118" y="31"/>
                    <a:pt x="97" y="31"/>
                    <a:pt x="89" y="45"/>
                  </a:cubicBezTo>
                  <a:cubicBezTo>
                    <a:pt x="46" y="0"/>
                    <a:pt x="0" y="87"/>
                    <a:pt x="37" y="105"/>
                  </a:cubicBezTo>
                  <a:cubicBezTo>
                    <a:pt x="15" y="128"/>
                    <a:pt x="49" y="160"/>
                    <a:pt x="70" y="148"/>
                  </a:cubicBezTo>
                  <a:cubicBezTo>
                    <a:pt x="68" y="163"/>
                    <a:pt x="73" y="177"/>
                    <a:pt x="89" y="183"/>
                  </a:cubicBezTo>
                  <a:cubicBezTo>
                    <a:pt x="106" y="189"/>
                    <a:pt x="116" y="172"/>
                    <a:pt x="119" y="15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" name="Freeform 228"/>
            <p:cNvSpPr/>
            <p:nvPr/>
          </p:nvSpPr>
          <p:spPr bwMode="auto">
            <a:xfrm>
              <a:off x="1084519" y="5096865"/>
              <a:ext cx="636588" cy="1225550"/>
            </a:xfrm>
            <a:custGeom>
              <a:avLst/>
              <a:gdLst>
                <a:gd name="T0" fmla="*/ 385 w 395"/>
                <a:gd name="T1" fmla="*/ 317 h 762"/>
                <a:gd name="T2" fmla="*/ 379 w 395"/>
                <a:gd name="T3" fmla="*/ 314 h 762"/>
                <a:gd name="T4" fmla="*/ 375 w 395"/>
                <a:gd name="T5" fmla="*/ 317 h 762"/>
                <a:gd name="T6" fmla="*/ 298 w 395"/>
                <a:gd name="T7" fmla="*/ 414 h 762"/>
                <a:gd name="T8" fmla="*/ 244 w 395"/>
                <a:gd name="T9" fmla="*/ 414 h 762"/>
                <a:gd name="T10" fmla="*/ 246 w 395"/>
                <a:gd name="T11" fmla="*/ 372 h 762"/>
                <a:gd name="T12" fmla="*/ 304 w 395"/>
                <a:gd name="T13" fmla="*/ 175 h 762"/>
                <a:gd name="T14" fmla="*/ 301 w 395"/>
                <a:gd name="T15" fmla="*/ 173 h 762"/>
                <a:gd name="T16" fmla="*/ 293 w 395"/>
                <a:gd name="T17" fmla="*/ 177 h 762"/>
                <a:gd name="T18" fmla="*/ 241 w 395"/>
                <a:gd name="T19" fmla="*/ 239 h 762"/>
                <a:gd name="T20" fmla="*/ 216 w 395"/>
                <a:gd name="T21" fmla="*/ 168 h 762"/>
                <a:gd name="T22" fmla="*/ 207 w 395"/>
                <a:gd name="T23" fmla="*/ 70 h 762"/>
                <a:gd name="T24" fmla="*/ 196 w 395"/>
                <a:gd name="T25" fmla="*/ 42 h 762"/>
                <a:gd name="T26" fmla="*/ 194 w 395"/>
                <a:gd name="T27" fmla="*/ 37 h 762"/>
                <a:gd name="T28" fmla="*/ 172 w 395"/>
                <a:gd name="T29" fmla="*/ 4 h 762"/>
                <a:gd name="T30" fmla="*/ 172 w 395"/>
                <a:gd name="T31" fmla="*/ 3 h 762"/>
                <a:gd name="T32" fmla="*/ 168 w 395"/>
                <a:gd name="T33" fmla="*/ 1 h 762"/>
                <a:gd name="T34" fmla="*/ 163 w 395"/>
                <a:gd name="T35" fmla="*/ 2 h 762"/>
                <a:gd name="T36" fmla="*/ 162 w 395"/>
                <a:gd name="T37" fmla="*/ 9 h 762"/>
                <a:gd name="T38" fmla="*/ 181 w 395"/>
                <a:gd name="T39" fmla="*/ 86 h 762"/>
                <a:gd name="T40" fmla="*/ 175 w 395"/>
                <a:gd name="T41" fmla="*/ 160 h 762"/>
                <a:gd name="T42" fmla="*/ 79 w 395"/>
                <a:gd name="T43" fmla="*/ 117 h 762"/>
                <a:gd name="T44" fmla="*/ 78 w 395"/>
                <a:gd name="T45" fmla="*/ 114 h 762"/>
                <a:gd name="T46" fmla="*/ 78 w 395"/>
                <a:gd name="T47" fmla="*/ 114 h 762"/>
                <a:gd name="T48" fmla="*/ 72 w 395"/>
                <a:gd name="T49" fmla="*/ 114 h 762"/>
                <a:gd name="T50" fmla="*/ 92 w 395"/>
                <a:gd name="T51" fmla="*/ 205 h 762"/>
                <a:gd name="T52" fmla="*/ 139 w 395"/>
                <a:gd name="T53" fmla="*/ 242 h 762"/>
                <a:gd name="T54" fmla="*/ 171 w 395"/>
                <a:gd name="T55" fmla="*/ 303 h 762"/>
                <a:gd name="T56" fmla="*/ 164 w 395"/>
                <a:gd name="T57" fmla="*/ 373 h 762"/>
                <a:gd name="T58" fmla="*/ 104 w 395"/>
                <a:gd name="T59" fmla="*/ 402 h 762"/>
                <a:gd name="T60" fmla="*/ 58 w 395"/>
                <a:gd name="T61" fmla="*/ 386 h 762"/>
                <a:gd name="T62" fmla="*/ 7 w 395"/>
                <a:gd name="T63" fmla="*/ 354 h 762"/>
                <a:gd name="T64" fmla="*/ 2 w 395"/>
                <a:gd name="T65" fmla="*/ 356 h 762"/>
                <a:gd name="T66" fmla="*/ 2 w 395"/>
                <a:gd name="T67" fmla="*/ 356 h 762"/>
                <a:gd name="T68" fmla="*/ 1 w 395"/>
                <a:gd name="T69" fmla="*/ 361 h 762"/>
                <a:gd name="T70" fmla="*/ 62 w 395"/>
                <a:gd name="T71" fmla="*/ 430 h 762"/>
                <a:gd name="T72" fmla="*/ 127 w 395"/>
                <a:gd name="T73" fmla="*/ 522 h 762"/>
                <a:gd name="T74" fmla="*/ 113 w 395"/>
                <a:gd name="T75" fmla="*/ 744 h 762"/>
                <a:gd name="T76" fmla="*/ 115 w 395"/>
                <a:gd name="T77" fmla="*/ 751 h 762"/>
                <a:gd name="T78" fmla="*/ 116 w 395"/>
                <a:gd name="T79" fmla="*/ 753 h 762"/>
                <a:gd name="T80" fmla="*/ 169 w 395"/>
                <a:gd name="T81" fmla="*/ 755 h 762"/>
                <a:gd name="T82" fmla="*/ 256 w 395"/>
                <a:gd name="T83" fmla="*/ 753 h 762"/>
                <a:gd name="T84" fmla="*/ 259 w 395"/>
                <a:gd name="T85" fmla="*/ 750 h 762"/>
                <a:gd name="T86" fmla="*/ 262 w 395"/>
                <a:gd name="T87" fmla="*/ 745 h 762"/>
                <a:gd name="T88" fmla="*/ 243 w 395"/>
                <a:gd name="T89" fmla="*/ 659 h 762"/>
                <a:gd name="T90" fmla="*/ 256 w 395"/>
                <a:gd name="T91" fmla="*/ 506 h 762"/>
                <a:gd name="T92" fmla="*/ 340 w 395"/>
                <a:gd name="T93" fmla="*/ 413 h 762"/>
                <a:gd name="T94" fmla="*/ 385 w 395"/>
                <a:gd name="T95" fmla="*/ 317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5" h="762">
                  <a:moveTo>
                    <a:pt x="385" y="317"/>
                  </a:moveTo>
                  <a:cubicBezTo>
                    <a:pt x="384" y="313"/>
                    <a:pt x="381" y="313"/>
                    <a:pt x="379" y="314"/>
                  </a:cubicBezTo>
                  <a:cubicBezTo>
                    <a:pt x="377" y="314"/>
                    <a:pt x="375" y="315"/>
                    <a:pt x="375" y="317"/>
                  </a:cubicBezTo>
                  <a:cubicBezTo>
                    <a:pt x="361" y="359"/>
                    <a:pt x="333" y="389"/>
                    <a:pt x="298" y="414"/>
                  </a:cubicBezTo>
                  <a:cubicBezTo>
                    <a:pt x="283" y="424"/>
                    <a:pt x="252" y="439"/>
                    <a:pt x="244" y="414"/>
                  </a:cubicBezTo>
                  <a:cubicBezTo>
                    <a:pt x="239" y="401"/>
                    <a:pt x="243" y="385"/>
                    <a:pt x="246" y="372"/>
                  </a:cubicBezTo>
                  <a:cubicBezTo>
                    <a:pt x="261" y="304"/>
                    <a:pt x="330" y="251"/>
                    <a:pt x="304" y="175"/>
                  </a:cubicBezTo>
                  <a:cubicBezTo>
                    <a:pt x="303" y="174"/>
                    <a:pt x="302" y="173"/>
                    <a:pt x="301" y="173"/>
                  </a:cubicBezTo>
                  <a:cubicBezTo>
                    <a:pt x="299" y="171"/>
                    <a:pt x="294" y="173"/>
                    <a:pt x="293" y="177"/>
                  </a:cubicBezTo>
                  <a:cubicBezTo>
                    <a:pt x="290" y="204"/>
                    <a:pt x="275" y="245"/>
                    <a:pt x="241" y="239"/>
                  </a:cubicBezTo>
                  <a:cubicBezTo>
                    <a:pt x="214" y="234"/>
                    <a:pt x="216" y="188"/>
                    <a:pt x="216" y="168"/>
                  </a:cubicBezTo>
                  <a:cubicBezTo>
                    <a:pt x="216" y="135"/>
                    <a:pt x="214" y="102"/>
                    <a:pt x="207" y="70"/>
                  </a:cubicBezTo>
                  <a:cubicBezTo>
                    <a:pt x="205" y="60"/>
                    <a:pt x="201" y="51"/>
                    <a:pt x="196" y="42"/>
                  </a:cubicBezTo>
                  <a:cubicBezTo>
                    <a:pt x="196" y="40"/>
                    <a:pt x="195" y="38"/>
                    <a:pt x="194" y="37"/>
                  </a:cubicBezTo>
                  <a:cubicBezTo>
                    <a:pt x="190" y="24"/>
                    <a:pt x="182" y="13"/>
                    <a:pt x="172" y="4"/>
                  </a:cubicBezTo>
                  <a:cubicBezTo>
                    <a:pt x="172" y="4"/>
                    <a:pt x="172" y="4"/>
                    <a:pt x="172" y="3"/>
                  </a:cubicBezTo>
                  <a:cubicBezTo>
                    <a:pt x="171" y="1"/>
                    <a:pt x="170" y="1"/>
                    <a:pt x="168" y="1"/>
                  </a:cubicBezTo>
                  <a:cubicBezTo>
                    <a:pt x="166" y="0"/>
                    <a:pt x="164" y="1"/>
                    <a:pt x="163" y="2"/>
                  </a:cubicBezTo>
                  <a:cubicBezTo>
                    <a:pt x="161" y="4"/>
                    <a:pt x="160" y="6"/>
                    <a:pt x="162" y="9"/>
                  </a:cubicBezTo>
                  <a:cubicBezTo>
                    <a:pt x="177" y="30"/>
                    <a:pt x="179" y="61"/>
                    <a:pt x="181" y="86"/>
                  </a:cubicBezTo>
                  <a:cubicBezTo>
                    <a:pt x="183" y="111"/>
                    <a:pt x="182" y="137"/>
                    <a:pt x="175" y="160"/>
                  </a:cubicBezTo>
                  <a:cubicBezTo>
                    <a:pt x="157" y="227"/>
                    <a:pt x="87" y="154"/>
                    <a:pt x="79" y="117"/>
                  </a:cubicBezTo>
                  <a:cubicBezTo>
                    <a:pt x="79" y="116"/>
                    <a:pt x="79" y="115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7" y="112"/>
                    <a:pt x="73" y="111"/>
                    <a:pt x="72" y="114"/>
                  </a:cubicBezTo>
                  <a:cubicBezTo>
                    <a:pt x="58" y="148"/>
                    <a:pt x="68" y="179"/>
                    <a:pt x="92" y="205"/>
                  </a:cubicBezTo>
                  <a:cubicBezTo>
                    <a:pt x="106" y="219"/>
                    <a:pt x="124" y="229"/>
                    <a:pt x="139" y="242"/>
                  </a:cubicBezTo>
                  <a:cubicBezTo>
                    <a:pt x="159" y="258"/>
                    <a:pt x="168" y="278"/>
                    <a:pt x="171" y="303"/>
                  </a:cubicBezTo>
                  <a:cubicBezTo>
                    <a:pt x="174" y="327"/>
                    <a:pt x="171" y="351"/>
                    <a:pt x="164" y="373"/>
                  </a:cubicBezTo>
                  <a:cubicBezTo>
                    <a:pt x="154" y="403"/>
                    <a:pt x="133" y="409"/>
                    <a:pt x="104" y="402"/>
                  </a:cubicBezTo>
                  <a:cubicBezTo>
                    <a:pt x="89" y="398"/>
                    <a:pt x="73" y="391"/>
                    <a:pt x="58" y="386"/>
                  </a:cubicBezTo>
                  <a:cubicBezTo>
                    <a:pt x="43" y="380"/>
                    <a:pt x="14" y="371"/>
                    <a:pt x="7" y="354"/>
                  </a:cubicBezTo>
                  <a:cubicBezTo>
                    <a:pt x="6" y="351"/>
                    <a:pt x="1" y="352"/>
                    <a:pt x="2" y="356"/>
                  </a:cubicBezTo>
                  <a:cubicBezTo>
                    <a:pt x="2" y="356"/>
                    <a:pt x="2" y="356"/>
                    <a:pt x="2" y="356"/>
                  </a:cubicBezTo>
                  <a:cubicBezTo>
                    <a:pt x="1" y="357"/>
                    <a:pt x="0" y="359"/>
                    <a:pt x="1" y="361"/>
                  </a:cubicBezTo>
                  <a:cubicBezTo>
                    <a:pt x="15" y="389"/>
                    <a:pt x="39" y="409"/>
                    <a:pt x="62" y="430"/>
                  </a:cubicBezTo>
                  <a:cubicBezTo>
                    <a:pt x="90" y="456"/>
                    <a:pt x="113" y="487"/>
                    <a:pt x="127" y="522"/>
                  </a:cubicBezTo>
                  <a:cubicBezTo>
                    <a:pt x="154" y="592"/>
                    <a:pt x="146" y="678"/>
                    <a:pt x="113" y="744"/>
                  </a:cubicBezTo>
                  <a:cubicBezTo>
                    <a:pt x="111" y="747"/>
                    <a:pt x="113" y="750"/>
                    <a:pt x="115" y="751"/>
                  </a:cubicBezTo>
                  <a:cubicBezTo>
                    <a:pt x="115" y="752"/>
                    <a:pt x="116" y="753"/>
                    <a:pt x="116" y="753"/>
                  </a:cubicBezTo>
                  <a:cubicBezTo>
                    <a:pt x="129" y="762"/>
                    <a:pt x="155" y="756"/>
                    <a:pt x="169" y="755"/>
                  </a:cubicBezTo>
                  <a:cubicBezTo>
                    <a:pt x="197" y="753"/>
                    <a:pt x="229" y="760"/>
                    <a:pt x="256" y="753"/>
                  </a:cubicBezTo>
                  <a:cubicBezTo>
                    <a:pt x="257" y="753"/>
                    <a:pt x="258" y="752"/>
                    <a:pt x="259" y="750"/>
                  </a:cubicBezTo>
                  <a:cubicBezTo>
                    <a:pt x="261" y="751"/>
                    <a:pt x="264" y="747"/>
                    <a:pt x="262" y="745"/>
                  </a:cubicBezTo>
                  <a:cubicBezTo>
                    <a:pt x="242" y="726"/>
                    <a:pt x="245" y="685"/>
                    <a:pt x="243" y="659"/>
                  </a:cubicBezTo>
                  <a:cubicBezTo>
                    <a:pt x="237" y="608"/>
                    <a:pt x="234" y="554"/>
                    <a:pt x="256" y="506"/>
                  </a:cubicBezTo>
                  <a:cubicBezTo>
                    <a:pt x="273" y="467"/>
                    <a:pt x="310" y="441"/>
                    <a:pt x="340" y="413"/>
                  </a:cubicBezTo>
                  <a:cubicBezTo>
                    <a:pt x="366" y="388"/>
                    <a:pt x="395" y="355"/>
                    <a:pt x="385" y="31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2487295" y="1737294"/>
            <a:ext cx="7037705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190">
              <a:lnSpc>
                <a:spcPct val="150000"/>
              </a:lnSpc>
            </a:pPr>
            <a:r>
              <a:rPr lang="zh-CN" altLang="en-US" sz="20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步骤六：渗透攻击</a:t>
            </a:r>
            <a:endParaRPr lang="en-US" altLang="zh-CN" sz="2000" kern="100" dirty="0">
              <a:latin typeface="微软雅黑" charset="-122"/>
              <a:ea typeface="微软雅黑" charset="-122"/>
              <a:cs typeface="Times New Roman" panose="02020603050405020304" pitchFamily="18" charset="0"/>
            </a:endParaRPr>
          </a:p>
          <a:p>
            <a:pPr indent="504190">
              <a:lnSpc>
                <a:spcPct val="150000"/>
              </a:lnSpc>
            </a:pPr>
            <a:endParaRPr lang="en-US" altLang="zh-CN" sz="2000" kern="100" dirty="0">
              <a:latin typeface="微软雅黑" charset="-122"/>
              <a:ea typeface="微软雅黑" charset="-122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487295" y="645795"/>
            <a:ext cx="6648042" cy="731520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1698" y="725724"/>
            <a:ext cx="651492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利用</a:t>
            </a:r>
            <a:r>
              <a:rPr lang="en-US" altLang="zh-CN" sz="3200" b="1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Metasploit</a:t>
            </a:r>
            <a:r>
              <a:rPr lang="zh-CN" altLang="en-US" sz="3200" b="1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的执行攻击的步骤</a:t>
            </a:r>
            <a:endParaRPr lang="x-none" altLang="en-US" sz="3200" b="1" dirty="0">
              <a:solidFill>
                <a:schemeClr val="bg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pic>
        <p:nvPicPr>
          <p:cNvPr id="7" name="图片 6" descr="屏幕剪辑">
            <a:extLst>
              <a:ext uri="{FF2B5EF4-FFF2-40B4-BE49-F238E27FC236}">
                <a16:creationId xmlns:a16="http://schemas.microsoft.com/office/drawing/2014/main" id="{11BE7AB5-F2C0-41D3-A9A2-FEA629C82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883" y="2217938"/>
            <a:ext cx="8142414" cy="350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32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 bwMode="auto">
          <a:xfrm>
            <a:off x="3000808" y="1396909"/>
            <a:ext cx="6275414" cy="3571364"/>
            <a:chOff x="1358950" y="1173758"/>
            <a:chExt cx="7072312" cy="3482975"/>
          </a:xfrm>
        </p:grpSpPr>
        <p:sp>
          <p:nvSpPr>
            <p:cNvPr id="12" name="Freeform 5"/>
            <p:cNvSpPr/>
            <p:nvPr/>
          </p:nvSpPr>
          <p:spPr bwMode="auto">
            <a:xfrm>
              <a:off x="1358950" y="1173758"/>
              <a:ext cx="7072312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45067" name="Freeform 8"/>
            <p:cNvSpPr/>
            <p:nvPr/>
          </p:nvSpPr>
          <p:spPr bwMode="auto">
            <a:xfrm>
              <a:off x="7817455" y="4128895"/>
              <a:ext cx="565056" cy="490140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3" name="Freeform 7"/>
          <p:cNvSpPr/>
          <p:nvPr/>
        </p:nvSpPr>
        <p:spPr bwMode="auto">
          <a:xfrm>
            <a:off x="2918955" y="1229326"/>
            <a:ext cx="1986260" cy="1251278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1956" tIns="35987" rIns="71956" bIns="35987"/>
          <a:lstStyle/>
          <a:p>
            <a:endParaRPr lang="zh-CN" altLang="en-US" sz="800"/>
          </a:p>
        </p:txBody>
      </p:sp>
      <p:pic>
        <p:nvPicPr>
          <p:cNvPr id="18" name="图片 1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76" y="1351858"/>
            <a:ext cx="1024384" cy="101815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886271" y="2921142"/>
            <a:ext cx="6096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6695" indent="226695" algn="ctr">
              <a:lnSpc>
                <a:spcPct val="90000"/>
              </a:lnSpc>
              <a:spcBef>
                <a:spcPts val="1000"/>
              </a:spcBef>
            </a:pPr>
            <a:r>
              <a:rPr lang="zh-CN" altLang="en-US" sz="3200" dirty="0">
                <a:latin typeface="微软雅黑" charset="-122"/>
                <a:ea typeface="微软雅黑" charset="-122"/>
              </a:rPr>
              <a:t>谢谢</a:t>
            </a:r>
            <a:endParaRPr lang="zh-CN" altLang="zh-CN" sz="3200" dirty="0">
              <a:latin typeface="微软雅黑" charset="-122"/>
              <a:ea typeface="微软雅黑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/>
          <p:cNvGrpSpPr/>
          <p:nvPr/>
        </p:nvGrpSpPr>
        <p:grpSpPr>
          <a:xfrm>
            <a:off x="3006725" y="1348740"/>
            <a:ext cx="5930900" cy="502285"/>
            <a:chOff x="3710491" y="1059582"/>
            <a:chExt cx="4101695" cy="599235"/>
          </a:xfrm>
        </p:grpSpPr>
        <p:grpSp>
          <p:nvGrpSpPr>
            <p:cNvPr id="90" name="组合 89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93" name="圆角矩形 113"/>
              <p:cNvSpPr/>
              <p:nvPr/>
            </p:nvSpPr>
            <p:spPr>
              <a:xfrm>
                <a:off x="4687456" y="1262713"/>
                <a:ext cx="2983131" cy="38945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lvl="0" algn="ctr" defTabSz="914400">
                  <a:defRPr/>
                </a:pPr>
                <a:endPara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94" name="TextBox 35"/>
              <p:cNvSpPr txBox="1"/>
              <p:nvPr/>
            </p:nvSpPr>
            <p:spPr>
              <a:xfrm>
                <a:off x="4246444" y="1253634"/>
                <a:ext cx="449515" cy="427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91" name="TextBox 32"/>
            <p:cNvSpPr txBox="1"/>
            <p:nvPr/>
          </p:nvSpPr>
          <p:spPr>
            <a:xfrm>
              <a:off x="4331492" y="1248480"/>
              <a:ext cx="309880" cy="350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/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665527" y="3018545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639901" y="3401688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charset="-122"/>
                <a:ea typeface="微软雅黑" charset="-122"/>
              </a:rPr>
              <a:t>目录</a:t>
            </a:r>
          </a:p>
        </p:txBody>
      </p:sp>
      <p:sp>
        <p:nvSpPr>
          <p:cNvPr id="117" name="Freeform 5"/>
          <p:cNvSpPr/>
          <p:nvPr/>
        </p:nvSpPr>
        <p:spPr bwMode="auto">
          <a:xfrm>
            <a:off x="2139425" y="1589608"/>
            <a:ext cx="651442" cy="4055051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001698" y="2512527"/>
            <a:ext cx="5930900" cy="502285"/>
            <a:chOff x="3710491" y="1059582"/>
            <a:chExt cx="4101695" cy="599235"/>
          </a:xfrm>
        </p:grpSpPr>
        <p:grpSp>
          <p:nvGrpSpPr>
            <p:cNvPr id="12" name="组合 11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3" name="圆角矩形 12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14" name="圆角矩形 113"/>
              <p:cNvSpPr/>
              <p:nvPr/>
            </p:nvSpPr>
            <p:spPr>
              <a:xfrm>
                <a:off x="4687456" y="1262713"/>
                <a:ext cx="2983131" cy="38945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15" name="TextBox 35"/>
              <p:cNvSpPr txBox="1"/>
              <p:nvPr/>
            </p:nvSpPr>
            <p:spPr>
              <a:xfrm>
                <a:off x="4246444" y="1253634"/>
                <a:ext cx="449515" cy="427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</a:t>
                </a:r>
                <a:r>
                  <a:rPr lang="en-US" altLang="zh-CN" sz="2000" b="1" kern="0" dirty="0"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latin typeface="微软雅黑" charset="-122"/>
                    <a:ea typeface="微软雅黑" charset="-122"/>
                  </a:rPr>
                  <a:t>3</a:t>
                </a:r>
                <a:endParaRPr kumimoji="0" lang="x-none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16" name="TextBox 32"/>
            <p:cNvSpPr txBox="1"/>
            <p:nvPr/>
          </p:nvSpPr>
          <p:spPr>
            <a:xfrm>
              <a:off x="4331492" y="1248480"/>
              <a:ext cx="309880" cy="350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983567" y="3092503"/>
            <a:ext cx="5930900" cy="502285"/>
            <a:chOff x="3710491" y="1059582"/>
            <a:chExt cx="4101695" cy="599235"/>
          </a:xfrm>
        </p:grpSpPr>
        <p:grpSp>
          <p:nvGrpSpPr>
            <p:cNvPr id="19" name="组合 18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20" name="圆角矩形 1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21" name="圆角矩形 113"/>
              <p:cNvSpPr/>
              <p:nvPr/>
            </p:nvSpPr>
            <p:spPr>
              <a:xfrm>
                <a:off x="4687456" y="1262713"/>
                <a:ext cx="2983131" cy="38945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rgbClr val="5B9BD5"/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22" name="TextBox 35"/>
              <p:cNvSpPr txBox="1"/>
              <p:nvPr/>
            </p:nvSpPr>
            <p:spPr>
              <a:xfrm>
                <a:off x="4246444" y="1253634"/>
                <a:ext cx="449515" cy="427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04</a:t>
                </a:r>
                <a:endParaRPr kumimoji="0" lang="x-none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23" name="TextBox 32"/>
            <p:cNvSpPr txBox="1"/>
            <p:nvPr/>
          </p:nvSpPr>
          <p:spPr>
            <a:xfrm>
              <a:off x="4331492" y="1248480"/>
              <a:ext cx="309880" cy="350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012646" y="4876717"/>
            <a:ext cx="5930900" cy="502285"/>
            <a:chOff x="3710491" y="1059582"/>
            <a:chExt cx="4101695" cy="599235"/>
          </a:xfrm>
        </p:grpSpPr>
        <p:grpSp>
          <p:nvGrpSpPr>
            <p:cNvPr id="26" name="组合 25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27" name="圆角矩形 26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28" name="圆角矩形 113"/>
              <p:cNvSpPr/>
              <p:nvPr/>
            </p:nvSpPr>
            <p:spPr>
              <a:xfrm>
                <a:off x="4687456" y="1262713"/>
                <a:ext cx="2983131" cy="38945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29" name="TextBox 35"/>
              <p:cNvSpPr txBox="1"/>
              <p:nvPr/>
            </p:nvSpPr>
            <p:spPr>
              <a:xfrm>
                <a:off x="4246444" y="1253634"/>
                <a:ext cx="449515" cy="427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</a:t>
                </a:r>
                <a:r>
                  <a:rPr kumimoji="0" lang="en-US" altLang="en-US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7</a:t>
                </a:r>
                <a:endParaRPr kumimoji="0" lang="x-none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30" name="TextBox 32"/>
            <p:cNvSpPr txBox="1"/>
            <p:nvPr/>
          </p:nvSpPr>
          <p:spPr>
            <a:xfrm>
              <a:off x="4331492" y="1248480"/>
              <a:ext cx="309880" cy="350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B2320E71-0B09-41CE-902E-580999D89832}"/>
              </a:ext>
            </a:extLst>
          </p:cNvPr>
          <p:cNvGrpSpPr/>
          <p:nvPr/>
        </p:nvGrpSpPr>
        <p:grpSpPr>
          <a:xfrm>
            <a:off x="2983567" y="1983232"/>
            <a:ext cx="5930900" cy="502285"/>
            <a:chOff x="3710491" y="1059582"/>
            <a:chExt cx="4101695" cy="599235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197434F1-9F7B-4D57-9BC1-0A3AFC430DC8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38" name="圆角矩形 91">
                <a:extLst>
                  <a:ext uri="{FF2B5EF4-FFF2-40B4-BE49-F238E27FC236}">
                    <a16:creationId xmlns:a16="http://schemas.microsoft.com/office/drawing/2014/main" id="{C2666CCB-871A-467A-9770-CCB63D831914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39" name="圆角矩形 113">
                <a:extLst>
                  <a:ext uri="{FF2B5EF4-FFF2-40B4-BE49-F238E27FC236}">
                    <a16:creationId xmlns:a16="http://schemas.microsoft.com/office/drawing/2014/main" id="{4A7A5DB6-C654-43A8-A52E-9DBE4235860E}"/>
                  </a:ext>
                </a:extLst>
              </p:cNvPr>
              <p:cNvSpPr/>
              <p:nvPr/>
            </p:nvSpPr>
            <p:spPr>
              <a:xfrm>
                <a:off x="4687456" y="1262713"/>
                <a:ext cx="2983131" cy="38945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40" name="TextBox 35">
                <a:extLst>
                  <a:ext uri="{FF2B5EF4-FFF2-40B4-BE49-F238E27FC236}">
                    <a16:creationId xmlns:a16="http://schemas.microsoft.com/office/drawing/2014/main" id="{B127B52B-B846-4AEA-901E-FAAEB1D65C53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427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2000" b="1" kern="0" dirty="0"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latin typeface="微软雅黑" charset="-122"/>
                    <a:ea typeface="微软雅黑" charset="-122"/>
                  </a:rPr>
                  <a:t>02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37" name="TextBox 32">
              <a:extLst>
                <a:ext uri="{FF2B5EF4-FFF2-40B4-BE49-F238E27FC236}">
                  <a16:creationId xmlns:a16="http://schemas.microsoft.com/office/drawing/2014/main" id="{8DA4A5B3-4889-4370-8FA5-76769864471D}"/>
                </a:ext>
              </a:extLst>
            </p:cNvPr>
            <p:cNvSpPr txBox="1"/>
            <p:nvPr/>
          </p:nvSpPr>
          <p:spPr>
            <a:xfrm>
              <a:off x="4331492" y="1248480"/>
              <a:ext cx="309880" cy="350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6CB29060-2C00-4F85-9EFA-5D1279AE52A6}"/>
              </a:ext>
            </a:extLst>
          </p:cNvPr>
          <p:cNvGrpSpPr/>
          <p:nvPr/>
        </p:nvGrpSpPr>
        <p:grpSpPr>
          <a:xfrm>
            <a:off x="3006725" y="3707336"/>
            <a:ext cx="5930900" cy="502285"/>
            <a:chOff x="3710491" y="1059582"/>
            <a:chExt cx="4101695" cy="599235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003F2D3F-8A5C-4F9F-BEB2-855A155325D4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45" name="圆角矩形 12">
                <a:extLst>
                  <a:ext uri="{FF2B5EF4-FFF2-40B4-BE49-F238E27FC236}">
                    <a16:creationId xmlns:a16="http://schemas.microsoft.com/office/drawing/2014/main" id="{B5076B80-ED1F-4A7C-9619-39D23742226E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46" name="圆角矩形 113">
                <a:extLst>
                  <a:ext uri="{FF2B5EF4-FFF2-40B4-BE49-F238E27FC236}">
                    <a16:creationId xmlns:a16="http://schemas.microsoft.com/office/drawing/2014/main" id="{785F7E87-63D6-4F3F-9F71-2249EFE889A4}"/>
                  </a:ext>
                </a:extLst>
              </p:cNvPr>
              <p:cNvSpPr/>
              <p:nvPr/>
            </p:nvSpPr>
            <p:spPr>
              <a:xfrm>
                <a:off x="4687456" y="1262713"/>
                <a:ext cx="2983131" cy="38945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47" name="TextBox 35">
                <a:extLst>
                  <a:ext uri="{FF2B5EF4-FFF2-40B4-BE49-F238E27FC236}">
                    <a16:creationId xmlns:a16="http://schemas.microsoft.com/office/drawing/2014/main" id="{F36499A5-EC39-4124-91E4-45D5C448EB15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427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</a:t>
                </a:r>
                <a:r>
                  <a:rPr kumimoji="0" lang="en-US" altLang="en-US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5</a:t>
                </a:r>
                <a:endParaRPr kumimoji="0" lang="x-none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44" name="TextBox 32">
              <a:extLst>
                <a:ext uri="{FF2B5EF4-FFF2-40B4-BE49-F238E27FC236}">
                  <a16:creationId xmlns:a16="http://schemas.microsoft.com/office/drawing/2014/main" id="{6FCC9D33-8ABB-404F-8AB8-F34CC9616288}"/>
                </a:ext>
              </a:extLst>
            </p:cNvPr>
            <p:cNvSpPr txBox="1"/>
            <p:nvPr/>
          </p:nvSpPr>
          <p:spPr>
            <a:xfrm>
              <a:off x="4331492" y="1248480"/>
              <a:ext cx="309880" cy="350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9C891C38-0C8E-4773-ADC2-85C735951C3E}"/>
              </a:ext>
            </a:extLst>
          </p:cNvPr>
          <p:cNvGrpSpPr/>
          <p:nvPr/>
        </p:nvGrpSpPr>
        <p:grpSpPr>
          <a:xfrm>
            <a:off x="2983567" y="4313118"/>
            <a:ext cx="5930900" cy="502285"/>
            <a:chOff x="3710491" y="1059582"/>
            <a:chExt cx="4101695" cy="599235"/>
          </a:xfrm>
        </p:grpSpPr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20189918-65EF-4825-87CF-38640F1340D3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51" name="圆角矩形 19">
                <a:extLst>
                  <a:ext uri="{FF2B5EF4-FFF2-40B4-BE49-F238E27FC236}">
                    <a16:creationId xmlns:a16="http://schemas.microsoft.com/office/drawing/2014/main" id="{0B370904-6EA2-4B95-8ED2-905F82CAED37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52" name="圆角矩形 113">
                <a:extLst>
                  <a:ext uri="{FF2B5EF4-FFF2-40B4-BE49-F238E27FC236}">
                    <a16:creationId xmlns:a16="http://schemas.microsoft.com/office/drawing/2014/main" id="{99404737-9DC9-4A78-9A09-2B7B0AB01794}"/>
                  </a:ext>
                </a:extLst>
              </p:cNvPr>
              <p:cNvSpPr/>
              <p:nvPr/>
            </p:nvSpPr>
            <p:spPr>
              <a:xfrm>
                <a:off x="4687456" y="1262713"/>
                <a:ext cx="2983131" cy="38945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53" name="TextBox 35">
                <a:extLst>
                  <a:ext uri="{FF2B5EF4-FFF2-40B4-BE49-F238E27FC236}">
                    <a16:creationId xmlns:a16="http://schemas.microsoft.com/office/drawing/2014/main" id="{8473388B-C294-4774-86D5-7F9395CD27FE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427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</a:t>
                </a:r>
                <a:r>
                  <a:rPr lang="en-US" altLang="zh-CN" sz="2000" b="1" kern="0" dirty="0"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latin typeface="微软雅黑" charset="-122"/>
                    <a:ea typeface="微软雅黑" charset="-122"/>
                  </a:rPr>
                  <a:t>6</a:t>
                </a:r>
                <a:endParaRPr kumimoji="0" lang="x-none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50" name="TextBox 32">
              <a:extLst>
                <a:ext uri="{FF2B5EF4-FFF2-40B4-BE49-F238E27FC236}">
                  <a16:creationId xmlns:a16="http://schemas.microsoft.com/office/drawing/2014/main" id="{A37FDADC-08F5-42FF-B303-0E26459FE6A5}"/>
                </a:ext>
              </a:extLst>
            </p:cNvPr>
            <p:cNvSpPr txBox="1"/>
            <p:nvPr/>
          </p:nvSpPr>
          <p:spPr>
            <a:xfrm>
              <a:off x="4331492" y="1248480"/>
              <a:ext cx="309880" cy="350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/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044B19CD-3FF2-4FAC-B86A-C396F3E539E9}"/>
              </a:ext>
            </a:extLst>
          </p:cNvPr>
          <p:cNvGrpSpPr/>
          <p:nvPr/>
        </p:nvGrpSpPr>
        <p:grpSpPr>
          <a:xfrm>
            <a:off x="3001698" y="5465761"/>
            <a:ext cx="5930900" cy="502285"/>
            <a:chOff x="3710491" y="1059582"/>
            <a:chExt cx="4101695" cy="599235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3C839FC2-280A-4FFA-9F78-D135BBF13A51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57" name="圆角矩形 26">
                <a:extLst>
                  <a:ext uri="{FF2B5EF4-FFF2-40B4-BE49-F238E27FC236}">
                    <a16:creationId xmlns:a16="http://schemas.microsoft.com/office/drawing/2014/main" id="{B3114E08-5E75-4020-830A-7B2AB11C932B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58" name="圆角矩形 113">
                <a:extLst>
                  <a:ext uri="{FF2B5EF4-FFF2-40B4-BE49-F238E27FC236}">
                    <a16:creationId xmlns:a16="http://schemas.microsoft.com/office/drawing/2014/main" id="{FB0C20CB-D398-42B7-9E80-FAA0BF301220}"/>
                  </a:ext>
                </a:extLst>
              </p:cNvPr>
              <p:cNvSpPr/>
              <p:nvPr/>
            </p:nvSpPr>
            <p:spPr>
              <a:xfrm>
                <a:off x="4687456" y="1262713"/>
                <a:ext cx="2983131" cy="38945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lvl="0" algn="ctr" defTabSz="914400">
                  <a:defRPr/>
                </a:pP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59" name="TextBox 35">
                <a:extLst>
                  <a:ext uri="{FF2B5EF4-FFF2-40B4-BE49-F238E27FC236}">
                    <a16:creationId xmlns:a16="http://schemas.microsoft.com/office/drawing/2014/main" id="{6EC71761-1F1A-4229-87E2-72C3455852F9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427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</a:t>
                </a:r>
                <a:r>
                  <a:rPr lang="en-US" altLang="zh-CN" sz="2000" b="1" kern="0" dirty="0"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latin typeface="微软雅黑" charset="-122"/>
                    <a:ea typeface="微软雅黑" charset="-122"/>
                  </a:rPr>
                  <a:t>8</a:t>
                </a:r>
                <a:endParaRPr kumimoji="0" lang="x-none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56" name="TextBox 32">
              <a:extLst>
                <a:ext uri="{FF2B5EF4-FFF2-40B4-BE49-F238E27FC236}">
                  <a16:creationId xmlns:a16="http://schemas.microsoft.com/office/drawing/2014/main" id="{4B256F5C-1E56-4EAD-8742-F590B7E668A2}"/>
                </a:ext>
              </a:extLst>
            </p:cNvPr>
            <p:cNvSpPr txBox="1"/>
            <p:nvPr/>
          </p:nvSpPr>
          <p:spPr>
            <a:xfrm>
              <a:off x="4331492" y="1248480"/>
              <a:ext cx="309880" cy="350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8B15A512-A3F1-49E1-8DD5-C07CF758356D}"/>
              </a:ext>
            </a:extLst>
          </p:cNvPr>
          <p:cNvSpPr txBox="1"/>
          <p:nvPr/>
        </p:nvSpPr>
        <p:spPr>
          <a:xfrm>
            <a:off x="3803235" y="1435482"/>
            <a:ext cx="5046562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ms08-067_netapi</a:t>
            </a:r>
            <a:r>
              <a:rPr lang="zh-CN" altLang="en-US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漏洞两个可用攻击特征</a:t>
            </a:r>
          </a:p>
          <a:p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8611994D-59C1-473C-AA77-4C2C745AC31F}"/>
              </a:ext>
            </a:extLst>
          </p:cNvPr>
          <p:cNvSpPr txBox="1"/>
          <p:nvPr/>
        </p:nvSpPr>
        <p:spPr>
          <a:xfrm>
            <a:off x="3823733" y="2065741"/>
            <a:ext cx="5046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攻击用密码列表制作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A34204B9-2225-4D1F-A993-E75286FABB2F}"/>
              </a:ext>
            </a:extLst>
          </p:cNvPr>
          <p:cNvSpPr txBox="1"/>
          <p:nvPr/>
        </p:nvSpPr>
        <p:spPr>
          <a:xfrm>
            <a:off x="3722210" y="2616054"/>
            <a:ext cx="3905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 Metasploit</a:t>
            </a:r>
            <a:r>
              <a:rPr lang="zh-CN" altLang="en-US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框架下载安装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820B6B3-4FEB-4D10-ABCA-7E88F6779581}"/>
              </a:ext>
            </a:extLst>
          </p:cNvPr>
          <p:cNvSpPr txBox="1"/>
          <p:nvPr/>
        </p:nvSpPr>
        <p:spPr>
          <a:xfrm>
            <a:off x="3803110" y="3166539"/>
            <a:ext cx="4981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利用</a:t>
            </a:r>
            <a:r>
              <a:rPr lang="en-US" altLang="zh-CN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Metasploit</a:t>
            </a:r>
            <a:r>
              <a:rPr lang="zh-CN" altLang="en-US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的执行攻击的步骤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96E9276F-31E5-4811-A472-AEDFBEFA6A57}"/>
              </a:ext>
            </a:extLst>
          </p:cNvPr>
          <p:cNvSpPr txBox="1"/>
          <p:nvPr/>
        </p:nvSpPr>
        <p:spPr>
          <a:xfrm>
            <a:off x="3803234" y="3794095"/>
            <a:ext cx="3905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启动配置文件执行攻击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E5B3BB9-3932-474C-90CF-E327073D0EB5}"/>
              </a:ext>
            </a:extLst>
          </p:cNvPr>
          <p:cNvSpPr txBox="1"/>
          <p:nvPr/>
        </p:nvSpPr>
        <p:spPr>
          <a:xfrm>
            <a:off x="3814810" y="4419543"/>
            <a:ext cx="691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利用</a:t>
            </a:r>
            <a:r>
              <a:rPr lang="en-US" altLang="zh-CN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python-</a:t>
            </a:r>
            <a:r>
              <a:rPr lang="en-US" altLang="zh-CN" sz="2000" b="1" kern="0" dirty="0" err="1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nmap</a:t>
            </a:r>
            <a:r>
              <a:rPr lang="zh-CN" altLang="en-US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模块探测主机</a:t>
            </a:r>
            <a:r>
              <a:rPr lang="en-US" altLang="zh-CN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445</a:t>
            </a:r>
            <a:r>
              <a:rPr lang="zh-CN" altLang="en-US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端口</a:t>
            </a:r>
            <a:endParaRPr lang="zh-CN" altLang="en-US" sz="1800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847498D4-AC66-4BD5-9E7E-8C9CC9068C73}"/>
              </a:ext>
            </a:extLst>
          </p:cNvPr>
          <p:cNvSpPr txBox="1"/>
          <p:nvPr/>
        </p:nvSpPr>
        <p:spPr>
          <a:xfrm>
            <a:off x="3814810" y="4963476"/>
            <a:ext cx="3905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设置</a:t>
            </a:r>
            <a:r>
              <a:rPr lang="en-US" altLang="zh-CN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TCP</a:t>
            </a:r>
            <a:r>
              <a:rPr lang="zh-CN" altLang="en-US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反弹连接的</a:t>
            </a:r>
            <a:r>
              <a:rPr lang="en-US" altLang="zh-CN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Payload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FE249A1-8398-411F-A01E-883454061BD5}"/>
              </a:ext>
            </a:extLst>
          </p:cNvPr>
          <p:cNvSpPr txBox="1"/>
          <p:nvPr/>
        </p:nvSpPr>
        <p:spPr>
          <a:xfrm>
            <a:off x="3823733" y="5563928"/>
            <a:ext cx="3896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针对用户名和密码组合暴破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248447" y="3545130"/>
            <a:ext cx="5714578" cy="570515"/>
          </a:xfrm>
          <a:prstGeom prst="rect">
            <a:avLst/>
          </a:prstGeom>
          <a:gradFill rotWithShape="1">
            <a:gsLst>
              <a:gs pos="20000">
                <a:sysClr val="window" lastClr="FFFFFF">
                  <a:alpha val="50000"/>
                </a:sysClr>
              </a:gs>
              <a:gs pos="100000">
                <a:srgbClr val="4F81BD">
                  <a:tint val="50000"/>
                  <a:shade val="100000"/>
                  <a:satMod val="350000"/>
                  <a:alpha val="0"/>
                </a:srgbClr>
              </a:gs>
            </a:gsLst>
            <a:lin ang="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91438" tIns="45719" rIns="91438" bIns="45719" rtlCol="0" anchor="ctr"/>
          <a:lstStyle/>
          <a:p>
            <a:pPr marL="0" marR="0" lvl="0" indent="0" algn="ctr" defTabSz="4565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8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charset="-122"/>
              <a:cs typeface="+mn-cs"/>
            </a:endParaRPr>
          </a:p>
        </p:txBody>
      </p:sp>
      <p:sp>
        <p:nvSpPr>
          <p:cNvPr id="16" name="文本框 36"/>
          <p:cNvSpPr txBox="1"/>
          <p:nvPr/>
        </p:nvSpPr>
        <p:spPr>
          <a:xfrm>
            <a:off x="4111625" y="3628390"/>
            <a:ext cx="5038090" cy="461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利用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Metasploit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的执行攻击的步骤</a:t>
            </a:r>
            <a:endParaRPr lang="x-none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17" name="文本框 15"/>
          <p:cNvSpPr txBox="1"/>
          <p:nvPr/>
        </p:nvSpPr>
        <p:spPr>
          <a:xfrm flipH="1">
            <a:off x="3280934" y="3069299"/>
            <a:ext cx="938338" cy="132343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pPr defTabSz="456565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8000" b="1" dirty="0">
                <a:solidFill>
                  <a:srgbClr val="F79646">
                    <a:lumMod val="75000"/>
                  </a:srgbClr>
                </a:solidFill>
                <a:latin typeface="微软雅黑" charset="-122"/>
                <a:ea typeface="微软雅黑" charset="-122"/>
              </a:rPr>
              <a:t>4</a:t>
            </a:r>
            <a:endParaRPr kumimoji="1" lang="x-none" altLang="zh-CN" sz="8000" b="1" dirty="0">
              <a:solidFill>
                <a:srgbClr val="F79646">
                  <a:lumMod val="75000"/>
                </a:srgb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8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5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921007" y="4936527"/>
            <a:ext cx="808038" cy="1385888"/>
            <a:chOff x="921007" y="4936527"/>
            <a:chExt cx="808038" cy="1385888"/>
          </a:xfrm>
        </p:grpSpPr>
        <p:sp>
          <p:nvSpPr>
            <p:cNvPr id="9" name="Freeform 223"/>
            <p:cNvSpPr/>
            <p:nvPr/>
          </p:nvSpPr>
          <p:spPr bwMode="auto">
            <a:xfrm>
              <a:off x="921007" y="5488977"/>
              <a:ext cx="339725" cy="395288"/>
            </a:xfrm>
            <a:custGeom>
              <a:avLst/>
              <a:gdLst>
                <a:gd name="T0" fmla="*/ 181 w 211"/>
                <a:gd name="T1" fmla="*/ 99 h 246"/>
                <a:gd name="T2" fmla="*/ 180 w 211"/>
                <a:gd name="T3" fmla="*/ 44 h 246"/>
                <a:gd name="T4" fmla="*/ 118 w 211"/>
                <a:gd name="T5" fmla="*/ 48 h 246"/>
                <a:gd name="T6" fmla="*/ 38 w 211"/>
                <a:gd name="T7" fmla="*/ 20 h 246"/>
                <a:gd name="T8" fmla="*/ 27 w 211"/>
                <a:gd name="T9" fmla="*/ 104 h 246"/>
                <a:gd name="T10" fmla="*/ 43 w 211"/>
                <a:gd name="T11" fmla="*/ 160 h 246"/>
                <a:gd name="T12" fmla="*/ 39 w 211"/>
                <a:gd name="T13" fmla="*/ 223 h 246"/>
                <a:gd name="T14" fmla="*/ 104 w 211"/>
                <a:gd name="T15" fmla="*/ 203 h 246"/>
                <a:gd name="T16" fmla="*/ 142 w 211"/>
                <a:gd name="T17" fmla="*/ 208 h 246"/>
                <a:gd name="T18" fmla="*/ 156 w 211"/>
                <a:gd name="T19" fmla="*/ 165 h 246"/>
                <a:gd name="T20" fmla="*/ 197 w 211"/>
                <a:gd name="T21" fmla="*/ 155 h 246"/>
                <a:gd name="T22" fmla="*/ 181 w 211"/>
                <a:gd name="T23" fmla="*/ 9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1" h="246">
                  <a:moveTo>
                    <a:pt x="181" y="99"/>
                  </a:moveTo>
                  <a:cubicBezTo>
                    <a:pt x="198" y="83"/>
                    <a:pt x="198" y="61"/>
                    <a:pt x="180" y="44"/>
                  </a:cubicBezTo>
                  <a:cubicBezTo>
                    <a:pt x="160" y="25"/>
                    <a:pt x="135" y="31"/>
                    <a:pt x="118" y="48"/>
                  </a:cubicBezTo>
                  <a:cubicBezTo>
                    <a:pt x="107" y="12"/>
                    <a:pt x="72" y="0"/>
                    <a:pt x="38" y="20"/>
                  </a:cubicBezTo>
                  <a:cubicBezTo>
                    <a:pt x="3" y="40"/>
                    <a:pt x="1" y="78"/>
                    <a:pt x="27" y="104"/>
                  </a:cubicBezTo>
                  <a:cubicBezTo>
                    <a:pt x="0" y="119"/>
                    <a:pt x="15" y="153"/>
                    <a:pt x="43" y="160"/>
                  </a:cubicBezTo>
                  <a:cubicBezTo>
                    <a:pt x="29" y="177"/>
                    <a:pt x="22" y="206"/>
                    <a:pt x="39" y="223"/>
                  </a:cubicBezTo>
                  <a:cubicBezTo>
                    <a:pt x="62" y="246"/>
                    <a:pt x="93" y="229"/>
                    <a:pt x="104" y="203"/>
                  </a:cubicBezTo>
                  <a:cubicBezTo>
                    <a:pt x="114" y="214"/>
                    <a:pt x="129" y="218"/>
                    <a:pt x="142" y="208"/>
                  </a:cubicBezTo>
                  <a:cubicBezTo>
                    <a:pt x="157" y="197"/>
                    <a:pt x="160" y="181"/>
                    <a:pt x="156" y="165"/>
                  </a:cubicBezTo>
                  <a:cubicBezTo>
                    <a:pt x="170" y="172"/>
                    <a:pt x="187" y="171"/>
                    <a:pt x="197" y="155"/>
                  </a:cubicBezTo>
                  <a:cubicBezTo>
                    <a:pt x="211" y="134"/>
                    <a:pt x="200" y="112"/>
                    <a:pt x="181" y="99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Freeform 224"/>
            <p:cNvSpPr/>
            <p:nvPr/>
          </p:nvSpPr>
          <p:spPr bwMode="auto">
            <a:xfrm>
              <a:off x="1016257" y="5133377"/>
              <a:ext cx="314325" cy="330200"/>
            </a:xfrm>
            <a:custGeom>
              <a:avLst/>
              <a:gdLst>
                <a:gd name="T0" fmla="*/ 157 w 196"/>
                <a:gd name="T1" fmla="*/ 53 h 205"/>
                <a:gd name="T2" fmla="*/ 127 w 196"/>
                <a:gd name="T3" fmla="*/ 4 h 205"/>
                <a:gd name="T4" fmla="*/ 82 w 196"/>
                <a:gd name="T5" fmla="*/ 31 h 205"/>
                <a:gd name="T6" fmla="*/ 14 w 196"/>
                <a:gd name="T7" fmla="*/ 53 h 205"/>
                <a:gd name="T8" fmla="*/ 40 w 196"/>
                <a:gd name="T9" fmla="*/ 118 h 205"/>
                <a:gd name="T10" fmla="*/ 75 w 196"/>
                <a:gd name="T11" fmla="*/ 173 h 205"/>
                <a:gd name="T12" fmla="*/ 133 w 196"/>
                <a:gd name="T13" fmla="*/ 157 h 205"/>
                <a:gd name="T14" fmla="*/ 167 w 196"/>
                <a:gd name="T15" fmla="*/ 153 h 205"/>
                <a:gd name="T16" fmla="*/ 167 w 196"/>
                <a:gd name="T17" fmla="*/ 120 h 205"/>
                <a:gd name="T18" fmla="*/ 194 w 196"/>
                <a:gd name="T19" fmla="*/ 95 h 205"/>
                <a:gd name="T20" fmla="*/ 157 w 196"/>
                <a:gd name="T21" fmla="*/ 5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205">
                  <a:moveTo>
                    <a:pt x="157" y="53"/>
                  </a:moveTo>
                  <a:cubicBezTo>
                    <a:pt x="156" y="32"/>
                    <a:pt x="150" y="9"/>
                    <a:pt x="127" y="4"/>
                  </a:cubicBezTo>
                  <a:cubicBezTo>
                    <a:pt x="107" y="0"/>
                    <a:pt x="85" y="12"/>
                    <a:pt x="82" y="31"/>
                  </a:cubicBezTo>
                  <a:cubicBezTo>
                    <a:pt x="60" y="15"/>
                    <a:pt x="28" y="30"/>
                    <a:pt x="14" y="53"/>
                  </a:cubicBezTo>
                  <a:cubicBezTo>
                    <a:pt x="0" y="78"/>
                    <a:pt x="15" y="110"/>
                    <a:pt x="40" y="118"/>
                  </a:cubicBezTo>
                  <a:cubicBezTo>
                    <a:pt x="9" y="141"/>
                    <a:pt x="41" y="194"/>
                    <a:pt x="75" y="173"/>
                  </a:cubicBezTo>
                  <a:cubicBezTo>
                    <a:pt x="89" y="205"/>
                    <a:pt x="128" y="187"/>
                    <a:pt x="133" y="157"/>
                  </a:cubicBezTo>
                  <a:cubicBezTo>
                    <a:pt x="144" y="163"/>
                    <a:pt x="159" y="166"/>
                    <a:pt x="167" y="153"/>
                  </a:cubicBezTo>
                  <a:cubicBezTo>
                    <a:pt x="174" y="142"/>
                    <a:pt x="173" y="130"/>
                    <a:pt x="167" y="120"/>
                  </a:cubicBezTo>
                  <a:cubicBezTo>
                    <a:pt x="181" y="120"/>
                    <a:pt x="192" y="111"/>
                    <a:pt x="194" y="95"/>
                  </a:cubicBezTo>
                  <a:cubicBezTo>
                    <a:pt x="196" y="72"/>
                    <a:pt x="177" y="57"/>
                    <a:pt x="157" y="53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" name="Freeform 225"/>
            <p:cNvSpPr/>
            <p:nvPr/>
          </p:nvSpPr>
          <p:spPr bwMode="auto">
            <a:xfrm>
              <a:off x="1257557" y="4936527"/>
              <a:ext cx="273050" cy="269875"/>
            </a:xfrm>
            <a:custGeom>
              <a:avLst/>
              <a:gdLst>
                <a:gd name="T0" fmla="*/ 155 w 170"/>
                <a:gd name="T1" fmla="*/ 135 h 167"/>
                <a:gd name="T2" fmla="*/ 134 w 170"/>
                <a:gd name="T3" fmla="*/ 72 h 167"/>
                <a:gd name="T4" fmla="*/ 73 w 170"/>
                <a:gd name="T5" fmla="*/ 38 h 167"/>
                <a:gd name="T6" fmla="*/ 6 w 170"/>
                <a:gd name="T7" fmla="*/ 44 h 167"/>
                <a:gd name="T8" fmla="*/ 27 w 170"/>
                <a:gd name="T9" fmla="*/ 99 h 167"/>
                <a:gd name="T10" fmla="*/ 70 w 170"/>
                <a:gd name="T11" fmla="*/ 126 h 167"/>
                <a:gd name="T12" fmla="*/ 155 w 170"/>
                <a:gd name="T13" fmla="*/ 13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67">
                  <a:moveTo>
                    <a:pt x="155" y="135"/>
                  </a:moveTo>
                  <a:cubicBezTo>
                    <a:pt x="170" y="111"/>
                    <a:pt x="160" y="78"/>
                    <a:pt x="134" y="72"/>
                  </a:cubicBezTo>
                  <a:cubicBezTo>
                    <a:pt x="160" y="33"/>
                    <a:pt x="101" y="0"/>
                    <a:pt x="73" y="38"/>
                  </a:cubicBezTo>
                  <a:cubicBezTo>
                    <a:pt x="56" y="17"/>
                    <a:pt x="17" y="12"/>
                    <a:pt x="6" y="44"/>
                  </a:cubicBezTo>
                  <a:cubicBezTo>
                    <a:pt x="0" y="63"/>
                    <a:pt x="5" y="95"/>
                    <a:pt x="27" y="99"/>
                  </a:cubicBezTo>
                  <a:cubicBezTo>
                    <a:pt x="11" y="125"/>
                    <a:pt x="54" y="152"/>
                    <a:pt x="70" y="126"/>
                  </a:cubicBezTo>
                  <a:cubicBezTo>
                    <a:pt x="87" y="157"/>
                    <a:pt x="135" y="167"/>
                    <a:pt x="155" y="135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226"/>
            <p:cNvSpPr/>
            <p:nvPr/>
          </p:nvSpPr>
          <p:spPr bwMode="auto">
            <a:xfrm>
              <a:off x="1435357" y="5227040"/>
              <a:ext cx="293688" cy="303213"/>
            </a:xfrm>
            <a:custGeom>
              <a:avLst/>
              <a:gdLst>
                <a:gd name="T0" fmla="*/ 119 w 182"/>
                <a:gd name="T1" fmla="*/ 157 h 189"/>
                <a:gd name="T2" fmla="*/ 168 w 182"/>
                <a:gd name="T3" fmla="*/ 142 h 189"/>
                <a:gd name="T4" fmla="*/ 141 w 182"/>
                <a:gd name="T5" fmla="*/ 91 h 189"/>
                <a:gd name="T6" fmla="*/ 132 w 182"/>
                <a:gd name="T7" fmla="*/ 38 h 189"/>
                <a:gd name="T8" fmla="*/ 89 w 182"/>
                <a:gd name="T9" fmla="*/ 45 h 189"/>
                <a:gd name="T10" fmla="*/ 37 w 182"/>
                <a:gd name="T11" fmla="*/ 105 h 189"/>
                <a:gd name="T12" fmla="*/ 70 w 182"/>
                <a:gd name="T13" fmla="*/ 148 h 189"/>
                <a:gd name="T14" fmla="*/ 89 w 182"/>
                <a:gd name="T15" fmla="*/ 183 h 189"/>
                <a:gd name="T16" fmla="*/ 119 w 182"/>
                <a:gd name="T17" fmla="*/ 15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189">
                  <a:moveTo>
                    <a:pt x="119" y="157"/>
                  </a:moveTo>
                  <a:cubicBezTo>
                    <a:pt x="137" y="168"/>
                    <a:pt x="157" y="161"/>
                    <a:pt x="168" y="142"/>
                  </a:cubicBezTo>
                  <a:cubicBezTo>
                    <a:pt x="182" y="117"/>
                    <a:pt x="163" y="98"/>
                    <a:pt x="141" y="91"/>
                  </a:cubicBezTo>
                  <a:cubicBezTo>
                    <a:pt x="155" y="72"/>
                    <a:pt x="156" y="50"/>
                    <a:pt x="132" y="38"/>
                  </a:cubicBezTo>
                  <a:cubicBezTo>
                    <a:pt x="118" y="31"/>
                    <a:pt x="97" y="31"/>
                    <a:pt x="89" y="45"/>
                  </a:cubicBezTo>
                  <a:cubicBezTo>
                    <a:pt x="46" y="0"/>
                    <a:pt x="0" y="87"/>
                    <a:pt x="37" y="105"/>
                  </a:cubicBezTo>
                  <a:cubicBezTo>
                    <a:pt x="15" y="128"/>
                    <a:pt x="49" y="160"/>
                    <a:pt x="70" y="148"/>
                  </a:cubicBezTo>
                  <a:cubicBezTo>
                    <a:pt x="68" y="163"/>
                    <a:pt x="73" y="177"/>
                    <a:pt x="89" y="183"/>
                  </a:cubicBezTo>
                  <a:cubicBezTo>
                    <a:pt x="106" y="189"/>
                    <a:pt x="116" y="172"/>
                    <a:pt x="119" y="15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" name="Freeform 228"/>
            <p:cNvSpPr/>
            <p:nvPr/>
          </p:nvSpPr>
          <p:spPr bwMode="auto">
            <a:xfrm>
              <a:off x="1084519" y="5096865"/>
              <a:ext cx="636588" cy="1225550"/>
            </a:xfrm>
            <a:custGeom>
              <a:avLst/>
              <a:gdLst>
                <a:gd name="T0" fmla="*/ 385 w 395"/>
                <a:gd name="T1" fmla="*/ 317 h 762"/>
                <a:gd name="T2" fmla="*/ 379 w 395"/>
                <a:gd name="T3" fmla="*/ 314 h 762"/>
                <a:gd name="T4" fmla="*/ 375 w 395"/>
                <a:gd name="T5" fmla="*/ 317 h 762"/>
                <a:gd name="T6" fmla="*/ 298 w 395"/>
                <a:gd name="T7" fmla="*/ 414 h 762"/>
                <a:gd name="T8" fmla="*/ 244 w 395"/>
                <a:gd name="T9" fmla="*/ 414 h 762"/>
                <a:gd name="T10" fmla="*/ 246 w 395"/>
                <a:gd name="T11" fmla="*/ 372 h 762"/>
                <a:gd name="T12" fmla="*/ 304 w 395"/>
                <a:gd name="T13" fmla="*/ 175 h 762"/>
                <a:gd name="T14" fmla="*/ 301 w 395"/>
                <a:gd name="T15" fmla="*/ 173 h 762"/>
                <a:gd name="T16" fmla="*/ 293 w 395"/>
                <a:gd name="T17" fmla="*/ 177 h 762"/>
                <a:gd name="T18" fmla="*/ 241 w 395"/>
                <a:gd name="T19" fmla="*/ 239 h 762"/>
                <a:gd name="T20" fmla="*/ 216 w 395"/>
                <a:gd name="T21" fmla="*/ 168 h 762"/>
                <a:gd name="T22" fmla="*/ 207 w 395"/>
                <a:gd name="T23" fmla="*/ 70 h 762"/>
                <a:gd name="T24" fmla="*/ 196 w 395"/>
                <a:gd name="T25" fmla="*/ 42 h 762"/>
                <a:gd name="T26" fmla="*/ 194 w 395"/>
                <a:gd name="T27" fmla="*/ 37 h 762"/>
                <a:gd name="T28" fmla="*/ 172 w 395"/>
                <a:gd name="T29" fmla="*/ 4 h 762"/>
                <a:gd name="T30" fmla="*/ 172 w 395"/>
                <a:gd name="T31" fmla="*/ 3 h 762"/>
                <a:gd name="T32" fmla="*/ 168 w 395"/>
                <a:gd name="T33" fmla="*/ 1 h 762"/>
                <a:gd name="T34" fmla="*/ 163 w 395"/>
                <a:gd name="T35" fmla="*/ 2 h 762"/>
                <a:gd name="T36" fmla="*/ 162 w 395"/>
                <a:gd name="T37" fmla="*/ 9 h 762"/>
                <a:gd name="T38" fmla="*/ 181 w 395"/>
                <a:gd name="T39" fmla="*/ 86 h 762"/>
                <a:gd name="T40" fmla="*/ 175 w 395"/>
                <a:gd name="T41" fmla="*/ 160 h 762"/>
                <a:gd name="T42" fmla="*/ 79 w 395"/>
                <a:gd name="T43" fmla="*/ 117 h 762"/>
                <a:gd name="T44" fmla="*/ 78 w 395"/>
                <a:gd name="T45" fmla="*/ 114 h 762"/>
                <a:gd name="T46" fmla="*/ 78 w 395"/>
                <a:gd name="T47" fmla="*/ 114 h 762"/>
                <a:gd name="T48" fmla="*/ 72 w 395"/>
                <a:gd name="T49" fmla="*/ 114 h 762"/>
                <a:gd name="T50" fmla="*/ 92 w 395"/>
                <a:gd name="T51" fmla="*/ 205 h 762"/>
                <a:gd name="T52" fmla="*/ 139 w 395"/>
                <a:gd name="T53" fmla="*/ 242 h 762"/>
                <a:gd name="T54" fmla="*/ 171 w 395"/>
                <a:gd name="T55" fmla="*/ 303 h 762"/>
                <a:gd name="T56" fmla="*/ 164 w 395"/>
                <a:gd name="T57" fmla="*/ 373 h 762"/>
                <a:gd name="T58" fmla="*/ 104 w 395"/>
                <a:gd name="T59" fmla="*/ 402 h 762"/>
                <a:gd name="T60" fmla="*/ 58 w 395"/>
                <a:gd name="T61" fmla="*/ 386 h 762"/>
                <a:gd name="T62" fmla="*/ 7 w 395"/>
                <a:gd name="T63" fmla="*/ 354 h 762"/>
                <a:gd name="T64" fmla="*/ 2 w 395"/>
                <a:gd name="T65" fmla="*/ 356 h 762"/>
                <a:gd name="T66" fmla="*/ 2 w 395"/>
                <a:gd name="T67" fmla="*/ 356 h 762"/>
                <a:gd name="T68" fmla="*/ 1 w 395"/>
                <a:gd name="T69" fmla="*/ 361 h 762"/>
                <a:gd name="T70" fmla="*/ 62 w 395"/>
                <a:gd name="T71" fmla="*/ 430 h 762"/>
                <a:gd name="T72" fmla="*/ 127 w 395"/>
                <a:gd name="T73" fmla="*/ 522 h 762"/>
                <a:gd name="T74" fmla="*/ 113 w 395"/>
                <a:gd name="T75" fmla="*/ 744 h 762"/>
                <a:gd name="T76" fmla="*/ 115 w 395"/>
                <a:gd name="T77" fmla="*/ 751 h 762"/>
                <a:gd name="T78" fmla="*/ 116 w 395"/>
                <a:gd name="T79" fmla="*/ 753 h 762"/>
                <a:gd name="T80" fmla="*/ 169 w 395"/>
                <a:gd name="T81" fmla="*/ 755 h 762"/>
                <a:gd name="T82" fmla="*/ 256 w 395"/>
                <a:gd name="T83" fmla="*/ 753 h 762"/>
                <a:gd name="T84" fmla="*/ 259 w 395"/>
                <a:gd name="T85" fmla="*/ 750 h 762"/>
                <a:gd name="T86" fmla="*/ 262 w 395"/>
                <a:gd name="T87" fmla="*/ 745 h 762"/>
                <a:gd name="T88" fmla="*/ 243 w 395"/>
                <a:gd name="T89" fmla="*/ 659 h 762"/>
                <a:gd name="T90" fmla="*/ 256 w 395"/>
                <a:gd name="T91" fmla="*/ 506 h 762"/>
                <a:gd name="T92" fmla="*/ 340 w 395"/>
                <a:gd name="T93" fmla="*/ 413 h 762"/>
                <a:gd name="T94" fmla="*/ 385 w 395"/>
                <a:gd name="T95" fmla="*/ 317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5" h="762">
                  <a:moveTo>
                    <a:pt x="385" y="317"/>
                  </a:moveTo>
                  <a:cubicBezTo>
                    <a:pt x="384" y="313"/>
                    <a:pt x="381" y="313"/>
                    <a:pt x="379" y="314"/>
                  </a:cubicBezTo>
                  <a:cubicBezTo>
                    <a:pt x="377" y="314"/>
                    <a:pt x="375" y="315"/>
                    <a:pt x="375" y="317"/>
                  </a:cubicBezTo>
                  <a:cubicBezTo>
                    <a:pt x="361" y="359"/>
                    <a:pt x="333" y="389"/>
                    <a:pt x="298" y="414"/>
                  </a:cubicBezTo>
                  <a:cubicBezTo>
                    <a:pt x="283" y="424"/>
                    <a:pt x="252" y="439"/>
                    <a:pt x="244" y="414"/>
                  </a:cubicBezTo>
                  <a:cubicBezTo>
                    <a:pt x="239" y="401"/>
                    <a:pt x="243" y="385"/>
                    <a:pt x="246" y="372"/>
                  </a:cubicBezTo>
                  <a:cubicBezTo>
                    <a:pt x="261" y="304"/>
                    <a:pt x="330" y="251"/>
                    <a:pt x="304" y="175"/>
                  </a:cubicBezTo>
                  <a:cubicBezTo>
                    <a:pt x="303" y="174"/>
                    <a:pt x="302" y="173"/>
                    <a:pt x="301" y="173"/>
                  </a:cubicBezTo>
                  <a:cubicBezTo>
                    <a:pt x="299" y="171"/>
                    <a:pt x="294" y="173"/>
                    <a:pt x="293" y="177"/>
                  </a:cubicBezTo>
                  <a:cubicBezTo>
                    <a:pt x="290" y="204"/>
                    <a:pt x="275" y="245"/>
                    <a:pt x="241" y="239"/>
                  </a:cubicBezTo>
                  <a:cubicBezTo>
                    <a:pt x="214" y="234"/>
                    <a:pt x="216" y="188"/>
                    <a:pt x="216" y="168"/>
                  </a:cubicBezTo>
                  <a:cubicBezTo>
                    <a:pt x="216" y="135"/>
                    <a:pt x="214" y="102"/>
                    <a:pt x="207" y="70"/>
                  </a:cubicBezTo>
                  <a:cubicBezTo>
                    <a:pt x="205" y="60"/>
                    <a:pt x="201" y="51"/>
                    <a:pt x="196" y="42"/>
                  </a:cubicBezTo>
                  <a:cubicBezTo>
                    <a:pt x="196" y="40"/>
                    <a:pt x="195" y="38"/>
                    <a:pt x="194" y="37"/>
                  </a:cubicBezTo>
                  <a:cubicBezTo>
                    <a:pt x="190" y="24"/>
                    <a:pt x="182" y="13"/>
                    <a:pt x="172" y="4"/>
                  </a:cubicBezTo>
                  <a:cubicBezTo>
                    <a:pt x="172" y="4"/>
                    <a:pt x="172" y="4"/>
                    <a:pt x="172" y="3"/>
                  </a:cubicBezTo>
                  <a:cubicBezTo>
                    <a:pt x="171" y="1"/>
                    <a:pt x="170" y="1"/>
                    <a:pt x="168" y="1"/>
                  </a:cubicBezTo>
                  <a:cubicBezTo>
                    <a:pt x="166" y="0"/>
                    <a:pt x="164" y="1"/>
                    <a:pt x="163" y="2"/>
                  </a:cubicBezTo>
                  <a:cubicBezTo>
                    <a:pt x="161" y="4"/>
                    <a:pt x="160" y="6"/>
                    <a:pt x="162" y="9"/>
                  </a:cubicBezTo>
                  <a:cubicBezTo>
                    <a:pt x="177" y="30"/>
                    <a:pt x="179" y="61"/>
                    <a:pt x="181" y="86"/>
                  </a:cubicBezTo>
                  <a:cubicBezTo>
                    <a:pt x="183" y="111"/>
                    <a:pt x="182" y="137"/>
                    <a:pt x="175" y="160"/>
                  </a:cubicBezTo>
                  <a:cubicBezTo>
                    <a:pt x="157" y="227"/>
                    <a:pt x="87" y="154"/>
                    <a:pt x="79" y="117"/>
                  </a:cubicBezTo>
                  <a:cubicBezTo>
                    <a:pt x="79" y="116"/>
                    <a:pt x="79" y="115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7" y="112"/>
                    <a:pt x="73" y="111"/>
                    <a:pt x="72" y="114"/>
                  </a:cubicBezTo>
                  <a:cubicBezTo>
                    <a:pt x="58" y="148"/>
                    <a:pt x="68" y="179"/>
                    <a:pt x="92" y="205"/>
                  </a:cubicBezTo>
                  <a:cubicBezTo>
                    <a:pt x="106" y="219"/>
                    <a:pt x="124" y="229"/>
                    <a:pt x="139" y="242"/>
                  </a:cubicBezTo>
                  <a:cubicBezTo>
                    <a:pt x="159" y="258"/>
                    <a:pt x="168" y="278"/>
                    <a:pt x="171" y="303"/>
                  </a:cubicBezTo>
                  <a:cubicBezTo>
                    <a:pt x="174" y="327"/>
                    <a:pt x="171" y="351"/>
                    <a:pt x="164" y="373"/>
                  </a:cubicBezTo>
                  <a:cubicBezTo>
                    <a:pt x="154" y="403"/>
                    <a:pt x="133" y="409"/>
                    <a:pt x="104" y="402"/>
                  </a:cubicBezTo>
                  <a:cubicBezTo>
                    <a:pt x="89" y="398"/>
                    <a:pt x="73" y="391"/>
                    <a:pt x="58" y="386"/>
                  </a:cubicBezTo>
                  <a:cubicBezTo>
                    <a:pt x="43" y="380"/>
                    <a:pt x="14" y="371"/>
                    <a:pt x="7" y="354"/>
                  </a:cubicBezTo>
                  <a:cubicBezTo>
                    <a:pt x="6" y="351"/>
                    <a:pt x="1" y="352"/>
                    <a:pt x="2" y="356"/>
                  </a:cubicBezTo>
                  <a:cubicBezTo>
                    <a:pt x="2" y="356"/>
                    <a:pt x="2" y="356"/>
                    <a:pt x="2" y="356"/>
                  </a:cubicBezTo>
                  <a:cubicBezTo>
                    <a:pt x="1" y="357"/>
                    <a:pt x="0" y="359"/>
                    <a:pt x="1" y="361"/>
                  </a:cubicBezTo>
                  <a:cubicBezTo>
                    <a:pt x="15" y="389"/>
                    <a:pt x="39" y="409"/>
                    <a:pt x="62" y="430"/>
                  </a:cubicBezTo>
                  <a:cubicBezTo>
                    <a:pt x="90" y="456"/>
                    <a:pt x="113" y="487"/>
                    <a:pt x="127" y="522"/>
                  </a:cubicBezTo>
                  <a:cubicBezTo>
                    <a:pt x="154" y="592"/>
                    <a:pt x="146" y="678"/>
                    <a:pt x="113" y="744"/>
                  </a:cubicBezTo>
                  <a:cubicBezTo>
                    <a:pt x="111" y="747"/>
                    <a:pt x="113" y="750"/>
                    <a:pt x="115" y="751"/>
                  </a:cubicBezTo>
                  <a:cubicBezTo>
                    <a:pt x="115" y="752"/>
                    <a:pt x="116" y="753"/>
                    <a:pt x="116" y="753"/>
                  </a:cubicBezTo>
                  <a:cubicBezTo>
                    <a:pt x="129" y="762"/>
                    <a:pt x="155" y="756"/>
                    <a:pt x="169" y="755"/>
                  </a:cubicBezTo>
                  <a:cubicBezTo>
                    <a:pt x="197" y="753"/>
                    <a:pt x="229" y="760"/>
                    <a:pt x="256" y="753"/>
                  </a:cubicBezTo>
                  <a:cubicBezTo>
                    <a:pt x="257" y="753"/>
                    <a:pt x="258" y="752"/>
                    <a:pt x="259" y="750"/>
                  </a:cubicBezTo>
                  <a:cubicBezTo>
                    <a:pt x="261" y="751"/>
                    <a:pt x="264" y="747"/>
                    <a:pt x="262" y="745"/>
                  </a:cubicBezTo>
                  <a:cubicBezTo>
                    <a:pt x="242" y="726"/>
                    <a:pt x="245" y="685"/>
                    <a:pt x="243" y="659"/>
                  </a:cubicBezTo>
                  <a:cubicBezTo>
                    <a:pt x="237" y="608"/>
                    <a:pt x="234" y="554"/>
                    <a:pt x="256" y="506"/>
                  </a:cubicBezTo>
                  <a:cubicBezTo>
                    <a:pt x="273" y="467"/>
                    <a:pt x="310" y="441"/>
                    <a:pt x="340" y="413"/>
                  </a:cubicBezTo>
                  <a:cubicBezTo>
                    <a:pt x="366" y="388"/>
                    <a:pt x="395" y="355"/>
                    <a:pt x="385" y="31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3039337" y="2536763"/>
            <a:ext cx="6096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504190">
              <a:lnSpc>
                <a:spcPct val="150000"/>
              </a:lnSpc>
            </a:pPr>
            <a:r>
              <a:rPr lang="zh-CN" altLang="en-US" sz="20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步骤一：对主机进行扫描 </a:t>
            </a:r>
            <a:endParaRPr lang="en-US" altLang="zh-CN" sz="2000" kern="100" dirty="0">
              <a:latin typeface="微软雅黑" charset="-122"/>
              <a:ea typeface="微软雅黑" charset="-122"/>
              <a:cs typeface="Times New Roman" panose="02020603050405020304" pitchFamily="18" charset="0"/>
            </a:endParaRPr>
          </a:p>
          <a:p>
            <a:pPr indent="504190">
              <a:lnSpc>
                <a:spcPct val="150000"/>
              </a:lnSpc>
            </a:pPr>
            <a:r>
              <a:rPr lang="zh-CN" altLang="en-US" sz="20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步骤二：使用</a:t>
            </a:r>
            <a:r>
              <a:rPr lang="en-US" altLang="zh-CN" sz="20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search</a:t>
            </a:r>
            <a:r>
              <a:rPr lang="zh-CN" altLang="en-US" sz="20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命令查找相关模块</a:t>
            </a:r>
          </a:p>
          <a:p>
            <a:pPr indent="504190">
              <a:lnSpc>
                <a:spcPct val="150000"/>
              </a:lnSpc>
            </a:pPr>
            <a:r>
              <a:rPr lang="zh-CN" altLang="en-US" sz="20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步骤三：使用</a:t>
            </a:r>
            <a:r>
              <a:rPr lang="en-US" altLang="zh-CN" sz="20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use</a:t>
            </a:r>
            <a:r>
              <a:rPr lang="zh-CN" altLang="en-US" sz="20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调度模块 </a:t>
            </a:r>
          </a:p>
          <a:p>
            <a:pPr indent="504190">
              <a:lnSpc>
                <a:spcPct val="150000"/>
              </a:lnSpc>
            </a:pPr>
            <a:r>
              <a:rPr lang="zh-CN" altLang="en-US" sz="20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步骤四：使用</a:t>
            </a:r>
            <a:r>
              <a:rPr lang="en-US" altLang="zh-CN" sz="20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info</a:t>
            </a:r>
            <a:r>
              <a:rPr lang="zh-CN" altLang="en-US" sz="20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查看模块信息</a:t>
            </a:r>
          </a:p>
          <a:p>
            <a:pPr indent="504190">
              <a:lnSpc>
                <a:spcPct val="150000"/>
              </a:lnSpc>
            </a:pPr>
            <a:r>
              <a:rPr lang="zh-CN" altLang="en-US" sz="20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步骤五：设置攻击参数 </a:t>
            </a:r>
          </a:p>
          <a:p>
            <a:pPr indent="504190">
              <a:lnSpc>
                <a:spcPct val="150000"/>
              </a:lnSpc>
            </a:pPr>
            <a:r>
              <a:rPr lang="zh-CN" altLang="en-US" sz="20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步骤六：渗透攻击 </a:t>
            </a: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endParaRPr lang="zh-CN" altLang="zh-CN" sz="2000" kern="100" dirty="0">
              <a:latin typeface="微软雅黑" charset="-122"/>
              <a:ea typeface="微软雅黑" charset="-122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487295" y="645795"/>
            <a:ext cx="6648042" cy="731520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1698" y="725724"/>
            <a:ext cx="651492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利用</a:t>
            </a:r>
            <a:r>
              <a:rPr lang="en-US" altLang="zh-CN" sz="3200" b="1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Metasploit</a:t>
            </a:r>
            <a:r>
              <a:rPr lang="zh-CN" altLang="en-US" sz="3200" b="1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的执行攻击的步骤</a:t>
            </a:r>
            <a:endParaRPr lang="x-none" altLang="en-US" sz="3200" b="1" dirty="0">
              <a:solidFill>
                <a:schemeClr val="bg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921007" y="4936527"/>
            <a:ext cx="808038" cy="1385888"/>
            <a:chOff x="921007" y="4936527"/>
            <a:chExt cx="808038" cy="1385888"/>
          </a:xfrm>
        </p:grpSpPr>
        <p:sp>
          <p:nvSpPr>
            <p:cNvPr id="9" name="Freeform 223"/>
            <p:cNvSpPr/>
            <p:nvPr/>
          </p:nvSpPr>
          <p:spPr bwMode="auto">
            <a:xfrm>
              <a:off x="921007" y="5488977"/>
              <a:ext cx="339725" cy="395288"/>
            </a:xfrm>
            <a:custGeom>
              <a:avLst/>
              <a:gdLst>
                <a:gd name="T0" fmla="*/ 181 w 211"/>
                <a:gd name="T1" fmla="*/ 99 h 246"/>
                <a:gd name="T2" fmla="*/ 180 w 211"/>
                <a:gd name="T3" fmla="*/ 44 h 246"/>
                <a:gd name="T4" fmla="*/ 118 w 211"/>
                <a:gd name="T5" fmla="*/ 48 h 246"/>
                <a:gd name="T6" fmla="*/ 38 w 211"/>
                <a:gd name="T7" fmla="*/ 20 h 246"/>
                <a:gd name="T8" fmla="*/ 27 w 211"/>
                <a:gd name="T9" fmla="*/ 104 h 246"/>
                <a:gd name="T10" fmla="*/ 43 w 211"/>
                <a:gd name="T11" fmla="*/ 160 h 246"/>
                <a:gd name="T12" fmla="*/ 39 w 211"/>
                <a:gd name="T13" fmla="*/ 223 h 246"/>
                <a:gd name="T14" fmla="*/ 104 w 211"/>
                <a:gd name="T15" fmla="*/ 203 h 246"/>
                <a:gd name="T16" fmla="*/ 142 w 211"/>
                <a:gd name="T17" fmla="*/ 208 h 246"/>
                <a:gd name="T18" fmla="*/ 156 w 211"/>
                <a:gd name="T19" fmla="*/ 165 h 246"/>
                <a:gd name="T20" fmla="*/ 197 w 211"/>
                <a:gd name="T21" fmla="*/ 155 h 246"/>
                <a:gd name="T22" fmla="*/ 181 w 211"/>
                <a:gd name="T23" fmla="*/ 9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1" h="246">
                  <a:moveTo>
                    <a:pt x="181" y="99"/>
                  </a:moveTo>
                  <a:cubicBezTo>
                    <a:pt x="198" y="83"/>
                    <a:pt x="198" y="61"/>
                    <a:pt x="180" y="44"/>
                  </a:cubicBezTo>
                  <a:cubicBezTo>
                    <a:pt x="160" y="25"/>
                    <a:pt x="135" y="31"/>
                    <a:pt x="118" y="48"/>
                  </a:cubicBezTo>
                  <a:cubicBezTo>
                    <a:pt x="107" y="12"/>
                    <a:pt x="72" y="0"/>
                    <a:pt x="38" y="20"/>
                  </a:cubicBezTo>
                  <a:cubicBezTo>
                    <a:pt x="3" y="40"/>
                    <a:pt x="1" y="78"/>
                    <a:pt x="27" y="104"/>
                  </a:cubicBezTo>
                  <a:cubicBezTo>
                    <a:pt x="0" y="119"/>
                    <a:pt x="15" y="153"/>
                    <a:pt x="43" y="160"/>
                  </a:cubicBezTo>
                  <a:cubicBezTo>
                    <a:pt x="29" y="177"/>
                    <a:pt x="22" y="206"/>
                    <a:pt x="39" y="223"/>
                  </a:cubicBezTo>
                  <a:cubicBezTo>
                    <a:pt x="62" y="246"/>
                    <a:pt x="93" y="229"/>
                    <a:pt x="104" y="203"/>
                  </a:cubicBezTo>
                  <a:cubicBezTo>
                    <a:pt x="114" y="214"/>
                    <a:pt x="129" y="218"/>
                    <a:pt x="142" y="208"/>
                  </a:cubicBezTo>
                  <a:cubicBezTo>
                    <a:pt x="157" y="197"/>
                    <a:pt x="160" y="181"/>
                    <a:pt x="156" y="165"/>
                  </a:cubicBezTo>
                  <a:cubicBezTo>
                    <a:pt x="170" y="172"/>
                    <a:pt x="187" y="171"/>
                    <a:pt x="197" y="155"/>
                  </a:cubicBezTo>
                  <a:cubicBezTo>
                    <a:pt x="211" y="134"/>
                    <a:pt x="200" y="112"/>
                    <a:pt x="181" y="99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Freeform 224"/>
            <p:cNvSpPr/>
            <p:nvPr/>
          </p:nvSpPr>
          <p:spPr bwMode="auto">
            <a:xfrm>
              <a:off x="1016257" y="5133377"/>
              <a:ext cx="314325" cy="330200"/>
            </a:xfrm>
            <a:custGeom>
              <a:avLst/>
              <a:gdLst>
                <a:gd name="T0" fmla="*/ 157 w 196"/>
                <a:gd name="T1" fmla="*/ 53 h 205"/>
                <a:gd name="T2" fmla="*/ 127 w 196"/>
                <a:gd name="T3" fmla="*/ 4 h 205"/>
                <a:gd name="T4" fmla="*/ 82 w 196"/>
                <a:gd name="T5" fmla="*/ 31 h 205"/>
                <a:gd name="T6" fmla="*/ 14 w 196"/>
                <a:gd name="T7" fmla="*/ 53 h 205"/>
                <a:gd name="T8" fmla="*/ 40 w 196"/>
                <a:gd name="T9" fmla="*/ 118 h 205"/>
                <a:gd name="T10" fmla="*/ 75 w 196"/>
                <a:gd name="T11" fmla="*/ 173 h 205"/>
                <a:gd name="T12" fmla="*/ 133 w 196"/>
                <a:gd name="T13" fmla="*/ 157 h 205"/>
                <a:gd name="T14" fmla="*/ 167 w 196"/>
                <a:gd name="T15" fmla="*/ 153 h 205"/>
                <a:gd name="T16" fmla="*/ 167 w 196"/>
                <a:gd name="T17" fmla="*/ 120 h 205"/>
                <a:gd name="T18" fmla="*/ 194 w 196"/>
                <a:gd name="T19" fmla="*/ 95 h 205"/>
                <a:gd name="T20" fmla="*/ 157 w 196"/>
                <a:gd name="T21" fmla="*/ 5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205">
                  <a:moveTo>
                    <a:pt x="157" y="53"/>
                  </a:moveTo>
                  <a:cubicBezTo>
                    <a:pt x="156" y="32"/>
                    <a:pt x="150" y="9"/>
                    <a:pt x="127" y="4"/>
                  </a:cubicBezTo>
                  <a:cubicBezTo>
                    <a:pt x="107" y="0"/>
                    <a:pt x="85" y="12"/>
                    <a:pt x="82" y="31"/>
                  </a:cubicBezTo>
                  <a:cubicBezTo>
                    <a:pt x="60" y="15"/>
                    <a:pt x="28" y="30"/>
                    <a:pt x="14" y="53"/>
                  </a:cubicBezTo>
                  <a:cubicBezTo>
                    <a:pt x="0" y="78"/>
                    <a:pt x="15" y="110"/>
                    <a:pt x="40" y="118"/>
                  </a:cubicBezTo>
                  <a:cubicBezTo>
                    <a:pt x="9" y="141"/>
                    <a:pt x="41" y="194"/>
                    <a:pt x="75" y="173"/>
                  </a:cubicBezTo>
                  <a:cubicBezTo>
                    <a:pt x="89" y="205"/>
                    <a:pt x="128" y="187"/>
                    <a:pt x="133" y="157"/>
                  </a:cubicBezTo>
                  <a:cubicBezTo>
                    <a:pt x="144" y="163"/>
                    <a:pt x="159" y="166"/>
                    <a:pt x="167" y="153"/>
                  </a:cubicBezTo>
                  <a:cubicBezTo>
                    <a:pt x="174" y="142"/>
                    <a:pt x="173" y="130"/>
                    <a:pt x="167" y="120"/>
                  </a:cubicBezTo>
                  <a:cubicBezTo>
                    <a:pt x="181" y="120"/>
                    <a:pt x="192" y="111"/>
                    <a:pt x="194" y="95"/>
                  </a:cubicBezTo>
                  <a:cubicBezTo>
                    <a:pt x="196" y="72"/>
                    <a:pt x="177" y="57"/>
                    <a:pt x="157" y="53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" name="Freeform 225"/>
            <p:cNvSpPr/>
            <p:nvPr/>
          </p:nvSpPr>
          <p:spPr bwMode="auto">
            <a:xfrm>
              <a:off x="1257557" y="4936527"/>
              <a:ext cx="273050" cy="269875"/>
            </a:xfrm>
            <a:custGeom>
              <a:avLst/>
              <a:gdLst>
                <a:gd name="T0" fmla="*/ 155 w 170"/>
                <a:gd name="T1" fmla="*/ 135 h 167"/>
                <a:gd name="T2" fmla="*/ 134 w 170"/>
                <a:gd name="T3" fmla="*/ 72 h 167"/>
                <a:gd name="T4" fmla="*/ 73 w 170"/>
                <a:gd name="T5" fmla="*/ 38 h 167"/>
                <a:gd name="T6" fmla="*/ 6 w 170"/>
                <a:gd name="T7" fmla="*/ 44 h 167"/>
                <a:gd name="T8" fmla="*/ 27 w 170"/>
                <a:gd name="T9" fmla="*/ 99 h 167"/>
                <a:gd name="T10" fmla="*/ 70 w 170"/>
                <a:gd name="T11" fmla="*/ 126 h 167"/>
                <a:gd name="T12" fmla="*/ 155 w 170"/>
                <a:gd name="T13" fmla="*/ 13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67">
                  <a:moveTo>
                    <a:pt x="155" y="135"/>
                  </a:moveTo>
                  <a:cubicBezTo>
                    <a:pt x="170" y="111"/>
                    <a:pt x="160" y="78"/>
                    <a:pt x="134" y="72"/>
                  </a:cubicBezTo>
                  <a:cubicBezTo>
                    <a:pt x="160" y="33"/>
                    <a:pt x="101" y="0"/>
                    <a:pt x="73" y="38"/>
                  </a:cubicBezTo>
                  <a:cubicBezTo>
                    <a:pt x="56" y="17"/>
                    <a:pt x="17" y="12"/>
                    <a:pt x="6" y="44"/>
                  </a:cubicBezTo>
                  <a:cubicBezTo>
                    <a:pt x="0" y="63"/>
                    <a:pt x="5" y="95"/>
                    <a:pt x="27" y="99"/>
                  </a:cubicBezTo>
                  <a:cubicBezTo>
                    <a:pt x="11" y="125"/>
                    <a:pt x="54" y="152"/>
                    <a:pt x="70" y="126"/>
                  </a:cubicBezTo>
                  <a:cubicBezTo>
                    <a:pt x="87" y="157"/>
                    <a:pt x="135" y="167"/>
                    <a:pt x="155" y="135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226"/>
            <p:cNvSpPr/>
            <p:nvPr/>
          </p:nvSpPr>
          <p:spPr bwMode="auto">
            <a:xfrm>
              <a:off x="1435357" y="5227040"/>
              <a:ext cx="293688" cy="303213"/>
            </a:xfrm>
            <a:custGeom>
              <a:avLst/>
              <a:gdLst>
                <a:gd name="T0" fmla="*/ 119 w 182"/>
                <a:gd name="T1" fmla="*/ 157 h 189"/>
                <a:gd name="T2" fmla="*/ 168 w 182"/>
                <a:gd name="T3" fmla="*/ 142 h 189"/>
                <a:gd name="T4" fmla="*/ 141 w 182"/>
                <a:gd name="T5" fmla="*/ 91 h 189"/>
                <a:gd name="T6" fmla="*/ 132 w 182"/>
                <a:gd name="T7" fmla="*/ 38 h 189"/>
                <a:gd name="T8" fmla="*/ 89 w 182"/>
                <a:gd name="T9" fmla="*/ 45 h 189"/>
                <a:gd name="T10" fmla="*/ 37 w 182"/>
                <a:gd name="T11" fmla="*/ 105 h 189"/>
                <a:gd name="T12" fmla="*/ 70 w 182"/>
                <a:gd name="T13" fmla="*/ 148 h 189"/>
                <a:gd name="T14" fmla="*/ 89 w 182"/>
                <a:gd name="T15" fmla="*/ 183 h 189"/>
                <a:gd name="T16" fmla="*/ 119 w 182"/>
                <a:gd name="T17" fmla="*/ 15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189">
                  <a:moveTo>
                    <a:pt x="119" y="157"/>
                  </a:moveTo>
                  <a:cubicBezTo>
                    <a:pt x="137" y="168"/>
                    <a:pt x="157" y="161"/>
                    <a:pt x="168" y="142"/>
                  </a:cubicBezTo>
                  <a:cubicBezTo>
                    <a:pt x="182" y="117"/>
                    <a:pt x="163" y="98"/>
                    <a:pt x="141" y="91"/>
                  </a:cubicBezTo>
                  <a:cubicBezTo>
                    <a:pt x="155" y="72"/>
                    <a:pt x="156" y="50"/>
                    <a:pt x="132" y="38"/>
                  </a:cubicBezTo>
                  <a:cubicBezTo>
                    <a:pt x="118" y="31"/>
                    <a:pt x="97" y="31"/>
                    <a:pt x="89" y="45"/>
                  </a:cubicBezTo>
                  <a:cubicBezTo>
                    <a:pt x="46" y="0"/>
                    <a:pt x="0" y="87"/>
                    <a:pt x="37" y="105"/>
                  </a:cubicBezTo>
                  <a:cubicBezTo>
                    <a:pt x="15" y="128"/>
                    <a:pt x="49" y="160"/>
                    <a:pt x="70" y="148"/>
                  </a:cubicBezTo>
                  <a:cubicBezTo>
                    <a:pt x="68" y="163"/>
                    <a:pt x="73" y="177"/>
                    <a:pt x="89" y="183"/>
                  </a:cubicBezTo>
                  <a:cubicBezTo>
                    <a:pt x="106" y="189"/>
                    <a:pt x="116" y="172"/>
                    <a:pt x="119" y="15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" name="Freeform 228"/>
            <p:cNvSpPr/>
            <p:nvPr/>
          </p:nvSpPr>
          <p:spPr bwMode="auto">
            <a:xfrm>
              <a:off x="1084519" y="5096865"/>
              <a:ext cx="636588" cy="1225550"/>
            </a:xfrm>
            <a:custGeom>
              <a:avLst/>
              <a:gdLst>
                <a:gd name="T0" fmla="*/ 385 w 395"/>
                <a:gd name="T1" fmla="*/ 317 h 762"/>
                <a:gd name="T2" fmla="*/ 379 w 395"/>
                <a:gd name="T3" fmla="*/ 314 h 762"/>
                <a:gd name="T4" fmla="*/ 375 w 395"/>
                <a:gd name="T5" fmla="*/ 317 h 762"/>
                <a:gd name="T6" fmla="*/ 298 w 395"/>
                <a:gd name="T7" fmla="*/ 414 h 762"/>
                <a:gd name="T8" fmla="*/ 244 w 395"/>
                <a:gd name="T9" fmla="*/ 414 h 762"/>
                <a:gd name="T10" fmla="*/ 246 w 395"/>
                <a:gd name="T11" fmla="*/ 372 h 762"/>
                <a:gd name="T12" fmla="*/ 304 w 395"/>
                <a:gd name="T13" fmla="*/ 175 h 762"/>
                <a:gd name="T14" fmla="*/ 301 w 395"/>
                <a:gd name="T15" fmla="*/ 173 h 762"/>
                <a:gd name="T16" fmla="*/ 293 w 395"/>
                <a:gd name="T17" fmla="*/ 177 h 762"/>
                <a:gd name="T18" fmla="*/ 241 w 395"/>
                <a:gd name="T19" fmla="*/ 239 h 762"/>
                <a:gd name="T20" fmla="*/ 216 w 395"/>
                <a:gd name="T21" fmla="*/ 168 h 762"/>
                <a:gd name="T22" fmla="*/ 207 w 395"/>
                <a:gd name="T23" fmla="*/ 70 h 762"/>
                <a:gd name="T24" fmla="*/ 196 w 395"/>
                <a:gd name="T25" fmla="*/ 42 h 762"/>
                <a:gd name="T26" fmla="*/ 194 w 395"/>
                <a:gd name="T27" fmla="*/ 37 h 762"/>
                <a:gd name="T28" fmla="*/ 172 w 395"/>
                <a:gd name="T29" fmla="*/ 4 h 762"/>
                <a:gd name="T30" fmla="*/ 172 w 395"/>
                <a:gd name="T31" fmla="*/ 3 h 762"/>
                <a:gd name="T32" fmla="*/ 168 w 395"/>
                <a:gd name="T33" fmla="*/ 1 h 762"/>
                <a:gd name="T34" fmla="*/ 163 w 395"/>
                <a:gd name="T35" fmla="*/ 2 h 762"/>
                <a:gd name="T36" fmla="*/ 162 w 395"/>
                <a:gd name="T37" fmla="*/ 9 h 762"/>
                <a:gd name="T38" fmla="*/ 181 w 395"/>
                <a:gd name="T39" fmla="*/ 86 h 762"/>
                <a:gd name="T40" fmla="*/ 175 w 395"/>
                <a:gd name="T41" fmla="*/ 160 h 762"/>
                <a:gd name="T42" fmla="*/ 79 w 395"/>
                <a:gd name="T43" fmla="*/ 117 h 762"/>
                <a:gd name="T44" fmla="*/ 78 w 395"/>
                <a:gd name="T45" fmla="*/ 114 h 762"/>
                <a:gd name="T46" fmla="*/ 78 w 395"/>
                <a:gd name="T47" fmla="*/ 114 h 762"/>
                <a:gd name="T48" fmla="*/ 72 w 395"/>
                <a:gd name="T49" fmla="*/ 114 h 762"/>
                <a:gd name="T50" fmla="*/ 92 w 395"/>
                <a:gd name="T51" fmla="*/ 205 h 762"/>
                <a:gd name="T52" fmla="*/ 139 w 395"/>
                <a:gd name="T53" fmla="*/ 242 h 762"/>
                <a:gd name="T54" fmla="*/ 171 w 395"/>
                <a:gd name="T55" fmla="*/ 303 h 762"/>
                <a:gd name="T56" fmla="*/ 164 w 395"/>
                <a:gd name="T57" fmla="*/ 373 h 762"/>
                <a:gd name="T58" fmla="*/ 104 w 395"/>
                <a:gd name="T59" fmla="*/ 402 h 762"/>
                <a:gd name="T60" fmla="*/ 58 w 395"/>
                <a:gd name="T61" fmla="*/ 386 h 762"/>
                <a:gd name="T62" fmla="*/ 7 w 395"/>
                <a:gd name="T63" fmla="*/ 354 h 762"/>
                <a:gd name="T64" fmla="*/ 2 w 395"/>
                <a:gd name="T65" fmla="*/ 356 h 762"/>
                <a:gd name="T66" fmla="*/ 2 w 395"/>
                <a:gd name="T67" fmla="*/ 356 h 762"/>
                <a:gd name="T68" fmla="*/ 1 w 395"/>
                <a:gd name="T69" fmla="*/ 361 h 762"/>
                <a:gd name="T70" fmla="*/ 62 w 395"/>
                <a:gd name="T71" fmla="*/ 430 h 762"/>
                <a:gd name="T72" fmla="*/ 127 w 395"/>
                <a:gd name="T73" fmla="*/ 522 h 762"/>
                <a:gd name="T74" fmla="*/ 113 w 395"/>
                <a:gd name="T75" fmla="*/ 744 h 762"/>
                <a:gd name="T76" fmla="*/ 115 w 395"/>
                <a:gd name="T77" fmla="*/ 751 h 762"/>
                <a:gd name="T78" fmla="*/ 116 w 395"/>
                <a:gd name="T79" fmla="*/ 753 h 762"/>
                <a:gd name="T80" fmla="*/ 169 w 395"/>
                <a:gd name="T81" fmla="*/ 755 h 762"/>
                <a:gd name="T82" fmla="*/ 256 w 395"/>
                <a:gd name="T83" fmla="*/ 753 h 762"/>
                <a:gd name="T84" fmla="*/ 259 w 395"/>
                <a:gd name="T85" fmla="*/ 750 h 762"/>
                <a:gd name="T86" fmla="*/ 262 w 395"/>
                <a:gd name="T87" fmla="*/ 745 h 762"/>
                <a:gd name="T88" fmla="*/ 243 w 395"/>
                <a:gd name="T89" fmla="*/ 659 h 762"/>
                <a:gd name="T90" fmla="*/ 256 w 395"/>
                <a:gd name="T91" fmla="*/ 506 h 762"/>
                <a:gd name="T92" fmla="*/ 340 w 395"/>
                <a:gd name="T93" fmla="*/ 413 h 762"/>
                <a:gd name="T94" fmla="*/ 385 w 395"/>
                <a:gd name="T95" fmla="*/ 317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5" h="762">
                  <a:moveTo>
                    <a:pt x="385" y="317"/>
                  </a:moveTo>
                  <a:cubicBezTo>
                    <a:pt x="384" y="313"/>
                    <a:pt x="381" y="313"/>
                    <a:pt x="379" y="314"/>
                  </a:cubicBezTo>
                  <a:cubicBezTo>
                    <a:pt x="377" y="314"/>
                    <a:pt x="375" y="315"/>
                    <a:pt x="375" y="317"/>
                  </a:cubicBezTo>
                  <a:cubicBezTo>
                    <a:pt x="361" y="359"/>
                    <a:pt x="333" y="389"/>
                    <a:pt x="298" y="414"/>
                  </a:cubicBezTo>
                  <a:cubicBezTo>
                    <a:pt x="283" y="424"/>
                    <a:pt x="252" y="439"/>
                    <a:pt x="244" y="414"/>
                  </a:cubicBezTo>
                  <a:cubicBezTo>
                    <a:pt x="239" y="401"/>
                    <a:pt x="243" y="385"/>
                    <a:pt x="246" y="372"/>
                  </a:cubicBezTo>
                  <a:cubicBezTo>
                    <a:pt x="261" y="304"/>
                    <a:pt x="330" y="251"/>
                    <a:pt x="304" y="175"/>
                  </a:cubicBezTo>
                  <a:cubicBezTo>
                    <a:pt x="303" y="174"/>
                    <a:pt x="302" y="173"/>
                    <a:pt x="301" y="173"/>
                  </a:cubicBezTo>
                  <a:cubicBezTo>
                    <a:pt x="299" y="171"/>
                    <a:pt x="294" y="173"/>
                    <a:pt x="293" y="177"/>
                  </a:cubicBezTo>
                  <a:cubicBezTo>
                    <a:pt x="290" y="204"/>
                    <a:pt x="275" y="245"/>
                    <a:pt x="241" y="239"/>
                  </a:cubicBezTo>
                  <a:cubicBezTo>
                    <a:pt x="214" y="234"/>
                    <a:pt x="216" y="188"/>
                    <a:pt x="216" y="168"/>
                  </a:cubicBezTo>
                  <a:cubicBezTo>
                    <a:pt x="216" y="135"/>
                    <a:pt x="214" y="102"/>
                    <a:pt x="207" y="70"/>
                  </a:cubicBezTo>
                  <a:cubicBezTo>
                    <a:pt x="205" y="60"/>
                    <a:pt x="201" y="51"/>
                    <a:pt x="196" y="42"/>
                  </a:cubicBezTo>
                  <a:cubicBezTo>
                    <a:pt x="196" y="40"/>
                    <a:pt x="195" y="38"/>
                    <a:pt x="194" y="37"/>
                  </a:cubicBezTo>
                  <a:cubicBezTo>
                    <a:pt x="190" y="24"/>
                    <a:pt x="182" y="13"/>
                    <a:pt x="172" y="4"/>
                  </a:cubicBezTo>
                  <a:cubicBezTo>
                    <a:pt x="172" y="4"/>
                    <a:pt x="172" y="4"/>
                    <a:pt x="172" y="3"/>
                  </a:cubicBezTo>
                  <a:cubicBezTo>
                    <a:pt x="171" y="1"/>
                    <a:pt x="170" y="1"/>
                    <a:pt x="168" y="1"/>
                  </a:cubicBezTo>
                  <a:cubicBezTo>
                    <a:pt x="166" y="0"/>
                    <a:pt x="164" y="1"/>
                    <a:pt x="163" y="2"/>
                  </a:cubicBezTo>
                  <a:cubicBezTo>
                    <a:pt x="161" y="4"/>
                    <a:pt x="160" y="6"/>
                    <a:pt x="162" y="9"/>
                  </a:cubicBezTo>
                  <a:cubicBezTo>
                    <a:pt x="177" y="30"/>
                    <a:pt x="179" y="61"/>
                    <a:pt x="181" y="86"/>
                  </a:cubicBezTo>
                  <a:cubicBezTo>
                    <a:pt x="183" y="111"/>
                    <a:pt x="182" y="137"/>
                    <a:pt x="175" y="160"/>
                  </a:cubicBezTo>
                  <a:cubicBezTo>
                    <a:pt x="157" y="227"/>
                    <a:pt x="87" y="154"/>
                    <a:pt x="79" y="117"/>
                  </a:cubicBezTo>
                  <a:cubicBezTo>
                    <a:pt x="79" y="116"/>
                    <a:pt x="79" y="115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7" y="112"/>
                    <a:pt x="73" y="111"/>
                    <a:pt x="72" y="114"/>
                  </a:cubicBezTo>
                  <a:cubicBezTo>
                    <a:pt x="58" y="148"/>
                    <a:pt x="68" y="179"/>
                    <a:pt x="92" y="205"/>
                  </a:cubicBezTo>
                  <a:cubicBezTo>
                    <a:pt x="106" y="219"/>
                    <a:pt x="124" y="229"/>
                    <a:pt x="139" y="242"/>
                  </a:cubicBezTo>
                  <a:cubicBezTo>
                    <a:pt x="159" y="258"/>
                    <a:pt x="168" y="278"/>
                    <a:pt x="171" y="303"/>
                  </a:cubicBezTo>
                  <a:cubicBezTo>
                    <a:pt x="174" y="327"/>
                    <a:pt x="171" y="351"/>
                    <a:pt x="164" y="373"/>
                  </a:cubicBezTo>
                  <a:cubicBezTo>
                    <a:pt x="154" y="403"/>
                    <a:pt x="133" y="409"/>
                    <a:pt x="104" y="402"/>
                  </a:cubicBezTo>
                  <a:cubicBezTo>
                    <a:pt x="89" y="398"/>
                    <a:pt x="73" y="391"/>
                    <a:pt x="58" y="386"/>
                  </a:cubicBezTo>
                  <a:cubicBezTo>
                    <a:pt x="43" y="380"/>
                    <a:pt x="14" y="371"/>
                    <a:pt x="7" y="354"/>
                  </a:cubicBezTo>
                  <a:cubicBezTo>
                    <a:pt x="6" y="351"/>
                    <a:pt x="1" y="352"/>
                    <a:pt x="2" y="356"/>
                  </a:cubicBezTo>
                  <a:cubicBezTo>
                    <a:pt x="2" y="356"/>
                    <a:pt x="2" y="356"/>
                    <a:pt x="2" y="356"/>
                  </a:cubicBezTo>
                  <a:cubicBezTo>
                    <a:pt x="1" y="357"/>
                    <a:pt x="0" y="359"/>
                    <a:pt x="1" y="361"/>
                  </a:cubicBezTo>
                  <a:cubicBezTo>
                    <a:pt x="15" y="389"/>
                    <a:pt x="39" y="409"/>
                    <a:pt x="62" y="430"/>
                  </a:cubicBezTo>
                  <a:cubicBezTo>
                    <a:pt x="90" y="456"/>
                    <a:pt x="113" y="487"/>
                    <a:pt x="127" y="522"/>
                  </a:cubicBezTo>
                  <a:cubicBezTo>
                    <a:pt x="154" y="592"/>
                    <a:pt x="146" y="678"/>
                    <a:pt x="113" y="744"/>
                  </a:cubicBezTo>
                  <a:cubicBezTo>
                    <a:pt x="111" y="747"/>
                    <a:pt x="113" y="750"/>
                    <a:pt x="115" y="751"/>
                  </a:cubicBezTo>
                  <a:cubicBezTo>
                    <a:pt x="115" y="752"/>
                    <a:pt x="116" y="753"/>
                    <a:pt x="116" y="753"/>
                  </a:cubicBezTo>
                  <a:cubicBezTo>
                    <a:pt x="129" y="762"/>
                    <a:pt x="155" y="756"/>
                    <a:pt x="169" y="755"/>
                  </a:cubicBezTo>
                  <a:cubicBezTo>
                    <a:pt x="197" y="753"/>
                    <a:pt x="229" y="760"/>
                    <a:pt x="256" y="753"/>
                  </a:cubicBezTo>
                  <a:cubicBezTo>
                    <a:pt x="257" y="753"/>
                    <a:pt x="258" y="752"/>
                    <a:pt x="259" y="750"/>
                  </a:cubicBezTo>
                  <a:cubicBezTo>
                    <a:pt x="261" y="751"/>
                    <a:pt x="264" y="747"/>
                    <a:pt x="262" y="745"/>
                  </a:cubicBezTo>
                  <a:cubicBezTo>
                    <a:pt x="242" y="726"/>
                    <a:pt x="245" y="685"/>
                    <a:pt x="243" y="659"/>
                  </a:cubicBezTo>
                  <a:cubicBezTo>
                    <a:pt x="237" y="608"/>
                    <a:pt x="234" y="554"/>
                    <a:pt x="256" y="506"/>
                  </a:cubicBezTo>
                  <a:cubicBezTo>
                    <a:pt x="273" y="467"/>
                    <a:pt x="310" y="441"/>
                    <a:pt x="340" y="413"/>
                  </a:cubicBezTo>
                  <a:cubicBezTo>
                    <a:pt x="366" y="388"/>
                    <a:pt x="395" y="355"/>
                    <a:pt x="385" y="31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2487294" y="2060513"/>
            <a:ext cx="70377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190">
              <a:lnSpc>
                <a:spcPct val="150000"/>
              </a:lnSpc>
            </a:pPr>
            <a:r>
              <a:rPr lang="zh-CN" altLang="en-US" sz="20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步骤零：环境配置 </a:t>
            </a:r>
            <a:endParaRPr lang="en-US" altLang="zh-CN" sz="2000" kern="100" dirty="0">
              <a:latin typeface="微软雅黑" charset="-122"/>
              <a:ea typeface="微软雅黑" charset="-122"/>
              <a:cs typeface="Times New Roman" panose="02020603050405020304" pitchFamily="18" charset="0"/>
            </a:endParaRPr>
          </a:p>
          <a:p>
            <a:pPr indent="504190">
              <a:lnSpc>
                <a:spcPct val="150000"/>
              </a:lnSpc>
            </a:pPr>
            <a:r>
              <a:rPr lang="en-US" altLang="zh-CN" sz="20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Windows XP</a:t>
            </a:r>
            <a:r>
              <a:rPr lang="zh-CN" altLang="en-US" sz="20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：作为被攻击机，</a:t>
            </a:r>
            <a:r>
              <a:rPr lang="en-US" altLang="zh-CN" sz="20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IP</a:t>
            </a:r>
            <a:r>
              <a:rPr lang="zh-CN" altLang="en-US" sz="20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：</a:t>
            </a:r>
            <a:r>
              <a:rPr lang="en-US" altLang="zh-CN" sz="20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192.168.6.135</a:t>
            </a:r>
          </a:p>
          <a:p>
            <a:pPr indent="504190">
              <a:lnSpc>
                <a:spcPct val="150000"/>
              </a:lnSpc>
            </a:pPr>
            <a:r>
              <a:rPr lang="en-US" altLang="zh-CN" sz="20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Kali</a:t>
            </a:r>
            <a:r>
              <a:rPr lang="zh-CN" altLang="en-US" sz="20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：攻击机，</a:t>
            </a:r>
            <a:r>
              <a:rPr lang="en-US" altLang="zh-CN" sz="20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IP</a:t>
            </a:r>
            <a:r>
              <a:rPr lang="zh-CN" altLang="en-US" sz="20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：</a:t>
            </a:r>
            <a:r>
              <a:rPr lang="en-US" altLang="zh-CN" sz="20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192.168.6.136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487295" y="645795"/>
            <a:ext cx="6648042" cy="731520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1698" y="725724"/>
            <a:ext cx="651492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利用</a:t>
            </a:r>
            <a:r>
              <a:rPr lang="en-US" altLang="zh-CN" sz="3200" b="1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Metasploit</a:t>
            </a:r>
            <a:r>
              <a:rPr lang="zh-CN" altLang="en-US" sz="3200" b="1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的执行攻击的步骤</a:t>
            </a:r>
            <a:endParaRPr lang="x-none" altLang="en-US" sz="3200" b="1" dirty="0">
              <a:solidFill>
                <a:schemeClr val="bg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003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921007" y="4936527"/>
            <a:ext cx="808038" cy="1385888"/>
            <a:chOff x="921007" y="4936527"/>
            <a:chExt cx="808038" cy="1385888"/>
          </a:xfrm>
        </p:grpSpPr>
        <p:sp>
          <p:nvSpPr>
            <p:cNvPr id="9" name="Freeform 223"/>
            <p:cNvSpPr/>
            <p:nvPr/>
          </p:nvSpPr>
          <p:spPr bwMode="auto">
            <a:xfrm>
              <a:off x="921007" y="5488977"/>
              <a:ext cx="339725" cy="395288"/>
            </a:xfrm>
            <a:custGeom>
              <a:avLst/>
              <a:gdLst>
                <a:gd name="T0" fmla="*/ 181 w 211"/>
                <a:gd name="T1" fmla="*/ 99 h 246"/>
                <a:gd name="T2" fmla="*/ 180 w 211"/>
                <a:gd name="T3" fmla="*/ 44 h 246"/>
                <a:gd name="T4" fmla="*/ 118 w 211"/>
                <a:gd name="T5" fmla="*/ 48 h 246"/>
                <a:gd name="T6" fmla="*/ 38 w 211"/>
                <a:gd name="T7" fmla="*/ 20 h 246"/>
                <a:gd name="T8" fmla="*/ 27 w 211"/>
                <a:gd name="T9" fmla="*/ 104 h 246"/>
                <a:gd name="T10" fmla="*/ 43 w 211"/>
                <a:gd name="T11" fmla="*/ 160 h 246"/>
                <a:gd name="T12" fmla="*/ 39 w 211"/>
                <a:gd name="T13" fmla="*/ 223 h 246"/>
                <a:gd name="T14" fmla="*/ 104 w 211"/>
                <a:gd name="T15" fmla="*/ 203 h 246"/>
                <a:gd name="T16" fmla="*/ 142 w 211"/>
                <a:gd name="T17" fmla="*/ 208 h 246"/>
                <a:gd name="T18" fmla="*/ 156 w 211"/>
                <a:gd name="T19" fmla="*/ 165 h 246"/>
                <a:gd name="T20" fmla="*/ 197 w 211"/>
                <a:gd name="T21" fmla="*/ 155 h 246"/>
                <a:gd name="T22" fmla="*/ 181 w 211"/>
                <a:gd name="T23" fmla="*/ 9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1" h="246">
                  <a:moveTo>
                    <a:pt x="181" y="99"/>
                  </a:moveTo>
                  <a:cubicBezTo>
                    <a:pt x="198" y="83"/>
                    <a:pt x="198" y="61"/>
                    <a:pt x="180" y="44"/>
                  </a:cubicBezTo>
                  <a:cubicBezTo>
                    <a:pt x="160" y="25"/>
                    <a:pt x="135" y="31"/>
                    <a:pt x="118" y="48"/>
                  </a:cubicBezTo>
                  <a:cubicBezTo>
                    <a:pt x="107" y="12"/>
                    <a:pt x="72" y="0"/>
                    <a:pt x="38" y="20"/>
                  </a:cubicBezTo>
                  <a:cubicBezTo>
                    <a:pt x="3" y="40"/>
                    <a:pt x="1" y="78"/>
                    <a:pt x="27" y="104"/>
                  </a:cubicBezTo>
                  <a:cubicBezTo>
                    <a:pt x="0" y="119"/>
                    <a:pt x="15" y="153"/>
                    <a:pt x="43" y="160"/>
                  </a:cubicBezTo>
                  <a:cubicBezTo>
                    <a:pt x="29" y="177"/>
                    <a:pt x="22" y="206"/>
                    <a:pt x="39" y="223"/>
                  </a:cubicBezTo>
                  <a:cubicBezTo>
                    <a:pt x="62" y="246"/>
                    <a:pt x="93" y="229"/>
                    <a:pt x="104" y="203"/>
                  </a:cubicBezTo>
                  <a:cubicBezTo>
                    <a:pt x="114" y="214"/>
                    <a:pt x="129" y="218"/>
                    <a:pt x="142" y="208"/>
                  </a:cubicBezTo>
                  <a:cubicBezTo>
                    <a:pt x="157" y="197"/>
                    <a:pt x="160" y="181"/>
                    <a:pt x="156" y="165"/>
                  </a:cubicBezTo>
                  <a:cubicBezTo>
                    <a:pt x="170" y="172"/>
                    <a:pt x="187" y="171"/>
                    <a:pt x="197" y="155"/>
                  </a:cubicBezTo>
                  <a:cubicBezTo>
                    <a:pt x="211" y="134"/>
                    <a:pt x="200" y="112"/>
                    <a:pt x="181" y="99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Freeform 224"/>
            <p:cNvSpPr/>
            <p:nvPr/>
          </p:nvSpPr>
          <p:spPr bwMode="auto">
            <a:xfrm>
              <a:off x="1016257" y="5133377"/>
              <a:ext cx="314325" cy="330200"/>
            </a:xfrm>
            <a:custGeom>
              <a:avLst/>
              <a:gdLst>
                <a:gd name="T0" fmla="*/ 157 w 196"/>
                <a:gd name="T1" fmla="*/ 53 h 205"/>
                <a:gd name="T2" fmla="*/ 127 w 196"/>
                <a:gd name="T3" fmla="*/ 4 h 205"/>
                <a:gd name="T4" fmla="*/ 82 w 196"/>
                <a:gd name="T5" fmla="*/ 31 h 205"/>
                <a:gd name="T6" fmla="*/ 14 w 196"/>
                <a:gd name="T7" fmla="*/ 53 h 205"/>
                <a:gd name="T8" fmla="*/ 40 w 196"/>
                <a:gd name="T9" fmla="*/ 118 h 205"/>
                <a:gd name="T10" fmla="*/ 75 w 196"/>
                <a:gd name="T11" fmla="*/ 173 h 205"/>
                <a:gd name="T12" fmla="*/ 133 w 196"/>
                <a:gd name="T13" fmla="*/ 157 h 205"/>
                <a:gd name="T14" fmla="*/ 167 w 196"/>
                <a:gd name="T15" fmla="*/ 153 h 205"/>
                <a:gd name="T16" fmla="*/ 167 w 196"/>
                <a:gd name="T17" fmla="*/ 120 h 205"/>
                <a:gd name="T18" fmla="*/ 194 w 196"/>
                <a:gd name="T19" fmla="*/ 95 h 205"/>
                <a:gd name="T20" fmla="*/ 157 w 196"/>
                <a:gd name="T21" fmla="*/ 5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205">
                  <a:moveTo>
                    <a:pt x="157" y="53"/>
                  </a:moveTo>
                  <a:cubicBezTo>
                    <a:pt x="156" y="32"/>
                    <a:pt x="150" y="9"/>
                    <a:pt x="127" y="4"/>
                  </a:cubicBezTo>
                  <a:cubicBezTo>
                    <a:pt x="107" y="0"/>
                    <a:pt x="85" y="12"/>
                    <a:pt x="82" y="31"/>
                  </a:cubicBezTo>
                  <a:cubicBezTo>
                    <a:pt x="60" y="15"/>
                    <a:pt x="28" y="30"/>
                    <a:pt x="14" y="53"/>
                  </a:cubicBezTo>
                  <a:cubicBezTo>
                    <a:pt x="0" y="78"/>
                    <a:pt x="15" y="110"/>
                    <a:pt x="40" y="118"/>
                  </a:cubicBezTo>
                  <a:cubicBezTo>
                    <a:pt x="9" y="141"/>
                    <a:pt x="41" y="194"/>
                    <a:pt x="75" y="173"/>
                  </a:cubicBezTo>
                  <a:cubicBezTo>
                    <a:pt x="89" y="205"/>
                    <a:pt x="128" y="187"/>
                    <a:pt x="133" y="157"/>
                  </a:cubicBezTo>
                  <a:cubicBezTo>
                    <a:pt x="144" y="163"/>
                    <a:pt x="159" y="166"/>
                    <a:pt x="167" y="153"/>
                  </a:cubicBezTo>
                  <a:cubicBezTo>
                    <a:pt x="174" y="142"/>
                    <a:pt x="173" y="130"/>
                    <a:pt x="167" y="120"/>
                  </a:cubicBezTo>
                  <a:cubicBezTo>
                    <a:pt x="181" y="120"/>
                    <a:pt x="192" y="111"/>
                    <a:pt x="194" y="95"/>
                  </a:cubicBezTo>
                  <a:cubicBezTo>
                    <a:pt x="196" y="72"/>
                    <a:pt x="177" y="57"/>
                    <a:pt x="157" y="53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" name="Freeform 225"/>
            <p:cNvSpPr/>
            <p:nvPr/>
          </p:nvSpPr>
          <p:spPr bwMode="auto">
            <a:xfrm>
              <a:off x="1257557" y="4936527"/>
              <a:ext cx="273050" cy="269875"/>
            </a:xfrm>
            <a:custGeom>
              <a:avLst/>
              <a:gdLst>
                <a:gd name="T0" fmla="*/ 155 w 170"/>
                <a:gd name="T1" fmla="*/ 135 h 167"/>
                <a:gd name="T2" fmla="*/ 134 w 170"/>
                <a:gd name="T3" fmla="*/ 72 h 167"/>
                <a:gd name="T4" fmla="*/ 73 w 170"/>
                <a:gd name="T5" fmla="*/ 38 h 167"/>
                <a:gd name="T6" fmla="*/ 6 w 170"/>
                <a:gd name="T7" fmla="*/ 44 h 167"/>
                <a:gd name="T8" fmla="*/ 27 w 170"/>
                <a:gd name="T9" fmla="*/ 99 h 167"/>
                <a:gd name="T10" fmla="*/ 70 w 170"/>
                <a:gd name="T11" fmla="*/ 126 h 167"/>
                <a:gd name="T12" fmla="*/ 155 w 170"/>
                <a:gd name="T13" fmla="*/ 13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67">
                  <a:moveTo>
                    <a:pt x="155" y="135"/>
                  </a:moveTo>
                  <a:cubicBezTo>
                    <a:pt x="170" y="111"/>
                    <a:pt x="160" y="78"/>
                    <a:pt x="134" y="72"/>
                  </a:cubicBezTo>
                  <a:cubicBezTo>
                    <a:pt x="160" y="33"/>
                    <a:pt x="101" y="0"/>
                    <a:pt x="73" y="38"/>
                  </a:cubicBezTo>
                  <a:cubicBezTo>
                    <a:pt x="56" y="17"/>
                    <a:pt x="17" y="12"/>
                    <a:pt x="6" y="44"/>
                  </a:cubicBezTo>
                  <a:cubicBezTo>
                    <a:pt x="0" y="63"/>
                    <a:pt x="5" y="95"/>
                    <a:pt x="27" y="99"/>
                  </a:cubicBezTo>
                  <a:cubicBezTo>
                    <a:pt x="11" y="125"/>
                    <a:pt x="54" y="152"/>
                    <a:pt x="70" y="126"/>
                  </a:cubicBezTo>
                  <a:cubicBezTo>
                    <a:pt x="87" y="157"/>
                    <a:pt x="135" y="167"/>
                    <a:pt x="155" y="135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226"/>
            <p:cNvSpPr/>
            <p:nvPr/>
          </p:nvSpPr>
          <p:spPr bwMode="auto">
            <a:xfrm>
              <a:off x="1435357" y="5227040"/>
              <a:ext cx="293688" cy="303213"/>
            </a:xfrm>
            <a:custGeom>
              <a:avLst/>
              <a:gdLst>
                <a:gd name="T0" fmla="*/ 119 w 182"/>
                <a:gd name="T1" fmla="*/ 157 h 189"/>
                <a:gd name="T2" fmla="*/ 168 w 182"/>
                <a:gd name="T3" fmla="*/ 142 h 189"/>
                <a:gd name="T4" fmla="*/ 141 w 182"/>
                <a:gd name="T5" fmla="*/ 91 h 189"/>
                <a:gd name="T6" fmla="*/ 132 w 182"/>
                <a:gd name="T7" fmla="*/ 38 h 189"/>
                <a:gd name="T8" fmla="*/ 89 w 182"/>
                <a:gd name="T9" fmla="*/ 45 h 189"/>
                <a:gd name="T10" fmla="*/ 37 w 182"/>
                <a:gd name="T11" fmla="*/ 105 h 189"/>
                <a:gd name="T12" fmla="*/ 70 w 182"/>
                <a:gd name="T13" fmla="*/ 148 h 189"/>
                <a:gd name="T14" fmla="*/ 89 w 182"/>
                <a:gd name="T15" fmla="*/ 183 h 189"/>
                <a:gd name="T16" fmla="*/ 119 w 182"/>
                <a:gd name="T17" fmla="*/ 15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189">
                  <a:moveTo>
                    <a:pt x="119" y="157"/>
                  </a:moveTo>
                  <a:cubicBezTo>
                    <a:pt x="137" y="168"/>
                    <a:pt x="157" y="161"/>
                    <a:pt x="168" y="142"/>
                  </a:cubicBezTo>
                  <a:cubicBezTo>
                    <a:pt x="182" y="117"/>
                    <a:pt x="163" y="98"/>
                    <a:pt x="141" y="91"/>
                  </a:cubicBezTo>
                  <a:cubicBezTo>
                    <a:pt x="155" y="72"/>
                    <a:pt x="156" y="50"/>
                    <a:pt x="132" y="38"/>
                  </a:cubicBezTo>
                  <a:cubicBezTo>
                    <a:pt x="118" y="31"/>
                    <a:pt x="97" y="31"/>
                    <a:pt x="89" y="45"/>
                  </a:cubicBezTo>
                  <a:cubicBezTo>
                    <a:pt x="46" y="0"/>
                    <a:pt x="0" y="87"/>
                    <a:pt x="37" y="105"/>
                  </a:cubicBezTo>
                  <a:cubicBezTo>
                    <a:pt x="15" y="128"/>
                    <a:pt x="49" y="160"/>
                    <a:pt x="70" y="148"/>
                  </a:cubicBezTo>
                  <a:cubicBezTo>
                    <a:pt x="68" y="163"/>
                    <a:pt x="73" y="177"/>
                    <a:pt x="89" y="183"/>
                  </a:cubicBezTo>
                  <a:cubicBezTo>
                    <a:pt x="106" y="189"/>
                    <a:pt x="116" y="172"/>
                    <a:pt x="119" y="15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" name="Freeform 228"/>
            <p:cNvSpPr/>
            <p:nvPr/>
          </p:nvSpPr>
          <p:spPr bwMode="auto">
            <a:xfrm>
              <a:off x="1084519" y="5096865"/>
              <a:ext cx="636588" cy="1225550"/>
            </a:xfrm>
            <a:custGeom>
              <a:avLst/>
              <a:gdLst>
                <a:gd name="T0" fmla="*/ 385 w 395"/>
                <a:gd name="T1" fmla="*/ 317 h 762"/>
                <a:gd name="T2" fmla="*/ 379 w 395"/>
                <a:gd name="T3" fmla="*/ 314 h 762"/>
                <a:gd name="T4" fmla="*/ 375 w 395"/>
                <a:gd name="T5" fmla="*/ 317 h 762"/>
                <a:gd name="T6" fmla="*/ 298 w 395"/>
                <a:gd name="T7" fmla="*/ 414 h 762"/>
                <a:gd name="T8" fmla="*/ 244 w 395"/>
                <a:gd name="T9" fmla="*/ 414 h 762"/>
                <a:gd name="T10" fmla="*/ 246 w 395"/>
                <a:gd name="T11" fmla="*/ 372 h 762"/>
                <a:gd name="T12" fmla="*/ 304 w 395"/>
                <a:gd name="T13" fmla="*/ 175 h 762"/>
                <a:gd name="T14" fmla="*/ 301 w 395"/>
                <a:gd name="T15" fmla="*/ 173 h 762"/>
                <a:gd name="T16" fmla="*/ 293 w 395"/>
                <a:gd name="T17" fmla="*/ 177 h 762"/>
                <a:gd name="T18" fmla="*/ 241 w 395"/>
                <a:gd name="T19" fmla="*/ 239 h 762"/>
                <a:gd name="T20" fmla="*/ 216 w 395"/>
                <a:gd name="T21" fmla="*/ 168 h 762"/>
                <a:gd name="T22" fmla="*/ 207 w 395"/>
                <a:gd name="T23" fmla="*/ 70 h 762"/>
                <a:gd name="T24" fmla="*/ 196 w 395"/>
                <a:gd name="T25" fmla="*/ 42 h 762"/>
                <a:gd name="T26" fmla="*/ 194 w 395"/>
                <a:gd name="T27" fmla="*/ 37 h 762"/>
                <a:gd name="T28" fmla="*/ 172 w 395"/>
                <a:gd name="T29" fmla="*/ 4 h 762"/>
                <a:gd name="T30" fmla="*/ 172 w 395"/>
                <a:gd name="T31" fmla="*/ 3 h 762"/>
                <a:gd name="T32" fmla="*/ 168 w 395"/>
                <a:gd name="T33" fmla="*/ 1 h 762"/>
                <a:gd name="T34" fmla="*/ 163 w 395"/>
                <a:gd name="T35" fmla="*/ 2 h 762"/>
                <a:gd name="T36" fmla="*/ 162 w 395"/>
                <a:gd name="T37" fmla="*/ 9 h 762"/>
                <a:gd name="T38" fmla="*/ 181 w 395"/>
                <a:gd name="T39" fmla="*/ 86 h 762"/>
                <a:gd name="T40" fmla="*/ 175 w 395"/>
                <a:gd name="T41" fmla="*/ 160 h 762"/>
                <a:gd name="T42" fmla="*/ 79 w 395"/>
                <a:gd name="T43" fmla="*/ 117 h 762"/>
                <a:gd name="T44" fmla="*/ 78 w 395"/>
                <a:gd name="T45" fmla="*/ 114 h 762"/>
                <a:gd name="T46" fmla="*/ 78 w 395"/>
                <a:gd name="T47" fmla="*/ 114 h 762"/>
                <a:gd name="T48" fmla="*/ 72 w 395"/>
                <a:gd name="T49" fmla="*/ 114 h 762"/>
                <a:gd name="T50" fmla="*/ 92 w 395"/>
                <a:gd name="T51" fmla="*/ 205 h 762"/>
                <a:gd name="T52" fmla="*/ 139 w 395"/>
                <a:gd name="T53" fmla="*/ 242 h 762"/>
                <a:gd name="T54" fmla="*/ 171 w 395"/>
                <a:gd name="T55" fmla="*/ 303 h 762"/>
                <a:gd name="T56" fmla="*/ 164 w 395"/>
                <a:gd name="T57" fmla="*/ 373 h 762"/>
                <a:gd name="T58" fmla="*/ 104 w 395"/>
                <a:gd name="T59" fmla="*/ 402 h 762"/>
                <a:gd name="T60" fmla="*/ 58 w 395"/>
                <a:gd name="T61" fmla="*/ 386 h 762"/>
                <a:gd name="T62" fmla="*/ 7 w 395"/>
                <a:gd name="T63" fmla="*/ 354 h 762"/>
                <a:gd name="T64" fmla="*/ 2 w 395"/>
                <a:gd name="T65" fmla="*/ 356 h 762"/>
                <a:gd name="T66" fmla="*/ 2 w 395"/>
                <a:gd name="T67" fmla="*/ 356 h 762"/>
                <a:gd name="T68" fmla="*/ 1 w 395"/>
                <a:gd name="T69" fmla="*/ 361 h 762"/>
                <a:gd name="T70" fmla="*/ 62 w 395"/>
                <a:gd name="T71" fmla="*/ 430 h 762"/>
                <a:gd name="T72" fmla="*/ 127 w 395"/>
                <a:gd name="T73" fmla="*/ 522 h 762"/>
                <a:gd name="T74" fmla="*/ 113 w 395"/>
                <a:gd name="T75" fmla="*/ 744 h 762"/>
                <a:gd name="T76" fmla="*/ 115 w 395"/>
                <a:gd name="T77" fmla="*/ 751 h 762"/>
                <a:gd name="T78" fmla="*/ 116 w 395"/>
                <a:gd name="T79" fmla="*/ 753 h 762"/>
                <a:gd name="T80" fmla="*/ 169 w 395"/>
                <a:gd name="T81" fmla="*/ 755 h 762"/>
                <a:gd name="T82" fmla="*/ 256 w 395"/>
                <a:gd name="T83" fmla="*/ 753 h 762"/>
                <a:gd name="T84" fmla="*/ 259 w 395"/>
                <a:gd name="T85" fmla="*/ 750 h 762"/>
                <a:gd name="T86" fmla="*/ 262 w 395"/>
                <a:gd name="T87" fmla="*/ 745 h 762"/>
                <a:gd name="T88" fmla="*/ 243 w 395"/>
                <a:gd name="T89" fmla="*/ 659 h 762"/>
                <a:gd name="T90" fmla="*/ 256 w 395"/>
                <a:gd name="T91" fmla="*/ 506 h 762"/>
                <a:gd name="T92" fmla="*/ 340 w 395"/>
                <a:gd name="T93" fmla="*/ 413 h 762"/>
                <a:gd name="T94" fmla="*/ 385 w 395"/>
                <a:gd name="T95" fmla="*/ 317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5" h="762">
                  <a:moveTo>
                    <a:pt x="385" y="317"/>
                  </a:moveTo>
                  <a:cubicBezTo>
                    <a:pt x="384" y="313"/>
                    <a:pt x="381" y="313"/>
                    <a:pt x="379" y="314"/>
                  </a:cubicBezTo>
                  <a:cubicBezTo>
                    <a:pt x="377" y="314"/>
                    <a:pt x="375" y="315"/>
                    <a:pt x="375" y="317"/>
                  </a:cubicBezTo>
                  <a:cubicBezTo>
                    <a:pt x="361" y="359"/>
                    <a:pt x="333" y="389"/>
                    <a:pt x="298" y="414"/>
                  </a:cubicBezTo>
                  <a:cubicBezTo>
                    <a:pt x="283" y="424"/>
                    <a:pt x="252" y="439"/>
                    <a:pt x="244" y="414"/>
                  </a:cubicBezTo>
                  <a:cubicBezTo>
                    <a:pt x="239" y="401"/>
                    <a:pt x="243" y="385"/>
                    <a:pt x="246" y="372"/>
                  </a:cubicBezTo>
                  <a:cubicBezTo>
                    <a:pt x="261" y="304"/>
                    <a:pt x="330" y="251"/>
                    <a:pt x="304" y="175"/>
                  </a:cubicBezTo>
                  <a:cubicBezTo>
                    <a:pt x="303" y="174"/>
                    <a:pt x="302" y="173"/>
                    <a:pt x="301" y="173"/>
                  </a:cubicBezTo>
                  <a:cubicBezTo>
                    <a:pt x="299" y="171"/>
                    <a:pt x="294" y="173"/>
                    <a:pt x="293" y="177"/>
                  </a:cubicBezTo>
                  <a:cubicBezTo>
                    <a:pt x="290" y="204"/>
                    <a:pt x="275" y="245"/>
                    <a:pt x="241" y="239"/>
                  </a:cubicBezTo>
                  <a:cubicBezTo>
                    <a:pt x="214" y="234"/>
                    <a:pt x="216" y="188"/>
                    <a:pt x="216" y="168"/>
                  </a:cubicBezTo>
                  <a:cubicBezTo>
                    <a:pt x="216" y="135"/>
                    <a:pt x="214" y="102"/>
                    <a:pt x="207" y="70"/>
                  </a:cubicBezTo>
                  <a:cubicBezTo>
                    <a:pt x="205" y="60"/>
                    <a:pt x="201" y="51"/>
                    <a:pt x="196" y="42"/>
                  </a:cubicBezTo>
                  <a:cubicBezTo>
                    <a:pt x="196" y="40"/>
                    <a:pt x="195" y="38"/>
                    <a:pt x="194" y="37"/>
                  </a:cubicBezTo>
                  <a:cubicBezTo>
                    <a:pt x="190" y="24"/>
                    <a:pt x="182" y="13"/>
                    <a:pt x="172" y="4"/>
                  </a:cubicBezTo>
                  <a:cubicBezTo>
                    <a:pt x="172" y="4"/>
                    <a:pt x="172" y="4"/>
                    <a:pt x="172" y="3"/>
                  </a:cubicBezTo>
                  <a:cubicBezTo>
                    <a:pt x="171" y="1"/>
                    <a:pt x="170" y="1"/>
                    <a:pt x="168" y="1"/>
                  </a:cubicBezTo>
                  <a:cubicBezTo>
                    <a:pt x="166" y="0"/>
                    <a:pt x="164" y="1"/>
                    <a:pt x="163" y="2"/>
                  </a:cubicBezTo>
                  <a:cubicBezTo>
                    <a:pt x="161" y="4"/>
                    <a:pt x="160" y="6"/>
                    <a:pt x="162" y="9"/>
                  </a:cubicBezTo>
                  <a:cubicBezTo>
                    <a:pt x="177" y="30"/>
                    <a:pt x="179" y="61"/>
                    <a:pt x="181" y="86"/>
                  </a:cubicBezTo>
                  <a:cubicBezTo>
                    <a:pt x="183" y="111"/>
                    <a:pt x="182" y="137"/>
                    <a:pt x="175" y="160"/>
                  </a:cubicBezTo>
                  <a:cubicBezTo>
                    <a:pt x="157" y="227"/>
                    <a:pt x="87" y="154"/>
                    <a:pt x="79" y="117"/>
                  </a:cubicBezTo>
                  <a:cubicBezTo>
                    <a:pt x="79" y="116"/>
                    <a:pt x="79" y="115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7" y="112"/>
                    <a:pt x="73" y="111"/>
                    <a:pt x="72" y="114"/>
                  </a:cubicBezTo>
                  <a:cubicBezTo>
                    <a:pt x="58" y="148"/>
                    <a:pt x="68" y="179"/>
                    <a:pt x="92" y="205"/>
                  </a:cubicBezTo>
                  <a:cubicBezTo>
                    <a:pt x="106" y="219"/>
                    <a:pt x="124" y="229"/>
                    <a:pt x="139" y="242"/>
                  </a:cubicBezTo>
                  <a:cubicBezTo>
                    <a:pt x="159" y="258"/>
                    <a:pt x="168" y="278"/>
                    <a:pt x="171" y="303"/>
                  </a:cubicBezTo>
                  <a:cubicBezTo>
                    <a:pt x="174" y="327"/>
                    <a:pt x="171" y="351"/>
                    <a:pt x="164" y="373"/>
                  </a:cubicBezTo>
                  <a:cubicBezTo>
                    <a:pt x="154" y="403"/>
                    <a:pt x="133" y="409"/>
                    <a:pt x="104" y="402"/>
                  </a:cubicBezTo>
                  <a:cubicBezTo>
                    <a:pt x="89" y="398"/>
                    <a:pt x="73" y="391"/>
                    <a:pt x="58" y="386"/>
                  </a:cubicBezTo>
                  <a:cubicBezTo>
                    <a:pt x="43" y="380"/>
                    <a:pt x="14" y="371"/>
                    <a:pt x="7" y="354"/>
                  </a:cubicBezTo>
                  <a:cubicBezTo>
                    <a:pt x="6" y="351"/>
                    <a:pt x="1" y="352"/>
                    <a:pt x="2" y="356"/>
                  </a:cubicBezTo>
                  <a:cubicBezTo>
                    <a:pt x="2" y="356"/>
                    <a:pt x="2" y="356"/>
                    <a:pt x="2" y="356"/>
                  </a:cubicBezTo>
                  <a:cubicBezTo>
                    <a:pt x="1" y="357"/>
                    <a:pt x="0" y="359"/>
                    <a:pt x="1" y="361"/>
                  </a:cubicBezTo>
                  <a:cubicBezTo>
                    <a:pt x="15" y="389"/>
                    <a:pt x="39" y="409"/>
                    <a:pt x="62" y="430"/>
                  </a:cubicBezTo>
                  <a:cubicBezTo>
                    <a:pt x="90" y="456"/>
                    <a:pt x="113" y="487"/>
                    <a:pt x="127" y="522"/>
                  </a:cubicBezTo>
                  <a:cubicBezTo>
                    <a:pt x="154" y="592"/>
                    <a:pt x="146" y="678"/>
                    <a:pt x="113" y="744"/>
                  </a:cubicBezTo>
                  <a:cubicBezTo>
                    <a:pt x="111" y="747"/>
                    <a:pt x="113" y="750"/>
                    <a:pt x="115" y="751"/>
                  </a:cubicBezTo>
                  <a:cubicBezTo>
                    <a:pt x="115" y="752"/>
                    <a:pt x="116" y="753"/>
                    <a:pt x="116" y="753"/>
                  </a:cubicBezTo>
                  <a:cubicBezTo>
                    <a:pt x="129" y="762"/>
                    <a:pt x="155" y="756"/>
                    <a:pt x="169" y="755"/>
                  </a:cubicBezTo>
                  <a:cubicBezTo>
                    <a:pt x="197" y="753"/>
                    <a:pt x="229" y="760"/>
                    <a:pt x="256" y="753"/>
                  </a:cubicBezTo>
                  <a:cubicBezTo>
                    <a:pt x="257" y="753"/>
                    <a:pt x="258" y="752"/>
                    <a:pt x="259" y="750"/>
                  </a:cubicBezTo>
                  <a:cubicBezTo>
                    <a:pt x="261" y="751"/>
                    <a:pt x="264" y="747"/>
                    <a:pt x="262" y="745"/>
                  </a:cubicBezTo>
                  <a:cubicBezTo>
                    <a:pt x="242" y="726"/>
                    <a:pt x="245" y="685"/>
                    <a:pt x="243" y="659"/>
                  </a:cubicBezTo>
                  <a:cubicBezTo>
                    <a:pt x="237" y="608"/>
                    <a:pt x="234" y="554"/>
                    <a:pt x="256" y="506"/>
                  </a:cubicBezTo>
                  <a:cubicBezTo>
                    <a:pt x="273" y="467"/>
                    <a:pt x="310" y="441"/>
                    <a:pt x="340" y="413"/>
                  </a:cubicBezTo>
                  <a:cubicBezTo>
                    <a:pt x="366" y="388"/>
                    <a:pt x="395" y="355"/>
                    <a:pt x="385" y="31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2487294" y="2060513"/>
            <a:ext cx="70377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190">
              <a:lnSpc>
                <a:spcPct val="150000"/>
              </a:lnSpc>
            </a:pPr>
            <a:r>
              <a:rPr lang="zh-CN" altLang="en-US" sz="20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步骤一：对主机进行扫描 </a:t>
            </a:r>
            <a:endParaRPr lang="en-US" altLang="zh-CN" sz="2000" kern="100" dirty="0">
              <a:latin typeface="微软雅黑" charset="-122"/>
              <a:ea typeface="微软雅黑" charset="-122"/>
              <a:cs typeface="Times New Roman" panose="02020603050405020304" pitchFamily="18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检查系统漏洞的关键就是检测系统的端口的开放，由于</a:t>
            </a:r>
            <a:r>
              <a:rPr lang="en-US" altLang="zh-CN" sz="20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Metasploit</a:t>
            </a:r>
            <a:r>
              <a:rPr lang="zh-CN" altLang="en-US" sz="20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中的</a:t>
            </a:r>
            <a:r>
              <a:rPr lang="en-US" altLang="zh-CN" sz="20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exploit</a:t>
            </a:r>
            <a:r>
              <a:rPr lang="zh-CN" altLang="en-US" sz="20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模块，需要经常设置参数的原因，我们可以使用</a:t>
            </a:r>
            <a:r>
              <a:rPr lang="en-US" altLang="zh-CN" sz="20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TCP</a:t>
            </a:r>
            <a:r>
              <a:rPr lang="zh-CN" altLang="en-US" sz="20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扫描模块来对系统的开放端口进行扫描。</a:t>
            </a:r>
            <a:endParaRPr lang="zh-CN" altLang="zh-CN" sz="2000" kern="100" dirty="0">
              <a:latin typeface="微软雅黑" charset="-122"/>
              <a:ea typeface="微软雅黑" charset="-122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487295" y="645795"/>
            <a:ext cx="6648042" cy="731520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1698" y="725724"/>
            <a:ext cx="651492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利用</a:t>
            </a:r>
            <a:r>
              <a:rPr lang="en-US" altLang="zh-CN" sz="3200" b="1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Metasploit</a:t>
            </a:r>
            <a:r>
              <a:rPr lang="zh-CN" altLang="en-US" sz="3200" b="1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的执行攻击的步骤</a:t>
            </a:r>
            <a:endParaRPr lang="x-none" altLang="en-US" sz="3200" b="1" dirty="0">
              <a:solidFill>
                <a:schemeClr val="bg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560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921007" y="4936527"/>
            <a:ext cx="808038" cy="1385888"/>
            <a:chOff x="921007" y="4936527"/>
            <a:chExt cx="808038" cy="1385888"/>
          </a:xfrm>
        </p:grpSpPr>
        <p:sp>
          <p:nvSpPr>
            <p:cNvPr id="9" name="Freeform 223"/>
            <p:cNvSpPr/>
            <p:nvPr/>
          </p:nvSpPr>
          <p:spPr bwMode="auto">
            <a:xfrm>
              <a:off x="921007" y="5488977"/>
              <a:ext cx="339725" cy="395288"/>
            </a:xfrm>
            <a:custGeom>
              <a:avLst/>
              <a:gdLst>
                <a:gd name="T0" fmla="*/ 181 w 211"/>
                <a:gd name="T1" fmla="*/ 99 h 246"/>
                <a:gd name="T2" fmla="*/ 180 w 211"/>
                <a:gd name="T3" fmla="*/ 44 h 246"/>
                <a:gd name="T4" fmla="*/ 118 w 211"/>
                <a:gd name="T5" fmla="*/ 48 h 246"/>
                <a:gd name="T6" fmla="*/ 38 w 211"/>
                <a:gd name="T7" fmla="*/ 20 h 246"/>
                <a:gd name="T8" fmla="*/ 27 w 211"/>
                <a:gd name="T9" fmla="*/ 104 h 246"/>
                <a:gd name="T10" fmla="*/ 43 w 211"/>
                <a:gd name="T11" fmla="*/ 160 h 246"/>
                <a:gd name="T12" fmla="*/ 39 w 211"/>
                <a:gd name="T13" fmla="*/ 223 h 246"/>
                <a:gd name="T14" fmla="*/ 104 w 211"/>
                <a:gd name="T15" fmla="*/ 203 h 246"/>
                <a:gd name="T16" fmla="*/ 142 w 211"/>
                <a:gd name="T17" fmla="*/ 208 h 246"/>
                <a:gd name="T18" fmla="*/ 156 w 211"/>
                <a:gd name="T19" fmla="*/ 165 h 246"/>
                <a:gd name="T20" fmla="*/ 197 w 211"/>
                <a:gd name="T21" fmla="*/ 155 h 246"/>
                <a:gd name="T22" fmla="*/ 181 w 211"/>
                <a:gd name="T23" fmla="*/ 9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1" h="246">
                  <a:moveTo>
                    <a:pt x="181" y="99"/>
                  </a:moveTo>
                  <a:cubicBezTo>
                    <a:pt x="198" y="83"/>
                    <a:pt x="198" y="61"/>
                    <a:pt x="180" y="44"/>
                  </a:cubicBezTo>
                  <a:cubicBezTo>
                    <a:pt x="160" y="25"/>
                    <a:pt x="135" y="31"/>
                    <a:pt x="118" y="48"/>
                  </a:cubicBezTo>
                  <a:cubicBezTo>
                    <a:pt x="107" y="12"/>
                    <a:pt x="72" y="0"/>
                    <a:pt x="38" y="20"/>
                  </a:cubicBezTo>
                  <a:cubicBezTo>
                    <a:pt x="3" y="40"/>
                    <a:pt x="1" y="78"/>
                    <a:pt x="27" y="104"/>
                  </a:cubicBezTo>
                  <a:cubicBezTo>
                    <a:pt x="0" y="119"/>
                    <a:pt x="15" y="153"/>
                    <a:pt x="43" y="160"/>
                  </a:cubicBezTo>
                  <a:cubicBezTo>
                    <a:pt x="29" y="177"/>
                    <a:pt x="22" y="206"/>
                    <a:pt x="39" y="223"/>
                  </a:cubicBezTo>
                  <a:cubicBezTo>
                    <a:pt x="62" y="246"/>
                    <a:pt x="93" y="229"/>
                    <a:pt x="104" y="203"/>
                  </a:cubicBezTo>
                  <a:cubicBezTo>
                    <a:pt x="114" y="214"/>
                    <a:pt x="129" y="218"/>
                    <a:pt x="142" y="208"/>
                  </a:cubicBezTo>
                  <a:cubicBezTo>
                    <a:pt x="157" y="197"/>
                    <a:pt x="160" y="181"/>
                    <a:pt x="156" y="165"/>
                  </a:cubicBezTo>
                  <a:cubicBezTo>
                    <a:pt x="170" y="172"/>
                    <a:pt x="187" y="171"/>
                    <a:pt x="197" y="155"/>
                  </a:cubicBezTo>
                  <a:cubicBezTo>
                    <a:pt x="211" y="134"/>
                    <a:pt x="200" y="112"/>
                    <a:pt x="181" y="99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Freeform 224"/>
            <p:cNvSpPr/>
            <p:nvPr/>
          </p:nvSpPr>
          <p:spPr bwMode="auto">
            <a:xfrm>
              <a:off x="1016257" y="5133377"/>
              <a:ext cx="314325" cy="330200"/>
            </a:xfrm>
            <a:custGeom>
              <a:avLst/>
              <a:gdLst>
                <a:gd name="T0" fmla="*/ 157 w 196"/>
                <a:gd name="T1" fmla="*/ 53 h 205"/>
                <a:gd name="T2" fmla="*/ 127 w 196"/>
                <a:gd name="T3" fmla="*/ 4 h 205"/>
                <a:gd name="T4" fmla="*/ 82 w 196"/>
                <a:gd name="T5" fmla="*/ 31 h 205"/>
                <a:gd name="T6" fmla="*/ 14 w 196"/>
                <a:gd name="T7" fmla="*/ 53 h 205"/>
                <a:gd name="T8" fmla="*/ 40 w 196"/>
                <a:gd name="T9" fmla="*/ 118 h 205"/>
                <a:gd name="T10" fmla="*/ 75 w 196"/>
                <a:gd name="T11" fmla="*/ 173 h 205"/>
                <a:gd name="T12" fmla="*/ 133 w 196"/>
                <a:gd name="T13" fmla="*/ 157 h 205"/>
                <a:gd name="T14" fmla="*/ 167 w 196"/>
                <a:gd name="T15" fmla="*/ 153 h 205"/>
                <a:gd name="T16" fmla="*/ 167 w 196"/>
                <a:gd name="T17" fmla="*/ 120 h 205"/>
                <a:gd name="T18" fmla="*/ 194 w 196"/>
                <a:gd name="T19" fmla="*/ 95 h 205"/>
                <a:gd name="T20" fmla="*/ 157 w 196"/>
                <a:gd name="T21" fmla="*/ 5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205">
                  <a:moveTo>
                    <a:pt x="157" y="53"/>
                  </a:moveTo>
                  <a:cubicBezTo>
                    <a:pt x="156" y="32"/>
                    <a:pt x="150" y="9"/>
                    <a:pt x="127" y="4"/>
                  </a:cubicBezTo>
                  <a:cubicBezTo>
                    <a:pt x="107" y="0"/>
                    <a:pt x="85" y="12"/>
                    <a:pt x="82" y="31"/>
                  </a:cubicBezTo>
                  <a:cubicBezTo>
                    <a:pt x="60" y="15"/>
                    <a:pt x="28" y="30"/>
                    <a:pt x="14" y="53"/>
                  </a:cubicBezTo>
                  <a:cubicBezTo>
                    <a:pt x="0" y="78"/>
                    <a:pt x="15" y="110"/>
                    <a:pt x="40" y="118"/>
                  </a:cubicBezTo>
                  <a:cubicBezTo>
                    <a:pt x="9" y="141"/>
                    <a:pt x="41" y="194"/>
                    <a:pt x="75" y="173"/>
                  </a:cubicBezTo>
                  <a:cubicBezTo>
                    <a:pt x="89" y="205"/>
                    <a:pt x="128" y="187"/>
                    <a:pt x="133" y="157"/>
                  </a:cubicBezTo>
                  <a:cubicBezTo>
                    <a:pt x="144" y="163"/>
                    <a:pt x="159" y="166"/>
                    <a:pt x="167" y="153"/>
                  </a:cubicBezTo>
                  <a:cubicBezTo>
                    <a:pt x="174" y="142"/>
                    <a:pt x="173" y="130"/>
                    <a:pt x="167" y="120"/>
                  </a:cubicBezTo>
                  <a:cubicBezTo>
                    <a:pt x="181" y="120"/>
                    <a:pt x="192" y="111"/>
                    <a:pt x="194" y="95"/>
                  </a:cubicBezTo>
                  <a:cubicBezTo>
                    <a:pt x="196" y="72"/>
                    <a:pt x="177" y="57"/>
                    <a:pt x="157" y="53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" name="Freeform 225"/>
            <p:cNvSpPr/>
            <p:nvPr/>
          </p:nvSpPr>
          <p:spPr bwMode="auto">
            <a:xfrm>
              <a:off x="1257557" y="4936527"/>
              <a:ext cx="273050" cy="269875"/>
            </a:xfrm>
            <a:custGeom>
              <a:avLst/>
              <a:gdLst>
                <a:gd name="T0" fmla="*/ 155 w 170"/>
                <a:gd name="T1" fmla="*/ 135 h 167"/>
                <a:gd name="T2" fmla="*/ 134 w 170"/>
                <a:gd name="T3" fmla="*/ 72 h 167"/>
                <a:gd name="T4" fmla="*/ 73 w 170"/>
                <a:gd name="T5" fmla="*/ 38 h 167"/>
                <a:gd name="T6" fmla="*/ 6 w 170"/>
                <a:gd name="T7" fmla="*/ 44 h 167"/>
                <a:gd name="T8" fmla="*/ 27 w 170"/>
                <a:gd name="T9" fmla="*/ 99 h 167"/>
                <a:gd name="T10" fmla="*/ 70 w 170"/>
                <a:gd name="T11" fmla="*/ 126 h 167"/>
                <a:gd name="T12" fmla="*/ 155 w 170"/>
                <a:gd name="T13" fmla="*/ 13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67">
                  <a:moveTo>
                    <a:pt x="155" y="135"/>
                  </a:moveTo>
                  <a:cubicBezTo>
                    <a:pt x="170" y="111"/>
                    <a:pt x="160" y="78"/>
                    <a:pt x="134" y="72"/>
                  </a:cubicBezTo>
                  <a:cubicBezTo>
                    <a:pt x="160" y="33"/>
                    <a:pt x="101" y="0"/>
                    <a:pt x="73" y="38"/>
                  </a:cubicBezTo>
                  <a:cubicBezTo>
                    <a:pt x="56" y="17"/>
                    <a:pt x="17" y="12"/>
                    <a:pt x="6" y="44"/>
                  </a:cubicBezTo>
                  <a:cubicBezTo>
                    <a:pt x="0" y="63"/>
                    <a:pt x="5" y="95"/>
                    <a:pt x="27" y="99"/>
                  </a:cubicBezTo>
                  <a:cubicBezTo>
                    <a:pt x="11" y="125"/>
                    <a:pt x="54" y="152"/>
                    <a:pt x="70" y="126"/>
                  </a:cubicBezTo>
                  <a:cubicBezTo>
                    <a:pt x="87" y="157"/>
                    <a:pt x="135" y="167"/>
                    <a:pt x="155" y="135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226"/>
            <p:cNvSpPr/>
            <p:nvPr/>
          </p:nvSpPr>
          <p:spPr bwMode="auto">
            <a:xfrm>
              <a:off x="1435357" y="5227040"/>
              <a:ext cx="293688" cy="303213"/>
            </a:xfrm>
            <a:custGeom>
              <a:avLst/>
              <a:gdLst>
                <a:gd name="T0" fmla="*/ 119 w 182"/>
                <a:gd name="T1" fmla="*/ 157 h 189"/>
                <a:gd name="T2" fmla="*/ 168 w 182"/>
                <a:gd name="T3" fmla="*/ 142 h 189"/>
                <a:gd name="T4" fmla="*/ 141 w 182"/>
                <a:gd name="T5" fmla="*/ 91 h 189"/>
                <a:gd name="T6" fmla="*/ 132 w 182"/>
                <a:gd name="T7" fmla="*/ 38 h 189"/>
                <a:gd name="T8" fmla="*/ 89 w 182"/>
                <a:gd name="T9" fmla="*/ 45 h 189"/>
                <a:gd name="T10" fmla="*/ 37 w 182"/>
                <a:gd name="T11" fmla="*/ 105 h 189"/>
                <a:gd name="T12" fmla="*/ 70 w 182"/>
                <a:gd name="T13" fmla="*/ 148 h 189"/>
                <a:gd name="T14" fmla="*/ 89 w 182"/>
                <a:gd name="T15" fmla="*/ 183 h 189"/>
                <a:gd name="T16" fmla="*/ 119 w 182"/>
                <a:gd name="T17" fmla="*/ 15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189">
                  <a:moveTo>
                    <a:pt x="119" y="157"/>
                  </a:moveTo>
                  <a:cubicBezTo>
                    <a:pt x="137" y="168"/>
                    <a:pt x="157" y="161"/>
                    <a:pt x="168" y="142"/>
                  </a:cubicBezTo>
                  <a:cubicBezTo>
                    <a:pt x="182" y="117"/>
                    <a:pt x="163" y="98"/>
                    <a:pt x="141" y="91"/>
                  </a:cubicBezTo>
                  <a:cubicBezTo>
                    <a:pt x="155" y="72"/>
                    <a:pt x="156" y="50"/>
                    <a:pt x="132" y="38"/>
                  </a:cubicBezTo>
                  <a:cubicBezTo>
                    <a:pt x="118" y="31"/>
                    <a:pt x="97" y="31"/>
                    <a:pt x="89" y="45"/>
                  </a:cubicBezTo>
                  <a:cubicBezTo>
                    <a:pt x="46" y="0"/>
                    <a:pt x="0" y="87"/>
                    <a:pt x="37" y="105"/>
                  </a:cubicBezTo>
                  <a:cubicBezTo>
                    <a:pt x="15" y="128"/>
                    <a:pt x="49" y="160"/>
                    <a:pt x="70" y="148"/>
                  </a:cubicBezTo>
                  <a:cubicBezTo>
                    <a:pt x="68" y="163"/>
                    <a:pt x="73" y="177"/>
                    <a:pt x="89" y="183"/>
                  </a:cubicBezTo>
                  <a:cubicBezTo>
                    <a:pt x="106" y="189"/>
                    <a:pt x="116" y="172"/>
                    <a:pt x="119" y="15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" name="Freeform 228"/>
            <p:cNvSpPr/>
            <p:nvPr/>
          </p:nvSpPr>
          <p:spPr bwMode="auto">
            <a:xfrm>
              <a:off x="1084519" y="5096865"/>
              <a:ext cx="636588" cy="1225550"/>
            </a:xfrm>
            <a:custGeom>
              <a:avLst/>
              <a:gdLst>
                <a:gd name="T0" fmla="*/ 385 w 395"/>
                <a:gd name="T1" fmla="*/ 317 h 762"/>
                <a:gd name="T2" fmla="*/ 379 w 395"/>
                <a:gd name="T3" fmla="*/ 314 h 762"/>
                <a:gd name="T4" fmla="*/ 375 w 395"/>
                <a:gd name="T5" fmla="*/ 317 h 762"/>
                <a:gd name="T6" fmla="*/ 298 w 395"/>
                <a:gd name="T7" fmla="*/ 414 h 762"/>
                <a:gd name="T8" fmla="*/ 244 w 395"/>
                <a:gd name="T9" fmla="*/ 414 h 762"/>
                <a:gd name="T10" fmla="*/ 246 w 395"/>
                <a:gd name="T11" fmla="*/ 372 h 762"/>
                <a:gd name="T12" fmla="*/ 304 w 395"/>
                <a:gd name="T13" fmla="*/ 175 h 762"/>
                <a:gd name="T14" fmla="*/ 301 w 395"/>
                <a:gd name="T15" fmla="*/ 173 h 762"/>
                <a:gd name="T16" fmla="*/ 293 w 395"/>
                <a:gd name="T17" fmla="*/ 177 h 762"/>
                <a:gd name="T18" fmla="*/ 241 w 395"/>
                <a:gd name="T19" fmla="*/ 239 h 762"/>
                <a:gd name="T20" fmla="*/ 216 w 395"/>
                <a:gd name="T21" fmla="*/ 168 h 762"/>
                <a:gd name="T22" fmla="*/ 207 w 395"/>
                <a:gd name="T23" fmla="*/ 70 h 762"/>
                <a:gd name="T24" fmla="*/ 196 w 395"/>
                <a:gd name="T25" fmla="*/ 42 h 762"/>
                <a:gd name="T26" fmla="*/ 194 w 395"/>
                <a:gd name="T27" fmla="*/ 37 h 762"/>
                <a:gd name="T28" fmla="*/ 172 w 395"/>
                <a:gd name="T29" fmla="*/ 4 h 762"/>
                <a:gd name="T30" fmla="*/ 172 w 395"/>
                <a:gd name="T31" fmla="*/ 3 h 762"/>
                <a:gd name="T32" fmla="*/ 168 w 395"/>
                <a:gd name="T33" fmla="*/ 1 h 762"/>
                <a:gd name="T34" fmla="*/ 163 w 395"/>
                <a:gd name="T35" fmla="*/ 2 h 762"/>
                <a:gd name="T36" fmla="*/ 162 w 395"/>
                <a:gd name="T37" fmla="*/ 9 h 762"/>
                <a:gd name="T38" fmla="*/ 181 w 395"/>
                <a:gd name="T39" fmla="*/ 86 h 762"/>
                <a:gd name="T40" fmla="*/ 175 w 395"/>
                <a:gd name="T41" fmla="*/ 160 h 762"/>
                <a:gd name="T42" fmla="*/ 79 w 395"/>
                <a:gd name="T43" fmla="*/ 117 h 762"/>
                <a:gd name="T44" fmla="*/ 78 w 395"/>
                <a:gd name="T45" fmla="*/ 114 h 762"/>
                <a:gd name="T46" fmla="*/ 78 w 395"/>
                <a:gd name="T47" fmla="*/ 114 h 762"/>
                <a:gd name="T48" fmla="*/ 72 w 395"/>
                <a:gd name="T49" fmla="*/ 114 h 762"/>
                <a:gd name="T50" fmla="*/ 92 w 395"/>
                <a:gd name="T51" fmla="*/ 205 h 762"/>
                <a:gd name="T52" fmla="*/ 139 w 395"/>
                <a:gd name="T53" fmla="*/ 242 h 762"/>
                <a:gd name="T54" fmla="*/ 171 w 395"/>
                <a:gd name="T55" fmla="*/ 303 h 762"/>
                <a:gd name="T56" fmla="*/ 164 w 395"/>
                <a:gd name="T57" fmla="*/ 373 h 762"/>
                <a:gd name="T58" fmla="*/ 104 w 395"/>
                <a:gd name="T59" fmla="*/ 402 h 762"/>
                <a:gd name="T60" fmla="*/ 58 w 395"/>
                <a:gd name="T61" fmla="*/ 386 h 762"/>
                <a:gd name="T62" fmla="*/ 7 w 395"/>
                <a:gd name="T63" fmla="*/ 354 h 762"/>
                <a:gd name="T64" fmla="*/ 2 w 395"/>
                <a:gd name="T65" fmla="*/ 356 h 762"/>
                <a:gd name="T66" fmla="*/ 2 w 395"/>
                <a:gd name="T67" fmla="*/ 356 h 762"/>
                <a:gd name="T68" fmla="*/ 1 w 395"/>
                <a:gd name="T69" fmla="*/ 361 h 762"/>
                <a:gd name="T70" fmla="*/ 62 w 395"/>
                <a:gd name="T71" fmla="*/ 430 h 762"/>
                <a:gd name="T72" fmla="*/ 127 w 395"/>
                <a:gd name="T73" fmla="*/ 522 h 762"/>
                <a:gd name="T74" fmla="*/ 113 w 395"/>
                <a:gd name="T75" fmla="*/ 744 h 762"/>
                <a:gd name="T76" fmla="*/ 115 w 395"/>
                <a:gd name="T77" fmla="*/ 751 h 762"/>
                <a:gd name="T78" fmla="*/ 116 w 395"/>
                <a:gd name="T79" fmla="*/ 753 h 762"/>
                <a:gd name="T80" fmla="*/ 169 w 395"/>
                <a:gd name="T81" fmla="*/ 755 h 762"/>
                <a:gd name="T82" fmla="*/ 256 w 395"/>
                <a:gd name="T83" fmla="*/ 753 h 762"/>
                <a:gd name="T84" fmla="*/ 259 w 395"/>
                <a:gd name="T85" fmla="*/ 750 h 762"/>
                <a:gd name="T86" fmla="*/ 262 w 395"/>
                <a:gd name="T87" fmla="*/ 745 h 762"/>
                <a:gd name="T88" fmla="*/ 243 w 395"/>
                <a:gd name="T89" fmla="*/ 659 h 762"/>
                <a:gd name="T90" fmla="*/ 256 w 395"/>
                <a:gd name="T91" fmla="*/ 506 h 762"/>
                <a:gd name="T92" fmla="*/ 340 w 395"/>
                <a:gd name="T93" fmla="*/ 413 h 762"/>
                <a:gd name="T94" fmla="*/ 385 w 395"/>
                <a:gd name="T95" fmla="*/ 317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5" h="762">
                  <a:moveTo>
                    <a:pt x="385" y="317"/>
                  </a:moveTo>
                  <a:cubicBezTo>
                    <a:pt x="384" y="313"/>
                    <a:pt x="381" y="313"/>
                    <a:pt x="379" y="314"/>
                  </a:cubicBezTo>
                  <a:cubicBezTo>
                    <a:pt x="377" y="314"/>
                    <a:pt x="375" y="315"/>
                    <a:pt x="375" y="317"/>
                  </a:cubicBezTo>
                  <a:cubicBezTo>
                    <a:pt x="361" y="359"/>
                    <a:pt x="333" y="389"/>
                    <a:pt x="298" y="414"/>
                  </a:cubicBezTo>
                  <a:cubicBezTo>
                    <a:pt x="283" y="424"/>
                    <a:pt x="252" y="439"/>
                    <a:pt x="244" y="414"/>
                  </a:cubicBezTo>
                  <a:cubicBezTo>
                    <a:pt x="239" y="401"/>
                    <a:pt x="243" y="385"/>
                    <a:pt x="246" y="372"/>
                  </a:cubicBezTo>
                  <a:cubicBezTo>
                    <a:pt x="261" y="304"/>
                    <a:pt x="330" y="251"/>
                    <a:pt x="304" y="175"/>
                  </a:cubicBezTo>
                  <a:cubicBezTo>
                    <a:pt x="303" y="174"/>
                    <a:pt x="302" y="173"/>
                    <a:pt x="301" y="173"/>
                  </a:cubicBezTo>
                  <a:cubicBezTo>
                    <a:pt x="299" y="171"/>
                    <a:pt x="294" y="173"/>
                    <a:pt x="293" y="177"/>
                  </a:cubicBezTo>
                  <a:cubicBezTo>
                    <a:pt x="290" y="204"/>
                    <a:pt x="275" y="245"/>
                    <a:pt x="241" y="239"/>
                  </a:cubicBezTo>
                  <a:cubicBezTo>
                    <a:pt x="214" y="234"/>
                    <a:pt x="216" y="188"/>
                    <a:pt x="216" y="168"/>
                  </a:cubicBezTo>
                  <a:cubicBezTo>
                    <a:pt x="216" y="135"/>
                    <a:pt x="214" y="102"/>
                    <a:pt x="207" y="70"/>
                  </a:cubicBezTo>
                  <a:cubicBezTo>
                    <a:pt x="205" y="60"/>
                    <a:pt x="201" y="51"/>
                    <a:pt x="196" y="42"/>
                  </a:cubicBezTo>
                  <a:cubicBezTo>
                    <a:pt x="196" y="40"/>
                    <a:pt x="195" y="38"/>
                    <a:pt x="194" y="37"/>
                  </a:cubicBezTo>
                  <a:cubicBezTo>
                    <a:pt x="190" y="24"/>
                    <a:pt x="182" y="13"/>
                    <a:pt x="172" y="4"/>
                  </a:cubicBezTo>
                  <a:cubicBezTo>
                    <a:pt x="172" y="4"/>
                    <a:pt x="172" y="4"/>
                    <a:pt x="172" y="3"/>
                  </a:cubicBezTo>
                  <a:cubicBezTo>
                    <a:pt x="171" y="1"/>
                    <a:pt x="170" y="1"/>
                    <a:pt x="168" y="1"/>
                  </a:cubicBezTo>
                  <a:cubicBezTo>
                    <a:pt x="166" y="0"/>
                    <a:pt x="164" y="1"/>
                    <a:pt x="163" y="2"/>
                  </a:cubicBezTo>
                  <a:cubicBezTo>
                    <a:pt x="161" y="4"/>
                    <a:pt x="160" y="6"/>
                    <a:pt x="162" y="9"/>
                  </a:cubicBezTo>
                  <a:cubicBezTo>
                    <a:pt x="177" y="30"/>
                    <a:pt x="179" y="61"/>
                    <a:pt x="181" y="86"/>
                  </a:cubicBezTo>
                  <a:cubicBezTo>
                    <a:pt x="183" y="111"/>
                    <a:pt x="182" y="137"/>
                    <a:pt x="175" y="160"/>
                  </a:cubicBezTo>
                  <a:cubicBezTo>
                    <a:pt x="157" y="227"/>
                    <a:pt x="87" y="154"/>
                    <a:pt x="79" y="117"/>
                  </a:cubicBezTo>
                  <a:cubicBezTo>
                    <a:pt x="79" y="116"/>
                    <a:pt x="79" y="115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7" y="112"/>
                    <a:pt x="73" y="111"/>
                    <a:pt x="72" y="114"/>
                  </a:cubicBezTo>
                  <a:cubicBezTo>
                    <a:pt x="58" y="148"/>
                    <a:pt x="68" y="179"/>
                    <a:pt x="92" y="205"/>
                  </a:cubicBezTo>
                  <a:cubicBezTo>
                    <a:pt x="106" y="219"/>
                    <a:pt x="124" y="229"/>
                    <a:pt x="139" y="242"/>
                  </a:cubicBezTo>
                  <a:cubicBezTo>
                    <a:pt x="159" y="258"/>
                    <a:pt x="168" y="278"/>
                    <a:pt x="171" y="303"/>
                  </a:cubicBezTo>
                  <a:cubicBezTo>
                    <a:pt x="174" y="327"/>
                    <a:pt x="171" y="351"/>
                    <a:pt x="164" y="373"/>
                  </a:cubicBezTo>
                  <a:cubicBezTo>
                    <a:pt x="154" y="403"/>
                    <a:pt x="133" y="409"/>
                    <a:pt x="104" y="402"/>
                  </a:cubicBezTo>
                  <a:cubicBezTo>
                    <a:pt x="89" y="398"/>
                    <a:pt x="73" y="391"/>
                    <a:pt x="58" y="386"/>
                  </a:cubicBezTo>
                  <a:cubicBezTo>
                    <a:pt x="43" y="380"/>
                    <a:pt x="14" y="371"/>
                    <a:pt x="7" y="354"/>
                  </a:cubicBezTo>
                  <a:cubicBezTo>
                    <a:pt x="6" y="351"/>
                    <a:pt x="1" y="352"/>
                    <a:pt x="2" y="356"/>
                  </a:cubicBezTo>
                  <a:cubicBezTo>
                    <a:pt x="2" y="356"/>
                    <a:pt x="2" y="356"/>
                    <a:pt x="2" y="356"/>
                  </a:cubicBezTo>
                  <a:cubicBezTo>
                    <a:pt x="1" y="357"/>
                    <a:pt x="0" y="359"/>
                    <a:pt x="1" y="361"/>
                  </a:cubicBezTo>
                  <a:cubicBezTo>
                    <a:pt x="15" y="389"/>
                    <a:pt x="39" y="409"/>
                    <a:pt x="62" y="430"/>
                  </a:cubicBezTo>
                  <a:cubicBezTo>
                    <a:pt x="90" y="456"/>
                    <a:pt x="113" y="487"/>
                    <a:pt x="127" y="522"/>
                  </a:cubicBezTo>
                  <a:cubicBezTo>
                    <a:pt x="154" y="592"/>
                    <a:pt x="146" y="678"/>
                    <a:pt x="113" y="744"/>
                  </a:cubicBezTo>
                  <a:cubicBezTo>
                    <a:pt x="111" y="747"/>
                    <a:pt x="113" y="750"/>
                    <a:pt x="115" y="751"/>
                  </a:cubicBezTo>
                  <a:cubicBezTo>
                    <a:pt x="115" y="752"/>
                    <a:pt x="116" y="753"/>
                    <a:pt x="116" y="753"/>
                  </a:cubicBezTo>
                  <a:cubicBezTo>
                    <a:pt x="129" y="762"/>
                    <a:pt x="155" y="756"/>
                    <a:pt x="169" y="755"/>
                  </a:cubicBezTo>
                  <a:cubicBezTo>
                    <a:pt x="197" y="753"/>
                    <a:pt x="229" y="760"/>
                    <a:pt x="256" y="753"/>
                  </a:cubicBezTo>
                  <a:cubicBezTo>
                    <a:pt x="257" y="753"/>
                    <a:pt x="258" y="752"/>
                    <a:pt x="259" y="750"/>
                  </a:cubicBezTo>
                  <a:cubicBezTo>
                    <a:pt x="261" y="751"/>
                    <a:pt x="264" y="747"/>
                    <a:pt x="262" y="745"/>
                  </a:cubicBezTo>
                  <a:cubicBezTo>
                    <a:pt x="242" y="726"/>
                    <a:pt x="245" y="685"/>
                    <a:pt x="243" y="659"/>
                  </a:cubicBezTo>
                  <a:cubicBezTo>
                    <a:pt x="237" y="608"/>
                    <a:pt x="234" y="554"/>
                    <a:pt x="256" y="506"/>
                  </a:cubicBezTo>
                  <a:cubicBezTo>
                    <a:pt x="273" y="467"/>
                    <a:pt x="310" y="441"/>
                    <a:pt x="340" y="413"/>
                  </a:cubicBezTo>
                  <a:cubicBezTo>
                    <a:pt x="366" y="388"/>
                    <a:pt x="395" y="355"/>
                    <a:pt x="385" y="31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15" name="圆角矩形 14"/>
          <p:cNvSpPr/>
          <p:nvPr/>
        </p:nvSpPr>
        <p:spPr>
          <a:xfrm>
            <a:off x="2487295" y="645795"/>
            <a:ext cx="6648042" cy="731520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1698" y="725724"/>
            <a:ext cx="651492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利用</a:t>
            </a:r>
            <a:r>
              <a:rPr lang="en-US" altLang="zh-CN" sz="3200" b="1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Metasploit</a:t>
            </a:r>
            <a:r>
              <a:rPr lang="zh-CN" altLang="en-US" sz="3200" b="1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的执行攻击的步骤</a:t>
            </a:r>
            <a:endParaRPr lang="x-none" altLang="en-US" sz="3200" b="1" dirty="0">
              <a:solidFill>
                <a:schemeClr val="bg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124751E-72B6-44A6-8307-845622922107}"/>
              </a:ext>
            </a:extLst>
          </p:cNvPr>
          <p:cNvSpPr txBox="1"/>
          <p:nvPr/>
        </p:nvSpPr>
        <p:spPr>
          <a:xfrm>
            <a:off x="6679943" y="2303950"/>
            <a:ext cx="4257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       如图所示，可以看到机器开放的端口、状态。其中，最重要的是</a:t>
            </a:r>
            <a:r>
              <a:rPr lang="zh-CN" altLang="en-US" sz="1800" kern="10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端口号。</a:t>
            </a:r>
            <a:r>
              <a:rPr lang="zh-CN" altLang="en-US" sz="18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如果端口关闭，不可能渗透了，可以</a:t>
            </a:r>
            <a:r>
              <a:rPr lang="zh-CN" altLang="en-US" sz="1800" kern="10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根据软件寻找</a:t>
            </a:r>
            <a:r>
              <a:rPr lang="zh-CN" altLang="en-US" sz="18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对应的漏洞。</a:t>
            </a:r>
            <a:endParaRPr lang="zh-CN" altLang="en-US" dirty="0"/>
          </a:p>
        </p:txBody>
      </p:sp>
      <p:pic>
        <p:nvPicPr>
          <p:cNvPr id="3" name="图片 2" descr="屏幕剪辑">
            <a:extLst>
              <a:ext uri="{FF2B5EF4-FFF2-40B4-BE49-F238E27FC236}">
                <a16:creationId xmlns:a16="http://schemas.microsoft.com/office/drawing/2014/main" id="{519C87B6-9A45-486D-AD83-80E5F6F8D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55" y="2124120"/>
            <a:ext cx="4973642" cy="239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97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921007" y="4936527"/>
            <a:ext cx="808038" cy="1385888"/>
            <a:chOff x="921007" y="4936527"/>
            <a:chExt cx="808038" cy="1385888"/>
          </a:xfrm>
        </p:grpSpPr>
        <p:sp>
          <p:nvSpPr>
            <p:cNvPr id="9" name="Freeform 223"/>
            <p:cNvSpPr/>
            <p:nvPr/>
          </p:nvSpPr>
          <p:spPr bwMode="auto">
            <a:xfrm>
              <a:off x="921007" y="5488977"/>
              <a:ext cx="339725" cy="395288"/>
            </a:xfrm>
            <a:custGeom>
              <a:avLst/>
              <a:gdLst>
                <a:gd name="T0" fmla="*/ 181 w 211"/>
                <a:gd name="T1" fmla="*/ 99 h 246"/>
                <a:gd name="T2" fmla="*/ 180 w 211"/>
                <a:gd name="T3" fmla="*/ 44 h 246"/>
                <a:gd name="T4" fmla="*/ 118 w 211"/>
                <a:gd name="T5" fmla="*/ 48 h 246"/>
                <a:gd name="T6" fmla="*/ 38 w 211"/>
                <a:gd name="T7" fmla="*/ 20 h 246"/>
                <a:gd name="T8" fmla="*/ 27 w 211"/>
                <a:gd name="T9" fmla="*/ 104 h 246"/>
                <a:gd name="T10" fmla="*/ 43 w 211"/>
                <a:gd name="T11" fmla="*/ 160 h 246"/>
                <a:gd name="T12" fmla="*/ 39 w 211"/>
                <a:gd name="T13" fmla="*/ 223 h 246"/>
                <a:gd name="T14" fmla="*/ 104 w 211"/>
                <a:gd name="T15" fmla="*/ 203 h 246"/>
                <a:gd name="T16" fmla="*/ 142 w 211"/>
                <a:gd name="T17" fmla="*/ 208 h 246"/>
                <a:gd name="T18" fmla="*/ 156 w 211"/>
                <a:gd name="T19" fmla="*/ 165 h 246"/>
                <a:gd name="T20" fmla="*/ 197 w 211"/>
                <a:gd name="T21" fmla="*/ 155 h 246"/>
                <a:gd name="T22" fmla="*/ 181 w 211"/>
                <a:gd name="T23" fmla="*/ 9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1" h="246">
                  <a:moveTo>
                    <a:pt x="181" y="99"/>
                  </a:moveTo>
                  <a:cubicBezTo>
                    <a:pt x="198" y="83"/>
                    <a:pt x="198" y="61"/>
                    <a:pt x="180" y="44"/>
                  </a:cubicBezTo>
                  <a:cubicBezTo>
                    <a:pt x="160" y="25"/>
                    <a:pt x="135" y="31"/>
                    <a:pt x="118" y="48"/>
                  </a:cubicBezTo>
                  <a:cubicBezTo>
                    <a:pt x="107" y="12"/>
                    <a:pt x="72" y="0"/>
                    <a:pt x="38" y="20"/>
                  </a:cubicBezTo>
                  <a:cubicBezTo>
                    <a:pt x="3" y="40"/>
                    <a:pt x="1" y="78"/>
                    <a:pt x="27" y="104"/>
                  </a:cubicBezTo>
                  <a:cubicBezTo>
                    <a:pt x="0" y="119"/>
                    <a:pt x="15" y="153"/>
                    <a:pt x="43" y="160"/>
                  </a:cubicBezTo>
                  <a:cubicBezTo>
                    <a:pt x="29" y="177"/>
                    <a:pt x="22" y="206"/>
                    <a:pt x="39" y="223"/>
                  </a:cubicBezTo>
                  <a:cubicBezTo>
                    <a:pt x="62" y="246"/>
                    <a:pt x="93" y="229"/>
                    <a:pt x="104" y="203"/>
                  </a:cubicBezTo>
                  <a:cubicBezTo>
                    <a:pt x="114" y="214"/>
                    <a:pt x="129" y="218"/>
                    <a:pt x="142" y="208"/>
                  </a:cubicBezTo>
                  <a:cubicBezTo>
                    <a:pt x="157" y="197"/>
                    <a:pt x="160" y="181"/>
                    <a:pt x="156" y="165"/>
                  </a:cubicBezTo>
                  <a:cubicBezTo>
                    <a:pt x="170" y="172"/>
                    <a:pt x="187" y="171"/>
                    <a:pt x="197" y="155"/>
                  </a:cubicBezTo>
                  <a:cubicBezTo>
                    <a:pt x="211" y="134"/>
                    <a:pt x="200" y="112"/>
                    <a:pt x="181" y="99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Freeform 224"/>
            <p:cNvSpPr/>
            <p:nvPr/>
          </p:nvSpPr>
          <p:spPr bwMode="auto">
            <a:xfrm>
              <a:off x="1016257" y="5133377"/>
              <a:ext cx="314325" cy="330200"/>
            </a:xfrm>
            <a:custGeom>
              <a:avLst/>
              <a:gdLst>
                <a:gd name="T0" fmla="*/ 157 w 196"/>
                <a:gd name="T1" fmla="*/ 53 h 205"/>
                <a:gd name="T2" fmla="*/ 127 w 196"/>
                <a:gd name="T3" fmla="*/ 4 h 205"/>
                <a:gd name="T4" fmla="*/ 82 w 196"/>
                <a:gd name="T5" fmla="*/ 31 h 205"/>
                <a:gd name="T6" fmla="*/ 14 w 196"/>
                <a:gd name="T7" fmla="*/ 53 h 205"/>
                <a:gd name="T8" fmla="*/ 40 w 196"/>
                <a:gd name="T9" fmla="*/ 118 h 205"/>
                <a:gd name="T10" fmla="*/ 75 w 196"/>
                <a:gd name="T11" fmla="*/ 173 h 205"/>
                <a:gd name="T12" fmla="*/ 133 w 196"/>
                <a:gd name="T13" fmla="*/ 157 h 205"/>
                <a:gd name="T14" fmla="*/ 167 w 196"/>
                <a:gd name="T15" fmla="*/ 153 h 205"/>
                <a:gd name="T16" fmla="*/ 167 w 196"/>
                <a:gd name="T17" fmla="*/ 120 h 205"/>
                <a:gd name="T18" fmla="*/ 194 w 196"/>
                <a:gd name="T19" fmla="*/ 95 h 205"/>
                <a:gd name="T20" fmla="*/ 157 w 196"/>
                <a:gd name="T21" fmla="*/ 5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205">
                  <a:moveTo>
                    <a:pt x="157" y="53"/>
                  </a:moveTo>
                  <a:cubicBezTo>
                    <a:pt x="156" y="32"/>
                    <a:pt x="150" y="9"/>
                    <a:pt x="127" y="4"/>
                  </a:cubicBezTo>
                  <a:cubicBezTo>
                    <a:pt x="107" y="0"/>
                    <a:pt x="85" y="12"/>
                    <a:pt x="82" y="31"/>
                  </a:cubicBezTo>
                  <a:cubicBezTo>
                    <a:pt x="60" y="15"/>
                    <a:pt x="28" y="30"/>
                    <a:pt x="14" y="53"/>
                  </a:cubicBezTo>
                  <a:cubicBezTo>
                    <a:pt x="0" y="78"/>
                    <a:pt x="15" y="110"/>
                    <a:pt x="40" y="118"/>
                  </a:cubicBezTo>
                  <a:cubicBezTo>
                    <a:pt x="9" y="141"/>
                    <a:pt x="41" y="194"/>
                    <a:pt x="75" y="173"/>
                  </a:cubicBezTo>
                  <a:cubicBezTo>
                    <a:pt x="89" y="205"/>
                    <a:pt x="128" y="187"/>
                    <a:pt x="133" y="157"/>
                  </a:cubicBezTo>
                  <a:cubicBezTo>
                    <a:pt x="144" y="163"/>
                    <a:pt x="159" y="166"/>
                    <a:pt x="167" y="153"/>
                  </a:cubicBezTo>
                  <a:cubicBezTo>
                    <a:pt x="174" y="142"/>
                    <a:pt x="173" y="130"/>
                    <a:pt x="167" y="120"/>
                  </a:cubicBezTo>
                  <a:cubicBezTo>
                    <a:pt x="181" y="120"/>
                    <a:pt x="192" y="111"/>
                    <a:pt x="194" y="95"/>
                  </a:cubicBezTo>
                  <a:cubicBezTo>
                    <a:pt x="196" y="72"/>
                    <a:pt x="177" y="57"/>
                    <a:pt x="157" y="53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" name="Freeform 225"/>
            <p:cNvSpPr/>
            <p:nvPr/>
          </p:nvSpPr>
          <p:spPr bwMode="auto">
            <a:xfrm>
              <a:off x="1257557" y="4936527"/>
              <a:ext cx="273050" cy="269875"/>
            </a:xfrm>
            <a:custGeom>
              <a:avLst/>
              <a:gdLst>
                <a:gd name="T0" fmla="*/ 155 w 170"/>
                <a:gd name="T1" fmla="*/ 135 h 167"/>
                <a:gd name="T2" fmla="*/ 134 w 170"/>
                <a:gd name="T3" fmla="*/ 72 h 167"/>
                <a:gd name="T4" fmla="*/ 73 w 170"/>
                <a:gd name="T5" fmla="*/ 38 h 167"/>
                <a:gd name="T6" fmla="*/ 6 w 170"/>
                <a:gd name="T7" fmla="*/ 44 h 167"/>
                <a:gd name="T8" fmla="*/ 27 w 170"/>
                <a:gd name="T9" fmla="*/ 99 h 167"/>
                <a:gd name="T10" fmla="*/ 70 w 170"/>
                <a:gd name="T11" fmla="*/ 126 h 167"/>
                <a:gd name="T12" fmla="*/ 155 w 170"/>
                <a:gd name="T13" fmla="*/ 13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67">
                  <a:moveTo>
                    <a:pt x="155" y="135"/>
                  </a:moveTo>
                  <a:cubicBezTo>
                    <a:pt x="170" y="111"/>
                    <a:pt x="160" y="78"/>
                    <a:pt x="134" y="72"/>
                  </a:cubicBezTo>
                  <a:cubicBezTo>
                    <a:pt x="160" y="33"/>
                    <a:pt x="101" y="0"/>
                    <a:pt x="73" y="38"/>
                  </a:cubicBezTo>
                  <a:cubicBezTo>
                    <a:pt x="56" y="17"/>
                    <a:pt x="17" y="12"/>
                    <a:pt x="6" y="44"/>
                  </a:cubicBezTo>
                  <a:cubicBezTo>
                    <a:pt x="0" y="63"/>
                    <a:pt x="5" y="95"/>
                    <a:pt x="27" y="99"/>
                  </a:cubicBezTo>
                  <a:cubicBezTo>
                    <a:pt x="11" y="125"/>
                    <a:pt x="54" y="152"/>
                    <a:pt x="70" y="126"/>
                  </a:cubicBezTo>
                  <a:cubicBezTo>
                    <a:pt x="87" y="157"/>
                    <a:pt x="135" y="167"/>
                    <a:pt x="155" y="135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226"/>
            <p:cNvSpPr/>
            <p:nvPr/>
          </p:nvSpPr>
          <p:spPr bwMode="auto">
            <a:xfrm>
              <a:off x="1435357" y="5227040"/>
              <a:ext cx="293688" cy="303213"/>
            </a:xfrm>
            <a:custGeom>
              <a:avLst/>
              <a:gdLst>
                <a:gd name="T0" fmla="*/ 119 w 182"/>
                <a:gd name="T1" fmla="*/ 157 h 189"/>
                <a:gd name="T2" fmla="*/ 168 w 182"/>
                <a:gd name="T3" fmla="*/ 142 h 189"/>
                <a:gd name="T4" fmla="*/ 141 w 182"/>
                <a:gd name="T5" fmla="*/ 91 h 189"/>
                <a:gd name="T6" fmla="*/ 132 w 182"/>
                <a:gd name="T7" fmla="*/ 38 h 189"/>
                <a:gd name="T8" fmla="*/ 89 w 182"/>
                <a:gd name="T9" fmla="*/ 45 h 189"/>
                <a:gd name="T10" fmla="*/ 37 w 182"/>
                <a:gd name="T11" fmla="*/ 105 h 189"/>
                <a:gd name="T12" fmla="*/ 70 w 182"/>
                <a:gd name="T13" fmla="*/ 148 h 189"/>
                <a:gd name="T14" fmla="*/ 89 w 182"/>
                <a:gd name="T15" fmla="*/ 183 h 189"/>
                <a:gd name="T16" fmla="*/ 119 w 182"/>
                <a:gd name="T17" fmla="*/ 15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189">
                  <a:moveTo>
                    <a:pt x="119" y="157"/>
                  </a:moveTo>
                  <a:cubicBezTo>
                    <a:pt x="137" y="168"/>
                    <a:pt x="157" y="161"/>
                    <a:pt x="168" y="142"/>
                  </a:cubicBezTo>
                  <a:cubicBezTo>
                    <a:pt x="182" y="117"/>
                    <a:pt x="163" y="98"/>
                    <a:pt x="141" y="91"/>
                  </a:cubicBezTo>
                  <a:cubicBezTo>
                    <a:pt x="155" y="72"/>
                    <a:pt x="156" y="50"/>
                    <a:pt x="132" y="38"/>
                  </a:cubicBezTo>
                  <a:cubicBezTo>
                    <a:pt x="118" y="31"/>
                    <a:pt x="97" y="31"/>
                    <a:pt x="89" y="45"/>
                  </a:cubicBezTo>
                  <a:cubicBezTo>
                    <a:pt x="46" y="0"/>
                    <a:pt x="0" y="87"/>
                    <a:pt x="37" y="105"/>
                  </a:cubicBezTo>
                  <a:cubicBezTo>
                    <a:pt x="15" y="128"/>
                    <a:pt x="49" y="160"/>
                    <a:pt x="70" y="148"/>
                  </a:cubicBezTo>
                  <a:cubicBezTo>
                    <a:pt x="68" y="163"/>
                    <a:pt x="73" y="177"/>
                    <a:pt x="89" y="183"/>
                  </a:cubicBezTo>
                  <a:cubicBezTo>
                    <a:pt x="106" y="189"/>
                    <a:pt x="116" y="172"/>
                    <a:pt x="119" y="15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" name="Freeform 228"/>
            <p:cNvSpPr/>
            <p:nvPr/>
          </p:nvSpPr>
          <p:spPr bwMode="auto">
            <a:xfrm>
              <a:off x="1084519" y="5096865"/>
              <a:ext cx="636588" cy="1225550"/>
            </a:xfrm>
            <a:custGeom>
              <a:avLst/>
              <a:gdLst>
                <a:gd name="T0" fmla="*/ 385 w 395"/>
                <a:gd name="T1" fmla="*/ 317 h 762"/>
                <a:gd name="T2" fmla="*/ 379 w 395"/>
                <a:gd name="T3" fmla="*/ 314 h 762"/>
                <a:gd name="T4" fmla="*/ 375 w 395"/>
                <a:gd name="T5" fmla="*/ 317 h 762"/>
                <a:gd name="T6" fmla="*/ 298 w 395"/>
                <a:gd name="T7" fmla="*/ 414 h 762"/>
                <a:gd name="T8" fmla="*/ 244 w 395"/>
                <a:gd name="T9" fmla="*/ 414 h 762"/>
                <a:gd name="T10" fmla="*/ 246 w 395"/>
                <a:gd name="T11" fmla="*/ 372 h 762"/>
                <a:gd name="T12" fmla="*/ 304 w 395"/>
                <a:gd name="T13" fmla="*/ 175 h 762"/>
                <a:gd name="T14" fmla="*/ 301 w 395"/>
                <a:gd name="T15" fmla="*/ 173 h 762"/>
                <a:gd name="T16" fmla="*/ 293 w 395"/>
                <a:gd name="T17" fmla="*/ 177 h 762"/>
                <a:gd name="T18" fmla="*/ 241 w 395"/>
                <a:gd name="T19" fmla="*/ 239 h 762"/>
                <a:gd name="T20" fmla="*/ 216 w 395"/>
                <a:gd name="T21" fmla="*/ 168 h 762"/>
                <a:gd name="T22" fmla="*/ 207 w 395"/>
                <a:gd name="T23" fmla="*/ 70 h 762"/>
                <a:gd name="T24" fmla="*/ 196 w 395"/>
                <a:gd name="T25" fmla="*/ 42 h 762"/>
                <a:gd name="T26" fmla="*/ 194 w 395"/>
                <a:gd name="T27" fmla="*/ 37 h 762"/>
                <a:gd name="T28" fmla="*/ 172 w 395"/>
                <a:gd name="T29" fmla="*/ 4 h 762"/>
                <a:gd name="T30" fmla="*/ 172 w 395"/>
                <a:gd name="T31" fmla="*/ 3 h 762"/>
                <a:gd name="T32" fmla="*/ 168 w 395"/>
                <a:gd name="T33" fmla="*/ 1 h 762"/>
                <a:gd name="T34" fmla="*/ 163 w 395"/>
                <a:gd name="T35" fmla="*/ 2 h 762"/>
                <a:gd name="T36" fmla="*/ 162 w 395"/>
                <a:gd name="T37" fmla="*/ 9 h 762"/>
                <a:gd name="T38" fmla="*/ 181 w 395"/>
                <a:gd name="T39" fmla="*/ 86 h 762"/>
                <a:gd name="T40" fmla="*/ 175 w 395"/>
                <a:gd name="T41" fmla="*/ 160 h 762"/>
                <a:gd name="T42" fmla="*/ 79 w 395"/>
                <a:gd name="T43" fmla="*/ 117 h 762"/>
                <a:gd name="T44" fmla="*/ 78 w 395"/>
                <a:gd name="T45" fmla="*/ 114 h 762"/>
                <a:gd name="T46" fmla="*/ 78 w 395"/>
                <a:gd name="T47" fmla="*/ 114 h 762"/>
                <a:gd name="T48" fmla="*/ 72 w 395"/>
                <a:gd name="T49" fmla="*/ 114 h 762"/>
                <a:gd name="T50" fmla="*/ 92 w 395"/>
                <a:gd name="T51" fmla="*/ 205 h 762"/>
                <a:gd name="T52" fmla="*/ 139 w 395"/>
                <a:gd name="T53" fmla="*/ 242 h 762"/>
                <a:gd name="T54" fmla="*/ 171 w 395"/>
                <a:gd name="T55" fmla="*/ 303 h 762"/>
                <a:gd name="T56" fmla="*/ 164 w 395"/>
                <a:gd name="T57" fmla="*/ 373 h 762"/>
                <a:gd name="T58" fmla="*/ 104 w 395"/>
                <a:gd name="T59" fmla="*/ 402 h 762"/>
                <a:gd name="T60" fmla="*/ 58 w 395"/>
                <a:gd name="T61" fmla="*/ 386 h 762"/>
                <a:gd name="T62" fmla="*/ 7 w 395"/>
                <a:gd name="T63" fmla="*/ 354 h 762"/>
                <a:gd name="T64" fmla="*/ 2 w 395"/>
                <a:gd name="T65" fmla="*/ 356 h 762"/>
                <a:gd name="T66" fmla="*/ 2 w 395"/>
                <a:gd name="T67" fmla="*/ 356 h 762"/>
                <a:gd name="T68" fmla="*/ 1 w 395"/>
                <a:gd name="T69" fmla="*/ 361 h 762"/>
                <a:gd name="T70" fmla="*/ 62 w 395"/>
                <a:gd name="T71" fmla="*/ 430 h 762"/>
                <a:gd name="T72" fmla="*/ 127 w 395"/>
                <a:gd name="T73" fmla="*/ 522 h 762"/>
                <a:gd name="T74" fmla="*/ 113 w 395"/>
                <a:gd name="T75" fmla="*/ 744 h 762"/>
                <a:gd name="T76" fmla="*/ 115 w 395"/>
                <a:gd name="T77" fmla="*/ 751 h 762"/>
                <a:gd name="T78" fmla="*/ 116 w 395"/>
                <a:gd name="T79" fmla="*/ 753 h 762"/>
                <a:gd name="T80" fmla="*/ 169 w 395"/>
                <a:gd name="T81" fmla="*/ 755 h 762"/>
                <a:gd name="T82" fmla="*/ 256 w 395"/>
                <a:gd name="T83" fmla="*/ 753 h 762"/>
                <a:gd name="T84" fmla="*/ 259 w 395"/>
                <a:gd name="T85" fmla="*/ 750 h 762"/>
                <a:gd name="T86" fmla="*/ 262 w 395"/>
                <a:gd name="T87" fmla="*/ 745 h 762"/>
                <a:gd name="T88" fmla="*/ 243 w 395"/>
                <a:gd name="T89" fmla="*/ 659 h 762"/>
                <a:gd name="T90" fmla="*/ 256 w 395"/>
                <a:gd name="T91" fmla="*/ 506 h 762"/>
                <a:gd name="T92" fmla="*/ 340 w 395"/>
                <a:gd name="T93" fmla="*/ 413 h 762"/>
                <a:gd name="T94" fmla="*/ 385 w 395"/>
                <a:gd name="T95" fmla="*/ 317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5" h="762">
                  <a:moveTo>
                    <a:pt x="385" y="317"/>
                  </a:moveTo>
                  <a:cubicBezTo>
                    <a:pt x="384" y="313"/>
                    <a:pt x="381" y="313"/>
                    <a:pt x="379" y="314"/>
                  </a:cubicBezTo>
                  <a:cubicBezTo>
                    <a:pt x="377" y="314"/>
                    <a:pt x="375" y="315"/>
                    <a:pt x="375" y="317"/>
                  </a:cubicBezTo>
                  <a:cubicBezTo>
                    <a:pt x="361" y="359"/>
                    <a:pt x="333" y="389"/>
                    <a:pt x="298" y="414"/>
                  </a:cubicBezTo>
                  <a:cubicBezTo>
                    <a:pt x="283" y="424"/>
                    <a:pt x="252" y="439"/>
                    <a:pt x="244" y="414"/>
                  </a:cubicBezTo>
                  <a:cubicBezTo>
                    <a:pt x="239" y="401"/>
                    <a:pt x="243" y="385"/>
                    <a:pt x="246" y="372"/>
                  </a:cubicBezTo>
                  <a:cubicBezTo>
                    <a:pt x="261" y="304"/>
                    <a:pt x="330" y="251"/>
                    <a:pt x="304" y="175"/>
                  </a:cubicBezTo>
                  <a:cubicBezTo>
                    <a:pt x="303" y="174"/>
                    <a:pt x="302" y="173"/>
                    <a:pt x="301" y="173"/>
                  </a:cubicBezTo>
                  <a:cubicBezTo>
                    <a:pt x="299" y="171"/>
                    <a:pt x="294" y="173"/>
                    <a:pt x="293" y="177"/>
                  </a:cubicBezTo>
                  <a:cubicBezTo>
                    <a:pt x="290" y="204"/>
                    <a:pt x="275" y="245"/>
                    <a:pt x="241" y="239"/>
                  </a:cubicBezTo>
                  <a:cubicBezTo>
                    <a:pt x="214" y="234"/>
                    <a:pt x="216" y="188"/>
                    <a:pt x="216" y="168"/>
                  </a:cubicBezTo>
                  <a:cubicBezTo>
                    <a:pt x="216" y="135"/>
                    <a:pt x="214" y="102"/>
                    <a:pt x="207" y="70"/>
                  </a:cubicBezTo>
                  <a:cubicBezTo>
                    <a:pt x="205" y="60"/>
                    <a:pt x="201" y="51"/>
                    <a:pt x="196" y="42"/>
                  </a:cubicBezTo>
                  <a:cubicBezTo>
                    <a:pt x="196" y="40"/>
                    <a:pt x="195" y="38"/>
                    <a:pt x="194" y="37"/>
                  </a:cubicBezTo>
                  <a:cubicBezTo>
                    <a:pt x="190" y="24"/>
                    <a:pt x="182" y="13"/>
                    <a:pt x="172" y="4"/>
                  </a:cubicBezTo>
                  <a:cubicBezTo>
                    <a:pt x="172" y="4"/>
                    <a:pt x="172" y="4"/>
                    <a:pt x="172" y="3"/>
                  </a:cubicBezTo>
                  <a:cubicBezTo>
                    <a:pt x="171" y="1"/>
                    <a:pt x="170" y="1"/>
                    <a:pt x="168" y="1"/>
                  </a:cubicBezTo>
                  <a:cubicBezTo>
                    <a:pt x="166" y="0"/>
                    <a:pt x="164" y="1"/>
                    <a:pt x="163" y="2"/>
                  </a:cubicBezTo>
                  <a:cubicBezTo>
                    <a:pt x="161" y="4"/>
                    <a:pt x="160" y="6"/>
                    <a:pt x="162" y="9"/>
                  </a:cubicBezTo>
                  <a:cubicBezTo>
                    <a:pt x="177" y="30"/>
                    <a:pt x="179" y="61"/>
                    <a:pt x="181" y="86"/>
                  </a:cubicBezTo>
                  <a:cubicBezTo>
                    <a:pt x="183" y="111"/>
                    <a:pt x="182" y="137"/>
                    <a:pt x="175" y="160"/>
                  </a:cubicBezTo>
                  <a:cubicBezTo>
                    <a:pt x="157" y="227"/>
                    <a:pt x="87" y="154"/>
                    <a:pt x="79" y="117"/>
                  </a:cubicBezTo>
                  <a:cubicBezTo>
                    <a:pt x="79" y="116"/>
                    <a:pt x="79" y="115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7" y="112"/>
                    <a:pt x="73" y="111"/>
                    <a:pt x="72" y="114"/>
                  </a:cubicBezTo>
                  <a:cubicBezTo>
                    <a:pt x="58" y="148"/>
                    <a:pt x="68" y="179"/>
                    <a:pt x="92" y="205"/>
                  </a:cubicBezTo>
                  <a:cubicBezTo>
                    <a:pt x="106" y="219"/>
                    <a:pt x="124" y="229"/>
                    <a:pt x="139" y="242"/>
                  </a:cubicBezTo>
                  <a:cubicBezTo>
                    <a:pt x="159" y="258"/>
                    <a:pt x="168" y="278"/>
                    <a:pt x="171" y="303"/>
                  </a:cubicBezTo>
                  <a:cubicBezTo>
                    <a:pt x="174" y="327"/>
                    <a:pt x="171" y="351"/>
                    <a:pt x="164" y="373"/>
                  </a:cubicBezTo>
                  <a:cubicBezTo>
                    <a:pt x="154" y="403"/>
                    <a:pt x="133" y="409"/>
                    <a:pt x="104" y="402"/>
                  </a:cubicBezTo>
                  <a:cubicBezTo>
                    <a:pt x="89" y="398"/>
                    <a:pt x="73" y="391"/>
                    <a:pt x="58" y="386"/>
                  </a:cubicBezTo>
                  <a:cubicBezTo>
                    <a:pt x="43" y="380"/>
                    <a:pt x="14" y="371"/>
                    <a:pt x="7" y="354"/>
                  </a:cubicBezTo>
                  <a:cubicBezTo>
                    <a:pt x="6" y="351"/>
                    <a:pt x="1" y="352"/>
                    <a:pt x="2" y="356"/>
                  </a:cubicBezTo>
                  <a:cubicBezTo>
                    <a:pt x="2" y="356"/>
                    <a:pt x="2" y="356"/>
                    <a:pt x="2" y="356"/>
                  </a:cubicBezTo>
                  <a:cubicBezTo>
                    <a:pt x="1" y="357"/>
                    <a:pt x="0" y="359"/>
                    <a:pt x="1" y="361"/>
                  </a:cubicBezTo>
                  <a:cubicBezTo>
                    <a:pt x="15" y="389"/>
                    <a:pt x="39" y="409"/>
                    <a:pt x="62" y="430"/>
                  </a:cubicBezTo>
                  <a:cubicBezTo>
                    <a:pt x="90" y="456"/>
                    <a:pt x="113" y="487"/>
                    <a:pt x="127" y="522"/>
                  </a:cubicBezTo>
                  <a:cubicBezTo>
                    <a:pt x="154" y="592"/>
                    <a:pt x="146" y="678"/>
                    <a:pt x="113" y="744"/>
                  </a:cubicBezTo>
                  <a:cubicBezTo>
                    <a:pt x="111" y="747"/>
                    <a:pt x="113" y="750"/>
                    <a:pt x="115" y="751"/>
                  </a:cubicBezTo>
                  <a:cubicBezTo>
                    <a:pt x="115" y="752"/>
                    <a:pt x="116" y="753"/>
                    <a:pt x="116" y="753"/>
                  </a:cubicBezTo>
                  <a:cubicBezTo>
                    <a:pt x="129" y="762"/>
                    <a:pt x="155" y="756"/>
                    <a:pt x="169" y="755"/>
                  </a:cubicBezTo>
                  <a:cubicBezTo>
                    <a:pt x="197" y="753"/>
                    <a:pt x="229" y="760"/>
                    <a:pt x="256" y="753"/>
                  </a:cubicBezTo>
                  <a:cubicBezTo>
                    <a:pt x="257" y="753"/>
                    <a:pt x="258" y="752"/>
                    <a:pt x="259" y="750"/>
                  </a:cubicBezTo>
                  <a:cubicBezTo>
                    <a:pt x="261" y="751"/>
                    <a:pt x="264" y="747"/>
                    <a:pt x="262" y="745"/>
                  </a:cubicBezTo>
                  <a:cubicBezTo>
                    <a:pt x="242" y="726"/>
                    <a:pt x="245" y="685"/>
                    <a:pt x="243" y="659"/>
                  </a:cubicBezTo>
                  <a:cubicBezTo>
                    <a:pt x="237" y="608"/>
                    <a:pt x="234" y="554"/>
                    <a:pt x="256" y="506"/>
                  </a:cubicBezTo>
                  <a:cubicBezTo>
                    <a:pt x="273" y="467"/>
                    <a:pt x="310" y="441"/>
                    <a:pt x="340" y="413"/>
                  </a:cubicBezTo>
                  <a:cubicBezTo>
                    <a:pt x="366" y="388"/>
                    <a:pt x="395" y="355"/>
                    <a:pt x="385" y="31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2487294" y="2060513"/>
            <a:ext cx="7037705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190">
              <a:lnSpc>
                <a:spcPct val="150000"/>
              </a:lnSpc>
            </a:pPr>
            <a:r>
              <a:rPr lang="zh-CN" altLang="en-US" sz="20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步骤二：使用</a:t>
            </a:r>
            <a:r>
              <a:rPr lang="en-US" altLang="zh-CN" sz="20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search</a:t>
            </a:r>
            <a:r>
              <a:rPr lang="zh-CN" altLang="en-US" sz="20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命令查找相关模块 </a:t>
            </a:r>
            <a:endParaRPr lang="en-US" altLang="zh-CN" sz="2000" kern="100" dirty="0">
              <a:latin typeface="微软雅黑" charset="-122"/>
              <a:ea typeface="微软雅黑" charset="-122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487295" y="645795"/>
            <a:ext cx="6648042" cy="731520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1698" y="725724"/>
            <a:ext cx="651492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利用</a:t>
            </a:r>
            <a:r>
              <a:rPr lang="en-US" altLang="zh-CN" sz="3200" b="1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Metasploit</a:t>
            </a:r>
            <a:r>
              <a:rPr lang="zh-CN" altLang="en-US" sz="3200" b="1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的执行攻击的步骤</a:t>
            </a:r>
            <a:endParaRPr lang="x-none" altLang="en-US" sz="3200" b="1" dirty="0">
              <a:solidFill>
                <a:schemeClr val="bg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pic>
        <p:nvPicPr>
          <p:cNvPr id="7" name="图片 6" descr="屏幕剪辑">
            <a:extLst>
              <a:ext uri="{FF2B5EF4-FFF2-40B4-BE49-F238E27FC236}">
                <a16:creationId xmlns:a16="http://schemas.microsoft.com/office/drawing/2014/main" id="{D9E32E41-67D8-49A0-934E-2024B1556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212" y="2578514"/>
            <a:ext cx="7683895" cy="210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29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921007" y="4936527"/>
            <a:ext cx="808038" cy="1385888"/>
            <a:chOff x="921007" y="4936527"/>
            <a:chExt cx="808038" cy="1385888"/>
          </a:xfrm>
        </p:grpSpPr>
        <p:sp>
          <p:nvSpPr>
            <p:cNvPr id="9" name="Freeform 223"/>
            <p:cNvSpPr/>
            <p:nvPr/>
          </p:nvSpPr>
          <p:spPr bwMode="auto">
            <a:xfrm>
              <a:off x="921007" y="5488977"/>
              <a:ext cx="339725" cy="395288"/>
            </a:xfrm>
            <a:custGeom>
              <a:avLst/>
              <a:gdLst>
                <a:gd name="T0" fmla="*/ 181 w 211"/>
                <a:gd name="T1" fmla="*/ 99 h 246"/>
                <a:gd name="T2" fmla="*/ 180 w 211"/>
                <a:gd name="T3" fmla="*/ 44 h 246"/>
                <a:gd name="T4" fmla="*/ 118 w 211"/>
                <a:gd name="T5" fmla="*/ 48 h 246"/>
                <a:gd name="T6" fmla="*/ 38 w 211"/>
                <a:gd name="T7" fmla="*/ 20 h 246"/>
                <a:gd name="T8" fmla="*/ 27 w 211"/>
                <a:gd name="T9" fmla="*/ 104 h 246"/>
                <a:gd name="T10" fmla="*/ 43 w 211"/>
                <a:gd name="T11" fmla="*/ 160 h 246"/>
                <a:gd name="T12" fmla="*/ 39 w 211"/>
                <a:gd name="T13" fmla="*/ 223 h 246"/>
                <a:gd name="T14" fmla="*/ 104 w 211"/>
                <a:gd name="T15" fmla="*/ 203 h 246"/>
                <a:gd name="T16" fmla="*/ 142 w 211"/>
                <a:gd name="T17" fmla="*/ 208 h 246"/>
                <a:gd name="T18" fmla="*/ 156 w 211"/>
                <a:gd name="T19" fmla="*/ 165 h 246"/>
                <a:gd name="T20" fmla="*/ 197 w 211"/>
                <a:gd name="T21" fmla="*/ 155 h 246"/>
                <a:gd name="T22" fmla="*/ 181 w 211"/>
                <a:gd name="T23" fmla="*/ 9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1" h="246">
                  <a:moveTo>
                    <a:pt x="181" y="99"/>
                  </a:moveTo>
                  <a:cubicBezTo>
                    <a:pt x="198" y="83"/>
                    <a:pt x="198" y="61"/>
                    <a:pt x="180" y="44"/>
                  </a:cubicBezTo>
                  <a:cubicBezTo>
                    <a:pt x="160" y="25"/>
                    <a:pt x="135" y="31"/>
                    <a:pt x="118" y="48"/>
                  </a:cubicBezTo>
                  <a:cubicBezTo>
                    <a:pt x="107" y="12"/>
                    <a:pt x="72" y="0"/>
                    <a:pt x="38" y="20"/>
                  </a:cubicBezTo>
                  <a:cubicBezTo>
                    <a:pt x="3" y="40"/>
                    <a:pt x="1" y="78"/>
                    <a:pt x="27" y="104"/>
                  </a:cubicBezTo>
                  <a:cubicBezTo>
                    <a:pt x="0" y="119"/>
                    <a:pt x="15" y="153"/>
                    <a:pt x="43" y="160"/>
                  </a:cubicBezTo>
                  <a:cubicBezTo>
                    <a:pt x="29" y="177"/>
                    <a:pt x="22" y="206"/>
                    <a:pt x="39" y="223"/>
                  </a:cubicBezTo>
                  <a:cubicBezTo>
                    <a:pt x="62" y="246"/>
                    <a:pt x="93" y="229"/>
                    <a:pt x="104" y="203"/>
                  </a:cubicBezTo>
                  <a:cubicBezTo>
                    <a:pt x="114" y="214"/>
                    <a:pt x="129" y="218"/>
                    <a:pt x="142" y="208"/>
                  </a:cubicBezTo>
                  <a:cubicBezTo>
                    <a:pt x="157" y="197"/>
                    <a:pt x="160" y="181"/>
                    <a:pt x="156" y="165"/>
                  </a:cubicBezTo>
                  <a:cubicBezTo>
                    <a:pt x="170" y="172"/>
                    <a:pt x="187" y="171"/>
                    <a:pt x="197" y="155"/>
                  </a:cubicBezTo>
                  <a:cubicBezTo>
                    <a:pt x="211" y="134"/>
                    <a:pt x="200" y="112"/>
                    <a:pt x="181" y="99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Freeform 224"/>
            <p:cNvSpPr/>
            <p:nvPr/>
          </p:nvSpPr>
          <p:spPr bwMode="auto">
            <a:xfrm>
              <a:off x="1016257" y="5133377"/>
              <a:ext cx="314325" cy="330200"/>
            </a:xfrm>
            <a:custGeom>
              <a:avLst/>
              <a:gdLst>
                <a:gd name="T0" fmla="*/ 157 w 196"/>
                <a:gd name="T1" fmla="*/ 53 h 205"/>
                <a:gd name="T2" fmla="*/ 127 w 196"/>
                <a:gd name="T3" fmla="*/ 4 h 205"/>
                <a:gd name="T4" fmla="*/ 82 w 196"/>
                <a:gd name="T5" fmla="*/ 31 h 205"/>
                <a:gd name="T6" fmla="*/ 14 w 196"/>
                <a:gd name="T7" fmla="*/ 53 h 205"/>
                <a:gd name="T8" fmla="*/ 40 w 196"/>
                <a:gd name="T9" fmla="*/ 118 h 205"/>
                <a:gd name="T10" fmla="*/ 75 w 196"/>
                <a:gd name="T11" fmla="*/ 173 h 205"/>
                <a:gd name="T12" fmla="*/ 133 w 196"/>
                <a:gd name="T13" fmla="*/ 157 h 205"/>
                <a:gd name="T14" fmla="*/ 167 w 196"/>
                <a:gd name="T15" fmla="*/ 153 h 205"/>
                <a:gd name="T16" fmla="*/ 167 w 196"/>
                <a:gd name="T17" fmla="*/ 120 h 205"/>
                <a:gd name="T18" fmla="*/ 194 w 196"/>
                <a:gd name="T19" fmla="*/ 95 h 205"/>
                <a:gd name="T20" fmla="*/ 157 w 196"/>
                <a:gd name="T21" fmla="*/ 5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205">
                  <a:moveTo>
                    <a:pt x="157" y="53"/>
                  </a:moveTo>
                  <a:cubicBezTo>
                    <a:pt x="156" y="32"/>
                    <a:pt x="150" y="9"/>
                    <a:pt x="127" y="4"/>
                  </a:cubicBezTo>
                  <a:cubicBezTo>
                    <a:pt x="107" y="0"/>
                    <a:pt x="85" y="12"/>
                    <a:pt x="82" y="31"/>
                  </a:cubicBezTo>
                  <a:cubicBezTo>
                    <a:pt x="60" y="15"/>
                    <a:pt x="28" y="30"/>
                    <a:pt x="14" y="53"/>
                  </a:cubicBezTo>
                  <a:cubicBezTo>
                    <a:pt x="0" y="78"/>
                    <a:pt x="15" y="110"/>
                    <a:pt x="40" y="118"/>
                  </a:cubicBezTo>
                  <a:cubicBezTo>
                    <a:pt x="9" y="141"/>
                    <a:pt x="41" y="194"/>
                    <a:pt x="75" y="173"/>
                  </a:cubicBezTo>
                  <a:cubicBezTo>
                    <a:pt x="89" y="205"/>
                    <a:pt x="128" y="187"/>
                    <a:pt x="133" y="157"/>
                  </a:cubicBezTo>
                  <a:cubicBezTo>
                    <a:pt x="144" y="163"/>
                    <a:pt x="159" y="166"/>
                    <a:pt x="167" y="153"/>
                  </a:cubicBezTo>
                  <a:cubicBezTo>
                    <a:pt x="174" y="142"/>
                    <a:pt x="173" y="130"/>
                    <a:pt x="167" y="120"/>
                  </a:cubicBezTo>
                  <a:cubicBezTo>
                    <a:pt x="181" y="120"/>
                    <a:pt x="192" y="111"/>
                    <a:pt x="194" y="95"/>
                  </a:cubicBezTo>
                  <a:cubicBezTo>
                    <a:pt x="196" y="72"/>
                    <a:pt x="177" y="57"/>
                    <a:pt x="157" y="53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" name="Freeform 225"/>
            <p:cNvSpPr/>
            <p:nvPr/>
          </p:nvSpPr>
          <p:spPr bwMode="auto">
            <a:xfrm>
              <a:off x="1257557" y="4936527"/>
              <a:ext cx="273050" cy="269875"/>
            </a:xfrm>
            <a:custGeom>
              <a:avLst/>
              <a:gdLst>
                <a:gd name="T0" fmla="*/ 155 w 170"/>
                <a:gd name="T1" fmla="*/ 135 h 167"/>
                <a:gd name="T2" fmla="*/ 134 w 170"/>
                <a:gd name="T3" fmla="*/ 72 h 167"/>
                <a:gd name="T4" fmla="*/ 73 w 170"/>
                <a:gd name="T5" fmla="*/ 38 h 167"/>
                <a:gd name="T6" fmla="*/ 6 w 170"/>
                <a:gd name="T7" fmla="*/ 44 h 167"/>
                <a:gd name="T8" fmla="*/ 27 w 170"/>
                <a:gd name="T9" fmla="*/ 99 h 167"/>
                <a:gd name="T10" fmla="*/ 70 w 170"/>
                <a:gd name="T11" fmla="*/ 126 h 167"/>
                <a:gd name="T12" fmla="*/ 155 w 170"/>
                <a:gd name="T13" fmla="*/ 13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67">
                  <a:moveTo>
                    <a:pt x="155" y="135"/>
                  </a:moveTo>
                  <a:cubicBezTo>
                    <a:pt x="170" y="111"/>
                    <a:pt x="160" y="78"/>
                    <a:pt x="134" y="72"/>
                  </a:cubicBezTo>
                  <a:cubicBezTo>
                    <a:pt x="160" y="33"/>
                    <a:pt x="101" y="0"/>
                    <a:pt x="73" y="38"/>
                  </a:cubicBezTo>
                  <a:cubicBezTo>
                    <a:pt x="56" y="17"/>
                    <a:pt x="17" y="12"/>
                    <a:pt x="6" y="44"/>
                  </a:cubicBezTo>
                  <a:cubicBezTo>
                    <a:pt x="0" y="63"/>
                    <a:pt x="5" y="95"/>
                    <a:pt x="27" y="99"/>
                  </a:cubicBezTo>
                  <a:cubicBezTo>
                    <a:pt x="11" y="125"/>
                    <a:pt x="54" y="152"/>
                    <a:pt x="70" y="126"/>
                  </a:cubicBezTo>
                  <a:cubicBezTo>
                    <a:pt x="87" y="157"/>
                    <a:pt x="135" y="167"/>
                    <a:pt x="155" y="135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226"/>
            <p:cNvSpPr/>
            <p:nvPr/>
          </p:nvSpPr>
          <p:spPr bwMode="auto">
            <a:xfrm>
              <a:off x="1435357" y="5227040"/>
              <a:ext cx="293688" cy="303213"/>
            </a:xfrm>
            <a:custGeom>
              <a:avLst/>
              <a:gdLst>
                <a:gd name="T0" fmla="*/ 119 w 182"/>
                <a:gd name="T1" fmla="*/ 157 h 189"/>
                <a:gd name="T2" fmla="*/ 168 w 182"/>
                <a:gd name="T3" fmla="*/ 142 h 189"/>
                <a:gd name="T4" fmla="*/ 141 w 182"/>
                <a:gd name="T5" fmla="*/ 91 h 189"/>
                <a:gd name="T6" fmla="*/ 132 w 182"/>
                <a:gd name="T7" fmla="*/ 38 h 189"/>
                <a:gd name="T8" fmla="*/ 89 w 182"/>
                <a:gd name="T9" fmla="*/ 45 h 189"/>
                <a:gd name="T10" fmla="*/ 37 w 182"/>
                <a:gd name="T11" fmla="*/ 105 h 189"/>
                <a:gd name="T12" fmla="*/ 70 w 182"/>
                <a:gd name="T13" fmla="*/ 148 h 189"/>
                <a:gd name="T14" fmla="*/ 89 w 182"/>
                <a:gd name="T15" fmla="*/ 183 h 189"/>
                <a:gd name="T16" fmla="*/ 119 w 182"/>
                <a:gd name="T17" fmla="*/ 15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189">
                  <a:moveTo>
                    <a:pt x="119" y="157"/>
                  </a:moveTo>
                  <a:cubicBezTo>
                    <a:pt x="137" y="168"/>
                    <a:pt x="157" y="161"/>
                    <a:pt x="168" y="142"/>
                  </a:cubicBezTo>
                  <a:cubicBezTo>
                    <a:pt x="182" y="117"/>
                    <a:pt x="163" y="98"/>
                    <a:pt x="141" y="91"/>
                  </a:cubicBezTo>
                  <a:cubicBezTo>
                    <a:pt x="155" y="72"/>
                    <a:pt x="156" y="50"/>
                    <a:pt x="132" y="38"/>
                  </a:cubicBezTo>
                  <a:cubicBezTo>
                    <a:pt x="118" y="31"/>
                    <a:pt x="97" y="31"/>
                    <a:pt x="89" y="45"/>
                  </a:cubicBezTo>
                  <a:cubicBezTo>
                    <a:pt x="46" y="0"/>
                    <a:pt x="0" y="87"/>
                    <a:pt x="37" y="105"/>
                  </a:cubicBezTo>
                  <a:cubicBezTo>
                    <a:pt x="15" y="128"/>
                    <a:pt x="49" y="160"/>
                    <a:pt x="70" y="148"/>
                  </a:cubicBezTo>
                  <a:cubicBezTo>
                    <a:pt x="68" y="163"/>
                    <a:pt x="73" y="177"/>
                    <a:pt x="89" y="183"/>
                  </a:cubicBezTo>
                  <a:cubicBezTo>
                    <a:pt x="106" y="189"/>
                    <a:pt x="116" y="172"/>
                    <a:pt x="119" y="15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" name="Freeform 228"/>
            <p:cNvSpPr/>
            <p:nvPr/>
          </p:nvSpPr>
          <p:spPr bwMode="auto">
            <a:xfrm>
              <a:off x="1084519" y="5096865"/>
              <a:ext cx="636588" cy="1225550"/>
            </a:xfrm>
            <a:custGeom>
              <a:avLst/>
              <a:gdLst>
                <a:gd name="T0" fmla="*/ 385 w 395"/>
                <a:gd name="T1" fmla="*/ 317 h 762"/>
                <a:gd name="T2" fmla="*/ 379 w 395"/>
                <a:gd name="T3" fmla="*/ 314 h 762"/>
                <a:gd name="T4" fmla="*/ 375 w 395"/>
                <a:gd name="T5" fmla="*/ 317 h 762"/>
                <a:gd name="T6" fmla="*/ 298 w 395"/>
                <a:gd name="T7" fmla="*/ 414 h 762"/>
                <a:gd name="T8" fmla="*/ 244 w 395"/>
                <a:gd name="T9" fmla="*/ 414 h 762"/>
                <a:gd name="T10" fmla="*/ 246 w 395"/>
                <a:gd name="T11" fmla="*/ 372 h 762"/>
                <a:gd name="T12" fmla="*/ 304 w 395"/>
                <a:gd name="T13" fmla="*/ 175 h 762"/>
                <a:gd name="T14" fmla="*/ 301 w 395"/>
                <a:gd name="T15" fmla="*/ 173 h 762"/>
                <a:gd name="T16" fmla="*/ 293 w 395"/>
                <a:gd name="T17" fmla="*/ 177 h 762"/>
                <a:gd name="T18" fmla="*/ 241 w 395"/>
                <a:gd name="T19" fmla="*/ 239 h 762"/>
                <a:gd name="T20" fmla="*/ 216 w 395"/>
                <a:gd name="T21" fmla="*/ 168 h 762"/>
                <a:gd name="T22" fmla="*/ 207 w 395"/>
                <a:gd name="T23" fmla="*/ 70 h 762"/>
                <a:gd name="T24" fmla="*/ 196 w 395"/>
                <a:gd name="T25" fmla="*/ 42 h 762"/>
                <a:gd name="T26" fmla="*/ 194 w 395"/>
                <a:gd name="T27" fmla="*/ 37 h 762"/>
                <a:gd name="T28" fmla="*/ 172 w 395"/>
                <a:gd name="T29" fmla="*/ 4 h 762"/>
                <a:gd name="T30" fmla="*/ 172 w 395"/>
                <a:gd name="T31" fmla="*/ 3 h 762"/>
                <a:gd name="T32" fmla="*/ 168 w 395"/>
                <a:gd name="T33" fmla="*/ 1 h 762"/>
                <a:gd name="T34" fmla="*/ 163 w 395"/>
                <a:gd name="T35" fmla="*/ 2 h 762"/>
                <a:gd name="T36" fmla="*/ 162 w 395"/>
                <a:gd name="T37" fmla="*/ 9 h 762"/>
                <a:gd name="T38" fmla="*/ 181 w 395"/>
                <a:gd name="T39" fmla="*/ 86 h 762"/>
                <a:gd name="T40" fmla="*/ 175 w 395"/>
                <a:gd name="T41" fmla="*/ 160 h 762"/>
                <a:gd name="T42" fmla="*/ 79 w 395"/>
                <a:gd name="T43" fmla="*/ 117 h 762"/>
                <a:gd name="T44" fmla="*/ 78 w 395"/>
                <a:gd name="T45" fmla="*/ 114 h 762"/>
                <a:gd name="T46" fmla="*/ 78 w 395"/>
                <a:gd name="T47" fmla="*/ 114 h 762"/>
                <a:gd name="T48" fmla="*/ 72 w 395"/>
                <a:gd name="T49" fmla="*/ 114 h 762"/>
                <a:gd name="T50" fmla="*/ 92 w 395"/>
                <a:gd name="T51" fmla="*/ 205 h 762"/>
                <a:gd name="T52" fmla="*/ 139 w 395"/>
                <a:gd name="T53" fmla="*/ 242 h 762"/>
                <a:gd name="T54" fmla="*/ 171 w 395"/>
                <a:gd name="T55" fmla="*/ 303 h 762"/>
                <a:gd name="T56" fmla="*/ 164 w 395"/>
                <a:gd name="T57" fmla="*/ 373 h 762"/>
                <a:gd name="T58" fmla="*/ 104 w 395"/>
                <a:gd name="T59" fmla="*/ 402 h 762"/>
                <a:gd name="T60" fmla="*/ 58 w 395"/>
                <a:gd name="T61" fmla="*/ 386 h 762"/>
                <a:gd name="T62" fmla="*/ 7 w 395"/>
                <a:gd name="T63" fmla="*/ 354 h 762"/>
                <a:gd name="T64" fmla="*/ 2 w 395"/>
                <a:gd name="T65" fmla="*/ 356 h 762"/>
                <a:gd name="T66" fmla="*/ 2 w 395"/>
                <a:gd name="T67" fmla="*/ 356 h 762"/>
                <a:gd name="T68" fmla="*/ 1 w 395"/>
                <a:gd name="T69" fmla="*/ 361 h 762"/>
                <a:gd name="T70" fmla="*/ 62 w 395"/>
                <a:gd name="T71" fmla="*/ 430 h 762"/>
                <a:gd name="T72" fmla="*/ 127 w 395"/>
                <a:gd name="T73" fmla="*/ 522 h 762"/>
                <a:gd name="T74" fmla="*/ 113 w 395"/>
                <a:gd name="T75" fmla="*/ 744 h 762"/>
                <a:gd name="T76" fmla="*/ 115 w 395"/>
                <a:gd name="T77" fmla="*/ 751 h 762"/>
                <a:gd name="T78" fmla="*/ 116 w 395"/>
                <a:gd name="T79" fmla="*/ 753 h 762"/>
                <a:gd name="T80" fmla="*/ 169 w 395"/>
                <a:gd name="T81" fmla="*/ 755 h 762"/>
                <a:gd name="T82" fmla="*/ 256 w 395"/>
                <a:gd name="T83" fmla="*/ 753 h 762"/>
                <a:gd name="T84" fmla="*/ 259 w 395"/>
                <a:gd name="T85" fmla="*/ 750 h 762"/>
                <a:gd name="T86" fmla="*/ 262 w 395"/>
                <a:gd name="T87" fmla="*/ 745 h 762"/>
                <a:gd name="T88" fmla="*/ 243 w 395"/>
                <a:gd name="T89" fmla="*/ 659 h 762"/>
                <a:gd name="T90" fmla="*/ 256 w 395"/>
                <a:gd name="T91" fmla="*/ 506 h 762"/>
                <a:gd name="T92" fmla="*/ 340 w 395"/>
                <a:gd name="T93" fmla="*/ 413 h 762"/>
                <a:gd name="T94" fmla="*/ 385 w 395"/>
                <a:gd name="T95" fmla="*/ 317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5" h="762">
                  <a:moveTo>
                    <a:pt x="385" y="317"/>
                  </a:moveTo>
                  <a:cubicBezTo>
                    <a:pt x="384" y="313"/>
                    <a:pt x="381" y="313"/>
                    <a:pt x="379" y="314"/>
                  </a:cubicBezTo>
                  <a:cubicBezTo>
                    <a:pt x="377" y="314"/>
                    <a:pt x="375" y="315"/>
                    <a:pt x="375" y="317"/>
                  </a:cubicBezTo>
                  <a:cubicBezTo>
                    <a:pt x="361" y="359"/>
                    <a:pt x="333" y="389"/>
                    <a:pt x="298" y="414"/>
                  </a:cubicBezTo>
                  <a:cubicBezTo>
                    <a:pt x="283" y="424"/>
                    <a:pt x="252" y="439"/>
                    <a:pt x="244" y="414"/>
                  </a:cubicBezTo>
                  <a:cubicBezTo>
                    <a:pt x="239" y="401"/>
                    <a:pt x="243" y="385"/>
                    <a:pt x="246" y="372"/>
                  </a:cubicBezTo>
                  <a:cubicBezTo>
                    <a:pt x="261" y="304"/>
                    <a:pt x="330" y="251"/>
                    <a:pt x="304" y="175"/>
                  </a:cubicBezTo>
                  <a:cubicBezTo>
                    <a:pt x="303" y="174"/>
                    <a:pt x="302" y="173"/>
                    <a:pt x="301" y="173"/>
                  </a:cubicBezTo>
                  <a:cubicBezTo>
                    <a:pt x="299" y="171"/>
                    <a:pt x="294" y="173"/>
                    <a:pt x="293" y="177"/>
                  </a:cubicBezTo>
                  <a:cubicBezTo>
                    <a:pt x="290" y="204"/>
                    <a:pt x="275" y="245"/>
                    <a:pt x="241" y="239"/>
                  </a:cubicBezTo>
                  <a:cubicBezTo>
                    <a:pt x="214" y="234"/>
                    <a:pt x="216" y="188"/>
                    <a:pt x="216" y="168"/>
                  </a:cubicBezTo>
                  <a:cubicBezTo>
                    <a:pt x="216" y="135"/>
                    <a:pt x="214" y="102"/>
                    <a:pt x="207" y="70"/>
                  </a:cubicBezTo>
                  <a:cubicBezTo>
                    <a:pt x="205" y="60"/>
                    <a:pt x="201" y="51"/>
                    <a:pt x="196" y="42"/>
                  </a:cubicBezTo>
                  <a:cubicBezTo>
                    <a:pt x="196" y="40"/>
                    <a:pt x="195" y="38"/>
                    <a:pt x="194" y="37"/>
                  </a:cubicBezTo>
                  <a:cubicBezTo>
                    <a:pt x="190" y="24"/>
                    <a:pt x="182" y="13"/>
                    <a:pt x="172" y="4"/>
                  </a:cubicBezTo>
                  <a:cubicBezTo>
                    <a:pt x="172" y="4"/>
                    <a:pt x="172" y="4"/>
                    <a:pt x="172" y="3"/>
                  </a:cubicBezTo>
                  <a:cubicBezTo>
                    <a:pt x="171" y="1"/>
                    <a:pt x="170" y="1"/>
                    <a:pt x="168" y="1"/>
                  </a:cubicBezTo>
                  <a:cubicBezTo>
                    <a:pt x="166" y="0"/>
                    <a:pt x="164" y="1"/>
                    <a:pt x="163" y="2"/>
                  </a:cubicBezTo>
                  <a:cubicBezTo>
                    <a:pt x="161" y="4"/>
                    <a:pt x="160" y="6"/>
                    <a:pt x="162" y="9"/>
                  </a:cubicBezTo>
                  <a:cubicBezTo>
                    <a:pt x="177" y="30"/>
                    <a:pt x="179" y="61"/>
                    <a:pt x="181" y="86"/>
                  </a:cubicBezTo>
                  <a:cubicBezTo>
                    <a:pt x="183" y="111"/>
                    <a:pt x="182" y="137"/>
                    <a:pt x="175" y="160"/>
                  </a:cubicBezTo>
                  <a:cubicBezTo>
                    <a:pt x="157" y="227"/>
                    <a:pt x="87" y="154"/>
                    <a:pt x="79" y="117"/>
                  </a:cubicBezTo>
                  <a:cubicBezTo>
                    <a:pt x="79" y="116"/>
                    <a:pt x="79" y="115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7" y="112"/>
                    <a:pt x="73" y="111"/>
                    <a:pt x="72" y="114"/>
                  </a:cubicBezTo>
                  <a:cubicBezTo>
                    <a:pt x="58" y="148"/>
                    <a:pt x="68" y="179"/>
                    <a:pt x="92" y="205"/>
                  </a:cubicBezTo>
                  <a:cubicBezTo>
                    <a:pt x="106" y="219"/>
                    <a:pt x="124" y="229"/>
                    <a:pt x="139" y="242"/>
                  </a:cubicBezTo>
                  <a:cubicBezTo>
                    <a:pt x="159" y="258"/>
                    <a:pt x="168" y="278"/>
                    <a:pt x="171" y="303"/>
                  </a:cubicBezTo>
                  <a:cubicBezTo>
                    <a:pt x="174" y="327"/>
                    <a:pt x="171" y="351"/>
                    <a:pt x="164" y="373"/>
                  </a:cubicBezTo>
                  <a:cubicBezTo>
                    <a:pt x="154" y="403"/>
                    <a:pt x="133" y="409"/>
                    <a:pt x="104" y="402"/>
                  </a:cubicBezTo>
                  <a:cubicBezTo>
                    <a:pt x="89" y="398"/>
                    <a:pt x="73" y="391"/>
                    <a:pt x="58" y="386"/>
                  </a:cubicBezTo>
                  <a:cubicBezTo>
                    <a:pt x="43" y="380"/>
                    <a:pt x="14" y="371"/>
                    <a:pt x="7" y="354"/>
                  </a:cubicBezTo>
                  <a:cubicBezTo>
                    <a:pt x="6" y="351"/>
                    <a:pt x="1" y="352"/>
                    <a:pt x="2" y="356"/>
                  </a:cubicBezTo>
                  <a:cubicBezTo>
                    <a:pt x="2" y="356"/>
                    <a:pt x="2" y="356"/>
                    <a:pt x="2" y="356"/>
                  </a:cubicBezTo>
                  <a:cubicBezTo>
                    <a:pt x="1" y="357"/>
                    <a:pt x="0" y="359"/>
                    <a:pt x="1" y="361"/>
                  </a:cubicBezTo>
                  <a:cubicBezTo>
                    <a:pt x="15" y="389"/>
                    <a:pt x="39" y="409"/>
                    <a:pt x="62" y="430"/>
                  </a:cubicBezTo>
                  <a:cubicBezTo>
                    <a:pt x="90" y="456"/>
                    <a:pt x="113" y="487"/>
                    <a:pt x="127" y="522"/>
                  </a:cubicBezTo>
                  <a:cubicBezTo>
                    <a:pt x="154" y="592"/>
                    <a:pt x="146" y="678"/>
                    <a:pt x="113" y="744"/>
                  </a:cubicBezTo>
                  <a:cubicBezTo>
                    <a:pt x="111" y="747"/>
                    <a:pt x="113" y="750"/>
                    <a:pt x="115" y="751"/>
                  </a:cubicBezTo>
                  <a:cubicBezTo>
                    <a:pt x="115" y="752"/>
                    <a:pt x="116" y="753"/>
                    <a:pt x="116" y="753"/>
                  </a:cubicBezTo>
                  <a:cubicBezTo>
                    <a:pt x="129" y="762"/>
                    <a:pt x="155" y="756"/>
                    <a:pt x="169" y="755"/>
                  </a:cubicBezTo>
                  <a:cubicBezTo>
                    <a:pt x="197" y="753"/>
                    <a:pt x="229" y="760"/>
                    <a:pt x="256" y="753"/>
                  </a:cubicBezTo>
                  <a:cubicBezTo>
                    <a:pt x="257" y="753"/>
                    <a:pt x="258" y="752"/>
                    <a:pt x="259" y="750"/>
                  </a:cubicBezTo>
                  <a:cubicBezTo>
                    <a:pt x="261" y="751"/>
                    <a:pt x="264" y="747"/>
                    <a:pt x="262" y="745"/>
                  </a:cubicBezTo>
                  <a:cubicBezTo>
                    <a:pt x="242" y="726"/>
                    <a:pt x="245" y="685"/>
                    <a:pt x="243" y="659"/>
                  </a:cubicBezTo>
                  <a:cubicBezTo>
                    <a:pt x="237" y="608"/>
                    <a:pt x="234" y="554"/>
                    <a:pt x="256" y="506"/>
                  </a:cubicBezTo>
                  <a:cubicBezTo>
                    <a:pt x="273" y="467"/>
                    <a:pt x="310" y="441"/>
                    <a:pt x="340" y="413"/>
                  </a:cubicBezTo>
                  <a:cubicBezTo>
                    <a:pt x="366" y="388"/>
                    <a:pt x="395" y="355"/>
                    <a:pt x="385" y="31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2487294" y="2060513"/>
            <a:ext cx="70377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190">
              <a:lnSpc>
                <a:spcPct val="150000"/>
              </a:lnSpc>
            </a:pPr>
            <a:r>
              <a:rPr lang="zh-CN" altLang="en-US" sz="20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步骤三：使用</a:t>
            </a:r>
            <a:r>
              <a:rPr lang="en-US" altLang="zh-CN" sz="20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use</a:t>
            </a:r>
            <a:r>
              <a:rPr lang="zh-CN" altLang="en-US" sz="20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调度模块</a:t>
            </a:r>
            <a:endParaRPr lang="en-US" altLang="zh-CN" sz="2000" kern="100" dirty="0">
              <a:latin typeface="微软雅黑" charset="-122"/>
              <a:ea typeface="微软雅黑" charset="-122"/>
              <a:cs typeface="Times New Roman" panose="02020603050405020304" pitchFamily="18" charset="0"/>
            </a:endParaRPr>
          </a:p>
          <a:p>
            <a:pPr indent="504190">
              <a:lnSpc>
                <a:spcPct val="150000"/>
              </a:lnSpc>
            </a:pPr>
            <a:endParaRPr lang="en-US" altLang="zh-CN" sz="2000" kern="100" dirty="0">
              <a:latin typeface="微软雅黑" charset="-122"/>
              <a:ea typeface="微软雅黑" charset="-122"/>
              <a:cs typeface="Times New Roman" panose="02020603050405020304" pitchFamily="18" charset="0"/>
            </a:endParaRPr>
          </a:p>
          <a:p>
            <a:pPr indent="504190">
              <a:lnSpc>
                <a:spcPct val="150000"/>
              </a:lnSpc>
            </a:pPr>
            <a:r>
              <a:rPr lang="zh-CN" altLang="en-US" sz="20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通过命令</a:t>
            </a:r>
            <a:r>
              <a:rPr lang="en-US" altLang="zh-CN" sz="20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use </a:t>
            </a:r>
            <a:r>
              <a:rPr lang="en-US" altLang="zh-CN" sz="2000" kern="100" dirty="0" err="1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ExploitName</a:t>
            </a:r>
            <a:r>
              <a:rPr lang="zh-CN" altLang="en-US" sz="20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加载模块，如果</a:t>
            </a:r>
            <a:r>
              <a:rPr lang="en-US" altLang="zh-CN" sz="20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”&gt;”</a:t>
            </a:r>
            <a:r>
              <a:rPr lang="zh-CN" altLang="en-US" sz="20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左边与之前发生变化（最小方），则模块加载成功。 </a:t>
            </a:r>
            <a:endParaRPr lang="en-US" altLang="zh-CN" sz="2000" kern="100" dirty="0">
              <a:latin typeface="微软雅黑" charset="-122"/>
              <a:ea typeface="微软雅黑" charset="-122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487295" y="645795"/>
            <a:ext cx="6648042" cy="731520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1698" y="725724"/>
            <a:ext cx="651492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利用</a:t>
            </a:r>
            <a:r>
              <a:rPr lang="en-US" altLang="zh-CN" sz="3200" b="1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Metasploit</a:t>
            </a:r>
            <a:r>
              <a:rPr lang="zh-CN" altLang="en-US" sz="3200" b="1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的执行攻击的步骤</a:t>
            </a:r>
            <a:endParaRPr lang="x-none" altLang="en-US" sz="3200" b="1" dirty="0">
              <a:solidFill>
                <a:schemeClr val="bg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pic>
        <p:nvPicPr>
          <p:cNvPr id="4" name="图片 3" descr="屏幕剪辑">
            <a:extLst>
              <a:ext uri="{FF2B5EF4-FFF2-40B4-BE49-F238E27FC236}">
                <a16:creationId xmlns:a16="http://schemas.microsoft.com/office/drawing/2014/main" id="{F574EC7A-0F23-4A94-8C93-57F88B07D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294" y="4083557"/>
            <a:ext cx="7283426" cy="361162"/>
          </a:xfrm>
          <a:prstGeom prst="rect">
            <a:avLst/>
          </a:prstGeom>
        </p:spPr>
      </p:pic>
      <p:pic>
        <p:nvPicPr>
          <p:cNvPr id="7" name="图片 6" descr="屏幕剪辑">
            <a:extLst>
              <a:ext uri="{FF2B5EF4-FFF2-40B4-BE49-F238E27FC236}">
                <a16:creationId xmlns:a16="http://schemas.microsoft.com/office/drawing/2014/main" id="{5CD6D7BE-3D77-47BD-A85E-6340380F21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295" y="4439149"/>
            <a:ext cx="3170556" cy="43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54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425</Words>
  <Application>Microsoft Office PowerPoint</Application>
  <PresentationFormat>自定义</PresentationFormat>
  <Paragraphs>55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宋体</vt:lpstr>
      <vt:lpstr>微软雅黑</vt:lpstr>
      <vt:lpstr>Arial</vt:lpstr>
      <vt:lpstr>Calibri</vt:lpstr>
      <vt:lpstr>Calibri Light</vt:lpstr>
      <vt:lpstr>Century Gothic</vt:lpstr>
      <vt:lpstr>Times New Roman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SQ</dc:creator>
  <cp:lastModifiedBy>莫宇剑</cp:lastModifiedBy>
  <cp:revision>400</cp:revision>
  <dcterms:created xsi:type="dcterms:W3CDTF">2017-12-06T07:51:33Z</dcterms:created>
  <dcterms:modified xsi:type="dcterms:W3CDTF">2017-12-11T07:25:26Z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2052-10.1.0.5707</vt:lpwstr>
  </property>
</Properties>
</file>