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7" r:id="rId4"/>
    <p:sldId id="318" r:id="rId5"/>
    <p:sldId id="286" r:id="rId6"/>
    <p:sldId id="319" r:id="rId7"/>
    <p:sldId id="320" r:id="rId8"/>
    <p:sldId id="322" r:id="rId9"/>
    <p:sldId id="324" r:id="rId10"/>
    <p:sldId id="323" r:id="rId11"/>
    <p:sldId id="325" r:id="rId12"/>
    <p:sldId id="326" r:id="rId13"/>
    <p:sldId id="257" r:id="rId14"/>
  </p:sldIdLst>
  <p:sldSz cx="12195175" cy="6859588"/>
  <p:notesSz cx="7104063" cy="10234613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52" y="5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知识点：启动配置文件执行攻击</a:t>
            </a:r>
            <a:endParaRPr lang="zh-CN" altLang="en-US" sz="5400" dirty="0">
              <a:latin typeface="Arial" panose="020806040202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487295" y="645795"/>
            <a:ext cx="455168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E8D6F9-BC03-4235-BCF6-A465CE40A512}"/>
              </a:ext>
            </a:extLst>
          </p:cNvPr>
          <p:cNvSpPr txBox="1"/>
          <p:nvPr/>
        </p:nvSpPr>
        <p:spPr>
          <a:xfrm>
            <a:off x="2450299" y="2055223"/>
            <a:ext cx="736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6FBF625A-7CBA-4E5A-8DE3-AAA3DEDED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8"/>
          <a:stretch/>
        </p:blipFill>
        <p:spPr>
          <a:xfrm>
            <a:off x="1729045" y="2100977"/>
            <a:ext cx="7284539" cy="17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487295" y="645795"/>
            <a:ext cx="455168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E8D6F9-BC03-4235-BCF6-A465CE40A512}"/>
              </a:ext>
            </a:extLst>
          </p:cNvPr>
          <p:cNvSpPr txBox="1"/>
          <p:nvPr/>
        </p:nvSpPr>
        <p:spPr>
          <a:xfrm>
            <a:off x="2450299" y="2055223"/>
            <a:ext cx="736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F74B62DC-A181-481B-8608-35899D55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13" y="1833397"/>
            <a:ext cx="4745138" cy="443651"/>
          </a:xfrm>
          <a:prstGeom prst="rect">
            <a:avLst/>
          </a:prstGeom>
        </p:spPr>
      </p:pic>
      <p:pic>
        <p:nvPicPr>
          <p:cNvPr id="17" name="图片 16" descr="屏幕剪辑">
            <a:extLst>
              <a:ext uri="{FF2B5EF4-FFF2-40B4-BE49-F238E27FC236}">
                <a16:creationId xmlns:a16="http://schemas.microsoft.com/office/drawing/2014/main" id="{A1B0FEB3-D304-4EFE-941E-79D2F22ED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20" y="2424555"/>
            <a:ext cx="7893456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6271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695" indent="226695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charset="-122"/>
                <a:ea typeface="微软雅黑" charset="-122"/>
              </a:rPr>
              <a:t>谢谢</a:t>
            </a:r>
            <a:endParaRPr lang="zh-CN" altLang="zh-CN" sz="32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06725" y="1348740"/>
            <a:ext cx="5930900" cy="50228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06725" y="1938680"/>
            <a:ext cx="5930900" cy="502285"/>
            <a:chOff x="3710491" y="1059582"/>
            <a:chExt cx="4101695" cy="599235"/>
          </a:xfrm>
        </p:grpSpPr>
        <p:grpSp>
          <p:nvGrpSpPr>
            <p:cNvPr id="12" name="组合 1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4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5" name="TextBox 35"/>
              <p:cNvSpPr txBox="1"/>
              <p:nvPr/>
            </p:nvSpPr>
            <p:spPr>
              <a:xfrm>
                <a:off x="4246444" y="1253634"/>
                <a:ext cx="449515" cy="44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2</a:t>
                </a:r>
              </a:p>
            </p:txBody>
          </p:sp>
        </p:grpSp>
        <p:sp>
          <p:nvSpPr>
            <p:cNvPr id="16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12646" y="3717208"/>
            <a:ext cx="5930900" cy="502285"/>
            <a:chOff x="3710491" y="1059582"/>
            <a:chExt cx="4101695" cy="59923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1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5B9BD5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2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3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12646" y="4876717"/>
            <a:ext cx="5930900" cy="502285"/>
            <a:chOff x="3710491" y="1059582"/>
            <a:chExt cx="4101695" cy="599235"/>
          </a:xfrm>
        </p:grpSpPr>
        <p:grpSp>
          <p:nvGrpSpPr>
            <p:cNvPr id="26" name="组合 2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9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0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2320E71-0B09-41CE-902E-580999D89832}"/>
              </a:ext>
            </a:extLst>
          </p:cNvPr>
          <p:cNvGrpSpPr/>
          <p:nvPr/>
        </p:nvGrpSpPr>
        <p:grpSpPr>
          <a:xfrm>
            <a:off x="3006725" y="3117396"/>
            <a:ext cx="5930900" cy="502285"/>
            <a:chOff x="3710491" y="1059582"/>
            <a:chExt cx="4101695" cy="5992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97434F1-9F7B-4D57-9BC1-0A3AFC430DC8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38" name="圆角矩形 91">
                <a:extLst>
                  <a:ext uri="{FF2B5EF4-FFF2-40B4-BE49-F238E27FC236}">
                    <a16:creationId xmlns:a16="http://schemas.microsoft.com/office/drawing/2014/main" id="{C2666CCB-871A-467A-9770-CCB63D831914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39" name="圆角矩形 113">
                <a:extLst>
                  <a:ext uri="{FF2B5EF4-FFF2-40B4-BE49-F238E27FC236}">
                    <a16:creationId xmlns:a16="http://schemas.microsoft.com/office/drawing/2014/main" id="{4A7A5DB6-C654-43A8-A52E-9DBE4235860E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0" name="TextBox 35">
                <a:extLst>
                  <a:ext uri="{FF2B5EF4-FFF2-40B4-BE49-F238E27FC236}">
                    <a16:creationId xmlns:a16="http://schemas.microsoft.com/office/drawing/2014/main" id="{B127B52B-B846-4AEA-901E-FAAEB1D65C53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8DA4A5B3-4889-4370-8FA5-76769864471D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CB29060-2C00-4F85-9EFA-5D1279AE52A6}"/>
              </a:ext>
            </a:extLst>
          </p:cNvPr>
          <p:cNvGrpSpPr/>
          <p:nvPr/>
        </p:nvGrpSpPr>
        <p:grpSpPr>
          <a:xfrm>
            <a:off x="3001698" y="2527456"/>
            <a:ext cx="5930900" cy="502285"/>
            <a:chOff x="3710491" y="1059582"/>
            <a:chExt cx="4101695" cy="5992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03F2D3F-8A5C-4F9F-BEB2-855A155325D4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5" name="圆角矩形 12">
                <a:extLst>
                  <a:ext uri="{FF2B5EF4-FFF2-40B4-BE49-F238E27FC236}">
                    <a16:creationId xmlns:a16="http://schemas.microsoft.com/office/drawing/2014/main" id="{B5076B80-ED1F-4A7C-9619-39D23742226E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6" name="圆角矩形 113">
                <a:extLst>
                  <a:ext uri="{FF2B5EF4-FFF2-40B4-BE49-F238E27FC236}">
                    <a16:creationId xmlns:a16="http://schemas.microsoft.com/office/drawing/2014/main" id="{785F7E87-63D6-4F3F-9F71-2249EFE889A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TextBox 35">
                <a:extLst>
                  <a:ext uri="{FF2B5EF4-FFF2-40B4-BE49-F238E27FC236}">
                    <a16:creationId xmlns:a16="http://schemas.microsoft.com/office/drawing/2014/main" id="{F36499A5-EC39-4124-91E4-45D5C448EB15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6FCC9D33-8ABB-404F-8AB8-F34CC9616288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C891C38-0C8E-4773-ADC2-85C735951C3E}"/>
              </a:ext>
            </a:extLst>
          </p:cNvPr>
          <p:cNvGrpSpPr/>
          <p:nvPr/>
        </p:nvGrpSpPr>
        <p:grpSpPr>
          <a:xfrm>
            <a:off x="3001698" y="4298387"/>
            <a:ext cx="5930900" cy="502285"/>
            <a:chOff x="3710491" y="1059582"/>
            <a:chExt cx="4101695" cy="59923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0189918-65EF-4825-87CF-38640F1340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1" name="圆角矩形 19">
                <a:extLst>
                  <a:ext uri="{FF2B5EF4-FFF2-40B4-BE49-F238E27FC236}">
                    <a16:creationId xmlns:a16="http://schemas.microsoft.com/office/drawing/2014/main" id="{0B370904-6EA2-4B95-8ED2-905F82CAED37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2" name="圆角矩形 113">
                <a:extLst>
                  <a:ext uri="{FF2B5EF4-FFF2-40B4-BE49-F238E27FC236}">
                    <a16:creationId xmlns:a16="http://schemas.microsoft.com/office/drawing/2014/main" id="{99404737-9DC9-4A78-9A09-2B7B0AB0179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3" name="TextBox 35">
                <a:extLst>
                  <a:ext uri="{FF2B5EF4-FFF2-40B4-BE49-F238E27FC236}">
                    <a16:creationId xmlns:a16="http://schemas.microsoft.com/office/drawing/2014/main" id="{8473388B-C294-4774-86D5-7F9395CD27FE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A37FDADC-08F5-42FF-B303-0E26459FE6A5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4B19CD-3FF2-4FAC-B86A-C396F3E539E9}"/>
              </a:ext>
            </a:extLst>
          </p:cNvPr>
          <p:cNvGrpSpPr/>
          <p:nvPr/>
        </p:nvGrpSpPr>
        <p:grpSpPr>
          <a:xfrm>
            <a:off x="3001698" y="5465761"/>
            <a:ext cx="5930900" cy="502285"/>
            <a:chOff x="3710491" y="1059582"/>
            <a:chExt cx="4101695" cy="5992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C839FC2-280A-4FFA-9F78-D135BBF13A51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7" name="圆角矩形 26">
                <a:extLst>
                  <a:ext uri="{FF2B5EF4-FFF2-40B4-BE49-F238E27FC236}">
                    <a16:creationId xmlns:a16="http://schemas.microsoft.com/office/drawing/2014/main" id="{B3114E08-5E75-4020-830A-7B2AB11C932B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8" name="圆角矩形 113">
                <a:extLst>
                  <a:ext uri="{FF2B5EF4-FFF2-40B4-BE49-F238E27FC236}">
                    <a16:creationId xmlns:a16="http://schemas.microsoft.com/office/drawing/2014/main" id="{FB0C20CB-D398-42B7-9E80-FAA0BF301220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9" name="TextBox 35">
                <a:extLst>
                  <a:ext uri="{FF2B5EF4-FFF2-40B4-BE49-F238E27FC236}">
                    <a16:creationId xmlns:a16="http://schemas.microsoft.com/office/drawing/2014/main" id="{6EC71761-1F1A-4229-87E2-72C3455852F9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4B256F5C-1E56-4EAD-8742-F590B7E668A2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15A512-A3F1-49E1-8DD5-C07CF758356D}"/>
              </a:ext>
            </a:extLst>
          </p:cNvPr>
          <p:cNvSpPr txBox="1"/>
          <p:nvPr/>
        </p:nvSpPr>
        <p:spPr>
          <a:xfrm>
            <a:off x="3803235" y="1435482"/>
            <a:ext cx="50465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ms08-067_netapi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漏洞两个可用攻击特征</a:t>
            </a:r>
          </a:p>
          <a:p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611994D-59C1-473C-AA77-4C2C745AC31F}"/>
              </a:ext>
            </a:extLst>
          </p:cNvPr>
          <p:cNvSpPr txBox="1"/>
          <p:nvPr/>
        </p:nvSpPr>
        <p:spPr>
          <a:xfrm>
            <a:off x="3803235" y="2014059"/>
            <a:ext cx="504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攻击用密码列表制作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34204B9-2225-4D1F-A993-E75286FABB2F}"/>
              </a:ext>
            </a:extLst>
          </p:cNvPr>
          <p:cNvSpPr txBox="1"/>
          <p:nvPr/>
        </p:nvSpPr>
        <p:spPr>
          <a:xfrm>
            <a:off x="3722210" y="2616054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框架下载安装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820B6B3-4FEB-4D10-ABCA-7E88F6779581}"/>
              </a:ext>
            </a:extLst>
          </p:cNvPr>
          <p:cNvSpPr txBox="1"/>
          <p:nvPr/>
        </p:nvSpPr>
        <p:spPr>
          <a:xfrm>
            <a:off x="3803235" y="3204590"/>
            <a:ext cx="498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6E9276F-31E5-4811-A472-AEDFBEFA6A57}"/>
              </a:ext>
            </a:extLst>
          </p:cNvPr>
          <p:cNvSpPr txBox="1"/>
          <p:nvPr/>
        </p:nvSpPr>
        <p:spPr>
          <a:xfrm>
            <a:off x="3803234" y="3794095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5B3BB9-3932-474C-90CF-E327073D0EB5}"/>
              </a:ext>
            </a:extLst>
          </p:cNvPr>
          <p:cNvSpPr txBox="1"/>
          <p:nvPr/>
        </p:nvSpPr>
        <p:spPr>
          <a:xfrm>
            <a:off x="3744938" y="4388604"/>
            <a:ext cx="691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python-</a:t>
            </a:r>
            <a:r>
              <a:rPr lang="en-US" altLang="zh-CN" sz="2000" b="1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nmap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模块探测主机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445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端口</a:t>
            </a:r>
            <a:endParaRPr lang="zh-CN" altLang="en-US" sz="1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7498D4-AC66-4BD5-9E7E-8C9CC9068C73}"/>
              </a:ext>
            </a:extLst>
          </p:cNvPr>
          <p:cNvSpPr txBox="1"/>
          <p:nvPr/>
        </p:nvSpPr>
        <p:spPr>
          <a:xfrm>
            <a:off x="3814810" y="4963476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设置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TCP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反弹连接的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Payload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E249A1-8398-411F-A01E-883454061BD5}"/>
              </a:ext>
            </a:extLst>
          </p:cNvPr>
          <p:cNvSpPr txBox="1"/>
          <p:nvPr/>
        </p:nvSpPr>
        <p:spPr>
          <a:xfrm>
            <a:off x="3823733" y="5563928"/>
            <a:ext cx="389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针对用户名和密码组合暴破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25" y="3628390"/>
            <a:ext cx="503809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启动配置文件执行攻击</a:t>
            </a:r>
            <a:endParaRPr lang="x-none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5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487295" y="645795"/>
            <a:ext cx="4462756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启动配置文件执行攻击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704472-4EAC-4917-B34C-66AFAAE93A23}"/>
              </a:ext>
            </a:extLst>
          </p:cNvPr>
          <p:cNvSpPr txBox="1"/>
          <p:nvPr/>
        </p:nvSpPr>
        <p:spPr>
          <a:xfrm>
            <a:off x="2384191" y="2264001"/>
            <a:ext cx="75087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在某些特殊的情况下，我们需要紧急对一个目标执行渗透测试。在时间紧迫的同时，我们不能记住具体的操作步骤（针对特定的漏洞，需要执行的相关的操作，如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ms08-067_netapi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漏洞，我们需要在短时间内完成对该漏洞的渗透测试，此时我们需要编写一个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Metasploit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的辅助脚本，帮助我们提高工作效率。）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39337" y="3468728"/>
            <a:ext cx="6096000" cy="4996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462756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启动配置文件执行攻击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704472-4EAC-4917-B34C-66AFAAE93A23}"/>
              </a:ext>
            </a:extLst>
          </p:cNvPr>
          <p:cNvSpPr txBox="1"/>
          <p:nvPr/>
        </p:nvSpPr>
        <p:spPr>
          <a:xfrm>
            <a:off x="2384191" y="2264001"/>
            <a:ext cx="75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为了缩短测试时间可以将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命令写入一个文件，然后在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中加载它。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加载方式：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msfconsole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命令或者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msfconsole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选项。 </a:t>
            </a:r>
          </a:p>
        </p:txBody>
      </p:sp>
    </p:spTree>
    <p:extLst>
      <p:ext uri="{BB962C8B-B14F-4D97-AF65-F5344CB8AC3E}">
        <p14:creationId xmlns:p14="http://schemas.microsoft.com/office/powerpoint/2010/main" val="2145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39337" y="3468728"/>
            <a:ext cx="6096000" cy="4996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462756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启动配置文件执行攻击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704472-4EAC-4917-B34C-66AFAAE93A23}"/>
              </a:ext>
            </a:extLst>
          </p:cNvPr>
          <p:cNvSpPr txBox="1"/>
          <p:nvPr/>
        </p:nvSpPr>
        <p:spPr>
          <a:xfrm>
            <a:off x="2384191" y="2264001"/>
            <a:ext cx="7508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Metasploit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的辅助脚本是通过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脚本来编写的，都是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的基本语法。如下图所示，将一些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Metasploit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常用的命令，按照顺序写入以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结尾的文件中，然后在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参数，导入配置文件就好了。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屏幕剪辑">
            <a:extLst>
              <a:ext uri="{FF2B5EF4-FFF2-40B4-BE49-F238E27FC236}">
                <a16:creationId xmlns:a16="http://schemas.microsoft.com/office/drawing/2014/main" id="{78CE109D-468F-46FA-9438-9FA7306B5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5" y="3757035"/>
            <a:ext cx="5169138" cy="14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4" y="2060513"/>
            <a:ext cx="7037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环境部署：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Windows XP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：作为被攻击机，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192.168.6.135</a:t>
            </a:r>
          </a:p>
          <a:p>
            <a:pPr indent="504190">
              <a:lnSpc>
                <a:spcPct val="150000"/>
              </a:lnSpc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Kali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：攻击机，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192.168.6.136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55168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00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4" y="2060513"/>
            <a:ext cx="70377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《5-1-4  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Metasploit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的执行攻击的步骤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可知，我们攻击一个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Windows XP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系统大概需要的步骤（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Windows 7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系统类似操作，只要找到漏洞即可）。本实验中，使用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《5-1-4  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Metasploit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的执行攻击的步骤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中的环境，便于大家的理解和复习。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55168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05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487295" y="645795"/>
            <a:ext cx="455168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019D5D56-2435-428B-934A-7F89DEBE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69" y="2973590"/>
            <a:ext cx="8102932" cy="18542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E8D6F9-BC03-4235-BCF6-A465CE40A512}"/>
              </a:ext>
            </a:extLst>
          </p:cNvPr>
          <p:cNvSpPr txBox="1"/>
          <p:nvPr/>
        </p:nvSpPr>
        <p:spPr>
          <a:xfrm>
            <a:off x="2450299" y="2055223"/>
            <a:ext cx="736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 回顾一下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《5-1-4  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Metasploit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的执行攻击的步骤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》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中，使用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Metasploit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对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Windows XP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系统进行攻击的步骤。</a:t>
            </a:r>
          </a:p>
        </p:txBody>
      </p:sp>
    </p:spTree>
    <p:extLst>
      <p:ext uri="{BB962C8B-B14F-4D97-AF65-F5344CB8AC3E}">
        <p14:creationId xmlns:p14="http://schemas.microsoft.com/office/powerpoint/2010/main" val="16247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381</Words>
  <Application>Microsoft Office PowerPoint</Application>
  <PresentationFormat>自定义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278</cp:revision>
  <dcterms:created xsi:type="dcterms:W3CDTF">2017-12-06T07:51:33Z</dcterms:created>
  <dcterms:modified xsi:type="dcterms:W3CDTF">2017-12-11T08:25:51Z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