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7" r:id="rId4"/>
    <p:sldId id="316" r:id="rId5"/>
    <p:sldId id="288" r:id="rId6"/>
    <p:sldId id="328" r:id="rId7"/>
    <p:sldId id="319" r:id="rId8"/>
    <p:sldId id="320" r:id="rId9"/>
    <p:sldId id="321" r:id="rId10"/>
    <p:sldId id="324" r:id="rId11"/>
    <p:sldId id="323" r:id="rId12"/>
    <p:sldId id="322" r:id="rId13"/>
    <p:sldId id="325" r:id="rId14"/>
    <p:sldId id="326" r:id="rId15"/>
    <p:sldId id="257" r:id="rId1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720" y="-10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知识点：利用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5400" dirty="0" err="1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275600"/>
            <a:ext cx="97544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main():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parser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optparse.OptionParser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('usage %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prog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–H &lt;target host&gt; -p &lt;target port&gt;')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parser.add_option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('-H',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='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', type='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string',help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='specify target host')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parser.add_option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('-p',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='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', type='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string',help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='specify target port')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</p:spTree>
    <p:extLst>
      <p:ext uri="{BB962C8B-B14F-4D97-AF65-F5344CB8AC3E}">
        <p14:creationId xmlns:p14="http://schemas.microsoft.com/office/powerpoint/2010/main" val="31389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1998014"/>
            <a:ext cx="9754421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(options,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parser.parse_args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options.tgtHost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options.tgtPort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args.append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if 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== None) | 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== None):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print('You must specify a target host and port[s]!')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exit(0)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for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in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nmapScan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</p:spTree>
    <p:extLst>
      <p:ext uri="{BB962C8B-B14F-4D97-AF65-F5344CB8AC3E}">
        <p14:creationId xmlns:p14="http://schemas.microsoft.com/office/powerpoint/2010/main" val="6459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1998014"/>
            <a:ext cx="97544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分析代码：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在上一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步中，我们从用户那接受主机名和端口，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这里定义了程序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的参数解析，调用函数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等，因此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我们的程序将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利用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optparse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标准库来解析命令行选项，调用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optparse.OptionParser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创建一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个选项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分析器，然后通过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parser.add_option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函数来指定命令选项。（注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optparse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模块在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2.7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版本后将被弃用也不会得到更新，会使用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argparse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模块来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替代）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</p:spTree>
    <p:extLst>
      <p:ext uri="{BB962C8B-B14F-4D97-AF65-F5344CB8AC3E}">
        <p14:creationId xmlns:p14="http://schemas.microsoft.com/office/powerpoint/2010/main" val="21310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1998014"/>
            <a:ext cx="9754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使用方法：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scantest.py –h</a:t>
            </a: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scantest.py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-H 192.168.24.52 -p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445</a:t>
            </a: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36" y="2957513"/>
            <a:ext cx="6116864" cy="130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66" y="4771345"/>
            <a:ext cx="6109834" cy="14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5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06725" y="1348740"/>
            <a:ext cx="5930900" cy="50228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01698" y="2512527"/>
            <a:ext cx="5930900" cy="502285"/>
            <a:chOff x="3710491" y="1059582"/>
            <a:chExt cx="4101695" cy="599235"/>
          </a:xfrm>
        </p:grpSpPr>
        <p:grpSp>
          <p:nvGrpSpPr>
            <p:cNvPr id="12" name="组合 1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4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5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6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83567" y="3092503"/>
            <a:ext cx="5930900" cy="502285"/>
            <a:chOff x="3710491" y="1059582"/>
            <a:chExt cx="4101695" cy="59923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1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2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3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12646" y="4876717"/>
            <a:ext cx="5930900" cy="502285"/>
            <a:chOff x="3710491" y="1059582"/>
            <a:chExt cx="4101695" cy="599235"/>
          </a:xfrm>
        </p:grpSpPr>
        <p:grpSp>
          <p:nvGrpSpPr>
            <p:cNvPr id="26" name="组合 2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8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9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0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B2320E71-0B09-41CE-902E-580999D89832}"/>
              </a:ext>
            </a:extLst>
          </p:cNvPr>
          <p:cNvGrpSpPr/>
          <p:nvPr/>
        </p:nvGrpSpPr>
        <p:grpSpPr>
          <a:xfrm>
            <a:off x="2983567" y="1983232"/>
            <a:ext cx="5930900" cy="502285"/>
            <a:chOff x="3710491" y="1059582"/>
            <a:chExt cx="4101695" cy="599235"/>
          </a:xfrm>
        </p:grpSpPr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197434F1-9F7B-4D57-9BC1-0A3AFC430DC8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38" name="圆角矩形 91">
                <a:extLst>
                  <a:ext uri="{FF2B5EF4-FFF2-40B4-BE49-F238E27FC236}">
                    <a16:creationId xmlns="" xmlns:a16="http://schemas.microsoft.com/office/drawing/2014/main" id="{C2666CCB-871A-467A-9770-CCB63D831914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39" name="圆角矩形 113">
                <a:extLst>
                  <a:ext uri="{FF2B5EF4-FFF2-40B4-BE49-F238E27FC236}">
                    <a16:creationId xmlns="" xmlns:a16="http://schemas.microsoft.com/office/drawing/2014/main" id="{4A7A5DB6-C654-43A8-A52E-9DBE4235860E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0" name="TextBox 35">
                <a:extLst>
                  <a:ext uri="{FF2B5EF4-FFF2-40B4-BE49-F238E27FC236}">
                    <a16:creationId xmlns="" xmlns:a16="http://schemas.microsoft.com/office/drawing/2014/main" id="{B127B52B-B846-4AEA-901E-FAAEB1D65C53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7" name="TextBox 32">
              <a:extLst>
                <a:ext uri="{FF2B5EF4-FFF2-40B4-BE49-F238E27FC236}">
                  <a16:creationId xmlns="" xmlns:a16="http://schemas.microsoft.com/office/drawing/2014/main" id="{8DA4A5B3-4889-4370-8FA5-76769864471D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6CB29060-2C00-4F85-9EFA-5D1279AE52A6}"/>
              </a:ext>
            </a:extLst>
          </p:cNvPr>
          <p:cNvGrpSpPr/>
          <p:nvPr/>
        </p:nvGrpSpPr>
        <p:grpSpPr>
          <a:xfrm>
            <a:off x="3006725" y="3707336"/>
            <a:ext cx="5930900" cy="502285"/>
            <a:chOff x="3710491" y="1059582"/>
            <a:chExt cx="4101695" cy="599235"/>
          </a:xfrm>
        </p:grpSpPr>
        <p:grpSp>
          <p:nvGrpSpPr>
            <p:cNvPr id="43" name="组合 42">
              <a:extLst>
                <a:ext uri="{FF2B5EF4-FFF2-40B4-BE49-F238E27FC236}">
                  <a16:creationId xmlns="" xmlns:a16="http://schemas.microsoft.com/office/drawing/2014/main" id="{003F2D3F-8A5C-4F9F-BEB2-855A155325D4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5" name="圆角矩形 12">
                <a:extLst>
                  <a:ext uri="{FF2B5EF4-FFF2-40B4-BE49-F238E27FC236}">
                    <a16:creationId xmlns="" xmlns:a16="http://schemas.microsoft.com/office/drawing/2014/main" id="{B5076B80-ED1F-4A7C-9619-39D23742226E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6" name="圆角矩形 113">
                <a:extLst>
                  <a:ext uri="{FF2B5EF4-FFF2-40B4-BE49-F238E27FC236}">
                    <a16:creationId xmlns="" xmlns:a16="http://schemas.microsoft.com/office/drawing/2014/main" id="{785F7E87-63D6-4F3F-9F71-2249EFE889A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TextBox 35">
                <a:extLst>
                  <a:ext uri="{FF2B5EF4-FFF2-40B4-BE49-F238E27FC236}">
                    <a16:creationId xmlns="" xmlns:a16="http://schemas.microsoft.com/office/drawing/2014/main" id="{F36499A5-EC39-4124-91E4-45D5C448EB15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44" name="TextBox 32">
              <a:extLst>
                <a:ext uri="{FF2B5EF4-FFF2-40B4-BE49-F238E27FC236}">
                  <a16:creationId xmlns="" xmlns:a16="http://schemas.microsoft.com/office/drawing/2014/main" id="{6FCC9D33-8ABB-404F-8AB8-F34CC9616288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9C891C38-0C8E-4773-ADC2-85C735951C3E}"/>
              </a:ext>
            </a:extLst>
          </p:cNvPr>
          <p:cNvGrpSpPr/>
          <p:nvPr/>
        </p:nvGrpSpPr>
        <p:grpSpPr>
          <a:xfrm>
            <a:off x="2983567" y="4313118"/>
            <a:ext cx="5930900" cy="502285"/>
            <a:chOff x="3710491" y="1059582"/>
            <a:chExt cx="4101695" cy="599235"/>
          </a:xfrm>
        </p:grpSpPr>
        <p:grpSp>
          <p:nvGrpSpPr>
            <p:cNvPr id="49" name="组合 48">
              <a:extLst>
                <a:ext uri="{FF2B5EF4-FFF2-40B4-BE49-F238E27FC236}">
                  <a16:creationId xmlns="" xmlns:a16="http://schemas.microsoft.com/office/drawing/2014/main" id="{20189918-65EF-4825-87CF-38640F1340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1" name="圆角矩形 19">
                <a:extLst>
                  <a:ext uri="{FF2B5EF4-FFF2-40B4-BE49-F238E27FC236}">
                    <a16:creationId xmlns="" xmlns:a16="http://schemas.microsoft.com/office/drawing/2014/main" id="{0B370904-6EA2-4B95-8ED2-905F82CAED37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2" name="圆角矩形 113">
                <a:extLst>
                  <a:ext uri="{FF2B5EF4-FFF2-40B4-BE49-F238E27FC236}">
                    <a16:creationId xmlns="" xmlns:a16="http://schemas.microsoft.com/office/drawing/2014/main" id="{99404737-9DC9-4A78-9A09-2B7B0AB0179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3" name="TextBox 35">
                <a:extLst>
                  <a:ext uri="{FF2B5EF4-FFF2-40B4-BE49-F238E27FC236}">
                    <a16:creationId xmlns="" xmlns:a16="http://schemas.microsoft.com/office/drawing/2014/main" id="{8473388B-C294-4774-86D5-7F9395CD27FE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0" name="TextBox 32">
              <a:extLst>
                <a:ext uri="{FF2B5EF4-FFF2-40B4-BE49-F238E27FC236}">
                  <a16:creationId xmlns="" xmlns:a16="http://schemas.microsoft.com/office/drawing/2014/main" id="{A37FDADC-08F5-42FF-B303-0E26459FE6A5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044B19CD-3FF2-4FAC-B86A-C396F3E539E9}"/>
              </a:ext>
            </a:extLst>
          </p:cNvPr>
          <p:cNvGrpSpPr/>
          <p:nvPr/>
        </p:nvGrpSpPr>
        <p:grpSpPr>
          <a:xfrm>
            <a:off x="3001698" y="5465761"/>
            <a:ext cx="5930900" cy="502285"/>
            <a:chOff x="3710491" y="1059582"/>
            <a:chExt cx="4101695" cy="599235"/>
          </a:xfrm>
        </p:grpSpPr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3C839FC2-280A-4FFA-9F78-D135BBF13A51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7" name="圆角矩形 26">
                <a:extLst>
                  <a:ext uri="{FF2B5EF4-FFF2-40B4-BE49-F238E27FC236}">
                    <a16:creationId xmlns="" xmlns:a16="http://schemas.microsoft.com/office/drawing/2014/main" id="{B3114E08-5E75-4020-830A-7B2AB11C932B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8" name="圆角矩形 113">
                <a:extLst>
                  <a:ext uri="{FF2B5EF4-FFF2-40B4-BE49-F238E27FC236}">
                    <a16:creationId xmlns="" xmlns:a16="http://schemas.microsoft.com/office/drawing/2014/main" id="{FB0C20CB-D398-42B7-9E80-FAA0BF301220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9" name="TextBox 35">
                <a:extLst>
                  <a:ext uri="{FF2B5EF4-FFF2-40B4-BE49-F238E27FC236}">
                    <a16:creationId xmlns="" xmlns:a16="http://schemas.microsoft.com/office/drawing/2014/main" id="{6EC71761-1F1A-4229-87E2-72C3455852F9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6" name="TextBox 32">
              <a:extLst>
                <a:ext uri="{FF2B5EF4-FFF2-40B4-BE49-F238E27FC236}">
                  <a16:creationId xmlns="" xmlns:a16="http://schemas.microsoft.com/office/drawing/2014/main" id="{4B256F5C-1E56-4EAD-8742-F590B7E668A2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B15A512-A3F1-49E1-8DD5-C07CF758356D}"/>
              </a:ext>
            </a:extLst>
          </p:cNvPr>
          <p:cNvSpPr txBox="1"/>
          <p:nvPr/>
        </p:nvSpPr>
        <p:spPr>
          <a:xfrm>
            <a:off x="3803235" y="1435482"/>
            <a:ext cx="50465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ms08-067_netapi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漏洞两个可用攻击特征</a:t>
            </a:r>
          </a:p>
          <a:p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="" xmlns:a16="http://schemas.microsoft.com/office/drawing/2014/main" id="{8611994D-59C1-473C-AA77-4C2C745AC31F}"/>
              </a:ext>
            </a:extLst>
          </p:cNvPr>
          <p:cNvSpPr txBox="1"/>
          <p:nvPr/>
        </p:nvSpPr>
        <p:spPr>
          <a:xfrm>
            <a:off x="3823733" y="2065741"/>
            <a:ext cx="504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攻击用密码列表制作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A34204B9-2225-4D1F-A993-E75286FABB2F}"/>
              </a:ext>
            </a:extLst>
          </p:cNvPr>
          <p:cNvSpPr txBox="1"/>
          <p:nvPr/>
        </p:nvSpPr>
        <p:spPr>
          <a:xfrm>
            <a:off x="3722210" y="2616054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 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框架下载安装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="" xmlns:a16="http://schemas.microsoft.com/office/drawing/2014/main" id="{0820B6B3-4FEB-4D10-ABCA-7E88F6779581}"/>
              </a:ext>
            </a:extLst>
          </p:cNvPr>
          <p:cNvSpPr txBox="1"/>
          <p:nvPr/>
        </p:nvSpPr>
        <p:spPr>
          <a:xfrm>
            <a:off x="3799540" y="3162412"/>
            <a:ext cx="498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="" xmlns:a16="http://schemas.microsoft.com/office/drawing/2014/main" id="{96E9276F-31E5-4811-A472-AEDFBEFA6A57}"/>
              </a:ext>
            </a:extLst>
          </p:cNvPr>
          <p:cNvSpPr txBox="1"/>
          <p:nvPr/>
        </p:nvSpPr>
        <p:spPr>
          <a:xfrm>
            <a:off x="3803234" y="3794095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="" xmlns:a16="http://schemas.microsoft.com/office/drawing/2014/main" id="{AE5B3BB9-3932-474C-90CF-E327073D0EB5}"/>
              </a:ext>
            </a:extLst>
          </p:cNvPr>
          <p:cNvSpPr txBox="1"/>
          <p:nvPr/>
        </p:nvSpPr>
        <p:spPr>
          <a:xfrm>
            <a:off x="3804098" y="4362805"/>
            <a:ext cx="691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python-</a:t>
            </a:r>
            <a:r>
              <a:rPr lang="en-US" altLang="zh-CN" sz="2000" b="1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nmap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模块探测主机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445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端口</a:t>
            </a:r>
            <a:endParaRPr lang="zh-CN" altLang="en-US" sz="1800" dirty="0"/>
          </a:p>
        </p:txBody>
      </p:sp>
      <p:sp>
        <p:nvSpPr>
          <p:cNvPr id="67" name="文本框 66">
            <a:extLst>
              <a:ext uri="{FF2B5EF4-FFF2-40B4-BE49-F238E27FC236}">
                <a16:creationId xmlns="" xmlns:a16="http://schemas.microsoft.com/office/drawing/2014/main" id="{847498D4-AC66-4BD5-9E7E-8C9CC9068C73}"/>
              </a:ext>
            </a:extLst>
          </p:cNvPr>
          <p:cNvSpPr txBox="1"/>
          <p:nvPr/>
        </p:nvSpPr>
        <p:spPr>
          <a:xfrm>
            <a:off x="3814810" y="4963476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设置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TCP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反弹连接的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Payload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FE249A1-8398-411F-A01E-883454061BD5}"/>
              </a:ext>
            </a:extLst>
          </p:cNvPr>
          <p:cNvSpPr txBox="1"/>
          <p:nvPr/>
        </p:nvSpPr>
        <p:spPr>
          <a:xfrm>
            <a:off x="3823733" y="5563928"/>
            <a:ext cx="389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针对用户名和密码组合暴破</a:t>
            </a:r>
          </a:p>
        </p:txBody>
      </p:sp>
    </p:spTree>
    <p:extLst>
      <p:ext uri="{BB962C8B-B14F-4D97-AF65-F5344CB8AC3E}">
        <p14:creationId xmlns:p14="http://schemas.microsoft.com/office/powerpoint/2010/main" val="25051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981" y="3430093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918246" y="3484518"/>
            <a:ext cx="5957260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python-</a:t>
            </a:r>
            <a:r>
              <a:rPr lang="en-US" altLang="zh-CN" sz="2400" b="1" kern="0" dirty="0" err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nmap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模块探测所有主机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445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端口的开放状态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883958" y="2822799"/>
            <a:ext cx="1355130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6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15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9645" y="2139122"/>
            <a:ext cx="9754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，也就是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Network Mapper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，最早是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Linux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下的网络扫描和嗅探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工具包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是一个网络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连接扫描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软件，用来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扫描网络上的电脑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开放的网络连接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端口。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确定哪些服务运行在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哪些端口，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并且推断计算机运行哪个操作系统。它是网络管理员必用的软件之一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，用来评估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网络系统安全。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也是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不少攻击者爱用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的工具 。系统管理员可以利用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来探测工作环境中未经批准使用的服务器，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但是攻击者会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利用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来搜集目标电脑的网络服务状态。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基本功能有三个，一是探测一组主机是否在线；其次是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扫描主机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端口，嗅探所提供的网络服务；还可以推断主机所用的操作系统 。</a:t>
            </a:r>
            <a:endParaRPr lang="zh-CN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3190000"/>
            <a:ext cx="97544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python-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的一个模块库，使用这个模块可以让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很方便的操作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扫描器来工作，它可以帮助管理员完成自动扫描任务和生成报告的工具，它还支持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脚本输出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</p:spTree>
    <p:extLst>
      <p:ext uri="{BB962C8B-B14F-4D97-AF65-F5344CB8AC3E}">
        <p14:creationId xmlns:p14="http://schemas.microsoft.com/office/powerpoint/2010/main" val="308358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2" y="2507612"/>
            <a:ext cx="975442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python-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第一种方式下载包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到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本地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压这个包，并进入压缩后的目录中。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在目录中执行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setup.py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来安装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python-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包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第二种方式是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pip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easy_install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安装（推荐）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执行命令：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pip install python-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</p:spTree>
    <p:extLst>
      <p:ext uri="{BB962C8B-B14F-4D97-AF65-F5344CB8AC3E}">
        <p14:creationId xmlns:p14="http://schemas.microsoft.com/office/powerpoint/2010/main" val="29453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3190000"/>
            <a:ext cx="975442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python-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模块有两个常用类，一个为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PortScanner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（）类，实现一个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工具的端口扫描功能封装；另一个为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PortScannerHostDict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（）类，实现存储于访问主机的扫描结果，下面介绍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PortScanner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（）类的一些常用方法。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</p:spTree>
    <p:extLst>
      <p:ext uri="{BB962C8B-B14F-4D97-AF65-F5344CB8AC3E}">
        <p14:creationId xmlns:p14="http://schemas.microsoft.com/office/powerpoint/2010/main" val="1987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847100"/>
            <a:ext cx="97544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nmapScan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nmScan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nmap.PortScanner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results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nmScan.scan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state = results['scan'][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]['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'][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)]['state']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print(" [*] "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+ "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/"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+ " " + state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</p:spTree>
    <p:extLst>
      <p:ext uri="{BB962C8B-B14F-4D97-AF65-F5344CB8AC3E}">
        <p14:creationId xmlns:p14="http://schemas.microsoft.com/office/powerpoint/2010/main" val="217282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847100"/>
            <a:ext cx="9754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分析代码：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首先定义使用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的函数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nmapScan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，然后创建一个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PortScanner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类对象，使用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scan()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函数来接受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主机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地址和端口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作为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输入，然后运行基本的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扫描。此外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还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索引扫描结果并打印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状态。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92629" y="618984"/>
            <a:ext cx="925187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629" y="721649"/>
            <a:ext cx="943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python-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nmap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模块探测所有主机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端口的开放状态</a:t>
            </a:r>
          </a:p>
        </p:txBody>
      </p:sp>
    </p:spTree>
    <p:extLst>
      <p:ext uri="{BB962C8B-B14F-4D97-AF65-F5344CB8AC3E}">
        <p14:creationId xmlns:p14="http://schemas.microsoft.com/office/powerpoint/2010/main" val="380820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656</Words>
  <Application>Microsoft Office PowerPoint</Application>
  <PresentationFormat>自定义</PresentationFormat>
  <Paragraphs>71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未定义</cp:lastModifiedBy>
  <cp:revision>197</cp:revision>
  <dcterms:created xsi:type="dcterms:W3CDTF">2017-06-05T01:21:00Z</dcterms:created>
  <dcterms:modified xsi:type="dcterms:W3CDTF">2018-05-03T06:23:04Z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