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7" r:id="rId4"/>
    <p:sldId id="258" r:id="rId5"/>
    <p:sldId id="259" r:id="rId6"/>
    <p:sldId id="269" r:id="rId7"/>
    <p:sldId id="270" r:id="rId8"/>
    <p:sldId id="268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5175" cy="6859588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00" y="-84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105181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440" y="4099320"/>
            <a:ext cx="105181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800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44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4520" y="18259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50960" y="18259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50960" y="40993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4520" y="40993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440" y="40993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838440" y="1825920"/>
            <a:ext cx="10518120" cy="43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105181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838440" y="365040"/>
            <a:ext cx="1051812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844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440" y="1825920"/>
            <a:ext cx="10518120" cy="43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2800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38440" y="4099320"/>
            <a:ext cx="105181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105181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38440" y="4099320"/>
            <a:ext cx="105181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2800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44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94520" y="18259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950960" y="18259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7950960" y="40993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94520" y="40993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38440" y="4099320"/>
            <a:ext cx="3386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105181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440" y="365040"/>
            <a:ext cx="1051812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44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43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8000" y="40993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8000" y="1825920"/>
            <a:ext cx="51325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440" y="4099320"/>
            <a:ext cx="10518120" cy="207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4600" y="1122480"/>
            <a:ext cx="9146160" cy="23878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440" y="6357960"/>
            <a:ext cx="27435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660CCF7-60F1-492A-83B8-C254F56B5114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5/3/2018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9560" y="6357960"/>
            <a:ext cx="41155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3000" y="6357960"/>
            <a:ext cx="27435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1ADCDD-75D9-484E-A248-1D8087E3490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49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700" b="0" strike="noStrike" spc="-1">
                <a:solidFill>
                  <a:srgbClr val="000000"/>
                </a:solidFill>
                <a:latin typeface="Calibri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700" b="0" strike="noStrike" spc="-1">
                <a:solidFill>
                  <a:srgbClr val="000000"/>
                </a:solidFill>
                <a:latin typeface="Calibri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440" y="365040"/>
            <a:ext cx="1051812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440" y="1825920"/>
            <a:ext cx="10518120" cy="4352040"/>
          </a:xfrm>
          <a:prstGeom prst="rect">
            <a:avLst/>
          </a:prstGeom>
        </p:spPr>
        <p:txBody>
          <a:bodyPr/>
          <a:lstStyle/>
          <a:p>
            <a:pPr marL="227520" indent="-226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单击此处编辑母版文本样式</a:t>
            </a:r>
          </a:p>
          <a:p>
            <a:pPr marL="684720" lvl="1" indent="-226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第二级</a:t>
            </a:r>
          </a:p>
          <a:p>
            <a:pPr marL="1140840" lvl="2" indent="-226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第三级</a:t>
            </a:r>
          </a:p>
          <a:p>
            <a:pPr marL="1597320" lvl="3" indent="-226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700" b="0" strike="noStrike" spc="-1">
                <a:solidFill>
                  <a:srgbClr val="000000"/>
                </a:solidFill>
                <a:latin typeface="Calibri"/>
              </a:rPr>
              <a:t>第四级</a:t>
            </a:r>
          </a:p>
          <a:p>
            <a:pPr marL="2053800" lvl="4" indent="-226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700" b="0" strike="noStrike" spc="-1">
                <a:solidFill>
                  <a:srgbClr val="000000"/>
                </a:solidFill>
                <a:latin typeface="Calibri"/>
              </a:rPr>
              <a:t>第五级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440" y="6357960"/>
            <a:ext cx="27435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72B4888-77F6-40CE-B0E7-F91CC2A410E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5/3/2018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9560" y="6357960"/>
            <a:ext cx="41155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3000" y="6357960"/>
            <a:ext cx="27435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2D56381-985B-4C0D-A640-6EC55AEC6BF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6" name="图片 6"/>
          <p:cNvPicPr/>
          <p:nvPr/>
        </p:nvPicPr>
        <p:blipFill>
          <a:blip r:embed="rId14"/>
          <a:stretch/>
        </p:blipFill>
        <p:spPr>
          <a:xfrm>
            <a:off x="2160" y="0"/>
            <a:ext cx="12190680" cy="6859080"/>
          </a:xfrm>
          <a:prstGeom prst="rect">
            <a:avLst/>
          </a:prstGeom>
          <a:ln>
            <a:noFill/>
          </a:ln>
        </p:spPr>
      </p:pic>
      <p:sp>
        <p:nvSpPr>
          <p:cNvPr id="47" name="CustomShape 6"/>
          <p:cNvSpPr/>
          <p:nvPr/>
        </p:nvSpPr>
        <p:spPr>
          <a:xfrm>
            <a:off x="605880" y="569520"/>
            <a:ext cx="11098800" cy="5900040"/>
          </a:xfrm>
          <a:custGeom>
            <a:avLst/>
            <a:gdLst/>
            <a:ahLst/>
            <a:cxnLst/>
            <a:rect l="l" t="t" r="r" b="b"/>
            <a:pathLst>
              <a:path w="9549" h="4700">
                <a:moveTo>
                  <a:pt x="97" y="0"/>
                </a:moveTo>
                <a:lnTo>
                  <a:pt x="9452" y="0"/>
                </a:lnTo>
                <a:cubicBezTo>
                  <a:pt x="9505" y="0"/>
                  <a:pt x="9549" y="43"/>
                  <a:pt x="9549" y="97"/>
                </a:cubicBezTo>
                <a:lnTo>
                  <a:pt x="9549" y="4603"/>
                </a:lnTo>
                <a:cubicBezTo>
                  <a:pt x="9549" y="4656"/>
                  <a:pt x="9505" y="4700"/>
                  <a:pt x="9452" y="4700"/>
                </a:cubicBezTo>
                <a:lnTo>
                  <a:pt x="97" y="4700"/>
                </a:lnTo>
                <a:cubicBezTo>
                  <a:pt x="44" y="4700"/>
                  <a:pt x="0" y="4656"/>
                  <a:pt x="0" y="4603"/>
                </a:cubicBez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gradFill>
            <a:gsLst>
              <a:gs pos="4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000000"/>
          </a:gradFill>
          <a:ln w="6480">
            <a:solidFill>
              <a:srgbClr val="D9D9D9"/>
            </a:solidFill>
          </a:ln>
          <a:effectLst>
            <a:outerShdw blurRad="152400" dist="38100" dir="8100000" algn="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7"/>
          <p:cNvSpPr/>
          <p:nvPr/>
        </p:nvSpPr>
        <p:spPr>
          <a:xfrm>
            <a:off x="10893240" y="5670000"/>
            <a:ext cx="758160" cy="757080"/>
          </a:xfrm>
          <a:custGeom>
            <a:avLst/>
            <a:gdLst/>
            <a:ahLst/>
            <a:cxnLst/>
            <a:rect l="l" t="t" r="r" b="b"/>
            <a:pathLst>
              <a:path w="782" h="782">
                <a:moveTo>
                  <a:pt x="782" y="0"/>
                </a:moveTo>
                <a:lnTo>
                  <a:pt x="782" y="685"/>
                </a:lnTo>
                <a:cubicBezTo>
                  <a:pt x="782" y="738"/>
                  <a:pt x="738" y="782"/>
                  <a:pt x="685" y="782"/>
                </a:cubicBezTo>
                <a:lnTo>
                  <a:pt x="0" y="782"/>
                </a:lnTo>
                <a:lnTo>
                  <a:pt x="782" y="0"/>
                </a:lnTo>
                <a:close/>
              </a:path>
            </a:pathLst>
          </a:custGeom>
          <a:solidFill>
            <a:srgbClr val="007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489960" y="396720"/>
            <a:ext cx="1953000" cy="1503000"/>
          </a:xfrm>
          <a:custGeom>
            <a:avLst/>
            <a:gdLst/>
            <a:ahLst/>
            <a:cxnLst/>
            <a:rect l="l" t="t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50" name="图片 12"/>
          <p:cNvPicPr/>
          <p:nvPr/>
        </p:nvPicPr>
        <p:blipFill>
          <a:blip r:embed="rId15"/>
          <a:stretch/>
        </p:blipFill>
        <p:spPr>
          <a:xfrm>
            <a:off x="753480" y="608400"/>
            <a:ext cx="1155240" cy="1151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1"/>
          <p:cNvPicPr/>
          <p:nvPr/>
        </p:nvPicPr>
        <p:blipFill>
          <a:blip r:embed="rId2"/>
          <a:stretch/>
        </p:blipFill>
        <p:spPr>
          <a:xfrm>
            <a:off x="2160" y="0"/>
            <a:ext cx="12190680" cy="685908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630000" y="2483280"/>
            <a:ext cx="1093464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知识点</a:t>
            </a:r>
            <a:r>
              <a:rPr lang="en-US" sz="5400" spc="-1" dirty="0" err="1">
                <a:solidFill>
                  <a:srgbClr val="FFFFFF"/>
                </a:solidFill>
                <a:latin typeface="微软雅黑"/>
                <a:ea typeface="微软雅黑"/>
              </a:rPr>
              <a:t>：python</a:t>
            </a:r>
            <a:r>
              <a:rPr lang="zh-CN" altLang="en-US" sz="5400" spc="-1" dirty="0">
                <a:solidFill>
                  <a:srgbClr val="FFFFFF"/>
                </a:solidFill>
                <a:latin typeface="微软雅黑"/>
                <a:ea typeface="微软雅黑"/>
              </a:rPr>
              <a:t>网络原始套接字和流量</a:t>
            </a:r>
            <a:r>
              <a:rPr lang="zh-CN" altLang="en-US" sz="5400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嗅探</a:t>
            </a:r>
            <a:endParaRPr lang="en-US" sz="5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656000" y="1898640"/>
            <a:ext cx="9754200" cy="45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# 在WIN平台上，需要设置IOCTL以启用混杂模式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if os.name == "nt":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    sniffer.ioctl(socket.SIO_RCVALL, socket.RCVALL_ON)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# 读取单个数据包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print sniffer.recvfrom(65565)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# 在WIN平台上关闭混杂模式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if os.name == "nt":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    sniffer.ioctl(socket.SIO_RCVALL, socket.RCVALL_OFF)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360519" y="657720"/>
            <a:ext cx="6689395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/>
          <p:cNvSpPr/>
          <p:nvPr/>
        </p:nvSpPr>
        <p:spPr>
          <a:xfrm>
            <a:off x="2380320" y="737280"/>
            <a:ext cx="4173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python</a:t>
            </a:r>
            <a:r>
              <a:rPr lang="zh-CN" alt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网络原始套接字和流量嗅探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405800" y="1800000"/>
            <a:ext cx="975420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下面我们来看下运行实例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在win下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360519" y="657720"/>
            <a:ext cx="6617387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图片 134"/>
          <p:cNvPicPr/>
          <p:nvPr/>
        </p:nvPicPr>
        <p:blipFill>
          <a:blip r:embed="rId2"/>
          <a:stretch/>
        </p:blipFill>
        <p:spPr>
          <a:xfrm>
            <a:off x="1008000" y="2970720"/>
            <a:ext cx="10210320" cy="293328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2380320" y="737280"/>
            <a:ext cx="4173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python</a:t>
            </a:r>
            <a:r>
              <a:rPr lang="zh-CN" alt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网络原始套接字和流量嗅探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250640" y="2909160"/>
            <a:ext cx="9754200" cy="13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在win下使用混淆模式，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混淆模式使得经过这个网卡的所有数据包都会被捕获，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包括那些目标地址不是它的数据包。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360519" y="657720"/>
            <a:ext cx="6617387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/>
          <p:cNvSpPr/>
          <p:nvPr/>
        </p:nvSpPr>
        <p:spPr>
          <a:xfrm>
            <a:off x="2380320" y="737280"/>
            <a:ext cx="4173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python</a:t>
            </a:r>
            <a:r>
              <a:rPr lang="zh-CN" alt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网络原始套接字和流量嗅探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250640" y="2909160"/>
            <a:ext cx="9754200" cy="176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原始套接字直接使用IP协议的套接字,在这个套接字上可以调用connect和bind函数，分别执行绑定对方和本地地址.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当需要编写自己的IP数据包首部时，可以在原始套接字上设置套接字选项IP_HDRINCL.在不设置这个选项的情况下，IP协议自动填充IP数据包的首部.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360519" y="657720"/>
            <a:ext cx="6617387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/>
          <p:cNvSpPr/>
          <p:nvPr/>
        </p:nvSpPr>
        <p:spPr>
          <a:xfrm>
            <a:off x="2380320" y="737280"/>
            <a:ext cx="4173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python</a:t>
            </a:r>
            <a:r>
              <a:rPr lang="zh-CN" alt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网络原始套接字和流量嗅探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 16"/>
          <p:cNvPicPr/>
          <p:nvPr/>
        </p:nvPicPr>
        <p:blipFill>
          <a:blip r:embed="rId2"/>
          <a:stretch/>
        </p:blipFill>
        <p:spPr>
          <a:xfrm>
            <a:off x="2160" y="0"/>
            <a:ext cx="12190680" cy="685908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3000960" y="1396800"/>
            <a:ext cx="6275160" cy="3570840"/>
          </a:xfrm>
          <a:custGeom>
            <a:avLst/>
            <a:gdLst/>
            <a:ahLst/>
            <a:cxnLst/>
            <a:rect l="l" t="t" r="r" b="b"/>
            <a:pathLst>
              <a:path w="9549" h="4700">
                <a:moveTo>
                  <a:pt x="97" y="0"/>
                </a:moveTo>
                <a:lnTo>
                  <a:pt x="9452" y="0"/>
                </a:lnTo>
                <a:cubicBezTo>
                  <a:pt x="9505" y="0"/>
                  <a:pt x="9549" y="43"/>
                  <a:pt x="9549" y="97"/>
                </a:cubicBezTo>
                <a:lnTo>
                  <a:pt x="9549" y="4603"/>
                </a:lnTo>
                <a:cubicBezTo>
                  <a:pt x="9549" y="4656"/>
                  <a:pt x="9505" y="4700"/>
                  <a:pt x="9452" y="4700"/>
                </a:cubicBezTo>
                <a:lnTo>
                  <a:pt x="97" y="4700"/>
                </a:lnTo>
                <a:cubicBezTo>
                  <a:pt x="44" y="4700"/>
                  <a:pt x="0" y="4656"/>
                  <a:pt x="0" y="4603"/>
                </a:cubicBez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gradFill>
            <a:gsLst>
              <a:gs pos="4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000000"/>
          </a:gradFill>
          <a:ln w="6480">
            <a:solidFill>
              <a:srgbClr val="D9D9D9"/>
            </a:solidFill>
          </a:ln>
          <a:effectLst>
            <a:outerShdw blurRad="152400" dist="38100" dir="8100000" algn="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8731440" y="4426920"/>
            <a:ext cx="501120" cy="502200"/>
          </a:xfrm>
          <a:custGeom>
            <a:avLst/>
            <a:gdLst/>
            <a:ahLst/>
            <a:cxnLst/>
            <a:rect l="l" t="t" r="r" b="b"/>
            <a:pathLst>
              <a:path w="782" h="782">
                <a:moveTo>
                  <a:pt x="782" y="0"/>
                </a:moveTo>
                <a:lnTo>
                  <a:pt x="782" y="685"/>
                </a:lnTo>
                <a:cubicBezTo>
                  <a:pt x="782" y="738"/>
                  <a:pt x="738" y="782"/>
                  <a:pt x="685" y="782"/>
                </a:cubicBezTo>
                <a:lnTo>
                  <a:pt x="0" y="782"/>
                </a:lnTo>
                <a:lnTo>
                  <a:pt x="782" y="0"/>
                </a:lnTo>
                <a:close/>
              </a:path>
            </a:pathLst>
          </a:custGeom>
          <a:solidFill>
            <a:srgbClr val="007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2918880" y="1229400"/>
            <a:ext cx="1985760" cy="1251000"/>
          </a:xfrm>
          <a:custGeom>
            <a:avLst/>
            <a:gdLst/>
            <a:ahLst/>
            <a:cxnLst/>
            <a:rect l="l" t="t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360"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图片 17"/>
          <p:cNvPicPr/>
          <p:nvPr/>
        </p:nvPicPr>
        <p:blipFill>
          <a:blip r:embed="rId3"/>
          <a:stretch/>
        </p:blipFill>
        <p:spPr>
          <a:xfrm>
            <a:off x="3247560" y="1351800"/>
            <a:ext cx="1024200" cy="1017720"/>
          </a:xfrm>
          <a:prstGeom prst="rect">
            <a:avLst/>
          </a:prstGeom>
          <a:ln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3000960" y="2756880"/>
            <a:ext cx="60955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824894" y="1850916"/>
            <a:ext cx="5932570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547073" y="1250029"/>
                <a:ext cx="3174230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310788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165931" y="1148920"/>
              <a:ext cx="1786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DNS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协议请求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824894" y="3420981"/>
            <a:ext cx="5932570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547073" y="1238132"/>
                <a:ext cx="3187754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310788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175674" y="2430220"/>
              <a:ext cx="2895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 smtClean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网络原始套接字和流量嗅探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93334" y="4219933"/>
            <a:ext cx="5964130" cy="599235"/>
            <a:chOff x="3710491" y="3590249"/>
            <a:chExt cx="5964130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5964130" cy="599235"/>
              <a:chOff x="4139952" y="1170041"/>
              <a:chExt cx="5339919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5339919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44836" y="1250029"/>
                <a:ext cx="4652211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99732" y="3689811"/>
              <a:ext cx="2356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 err="1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pcap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Fast</a:t>
              </a:r>
              <a:r>
                <a:rPr lang="zh-CN" altLang="en-US" sz="2000" b="1" kern="0" dirty="0" smtClean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824894" y="2635947"/>
            <a:ext cx="5932570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547073" y="1250029"/>
                <a:ext cx="3174230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165202" y="1152947"/>
              <a:ext cx="1841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 err="1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Scapy</a:t>
              </a:r>
              <a:r>
                <a:rPr lang="zh-CN" altLang="en-US" sz="2000" b="1" kern="0" dirty="0" smtClean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解析</a:t>
              </a:r>
              <a:r>
                <a:rPr lang="en-US" altLang="zh-CN" sz="2000" b="1" kern="0" dirty="0" smtClean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kern="0" dirty="0" smtClean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022952" y="1585710"/>
            <a:ext cx="651442" cy="450776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824894" y="4996596"/>
            <a:ext cx="5954972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546191" y="1250029"/>
                <a:ext cx="3175112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173757" y="3699506"/>
              <a:ext cx="1905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 err="1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scapy</a:t>
              </a:r>
              <a:r>
                <a:rPr lang="zh-CN" altLang="en-US" sz="2000" b="1" kern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构造网络数据包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4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875520" y="773640"/>
            <a:ext cx="1404360" cy="1423080"/>
          </a:xfrm>
          <a:custGeom>
            <a:avLst/>
            <a:gdLst/>
            <a:ahLst/>
            <a:cxnLst/>
            <a:rect l="l" t="t" r="r" b="b"/>
            <a:pathLst>
              <a:path w="16449" h="16668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"/>
          <p:cNvSpPr/>
          <p:nvPr/>
        </p:nvSpPr>
        <p:spPr>
          <a:xfrm rot="1473000">
            <a:off x="8598240" y="1484280"/>
            <a:ext cx="820800" cy="799560"/>
          </a:xfrm>
          <a:custGeom>
            <a:avLst/>
            <a:gdLst/>
            <a:ahLst/>
            <a:cxnLst/>
            <a:rect l="l" t="t" r="r" b="b"/>
            <a:pathLst>
              <a:path w="18737" h="1825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9603720" y="637560"/>
            <a:ext cx="359280" cy="349200"/>
          </a:xfrm>
          <a:custGeom>
            <a:avLst/>
            <a:gdLst/>
            <a:ahLst/>
            <a:cxnLst/>
            <a:rect l="l" t="t" r="r" b="b"/>
            <a:pathLst>
              <a:path w="15501" h="15063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4"/>
          <p:cNvSpPr/>
          <p:nvPr/>
        </p:nvSpPr>
        <p:spPr>
          <a:xfrm rot="2487600">
            <a:off x="9372600" y="2222640"/>
            <a:ext cx="255600" cy="248040"/>
          </a:xfrm>
          <a:custGeom>
            <a:avLst/>
            <a:gdLst/>
            <a:ahLst/>
            <a:cxnLst/>
            <a:rect l="l" t="t" r="r" b="b"/>
            <a:pathLst>
              <a:path w="15501" h="15063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2760120" y="3430080"/>
            <a:ext cx="5220360" cy="570240"/>
          </a:xfrm>
          <a:prstGeom prst="rect">
            <a:avLst/>
          </a:prstGeom>
          <a:gradFill>
            <a:gsLst>
              <a:gs pos="20000">
                <a:srgbClr val="FFFFFF">
                  <a:alpha val="50000"/>
                </a:srgbClr>
              </a:gs>
              <a:gs pos="100000">
                <a:srgbClr val="A4C1FF">
                  <a:alpha val="0"/>
                </a:srgbClr>
              </a:gs>
            </a:gsLst>
            <a:lin ang="0"/>
          </a:gradFill>
          <a:ln w="9360"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3918240" y="3484440"/>
            <a:ext cx="59569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python</a:t>
            </a:r>
            <a:r>
              <a:rPr lang="zh-CN" altLang="en-US" sz="2400" b="1" strike="noStrike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网络原始套接字和流量嗅探</a:t>
            </a:r>
          </a:p>
        </p:txBody>
      </p:sp>
      <p:sp>
        <p:nvSpPr>
          <p:cNvPr id="119" name="CustomShape 7"/>
          <p:cNvSpPr/>
          <p:nvPr/>
        </p:nvSpPr>
        <p:spPr>
          <a:xfrm flipH="1">
            <a:off x="2883240" y="2822760"/>
            <a:ext cx="1354680" cy="13107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8000" b="1" strike="noStrike" spc="-1">
                <a:solidFill>
                  <a:srgbClr val="E46C0A"/>
                </a:solidFill>
                <a:latin typeface="微软雅黑"/>
                <a:ea typeface="微软雅黑"/>
              </a:rPr>
              <a:t>3</a:t>
            </a:r>
            <a:endParaRPr lang="en-US" sz="8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50640" y="1917626"/>
            <a:ext cx="9754200" cy="268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zh-CN" altLang="en-US" sz="2000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lang="en-US" altLang="zh-CN" sz="2000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   </a:t>
            </a:r>
            <a:r>
              <a:rPr lang="zh-CN" altLang="en-US" sz="2000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源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IP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地址和目的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IP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地址以及源端口号和目的端口号的组合称为套接字。其用于标识客户端请求的服务器和服务。</a:t>
            </a:r>
          </a:p>
          <a:p>
            <a:pPr>
              <a:lnSpc>
                <a:spcPct val="150000"/>
              </a:lnSpc>
            </a:pPr>
            <a:r>
              <a:rPr lang="zh-CN" altLang="en-US" sz="2000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    它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是网络通信过程中端点的抽象表示，包含进行网络通信必需的五种信息：连接使用的协议，本地主机的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IP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地址，本地进程的协议端口，</a:t>
            </a:r>
            <a:r>
              <a:rPr lang="zh-CN" altLang="en-US" sz="2000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远端主机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的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IP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地址，</a:t>
            </a:r>
            <a:r>
              <a:rPr lang="zh-CN" altLang="en-US" sz="2000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远端进程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的协议端口。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2360519" y="657720"/>
            <a:ext cx="6617387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2380320" y="737280"/>
            <a:ext cx="4173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python</a:t>
            </a:r>
            <a:r>
              <a:rPr lang="zh-CN" alt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网络原始套接字和流量嗅探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50640" y="1917626"/>
            <a:ext cx="9754200" cy="268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zh-CN" altLang="en-US" sz="2000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000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    原始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套接字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(SOCKET_RAW)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允许对较低层次的协议直接访问，比如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IP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、 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ICMP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协议，它常用于检验新的协议实现，或者访问现有服务中配置的新设备，因为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RAW SOCKET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可以自如地控制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Windows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下的多种协议，能够对网络底层的传输机制进行控制，所以可以应用原始套接字来操纵网络层和传输层应用</a:t>
            </a:r>
            <a:r>
              <a:rPr lang="zh-CN" altLang="en-US" sz="2000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。</a:t>
            </a:r>
            <a:endParaRPr lang="en-US" altLang="zh-CN" sz="2000" spc="-1" dirty="0" smtClean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lang="en-US" altLang="zh-CN" sz="2000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   </a:t>
            </a:r>
            <a:r>
              <a:rPr lang="zh-CN" altLang="en-US" sz="2000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比如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，我们可以通过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RAW SOCKET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来接收发向本机的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ICMP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IGMP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协议包，或者接收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TCP/IP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栈不能够处理的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IP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包，也可以用来发送一些自定包头或自定协议的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IP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包。网络监听技术很大程度上依赖于</a:t>
            </a:r>
            <a:r>
              <a:rPr lang="en-US" altLang="zh-CN" sz="2000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SOCKET_RAW</a:t>
            </a:r>
            <a:endParaRPr lang="en-US" altLang="zh-CN" sz="2000" spc="-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360519" y="657720"/>
            <a:ext cx="6617387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2380320" y="737280"/>
            <a:ext cx="4173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python</a:t>
            </a:r>
            <a:r>
              <a:rPr lang="zh-CN" alt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网络原始套接字和流量嗅探</a:t>
            </a:r>
          </a:p>
        </p:txBody>
      </p:sp>
    </p:spTree>
    <p:extLst>
      <p:ext uri="{BB962C8B-B14F-4D97-AF65-F5344CB8AC3E}">
        <p14:creationId xmlns:p14="http://schemas.microsoft.com/office/powerpoint/2010/main" val="248195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51025" y="2349674"/>
            <a:ext cx="9754200" cy="268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zh-CN" altLang="en-US" sz="2000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000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原始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套接字与标准套接</a:t>
            </a:r>
            <a:r>
              <a:rPr lang="zh-CN" altLang="en-US" sz="2000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字的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区别在于</a:t>
            </a:r>
            <a:r>
              <a:rPr lang="zh-CN" altLang="en-US" sz="2000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endParaRPr lang="en-US" altLang="zh-CN" sz="2000" spc="-1" dirty="0" smtClean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000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原始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套接字可以读写内核没有处理的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IP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数据包，而流套接字只能读取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TCP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协议的数据，数据报套接字只能读取</a:t>
            </a:r>
            <a:r>
              <a:rPr lang="en-US" altLang="zh-CN" sz="2000" spc="-1" dirty="0">
                <a:solidFill>
                  <a:srgbClr val="000000"/>
                </a:solidFill>
                <a:latin typeface="微软雅黑"/>
                <a:ea typeface="微软雅黑"/>
              </a:rPr>
              <a:t>UDP</a:t>
            </a:r>
            <a:r>
              <a:rPr lang="zh-CN" altLang="en-US" sz="2000" spc="-1" dirty="0">
                <a:solidFill>
                  <a:srgbClr val="000000"/>
                </a:solidFill>
                <a:latin typeface="微软雅黑"/>
                <a:ea typeface="微软雅黑"/>
              </a:rPr>
              <a:t>协议的数据。因此，如果要访问其他协议发送数据必须使用原始套接字。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2360519" y="657720"/>
            <a:ext cx="6617387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2380320" y="737280"/>
            <a:ext cx="4173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python</a:t>
            </a:r>
            <a:r>
              <a:rPr lang="zh-CN" alt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网络原始套接字和流量嗅探</a:t>
            </a:r>
          </a:p>
        </p:txBody>
      </p:sp>
    </p:spTree>
    <p:extLst>
      <p:ext uri="{BB962C8B-B14F-4D97-AF65-F5344CB8AC3E}">
        <p14:creationId xmlns:p14="http://schemas.microsoft.com/office/powerpoint/2010/main" val="276793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50640" y="2909160"/>
            <a:ext cx="9754200" cy="268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嗅探工具的主要目标是基于UDP发现目标网络中存活的主机。绝大部分操作系统在处理UDP闭合端口时，存在一种共性行为，可以利用这种特性确定某IP上是否有主机存活，UDP对整个子网发送信息。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当发送一个UDP数据包到主机的某个关闭的UDP端口时，目标主机通常会返回一个ICMP包指示目标端口不可达。这样的ICMP信息意味着目标主机是存活的,如果没有收到UDP数据的任何响应，目标主机应该不存在。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360519" y="657720"/>
            <a:ext cx="6617387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2380320" y="737280"/>
            <a:ext cx="4173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python</a:t>
            </a:r>
            <a:r>
              <a:rPr lang="zh-CN" alt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网络原始套接字和流量嗅探</a:t>
            </a:r>
          </a:p>
        </p:txBody>
      </p:sp>
    </p:spTree>
    <p:extLst>
      <p:ext uri="{BB962C8B-B14F-4D97-AF65-F5344CB8AC3E}">
        <p14:creationId xmlns:p14="http://schemas.microsoft.com/office/powerpoint/2010/main" val="314296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450800" y="1891800"/>
            <a:ext cx="9754200" cy="451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下面我们来看实例代码：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import socket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import os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# 监听主机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host = "10.21.21.120"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# 创建原始套接字，然后绑定在公开接口上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if os.name == "nt":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    socket_protocol = socket.IPPROTO_IP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else: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    socket_protocol = socket.IPPROTO_ICMP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360519" y="657720"/>
            <a:ext cx="6617387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/>
          <p:cNvSpPr/>
          <p:nvPr/>
        </p:nvSpPr>
        <p:spPr>
          <a:xfrm>
            <a:off x="2380320" y="737280"/>
            <a:ext cx="4173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python</a:t>
            </a:r>
            <a:r>
              <a:rPr lang="zh-CN" alt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网络原始套接字和流量嗅探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250640" y="2909160"/>
            <a:ext cx="9754200" cy="31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sniffer = socket.socket(socket.AF_INET, socket.SOCK_RAW, socket_protocol)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sniffer.bind((host, 0))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# 设置在捕获的数据包中包含IP头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sniffer.setsockopt(socket.IPPROTO_IP, socket.IP_HDRINCL, 1)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360519" y="657720"/>
            <a:ext cx="6689395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/>
          <p:cNvSpPr/>
          <p:nvPr/>
        </p:nvSpPr>
        <p:spPr>
          <a:xfrm>
            <a:off x="2380320" y="737280"/>
            <a:ext cx="4173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python</a:t>
            </a:r>
            <a:r>
              <a:rPr lang="zh-CN" altLang="en-US" sz="3200" b="1" strike="noStrike" spc="-1" dirty="0" smtClean="0">
                <a:solidFill>
                  <a:srgbClr val="FFFFFF"/>
                </a:solidFill>
                <a:latin typeface="微软雅黑"/>
                <a:ea typeface="微软雅黑"/>
              </a:rPr>
              <a:t>网络原始套接字和流量嗅探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</TotalTime>
  <Words>614</Words>
  <Application>Microsoft Office PowerPoint</Application>
  <PresentationFormat>自定义</PresentationFormat>
  <Paragraphs>69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未定义</cp:lastModifiedBy>
  <cp:revision>193</cp:revision>
  <dcterms:created xsi:type="dcterms:W3CDTF">2017-06-05T01:21:00Z</dcterms:created>
  <dcterms:modified xsi:type="dcterms:W3CDTF">2018-05-03T06:24:36Z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2052-10.1.0.6391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自定义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