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6"/>
  </p:notesMasterIdLst>
  <p:handoutMasterIdLst>
    <p:handoutMasterId r:id="rId67"/>
  </p:handoutMasterIdLst>
  <p:sldIdLst>
    <p:sldId id="312" r:id="rId3"/>
    <p:sldId id="313" r:id="rId4"/>
    <p:sldId id="314" r:id="rId5"/>
    <p:sldId id="316" r:id="rId6"/>
    <p:sldId id="317" r:id="rId7"/>
    <p:sldId id="318" r:id="rId8"/>
    <p:sldId id="319" r:id="rId9"/>
    <p:sldId id="320" r:id="rId10"/>
    <p:sldId id="321"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8" r:id="rId26"/>
    <p:sldId id="339" r:id="rId27"/>
    <p:sldId id="340" r:id="rId28"/>
    <p:sldId id="342" r:id="rId29"/>
    <p:sldId id="343" r:id="rId30"/>
    <p:sldId id="344" r:id="rId31"/>
    <p:sldId id="345" r:id="rId32"/>
    <p:sldId id="346" r:id="rId33"/>
    <p:sldId id="347" r:id="rId34"/>
    <p:sldId id="348" r:id="rId35"/>
    <p:sldId id="349" r:id="rId36"/>
    <p:sldId id="350" r:id="rId37"/>
    <p:sldId id="351" r:id="rId38"/>
    <p:sldId id="352" r:id="rId39"/>
    <p:sldId id="354" r:id="rId40"/>
    <p:sldId id="355" r:id="rId41"/>
    <p:sldId id="356" r:id="rId42"/>
    <p:sldId id="357" r:id="rId43"/>
    <p:sldId id="358" r:id="rId44"/>
    <p:sldId id="359" r:id="rId45"/>
    <p:sldId id="360"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9" r:id="rId62"/>
    <p:sldId id="377" r:id="rId63"/>
    <p:sldId id="378" r:id="rId64"/>
    <p:sldId id="311"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5">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26" d="100"/>
          <a:sy n="126" d="100"/>
        </p:scale>
        <p:origin x="403" y="96"/>
      </p:cViewPr>
      <p:guideLst>
        <p:guide orient="horz" pos="2035"/>
        <p:guide pos="38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5" Type="http://schemas.openxmlformats.org/officeDocument/2006/relationships/image" Target="../media/image2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 Id="rId1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2022/4/7</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33</a:t>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34</a:t>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40</a:t>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41</a:t>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42</a:t>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43</a:t>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44</a:t>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45</a:t>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46</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47</a:t>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48</a:t>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50</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52</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54</a:t>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55</a:t>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56</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58</a:t>
            </a:fld>
            <a:endParaRPr lang="zh-CN"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59</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60</a:t>
            </a:fld>
            <a:endParaRPr lang="zh-CN"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61</a:t>
            </a:fld>
            <a:endParaRPr lang="zh-CN" alt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62</a:t>
            </a:fld>
            <a:endParaRPr lang="zh-CN" alt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63</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t>‹#›</a:t>
            </a:fld>
            <a:r>
              <a:rPr lang="zh-CN" altLang="en-US" sz="1600" dirty="0">
                <a:solidFill>
                  <a:schemeClr val="accent2"/>
                </a:solidFill>
                <a:latin typeface="微软雅黑" panose="020B0503020204020204" charset="-122"/>
                <a:ea typeface="微软雅黑" panose="020B0503020204020204" charset="-122"/>
              </a:rPr>
              <a:t> 页</a:t>
            </a: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2022/4/7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2022/4/7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2022/4/7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2022/4/7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2022/4/7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2022/4/7</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6"/>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7.bin"/><Relationship Id="rId3" Type="http://schemas.openxmlformats.org/officeDocument/2006/relationships/notesSlide" Target="../notesSlides/notesSlide14.xml"/><Relationship Id="rId7" Type="http://schemas.openxmlformats.org/officeDocument/2006/relationships/image" Target="../media/image10.wmf"/><Relationship Id="rId12" Type="http://schemas.openxmlformats.org/officeDocument/2006/relationships/image" Target="../media/image11.wmf"/><Relationship Id="rId2" Type="http://schemas.openxmlformats.org/officeDocument/2006/relationships/slideLayout" Target="../slideLayouts/slideLayout13.xml"/><Relationship Id="rId16"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9.wmf"/><Relationship Id="rId15" Type="http://schemas.openxmlformats.org/officeDocument/2006/relationships/oleObject" Target="../embeddings/oleObject9.bin"/><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6.xml"/><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13.wmf"/><Relationship Id="rId5" Type="http://schemas.openxmlformats.org/officeDocument/2006/relationships/image" Target="../media/image9.wmf"/><Relationship Id="rId10" Type="http://schemas.openxmlformats.org/officeDocument/2006/relationships/oleObject" Target="../embeddings/oleObject18.bin"/><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3" Type="http://schemas.openxmlformats.org/officeDocument/2006/relationships/image" Target="../media/image19.wmf"/><Relationship Id="rId18" Type="http://schemas.openxmlformats.org/officeDocument/2006/relationships/oleObject" Target="../embeddings/oleObject27.bin"/><Relationship Id="rId26" Type="http://schemas.openxmlformats.org/officeDocument/2006/relationships/oleObject" Target="../embeddings/oleObject31.bin"/><Relationship Id="rId3" Type="http://schemas.openxmlformats.org/officeDocument/2006/relationships/notesSlide" Target="../notesSlides/notesSlide20.xml"/><Relationship Id="rId21" Type="http://schemas.openxmlformats.org/officeDocument/2006/relationships/image" Target="../media/image23.wmf"/><Relationship Id="rId34" Type="http://schemas.openxmlformats.org/officeDocument/2006/relationships/image" Target="../media/image29.wmf"/><Relationship Id="rId7" Type="http://schemas.openxmlformats.org/officeDocument/2006/relationships/image" Target="../media/image16.wmf"/><Relationship Id="rId12" Type="http://schemas.openxmlformats.org/officeDocument/2006/relationships/oleObject" Target="../embeddings/oleObject24.bin"/><Relationship Id="rId17" Type="http://schemas.openxmlformats.org/officeDocument/2006/relationships/image" Target="../media/image21.wmf"/><Relationship Id="rId25" Type="http://schemas.openxmlformats.org/officeDocument/2006/relationships/image" Target="../media/image25.wmf"/><Relationship Id="rId33" Type="http://schemas.openxmlformats.org/officeDocument/2006/relationships/oleObject" Target="../embeddings/oleObject35.bin"/><Relationship Id="rId2" Type="http://schemas.openxmlformats.org/officeDocument/2006/relationships/slideLayout" Target="../slideLayouts/slideLayout13.xml"/><Relationship Id="rId16" Type="http://schemas.openxmlformats.org/officeDocument/2006/relationships/oleObject" Target="../embeddings/oleObject26.bin"/><Relationship Id="rId20" Type="http://schemas.openxmlformats.org/officeDocument/2006/relationships/oleObject" Target="../embeddings/oleObject28.bin"/><Relationship Id="rId29" Type="http://schemas.openxmlformats.org/officeDocument/2006/relationships/image" Target="../media/image27.wmf"/><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18.wmf"/><Relationship Id="rId24" Type="http://schemas.openxmlformats.org/officeDocument/2006/relationships/oleObject" Target="../embeddings/oleObject30.bin"/><Relationship Id="rId32" Type="http://schemas.openxmlformats.org/officeDocument/2006/relationships/oleObject" Target="../embeddings/oleObject34.bin"/><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28" Type="http://schemas.openxmlformats.org/officeDocument/2006/relationships/oleObject" Target="../embeddings/oleObject32.bin"/><Relationship Id="rId10" Type="http://schemas.openxmlformats.org/officeDocument/2006/relationships/oleObject" Target="../embeddings/oleObject23.bin"/><Relationship Id="rId19" Type="http://schemas.openxmlformats.org/officeDocument/2006/relationships/image" Target="../media/image22.wmf"/><Relationship Id="rId31" Type="http://schemas.openxmlformats.org/officeDocument/2006/relationships/image" Target="../media/image28.wmf"/><Relationship Id="rId4" Type="http://schemas.openxmlformats.org/officeDocument/2006/relationships/oleObject" Target="../embeddings/oleObject20.bin"/><Relationship Id="rId9" Type="http://schemas.openxmlformats.org/officeDocument/2006/relationships/image" Target="../media/image17.wmf"/><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26.wmf"/><Relationship Id="rId30" Type="http://schemas.openxmlformats.org/officeDocument/2006/relationships/oleObject" Target="../embeddings/oleObject33.bin"/><Relationship Id="rId35" Type="http://schemas.openxmlformats.org/officeDocument/2006/relationships/oleObject" Target="../embeddings/oleObject36.bin"/><Relationship Id="rId8"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23178"/>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4551"/>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4551"/>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4551"/>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1501"/>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2085"/>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37153"/>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5444"/>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38878"/>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11971"/>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75642"/>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060462" y="1675783"/>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第三章</a:t>
            </a:r>
            <a:r>
              <a:rPr lang="zh-CN" altLang="en-US" sz="4800" b="1" dirty="0">
                <a:solidFill>
                  <a:prstClr val="black"/>
                </a:solidFill>
                <a:latin typeface="微软雅黑" panose="020B0503020204020204" charset="-122"/>
                <a:ea typeface="微软雅黑" panose="020B0503020204020204" charset="-122"/>
              </a:rPr>
              <a:t> </a:t>
            </a:r>
          </a:p>
        </p:txBody>
      </p:sp>
      <p:cxnSp>
        <p:nvCxnSpPr>
          <p:cNvPr id="21" name="直接连接符 20"/>
          <p:cNvCxnSpPr/>
          <p:nvPr/>
        </p:nvCxnSpPr>
        <p:spPr>
          <a:xfrm>
            <a:off x="1161415" y="2478299"/>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05604"/>
            <a:ext cx="6121400" cy="119888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计算机取证与司法鉴定基础知识</a:t>
            </a:r>
          </a:p>
        </p:txBody>
      </p:sp>
      <p:sp>
        <p:nvSpPr>
          <p:cNvPr id="3" name="文本框 2"/>
          <p:cNvSpPr txBox="1"/>
          <p:nvPr/>
        </p:nvSpPr>
        <p:spPr>
          <a:xfrm>
            <a:off x="3051053" y="5056630"/>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2520346" y="5501403"/>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pic>
        <p:nvPicPr>
          <p:cNvPr id="4" name="图片 3" descr="0"/>
          <p:cNvPicPr>
            <a:picLocks noChangeAspect="1"/>
          </p:cNvPicPr>
          <p:nvPr/>
        </p:nvPicPr>
        <p:blipFill>
          <a:blip r:embed="rId4"/>
          <a:stretch>
            <a:fillRect/>
          </a:stretch>
        </p:blipFill>
        <p:spPr>
          <a:xfrm>
            <a:off x="8382000" y="3093402"/>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3.2</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数据加密</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3.2.1 密码学</a:t>
            </a:r>
          </a:p>
        </p:txBody>
      </p:sp>
      <p:sp>
        <p:nvSpPr>
          <p:cNvPr id="2" name="文本框 1"/>
          <p:cNvSpPr txBox="1"/>
          <p:nvPr/>
        </p:nvSpPr>
        <p:spPr>
          <a:xfrm>
            <a:off x="901065" y="1166495"/>
            <a:ext cx="10751820" cy="829945"/>
          </a:xfrm>
          <a:prstGeom prst="rect">
            <a:avLst/>
          </a:prstGeom>
          <a:noFill/>
        </p:spPr>
        <p:txBody>
          <a:bodyPr wrap="square" rtlCol="0">
            <a:spAutoFit/>
          </a:bodyPr>
          <a:lstStyle/>
          <a:p>
            <a:r>
              <a:rPr lang="zh-CN" altLang="en-US" sz="2000" b="1">
                <a:solidFill>
                  <a:schemeClr val="accent1"/>
                </a:solidFill>
              </a:rPr>
              <a:t>　　</a:t>
            </a:r>
            <a:r>
              <a:rPr lang="zh-CN" altLang="en-US" sz="2400" b="1">
                <a:solidFill>
                  <a:schemeClr val="accent1"/>
                </a:solidFill>
              </a:rPr>
              <a:t>下图为整个加密解密过程的概貌，其中为采用加密算法E，密钥为K对明文加密，为其相应的解密算法。</a:t>
            </a:r>
          </a:p>
        </p:txBody>
      </p:sp>
      <p:pic>
        <p:nvPicPr>
          <p:cNvPr id="3" name="图片 -2147482622" descr="密码"/>
          <p:cNvPicPr>
            <a:picLocks noChangeAspect="1"/>
          </p:cNvPicPr>
          <p:nvPr/>
        </p:nvPicPr>
        <p:blipFill>
          <a:blip r:embed="rId3"/>
          <a:stretch>
            <a:fillRect/>
          </a:stretch>
        </p:blipFill>
        <p:spPr>
          <a:xfrm>
            <a:off x="967105" y="2663190"/>
            <a:ext cx="10456545" cy="28460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70754" y="4619494"/>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3. 换位密码</a:t>
            </a:r>
          </a:p>
        </p:txBody>
      </p:sp>
      <p:sp>
        <p:nvSpPr>
          <p:cNvPr id="20" name="KSO_GT2.1.1"/>
          <p:cNvSpPr txBox="1"/>
          <p:nvPr/>
        </p:nvSpPr>
        <p:spPr>
          <a:xfrm>
            <a:off x="7765580" y="4332544"/>
            <a:ext cx="3803028" cy="156571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换位密码根据一定的规则重新安排明文字母。</a:t>
            </a: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2. 代码加密</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177" y="2515671"/>
            <a:ext cx="3737313" cy="177999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代码加密是指通信双方预先设定一组代码，明文和这组代码进行运算所得的结果为密文，接收方进行反运算得出明文。</a:t>
            </a: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1. 替换加密</a:t>
            </a:r>
          </a:p>
        </p:txBody>
      </p:sp>
      <p:sp>
        <p:nvSpPr>
          <p:cNvPr id="26" name="KSO_GT2.1.1"/>
          <p:cNvSpPr txBox="1"/>
          <p:nvPr/>
        </p:nvSpPr>
        <p:spPr>
          <a:xfrm>
            <a:off x="5596890" y="1049020"/>
            <a:ext cx="4380230" cy="15436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替换加密是用另一个字符替换明文中的每一个字符。这种替换是通信双方提前约定好的。接受者收到密文后，只要按照约定进行逆替换即可。</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3.2.2 传统加密算法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3.2.3 对称加密体系</a:t>
            </a:r>
          </a:p>
        </p:txBody>
      </p:sp>
      <p:cxnSp>
        <p:nvCxnSpPr>
          <p:cNvPr id="57" name="Straight Connector 29"/>
          <p:cNvCxnSpPr/>
          <p:nvPr/>
        </p:nvCxnSpPr>
        <p:spPr>
          <a:xfrm flipH="1">
            <a:off x="1368134" y="4487167"/>
            <a:ext cx="9637341" cy="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2549143" y="3756535"/>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891744" y="1881044"/>
              <a:ext cx="671513" cy="28384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第一步</a:t>
              </a:r>
            </a:p>
          </p:txBody>
        </p:sp>
      </p:grpSp>
      <p:sp>
        <p:nvSpPr>
          <p:cNvPr id="66" name="Text Placeholder 3"/>
          <p:cNvSpPr txBox="1"/>
          <p:nvPr/>
        </p:nvSpPr>
        <p:spPr>
          <a:xfrm>
            <a:off x="1704560" y="5647042"/>
            <a:ext cx="2221073"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将64位明文T按照初始变换表进行初始变换 </a:t>
            </a:r>
          </a:p>
        </p:txBody>
      </p:sp>
      <p:grpSp>
        <p:nvGrpSpPr>
          <p:cNvPr id="70" name="Group 67"/>
          <p:cNvGrpSpPr/>
          <p:nvPr/>
        </p:nvGrpSpPr>
        <p:grpSpPr>
          <a:xfrm>
            <a:off x="5209783" y="3773678"/>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631374" y="1697211"/>
              <a:ext cx="671513" cy="283845"/>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第二步</a:t>
              </a:r>
            </a:p>
          </p:txBody>
        </p:sp>
      </p:grpSp>
      <p:grpSp>
        <p:nvGrpSpPr>
          <p:cNvPr id="73" name="Group 70"/>
          <p:cNvGrpSpPr/>
          <p:nvPr/>
        </p:nvGrpSpPr>
        <p:grpSpPr>
          <a:xfrm>
            <a:off x="8031715" y="3773677"/>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952227" y="1697474"/>
              <a:ext cx="671513"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第三步</a:t>
              </a:r>
            </a:p>
          </p:txBody>
        </p:sp>
      </p:grpSp>
      <p:sp>
        <p:nvSpPr>
          <p:cNvPr id="78" name="Text Placeholder 3"/>
          <p:cNvSpPr txBox="1"/>
          <p:nvPr/>
        </p:nvSpPr>
        <p:spPr>
          <a:xfrm>
            <a:off x="7884100" y="5647042"/>
            <a:ext cx="2172705"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对第二步的结果进行逆换位运算</a:t>
            </a:r>
          </a:p>
        </p:txBody>
      </p:sp>
      <p:sp>
        <p:nvSpPr>
          <p:cNvPr id="81" name="Text Placeholder 3"/>
          <p:cNvSpPr txBox="1"/>
          <p:nvPr/>
        </p:nvSpPr>
        <p:spPr>
          <a:xfrm>
            <a:off x="4941272" y="5831827"/>
            <a:ext cx="2157040" cy="36893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进行16次函数f运算</a:t>
            </a:r>
          </a:p>
        </p:txBody>
      </p:sp>
      <p:sp>
        <p:nvSpPr>
          <p:cNvPr id="85" name="Arc 31"/>
          <p:cNvSpPr/>
          <p:nvPr/>
        </p:nvSpPr>
        <p:spPr>
          <a:xfrm rot="19051047">
            <a:off x="3562437" y="298801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435993" y="307564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645160"/>
          </a:xfrm>
          <a:prstGeom prst="rect">
            <a:avLst/>
          </a:prstGeom>
          <a:noFill/>
        </p:spPr>
        <p:txBody>
          <a:bodyPr wrap="square" rtlCol="0">
            <a:spAutoFit/>
          </a:bodyPr>
          <a:lstStyle/>
          <a:p>
            <a:r>
              <a:rPr lang="zh-CN" altLang="en-US"/>
              <a:t>　　</a:t>
            </a:r>
            <a:r>
              <a:rPr lang="zh-CN" altLang="en-US" b="1">
                <a:solidFill>
                  <a:schemeClr val="accent1"/>
                </a:solidFill>
              </a:rPr>
              <a:t>密码学可分为两类；对称密码体系（单钥密码算法）和非对称密码体系（或公钥密码体系），前者为加密解密采用相同或相似的密钥，由加密密钥很容易得出解密密钥。因此，采用此类加密算法的密钥是必须保密的。</a:t>
            </a:r>
          </a:p>
        </p:txBody>
      </p:sp>
      <p:sp>
        <p:nvSpPr>
          <p:cNvPr id="4" name="文本框 3"/>
          <p:cNvSpPr txBox="1"/>
          <p:nvPr/>
        </p:nvSpPr>
        <p:spPr>
          <a:xfrm>
            <a:off x="555625" y="1857375"/>
            <a:ext cx="11262995" cy="922020"/>
          </a:xfrm>
          <a:prstGeom prst="rect">
            <a:avLst/>
          </a:prstGeom>
          <a:noFill/>
        </p:spPr>
        <p:txBody>
          <a:bodyPr wrap="square" rtlCol="0">
            <a:spAutoFit/>
          </a:bodyPr>
          <a:lstStyle/>
          <a:p>
            <a:r>
              <a:rPr lang="zh-CN" altLang="en-US" b="1">
                <a:solidFill>
                  <a:schemeClr val="accent1"/>
                </a:solidFill>
              </a:rPr>
              <a:t>一、DES</a:t>
            </a:r>
          </a:p>
          <a:p>
            <a:r>
              <a:rPr lang="zh-CN" altLang="en-US" b="1">
                <a:solidFill>
                  <a:schemeClr val="accent1"/>
                </a:solidFill>
              </a:rPr>
              <a:t>　　DES是美国国家标准局于1977年正式公布的，它采用56位密钥来对64位明文转换为64位的密文，其中密钥K总长为64位，第8，16，…，64这8位为奇偶校验位。其加密过程为：</a:t>
            </a:r>
          </a:p>
        </p:txBody>
      </p:sp>
      <p:pic>
        <p:nvPicPr>
          <p:cNvPr id="3" name="图片 -2147482615"/>
          <p:cNvPicPr>
            <a:picLocks noChangeAspect="1"/>
          </p:cNvPicPr>
          <p:nvPr/>
        </p:nvPicPr>
        <p:blipFill>
          <a:blip r:embed="rId3"/>
          <a:stretch>
            <a:fillRect/>
          </a:stretch>
        </p:blipFill>
        <p:spPr>
          <a:xfrm>
            <a:off x="3336290" y="6044565"/>
            <a:ext cx="1021715" cy="340995"/>
          </a:xfrm>
          <a:prstGeom prst="rect">
            <a:avLst/>
          </a:prstGeom>
          <a:noFill/>
          <a:ln w="9525">
            <a:noFill/>
          </a:ln>
        </p:spPr>
      </p:pic>
      <p:pic>
        <p:nvPicPr>
          <p:cNvPr id="5" name="图片 -2147482614"/>
          <p:cNvPicPr>
            <a:picLocks noChangeAspect="1"/>
          </p:cNvPicPr>
          <p:nvPr/>
        </p:nvPicPr>
        <p:blipFill>
          <a:blip r:embed="rId4"/>
          <a:stretch>
            <a:fillRect/>
          </a:stretch>
        </p:blipFill>
        <p:spPr>
          <a:xfrm>
            <a:off x="4855845" y="5809615"/>
            <a:ext cx="357505" cy="413385"/>
          </a:xfrm>
          <a:prstGeom prst="rect">
            <a:avLst/>
          </a:prstGeom>
          <a:noFill/>
          <a:ln w="9525">
            <a:noFill/>
          </a:ln>
        </p:spPr>
      </p:pic>
      <p:pic>
        <p:nvPicPr>
          <p:cNvPr id="6" name="图片 -2147482613"/>
          <p:cNvPicPr>
            <a:picLocks noChangeAspect="1"/>
          </p:cNvPicPr>
          <p:nvPr/>
        </p:nvPicPr>
        <p:blipFill>
          <a:blip r:embed="rId5"/>
          <a:stretch>
            <a:fillRect/>
          </a:stretch>
        </p:blipFill>
        <p:spPr>
          <a:xfrm>
            <a:off x="8663305" y="5984240"/>
            <a:ext cx="614680" cy="40132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8" presetClass="entr" presetSubtype="3"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strips(upRight)">
                                      <p:cBhvr>
                                        <p:cTn id="18" dur="500"/>
                                        <p:tgtEl>
                                          <p:spTgt spid="57"/>
                                        </p:tgtEl>
                                      </p:cBhvr>
                                    </p:animEffect>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ppt_x"/>
                                          </p:val>
                                        </p:tav>
                                        <p:tav tm="100000">
                                          <p:val>
                                            <p:strVal val="#ppt_x"/>
                                          </p:val>
                                        </p:tav>
                                      </p:tavLst>
                                    </p:anim>
                                    <p:anim calcmode="lin" valueType="num">
                                      <p:cBhvr additive="base">
                                        <p:cTn id="23" dur="500" fill="hold"/>
                                        <p:tgtEl>
                                          <p:spTgt spid="6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8" presetClass="entr" presetSubtype="6"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strips(downRight)">
                                      <p:cBhvr>
                                        <p:cTn id="27" dur="500"/>
                                        <p:tgtEl>
                                          <p:spTgt spid="85"/>
                                        </p:tgtEl>
                                      </p:cBhvr>
                                    </p:animEffect>
                                  </p:childTnLst>
                                </p:cTn>
                              </p:par>
                            </p:childTnLst>
                          </p:cTn>
                        </p:par>
                        <p:par>
                          <p:cTn id="28" fill="hold">
                            <p:stCondLst>
                              <p:cond delay="2500"/>
                            </p:stCondLst>
                            <p:childTnLst>
                              <p:par>
                                <p:cTn id="29" presetID="2" presetClass="entr" presetSubtype="4" accel="50000" decel="50000"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8" presetClass="entr" presetSubtype="6" fill="hold" grpId="0" nodeType="after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strips(downRight)">
                                      <p:cBhvr>
                                        <p:cTn id="36" dur="500"/>
                                        <p:tgtEl>
                                          <p:spTgt spid="86"/>
                                        </p:tgtEl>
                                      </p:cBhvr>
                                    </p:animEffect>
                                  </p:childTnLst>
                                </p:cTn>
                              </p:par>
                            </p:childTnLst>
                          </p:cTn>
                        </p:par>
                        <p:par>
                          <p:cTn id="37" fill="hold">
                            <p:stCondLst>
                              <p:cond delay="3500"/>
                            </p:stCondLst>
                            <p:childTnLst>
                              <p:par>
                                <p:cTn id="38" presetID="2" presetClass="entr" presetSubtype="4" accel="50000" decel="50000"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additive="base">
                                        <p:cTn id="40" dur="500" fill="hold"/>
                                        <p:tgtEl>
                                          <p:spTgt spid="73"/>
                                        </p:tgtEl>
                                        <p:attrNameLst>
                                          <p:attrName>ppt_x</p:attrName>
                                        </p:attrNameLst>
                                      </p:cBhvr>
                                      <p:tavLst>
                                        <p:tav tm="0">
                                          <p:val>
                                            <p:strVal val="#ppt_x"/>
                                          </p:val>
                                        </p:tav>
                                        <p:tav tm="100000">
                                          <p:val>
                                            <p:strVal val="#ppt_x"/>
                                          </p:val>
                                        </p:tav>
                                      </p:tavLst>
                                    </p:anim>
                                    <p:anim calcmode="lin" valueType="num">
                                      <p:cBhvr additive="base">
                                        <p:cTn id="41" dur="500" fill="hold"/>
                                        <p:tgtEl>
                                          <p:spTgt spid="7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0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fill="hold"/>
                                        <p:tgtEl>
                                          <p:spTgt spid="66"/>
                                        </p:tgtEl>
                                        <p:attrNameLst>
                                          <p:attrName>ppt_x</p:attrName>
                                        </p:attrNameLst>
                                      </p:cBhvr>
                                      <p:tavLst>
                                        <p:tav tm="0">
                                          <p:val>
                                            <p:strVal val="#ppt_x"/>
                                          </p:val>
                                        </p:tav>
                                        <p:tav tm="100000">
                                          <p:val>
                                            <p:strVal val="#ppt_x"/>
                                          </p:val>
                                        </p:tav>
                                      </p:tavLst>
                                    </p:anim>
                                    <p:anim calcmode="lin" valueType="num">
                                      <p:cBhvr additive="base">
                                        <p:cTn id="45" dur="500" fill="hold"/>
                                        <p:tgtEl>
                                          <p:spTgt spid="6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20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ppt_x"/>
                                          </p:val>
                                        </p:tav>
                                        <p:tav tm="100000">
                                          <p:val>
                                            <p:strVal val="#ppt_x"/>
                                          </p:val>
                                        </p:tav>
                                      </p:tavLst>
                                    </p:anim>
                                    <p:anim calcmode="lin" valueType="num">
                                      <p:cBhvr additive="base">
                                        <p:cTn id="49" dur="500" fill="hold"/>
                                        <p:tgtEl>
                                          <p:spTgt spid="8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300"/>
                                  </p:stCondLst>
                                  <p:childTnLst>
                                    <p:set>
                                      <p:cBhvr>
                                        <p:cTn id="51" dur="1" fill="hold">
                                          <p:stCondLst>
                                            <p:cond delay="0"/>
                                          </p:stCondLst>
                                        </p:cTn>
                                        <p:tgtEl>
                                          <p:spTgt spid="78"/>
                                        </p:tgtEl>
                                        <p:attrNameLst>
                                          <p:attrName>style.visibility</p:attrName>
                                        </p:attrNameLst>
                                      </p:cBhvr>
                                      <p:to>
                                        <p:strVal val="visible"/>
                                      </p:to>
                                    </p:set>
                                    <p:anim calcmode="lin" valueType="num">
                                      <p:cBhvr additive="base">
                                        <p:cTn id="52" dur="500" fill="hold"/>
                                        <p:tgtEl>
                                          <p:spTgt spid="78"/>
                                        </p:tgtEl>
                                        <p:attrNameLst>
                                          <p:attrName>ppt_x</p:attrName>
                                        </p:attrNameLst>
                                      </p:cBhvr>
                                      <p:tavLst>
                                        <p:tav tm="0">
                                          <p:val>
                                            <p:strVal val="#ppt_x"/>
                                          </p:val>
                                        </p:tav>
                                        <p:tav tm="100000">
                                          <p:val>
                                            <p:strVal val="#ppt_x"/>
                                          </p:val>
                                        </p:tav>
                                      </p:tavLst>
                                    </p:anim>
                                    <p:anim calcmode="lin" valueType="num">
                                      <p:cBhvr additive="base">
                                        <p:cTn id="5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sp>
        <p:nvSpPr>
          <p:cNvPr id="4" name="文本框 3"/>
          <p:cNvSpPr txBox="1"/>
          <p:nvPr/>
        </p:nvSpPr>
        <p:spPr>
          <a:xfrm>
            <a:off x="904240" y="1024255"/>
            <a:ext cx="10705465" cy="3169285"/>
          </a:xfrm>
          <a:prstGeom prst="rect">
            <a:avLst/>
          </a:prstGeom>
          <a:noFill/>
        </p:spPr>
        <p:txBody>
          <a:bodyPr wrap="square" rtlCol="0">
            <a:spAutoFit/>
          </a:bodyPr>
          <a:lstStyle/>
          <a:p>
            <a:r>
              <a:rPr lang="zh-CN" altLang="en-US" b="1">
                <a:solidFill>
                  <a:schemeClr val="accent1"/>
                </a:solidFill>
              </a:rPr>
              <a:t>二、AES</a:t>
            </a:r>
          </a:p>
          <a:p>
            <a:r>
              <a:rPr lang="zh-CN" altLang="en-US" b="1">
                <a:solidFill>
                  <a:schemeClr val="accent1"/>
                </a:solidFill>
              </a:rPr>
              <a:t>　　1997年4月美国国家标准和技术协会（ANSI）对各界发出了下一代加密标准（AES）的征求意向，正式公告征求下一代加密算法（AES）以保护敏感但非机密的资料。其基本要求是：比三重DES快，但同时至少与三重DES安全性相当，分组长128位，密钥长为128位、192位或256位。1998年8月公布了AES的15个候选算法，2000年10月宣布在最终候选的5个算法中Rijndeal算法成为AES的最终标准。</a:t>
            </a:r>
          </a:p>
          <a:p>
            <a:endParaRPr lang="zh-CN" altLang="en-US" b="1">
              <a:solidFill>
                <a:schemeClr val="accent1"/>
              </a:solidFill>
            </a:endParaRPr>
          </a:p>
          <a:p>
            <a:r>
              <a:rPr lang="zh-CN" altLang="en-US" b="1">
                <a:solidFill>
                  <a:schemeClr val="accent1"/>
                </a:solidFill>
              </a:rPr>
              <a:t>　　数据用矩阵表示，称为状态。矩阵以列为主，即先排第一列，再第二列，依此类推。每列4行，有四个S盒，每个S盒为一个8位，因此依数据块的不同可分为　　=4，6，8列。密钥也可类似地表示为二维字节数组，它有四行，　列，且　等于密钥块长除32，　则也同样可取值4，6，8。算法转换的圈数　由　、　　　　　　　　　　　　　　　　　　　　　　　　　　　　　　　　　　　　　　　　　　　　共同决定，有等式</a:t>
            </a:r>
          </a:p>
          <a:p>
            <a:r>
              <a:rPr lang="zh-CN" altLang="en-US" b="1">
                <a:solidFill>
                  <a:schemeClr val="accent1"/>
                </a:solidFill>
              </a:rPr>
              <a:t>　　</a:t>
            </a:r>
            <a:r>
              <a:rPr lang="zh-CN" altLang="en-US" sz="2000" b="1">
                <a:solidFill>
                  <a:schemeClr val="accent1"/>
                </a:solidFill>
              </a:rPr>
              <a:t>=max(　　，　 )+6</a:t>
            </a:r>
          </a:p>
        </p:txBody>
      </p:sp>
      <p:graphicFrame>
        <p:nvGraphicFramePr>
          <p:cNvPr id="2" name="对象 -2147482594"/>
          <p:cNvGraphicFramePr>
            <a:graphicFrameLocks noChangeAspect="1"/>
          </p:cNvGraphicFramePr>
          <p:nvPr/>
        </p:nvGraphicFramePr>
        <p:xfrm>
          <a:off x="6686550" y="2915285"/>
          <a:ext cx="384810" cy="407670"/>
        </p:xfrm>
        <a:graphic>
          <a:graphicData uri="http://schemas.openxmlformats.org/presentationml/2006/ole">
            <mc:AlternateContent xmlns:mc="http://schemas.openxmlformats.org/markup-compatibility/2006">
              <mc:Choice xmlns:v="urn:schemas-microsoft-com:vml" Requires="v">
                <p:oleObj spid="_x0000_s3088" r:id="rId4" imgW="215900" imgH="228600" progId="Equation.DSMT4">
                  <p:embed/>
                </p:oleObj>
              </mc:Choice>
              <mc:Fallback>
                <p:oleObj r:id="rId4" imgW="215900" imgH="228600" progId="Equation.DSMT4">
                  <p:embed/>
                  <p:pic>
                    <p:nvPicPr>
                      <p:cNvPr id="0" name="图片 3075"/>
                      <p:cNvPicPr/>
                      <p:nvPr/>
                    </p:nvPicPr>
                    <p:blipFill>
                      <a:blip r:embed="rId5"/>
                      <a:stretch>
                        <a:fillRect/>
                      </a:stretch>
                    </p:blipFill>
                    <p:spPr>
                      <a:xfrm>
                        <a:off x="6686550" y="2915285"/>
                        <a:ext cx="384810" cy="407670"/>
                      </a:xfrm>
                      <a:prstGeom prst="rect">
                        <a:avLst/>
                      </a:prstGeom>
                      <a:noFill/>
                      <a:ln w="38100">
                        <a:noFill/>
                        <a:miter/>
                      </a:ln>
                    </p:spPr>
                  </p:pic>
                </p:oleObj>
              </mc:Fallback>
            </mc:AlternateContent>
          </a:graphicData>
        </a:graphic>
      </p:graphicFrame>
      <p:graphicFrame>
        <p:nvGraphicFramePr>
          <p:cNvPr id="3" name="对象 -2147482593"/>
          <p:cNvGraphicFramePr>
            <a:graphicFrameLocks noChangeAspect="1"/>
          </p:cNvGraphicFramePr>
          <p:nvPr/>
        </p:nvGraphicFramePr>
        <p:xfrm>
          <a:off x="2985135" y="3182620"/>
          <a:ext cx="351155" cy="372745"/>
        </p:xfrm>
        <a:graphic>
          <a:graphicData uri="http://schemas.openxmlformats.org/presentationml/2006/ole">
            <mc:AlternateContent xmlns:mc="http://schemas.openxmlformats.org/markup-compatibility/2006">
              <mc:Choice xmlns:v="urn:schemas-microsoft-com:vml" Requires="v">
                <p:oleObj spid="_x0000_s3089" r:id="rId6" imgW="215900" imgH="228600" progId="Equation.DSMT4">
                  <p:embed/>
                </p:oleObj>
              </mc:Choice>
              <mc:Fallback>
                <p:oleObj r:id="rId6" imgW="215900" imgH="228600" progId="Equation.DSMT4">
                  <p:embed/>
                  <p:pic>
                    <p:nvPicPr>
                      <p:cNvPr id="0" name="图片 8"/>
                      <p:cNvPicPr/>
                      <p:nvPr/>
                    </p:nvPicPr>
                    <p:blipFill>
                      <a:blip r:embed="rId7"/>
                      <a:stretch>
                        <a:fillRect/>
                      </a:stretch>
                    </p:blipFill>
                    <p:spPr>
                      <a:xfrm>
                        <a:off x="2985135" y="3182620"/>
                        <a:ext cx="351155" cy="372745"/>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4002405" y="3230880"/>
          <a:ext cx="386080" cy="372745"/>
        </p:xfrm>
        <a:graphic>
          <a:graphicData uri="http://schemas.openxmlformats.org/presentationml/2006/ole">
            <mc:AlternateContent xmlns:mc="http://schemas.openxmlformats.org/markup-compatibility/2006">
              <mc:Choice xmlns:v="urn:schemas-microsoft-com:vml" Requires="v">
                <p:oleObj spid="_x0000_s3090" r:id="rId8" imgW="215900" imgH="228600" progId="Equation.DSMT4">
                  <p:embed/>
                </p:oleObj>
              </mc:Choice>
              <mc:Fallback>
                <p:oleObj r:id="rId8" imgW="215900" imgH="228600" progId="Equation.DSMT4">
                  <p:embed/>
                  <p:pic>
                    <p:nvPicPr>
                      <p:cNvPr id="0" name="图片 10"/>
                      <p:cNvPicPr/>
                      <p:nvPr/>
                    </p:nvPicPr>
                    <p:blipFill>
                      <a:blip r:embed="rId7"/>
                      <a:stretch>
                        <a:fillRect/>
                      </a:stretch>
                    </p:blipFill>
                    <p:spPr>
                      <a:xfrm>
                        <a:off x="4002405" y="3230880"/>
                        <a:ext cx="386080" cy="372745"/>
                      </a:xfrm>
                      <a:prstGeom prst="rect">
                        <a:avLst/>
                      </a:prstGeom>
                      <a:noFill/>
                      <a:ln w="38100">
                        <a:noFill/>
                        <a:miter/>
                      </a:ln>
                    </p:spPr>
                  </p:pic>
                </p:oleObj>
              </mc:Fallback>
            </mc:AlternateContent>
          </a:graphicData>
        </a:graphic>
      </p:graphicFrame>
      <p:graphicFrame>
        <p:nvGraphicFramePr>
          <p:cNvPr id="14" name="对象 13"/>
          <p:cNvGraphicFramePr>
            <a:graphicFrameLocks noChangeAspect="1"/>
          </p:cNvGraphicFramePr>
          <p:nvPr/>
        </p:nvGraphicFramePr>
        <p:xfrm>
          <a:off x="6191885" y="3198495"/>
          <a:ext cx="289560" cy="419100"/>
        </p:xfrm>
        <a:graphic>
          <a:graphicData uri="http://schemas.openxmlformats.org/presentationml/2006/ole">
            <mc:AlternateContent xmlns:mc="http://schemas.openxmlformats.org/markup-compatibility/2006">
              <mc:Choice xmlns:v="urn:schemas-microsoft-com:vml" Requires="v">
                <p:oleObj spid="_x0000_s3091" r:id="rId9" imgW="215900" imgH="228600" progId="Equation.DSMT4">
                  <p:embed/>
                </p:oleObj>
              </mc:Choice>
              <mc:Fallback>
                <p:oleObj r:id="rId9" imgW="215900" imgH="228600" progId="Equation.DSMT4">
                  <p:embed/>
                  <p:pic>
                    <p:nvPicPr>
                      <p:cNvPr id="0" name="图片 14"/>
                      <p:cNvPicPr/>
                      <p:nvPr/>
                    </p:nvPicPr>
                    <p:blipFill>
                      <a:blip r:embed="rId7"/>
                      <a:stretch>
                        <a:fillRect/>
                      </a:stretch>
                    </p:blipFill>
                    <p:spPr>
                      <a:xfrm>
                        <a:off x="6191885" y="3198495"/>
                        <a:ext cx="289560" cy="419100"/>
                      </a:xfrm>
                      <a:prstGeom prst="rect">
                        <a:avLst/>
                      </a:prstGeom>
                      <a:noFill/>
                      <a:ln w="38100">
                        <a:noFill/>
                        <a:miter/>
                      </a:ln>
                    </p:spPr>
                  </p:pic>
                </p:oleObj>
              </mc:Fallback>
            </mc:AlternateContent>
          </a:graphicData>
        </a:graphic>
      </p:graphicFrame>
      <p:graphicFrame>
        <p:nvGraphicFramePr>
          <p:cNvPr id="16" name="对象 15"/>
          <p:cNvGraphicFramePr>
            <a:graphicFrameLocks noChangeAspect="1"/>
          </p:cNvGraphicFramePr>
          <p:nvPr/>
        </p:nvGraphicFramePr>
        <p:xfrm>
          <a:off x="11208385" y="3192145"/>
          <a:ext cx="279400" cy="404495"/>
        </p:xfrm>
        <a:graphic>
          <a:graphicData uri="http://schemas.openxmlformats.org/presentationml/2006/ole">
            <mc:AlternateContent xmlns:mc="http://schemas.openxmlformats.org/markup-compatibility/2006">
              <mc:Choice xmlns:v="urn:schemas-microsoft-com:vml" Requires="v">
                <p:oleObj spid="_x0000_s3092" r:id="rId10" imgW="215900" imgH="228600" progId="Equation.DSMT4">
                  <p:embed/>
                </p:oleObj>
              </mc:Choice>
              <mc:Fallback>
                <p:oleObj r:id="rId10" imgW="215900" imgH="228600" progId="Equation.DSMT4">
                  <p:embed/>
                  <p:pic>
                    <p:nvPicPr>
                      <p:cNvPr id="0" name="图片 14"/>
                      <p:cNvPicPr/>
                      <p:nvPr/>
                    </p:nvPicPr>
                    <p:blipFill>
                      <a:blip r:embed="rId7"/>
                      <a:stretch>
                        <a:fillRect/>
                      </a:stretch>
                    </p:blipFill>
                    <p:spPr>
                      <a:xfrm>
                        <a:off x="11208385" y="3192145"/>
                        <a:ext cx="279400" cy="404495"/>
                      </a:xfrm>
                      <a:prstGeom prst="rect">
                        <a:avLst/>
                      </a:prstGeom>
                      <a:noFill/>
                      <a:ln w="38100">
                        <a:noFill/>
                        <a:miter/>
                      </a:ln>
                    </p:spPr>
                  </p:pic>
                </p:oleObj>
              </mc:Fallback>
            </mc:AlternateContent>
          </a:graphicData>
        </a:graphic>
      </p:graphicFrame>
      <p:graphicFrame>
        <p:nvGraphicFramePr>
          <p:cNvPr id="5" name="对象 -2147482590"/>
          <p:cNvGraphicFramePr>
            <a:graphicFrameLocks noChangeAspect="1"/>
          </p:cNvGraphicFramePr>
          <p:nvPr/>
        </p:nvGraphicFramePr>
        <p:xfrm>
          <a:off x="10722610" y="3198495"/>
          <a:ext cx="346075" cy="391160"/>
        </p:xfrm>
        <a:graphic>
          <a:graphicData uri="http://schemas.openxmlformats.org/presentationml/2006/ole">
            <mc:AlternateContent xmlns:mc="http://schemas.openxmlformats.org/markup-compatibility/2006">
              <mc:Choice xmlns:v="urn:schemas-microsoft-com:vml" Requires="v">
                <p:oleObj spid="_x0000_s3093" r:id="rId11" imgW="203200" imgH="228600" progId="Equation.DSMT4">
                  <p:embed/>
                </p:oleObj>
              </mc:Choice>
              <mc:Fallback>
                <p:oleObj r:id="rId11" imgW="203200" imgH="228600" progId="Equation.DSMT4">
                  <p:embed/>
                  <p:pic>
                    <p:nvPicPr>
                      <p:cNvPr id="0" name="图片 17"/>
                      <p:cNvPicPr/>
                      <p:nvPr/>
                    </p:nvPicPr>
                    <p:blipFill>
                      <a:blip r:embed="rId12"/>
                      <a:stretch>
                        <a:fillRect/>
                      </a:stretch>
                    </p:blipFill>
                    <p:spPr>
                      <a:xfrm>
                        <a:off x="10722610" y="3198495"/>
                        <a:ext cx="346075" cy="391160"/>
                      </a:xfrm>
                      <a:prstGeom prst="rect">
                        <a:avLst/>
                      </a:prstGeom>
                      <a:noFill/>
                      <a:ln w="38100">
                        <a:noFill/>
                        <a:miter/>
                      </a:ln>
                    </p:spPr>
                  </p:pic>
                </p:oleObj>
              </mc:Fallback>
            </mc:AlternateContent>
          </a:graphicData>
        </a:graphic>
      </p:graphicFrame>
      <p:graphicFrame>
        <p:nvGraphicFramePr>
          <p:cNvPr id="6" name="对象 -2147482589"/>
          <p:cNvGraphicFramePr>
            <a:graphicFrameLocks noChangeAspect="1"/>
          </p:cNvGraphicFramePr>
          <p:nvPr/>
        </p:nvGraphicFramePr>
        <p:xfrm>
          <a:off x="11557635" y="3230880"/>
          <a:ext cx="356235" cy="377825"/>
        </p:xfrm>
        <a:graphic>
          <a:graphicData uri="http://schemas.openxmlformats.org/presentationml/2006/ole">
            <mc:AlternateContent xmlns:mc="http://schemas.openxmlformats.org/markup-compatibility/2006">
              <mc:Choice xmlns:v="urn:schemas-microsoft-com:vml" Requires="v">
                <p:oleObj spid="_x0000_s3094" r:id="rId13" imgW="215900" imgH="228600" progId="Equation.DSMT4">
                  <p:embed/>
                </p:oleObj>
              </mc:Choice>
              <mc:Fallback>
                <p:oleObj r:id="rId13" imgW="215900" imgH="228600" progId="Equation.DSMT4">
                  <p:embed/>
                  <p:pic>
                    <p:nvPicPr>
                      <p:cNvPr id="0" name="图片 18"/>
                      <p:cNvPicPr/>
                      <p:nvPr/>
                    </p:nvPicPr>
                    <p:blipFill>
                      <a:blip r:embed="rId5"/>
                      <a:stretch>
                        <a:fillRect/>
                      </a:stretch>
                    </p:blipFill>
                    <p:spPr>
                      <a:xfrm>
                        <a:off x="11557635" y="3230880"/>
                        <a:ext cx="356235" cy="377825"/>
                      </a:xfrm>
                      <a:prstGeom prst="rect">
                        <a:avLst/>
                      </a:prstGeom>
                      <a:noFill/>
                      <a:ln w="38100">
                        <a:noFill/>
                        <a:miter/>
                      </a:ln>
                    </p:spPr>
                  </p:pic>
                </p:oleObj>
              </mc:Fallback>
            </mc:AlternateContent>
          </a:graphicData>
        </a:graphic>
      </p:graphicFrame>
      <p:graphicFrame>
        <p:nvGraphicFramePr>
          <p:cNvPr id="20" name="对象 -2147482590"/>
          <p:cNvGraphicFramePr>
            <a:graphicFrameLocks noChangeAspect="1"/>
          </p:cNvGraphicFramePr>
          <p:nvPr/>
        </p:nvGraphicFramePr>
        <p:xfrm>
          <a:off x="1012825" y="3771265"/>
          <a:ext cx="415290" cy="469265"/>
        </p:xfrm>
        <a:graphic>
          <a:graphicData uri="http://schemas.openxmlformats.org/presentationml/2006/ole">
            <mc:AlternateContent xmlns:mc="http://schemas.openxmlformats.org/markup-compatibility/2006">
              <mc:Choice xmlns:v="urn:schemas-microsoft-com:vml" Requires="v">
                <p:oleObj spid="_x0000_s3095" r:id="rId14" imgW="203200" imgH="228600" progId="Equation.DSMT4">
                  <p:embed/>
                </p:oleObj>
              </mc:Choice>
              <mc:Fallback>
                <p:oleObj r:id="rId14" imgW="203200" imgH="228600" progId="Equation.DSMT4">
                  <p:embed/>
                  <p:pic>
                    <p:nvPicPr>
                      <p:cNvPr id="0" name="图片 17"/>
                      <p:cNvPicPr/>
                      <p:nvPr/>
                    </p:nvPicPr>
                    <p:blipFill>
                      <a:blip r:embed="rId12"/>
                      <a:stretch>
                        <a:fillRect/>
                      </a:stretch>
                    </p:blipFill>
                    <p:spPr>
                      <a:xfrm>
                        <a:off x="1012825" y="3771265"/>
                        <a:ext cx="415290" cy="469265"/>
                      </a:xfrm>
                      <a:prstGeom prst="rect">
                        <a:avLst/>
                      </a:prstGeom>
                      <a:noFill/>
                      <a:ln w="38100">
                        <a:noFill/>
                        <a:miter/>
                      </a:ln>
                    </p:spPr>
                  </p:pic>
                </p:oleObj>
              </mc:Fallback>
            </mc:AlternateContent>
          </a:graphicData>
        </a:graphic>
      </p:graphicFrame>
      <p:graphicFrame>
        <p:nvGraphicFramePr>
          <p:cNvPr id="24" name="对象 23"/>
          <p:cNvGraphicFramePr>
            <a:graphicFrameLocks noChangeAspect="1"/>
          </p:cNvGraphicFramePr>
          <p:nvPr/>
        </p:nvGraphicFramePr>
        <p:xfrm>
          <a:off x="2226310" y="3765550"/>
          <a:ext cx="328295" cy="474980"/>
        </p:xfrm>
        <a:graphic>
          <a:graphicData uri="http://schemas.openxmlformats.org/presentationml/2006/ole">
            <mc:AlternateContent xmlns:mc="http://schemas.openxmlformats.org/markup-compatibility/2006">
              <mc:Choice xmlns:v="urn:schemas-microsoft-com:vml" Requires="v">
                <p:oleObj spid="_x0000_s3096" r:id="rId15" imgW="215900" imgH="228600" progId="Equation.DSMT4">
                  <p:embed/>
                </p:oleObj>
              </mc:Choice>
              <mc:Fallback>
                <p:oleObj r:id="rId15" imgW="215900" imgH="228600" progId="Equation.DSMT4">
                  <p:embed/>
                  <p:pic>
                    <p:nvPicPr>
                      <p:cNvPr id="0" name="图片 14"/>
                      <p:cNvPicPr/>
                      <p:nvPr/>
                    </p:nvPicPr>
                    <p:blipFill>
                      <a:blip r:embed="rId7"/>
                      <a:stretch>
                        <a:fillRect/>
                      </a:stretch>
                    </p:blipFill>
                    <p:spPr>
                      <a:xfrm>
                        <a:off x="2226310" y="3765550"/>
                        <a:ext cx="328295" cy="474980"/>
                      </a:xfrm>
                      <a:prstGeom prst="rect">
                        <a:avLst/>
                      </a:prstGeom>
                      <a:noFill/>
                      <a:ln w="38100">
                        <a:noFill/>
                        <a:miter/>
                      </a:ln>
                    </p:spPr>
                  </p:pic>
                </p:oleObj>
              </mc:Fallback>
            </mc:AlternateContent>
          </a:graphicData>
        </a:graphic>
      </p:graphicFrame>
      <p:graphicFrame>
        <p:nvGraphicFramePr>
          <p:cNvPr id="26" name="对象 -2147482589"/>
          <p:cNvGraphicFramePr>
            <a:graphicFrameLocks noChangeAspect="1"/>
          </p:cNvGraphicFramePr>
          <p:nvPr/>
        </p:nvGraphicFramePr>
        <p:xfrm>
          <a:off x="2748915" y="3771265"/>
          <a:ext cx="441960" cy="469265"/>
        </p:xfrm>
        <a:graphic>
          <a:graphicData uri="http://schemas.openxmlformats.org/presentationml/2006/ole">
            <mc:AlternateContent xmlns:mc="http://schemas.openxmlformats.org/markup-compatibility/2006">
              <mc:Choice xmlns:v="urn:schemas-microsoft-com:vml" Requires="v">
                <p:oleObj spid="_x0000_s3097" r:id="rId16" imgW="215900" imgH="228600" progId="Equation.DSMT4">
                  <p:embed/>
                </p:oleObj>
              </mc:Choice>
              <mc:Fallback>
                <p:oleObj r:id="rId16" imgW="215900" imgH="228600" progId="Equation.DSMT4">
                  <p:embed/>
                  <p:pic>
                    <p:nvPicPr>
                      <p:cNvPr id="0" name="图片 18"/>
                      <p:cNvPicPr/>
                      <p:nvPr/>
                    </p:nvPicPr>
                    <p:blipFill>
                      <a:blip r:embed="rId5"/>
                      <a:stretch>
                        <a:fillRect/>
                      </a:stretch>
                    </p:blipFill>
                    <p:spPr>
                      <a:xfrm>
                        <a:off x="2748915" y="3771265"/>
                        <a:ext cx="441960" cy="4692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7044405" y="190820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(2)</a:t>
            </a:r>
          </a:p>
        </p:txBody>
      </p:sp>
      <p:sp>
        <p:nvSpPr>
          <p:cNvPr id="54" name="椭圆 53"/>
          <p:cNvSpPr/>
          <p:nvPr/>
        </p:nvSpPr>
        <p:spPr bwMode="auto">
          <a:xfrm>
            <a:off x="3656349" y="190820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dirty="0">
                <a:solidFill>
                  <a:prstClr val="black">
                    <a:lumMod val="85000"/>
                    <a:lumOff val="15000"/>
                  </a:prstClr>
                </a:solidFill>
                <a:latin typeface="微软雅黑" panose="020B0503020204020204" charset="-122"/>
                <a:ea typeface="微软雅黑" panose="020B0503020204020204" charset="-122"/>
                <a:sym typeface="+mn-ea"/>
              </a:rPr>
              <a:t>(1)</a:t>
            </a:r>
            <a:r>
              <a:rPr lang="zh-CN" altLang="en-US" sz="2400" dirty="0">
                <a:solidFill>
                  <a:prstClr val="black">
                    <a:lumMod val="85000"/>
                    <a:lumOff val="15000"/>
                  </a:prstClr>
                </a:solidFill>
                <a:latin typeface="微软雅黑" panose="020B0503020204020204" charset="-122"/>
                <a:ea typeface="微软雅黑" panose="020B0503020204020204" charset="-122"/>
                <a:sym typeface="+mn-ea"/>
              </a:rPr>
              <a:t> </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5" name="椭圆 54"/>
          <p:cNvSpPr/>
          <p:nvPr/>
        </p:nvSpPr>
        <p:spPr bwMode="auto">
          <a:xfrm>
            <a:off x="7044405" y="494272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(4)</a:t>
            </a:r>
          </a:p>
        </p:txBody>
      </p:sp>
      <p:sp>
        <p:nvSpPr>
          <p:cNvPr id="56" name="椭圆 55"/>
          <p:cNvSpPr/>
          <p:nvPr/>
        </p:nvSpPr>
        <p:spPr bwMode="auto">
          <a:xfrm>
            <a:off x="3656349" y="494272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(3)</a:t>
            </a:r>
          </a:p>
        </p:txBody>
      </p:sp>
      <p:sp>
        <p:nvSpPr>
          <p:cNvPr id="57" name="文本框 12"/>
          <p:cNvSpPr/>
          <p:nvPr/>
        </p:nvSpPr>
        <p:spPr bwMode="auto">
          <a:xfrm>
            <a:off x="4792798" y="2810073"/>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800" b="1">
                <a:solidFill>
                  <a:schemeClr val="accent2"/>
                </a:solidFill>
                <a:latin typeface="微软雅黑" panose="020B0503020204020204" charset="-122"/>
                <a:ea typeface="微软雅黑" panose="020B0503020204020204" charset="-122"/>
                <a:sym typeface="+mn-ea"/>
              </a:rPr>
              <a:t>加密具体步骤</a:t>
            </a:r>
          </a:p>
        </p:txBody>
      </p:sp>
      <p:sp>
        <p:nvSpPr>
          <p:cNvPr id="58" name="TextBox 27"/>
          <p:cNvSpPr txBox="1"/>
          <p:nvPr/>
        </p:nvSpPr>
        <p:spPr>
          <a:xfrm>
            <a:off x="8619656" y="1908286"/>
            <a:ext cx="2674165" cy="45275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 对状态的每个字节替换。</a:t>
            </a:r>
          </a:p>
        </p:txBody>
      </p:sp>
      <p:sp>
        <p:nvSpPr>
          <p:cNvPr id="59" name="TextBox 29"/>
          <p:cNvSpPr txBox="1"/>
          <p:nvPr/>
        </p:nvSpPr>
        <p:spPr>
          <a:xfrm>
            <a:off x="8559331" y="4942651"/>
            <a:ext cx="2674165" cy="173291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对状态中　的列中的每列并行应用线性变换　　　　　　GF(　　)→GF(　　) 列混合。如果为最后一圈，则省略这一步。</a:t>
            </a:r>
          </a:p>
        </p:txBody>
      </p:sp>
      <p:sp>
        <p:nvSpPr>
          <p:cNvPr id="60" name="TextBox 30"/>
          <p:cNvSpPr txBox="1"/>
          <p:nvPr/>
        </p:nvSpPr>
        <p:spPr>
          <a:xfrm>
            <a:off x="898179" y="5280632"/>
            <a:ext cx="2674165" cy="77279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对状态的每一行，按不同的位移量进行行移位。</a:t>
            </a:r>
          </a:p>
        </p:txBody>
      </p:sp>
      <p:sp>
        <p:nvSpPr>
          <p:cNvPr id="61" name="TextBox 31"/>
          <p:cNvSpPr txBox="1"/>
          <p:nvPr/>
        </p:nvSpPr>
        <p:spPr>
          <a:xfrm>
            <a:off x="898179" y="1908286"/>
            <a:ext cx="2674165" cy="109283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与会话密钥异或，得到</a:t>
            </a: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B =×4个S盒，每个S盒有8位。</a:t>
            </a: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graphicFrame>
        <p:nvGraphicFramePr>
          <p:cNvPr id="2" name="对象 -2147482579"/>
          <p:cNvGraphicFramePr>
            <a:graphicFrameLocks noChangeAspect="1"/>
          </p:cNvGraphicFramePr>
          <p:nvPr/>
        </p:nvGraphicFramePr>
        <p:xfrm>
          <a:off x="9511665" y="5029200"/>
          <a:ext cx="367665" cy="389890"/>
        </p:xfrm>
        <a:graphic>
          <a:graphicData uri="http://schemas.openxmlformats.org/presentationml/2006/ole">
            <mc:AlternateContent xmlns:mc="http://schemas.openxmlformats.org/markup-compatibility/2006">
              <mc:Choice xmlns:v="urn:schemas-microsoft-com:vml" Requires="v">
                <p:oleObj spid="_x0000_s4100" r:id="rId4" imgW="215900" imgH="228600" progId="Equation.DSMT4">
                  <p:embed/>
                </p:oleObj>
              </mc:Choice>
              <mc:Fallback>
                <p:oleObj r:id="rId4" imgW="215900" imgH="228600" progId="Equation.DSMT4">
                  <p:embed/>
                  <p:pic>
                    <p:nvPicPr>
                      <p:cNvPr id="0" name="图片 3075"/>
                      <p:cNvPicPr/>
                      <p:nvPr/>
                    </p:nvPicPr>
                    <p:blipFill>
                      <a:blip r:embed="rId5"/>
                      <a:stretch>
                        <a:fillRect/>
                      </a:stretch>
                    </p:blipFill>
                    <p:spPr>
                      <a:xfrm>
                        <a:off x="9511665" y="5029200"/>
                        <a:ext cx="367665" cy="389890"/>
                      </a:xfrm>
                      <a:prstGeom prst="rect">
                        <a:avLst/>
                      </a:prstGeom>
                      <a:noFill/>
                      <a:ln w="38100">
                        <a:noFill/>
                        <a:miter/>
                      </a:ln>
                    </p:spPr>
                  </p:pic>
                </p:oleObj>
              </mc:Fallback>
            </mc:AlternateContent>
          </a:graphicData>
        </a:graphic>
      </p:graphicFrame>
      <p:graphicFrame>
        <p:nvGraphicFramePr>
          <p:cNvPr id="3" name="对象 -2147482578"/>
          <p:cNvGraphicFramePr>
            <a:graphicFrameLocks noChangeAspect="1"/>
          </p:cNvGraphicFramePr>
          <p:nvPr/>
        </p:nvGraphicFramePr>
        <p:xfrm>
          <a:off x="9022715" y="5707380"/>
          <a:ext cx="488950" cy="300990"/>
        </p:xfrm>
        <a:graphic>
          <a:graphicData uri="http://schemas.openxmlformats.org/presentationml/2006/ole">
            <mc:AlternateContent xmlns:mc="http://schemas.openxmlformats.org/markup-compatibility/2006">
              <mc:Choice xmlns:v="urn:schemas-microsoft-com:vml" Requires="v">
                <p:oleObj spid="_x0000_s4101" r:id="rId6" imgW="330200" imgH="203200" progId="Equation.DSMT4">
                  <p:embed/>
                </p:oleObj>
              </mc:Choice>
              <mc:Fallback>
                <p:oleObj r:id="rId6" imgW="330200" imgH="203200" progId="Equation.DSMT4">
                  <p:embed/>
                  <p:pic>
                    <p:nvPicPr>
                      <p:cNvPr id="0" name="图片 1"/>
                      <p:cNvPicPr/>
                      <p:nvPr/>
                    </p:nvPicPr>
                    <p:blipFill>
                      <a:blip r:embed="rId7"/>
                      <a:stretch>
                        <a:fillRect/>
                      </a:stretch>
                    </p:blipFill>
                    <p:spPr>
                      <a:xfrm>
                        <a:off x="9022715" y="5707380"/>
                        <a:ext cx="488950" cy="300990"/>
                      </a:xfrm>
                      <a:prstGeom prst="rect">
                        <a:avLst/>
                      </a:prstGeom>
                      <a:noFill/>
                      <a:ln w="38100">
                        <a:noFill/>
                        <a:miter/>
                      </a:ln>
                    </p:spPr>
                  </p:pic>
                </p:oleObj>
              </mc:Fallback>
            </mc:AlternateContent>
          </a:graphicData>
        </a:graphic>
      </p:graphicFrame>
      <p:graphicFrame>
        <p:nvGraphicFramePr>
          <p:cNvPr id="5" name="对象 -2147482577"/>
          <p:cNvGraphicFramePr>
            <a:graphicFrameLocks noChangeAspect="1"/>
          </p:cNvGraphicFramePr>
          <p:nvPr/>
        </p:nvGraphicFramePr>
        <p:xfrm>
          <a:off x="10099040" y="5708015"/>
          <a:ext cx="487680" cy="300355"/>
        </p:xfrm>
        <a:graphic>
          <a:graphicData uri="http://schemas.openxmlformats.org/presentationml/2006/ole">
            <mc:AlternateContent xmlns:mc="http://schemas.openxmlformats.org/markup-compatibility/2006">
              <mc:Choice xmlns:v="urn:schemas-microsoft-com:vml" Requires="v">
                <p:oleObj spid="_x0000_s4102" r:id="rId8" imgW="330200" imgH="203200" progId="Equation.DSMT4">
                  <p:embed/>
                </p:oleObj>
              </mc:Choice>
              <mc:Fallback>
                <p:oleObj r:id="rId8" imgW="330200" imgH="203200" progId="Equation.DSMT4">
                  <p:embed/>
                  <p:pic>
                    <p:nvPicPr>
                      <p:cNvPr id="0" name="图片 2"/>
                      <p:cNvPicPr/>
                      <p:nvPr/>
                    </p:nvPicPr>
                    <p:blipFill>
                      <a:blip r:embed="rId7"/>
                      <a:stretch>
                        <a:fillRect/>
                      </a:stretch>
                    </p:blipFill>
                    <p:spPr>
                      <a:xfrm>
                        <a:off x="10099040" y="5708015"/>
                        <a:ext cx="487680" cy="300355"/>
                      </a:xfrm>
                      <a:prstGeom prst="rect">
                        <a:avLst/>
                      </a:prstGeom>
                      <a:noFill/>
                      <a:ln w="38100">
                        <a:noFill/>
                        <a:miter/>
                      </a:ln>
                    </p:spPr>
                  </p:pic>
                </p:oleObj>
              </mc:Fallback>
            </mc:AlternateContent>
          </a:graphicData>
        </a:graphic>
      </p:graphicFrame>
      <p:sp>
        <p:nvSpPr>
          <p:cNvPr id="7" name="文本框 6"/>
          <p:cNvSpPr txBox="1"/>
          <p:nvPr/>
        </p:nvSpPr>
        <p:spPr>
          <a:xfrm>
            <a:off x="1199515" y="1036955"/>
            <a:ext cx="10625455" cy="645160"/>
          </a:xfrm>
          <a:prstGeom prst="rect">
            <a:avLst/>
          </a:prstGeom>
          <a:noFill/>
        </p:spPr>
        <p:txBody>
          <a:bodyPr wrap="square" rtlCol="0">
            <a:spAutoFit/>
          </a:bodyPr>
          <a:lstStyle/>
          <a:p>
            <a:r>
              <a:rPr lang="zh-CN" altLang="en-US"/>
              <a:t>　　</a:t>
            </a:r>
            <a:r>
              <a:rPr lang="zh-CN" altLang="en-US" b="1">
                <a:solidFill>
                  <a:schemeClr val="accent1"/>
                </a:solidFill>
              </a:rPr>
              <a:t>Rijndael算法是一个圈迭代的分组密码，每一圈包括字节替换层(BS)、行移位层(SR)、列混合层(MC)、密钥异或层(ADK)。加密具体步骤为：</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78589" y="5056614"/>
            <a:ext cx="1641783" cy="1771068"/>
            <a:chOff x="-25843" y="4213845"/>
            <a:chExt cx="1368152" cy="1475890"/>
          </a:xfrm>
        </p:grpSpPr>
        <p:sp>
          <p:nvSpPr>
            <p:cNvPr id="52" name="矩形 51"/>
            <p:cNvSpPr/>
            <p:nvPr/>
          </p:nvSpPr>
          <p:spPr>
            <a:xfrm>
              <a:off x="117560" y="561772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25843" y="4213845"/>
              <a:ext cx="1368152" cy="1475846"/>
            </a:xfrm>
            <a:prstGeom prst="rect">
              <a:avLst/>
            </a:prstGeom>
            <a:noFill/>
          </p:spPr>
          <p:txBody>
            <a:bodyPr wrap="square" rtlCol="0">
              <a:spAutoFit/>
            </a:bodyPr>
            <a:lstStyle/>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与会话密钥异或，得到</a:t>
              </a:r>
              <a:endParaRPr lang="zh-CN" altLang="en-US" sz="1675"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B =　　×4个S盒，每个S盒有8位。</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54" name="直接连接符 53"/>
          <p:cNvCxnSpPr/>
          <p:nvPr/>
        </p:nvCxnSpPr>
        <p:spPr>
          <a:xfrm flipV="1">
            <a:off x="1707515" y="2932430"/>
            <a:ext cx="8292465" cy="180848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898446" y="4174711"/>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585411" y="3509049"/>
            <a:ext cx="1439545" cy="1106097"/>
            <a:chOff x="1691680" y="4380819"/>
            <a:chExt cx="1199621" cy="92174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2171019" y="458228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5256623" y="3255612"/>
            <a:ext cx="1000941" cy="1000941"/>
            <a:chOff x="1691680" y="4380819"/>
            <a:chExt cx="834118" cy="834118"/>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396025" y="2719319"/>
            <a:ext cx="1087237" cy="1000941"/>
            <a:chOff x="1748598" y="4336977"/>
            <a:chExt cx="906031" cy="834118"/>
          </a:xfrm>
        </p:grpSpPr>
        <p:sp>
          <p:nvSpPr>
            <p:cNvPr id="114" name="椭圆 113"/>
            <p:cNvSpPr/>
            <p:nvPr/>
          </p:nvSpPr>
          <p:spPr>
            <a:xfrm>
              <a:off x="1820511" y="4336977"/>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9711956" y="2302858"/>
            <a:ext cx="1000941" cy="1000941"/>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903187" y="4824125"/>
            <a:ext cx="1641783" cy="820472"/>
            <a:chOff x="1620281" y="3866646"/>
            <a:chExt cx="1368152" cy="683727"/>
          </a:xfrm>
        </p:grpSpPr>
        <p:sp>
          <p:nvSpPr>
            <p:cNvPr id="120" name="TextBox 2"/>
            <p:cNvSpPr txBox="1"/>
            <p:nvPr/>
          </p:nvSpPr>
          <p:spPr>
            <a:xfrm>
              <a:off x="1620281" y="3866646"/>
              <a:ext cx="1368152" cy="5064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对状态的每个字节替换。</a:t>
              </a:r>
            </a:p>
          </p:txBody>
        </p:sp>
        <p:sp>
          <p:nvSpPr>
            <p:cNvPr id="121" name="矩形 120"/>
            <p:cNvSpPr/>
            <p:nvPr/>
          </p:nvSpPr>
          <p:spPr>
            <a:xfrm>
              <a:off x="1682195" y="447836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150604" y="4307155"/>
            <a:ext cx="1641783" cy="1240790"/>
            <a:chOff x="4827157" y="3323654"/>
            <a:chExt cx="1368152" cy="1033992"/>
          </a:xfrm>
        </p:grpSpPr>
        <p:sp>
          <p:nvSpPr>
            <p:cNvPr id="123" name="TextBox 4"/>
            <p:cNvSpPr txBox="1"/>
            <p:nvPr/>
          </p:nvSpPr>
          <p:spPr>
            <a:xfrm>
              <a:off x="4827157" y="3323654"/>
              <a:ext cx="1368152" cy="937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对状态的每一行，按不同的位移量进行行移位。</a:t>
              </a:r>
            </a:p>
          </p:txBody>
        </p:sp>
        <p:sp>
          <p:nvSpPr>
            <p:cNvPr id="124" name="矩形 123"/>
            <p:cNvSpPr/>
            <p:nvPr/>
          </p:nvSpPr>
          <p:spPr>
            <a:xfrm>
              <a:off x="4872665" y="4294146"/>
              <a:ext cx="100065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161401" y="3723481"/>
            <a:ext cx="1641783" cy="3115362"/>
            <a:chOff x="5385751" y="2305446"/>
            <a:chExt cx="1368152" cy="2596136"/>
          </a:xfrm>
        </p:grpSpPr>
        <p:sp>
          <p:nvSpPr>
            <p:cNvPr id="126" name="TextBox 22"/>
            <p:cNvSpPr txBox="1"/>
            <p:nvPr/>
          </p:nvSpPr>
          <p:spPr>
            <a:xfrm>
              <a:off x="5385751" y="2305446"/>
              <a:ext cx="1368152" cy="2596092"/>
            </a:xfrm>
            <a:prstGeom prst="rect">
              <a:avLst/>
            </a:prstGeom>
            <a:noFill/>
          </p:spPr>
          <p:txBody>
            <a:bodyPr wrap="square" rtlCol="0">
              <a:spAutoFit/>
            </a:bodyPr>
            <a:lstStyle/>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对状态中　的列中的每列并行应用线性变换　　　　　　GF(　　)→GF</a:t>
              </a:r>
            </a:p>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　　) 列混合。如果为最后一圈，则省略这一步。</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7" name="矩形 126"/>
            <p:cNvSpPr/>
            <p:nvPr/>
          </p:nvSpPr>
          <p:spPr>
            <a:xfrm>
              <a:off x="5529155" y="48295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9440358" y="3521437"/>
            <a:ext cx="1641783" cy="1534849"/>
            <a:chOff x="6739840" y="1069218"/>
            <a:chExt cx="1368152" cy="1279041"/>
          </a:xfrm>
        </p:grpSpPr>
        <p:sp>
          <p:nvSpPr>
            <p:cNvPr id="129" name="矩形 128"/>
            <p:cNvSpPr/>
            <p:nvPr/>
          </p:nvSpPr>
          <p:spPr>
            <a:xfrm>
              <a:off x="6883244" y="227625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739840" y="1069218"/>
              <a:ext cx="1368152" cy="11525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异或另一个会话密钥　后或者结束，或者回到第(2)步开始另一圈。</a:t>
              </a:r>
            </a:p>
          </p:txBody>
        </p:sp>
      </p:grpSp>
      <p:sp>
        <p:nvSpPr>
          <p:cNvPr id="13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sp>
        <p:nvSpPr>
          <p:cNvPr id="4" name="文本框 3"/>
          <p:cNvSpPr txBox="1"/>
          <p:nvPr/>
        </p:nvSpPr>
        <p:spPr>
          <a:xfrm>
            <a:off x="1199515" y="1036955"/>
            <a:ext cx="10625455" cy="706755"/>
          </a:xfrm>
          <a:prstGeom prst="rect">
            <a:avLst/>
          </a:prstGeom>
          <a:noFill/>
        </p:spPr>
        <p:txBody>
          <a:bodyPr wrap="square" rtlCol="0">
            <a:spAutoFit/>
          </a:bodyPr>
          <a:lstStyle/>
          <a:p>
            <a:r>
              <a:rPr lang="zh-CN" altLang="en-US"/>
              <a:t>　　</a:t>
            </a:r>
            <a:r>
              <a:rPr lang="zh-CN" altLang="en-US" sz="2000" b="1">
                <a:solidFill>
                  <a:schemeClr val="accent1"/>
                </a:solidFill>
              </a:rPr>
              <a:t>Rijndael算法是一个圈迭代的分组密码，每一圈包括字节替换层(BS)、行移位层(SR)、列混合层(MC)、密钥异或层(ADK)。加密具体步骤为：</a:t>
            </a:r>
          </a:p>
        </p:txBody>
      </p:sp>
      <p:graphicFrame>
        <p:nvGraphicFramePr>
          <p:cNvPr id="2" name="对象 -2147482579"/>
          <p:cNvGraphicFramePr>
            <a:graphicFrameLocks noChangeAspect="1"/>
          </p:cNvGraphicFramePr>
          <p:nvPr/>
        </p:nvGraphicFramePr>
        <p:xfrm>
          <a:off x="8166735" y="3790950"/>
          <a:ext cx="367665" cy="389890"/>
        </p:xfrm>
        <a:graphic>
          <a:graphicData uri="http://schemas.openxmlformats.org/presentationml/2006/ole">
            <mc:AlternateContent xmlns:mc="http://schemas.openxmlformats.org/markup-compatibility/2006">
              <mc:Choice xmlns:v="urn:schemas-microsoft-com:vml" Requires="v">
                <p:oleObj spid="_x0000_s5126" r:id="rId4" imgW="215900" imgH="228600" progId="Equation.DSMT4">
                  <p:embed/>
                </p:oleObj>
              </mc:Choice>
              <mc:Fallback>
                <p:oleObj r:id="rId4" imgW="215900" imgH="228600" progId="Equation.DSMT4">
                  <p:embed/>
                  <p:pic>
                    <p:nvPicPr>
                      <p:cNvPr id="0" name="图片 3075"/>
                      <p:cNvPicPr/>
                      <p:nvPr/>
                    </p:nvPicPr>
                    <p:blipFill>
                      <a:blip r:embed="rId5"/>
                      <a:stretch>
                        <a:fillRect/>
                      </a:stretch>
                    </p:blipFill>
                    <p:spPr>
                      <a:xfrm>
                        <a:off x="8166735" y="3790950"/>
                        <a:ext cx="367665" cy="389890"/>
                      </a:xfrm>
                      <a:prstGeom prst="rect">
                        <a:avLst/>
                      </a:prstGeom>
                      <a:noFill/>
                      <a:ln w="38100">
                        <a:noFill/>
                        <a:miter/>
                      </a:ln>
                    </p:spPr>
                  </p:pic>
                </p:oleObj>
              </mc:Fallback>
            </mc:AlternateContent>
          </a:graphicData>
        </a:graphic>
      </p:graphicFrame>
      <p:graphicFrame>
        <p:nvGraphicFramePr>
          <p:cNvPr id="3" name="对象 -2147482579"/>
          <p:cNvGraphicFramePr>
            <a:graphicFrameLocks noChangeAspect="1"/>
          </p:cNvGraphicFramePr>
          <p:nvPr/>
        </p:nvGraphicFramePr>
        <p:xfrm>
          <a:off x="1127125" y="5672455"/>
          <a:ext cx="328295" cy="539115"/>
        </p:xfrm>
        <a:graphic>
          <a:graphicData uri="http://schemas.openxmlformats.org/presentationml/2006/ole">
            <mc:AlternateContent xmlns:mc="http://schemas.openxmlformats.org/markup-compatibility/2006">
              <mc:Choice xmlns:v="urn:schemas-microsoft-com:vml" Requires="v">
                <p:oleObj spid="_x0000_s5127" r:id="rId6" imgW="215900" imgH="228600" progId="Equation.DSMT4">
                  <p:embed/>
                </p:oleObj>
              </mc:Choice>
              <mc:Fallback>
                <p:oleObj r:id="rId6" imgW="215900" imgH="228600" progId="Equation.DSMT4">
                  <p:embed/>
                  <p:pic>
                    <p:nvPicPr>
                      <p:cNvPr id="0" name="图片 3075"/>
                      <p:cNvPicPr/>
                      <p:nvPr/>
                    </p:nvPicPr>
                    <p:blipFill>
                      <a:blip r:embed="rId5"/>
                      <a:stretch>
                        <a:fillRect/>
                      </a:stretch>
                    </p:blipFill>
                    <p:spPr>
                      <a:xfrm>
                        <a:off x="1127125" y="5672455"/>
                        <a:ext cx="328295" cy="539115"/>
                      </a:xfrm>
                      <a:prstGeom prst="rect">
                        <a:avLst/>
                      </a:prstGeom>
                      <a:noFill/>
                      <a:ln w="38100">
                        <a:noFill/>
                        <a:miter/>
                      </a:ln>
                    </p:spPr>
                  </p:pic>
                </p:oleObj>
              </mc:Fallback>
            </mc:AlternateContent>
          </a:graphicData>
        </a:graphic>
      </p:graphicFrame>
      <p:graphicFrame>
        <p:nvGraphicFramePr>
          <p:cNvPr id="6" name="对象 -2147482578"/>
          <p:cNvGraphicFramePr>
            <a:graphicFrameLocks noChangeAspect="1"/>
          </p:cNvGraphicFramePr>
          <p:nvPr/>
        </p:nvGraphicFramePr>
        <p:xfrm>
          <a:off x="7578725" y="5130800"/>
          <a:ext cx="488950" cy="300990"/>
        </p:xfrm>
        <a:graphic>
          <a:graphicData uri="http://schemas.openxmlformats.org/presentationml/2006/ole">
            <mc:AlternateContent xmlns:mc="http://schemas.openxmlformats.org/markup-compatibility/2006">
              <mc:Choice xmlns:v="urn:schemas-microsoft-com:vml" Requires="v">
                <p:oleObj spid="_x0000_s5128" r:id="rId7" imgW="330200" imgH="203200" progId="Equation.DSMT4">
                  <p:embed/>
                </p:oleObj>
              </mc:Choice>
              <mc:Fallback>
                <p:oleObj r:id="rId7" imgW="330200" imgH="203200" progId="Equation.DSMT4">
                  <p:embed/>
                  <p:pic>
                    <p:nvPicPr>
                      <p:cNvPr id="0" name="图片 1"/>
                      <p:cNvPicPr/>
                      <p:nvPr/>
                    </p:nvPicPr>
                    <p:blipFill>
                      <a:blip r:embed="rId8"/>
                      <a:stretch>
                        <a:fillRect/>
                      </a:stretch>
                    </p:blipFill>
                    <p:spPr>
                      <a:xfrm>
                        <a:off x="7578725" y="5130800"/>
                        <a:ext cx="488950" cy="300990"/>
                      </a:xfrm>
                      <a:prstGeom prst="rect">
                        <a:avLst/>
                      </a:prstGeom>
                      <a:noFill/>
                      <a:ln w="38100">
                        <a:noFill/>
                        <a:miter/>
                      </a:ln>
                    </p:spPr>
                  </p:pic>
                </p:oleObj>
              </mc:Fallback>
            </mc:AlternateContent>
          </a:graphicData>
        </a:graphic>
      </p:graphicFrame>
      <p:graphicFrame>
        <p:nvGraphicFramePr>
          <p:cNvPr id="8" name="对象 -2147482577"/>
          <p:cNvGraphicFramePr>
            <a:graphicFrameLocks noChangeAspect="1"/>
          </p:cNvGraphicFramePr>
          <p:nvPr/>
        </p:nvGraphicFramePr>
        <p:xfrm>
          <a:off x="7333615" y="5471795"/>
          <a:ext cx="487680" cy="300355"/>
        </p:xfrm>
        <a:graphic>
          <a:graphicData uri="http://schemas.openxmlformats.org/presentationml/2006/ole">
            <mc:AlternateContent xmlns:mc="http://schemas.openxmlformats.org/markup-compatibility/2006">
              <mc:Choice xmlns:v="urn:schemas-microsoft-com:vml" Requires="v">
                <p:oleObj spid="_x0000_s5129" r:id="rId9" imgW="330200" imgH="203200" progId="Equation.DSMT4">
                  <p:embed/>
                </p:oleObj>
              </mc:Choice>
              <mc:Fallback>
                <p:oleObj r:id="rId9" imgW="330200" imgH="203200" progId="Equation.DSMT4">
                  <p:embed/>
                  <p:pic>
                    <p:nvPicPr>
                      <p:cNvPr id="0" name="图片 2"/>
                      <p:cNvPicPr/>
                      <p:nvPr/>
                    </p:nvPicPr>
                    <p:blipFill>
                      <a:blip r:embed="rId8"/>
                      <a:stretch>
                        <a:fillRect/>
                      </a:stretch>
                    </p:blipFill>
                    <p:spPr>
                      <a:xfrm>
                        <a:off x="7333615" y="5471795"/>
                        <a:ext cx="487680" cy="300355"/>
                      </a:xfrm>
                      <a:prstGeom prst="rect">
                        <a:avLst/>
                      </a:prstGeom>
                      <a:noFill/>
                      <a:ln w="38100">
                        <a:noFill/>
                        <a:miter/>
                      </a:ln>
                    </p:spPr>
                  </p:pic>
                </p:oleObj>
              </mc:Fallback>
            </mc:AlternateContent>
          </a:graphicData>
        </a:graphic>
      </p:graphicFrame>
      <p:graphicFrame>
        <p:nvGraphicFramePr>
          <p:cNvPr id="10" name="对象 -2147482576"/>
          <p:cNvGraphicFramePr>
            <a:graphicFrameLocks noChangeAspect="1"/>
          </p:cNvGraphicFramePr>
          <p:nvPr/>
        </p:nvGraphicFramePr>
        <p:xfrm>
          <a:off x="10119995" y="3736975"/>
          <a:ext cx="282575" cy="461645"/>
        </p:xfrm>
        <a:graphic>
          <a:graphicData uri="http://schemas.openxmlformats.org/presentationml/2006/ole">
            <mc:AlternateContent xmlns:mc="http://schemas.openxmlformats.org/markup-compatibility/2006">
              <mc:Choice xmlns:v="urn:schemas-microsoft-com:vml" Requires="v">
                <p:oleObj spid="_x0000_s5130" r:id="rId10" imgW="139700" imgH="228600" progId="Equation.DSMT4">
                  <p:embed/>
                </p:oleObj>
              </mc:Choice>
              <mc:Fallback>
                <p:oleObj r:id="rId10" imgW="139700" imgH="228600" progId="Equation.DSMT4">
                  <p:embed/>
                  <p:pic>
                    <p:nvPicPr>
                      <p:cNvPr id="0" name="图片 9"/>
                      <p:cNvPicPr/>
                      <p:nvPr/>
                    </p:nvPicPr>
                    <p:blipFill>
                      <a:blip r:embed="rId11"/>
                      <a:stretch>
                        <a:fillRect/>
                      </a:stretch>
                    </p:blipFill>
                    <p:spPr>
                      <a:xfrm>
                        <a:off x="10119995" y="3736975"/>
                        <a:ext cx="282575" cy="4616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ppt_x"/>
                                          </p:val>
                                        </p:tav>
                                        <p:tav tm="100000">
                                          <p:val>
                                            <p:strVal val="#ppt_x"/>
                                          </p:val>
                                        </p:tav>
                                      </p:tavLst>
                                    </p:anim>
                                    <p:anim calcmode="lin" valueType="num">
                                      <p:cBhvr additive="base">
                                        <p:cTn id="23" dur="500" fill="hold"/>
                                        <p:tgtEl>
                                          <p:spTgt spid="5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7" presetClass="entr" presetSubtype="0" fill="hold" nodeType="afterEffect">
                                  <p:stCondLst>
                                    <p:cond delay="0"/>
                                  </p:stCondLst>
                                  <p:childTnLst>
                                    <p:set>
                                      <p:cBhvr>
                                        <p:cTn id="26" dur="500"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19"/>
                                        </p:tgtEl>
                                        <p:attrNameLst>
                                          <p:attrName>style.visibility</p:attrName>
                                        </p:attrNameLst>
                                      </p:cBhvr>
                                      <p:to>
                                        <p:strVal val="visible"/>
                                      </p:to>
                                    </p:set>
                                    <p:anim calcmode="lin" valueType="num">
                                      <p:cBhvr additive="base">
                                        <p:cTn id="37" dur="500" fill="hold"/>
                                        <p:tgtEl>
                                          <p:spTgt spid="119"/>
                                        </p:tgtEl>
                                        <p:attrNameLst>
                                          <p:attrName>ppt_x</p:attrName>
                                        </p:attrNameLst>
                                      </p:cBhvr>
                                      <p:tavLst>
                                        <p:tav tm="0">
                                          <p:val>
                                            <p:strVal val="#ppt_x"/>
                                          </p:val>
                                        </p:tav>
                                        <p:tav tm="100000">
                                          <p:val>
                                            <p:strVal val="#ppt_x"/>
                                          </p:val>
                                        </p:tav>
                                      </p:tavLst>
                                    </p:anim>
                                    <p:anim calcmode="lin" valueType="num">
                                      <p:cBhvr additive="base">
                                        <p:cTn id="38" dur="500" fill="hold"/>
                                        <p:tgtEl>
                                          <p:spTgt spid="11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22"/>
                                        </p:tgtEl>
                                        <p:attrNameLst>
                                          <p:attrName>style.visibility</p:attrName>
                                        </p:attrNameLst>
                                      </p:cBhvr>
                                      <p:to>
                                        <p:strVal val="visible"/>
                                      </p:to>
                                    </p:set>
                                    <p:anim calcmode="lin" valueType="num">
                                      <p:cBhvr additive="base">
                                        <p:cTn id="46" dur="500" fill="hold"/>
                                        <p:tgtEl>
                                          <p:spTgt spid="122"/>
                                        </p:tgtEl>
                                        <p:attrNameLst>
                                          <p:attrName>ppt_x</p:attrName>
                                        </p:attrNameLst>
                                      </p:cBhvr>
                                      <p:tavLst>
                                        <p:tav tm="0">
                                          <p:val>
                                            <p:strVal val="#ppt_x"/>
                                          </p:val>
                                        </p:tav>
                                        <p:tav tm="100000">
                                          <p:val>
                                            <p:strVal val="#ppt_x"/>
                                          </p:val>
                                        </p:tav>
                                      </p:tavLst>
                                    </p:anim>
                                    <p:anim calcmode="lin" valueType="num">
                                      <p:cBhvr additive="base">
                                        <p:cTn id="47" dur="500" fill="hold"/>
                                        <p:tgtEl>
                                          <p:spTgt spid="12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fade">
                                      <p:cBhvr>
                                        <p:cTn id="51" dur="500"/>
                                        <p:tgtEl>
                                          <p:spTgt spid="1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fill="hold"/>
                                        <p:tgtEl>
                                          <p:spTgt spid="125"/>
                                        </p:tgtEl>
                                        <p:attrNameLst>
                                          <p:attrName>ppt_x</p:attrName>
                                        </p:attrNameLst>
                                      </p:cBhvr>
                                      <p:tavLst>
                                        <p:tav tm="0">
                                          <p:val>
                                            <p:strVal val="#ppt_x"/>
                                          </p:val>
                                        </p:tav>
                                        <p:tav tm="100000">
                                          <p:val>
                                            <p:strVal val="#ppt_x"/>
                                          </p:val>
                                        </p:tav>
                                      </p:tavLst>
                                    </p:anim>
                                    <p:anim calcmode="lin" valueType="num">
                                      <p:cBhvr additive="base">
                                        <p:cTn id="56" dur="500" fill="hold"/>
                                        <p:tgtEl>
                                          <p:spTgt spid="125"/>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ppt_x"/>
                                          </p:val>
                                        </p:tav>
                                        <p:tav tm="100000">
                                          <p:val>
                                            <p:strVal val="#ppt_x"/>
                                          </p:val>
                                        </p:tav>
                                      </p:tavLst>
                                    </p:anim>
                                    <p:anim calcmode="lin" valueType="num">
                                      <p:cBhvr additive="base">
                                        <p:cTn id="61" dur="500" fill="hold"/>
                                        <p:tgtEl>
                                          <p:spTgt spid="2"/>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55" presetClass="entr" presetSubtype="0" fill="hold" nodeType="afterEffect">
                                  <p:stCondLst>
                                    <p:cond delay="0"/>
                                  </p:stCondLst>
                                  <p:childTnLst>
                                    <p:set>
                                      <p:cBhvr>
                                        <p:cTn id="64" dur="500"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strVal val="#ppt_w*0.70"/>
                                          </p:val>
                                        </p:tav>
                                        <p:tav tm="100000">
                                          <p:val>
                                            <p:strVal val="#ppt_w"/>
                                          </p:val>
                                        </p:tav>
                                      </p:tavLst>
                                    </p:anim>
                                    <p:anim calcmode="lin" valueType="num">
                                      <p:cBhvr>
                                        <p:cTn id="66" dur="500" fill="hold"/>
                                        <p:tgtEl>
                                          <p:spTgt spid="6"/>
                                        </p:tgtEl>
                                        <p:attrNameLst>
                                          <p:attrName>ppt_h</p:attrName>
                                        </p:attrNameLst>
                                      </p:cBhvr>
                                      <p:tavLst>
                                        <p:tav tm="0">
                                          <p:val>
                                            <p:strVal val="#ppt_h"/>
                                          </p:val>
                                        </p:tav>
                                        <p:tav tm="100000">
                                          <p:val>
                                            <p:strVal val="#ppt_h"/>
                                          </p:val>
                                        </p:tav>
                                      </p:tavLst>
                                    </p:anim>
                                    <p:animEffect transition="in" filter="fade">
                                      <p:cBhvr>
                                        <p:cTn id="67" dur="500"/>
                                        <p:tgtEl>
                                          <p:spTgt spid="6"/>
                                        </p:tgtEl>
                                      </p:cBhvr>
                                    </p:animEffect>
                                  </p:childTnLst>
                                </p:cTn>
                              </p:par>
                            </p:childTnLst>
                          </p:cTn>
                        </p:par>
                        <p:par>
                          <p:cTn id="68" fill="hold">
                            <p:stCondLst>
                              <p:cond delay="6500"/>
                            </p:stCondLst>
                            <p:childTnLst>
                              <p:par>
                                <p:cTn id="69" presetID="43"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
                                        <p:tgtEl>
                                          <p:spTgt spid="8"/>
                                        </p:tgtEl>
                                      </p:cBhvr>
                                    </p:animEffect>
                                    <p:anim calcmode="lin" valueType="num">
                                      <p:cBhvr>
                                        <p:cTn id="72" dur="200" fill="hold"/>
                                        <p:tgtEl>
                                          <p:spTgt spid="8"/>
                                        </p:tgtEl>
                                        <p:attrNameLst>
                                          <p:attrName>ppt_x</p:attrName>
                                        </p:attrNameLst>
                                      </p:cBhvr>
                                      <p:tavLst>
                                        <p:tav tm="0">
                                          <p:val>
                                            <p:strVal val="#ppt_x"/>
                                          </p:val>
                                        </p:tav>
                                        <p:tav tm="100000">
                                          <p:val>
                                            <p:strVal val="#ppt_x"/>
                                          </p:val>
                                        </p:tav>
                                      </p:tavLst>
                                    </p:anim>
                                    <p:anim calcmode="lin" valueType="num">
                                      <p:cBhvr>
                                        <p:cTn id="73" dur="200" fill="hold"/>
                                        <p:tgtEl>
                                          <p:spTgt spid="8"/>
                                        </p:tgtEl>
                                        <p:attrNameLst>
                                          <p:attrName>ppt_y</p:attrName>
                                        </p:attrNameLst>
                                      </p:cBhvr>
                                      <p:tavLst>
                                        <p:tav tm="0">
                                          <p:val>
                                            <p:strVal val="#ppt_y+0.31"/>
                                          </p:val>
                                        </p:tav>
                                        <p:tav tm="100000">
                                          <p:val>
                                            <p:strVal val="#ppt_y+0.31"/>
                                          </p:val>
                                        </p:tav>
                                      </p:tavLst>
                                    </p:anim>
                                    <p:anim calcmode="lin" valueType="num">
                                      <p:cBhvr>
                                        <p:cTn id="74" dur="300" decel="50000" fill="hold">
                                          <p:stCondLst>
                                            <p:cond delay="2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5" dur="300" decel="50000" fill="hold">
                                          <p:stCondLst>
                                            <p:cond delay="2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6" fill="hold">
                            <p:stCondLst>
                              <p:cond delay="7000"/>
                            </p:stCondLst>
                            <p:childTnLst>
                              <p:par>
                                <p:cTn id="77" presetID="10" presetClass="entr" presetSubtype="0" fill="hold"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fade">
                                      <p:cBhvr>
                                        <p:cTn id="79" dur="500"/>
                                        <p:tgtEl>
                                          <p:spTgt spid="116"/>
                                        </p:tgtEl>
                                      </p:cBhvr>
                                    </p:animEffect>
                                  </p:childTnLst>
                                </p:cTn>
                              </p:par>
                            </p:childTnLst>
                          </p:cTn>
                        </p:par>
                        <p:par>
                          <p:cTn id="80" fill="hold">
                            <p:stCondLst>
                              <p:cond delay="7500"/>
                            </p:stCondLst>
                            <p:childTnLst>
                              <p:par>
                                <p:cTn id="81" presetID="2" presetClass="entr" presetSubtype="4" fill="hold" nodeType="afterEffect">
                                  <p:stCondLst>
                                    <p:cond delay="0"/>
                                  </p:stCondLst>
                                  <p:childTnLst>
                                    <p:set>
                                      <p:cBhvr>
                                        <p:cTn id="82" dur="1" fill="hold">
                                          <p:stCondLst>
                                            <p:cond delay="0"/>
                                          </p:stCondLst>
                                        </p:cTn>
                                        <p:tgtEl>
                                          <p:spTgt spid="128"/>
                                        </p:tgtEl>
                                        <p:attrNameLst>
                                          <p:attrName>style.visibility</p:attrName>
                                        </p:attrNameLst>
                                      </p:cBhvr>
                                      <p:to>
                                        <p:strVal val="visible"/>
                                      </p:to>
                                    </p:set>
                                    <p:anim calcmode="lin" valueType="num">
                                      <p:cBhvr additive="base">
                                        <p:cTn id="83" dur="500" fill="hold"/>
                                        <p:tgtEl>
                                          <p:spTgt spid="128"/>
                                        </p:tgtEl>
                                        <p:attrNameLst>
                                          <p:attrName>ppt_x</p:attrName>
                                        </p:attrNameLst>
                                      </p:cBhvr>
                                      <p:tavLst>
                                        <p:tav tm="0">
                                          <p:val>
                                            <p:strVal val="#ppt_x"/>
                                          </p:val>
                                        </p:tav>
                                        <p:tav tm="100000">
                                          <p:val>
                                            <p:strVal val="#ppt_x"/>
                                          </p:val>
                                        </p:tav>
                                      </p:tavLst>
                                    </p:anim>
                                    <p:anim calcmode="lin" valueType="num">
                                      <p:cBhvr additive="base">
                                        <p:cTn id="8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3.2.4 公钥密码体系</a:t>
            </a:r>
          </a:p>
        </p:txBody>
      </p:sp>
      <p:sp>
        <p:nvSpPr>
          <p:cNvPr id="2" name="文本框 1"/>
          <p:cNvSpPr txBox="1"/>
          <p:nvPr/>
        </p:nvSpPr>
        <p:spPr>
          <a:xfrm>
            <a:off x="720090" y="1875790"/>
            <a:ext cx="10751820" cy="2306955"/>
          </a:xfrm>
          <a:prstGeom prst="rect">
            <a:avLst/>
          </a:prstGeom>
          <a:noFill/>
        </p:spPr>
        <p:txBody>
          <a:bodyPr wrap="square" rtlCol="0">
            <a:spAutoFit/>
          </a:bodyPr>
          <a:lstStyle/>
          <a:p>
            <a:r>
              <a:rPr lang="zh-CN" altLang="en-US"/>
              <a:t>　　</a:t>
            </a:r>
            <a:r>
              <a:rPr lang="zh-CN" altLang="en-US" sz="2400" b="1">
                <a:solidFill>
                  <a:schemeClr val="accent1"/>
                </a:solidFill>
              </a:rPr>
              <a:t>1976年W.Diffie和M.E.Hellman提出了公钥加密算法，开创了密码学的新时代。公钥密码算法与单钥密码算法的区别是：公钥算法将加密密钥和解密密钥分开，加密密钥是公开的，称为公开密钥，用于加密；解密密钥为某个用户专用，不可公开，用于解密。这样，任何人想向某个人发消息，只要用他的公钥加密即可，由于解密密钥只有他自己知道，因此他人想知道真正内容是很困难的。另外，公钥算法要求由加密密钥求解解密密钥是几乎不可能的。</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
          <p:cNvSpPr/>
          <p:nvPr/>
        </p:nvSpPr>
        <p:spPr bwMode="auto">
          <a:xfrm>
            <a:off x="370840" y="1035685"/>
            <a:ext cx="1144968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fontAlgn="base">
              <a:lnSpc>
                <a:spcPct val="150000"/>
              </a:lnSpc>
              <a:spcBef>
                <a:spcPts val="300"/>
              </a:spcBef>
              <a:spcAft>
                <a:spcPct val="0"/>
              </a:spcAft>
            </a:pPr>
            <a:r>
              <a:rPr lang="zh-CN" altLang="en-US" sz="1600" dirty="0">
                <a:solidFill>
                  <a:prstClr val="black">
                    <a:lumMod val="85000"/>
                    <a:lumOff val="15000"/>
                  </a:prstClr>
                </a:solidFill>
                <a:latin typeface="微软雅黑" panose="020B0503020204020204" charset="-122"/>
                <a:ea typeface="微软雅黑" panose="020B0503020204020204" charset="-122"/>
              </a:rPr>
              <a:t>一、RSA</a:t>
            </a:r>
          </a:p>
          <a:p>
            <a:pPr fontAlgn="base">
              <a:lnSpc>
                <a:spcPct val="150000"/>
              </a:lnSpc>
              <a:spcBef>
                <a:spcPts val="300"/>
              </a:spcBef>
              <a:spcAft>
                <a:spcPct val="0"/>
              </a:spcAft>
            </a:pPr>
            <a:r>
              <a:rPr lang="zh-CN" altLang="en-US" sz="1600" dirty="0">
                <a:solidFill>
                  <a:prstClr val="black">
                    <a:lumMod val="85000"/>
                    <a:lumOff val="15000"/>
                  </a:prstClr>
                </a:solidFill>
                <a:latin typeface="微软雅黑" panose="020B0503020204020204" charset="-122"/>
                <a:ea typeface="微软雅黑" panose="020B0503020204020204" charset="-122"/>
              </a:rPr>
              <a:t>       RSA算法于1978年由R.Rivest，A.Shamir和L.Adleman提出，是迄今为止在理论上最成熟的公钥加密算法。其理论基础为分解大整数的困难性假定。具体算法为：</a:t>
            </a:r>
          </a:p>
        </p:txBody>
      </p:sp>
      <p:sp>
        <p:nvSpPr>
          <p:cNvPr id="54" name="AutoShape 24"/>
          <p:cNvSpPr/>
          <p:nvPr/>
        </p:nvSpPr>
        <p:spPr bwMode="auto">
          <a:xfrm rot="-3041528">
            <a:off x="8677433" y="3998119"/>
            <a:ext cx="2698751" cy="2800351"/>
          </a:xfrm>
          <a:custGeom>
            <a:avLst/>
            <a:gdLst/>
            <a:ahLst/>
            <a:cxnLst/>
            <a:rect l="0" t="0" r="r" b="b"/>
            <a:pathLst>
              <a:path w="21600" h="21600">
                <a:moveTo>
                  <a:pt x="15609" y="8670"/>
                </a:moveTo>
                <a:cubicBezTo>
                  <a:pt x="21600" y="8670"/>
                  <a:pt x="21600" y="8670"/>
                  <a:pt x="21600" y="8670"/>
                </a:cubicBezTo>
                <a:cubicBezTo>
                  <a:pt x="20496" y="4411"/>
                  <a:pt x="16555" y="1065"/>
                  <a:pt x="11982" y="608"/>
                </a:cubicBezTo>
                <a:cubicBezTo>
                  <a:pt x="11667" y="304"/>
                  <a:pt x="11352" y="0"/>
                  <a:pt x="10879" y="0"/>
                </a:cubicBezTo>
                <a:cubicBezTo>
                  <a:pt x="10406" y="0"/>
                  <a:pt x="10091" y="304"/>
                  <a:pt x="9775" y="608"/>
                </a:cubicBezTo>
                <a:cubicBezTo>
                  <a:pt x="5045" y="1065"/>
                  <a:pt x="1104" y="4259"/>
                  <a:pt x="0" y="8670"/>
                </a:cubicBezTo>
                <a:cubicBezTo>
                  <a:pt x="6149" y="8670"/>
                  <a:pt x="6149" y="8670"/>
                  <a:pt x="6149" y="8670"/>
                </a:cubicBezTo>
                <a:cubicBezTo>
                  <a:pt x="6149" y="3651"/>
                  <a:pt x="9145" y="1217"/>
                  <a:pt x="9775" y="761"/>
                </a:cubicBezTo>
                <a:cubicBezTo>
                  <a:pt x="9775" y="761"/>
                  <a:pt x="9775" y="761"/>
                  <a:pt x="9775" y="913"/>
                </a:cubicBezTo>
                <a:cubicBezTo>
                  <a:pt x="6464" y="4868"/>
                  <a:pt x="6937" y="8670"/>
                  <a:pt x="6937" y="8670"/>
                </a:cubicBezTo>
                <a:cubicBezTo>
                  <a:pt x="10091" y="8670"/>
                  <a:pt x="10091" y="8670"/>
                  <a:pt x="10091" y="8670"/>
                </a:cubicBezTo>
                <a:cubicBezTo>
                  <a:pt x="10091" y="18710"/>
                  <a:pt x="10091" y="18710"/>
                  <a:pt x="10091" y="18710"/>
                </a:cubicBezTo>
                <a:cubicBezTo>
                  <a:pt x="10091" y="19014"/>
                  <a:pt x="10091" y="19014"/>
                  <a:pt x="10091" y="19014"/>
                </a:cubicBezTo>
                <a:cubicBezTo>
                  <a:pt x="10091" y="19775"/>
                  <a:pt x="10091" y="19775"/>
                  <a:pt x="10091" y="19775"/>
                </a:cubicBezTo>
                <a:cubicBezTo>
                  <a:pt x="10091" y="20839"/>
                  <a:pt x="10879" y="21600"/>
                  <a:pt x="11982" y="21600"/>
                </a:cubicBezTo>
                <a:cubicBezTo>
                  <a:pt x="12928" y="21600"/>
                  <a:pt x="13874" y="20839"/>
                  <a:pt x="13874" y="19775"/>
                </a:cubicBezTo>
                <a:cubicBezTo>
                  <a:pt x="13874" y="19014"/>
                  <a:pt x="13874" y="19014"/>
                  <a:pt x="13874" y="19014"/>
                </a:cubicBezTo>
                <a:cubicBezTo>
                  <a:pt x="12455" y="19014"/>
                  <a:pt x="12455" y="19014"/>
                  <a:pt x="12455" y="19014"/>
                </a:cubicBezTo>
                <a:cubicBezTo>
                  <a:pt x="12455" y="19318"/>
                  <a:pt x="12455" y="19318"/>
                  <a:pt x="12455" y="19318"/>
                </a:cubicBezTo>
                <a:cubicBezTo>
                  <a:pt x="12455" y="19775"/>
                  <a:pt x="12455" y="19775"/>
                  <a:pt x="12455" y="19775"/>
                </a:cubicBezTo>
                <a:cubicBezTo>
                  <a:pt x="12455" y="20079"/>
                  <a:pt x="12298" y="20383"/>
                  <a:pt x="11982" y="20383"/>
                </a:cubicBezTo>
                <a:cubicBezTo>
                  <a:pt x="11667" y="20383"/>
                  <a:pt x="11352" y="20079"/>
                  <a:pt x="11352" y="19775"/>
                </a:cubicBezTo>
                <a:cubicBezTo>
                  <a:pt x="11352" y="19318"/>
                  <a:pt x="11352" y="19318"/>
                  <a:pt x="11352" y="19318"/>
                </a:cubicBezTo>
                <a:cubicBezTo>
                  <a:pt x="11352" y="19014"/>
                  <a:pt x="11352" y="19014"/>
                  <a:pt x="11352" y="19014"/>
                </a:cubicBezTo>
                <a:cubicBezTo>
                  <a:pt x="11352" y="17037"/>
                  <a:pt x="11352" y="17037"/>
                  <a:pt x="11352" y="17037"/>
                </a:cubicBezTo>
                <a:cubicBezTo>
                  <a:pt x="11352" y="8670"/>
                  <a:pt x="11352" y="8670"/>
                  <a:pt x="11352" y="8670"/>
                </a:cubicBezTo>
                <a:cubicBezTo>
                  <a:pt x="14820" y="8670"/>
                  <a:pt x="14820" y="8670"/>
                  <a:pt x="14820" y="8670"/>
                </a:cubicBezTo>
                <a:cubicBezTo>
                  <a:pt x="14820" y="8670"/>
                  <a:pt x="15293" y="4868"/>
                  <a:pt x="11982" y="913"/>
                </a:cubicBezTo>
                <a:cubicBezTo>
                  <a:pt x="11982" y="761"/>
                  <a:pt x="11982" y="761"/>
                  <a:pt x="11982" y="761"/>
                </a:cubicBezTo>
                <a:cubicBezTo>
                  <a:pt x="12613" y="1217"/>
                  <a:pt x="15609" y="3651"/>
                  <a:pt x="15609" y="8670"/>
                </a:cubicBezTo>
                <a:close/>
                <a:moveTo>
                  <a:pt x="15609" y="8670"/>
                </a:moveTo>
              </a:path>
            </a:pathLst>
          </a:custGeom>
          <a:solidFill>
            <a:srgbClr val="003466"/>
          </a:solidFill>
          <a:ln>
            <a:no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grpSp>
        <p:nvGrpSpPr>
          <p:cNvPr id="55" name="组合 54"/>
          <p:cNvGrpSpPr/>
          <p:nvPr/>
        </p:nvGrpSpPr>
        <p:grpSpPr>
          <a:xfrm>
            <a:off x="4224655" y="2302669"/>
            <a:ext cx="5410200" cy="1701007"/>
            <a:chOff x="2352675" y="1624608"/>
            <a:chExt cx="4057650" cy="1275755"/>
          </a:xfrm>
        </p:grpSpPr>
        <p:sp>
          <p:nvSpPr>
            <p:cNvPr id="56" name="Freeform 4"/>
            <p:cNvSpPr/>
            <p:nvPr/>
          </p:nvSpPr>
          <p:spPr bwMode="auto">
            <a:xfrm>
              <a:off x="2364581" y="1761530"/>
              <a:ext cx="4010025" cy="1090613"/>
            </a:xfrm>
            <a:custGeom>
              <a:avLst/>
              <a:gdLst>
                <a:gd name="T0" fmla="*/ 0 w 21600"/>
                <a:gd name="T1" fmla="+- 0 13111 9169"/>
                <a:gd name="T2" fmla="*/ 13111 h 12431"/>
                <a:gd name="T3" fmla="*/ 21600 w 21600"/>
                <a:gd name="T4" fmla="+- 0 21600 9169"/>
                <a:gd name="T5" fmla="*/ 21600 h 12431"/>
              </a:gdLst>
              <a:ahLst/>
              <a:cxnLst>
                <a:cxn ang="0">
                  <a:pos x="T0" y="T2"/>
                </a:cxn>
                <a:cxn ang="0">
                  <a:pos x="T3" y="T5"/>
                </a:cxn>
              </a:cxnLst>
              <a:rect l="0" t="0" r="r" b="b"/>
              <a:pathLst>
                <a:path w="21600" h="12431">
                  <a:moveTo>
                    <a:pt x="0" y="3942"/>
                  </a:moveTo>
                  <a:cubicBezTo>
                    <a:pt x="0" y="3942"/>
                    <a:pt x="10491" y="-9169"/>
                    <a:pt x="21600" y="12431"/>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7" name="Oval 9"/>
            <p:cNvSpPr/>
            <p:nvPr/>
          </p:nvSpPr>
          <p:spPr bwMode="auto">
            <a:xfrm>
              <a:off x="2352675" y="204787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8" name="Oval 10"/>
            <p:cNvSpPr/>
            <p:nvPr/>
          </p:nvSpPr>
          <p:spPr bwMode="auto">
            <a:xfrm>
              <a:off x="6315075" y="2805113"/>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9" name="AutoShape 25"/>
            <p:cNvSpPr/>
            <p:nvPr/>
          </p:nvSpPr>
          <p:spPr bwMode="auto">
            <a:xfrm>
              <a:off x="2768203" y="1624608"/>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0" name="Rectangle 31"/>
            <p:cNvSpPr/>
            <p:nvPr/>
          </p:nvSpPr>
          <p:spPr bwMode="auto">
            <a:xfrm>
              <a:off x="2986683" y="1734026"/>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1</a:t>
              </a:r>
            </a:p>
          </p:txBody>
        </p:sp>
      </p:grpSp>
      <p:grpSp>
        <p:nvGrpSpPr>
          <p:cNvPr id="61" name="组合 60"/>
          <p:cNvGrpSpPr/>
          <p:nvPr/>
        </p:nvGrpSpPr>
        <p:grpSpPr>
          <a:xfrm>
            <a:off x="4307206" y="2961799"/>
            <a:ext cx="4743449" cy="1262856"/>
            <a:chOff x="2338388" y="2081808"/>
            <a:chExt cx="3557587" cy="947142"/>
          </a:xfrm>
        </p:grpSpPr>
        <p:sp>
          <p:nvSpPr>
            <p:cNvPr id="62" name="Freeform 5"/>
            <p:cNvSpPr/>
            <p:nvPr/>
          </p:nvSpPr>
          <p:spPr bwMode="auto">
            <a:xfrm>
              <a:off x="2368749" y="2250877"/>
              <a:ext cx="3474244" cy="719733"/>
            </a:xfrm>
            <a:custGeom>
              <a:avLst/>
              <a:gdLst>
                <a:gd name="T0" fmla="*/ 0 w 21600"/>
                <a:gd name="T1" fmla="+- 0 17301 10743"/>
                <a:gd name="T2" fmla="*/ 17301 h 10857"/>
                <a:gd name="T3" fmla="*/ 21600 w 21600"/>
                <a:gd name="T4" fmla="+- 0 21600 10743"/>
                <a:gd name="T5" fmla="*/ 21600 h 10857"/>
              </a:gdLst>
              <a:ahLst/>
              <a:cxnLst>
                <a:cxn ang="0">
                  <a:pos x="T0" y="T2"/>
                </a:cxn>
                <a:cxn ang="0">
                  <a:pos x="T3" y="T5"/>
                </a:cxn>
              </a:cxnLst>
              <a:rect l="0" t="0" r="r" b="b"/>
              <a:pathLst>
                <a:path w="21600" h="10857">
                  <a:moveTo>
                    <a:pt x="0" y="6558"/>
                  </a:moveTo>
                  <a:cubicBezTo>
                    <a:pt x="0" y="6558"/>
                    <a:pt x="9675" y="-10743"/>
                    <a:pt x="21600" y="10857"/>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3" name="Oval 11"/>
            <p:cNvSpPr/>
            <p:nvPr/>
          </p:nvSpPr>
          <p:spPr bwMode="auto">
            <a:xfrm>
              <a:off x="5800725" y="293370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4" name="Oval 12"/>
            <p:cNvSpPr/>
            <p:nvPr/>
          </p:nvSpPr>
          <p:spPr bwMode="auto">
            <a:xfrm>
              <a:off x="2338388" y="2633663"/>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5" name="AutoShape 26"/>
            <p:cNvSpPr/>
            <p:nvPr/>
          </p:nvSpPr>
          <p:spPr bwMode="auto">
            <a:xfrm>
              <a:off x="3177778" y="2081808"/>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6" name="Rectangle 34"/>
            <p:cNvSpPr/>
            <p:nvPr/>
          </p:nvSpPr>
          <p:spPr bwMode="auto">
            <a:xfrm>
              <a:off x="3379171" y="2181676"/>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2</a:t>
              </a:r>
            </a:p>
          </p:txBody>
        </p:sp>
      </p:grpSp>
      <p:grpSp>
        <p:nvGrpSpPr>
          <p:cNvPr id="67" name="组合 66"/>
          <p:cNvGrpSpPr/>
          <p:nvPr/>
        </p:nvGrpSpPr>
        <p:grpSpPr>
          <a:xfrm>
            <a:off x="4373246" y="3591084"/>
            <a:ext cx="4305300" cy="1072356"/>
            <a:chOff x="2328863" y="2586633"/>
            <a:chExt cx="3228975" cy="804267"/>
          </a:xfrm>
        </p:grpSpPr>
        <p:sp>
          <p:nvSpPr>
            <p:cNvPr id="68" name="Freeform 6"/>
            <p:cNvSpPr/>
            <p:nvPr/>
          </p:nvSpPr>
          <p:spPr bwMode="auto">
            <a:xfrm>
              <a:off x="2374702" y="2813447"/>
              <a:ext cx="3137892" cy="525066"/>
            </a:xfrm>
            <a:custGeom>
              <a:avLst/>
              <a:gdLst>
                <a:gd name="T0" fmla="*/ 0 w 21600"/>
                <a:gd name="T1" fmla="+- 0 21003 11843"/>
                <a:gd name="T2" fmla="*/ 21003 h 9757"/>
                <a:gd name="T3" fmla="*/ 21600 w 21600"/>
                <a:gd name="T4" fmla="+- 0 21600 11843"/>
                <a:gd name="T5" fmla="*/ 21600 h 9757"/>
              </a:gdLst>
              <a:ahLst/>
              <a:cxnLst>
                <a:cxn ang="0">
                  <a:pos x="T0" y="T2"/>
                </a:cxn>
                <a:cxn ang="0">
                  <a:pos x="T3" y="T5"/>
                </a:cxn>
              </a:cxnLst>
              <a:rect l="0" t="0" r="r" b="b"/>
              <a:pathLst>
                <a:path w="21600" h="9757">
                  <a:moveTo>
                    <a:pt x="0" y="9160"/>
                  </a:moveTo>
                  <a:cubicBezTo>
                    <a:pt x="0" y="9160"/>
                    <a:pt x="9110" y="-11843"/>
                    <a:pt x="21600" y="9757"/>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9" name="Oval 13"/>
            <p:cNvSpPr/>
            <p:nvPr/>
          </p:nvSpPr>
          <p:spPr bwMode="auto">
            <a:xfrm>
              <a:off x="2328863" y="32575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0" name="Oval 14"/>
            <p:cNvSpPr/>
            <p:nvPr/>
          </p:nvSpPr>
          <p:spPr bwMode="auto">
            <a:xfrm>
              <a:off x="5462588" y="32956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1" name="AutoShape 27"/>
            <p:cNvSpPr/>
            <p:nvPr/>
          </p:nvSpPr>
          <p:spPr bwMode="auto">
            <a:xfrm>
              <a:off x="3606403" y="2586633"/>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2" name="Rectangle 37"/>
            <p:cNvSpPr/>
            <p:nvPr/>
          </p:nvSpPr>
          <p:spPr bwMode="auto">
            <a:xfrm>
              <a:off x="3825717" y="2737129"/>
              <a:ext cx="442436" cy="18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3</a:t>
              </a:r>
            </a:p>
          </p:txBody>
        </p:sp>
      </p:grpSp>
      <p:grpSp>
        <p:nvGrpSpPr>
          <p:cNvPr id="73" name="组合 72"/>
          <p:cNvGrpSpPr/>
          <p:nvPr/>
        </p:nvGrpSpPr>
        <p:grpSpPr>
          <a:xfrm>
            <a:off x="4413250" y="4308000"/>
            <a:ext cx="4064000" cy="1027905"/>
            <a:chOff x="2314575" y="3153371"/>
            <a:chExt cx="3048000" cy="770929"/>
          </a:xfrm>
        </p:grpSpPr>
        <p:sp>
          <p:nvSpPr>
            <p:cNvPr id="74" name="Freeform 7"/>
            <p:cNvSpPr/>
            <p:nvPr/>
          </p:nvSpPr>
          <p:spPr bwMode="auto">
            <a:xfrm>
              <a:off x="2352080" y="3368278"/>
              <a:ext cx="2966442" cy="511969"/>
            </a:xfrm>
            <a:custGeom>
              <a:avLst/>
              <a:gdLst>
                <a:gd name="T0" fmla="*/ 0 w 21600"/>
                <a:gd name="T1" fmla="+- 0 21600 11614"/>
                <a:gd name="T2" fmla="*/ 21600 h 9986"/>
                <a:gd name="T3" fmla="*/ 21600 w 21600"/>
                <a:gd name="T4" fmla="+- 0 20336 11614"/>
                <a:gd name="T5" fmla="*/ 20336 h 9986"/>
              </a:gdLst>
              <a:ahLst/>
              <a:cxnLst>
                <a:cxn ang="0">
                  <a:pos x="T0" y="T2"/>
                </a:cxn>
                <a:cxn ang="0">
                  <a:pos x="T3" y="T5"/>
                </a:cxn>
              </a:cxnLst>
              <a:rect l="0" t="0" r="r" b="b"/>
              <a:pathLst>
                <a:path w="21600" h="9986">
                  <a:moveTo>
                    <a:pt x="0" y="9986"/>
                  </a:moveTo>
                  <a:cubicBezTo>
                    <a:pt x="0" y="9986"/>
                    <a:pt x="8857" y="-11614"/>
                    <a:pt x="21600" y="8722"/>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5" name="Oval 15"/>
            <p:cNvSpPr/>
            <p:nvPr/>
          </p:nvSpPr>
          <p:spPr bwMode="auto">
            <a:xfrm>
              <a:off x="5267325" y="377190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6" name="Oval 16"/>
            <p:cNvSpPr/>
            <p:nvPr/>
          </p:nvSpPr>
          <p:spPr bwMode="auto">
            <a:xfrm>
              <a:off x="2314575" y="38290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7" name="AutoShape 28"/>
            <p:cNvSpPr/>
            <p:nvPr/>
          </p:nvSpPr>
          <p:spPr bwMode="auto">
            <a:xfrm>
              <a:off x="4044553" y="3153371"/>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8" name="Rectangle 40"/>
            <p:cNvSpPr/>
            <p:nvPr/>
          </p:nvSpPr>
          <p:spPr bwMode="auto">
            <a:xfrm>
              <a:off x="4259104" y="3234810"/>
              <a:ext cx="442436"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4</a:t>
              </a:r>
            </a:p>
          </p:txBody>
        </p:sp>
      </p:grpSp>
      <p:grpSp>
        <p:nvGrpSpPr>
          <p:cNvPr id="79" name="组合 78"/>
          <p:cNvGrpSpPr/>
          <p:nvPr/>
        </p:nvGrpSpPr>
        <p:grpSpPr>
          <a:xfrm>
            <a:off x="4530725" y="5096034"/>
            <a:ext cx="4076700" cy="831056"/>
            <a:chOff x="2305050" y="3805833"/>
            <a:chExt cx="3057525" cy="623292"/>
          </a:xfrm>
        </p:grpSpPr>
        <p:sp>
          <p:nvSpPr>
            <p:cNvPr id="80" name="Freeform 8"/>
            <p:cNvSpPr/>
            <p:nvPr/>
          </p:nvSpPr>
          <p:spPr bwMode="auto">
            <a:xfrm>
              <a:off x="2340769" y="3890367"/>
              <a:ext cx="2980134" cy="491133"/>
            </a:xfrm>
            <a:custGeom>
              <a:avLst/>
              <a:gdLst>
                <a:gd name="T0" fmla="*/ 0 w 21600"/>
                <a:gd name="T1" fmla="+- 0 21600 11894"/>
                <a:gd name="T2" fmla="*/ 21600 h 9706"/>
                <a:gd name="T3" fmla="*/ 21600 w 21600"/>
                <a:gd name="T4" fmla="+- 0 21246 11894"/>
                <a:gd name="T5" fmla="*/ 21246 h 9706"/>
              </a:gdLst>
              <a:ahLst/>
              <a:cxnLst>
                <a:cxn ang="0">
                  <a:pos x="T0" y="T2"/>
                </a:cxn>
                <a:cxn ang="0">
                  <a:pos x="T3" y="T5"/>
                </a:cxn>
              </a:cxnLst>
              <a:rect l="0" t="0" r="r" b="b"/>
              <a:pathLst>
                <a:path w="21600" h="9706">
                  <a:moveTo>
                    <a:pt x="0" y="9706"/>
                  </a:moveTo>
                  <a:cubicBezTo>
                    <a:pt x="0" y="9706"/>
                    <a:pt x="8982" y="-11894"/>
                    <a:pt x="21600" y="9352"/>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1" name="Oval 17"/>
            <p:cNvSpPr/>
            <p:nvPr/>
          </p:nvSpPr>
          <p:spPr bwMode="auto">
            <a:xfrm>
              <a:off x="2305050" y="433387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2" name="Oval 18"/>
            <p:cNvSpPr/>
            <p:nvPr/>
          </p:nvSpPr>
          <p:spPr bwMode="auto">
            <a:xfrm>
              <a:off x="5267325" y="431482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3" name="AutoShape 29"/>
            <p:cNvSpPr/>
            <p:nvPr/>
          </p:nvSpPr>
          <p:spPr bwMode="auto">
            <a:xfrm>
              <a:off x="4420791" y="3805833"/>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4" name="Rectangle 43"/>
            <p:cNvSpPr/>
            <p:nvPr/>
          </p:nvSpPr>
          <p:spPr bwMode="auto">
            <a:xfrm>
              <a:off x="4603909" y="3899059"/>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5</a:t>
              </a:r>
            </a:p>
          </p:txBody>
        </p:sp>
      </p:grpSp>
      <p:sp>
        <p:nvSpPr>
          <p:cNvPr id="8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16050" y="2726690"/>
            <a:ext cx="3459480" cy="368300"/>
          </a:xfrm>
          <a:prstGeom prst="rect">
            <a:avLst/>
          </a:prstGeom>
          <a:noFill/>
        </p:spPr>
        <p:txBody>
          <a:bodyPr wrap="square" rtlCol="0">
            <a:spAutoFit/>
          </a:bodyPr>
          <a:lstStyle/>
          <a:p>
            <a:r>
              <a:rPr lang="zh-CN" altLang="en-US">
                <a:solidFill>
                  <a:schemeClr val="accent1"/>
                </a:solidFill>
                <a:latin typeface="微软雅黑" panose="020B0503020204020204" charset="-122"/>
                <a:ea typeface="微软雅黑" panose="020B0503020204020204" charset="-122"/>
                <a:cs typeface="微软雅黑" panose="020B0503020204020204" charset="-122"/>
              </a:rPr>
              <a:t>任意选两个大素数：p和q</a:t>
            </a:r>
          </a:p>
        </p:txBody>
      </p:sp>
      <p:sp>
        <p:nvSpPr>
          <p:cNvPr id="3" name="文本框 2"/>
          <p:cNvSpPr txBox="1"/>
          <p:nvPr/>
        </p:nvSpPr>
        <p:spPr>
          <a:xfrm>
            <a:off x="558165" y="3576955"/>
            <a:ext cx="3749040" cy="368300"/>
          </a:xfrm>
          <a:prstGeom prst="rect">
            <a:avLst/>
          </a:prstGeom>
          <a:noFill/>
        </p:spPr>
        <p:txBody>
          <a:bodyPr wrap="square" rtlCol="0">
            <a:spAutoFit/>
          </a:bodyPr>
          <a:lstStyle/>
          <a:p>
            <a:r>
              <a:rPr lang="zh-CN" altLang="en-US">
                <a:solidFill>
                  <a:schemeClr val="accent1"/>
                </a:solidFill>
                <a:latin typeface="微软雅黑" panose="020B0503020204020204" charset="-122"/>
                <a:ea typeface="微软雅黑" panose="020B0503020204020204" charset="-122"/>
                <a:cs typeface="微软雅黑" panose="020B0503020204020204" charset="-122"/>
              </a:rPr>
              <a:t>计算n=p×q，φ(n）=(p-1)×(q-1)</a:t>
            </a:r>
          </a:p>
        </p:txBody>
      </p:sp>
      <p:sp>
        <p:nvSpPr>
          <p:cNvPr id="4" name="文本框 3"/>
          <p:cNvSpPr txBox="1"/>
          <p:nvPr/>
        </p:nvSpPr>
        <p:spPr>
          <a:xfrm>
            <a:off x="480060" y="4310380"/>
            <a:ext cx="3827145" cy="645160"/>
          </a:xfrm>
          <a:prstGeom prst="rect">
            <a:avLst/>
          </a:prstGeom>
          <a:noFill/>
        </p:spPr>
        <p:txBody>
          <a:bodyPr wrap="square" rtlCol="0">
            <a:spAutoFit/>
          </a:bodyPr>
          <a:lstStyle/>
          <a:p>
            <a:r>
              <a:rPr lang="zh-CN" altLang="en-US">
                <a:solidFill>
                  <a:schemeClr val="accent1"/>
                </a:solidFill>
                <a:latin typeface="微软雅黑" panose="020B0503020204020204" charset="-122"/>
                <a:ea typeface="微软雅黑" panose="020B0503020204020204" charset="-122"/>
                <a:cs typeface="微软雅黑" panose="020B0503020204020204" charset="-122"/>
              </a:rPr>
              <a:t>选一整数e，要求：1＜n＜φ(n)，且gcd(φ(n)，e)=1，即φ(n)与e互质</a:t>
            </a:r>
          </a:p>
        </p:txBody>
      </p:sp>
      <p:sp>
        <p:nvSpPr>
          <p:cNvPr id="5" name="文本框 4"/>
          <p:cNvSpPr txBox="1"/>
          <p:nvPr/>
        </p:nvSpPr>
        <p:spPr>
          <a:xfrm>
            <a:off x="1159510" y="5132705"/>
            <a:ext cx="3188335" cy="368300"/>
          </a:xfrm>
          <a:prstGeom prst="rect">
            <a:avLst/>
          </a:prstGeom>
          <a:noFill/>
        </p:spPr>
        <p:txBody>
          <a:bodyPr wrap="square" rtlCol="0">
            <a:spAutoFit/>
          </a:bodyPr>
          <a:lstStyle/>
          <a:p>
            <a:r>
              <a:rPr lang="zh-CN" altLang="en-US">
                <a:solidFill>
                  <a:schemeClr val="accent1"/>
                </a:solidFill>
                <a:latin typeface="微软雅黑" panose="020B0503020204020204" charset="-122"/>
                <a:ea typeface="微软雅黑" panose="020B0503020204020204" charset="-122"/>
                <a:cs typeface="微软雅黑" panose="020B0503020204020204" charset="-122"/>
              </a:rPr>
              <a:t>计算d，使得e×d=1 modφ(n)</a:t>
            </a:r>
          </a:p>
        </p:txBody>
      </p:sp>
      <p:sp>
        <p:nvSpPr>
          <p:cNvPr id="6" name="文本框 5"/>
          <p:cNvSpPr txBox="1"/>
          <p:nvPr/>
        </p:nvSpPr>
        <p:spPr>
          <a:xfrm>
            <a:off x="1416050" y="5774690"/>
            <a:ext cx="3549650" cy="368300"/>
          </a:xfrm>
          <a:prstGeom prst="rect">
            <a:avLst/>
          </a:prstGeom>
          <a:noFill/>
        </p:spPr>
        <p:txBody>
          <a:bodyPr wrap="square" rtlCol="0">
            <a:spAutoFit/>
          </a:bodyPr>
          <a:lstStyle/>
          <a:p>
            <a:r>
              <a:rPr lang="zh-CN" altLang="en-US">
                <a:solidFill>
                  <a:schemeClr val="accent1"/>
                </a:solidFill>
                <a:latin typeface="微软雅黑" panose="020B0503020204020204" charset="-122"/>
                <a:ea typeface="微软雅黑" panose="020B0503020204020204" charset="-122"/>
                <a:cs typeface="微软雅黑" panose="020B0503020204020204" charset="-122"/>
              </a:rPr>
              <a:t>{e，n}为公钥，{d，n}为私钥</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 calcmode="lin" valueType="num">
                                      <p:cBhvr>
                                        <p:cTn id="13" dur="500" fill="hold"/>
                                        <p:tgtEl>
                                          <p:spTgt spid="54"/>
                                        </p:tgtEl>
                                        <p:attrNameLst>
                                          <p:attrName>style.rotation</p:attrName>
                                        </p:attrNameLst>
                                      </p:cBhvr>
                                      <p:tavLst>
                                        <p:tav tm="0">
                                          <p:val>
                                            <p:fltVal val="360"/>
                                          </p:val>
                                        </p:tav>
                                        <p:tav tm="100000">
                                          <p:val>
                                            <p:fltVal val="0"/>
                                          </p:val>
                                        </p:tav>
                                      </p:tavLst>
                                    </p:anim>
                                    <p:animEffect transition="in" filter="fade">
                                      <p:cBhvr>
                                        <p:cTn id="14" dur="500"/>
                                        <p:tgtEl>
                                          <p:spTgt spid="54"/>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right)">
                                      <p:cBhvr>
                                        <p:cTn id="18" dur="500"/>
                                        <p:tgtEl>
                                          <p:spTgt spid="55"/>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500"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100"/>
                                  </p:stCondLst>
                                  <p:childTnLst>
                                    <p:set>
                                      <p:cBhvr>
                                        <p:cTn id="26" dur="1" fill="hold">
                                          <p:stCondLst>
                                            <p:cond delay="0"/>
                                          </p:stCondLst>
                                        </p:cTn>
                                        <p:tgtEl>
                                          <p:spTgt spid="61"/>
                                        </p:tgtEl>
                                        <p:attrNameLst>
                                          <p:attrName>style.visibility</p:attrName>
                                        </p:attrNameLst>
                                      </p:cBhvr>
                                      <p:to>
                                        <p:strVal val="visible"/>
                                      </p:to>
                                    </p:set>
                                    <p:animEffect transition="in" filter="wipe(right)">
                                      <p:cBhvr>
                                        <p:cTn id="27" dur="500"/>
                                        <p:tgtEl>
                                          <p:spTgt spid="61"/>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500"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anim calcmode="lin" valueType="num">
                                      <p:cBhvr>
                                        <p:cTn id="32" dur="500" fill="hold"/>
                                        <p:tgtEl>
                                          <p:spTgt spid="3"/>
                                        </p:tgtEl>
                                        <p:attrNameLst>
                                          <p:attrName>ppt_x</p:attrName>
                                        </p:attrNameLst>
                                      </p:cBhvr>
                                      <p:tavLst>
                                        <p:tav tm="0">
                                          <p:val>
                                            <p:strVal val="#ppt_x"/>
                                          </p:val>
                                        </p:tav>
                                        <p:tav tm="100000">
                                          <p:val>
                                            <p:strVal val="#ppt_x"/>
                                          </p:val>
                                        </p:tav>
                                      </p:tavLst>
                                    </p:anim>
                                    <p:anim calcmode="lin" valueType="num">
                                      <p:cBhvr>
                                        <p:cTn id="33" dur="500" fill="hold"/>
                                        <p:tgtEl>
                                          <p:spTgt spid="3"/>
                                        </p:tgtEl>
                                        <p:attrNameLst>
                                          <p:attrName>ppt_y</p:attrName>
                                        </p:attrNameLst>
                                      </p:cBhvr>
                                      <p:tavLst>
                                        <p:tav tm="0">
                                          <p:val>
                                            <p:strVal val="#ppt_y+.1"/>
                                          </p:val>
                                        </p:tav>
                                        <p:tav tm="100000">
                                          <p:val>
                                            <p:strVal val="#ppt_y"/>
                                          </p:val>
                                        </p:tav>
                                      </p:tavLst>
                                    </p:anim>
                                  </p:childTnLst>
                                </p:cTn>
                              </p:par>
                              <p:par>
                                <p:cTn id="34" presetID="22" presetClass="entr" presetSubtype="2" fill="hold" nodeType="withEffect">
                                  <p:stCondLst>
                                    <p:cond delay="200"/>
                                  </p:stCondLst>
                                  <p:childTnLst>
                                    <p:set>
                                      <p:cBhvr>
                                        <p:cTn id="35" dur="1" fill="hold">
                                          <p:stCondLst>
                                            <p:cond delay="0"/>
                                          </p:stCondLst>
                                        </p:cTn>
                                        <p:tgtEl>
                                          <p:spTgt spid="67"/>
                                        </p:tgtEl>
                                        <p:attrNameLst>
                                          <p:attrName>style.visibility</p:attrName>
                                        </p:attrNameLst>
                                      </p:cBhvr>
                                      <p:to>
                                        <p:strVal val="visible"/>
                                      </p:to>
                                    </p:set>
                                    <p:animEffect transition="in" filter="wipe(right)">
                                      <p:cBhvr>
                                        <p:cTn id="36" dur="500"/>
                                        <p:tgtEl>
                                          <p:spTgt spid="67"/>
                                        </p:tgtEl>
                                      </p:cBhvr>
                                    </p:animEffect>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500"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anim calcmode="lin" valueType="num">
                                      <p:cBhvr>
                                        <p:cTn id="41" dur="500" fill="hold"/>
                                        <p:tgtEl>
                                          <p:spTgt spid="4"/>
                                        </p:tgtEl>
                                        <p:attrNameLst>
                                          <p:attrName>ppt_x</p:attrName>
                                        </p:attrNameLst>
                                      </p:cBhvr>
                                      <p:tavLst>
                                        <p:tav tm="0">
                                          <p:val>
                                            <p:strVal val="#ppt_x"/>
                                          </p:val>
                                        </p:tav>
                                        <p:tav tm="100000">
                                          <p:val>
                                            <p:strVal val="#ppt_x"/>
                                          </p:val>
                                        </p:tav>
                                      </p:tavLst>
                                    </p:anim>
                                    <p:anim calcmode="lin" valueType="num">
                                      <p:cBhvr>
                                        <p:cTn id="42" dur="500" fill="hold"/>
                                        <p:tgtEl>
                                          <p:spTgt spid="4"/>
                                        </p:tgtEl>
                                        <p:attrNameLst>
                                          <p:attrName>ppt_y</p:attrName>
                                        </p:attrNameLst>
                                      </p:cBhvr>
                                      <p:tavLst>
                                        <p:tav tm="0">
                                          <p:val>
                                            <p:strVal val="#ppt_y+.1"/>
                                          </p:val>
                                        </p:tav>
                                        <p:tav tm="100000">
                                          <p:val>
                                            <p:strVal val="#ppt_y"/>
                                          </p:val>
                                        </p:tav>
                                      </p:tavLst>
                                    </p:anim>
                                  </p:childTnLst>
                                </p:cTn>
                              </p:par>
                              <p:par>
                                <p:cTn id="43" presetID="22" presetClass="entr" presetSubtype="2" fill="hold" nodeType="withEffect">
                                  <p:stCondLst>
                                    <p:cond delay="300"/>
                                  </p:stCondLst>
                                  <p:childTnLst>
                                    <p:set>
                                      <p:cBhvr>
                                        <p:cTn id="44" dur="1" fill="hold">
                                          <p:stCondLst>
                                            <p:cond delay="0"/>
                                          </p:stCondLst>
                                        </p:cTn>
                                        <p:tgtEl>
                                          <p:spTgt spid="73"/>
                                        </p:tgtEl>
                                        <p:attrNameLst>
                                          <p:attrName>style.visibility</p:attrName>
                                        </p:attrNameLst>
                                      </p:cBhvr>
                                      <p:to>
                                        <p:strVal val="visible"/>
                                      </p:to>
                                    </p:set>
                                    <p:animEffect transition="in" filter="wipe(right)">
                                      <p:cBhvr>
                                        <p:cTn id="45" dur="500"/>
                                        <p:tgtEl>
                                          <p:spTgt spid="73"/>
                                        </p:tgtEl>
                                      </p:cBhvr>
                                    </p:animEffect>
                                  </p:childTnLst>
                                </p:cTn>
                              </p:par>
                            </p:childTnLst>
                          </p:cTn>
                        </p:par>
                        <p:par>
                          <p:cTn id="46" fill="hold">
                            <p:stCondLst>
                              <p:cond delay="3000"/>
                            </p:stCondLst>
                            <p:childTnLst>
                              <p:par>
                                <p:cTn id="47" presetID="42" presetClass="entr" presetSubtype="0" fill="hold" grpId="0" nodeType="afterEffect">
                                  <p:stCondLst>
                                    <p:cond delay="0"/>
                                  </p:stCondLst>
                                  <p:childTnLst>
                                    <p:set>
                                      <p:cBhvr>
                                        <p:cTn id="48" dur="500"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anim calcmode="lin" valueType="num">
                                      <p:cBhvr>
                                        <p:cTn id="50" dur="500" fill="hold"/>
                                        <p:tgtEl>
                                          <p:spTgt spid="5"/>
                                        </p:tgtEl>
                                        <p:attrNameLst>
                                          <p:attrName>ppt_x</p:attrName>
                                        </p:attrNameLst>
                                      </p:cBhvr>
                                      <p:tavLst>
                                        <p:tav tm="0">
                                          <p:val>
                                            <p:strVal val="#ppt_x"/>
                                          </p:val>
                                        </p:tav>
                                        <p:tav tm="100000">
                                          <p:val>
                                            <p:strVal val="#ppt_x"/>
                                          </p:val>
                                        </p:tav>
                                      </p:tavLst>
                                    </p:anim>
                                    <p:anim calcmode="lin" valueType="num">
                                      <p:cBhvr>
                                        <p:cTn id="51" dur="500" fill="hold"/>
                                        <p:tgtEl>
                                          <p:spTgt spid="5"/>
                                        </p:tgtEl>
                                        <p:attrNameLst>
                                          <p:attrName>ppt_y</p:attrName>
                                        </p:attrNameLst>
                                      </p:cBhvr>
                                      <p:tavLst>
                                        <p:tav tm="0">
                                          <p:val>
                                            <p:strVal val="#ppt_y+.1"/>
                                          </p:val>
                                        </p:tav>
                                        <p:tav tm="100000">
                                          <p:val>
                                            <p:strVal val="#ppt_y"/>
                                          </p:val>
                                        </p:tav>
                                      </p:tavLst>
                                    </p:anim>
                                  </p:childTnLst>
                                </p:cTn>
                              </p:par>
                              <p:par>
                                <p:cTn id="52" presetID="22" presetClass="entr" presetSubtype="2" fill="hold" nodeType="withEffect">
                                  <p:stCondLst>
                                    <p:cond delay="400"/>
                                  </p:stCondLst>
                                  <p:childTnLst>
                                    <p:set>
                                      <p:cBhvr>
                                        <p:cTn id="53" dur="1" fill="hold">
                                          <p:stCondLst>
                                            <p:cond delay="0"/>
                                          </p:stCondLst>
                                        </p:cTn>
                                        <p:tgtEl>
                                          <p:spTgt spid="79"/>
                                        </p:tgtEl>
                                        <p:attrNameLst>
                                          <p:attrName>style.visibility</p:attrName>
                                        </p:attrNameLst>
                                      </p:cBhvr>
                                      <p:to>
                                        <p:strVal val="visible"/>
                                      </p:to>
                                    </p:set>
                                    <p:animEffect transition="in" filter="wipe(right)">
                                      <p:cBhvr>
                                        <p:cTn id="54" dur="500"/>
                                        <p:tgtEl>
                                          <p:spTgt spid="79"/>
                                        </p:tgtEl>
                                      </p:cBhvr>
                                    </p:animEffect>
                                  </p:childTnLst>
                                </p:cTn>
                              </p:par>
                            </p:childTnLst>
                          </p:cTn>
                        </p:par>
                        <p:par>
                          <p:cTn id="55" fill="hold">
                            <p:stCondLst>
                              <p:cond delay="3500"/>
                            </p:stCondLst>
                            <p:childTnLst>
                              <p:par>
                                <p:cTn id="56" presetID="42" presetClass="entr" presetSubtype="0" fill="hold" grpId="0" nodeType="afterEffect">
                                  <p:stCondLst>
                                    <p:cond delay="0"/>
                                  </p:stCondLst>
                                  <p:childTnLst>
                                    <p:set>
                                      <p:cBhvr>
                                        <p:cTn id="57" dur="500"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anim calcmode="lin" valueType="num">
                                      <p:cBhvr>
                                        <p:cTn id="59" dur="500" fill="hold"/>
                                        <p:tgtEl>
                                          <p:spTgt spid="6"/>
                                        </p:tgtEl>
                                        <p:attrNameLst>
                                          <p:attrName>ppt_x</p:attrName>
                                        </p:attrNameLst>
                                      </p:cBhvr>
                                      <p:tavLst>
                                        <p:tav tm="0">
                                          <p:val>
                                            <p:strVal val="#ppt_x"/>
                                          </p:val>
                                        </p:tav>
                                        <p:tav tm="100000">
                                          <p:val>
                                            <p:strVal val="#ppt_x"/>
                                          </p:val>
                                        </p:tav>
                                      </p:tavLst>
                                    </p:anim>
                                    <p:anim calcmode="lin" valueType="num">
                                      <p:cBhvr>
                                        <p:cTn id="6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4" grpId="0" bldLvl="0" animBg="1"/>
      <p:bldP spid="2" grpId="0"/>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24180" y="1496060"/>
            <a:ext cx="11510010" cy="1630045"/>
          </a:xfrm>
          <a:prstGeom prst="rect">
            <a:avLst/>
          </a:prstGeom>
          <a:noFill/>
        </p:spPr>
        <p:txBody>
          <a:bodyPr wrap="square" rtlCol="0">
            <a:spAutoFit/>
          </a:bodyPr>
          <a:lstStyle/>
          <a:p>
            <a:r>
              <a:rPr lang="zh-CN" altLang="en-US" sz="2000" b="1">
                <a:solidFill>
                  <a:schemeClr val="accent1"/>
                </a:solidFill>
              </a:rPr>
              <a:t>二、椭圆曲线加密</a:t>
            </a:r>
          </a:p>
          <a:p>
            <a:endParaRPr lang="zh-CN" altLang="en-US" sz="2000" b="1">
              <a:solidFill>
                <a:schemeClr val="accent1"/>
              </a:solidFill>
            </a:endParaRPr>
          </a:p>
          <a:p>
            <a:r>
              <a:rPr lang="zh-CN" altLang="en-US" sz="2000" b="1">
                <a:solidFill>
                  <a:schemeClr val="accent1"/>
                </a:solidFill>
              </a:rPr>
              <a:t>　　1985年N. Koblitz 和Miller分别独立提出了椭圆曲线密码体制(ECC) ，其依据就是定义在椭圆曲线点群上的离散对数问题的困难性。所谓椭圆曲线指的是由下面的韦尔斯特拉斯(Weiertrass) 方程所确定的平面曲线。</a:t>
            </a:r>
          </a:p>
        </p:txBody>
      </p:sp>
      <p:graphicFrame>
        <p:nvGraphicFramePr>
          <p:cNvPr id="3" name="对象 -2147482569"/>
          <p:cNvGraphicFramePr>
            <a:graphicFrameLocks noChangeAspect="1"/>
          </p:cNvGraphicFramePr>
          <p:nvPr/>
        </p:nvGraphicFramePr>
        <p:xfrm>
          <a:off x="3655060" y="2972435"/>
          <a:ext cx="4149090" cy="448310"/>
        </p:xfrm>
        <a:graphic>
          <a:graphicData uri="http://schemas.openxmlformats.org/presentationml/2006/ole">
            <mc:AlternateContent xmlns:mc="http://schemas.openxmlformats.org/markup-compatibility/2006">
              <mc:Choice xmlns:v="urn:schemas-microsoft-com:vml" Requires="v">
                <p:oleObj spid="_x0000_s6146" r:id="rId4" imgW="2233930" imgH="241300" progId="Equation.DSMT4">
                  <p:embed/>
                </p:oleObj>
              </mc:Choice>
              <mc:Fallback>
                <p:oleObj r:id="rId4" imgW="2233930" imgH="241300" progId="Equation.DSMT4">
                  <p:embed/>
                  <p:pic>
                    <p:nvPicPr>
                      <p:cNvPr id="0" name="图片 3075"/>
                      <p:cNvPicPr/>
                      <p:nvPr/>
                    </p:nvPicPr>
                    <p:blipFill>
                      <a:blip r:embed="rId5"/>
                      <a:stretch>
                        <a:fillRect/>
                      </a:stretch>
                    </p:blipFill>
                    <p:spPr>
                      <a:xfrm>
                        <a:off x="3655060" y="2972435"/>
                        <a:ext cx="4149090" cy="448310"/>
                      </a:xfrm>
                      <a:prstGeom prst="rect">
                        <a:avLst/>
                      </a:prstGeom>
                      <a:noFill/>
                      <a:ln w="38100">
                        <a:noFill/>
                        <a:miter/>
                      </a:ln>
                    </p:spPr>
                  </p:pic>
                </p:oleObj>
              </mc:Fallback>
            </mc:AlternateContent>
          </a:graphicData>
        </a:graphic>
      </p:graphicFrame>
      <p:sp>
        <p:nvSpPr>
          <p:cNvPr id="4" name="文本框 3"/>
          <p:cNvSpPr txBox="1"/>
          <p:nvPr/>
        </p:nvSpPr>
        <p:spPr>
          <a:xfrm>
            <a:off x="509905" y="3420745"/>
            <a:ext cx="11339195" cy="1938020"/>
          </a:xfrm>
          <a:prstGeom prst="rect">
            <a:avLst/>
          </a:prstGeom>
          <a:noFill/>
        </p:spPr>
        <p:txBody>
          <a:bodyPr wrap="square" rtlCol="0">
            <a:spAutoFit/>
          </a:bodyPr>
          <a:lstStyle/>
          <a:p>
            <a:r>
              <a:rPr lang="zh-CN" altLang="en-US"/>
              <a:t>　　</a:t>
            </a:r>
            <a:r>
              <a:rPr lang="zh-CN" altLang="en-US" sz="2000" b="1">
                <a:solidFill>
                  <a:schemeClr val="accent1"/>
                </a:solidFill>
              </a:rPr>
              <a:t>椭圆曲线可以用参数集T = { p , a , b , G, n , h}来表示, 其中p,a,b含义如上描述，G 是在椭圆曲线中所挑选的基点, n 是G 的阶,其值是一个非常大的数,是满足nG = 0成立的最小正整数, 0为无穷远点。h 是由椭圆曲线上的点的总数除以n 得到的。</a:t>
            </a:r>
          </a:p>
          <a:p>
            <a:endParaRPr lang="zh-CN" altLang="en-US" sz="2000" b="1">
              <a:solidFill>
                <a:schemeClr val="accent1"/>
              </a:solidFill>
            </a:endParaRPr>
          </a:p>
          <a:p>
            <a:r>
              <a:rPr lang="zh-CN" altLang="en-US" sz="2000" b="1">
                <a:solidFill>
                  <a:schemeClr val="accent1"/>
                </a:solidFill>
              </a:rPr>
              <a:t>　　在[1,n]之间随机地确定一个整数d ,计算Q = dG，就确定了密钥对(d, Q)。主要的安全性参数是n ,因此ECC密钥的长度就定义为n的长度。</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 presetClass="entr" presetSubtype="16" fill="hold" nodeType="afterEffect">
                                  <p:stCondLst>
                                    <p:cond delay="0"/>
                                  </p:stCondLst>
                                  <p:childTnLst>
                                    <p:set>
                                      <p:cBhvr>
                                        <p:cTn id="24" dur="500" fill="hold">
                                          <p:stCondLst>
                                            <p:cond delay="0"/>
                                          </p:stCondLst>
                                        </p:cTn>
                                        <p:tgtEl>
                                          <p:spTgt spid="4">
                                            <p:txEl>
                                              <p:pRg st="0" end="0"/>
                                            </p:txEl>
                                          </p:spTgt>
                                        </p:tgtEl>
                                        <p:attrNameLst>
                                          <p:attrName>style.visibility</p:attrName>
                                        </p:attrNameLst>
                                      </p:cBhvr>
                                      <p:to>
                                        <p:strVal val="visible"/>
                                      </p:to>
                                    </p:set>
                                    <p:animEffect transition="in" filter="box(in)">
                                      <p:cBhvr>
                                        <p:cTn id="25" dur="500"/>
                                        <p:tgtEl>
                                          <p:spTgt spid="4">
                                            <p:txEl>
                                              <p:pRg st="0" end="0"/>
                                            </p:txEl>
                                          </p:spTgt>
                                        </p:tgtEl>
                                      </p:cBhvr>
                                    </p:animEffect>
                                  </p:childTnLst>
                                </p:cTn>
                              </p:par>
                            </p:childTnLst>
                          </p:cTn>
                        </p:par>
                        <p:par>
                          <p:cTn id="26" fill="hold">
                            <p:stCondLst>
                              <p:cond delay="1500"/>
                            </p:stCondLst>
                            <p:childTnLst>
                              <p:par>
                                <p:cTn id="27" presetID="4" presetClass="entr" presetSubtype="16" fill="hold" nodeType="afterEffect">
                                  <p:stCondLst>
                                    <p:cond delay="0"/>
                                  </p:stCondLst>
                                  <p:childTnLst>
                                    <p:set>
                                      <p:cBhvr>
                                        <p:cTn id="28" dur="500" fill="hold">
                                          <p:stCondLst>
                                            <p:cond delay="0"/>
                                          </p:stCondLst>
                                        </p:cTn>
                                        <p:tgtEl>
                                          <p:spTgt spid="4">
                                            <p:txEl>
                                              <p:pRg st="2" end="2"/>
                                            </p:txEl>
                                          </p:spTgt>
                                        </p:tgtEl>
                                        <p:attrNameLst>
                                          <p:attrName>style.visibility</p:attrName>
                                        </p:attrNameLst>
                                      </p:cBhvr>
                                      <p:to>
                                        <p:strVal val="visible"/>
                                      </p:to>
                                    </p:set>
                                    <p:animEffect transition="in" filter="box(in)">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386822" y="438576"/>
            <a:ext cx="4970780" cy="691515"/>
            <a:chOff x="4900002" y="1556817"/>
            <a:chExt cx="5055779" cy="576063"/>
          </a:xfrm>
        </p:grpSpPr>
        <p:sp>
          <p:nvSpPr>
            <p:cNvPr id="73" name="对角圆角矩形 72"/>
            <p:cNvSpPr/>
            <p:nvPr/>
          </p:nvSpPr>
          <p:spPr>
            <a:xfrm>
              <a:off x="4900002" y="1556817"/>
              <a:ext cx="5055779"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仪器设备配置标准</a:t>
              </a: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331335" y="1541780"/>
            <a:ext cx="3082925" cy="691515"/>
            <a:chOff x="5018525" y="1556792"/>
            <a:chExt cx="3238234" cy="576064"/>
          </a:xfrm>
        </p:grpSpPr>
        <p:sp>
          <p:nvSpPr>
            <p:cNvPr id="76" name="对角圆角矩形 75"/>
            <p:cNvSpPr/>
            <p:nvPr/>
          </p:nvSpPr>
          <p:spPr>
            <a:xfrm>
              <a:off x="5018525" y="1556792"/>
              <a:ext cx="323823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数据加密</a:t>
              </a:r>
            </a:p>
          </p:txBody>
        </p:sp>
        <p:sp>
          <p:nvSpPr>
            <p:cNvPr id="77" name="对角圆角矩形 76"/>
            <p:cNvSpPr/>
            <p:nvPr/>
          </p:nvSpPr>
          <p:spPr>
            <a:xfrm>
              <a:off x="5084932" y="1628205"/>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3.2</a:t>
              </a:r>
            </a:p>
          </p:txBody>
        </p:sp>
      </p:grpSp>
      <p:grpSp>
        <p:nvGrpSpPr>
          <p:cNvPr id="78" name="组合 77"/>
          <p:cNvGrpSpPr/>
          <p:nvPr/>
        </p:nvGrpSpPr>
        <p:grpSpPr bwMode="auto">
          <a:xfrm>
            <a:off x="4802545" y="2613650"/>
            <a:ext cx="3189605" cy="691515"/>
            <a:chOff x="5013499" y="1556792"/>
            <a:chExt cx="3244147" cy="576064"/>
          </a:xfrm>
        </p:grpSpPr>
        <p:sp>
          <p:nvSpPr>
            <p:cNvPr id="79" name="对角圆角矩形 78"/>
            <p:cNvSpPr/>
            <p:nvPr/>
          </p:nvSpPr>
          <p:spPr>
            <a:xfrm>
              <a:off x="5013499" y="1556792"/>
              <a:ext cx="3244147"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数据隐藏</a:t>
              </a: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3.3</a:t>
              </a:r>
            </a:p>
          </p:txBody>
        </p:sp>
      </p:grpSp>
      <p:grpSp>
        <p:nvGrpSpPr>
          <p:cNvPr id="81" name="组合 80"/>
          <p:cNvGrpSpPr/>
          <p:nvPr/>
        </p:nvGrpSpPr>
        <p:grpSpPr bwMode="auto">
          <a:xfrm>
            <a:off x="5057140" y="3645535"/>
            <a:ext cx="3300730" cy="691515"/>
            <a:chOff x="4968906" y="717294"/>
            <a:chExt cx="3299260" cy="576064"/>
          </a:xfrm>
        </p:grpSpPr>
        <p:sp>
          <p:nvSpPr>
            <p:cNvPr id="82" name="对角圆角矩形 81"/>
            <p:cNvSpPr/>
            <p:nvPr/>
          </p:nvSpPr>
          <p:spPr>
            <a:xfrm>
              <a:off x="4968906" y="717294"/>
              <a:ext cx="3299260"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密码破解</a:t>
              </a:r>
            </a:p>
          </p:txBody>
        </p:sp>
        <p:sp>
          <p:nvSpPr>
            <p:cNvPr id="83" name="对角圆角矩形 82"/>
            <p:cNvSpPr/>
            <p:nvPr/>
          </p:nvSpPr>
          <p:spPr>
            <a:xfrm>
              <a:off x="5075159" y="788706"/>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3"/>
          <a:stretch>
            <a:fillRect/>
          </a:stretch>
        </p:blipFill>
        <p:spPr>
          <a:xfrm>
            <a:off x="369993" y="1873673"/>
            <a:ext cx="4059767" cy="2930313"/>
          </a:xfrm>
          <a:prstGeom prst="rect">
            <a:avLst/>
          </a:prstGeom>
        </p:spPr>
      </p:pic>
      <p:grpSp>
        <p:nvGrpSpPr>
          <p:cNvPr id="3" name="组合 2"/>
          <p:cNvGrpSpPr/>
          <p:nvPr/>
        </p:nvGrpSpPr>
        <p:grpSpPr bwMode="auto">
          <a:xfrm>
            <a:off x="5524500" y="4677410"/>
            <a:ext cx="3556000" cy="691515"/>
            <a:chOff x="5621638" y="384034"/>
            <a:chExt cx="3305980" cy="576064"/>
          </a:xfrm>
        </p:grpSpPr>
        <p:sp>
          <p:nvSpPr>
            <p:cNvPr id="5" name="对角圆角矩形 4"/>
            <p:cNvSpPr/>
            <p:nvPr/>
          </p:nvSpPr>
          <p:spPr>
            <a:xfrm>
              <a:off x="5621638" y="384034"/>
              <a:ext cx="3305980"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入侵与追踪</a:t>
              </a:r>
            </a:p>
          </p:txBody>
        </p:sp>
        <p:sp>
          <p:nvSpPr>
            <p:cNvPr id="6" name="对角圆角矩形 5"/>
            <p:cNvSpPr/>
            <p:nvPr/>
          </p:nvSpPr>
          <p:spPr>
            <a:xfrm>
              <a:off x="5720839" y="455446"/>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3.5</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 name="组合 6"/>
          <p:cNvGrpSpPr/>
          <p:nvPr/>
        </p:nvGrpSpPr>
        <p:grpSpPr bwMode="auto">
          <a:xfrm>
            <a:off x="5928360" y="5741035"/>
            <a:ext cx="4632325" cy="691515"/>
            <a:chOff x="6907779" y="645881"/>
            <a:chExt cx="4456231" cy="576064"/>
          </a:xfrm>
        </p:grpSpPr>
        <p:sp>
          <p:nvSpPr>
            <p:cNvPr id="8" name="对角圆角矩形 7"/>
            <p:cNvSpPr/>
            <p:nvPr/>
          </p:nvSpPr>
          <p:spPr>
            <a:xfrm>
              <a:off x="6907779" y="645881"/>
              <a:ext cx="4456231"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检验、分析与推理</a:t>
              </a:r>
            </a:p>
          </p:txBody>
        </p:sp>
        <p:sp>
          <p:nvSpPr>
            <p:cNvPr id="9" name="对角圆角矩形 8"/>
            <p:cNvSpPr/>
            <p:nvPr/>
          </p:nvSpPr>
          <p:spPr>
            <a:xfrm>
              <a:off x="7032969" y="717293"/>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3.6</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15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643779" y="4870954"/>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③</a:t>
            </a:r>
          </a:p>
        </p:txBody>
      </p:sp>
      <p:sp>
        <p:nvSpPr>
          <p:cNvPr id="20" name="KSO_GT2.1.1"/>
          <p:cNvSpPr txBox="1"/>
          <p:nvPr/>
        </p:nvSpPr>
        <p:spPr>
          <a:xfrm>
            <a:off x="7705090" y="4332605"/>
            <a:ext cx="4369435" cy="22167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解密时,需做以下运算:  </a:t>
            </a:r>
          </a:p>
          <a:p>
            <a:pPr algn="just" fontAlgn="base">
              <a:lnSpc>
                <a:spcPct val="130000"/>
              </a:lnSpc>
              <a:spcBef>
                <a:spcPct val="0"/>
              </a:spcBef>
              <a:spcAft>
                <a:spcPct val="0"/>
              </a:spcAft>
              <a:defRPr/>
            </a:pP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，A通过     与相加来对伪装     ,因为只有A知道k ,即使    是公钥，除A之外均不能伪装      ，而用户B则可以通过私钥来去除伪装。</a:t>
            </a:r>
          </a:p>
        </p:txBody>
      </p:sp>
      <p:sp>
        <p:nvSpPr>
          <p:cNvPr id="21" name="椭圆 20"/>
          <p:cNvSpPr/>
          <p:nvPr/>
        </p:nvSpPr>
        <p:spPr>
          <a:xfrm>
            <a:off x="1632481" y="308420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②</a:t>
            </a:r>
          </a:p>
        </p:txBody>
      </p:sp>
      <p:cxnSp>
        <p:nvCxnSpPr>
          <p:cNvPr id="22" name="肘形连接符 27"/>
          <p:cNvCxnSpPr>
            <a:cxnSpLocks noChangeShapeType="1"/>
          </p:cNvCxnSpPr>
          <p:nvPr/>
        </p:nvCxnSpPr>
        <p:spPr bwMode="auto">
          <a:xfrm flipV="1">
            <a:off x="4474314" y="377705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08140" y="2840990"/>
            <a:ext cx="5298440" cy="17799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② 发送方随机选取一个正整数k，并产生密文 </a:t>
            </a: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                  }，在这里,用户A 使用了用户B的公钥。</a:t>
            </a:r>
          </a:p>
        </p:txBody>
      </p:sp>
      <p:cxnSp>
        <p:nvCxnSpPr>
          <p:cNvPr id="24" name="肘形连接符 8"/>
          <p:cNvCxnSpPr>
            <a:cxnSpLocks noChangeShapeType="1"/>
          </p:cNvCxnSpPr>
          <p:nvPr/>
        </p:nvCxnSpPr>
        <p:spPr bwMode="auto">
          <a:xfrm flipV="1">
            <a:off x="5464083" y="543746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30741" y="1813916"/>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① </a:t>
            </a:r>
          </a:p>
        </p:txBody>
      </p:sp>
      <p:sp>
        <p:nvSpPr>
          <p:cNvPr id="26" name="KSO_GT2.1.1"/>
          <p:cNvSpPr txBox="1"/>
          <p:nvPr/>
        </p:nvSpPr>
        <p:spPr>
          <a:xfrm>
            <a:off x="5596890" y="1654175"/>
            <a:ext cx="647763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选取椭圆曲线            和基点G。用户A随机选取一个整数             </a:t>
            </a: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作为私钥保存, B 随机选取一个整数              作为私钥保存，并分别产生自己的公钥     =     ×G,     =     ×G。</a:t>
            </a:r>
          </a:p>
        </p:txBody>
      </p:sp>
      <p:cxnSp>
        <p:nvCxnSpPr>
          <p:cNvPr id="27" name="肘形连接符 11"/>
          <p:cNvCxnSpPr>
            <a:cxnSpLocks noChangeShapeType="1"/>
          </p:cNvCxnSpPr>
          <p:nvPr/>
        </p:nvCxnSpPr>
        <p:spPr bwMode="auto">
          <a:xfrm flipV="1">
            <a:off x="3297397" y="210864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070610" y="924560"/>
            <a:ext cx="9364980" cy="398780"/>
          </a:xfrm>
          <a:prstGeom prst="rect">
            <a:avLst/>
          </a:prstGeom>
          <a:noFill/>
        </p:spPr>
        <p:txBody>
          <a:bodyPr wrap="square" rtlCol="0">
            <a:spAutoFit/>
          </a:bodyPr>
          <a:lstStyle/>
          <a:p>
            <a:r>
              <a:rPr lang="zh-CN" altLang="en-US" sz="2000" b="1">
                <a:solidFill>
                  <a:schemeClr val="accent1"/>
                </a:solidFill>
              </a:rPr>
              <a:t>具体加密过程为（假设由A传送给B，    为要加密的明文）：</a:t>
            </a:r>
          </a:p>
        </p:txBody>
      </p:sp>
      <p:graphicFrame>
        <p:nvGraphicFramePr>
          <p:cNvPr id="3" name="对象 -2147482379"/>
          <p:cNvGraphicFramePr>
            <a:graphicFrameLocks noChangeAspect="1"/>
          </p:cNvGraphicFramePr>
          <p:nvPr/>
        </p:nvGraphicFramePr>
        <p:xfrm>
          <a:off x="5179695" y="924560"/>
          <a:ext cx="330835" cy="396875"/>
        </p:xfrm>
        <a:graphic>
          <a:graphicData uri="http://schemas.openxmlformats.org/presentationml/2006/ole">
            <mc:AlternateContent xmlns:mc="http://schemas.openxmlformats.org/markup-compatibility/2006">
              <mc:Choice xmlns:v="urn:schemas-microsoft-com:vml" Requires="v">
                <p:oleObj spid="_x0000_s7186" r:id="rId4" imgW="190500" imgH="228600" progId="Equation.DSMT4">
                  <p:embed/>
                </p:oleObj>
              </mc:Choice>
              <mc:Fallback>
                <p:oleObj r:id="rId4" imgW="190500" imgH="228600" progId="Equation.DSMT4">
                  <p:embed/>
                  <p:pic>
                    <p:nvPicPr>
                      <p:cNvPr id="0" name="图片 3075"/>
                      <p:cNvPicPr/>
                      <p:nvPr/>
                    </p:nvPicPr>
                    <p:blipFill>
                      <a:blip r:embed="rId5"/>
                      <a:stretch>
                        <a:fillRect/>
                      </a:stretch>
                    </p:blipFill>
                    <p:spPr>
                      <a:xfrm>
                        <a:off x="5179695" y="924560"/>
                        <a:ext cx="330835" cy="396875"/>
                      </a:xfrm>
                      <a:prstGeom prst="rect">
                        <a:avLst/>
                      </a:prstGeom>
                      <a:noFill/>
                      <a:ln w="38100">
                        <a:noFill/>
                        <a:miter/>
                      </a:ln>
                    </p:spPr>
                  </p:pic>
                </p:oleObj>
              </mc:Fallback>
            </mc:AlternateContent>
          </a:graphicData>
        </a:graphic>
      </p:graphicFrame>
      <p:graphicFrame>
        <p:nvGraphicFramePr>
          <p:cNvPr id="4" name="对象 -2147482562"/>
          <p:cNvGraphicFramePr>
            <a:graphicFrameLocks noChangeAspect="1"/>
          </p:cNvGraphicFramePr>
          <p:nvPr/>
        </p:nvGraphicFramePr>
        <p:xfrm>
          <a:off x="7142480" y="1754505"/>
          <a:ext cx="946150" cy="427990"/>
        </p:xfrm>
        <a:graphic>
          <a:graphicData uri="http://schemas.openxmlformats.org/presentationml/2006/ole">
            <mc:AlternateContent xmlns:mc="http://schemas.openxmlformats.org/markup-compatibility/2006">
              <mc:Choice xmlns:v="urn:schemas-microsoft-com:vml" Requires="v">
                <p:oleObj spid="_x0000_s7187" r:id="rId6" imgW="533400" imgH="241300" progId="Equation.DSMT4">
                  <p:embed/>
                </p:oleObj>
              </mc:Choice>
              <mc:Fallback>
                <p:oleObj r:id="rId6" imgW="533400" imgH="241300" progId="Equation.DSMT4">
                  <p:embed/>
                  <p:pic>
                    <p:nvPicPr>
                      <p:cNvPr id="0" name="图片 2"/>
                      <p:cNvPicPr/>
                      <p:nvPr/>
                    </p:nvPicPr>
                    <p:blipFill>
                      <a:blip r:embed="rId7"/>
                      <a:stretch>
                        <a:fillRect/>
                      </a:stretch>
                    </p:blipFill>
                    <p:spPr>
                      <a:xfrm>
                        <a:off x="7142480" y="1754505"/>
                        <a:ext cx="946150" cy="427990"/>
                      </a:xfrm>
                      <a:prstGeom prst="rect">
                        <a:avLst/>
                      </a:prstGeom>
                      <a:noFill/>
                      <a:ln w="38100">
                        <a:noFill/>
                        <a:miter/>
                      </a:ln>
                    </p:spPr>
                  </p:pic>
                </p:oleObj>
              </mc:Fallback>
            </mc:AlternateContent>
          </a:graphicData>
        </a:graphic>
      </p:graphicFrame>
      <p:graphicFrame>
        <p:nvGraphicFramePr>
          <p:cNvPr id="6" name="对象 -2147482561"/>
          <p:cNvGraphicFramePr>
            <a:graphicFrameLocks noChangeAspect="1"/>
          </p:cNvGraphicFramePr>
          <p:nvPr/>
        </p:nvGraphicFramePr>
        <p:xfrm>
          <a:off x="5464175" y="2182495"/>
          <a:ext cx="1009015" cy="349250"/>
        </p:xfrm>
        <a:graphic>
          <a:graphicData uri="http://schemas.openxmlformats.org/presentationml/2006/ole">
            <mc:AlternateContent xmlns:mc="http://schemas.openxmlformats.org/markup-compatibility/2006">
              <mc:Choice xmlns:v="urn:schemas-microsoft-com:vml" Requires="v">
                <p:oleObj spid="_x0000_s7188" r:id="rId8" imgW="660400" imgH="228600" progId="Equation.DSMT4">
                  <p:embed/>
                </p:oleObj>
              </mc:Choice>
              <mc:Fallback>
                <p:oleObj r:id="rId8" imgW="660400" imgH="228600" progId="Equation.DSMT4">
                  <p:embed/>
                  <p:pic>
                    <p:nvPicPr>
                      <p:cNvPr id="0" name="图片 3"/>
                      <p:cNvPicPr/>
                      <p:nvPr/>
                    </p:nvPicPr>
                    <p:blipFill>
                      <a:blip r:embed="rId9"/>
                      <a:stretch>
                        <a:fillRect/>
                      </a:stretch>
                    </p:blipFill>
                    <p:spPr>
                      <a:xfrm>
                        <a:off x="5464175" y="2182495"/>
                        <a:ext cx="1009015" cy="349250"/>
                      </a:xfrm>
                      <a:prstGeom prst="rect">
                        <a:avLst/>
                      </a:prstGeom>
                      <a:noFill/>
                      <a:ln w="38100">
                        <a:noFill/>
                        <a:miter/>
                      </a:ln>
                    </p:spPr>
                  </p:pic>
                </p:oleObj>
              </mc:Fallback>
            </mc:AlternateContent>
          </a:graphicData>
        </a:graphic>
      </p:graphicFrame>
      <p:graphicFrame>
        <p:nvGraphicFramePr>
          <p:cNvPr id="8" name="对象 -2147482560"/>
          <p:cNvGraphicFramePr>
            <a:graphicFrameLocks noChangeAspect="1"/>
          </p:cNvGraphicFramePr>
          <p:nvPr/>
        </p:nvGraphicFramePr>
        <p:xfrm>
          <a:off x="10213340" y="2108835"/>
          <a:ext cx="1032510" cy="364490"/>
        </p:xfrm>
        <a:graphic>
          <a:graphicData uri="http://schemas.openxmlformats.org/presentationml/2006/ole">
            <mc:AlternateContent xmlns:mc="http://schemas.openxmlformats.org/markup-compatibility/2006">
              <mc:Choice xmlns:v="urn:schemas-microsoft-com:vml" Requires="v">
                <p:oleObj spid="_x0000_s7189" r:id="rId10" imgW="647700" imgH="228600" progId="Equation.DSMT4">
                  <p:embed/>
                </p:oleObj>
              </mc:Choice>
              <mc:Fallback>
                <p:oleObj r:id="rId10" imgW="647700" imgH="228600" progId="Equation.DSMT4">
                  <p:embed/>
                  <p:pic>
                    <p:nvPicPr>
                      <p:cNvPr id="0" name="图片 4"/>
                      <p:cNvPicPr/>
                      <p:nvPr/>
                    </p:nvPicPr>
                    <p:blipFill>
                      <a:blip r:embed="rId11"/>
                      <a:stretch>
                        <a:fillRect/>
                      </a:stretch>
                    </p:blipFill>
                    <p:spPr>
                      <a:xfrm>
                        <a:off x="10213340" y="2108835"/>
                        <a:ext cx="1032510" cy="364490"/>
                      </a:xfrm>
                      <a:prstGeom prst="rect">
                        <a:avLst/>
                      </a:prstGeom>
                      <a:noFill/>
                      <a:ln w="38100">
                        <a:noFill/>
                        <a:miter/>
                      </a:ln>
                    </p:spPr>
                  </p:pic>
                </p:oleObj>
              </mc:Fallback>
            </mc:AlternateContent>
          </a:graphicData>
        </a:graphic>
      </p:graphicFrame>
      <p:graphicFrame>
        <p:nvGraphicFramePr>
          <p:cNvPr id="10" name="对象 -2147482559"/>
          <p:cNvGraphicFramePr>
            <a:graphicFrameLocks noChangeAspect="1"/>
          </p:cNvGraphicFramePr>
          <p:nvPr/>
        </p:nvGraphicFramePr>
        <p:xfrm>
          <a:off x="9045575" y="2473325"/>
          <a:ext cx="327660" cy="422910"/>
        </p:xfrm>
        <a:graphic>
          <a:graphicData uri="http://schemas.openxmlformats.org/presentationml/2006/ole">
            <mc:AlternateContent xmlns:mc="http://schemas.openxmlformats.org/markup-compatibility/2006">
              <mc:Choice xmlns:v="urn:schemas-microsoft-com:vml" Requires="v">
                <p:oleObj spid="_x0000_s7190" r:id="rId12" imgW="177800" imgH="227965" progId="Equation.DSMT4">
                  <p:embed/>
                </p:oleObj>
              </mc:Choice>
              <mc:Fallback>
                <p:oleObj r:id="rId12" imgW="177800" imgH="227965" progId="Equation.DSMT4">
                  <p:embed/>
                  <p:pic>
                    <p:nvPicPr>
                      <p:cNvPr id="0" name="图片 5"/>
                      <p:cNvPicPr/>
                      <p:nvPr/>
                    </p:nvPicPr>
                    <p:blipFill>
                      <a:blip r:embed="rId13"/>
                      <a:stretch>
                        <a:fillRect/>
                      </a:stretch>
                    </p:blipFill>
                    <p:spPr>
                      <a:xfrm>
                        <a:off x="9045575" y="2473325"/>
                        <a:ext cx="327660" cy="422910"/>
                      </a:xfrm>
                      <a:prstGeom prst="rect">
                        <a:avLst/>
                      </a:prstGeom>
                      <a:noFill/>
                      <a:ln w="38100">
                        <a:noFill/>
                        <a:miter/>
                      </a:ln>
                    </p:spPr>
                  </p:pic>
                </p:oleObj>
              </mc:Fallback>
            </mc:AlternateContent>
          </a:graphicData>
        </a:graphic>
      </p:graphicFrame>
      <p:graphicFrame>
        <p:nvGraphicFramePr>
          <p:cNvPr id="12" name="对象 -2147482558"/>
          <p:cNvGraphicFramePr>
            <a:graphicFrameLocks noChangeAspect="1"/>
          </p:cNvGraphicFramePr>
          <p:nvPr/>
        </p:nvGraphicFramePr>
        <p:xfrm>
          <a:off x="9653270" y="2515235"/>
          <a:ext cx="286385" cy="397510"/>
        </p:xfrm>
        <a:graphic>
          <a:graphicData uri="http://schemas.openxmlformats.org/presentationml/2006/ole">
            <mc:AlternateContent xmlns:mc="http://schemas.openxmlformats.org/markup-compatibility/2006">
              <mc:Choice xmlns:v="urn:schemas-microsoft-com:vml" Requires="v">
                <p:oleObj spid="_x0000_s7191" r:id="rId14" imgW="165100" imgH="228600" progId="Equation.DSMT4">
                  <p:embed/>
                </p:oleObj>
              </mc:Choice>
              <mc:Fallback>
                <p:oleObj r:id="rId14" imgW="165100" imgH="228600" progId="Equation.DSMT4">
                  <p:embed/>
                  <p:pic>
                    <p:nvPicPr>
                      <p:cNvPr id="0" name="图片 6"/>
                      <p:cNvPicPr/>
                      <p:nvPr/>
                    </p:nvPicPr>
                    <p:blipFill>
                      <a:blip r:embed="rId15"/>
                      <a:stretch>
                        <a:fillRect/>
                      </a:stretch>
                    </p:blipFill>
                    <p:spPr>
                      <a:xfrm>
                        <a:off x="9653270" y="2515235"/>
                        <a:ext cx="286385" cy="397510"/>
                      </a:xfrm>
                      <a:prstGeom prst="rect">
                        <a:avLst/>
                      </a:prstGeom>
                      <a:noFill/>
                      <a:ln w="38100">
                        <a:noFill/>
                        <a:miter/>
                      </a:ln>
                    </p:spPr>
                  </p:pic>
                </p:oleObj>
              </mc:Fallback>
            </mc:AlternateContent>
          </a:graphicData>
        </a:graphic>
      </p:graphicFrame>
      <p:graphicFrame>
        <p:nvGraphicFramePr>
          <p:cNvPr id="14" name="对象 -2147482557"/>
          <p:cNvGraphicFramePr>
            <a:graphicFrameLocks noChangeAspect="1"/>
          </p:cNvGraphicFramePr>
          <p:nvPr/>
        </p:nvGraphicFramePr>
        <p:xfrm>
          <a:off x="10339070" y="2531745"/>
          <a:ext cx="332740" cy="364490"/>
        </p:xfrm>
        <a:graphic>
          <a:graphicData uri="http://schemas.openxmlformats.org/presentationml/2006/ole">
            <mc:AlternateContent xmlns:mc="http://schemas.openxmlformats.org/markup-compatibility/2006">
              <mc:Choice xmlns:v="urn:schemas-microsoft-com:vml" Requires="v">
                <p:oleObj spid="_x0000_s7192" r:id="rId16" imgW="177800" imgH="227965" progId="Equation.DSMT4">
                  <p:embed/>
                </p:oleObj>
              </mc:Choice>
              <mc:Fallback>
                <p:oleObj r:id="rId16" imgW="177800" imgH="227965" progId="Equation.DSMT4">
                  <p:embed/>
                  <p:pic>
                    <p:nvPicPr>
                      <p:cNvPr id="0" name="图片 7"/>
                      <p:cNvPicPr/>
                      <p:nvPr/>
                    </p:nvPicPr>
                    <p:blipFill>
                      <a:blip r:embed="rId17"/>
                      <a:stretch>
                        <a:fillRect/>
                      </a:stretch>
                    </p:blipFill>
                    <p:spPr>
                      <a:xfrm>
                        <a:off x="10339070" y="2531745"/>
                        <a:ext cx="332740" cy="364490"/>
                      </a:xfrm>
                      <a:prstGeom prst="rect">
                        <a:avLst/>
                      </a:prstGeom>
                      <a:noFill/>
                      <a:ln w="38100">
                        <a:noFill/>
                        <a:miter/>
                      </a:ln>
                    </p:spPr>
                  </p:pic>
                </p:oleObj>
              </mc:Fallback>
            </mc:AlternateContent>
          </a:graphicData>
        </a:graphic>
      </p:graphicFrame>
      <p:graphicFrame>
        <p:nvGraphicFramePr>
          <p:cNvPr id="16" name="对象 -2147482556"/>
          <p:cNvGraphicFramePr>
            <a:graphicFrameLocks noChangeAspect="1"/>
          </p:cNvGraphicFramePr>
          <p:nvPr/>
        </p:nvGraphicFramePr>
        <p:xfrm>
          <a:off x="10906760" y="2426970"/>
          <a:ext cx="339090" cy="469265"/>
        </p:xfrm>
        <a:graphic>
          <a:graphicData uri="http://schemas.openxmlformats.org/presentationml/2006/ole">
            <mc:AlternateContent xmlns:mc="http://schemas.openxmlformats.org/markup-compatibility/2006">
              <mc:Choice xmlns:v="urn:schemas-microsoft-com:vml" Requires="v">
                <p:oleObj spid="_x0000_s7193" r:id="rId18" imgW="165100" imgH="228600" progId="Equation.DSMT4">
                  <p:embed/>
                </p:oleObj>
              </mc:Choice>
              <mc:Fallback>
                <p:oleObj r:id="rId18" imgW="165100" imgH="228600" progId="Equation.DSMT4">
                  <p:embed/>
                  <p:pic>
                    <p:nvPicPr>
                      <p:cNvPr id="0" name="图片 8"/>
                      <p:cNvPicPr/>
                      <p:nvPr/>
                    </p:nvPicPr>
                    <p:blipFill>
                      <a:blip r:embed="rId19"/>
                      <a:stretch>
                        <a:fillRect/>
                      </a:stretch>
                    </p:blipFill>
                    <p:spPr>
                      <a:xfrm>
                        <a:off x="10906760" y="2426970"/>
                        <a:ext cx="339090" cy="469265"/>
                      </a:xfrm>
                      <a:prstGeom prst="rect">
                        <a:avLst/>
                      </a:prstGeom>
                      <a:noFill/>
                      <a:ln w="38100">
                        <a:noFill/>
                        <a:miter/>
                      </a:ln>
                    </p:spPr>
                  </p:pic>
                </p:oleObj>
              </mc:Fallback>
            </mc:AlternateContent>
          </a:graphicData>
        </a:graphic>
      </p:graphicFrame>
      <p:graphicFrame>
        <p:nvGraphicFramePr>
          <p:cNvPr id="18" name="对象 -2147482555"/>
          <p:cNvGraphicFramePr>
            <a:graphicFrameLocks noChangeAspect="1"/>
          </p:cNvGraphicFramePr>
          <p:nvPr/>
        </p:nvGraphicFramePr>
        <p:xfrm>
          <a:off x="6775450" y="3500120"/>
          <a:ext cx="436245" cy="462280"/>
        </p:xfrm>
        <a:graphic>
          <a:graphicData uri="http://schemas.openxmlformats.org/presentationml/2006/ole">
            <mc:AlternateContent xmlns:mc="http://schemas.openxmlformats.org/markup-compatibility/2006">
              <mc:Choice xmlns:v="urn:schemas-microsoft-com:vml" Requires="v">
                <p:oleObj spid="_x0000_s7194" r:id="rId20" imgW="215900" imgH="228600" progId="Equation.DSMT4">
                  <p:embed/>
                </p:oleObj>
              </mc:Choice>
              <mc:Fallback>
                <p:oleObj r:id="rId20" imgW="215900" imgH="228600" progId="Equation.DSMT4">
                  <p:embed/>
                  <p:pic>
                    <p:nvPicPr>
                      <p:cNvPr id="0" name="图片 9"/>
                      <p:cNvPicPr/>
                      <p:nvPr/>
                    </p:nvPicPr>
                    <p:blipFill>
                      <a:blip r:embed="rId21"/>
                      <a:stretch>
                        <a:fillRect/>
                      </a:stretch>
                    </p:blipFill>
                    <p:spPr>
                      <a:xfrm>
                        <a:off x="6775450" y="3500120"/>
                        <a:ext cx="436245" cy="462280"/>
                      </a:xfrm>
                      <a:prstGeom prst="rect">
                        <a:avLst/>
                      </a:prstGeom>
                      <a:noFill/>
                      <a:ln w="38100">
                        <a:noFill/>
                        <a:miter/>
                      </a:ln>
                    </p:spPr>
                  </p:pic>
                </p:oleObj>
              </mc:Fallback>
            </mc:AlternateContent>
          </a:graphicData>
        </a:graphic>
      </p:graphicFrame>
      <p:graphicFrame>
        <p:nvGraphicFramePr>
          <p:cNvPr id="30" name="对象 -2147482554"/>
          <p:cNvGraphicFramePr>
            <a:graphicFrameLocks noChangeAspect="1"/>
          </p:cNvGraphicFramePr>
          <p:nvPr/>
        </p:nvGraphicFramePr>
        <p:xfrm>
          <a:off x="7524115" y="3580130"/>
          <a:ext cx="1233805" cy="364490"/>
        </p:xfrm>
        <a:graphic>
          <a:graphicData uri="http://schemas.openxmlformats.org/presentationml/2006/ole">
            <mc:AlternateContent xmlns:mc="http://schemas.openxmlformats.org/markup-compatibility/2006">
              <mc:Choice xmlns:v="urn:schemas-microsoft-com:vml" Requires="v">
                <p:oleObj spid="_x0000_s7195" r:id="rId22" imgW="774065" imgH="228600" progId="Equation.DSMT4">
                  <p:embed/>
                </p:oleObj>
              </mc:Choice>
              <mc:Fallback>
                <p:oleObj r:id="rId22" imgW="774065" imgH="228600" progId="Equation.DSMT4">
                  <p:embed/>
                  <p:pic>
                    <p:nvPicPr>
                      <p:cNvPr id="0" name="图片 10"/>
                      <p:cNvPicPr/>
                      <p:nvPr/>
                    </p:nvPicPr>
                    <p:blipFill>
                      <a:blip r:embed="rId23"/>
                      <a:stretch>
                        <a:fillRect/>
                      </a:stretch>
                    </p:blipFill>
                    <p:spPr>
                      <a:xfrm>
                        <a:off x="7524115" y="3580130"/>
                        <a:ext cx="1233805" cy="364490"/>
                      </a:xfrm>
                      <a:prstGeom prst="rect">
                        <a:avLst/>
                      </a:prstGeom>
                      <a:noFill/>
                      <a:ln w="38100">
                        <a:noFill/>
                        <a:miter/>
                      </a:ln>
                    </p:spPr>
                  </p:pic>
                </p:oleObj>
              </mc:Fallback>
            </mc:AlternateContent>
          </a:graphicData>
        </a:graphic>
      </p:graphicFrame>
      <p:graphicFrame>
        <p:nvGraphicFramePr>
          <p:cNvPr id="32" name="对象 -2147482553"/>
          <p:cNvGraphicFramePr>
            <a:graphicFrameLocks noChangeAspect="1"/>
          </p:cNvGraphicFramePr>
          <p:nvPr/>
        </p:nvGraphicFramePr>
        <p:xfrm>
          <a:off x="7705090" y="4741545"/>
          <a:ext cx="4231640" cy="364490"/>
        </p:xfrm>
        <a:graphic>
          <a:graphicData uri="http://schemas.openxmlformats.org/presentationml/2006/ole">
            <mc:AlternateContent xmlns:mc="http://schemas.openxmlformats.org/markup-compatibility/2006">
              <mc:Choice xmlns:v="urn:schemas-microsoft-com:vml" Requires="v">
                <p:oleObj spid="_x0000_s7196" r:id="rId24" imgW="2654300" imgH="228600" progId="Equation.DSMT4">
                  <p:embed/>
                </p:oleObj>
              </mc:Choice>
              <mc:Fallback>
                <p:oleObj r:id="rId24" imgW="2654300" imgH="228600" progId="Equation.DSMT4">
                  <p:embed/>
                  <p:pic>
                    <p:nvPicPr>
                      <p:cNvPr id="0" name="图片 11"/>
                      <p:cNvPicPr/>
                      <p:nvPr/>
                    </p:nvPicPr>
                    <p:blipFill>
                      <a:blip r:embed="rId25"/>
                      <a:stretch>
                        <a:fillRect/>
                      </a:stretch>
                    </p:blipFill>
                    <p:spPr>
                      <a:xfrm>
                        <a:off x="7705090" y="4741545"/>
                        <a:ext cx="4231640" cy="364490"/>
                      </a:xfrm>
                      <a:prstGeom prst="rect">
                        <a:avLst/>
                      </a:prstGeom>
                      <a:noFill/>
                      <a:ln w="38100">
                        <a:noFill/>
                        <a:miter/>
                      </a:ln>
                    </p:spPr>
                  </p:pic>
                </p:oleObj>
              </mc:Fallback>
            </mc:AlternateContent>
          </a:graphicData>
        </a:graphic>
      </p:graphicFrame>
      <p:graphicFrame>
        <p:nvGraphicFramePr>
          <p:cNvPr id="34" name="对象 -2147482552"/>
          <p:cNvGraphicFramePr>
            <a:graphicFrameLocks noChangeAspect="1"/>
          </p:cNvGraphicFramePr>
          <p:nvPr/>
        </p:nvGraphicFramePr>
        <p:xfrm>
          <a:off x="7705090" y="5106035"/>
          <a:ext cx="2571115" cy="364490"/>
        </p:xfrm>
        <a:graphic>
          <a:graphicData uri="http://schemas.openxmlformats.org/presentationml/2006/ole">
            <mc:AlternateContent xmlns:mc="http://schemas.openxmlformats.org/markup-compatibility/2006">
              <mc:Choice xmlns:v="urn:schemas-microsoft-com:vml" Requires="v">
                <p:oleObj spid="_x0000_s7197" r:id="rId26" imgW="1612900" imgH="228600" progId="Equation.DSMT4">
                  <p:embed/>
                </p:oleObj>
              </mc:Choice>
              <mc:Fallback>
                <p:oleObj r:id="rId26" imgW="1612900" imgH="228600" progId="Equation.DSMT4">
                  <p:embed/>
                  <p:pic>
                    <p:nvPicPr>
                      <p:cNvPr id="0" name="图片 12"/>
                      <p:cNvPicPr/>
                      <p:nvPr/>
                    </p:nvPicPr>
                    <p:blipFill>
                      <a:blip r:embed="rId27"/>
                      <a:stretch>
                        <a:fillRect/>
                      </a:stretch>
                    </p:blipFill>
                    <p:spPr>
                      <a:xfrm>
                        <a:off x="7705090" y="5106035"/>
                        <a:ext cx="2571115" cy="364490"/>
                      </a:xfrm>
                      <a:prstGeom prst="rect">
                        <a:avLst/>
                      </a:prstGeom>
                      <a:noFill/>
                      <a:ln w="38100">
                        <a:noFill/>
                        <a:miter/>
                      </a:ln>
                    </p:spPr>
                  </p:pic>
                </p:oleObj>
              </mc:Fallback>
            </mc:AlternateContent>
          </a:graphicData>
        </a:graphic>
      </p:graphicFrame>
      <p:graphicFrame>
        <p:nvGraphicFramePr>
          <p:cNvPr id="36" name="对象 -2147482551"/>
          <p:cNvGraphicFramePr>
            <a:graphicFrameLocks noChangeAspect="1"/>
          </p:cNvGraphicFramePr>
          <p:nvPr/>
        </p:nvGraphicFramePr>
        <p:xfrm>
          <a:off x="11245850" y="5106035"/>
          <a:ext cx="421005" cy="398780"/>
        </p:xfrm>
        <a:graphic>
          <a:graphicData uri="http://schemas.openxmlformats.org/presentationml/2006/ole">
            <mc:AlternateContent xmlns:mc="http://schemas.openxmlformats.org/markup-compatibility/2006">
              <mc:Choice xmlns:v="urn:schemas-microsoft-com:vml" Requires="v">
                <p:oleObj spid="_x0000_s7198" r:id="rId28" imgW="241300" imgH="228600" progId="Equation.DSMT4">
                  <p:embed/>
                </p:oleObj>
              </mc:Choice>
              <mc:Fallback>
                <p:oleObj r:id="rId28" imgW="241300" imgH="228600" progId="Equation.DSMT4">
                  <p:embed/>
                  <p:pic>
                    <p:nvPicPr>
                      <p:cNvPr id="0" name="图片 13"/>
                      <p:cNvPicPr/>
                      <p:nvPr/>
                    </p:nvPicPr>
                    <p:blipFill>
                      <a:blip r:embed="rId29"/>
                      <a:stretch>
                        <a:fillRect/>
                      </a:stretch>
                    </p:blipFill>
                    <p:spPr>
                      <a:xfrm>
                        <a:off x="11245850" y="5106035"/>
                        <a:ext cx="421005" cy="398780"/>
                      </a:xfrm>
                      <a:prstGeom prst="rect">
                        <a:avLst/>
                      </a:prstGeom>
                      <a:noFill/>
                      <a:ln w="38100">
                        <a:noFill/>
                        <a:miter/>
                      </a:ln>
                    </p:spPr>
                  </p:pic>
                </p:oleObj>
              </mc:Fallback>
            </mc:AlternateContent>
          </a:graphicData>
        </a:graphic>
      </p:graphicFrame>
      <p:graphicFrame>
        <p:nvGraphicFramePr>
          <p:cNvPr id="38" name="对象 -2147482550"/>
          <p:cNvGraphicFramePr>
            <a:graphicFrameLocks noChangeAspect="1"/>
          </p:cNvGraphicFramePr>
          <p:nvPr/>
        </p:nvGraphicFramePr>
        <p:xfrm>
          <a:off x="7524115" y="5470525"/>
          <a:ext cx="310515" cy="372745"/>
        </p:xfrm>
        <a:graphic>
          <a:graphicData uri="http://schemas.openxmlformats.org/presentationml/2006/ole">
            <mc:AlternateContent xmlns:mc="http://schemas.openxmlformats.org/markup-compatibility/2006">
              <mc:Choice xmlns:v="urn:schemas-microsoft-com:vml" Requires="v">
                <p:oleObj spid="_x0000_s7199" r:id="rId30" imgW="190500" imgH="228600" progId="Equation.DSMT4">
                  <p:embed/>
                </p:oleObj>
              </mc:Choice>
              <mc:Fallback>
                <p:oleObj r:id="rId30" imgW="190500" imgH="228600" progId="Equation.DSMT4">
                  <p:embed/>
                  <p:pic>
                    <p:nvPicPr>
                      <p:cNvPr id="0" name="图片 14"/>
                      <p:cNvPicPr/>
                      <p:nvPr/>
                    </p:nvPicPr>
                    <p:blipFill>
                      <a:blip r:embed="rId31"/>
                      <a:stretch>
                        <a:fillRect/>
                      </a:stretch>
                    </p:blipFill>
                    <p:spPr>
                      <a:xfrm>
                        <a:off x="7524115" y="5470525"/>
                        <a:ext cx="310515" cy="372745"/>
                      </a:xfrm>
                      <a:prstGeom prst="rect">
                        <a:avLst/>
                      </a:prstGeom>
                      <a:noFill/>
                      <a:ln w="38100">
                        <a:noFill/>
                        <a:miter/>
                      </a:ln>
                    </p:spPr>
                  </p:pic>
                </p:oleObj>
              </mc:Fallback>
            </mc:AlternateContent>
          </a:graphicData>
        </a:graphic>
      </p:graphicFrame>
      <p:graphicFrame>
        <p:nvGraphicFramePr>
          <p:cNvPr id="40" name="对象 39"/>
          <p:cNvGraphicFramePr>
            <a:graphicFrameLocks noChangeAspect="1"/>
          </p:cNvGraphicFramePr>
          <p:nvPr/>
        </p:nvGraphicFramePr>
        <p:xfrm>
          <a:off x="9322435" y="5437505"/>
          <a:ext cx="330835" cy="396875"/>
        </p:xfrm>
        <a:graphic>
          <a:graphicData uri="http://schemas.openxmlformats.org/presentationml/2006/ole">
            <mc:AlternateContent xmlns:mc="http://schemas.openxmlformats.org/markup-compatibility/2006">
              <mc:Choice xmlns:v="urn:schemas-microsoft-com:vml" Requires="v">
                <p:oleObj spid="_x0000_s7200" r:id="rId32" imgW="190500" imgH="228600" progId="Equation.DSMT4">
                  <p:embed/>
                </p:oleObj>
              </mc:Choice>
              <mc:Fallback>
                <p:oleObj r:id="rId32" imgW="190500" imgH="228600" progId="Equation.DSMT4">
                  <p:embed/>
                  <p:pic>
                    <p:nvPicPr>
                      <p:cNvPr id="0" name="图片 16"/>
                      <p:cNvPicPr/>
                      <p:nvPr/>
                    </p:nvPicPr>
                    <p:blipFill>
                      <a:blip r:embed="rId31"/>
                      <a:stretch>
                        <a:fillRect/>
                      </a:stretch>
                    </p:blipFill>
                    <p:spPr>
                      <a:xfrm>
                        <a:off x="9322435" y="5437505"/>
                        <a:ext cx="330835" cy="396875"/>
                      </a:xfrm>
                      <a:prstGeom prst="rect">
                        <a:avLst/>
                      </a:prstGeom>
                      <a:noFill/>
                      <a:ln w="38100">
                        <a:noFill/>
                        <a:miter/>
                      </a:ln>
                    </p:spPr>
                  </p:pic>
                </p:oleObj>
              </mc:Fallback>
            </mc:AlternateContent>
          </a:graphicData>
        </a:graphic>
      </p:graphicFrame>
      <p:graphicFrame>
        <p:nvGraphicFramePr>
          <p:cNvPr id="42" name="对象 -2147482548"/>
          <p:cNvGraphicFramePr>
            <a:graphicFrameLocks noChangeAspect="1"/>
          </p:cNvGraphicFramePr>
          <p:nvPr/>
        </p:nvGraphicFramePr>
        <p:xfrm>
          <a:off x="8088630" y="5843270"/>
          <a:ext cx="297180" cy="383540"/>
        </p:xfrm>
        <a:graphic>
          <a:graphicData uri="http://schemas.openxmlformats.org/presentationml/2006/ole">
            <mc:AlternateContent xmlns:mc="http://schemas.openxmlformats.org/markup-compatibility/2006">
              <mc:Choice xmlns:v="urn:schemas-microsoft-com:vml" Requires="v">
                <p:oleObj spid="_x0000_s7201" r:id="rId33" imgW="177800" imgH="227965" progId="Equation.DSMT4">
                  <p:embed/>
                </p:oleObj>
              </mc:Choice>
              <mc:Fallback>
                <p:oleObj r:id="rId33" imgW="177800" imgH="227965" progId="Equation.DSMT4">
                  <p:embed/>
                  <p:pic>
                    <p:nvPicPr>
                      <p:cNvPr id="0" name="图片 17"/>
                      <p:cNvPicPr/>
                      <p:nvPr/>
                    </p:nvPicPr>
                    <p:blipFill>
                      <a:blip r:embed="rId34"/>
                      <a:stretch>
                        <a:fillRect/>
                      </a:stretch>
                    </p:blipFill>
                    <p:spPr>
                      <a:xfrm>
                        <a:off x="8088630" y="5843270"/>
                        <a:ext cx="297180" cy="383540"/>
                      </a:xfrm>
                      <a:prstGeom prst="rect">
                        <a:avLst/>
                      </a:prstGeom>
                      <a:noFill/>
                      <a:ln w="38100">
                        <a:noFill/>
                        <a:miter/>
                      </a:ln>
                    </p:spPr>
                  </p:pic>
                </p:oleObj>
              </mc:Fallback>
            </mc:AlternateContent>
          </a:graphicData>
        </a:graphic>
      </p:graphicFrame>
      <p:graphicFrame>
        <p:nvGraphicFramePr>
          <p:cNvPr id="44" name="对象 -2147482547"/>
          <p:cNvGraphicFramePr>
            <a:graphicFrameLocks noChangeAspect="1"/>
          </p:cNvGraphicFramePr>
          <p:nvPr/>
        </p:nvGraphicFramePr>
        <p:xfrm>
          <a:off x="11445240" y="5843270"/>
          <a:ext cx="321310" cy="385445"/>
        </p:xfrm>
        <a:graphic>
          <a:graphicData uri="http://schemas.openxmlformats.org/presentationml/2006/ole">
            <mc:AlternateContent xmlns:mc="http://schemas.openxmlformats.org/markup-compatibility/2006">
              <mc:Choice xmlns:v="urn:schemas-microsoft-com:vml" Requires="v">
                <p:oleObj spid="_x0000_s7202" r:id="rId35" imgW="190500" imgH="228600" progId="Equation.DSMT4">
                  <p:embed/>
                </p:oleObj>
              </mc:Choice>
              <mc:Fallback>
                <p:oleObj r:id="rId35" imgW="190500" imgH="228600" progId="Equation.DSMT4">
                  <p:embed/>
                  <p:pic>
                    <p:nvPicPr>
                      <p:cNvPr id="0" name="图片 28"/>
                      <p:cNvPicPr/>
                      <p:nvPr/>
                    </p:nvPicPr>
                    <p:blipFill>
                      <a:blip r:embed="rId31"/>
                      <a:stretch>
                        <a:fillRect/>
                      </a:stretch>
                    </p:blipFill>
                    <p:spPr>
                      <a:xfrm>
                        <a:off x="11445240" y="5843270"/>
                        <a:ext cx="321310" cy="3854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par>
                          <p:cTn id="38" fill="hold">
                            <p:stCondLst>
                              <p:cond delay="7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509895" y="2466975"/>
            <a:ext cx="4735195" cy="50736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558578" y="2522008"/>
            <a:ext cx="4893733" cy="39751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二是对任意的明文无法预知其散列值</a:t>
            </a:r>
          </a:p>
        </p:txBody>
      </p:sp>
      <p:sp>
        <p:nvSpPr>
          <p:cNvPr id="34" name="矩形 33"/>
          <p:cNvSpPr/>
          <p:nvPr/>
        </p:nvSpPr>
        <p:spPr>
          <a:xfrm>
            <a:off x="5509895" y="3249930"/>
            <a:ext cx="3922395" cy="52324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509895" y="3312795"/>
            <a:ext cx="4135120" cy="39751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三是根据散列值无法推出明文</a:t>
            </a:r>
          </a:p>
        </p:txBody>
      </p:sp>
      <p:sp>
        <p:nvSpPr>
          <p:cNvPr id="36" name="矩形 35"/>
          <p:cNvSpPr/>
          <p:nvPr/>
        </p:nvSpPr>
        <p:spPr>
          <a:xfrm>
            <a:off x="5558790" y="4068445"/>
            <a:ext cx="3246755" cy="51752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5509683" y="4188248"/>
            <a:ext cx="5920740" cy="39751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四是散列值有固定的长度</a:t>
            </a:r>
          </a:p>
        </p:txBody>
      </p:sp>
      <p:sp>
        <p:nvSpPr>
          <p:cNvPr id="40" name="矩形 39"/>
          <p:cNvSpPr/>
          <p:nvPr/>
        </p:nvSpPr>
        <p:spPr>
          <a:xfrm>
            <a:off x="5509895" y="1505585"/>
            <a:ext cx="6657340" cy="7924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434965" y="1571625"/>
            <a:ext cx="6732270"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一是不同的明文加密后产生不同的密文，改变明文中任一字符产生的密文完全不同</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p>
        </p:txBody>
      </p:sp>
      <p:sp>
        <p:nvSpPr>
          <p:cNvPr id="2" name="文本框 1"/>
          <p:cNvSpPr txBox="1"/>
          <p:nvPr/>
        </p:nvSpPr>
        <p:spPr>
          <a:xfrm>
            <a:off x="602827" y="1281853"/>
            <a:ext cx="4292600" cy="4038600"/>
          </a:xfrm>
          <a:prstGeom prst="rect">
            <a:avLst/>
          </a:prstGeom>
          <a:noFill/>
        </p:spPr>
        <p:txBody>
          <a:bodyPr wrap="square" rtlCol="0">
            <a:spAutoFit/>
          </a:bodyPr>
          <a:lstStyle/>
          <a:p>
            <a:r>
              <a:rPr lang="zh-CN" altLang="en-US" sz="2135" b="1">
                <a:solidFill>
                  <a:schemeClr val="accent1"/>
                </a:solidFill>
              </a:rPr>
              <a:t>　　散列（Hash）函数是一种单项密码体制，它是一个从明文到密文的不可逆函数，是无法解密的。通常应用在只需要加密、不需要解密的特殊应用场合或需要进行数据完整性鉴定的情况下。单项散列（Hash）函数H(M)作用于任意长度的消息M，它返回一个固定长度的散列值h=H(M)作为初始消息的独一无二的“数字指纹”，从而能保证数据的完整性和唯一性。Hash 函数有以下的技术要求：</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964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40" grpId="0" bldLvl="0" animBg="1"/>
      <p:bldP spid="41"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99515" y="2178050"/>
            <a:ext cx="2887345" cy="159956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对输入的消息进行填充，使数据位长度对512求余的结果为448，即扩展至K*512+448位（K为整数）。填充比特串的最高位补一个1，其余位补0。若报文长度对512取余已为448，就将填充512比特。因此补位的长度范围在1至512之间。</a:t>
            </a:r>
          </a:p>
        </p:txBody>
      </p:sp>
      <p:sp>
        <p:nvSpPr>
          <p:cNvPr id="79" name="文本框 58"/>
          <p:cNvSpPr txBox="1"/>
          <p:nvPr/>
        </p:nvSpPr>
        <p:spPr>
          <a:xfrm>
            <a:off x="6517640" y="2517140"/>
            <a:ext cx="2061210"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算法使用四个32 比特缓存器（A，B，C，D）用来缓存信息摘要，共128比特，初始化使用的是十六进制数字。</a:t>
            </a:r>
          </a:p>
        </p:txBody>
      </p:sp>
      <p:sp>
        <p:nvSpPr>
          <p:cNvPr id="82" name="文本框 60"/>
          <p:cNvSpPr txBox="1"/>
          <p:nvPr/>
        </p:nvSpPr>
        <p:spPr>
          <a:xfrm>
            <a:off x="9140825" y="4802505"/>
            <a:ext cx="3044825" cy="2149475"/>
          </a:xfrm>
          <a:prstGeom prst="rect">
            <a:avLst/>
          </a:prstGeom>
          <a:noFill/>
        </p:spPr>
        <p:txBody>
          <a:bodyPr wrap="square" rtlCol="0">
            <a:spAutoFit/>
          </a:bodyPr>
          <a:lstStyle/>
          <a:p>
            <a:pPr algn="just"/>
            <a:r>
              <a:rPr lang="zh-CN" altLang="en-US" sz="1335" dirty="0">
                <a:solidFill>
                  <a:schemeClr val="accent1"/>
                </a:solidFill>
                <a:latin typeface="微软雅黑" panose="020B0503020204020204" charset="-122"/>
                <a:ea typeface="微软雅黑" panose="020B0503020204020204" charset="-122"/>
              </a:rPr>
              <a:t>在此步骤中，以512比特为组，每组进行四轮运算，每轮进行16步迭代运算，共64步迭代。算法中所有的64步操作基本形式相同。每步运算操作对A、B、C、D中的三个寄存器做一次非线性函数运算，然后加上第四个寄存器、当前报文中的一个32比特字和一个常数，再将结果向右移动一个不定的数，并加上A、B、C、D中的一个，用这个值取代A、B、C、D之一。</a:t>
            </a:r>
          </a:p>
        </p:txBody>
      </p:sp>
      <p:sp>
        <p:nvSpPr>
          <p:cNvPr id="85" name="文本框 62"/>
          <p:cNvSpPr txBox="1"/>
          <p:nvPr/>
        </p:nvSpPr>
        <p:spPr>
          <a:xfrm>
            <a:off x="3838575" y="5106035"/>
            <a:ext cx="3276600" cy="1120140"/>
          </a:xfrm>
          <a:prstGeom prst="rect">
            <a:avLst/>
          </a:prstGeom>
          <a:noFill/>
        </p:spPr>
        <p:txBody>
          <a:bodyPr wrap="square" rtlCol="0">
            <a:spAutoFit/>
          </a:bodyPr>
          <a:lstStyle/>
          <a:p>
            <a:pPr algn="just"/>
            <a:r>
              <a:rPr lang="zh-CN" altLang="en-US" sz="1335" dirty="0">
                <a:solidFill>
                  <a:schemeClr val="accent1"/>
                </a:solidFill>
                <a:latin typeface="微软雅黑" panose="020B0503020204020204" charset="-122"/>
                <a:ea typeface="微软雅黑" panose="020B0503020204020204" charset="-122"/>
              </a:rPr>
              <a:t>用64比特表示填充前的长度（比特数），附加在步骤1的结果后。如果报文原始长度大于　，那么仅仅使用该长度的低64比特。这样长度正好为512的整数倍。扩展后的报文以字（32比特）为单位。</a:t>
            </a: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46"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附加填充比特</a:t>
              </a: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727838" y="3849024"/>
            <a:ext cx="2174240" cy="1017295"/>
            <a:chOff x="3668011" y="2945166"/>
            <a:chExt cx="217424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68011" y="3559846"/>
              <a:ext cx="217424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附加消息长度值</a:t>
              </a: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246353"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初始化缓存器</a:t>
              </a: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69049"/>
            <a:chOff x="8563615" y="2945166"/>
            <a:chExt cx="2099921" cy="1069049"/>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651906" y="3480815"/>
              <a:ext cx="1923330" cy="533400"/>
            </a:xfrm>
            <a:prstGeom prst="rect">
              <a:avLst/>
            </a:prstGeom>
            <a:noFill/>
          </p:spPr>
          <p:txBody>
            <a:bodyPr wrap="square" rtlCol="0">
              <a:spAutoFit/>
            </a:bodyPr>
            <a:lstStyle/>
            <a:p>
              <a:pPr algn="ctr">
                <a:lnSpc>
                  <a:spcPct val="90000"/>
                </a:lnSpc>
                <a:spcBef>
                  <a:spcPts val="750"/>
                </a:spcBef>
              </a:pPr>
              <a:r>
                <a:rPr lang="zh-CN" altLang="en-US" sz="1600" dirty="0">
                  <a:solidFill>
                    <a:schemeClr val="accent2"/>
                  </a:solidFill>
                  <a:latin typeface="微软雅黑" panose="020B0503020204020204" charset="-122"/>
                  <a:ea typeface="微软雅黑" panose="020B0503020204020204" charset="-122"/>
                </a:rPr>
                <a:t>对每个512比特分组进行处理</a:t>
              </a: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p>
        </p:txBody>
      </p:sp>
      <p:sp>
        <p:nvSpPr>
          <p:cNvPr id="2" name="文本框 1"/>
          <p:cNvSpPr txBox="1"/>
          <p:nvPr/>
        </p:nvSpPr>
        <p:spPr>
          <a:xfrm>
            <a:off x="508635" y="1223645"/>
            <a:ext cx="11329670" cy="645160"/>
          </a:xfrm>
          <a:prstGeom prst="rect">
            <a:avLst/>
          </a:prstGeom>
          <a:noFill/>
        </p:spPr>
        <p:txBody>
          <a:bodyPr wrap="square" rtlCol="0">
            <a:spAutoFit/>
          </a:bodyPr>
          <a:lstStyle/>
          <a:p>
            <a:r>
              <a:rPr lang="zh-CN" altLang="en-US"/>
              <a:t>　</a:t>
            </a:r>
            <a:r>
              <a:rPr lang="zh-CN" altLang="en-US" b="1">
                <a:solidFill>
                  <a:schemeClr val="accent1"/>
                </a:solidFill>
              </a:rPr>
              <a:t>　MD5报文摘要算法是由Ron Rivest所设计的单项散列函数，MD（Message Digest）表示报文摘要。MD5采用单向Hash函数将需加密的明文按512比特进行分组，生成长度128比特的密文，称为数字指纹。其具体步骤如下：</a:t>
            </a:r>
          </a:p>
        </p:txBody>
      </p:sp>
      <p:graphicFrame>
        <p:nvGraphicFramePr>
          <p:cNvPr id="3" name="对象 -2147482545"/>
          <p:cNvGraphicFramePr>
            <a:graphicFrameLocks noChangeAspect="1"/>
          </p:cNvGraphicFramePr>
          <p:nvPr/>
        </p:nvGraphicFramePr>
        <p:xfrm>
          <a:off x="4410710" y="5548630"/>
          <a:ext cx="264160" cy="233680"/>
        </p:xfrm>
        <a:graphic>
          <a:graphicData uri="http://schemas.openxmlformats.org/presentationml/2006/ole">
            <mc:AlternateContent xmlns:mc="http://schemas.openxmlformats.org/markup-compatibility/2006">
              <mc:Choice xmlns:v="urn:schemas-microsoft-com:vml" Requires="v">
                <p:oleObj spid="_x0000_s8194" r:id="rId4" imgW="215900" imgH="190500" progId="Equation.DSMT4">
                  <p:embed/>
                </p:oleObj>
              </mc:Choice>
              <mc:Fallback>
                <p:oleObj r:id="rId4" imgW="215900" imgH="190500" progId="Equation.DSMT4">
                  <p:embed/>
                  <p:pic>
                    <p:nvPicPr>
                      <p:cNvPr id="0" name="图片 3075"/>
                      <p:cNvPicPr/>
                      <p:nvPr/>
                    </p:nvPicPr>
                    <p:blipFill>
                      <a:blip r:embed="rId5"/>
                      <a:stretch>
                        <a:fillRect/>
                      </a:stretch>
                    </p:blipFill>
                    <p:spPr>
                      <a:xfrm>
                        <a:off x="4410710" y="5548630"/>
                        <a:ext cx="264160" cy="23368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角星 18"/>
          <p:cNvSpPr/>
          <p:nvPr/>
        </p:nvSpPr>
        <p:spPr>
          <a:xfrm rot="2134838">
            <a:off x="788670" y="261429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24" name="TextBox 6"/>
          <p:cNvSpPr txBox="1"/>
          <p:nvPr/>
        </p:nvSpPr>
        <p:spPr>
          <a:xfrm>
            <a:off x="352288" y="280340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2160" dirty="0">
                <a:latin typeface="微软雅黑" panose="020B0503020204020204" charset="-122"/>
                <a:ea typeface="微软雅黑" panose="020B0503020204020204" charset="-122"/>
              </a:rPr>
              <a:t>１</a:t>
            </a:r>
          </a:p>
        </p:txBody>
      </p:sp>
      <p:sp>
        <p:nvSpPr>
          <p:cNvPr id="30" name="TextBox 8"/>
          <p:cNvSpPr txBox="1"/>
          <p:nvPr/>
        </p:nvSpPr>
        <p:spPr>
          <a:xfrm>
            <a:off x="9915452" y="4174901"/>
            <a:ext cx="1511496"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2160" dirty="0">
                <a:latin typeface="微软雅黑" panose="020B0503020204020204" charset="-122"/>
                <a:ea typeface="微软雅黑" panose="020B0503020204020204" charset="-122"/>
              </a:rPr>
              <a:t>行政责任</a:t>
            </a:r>
          </a:p>
        </p:txBody>
      </p:sp>
      <p:sp>
        <p:nvSpPr>
          <p:cNvPr id="40"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3.2.5 散列函数</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61197" y="1103630"/>
            <a:ext cx="11956627" cy="1407160"/>
          </a:xfrm>
          <a:prstGeom prst="rect">
            <a:avLst/>
          </a:prstGeom>
          <a:noFill/>
        </p:spPr>
        <p:txBody>
          <a:bodyPr wrap="square" rtlCol="0">
            <a:spAutoFit/>
          </a:bodyPr>
          <a:lstStyle/>
          <a:p>
            <a:r>
              <a:rPr lang="zh-CN" altLang="en-US" sz="2135" b="1">
                <a:solidFill>
                  <a:schemeClr val="accent1"/>
                </a:solidFill>
              </a:rPr>
              <a:t>二、SHA</a:t>
            </a:r>
          </a:p>
          <a:p>
            <a:r>
              <a:rPr lang="zh-CN" altLang="en-US" sz="2135" b="1">
                <a:solidFill>
                  <a:schemeClr val="accent1"/>
                </a:solidFill>
              </a:rPr>
              <a:t>　　SHA算法由美国国家标准技术研究所（NIST）与美国国家安全局（NSA）一起设计并提出的。该算法的输入为任意小于比特长度的报文，输出为160位的散列值，同样以512比特的分组处理。具体处理步骤如下：</a:t>
            </a:r>
          </a:p>
        </p:txBody>
      </p:sp>
      <p:sp>
        <p:nvSpPr>
          <p:cNvPr id="4" name="文本框 3"/>
          <p:cNvSpPr txBox="1"/>
          <p:nvPr/>
        </p:nvSpPr>
        <p:spPr>
          <a:xfrm>
            <a:off x="1665393" y="2640118"/>
            <a:ext cx="9147387" cy="749300"/>
          </a:xfrm>
          <a:prstGeom prst="rect">
            <a:avLst/>
          </a:prstGeom>
          <a:noFill/>
        </p:spPr>
        <p:txBody>
          <a:bodyPr wrap="square" rtlCol="0">
            <a:spAutoFit/>
          </a:bodyPr>
          <a:lstStyle/>
          <a:p>
            <a:r>
              <a:rPr lang="zh-CN" altLang="en-US" sz="2135" b="1">
                <a:solidFill>
                  <a:schemeClr val="accent1"/>
                </a:solidFill>
              </a:rPr>
              <a:t>　　前两步与MD5大体相同，不同的是第二步附加报文中SHA以高字节优先方式表示报文原始长度。</a:t>
            </a:r>
          </a:p>
        </p:txBody>
      </p:sp>
      <p:sp>
        <p:nvSpPr>
          <p:cNvPr id="5" name="文本框 4"/>
          <p:cNvSpPr txBox="1"/>
          <p:nvPr/>
        </p:nvSpPr>
        <p:spPr>
          <a:xfrm>
            <a:off x="7022465" y="3815080"/>
            <a:ext cx="3020060" cy="460375"/>
          </a:xfrm>
          <a:prstGeom prst="rect">
            <a:avLst/>
          </a:prstGeom>
          <a:noFill/>
        </p:spPr>
        <p:txBody>
          <a:bodyPr wrap="square" rtlCol="0">
            <a:spAutoFit/>
          </a:bodyPr>
          <a:lstStyle/>
          <a:p>
            <a:r>
              <a:rPr lang="zh-CN" altLang="en-US" sz="2400"/>
              <a:t>　　</a:t>
            </a:r>
            <a:r>
              <a:rPr lang="zh-CN" altLang="en-US" sz="2135" b="1">
                <a:solidFill>
                  <a:schemeClr val="accent1"/>
                </a:solidFill>
              </a:rPr>
              <a:t>初始化缓存。</a:t>
            </a:r>
          </a:p>
        </p:txBody>
      </p:sp>
      <p:sp>
        <p:nvSpPr>
          <p:cNvPr id="6" name="文本框 5"/>
          <p:cNvSpPr txBox="1"/>
          <p:nvPr/>
        </p:nvSpPr>
        <p:spPr>
          <a:xfrm>
            <a:off x="2129155" y="4674447"/>
            <a:ext cx="8898467" cy="420370"/>
          </a:xfrm>
          <a:prstGeom prst="rect">
            <a:avLst/>
          </a:prstGeom>
          <a:noFill/>
        </p:spPr>
        <p:txBody>
          <a:bodyPr wrap="square" rtlCol="0">
            <a:spAutoFit/>
          </a:bodyPr>
          <a:lstStyle/>
          <a:p>
            <a:r>
              <a:rPr lang="zh-CN" altLang="en-US" sz="2135" b="1">
                <a:solidFill>
                  <a:schemeClr val="accent1"/>
                </a:solidFill>
              </a:rPr>
              <a:t>处理报文。</a:t>
            </a:r>
          </a:p>
        </p:txBody>
      </p:sp>
      <p:sp>
        <p:nvSpPr>
          <p:cNvPr id="8" name="五角星 18"/>
          <p:cNvSpPr/>
          <p:nvPr/>
        </p:nvSpPr>
        <p:spPr>
          <a:xfrm rot="2134838">
            <a:off x="10280650" y="544893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9" name="五角星 18"/>
          <p:cNvSpPr/>
          <p:nvPr/>
        </p:nvSpPr>
        <p:spPr>
          <a:xfrm rot="2134838">
            <a:off x="788670" y="448500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10" name="五角星 18"/>
          <p:cNvSpPr/>
          <p:nvPr/>
        </p:nvSpPr>
        <p:spPr>
          <a:xfrm rot="2134838">
            <a:off x="10280015" y="364426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11" name="TextBox 6"/>
          <p:cNvSpPr txBox="1"/>
          <p:nvPr/>
        </p:nvSpPr>
        <p:spPr>
          <a:xfrm>
            <a:off x="9842998" y="383337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2</a:t>
            </a:r>
          </a:p>
        </p:txBody>
      </p:sp>
      <p:sp>
        <p:nvSpPr>
          <p:cNvPr id="12" name="TextBox 6"/>
          <p:cNvSpPr txBox="1"/>
          <p:nvPr/>
        </p:nvSpPr>
        <p:spPr>
          <a:xfrm>
            <a:off x="351653" y="467411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3</a:t>
            </a:r>
          </a:p>
        </p:txBody>
      </p:sp>
      <p:sp>
        <p:nvSpPr>
          <p:cNvPr id="13" name="TextBox 6"/>
          <p:cNvSpPr txBox="1"/>
          <p:nvPr/>
        </p:nvSpPr>
        <p:spPr>
          <a:xfrm>
            <a:off x="9844268" y="563804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4</a:t>
            </a:r>
          </a:p>
        </p:txBody>
      </p:sp>
      <p:sp>
        <p:nvSpPr>
          <p:cNvPr id="14" name="文本框 13"/>
          <p:cNvSpPr txBox="1"/>
          <p:nvPr/>
        </p:nvSpPr>
        <p:spPr>
          <a:xfrm>
            <a:off x="500380" y="5746115"/>
            <a:ext cx="9798685" cy="398780"/>
          </a:xfrm>
          <a:prstGeom prst="rect">
            <a:avLst/>
          </a:prstGeom>
          <a:noFill/>
        </p:spPr>
        <p:txBody>
          <a:bodyPr wrap="square" rtlCol="0">
            <a:spAutoFit/>
          </a:bodyPr>
          <a:lstStyle/>
          <a:p>
            <a:r>
              <a:rPr lang="zh-CN" altLang="en-US" sz="2000"/>
              <a:t>　　</a:t>
            </a:r>
            <a:r>
              <a:rPr lang="zh-CN" altLang="en-US" sz="2000" b="1">
                <a:solidFill>
                  <a:schemeClr val="accent1"/>
                </a:solidFill>
              </a:rPr>
              <a:t>计算完四轮共80步后，A、B、C、D、E五个寄存器中的值即为160位报文摘要。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par>
                          <p:cTn id="23" fill="hold">
                            <p:stCondLst>
                              <p:cond delay="3500"/>
                            </p:stCondLst>
                            <p:childTnLst>
                              <p:par>
                                <p:cTn id="24" presetID="16" presetClass="entr" presetSubtype="21"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500"/>
                                        <p:tgtEl>
                                          <p:spTgt spid="30"/>
                                        </p:tgtEl>
                                      </p:cBhvr>
                                    </p:animEffect>
                                  </p:childTnLst>
                                </p:cTn>
                              </p:par>
                            </p:childTnLst>
                          </p:cTn>
                        </p:par>
                        <p:par>
                          <p:cTn id="27" fill="hold">
                            <p:stCondLst>
                              <p:cond delay="4000"/>
                            </p:stCondLst>
                            <p:childTnLst>
                              <p:par>
                                <p:cTn id="28" presetID="5" presetClass="entr" presetSubtype="1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par>
                          <p:cTn id="31" fill="hold">
                            <p:stCondLst>
                              <p:cond delay="4500"/>
                            </p:stCondLst>
                            <p:childTnLst>
                              <p:par>
                                <p:cTn id="32" presetID="16" presetClass="entr" presetSubtype="21"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par>
                          <p:cTn id="35" fill="hold">
                            <p:stCondLst>
                              <p:cond delay="500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par>
                          <p:cTn id="41" fill="hold">
                            <p:stCondLst>
                              <p:cond delay="550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6000"/>
                            </p:stCondLst>
                            <p:childTnLst>
                              <p:par>
                                <p:cTn id="48" presetID="53"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par>
                          <p:cTn id="53" fill="hold">
                            <p:stCondLst>
                              <p:cond delay="6500"/>
                            </p:stCondLst>
                            <p:childTnLst>
                              <p:par>
                                <p:cTn id="54" presetID="16" presetClass="entr" presetSubtype="21"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childTnLst>
                          </p:cTn>
                        </p:par>
                        <p:par>
                          <p:cTn id="57" fill="hold">
                            <p:stCondLst>
                              <p:cond delay="7000"/>
                            </p:stCondLst>
                            <p:childTnLst>
                              <p:par>
                                <p:cTn id="58" presetID="16" presetClass="entr" presetSubtype="21"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arn(inVertical)">
                                      <p:cBhvr>
                                        <p:cTn id="60" dur="500"/>
                                        <p:tgtEl>
                                          <p:spTgt spid="12"/>
                                        </p:tgtEl>
                                      </p:cBhvr>
                                    </p:animEffect>
                                  </p:childTnLst>
                                </p:cTn>
                              </p:par>
                            </p:childTnLst>
                          </p:cTn>
                        </p:par>
                        <p:par>
                          <p:cTn id="61" fill="hold">
                            <p:stCondLst>
                              <p:cond delay="7500"/>
                            </p:stCondLst>
                            <p:childTnLst>
                              <p:par>
                                <p:cTn id="62" presetID="16" presetClass="entr" presetSubtype="2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arn(inVertical)">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4" grpId="0"/>
      <p:bldP spid="30" grpId="0"/>
      <p:bldP spid="2" grpId="0"/>
      <p:bldP spid="4" grpId="0"/>
      <p:bldP spid="5" grpId="0"/>
      <p:bldP spid="6" grpId="0"/>
      <p:bldP spid="8" grpId="0" bldLvl="0" animBg="1"/>
      <p:bldP spid="9" grpId="0" bldLvl="0" animBg="1"/>
      <p:bldP spid="10" grpId="0" bldLvl="0" animBg="1"/>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8929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p>
        </p:txBody>
      </p:sp>
      <p:sp>
        <p:nvSpPr>
          <p:cNvPr id="2" name="文本框 1"/>
          <p:cNvSpPr txBox="1"/>
          <p:nvPr/>
        </p:nvSpPr>
        <p:spPr>
          <a:xfrm>
            <a:off x="622935" y="1904365"/>
            <a:ext cx="11185525" cy="2676525"/>
          </a:xfrm>
          <a:prstGeom prst="rect">
            <a:avLst/>
          </a:prstGeom>
          <a:noFill/>
        </p:spPr>
        <p:txBody>
          <a:bodyPr wrap="square" rtlCol="0">
            <a:spAutoFit/>
          </a:bodyPr>
          <a:lstStyle/>
          <a:p>
            <a:r>
              <a:rPr lang="zh-CN" altLang="en-US" sz="2400" b="1">
                <a:solidFill>
                  <a:schemeClr val="accent1"/>
                </a:solidFill>
              </a:rPr>
              <a:t>三、在取证中可用于检验文件完整性</a:t>
            </a:r>
          </a:p>
          <a:p>
            <a:r>
              <a:rPr lang="zh-CN" altLang="en-US" sz="2400" b="1">
                <a:solidFill>
                  <a:schemeClr val="accent1"/>
                </a:solidFill>
              </a:rPr>
              <a:t>　　在取证过程中，经常需要对原始数据进行保存，并在将来某时刻查看该文件是否被修改过，或者有时需要通过网络将数据传送。这时判断文件是否是原始文件的方法就可以用散列函数，并结合公钥加密算法：首先产生一组公钥和私钥，然后计算原始文件的散列值，并将散列值用公钥加密，将密文保存。在需要进行比较的时候首先计算需要比较的文件的散列值，然后将该散列值和原始文件密文交由验证方验证文件是否一致。</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数据隐藏</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3.3.1 信息隐藏原理</a:t>
            </a:r>
          </a:p>
        </p:txBody>
      </p:sp>
      <p:sp>
        <p:nvSpPr>
          <p:cNvPr id="2" name="文本框 1"/>
          <p:cNvSpPr txBox="1"/>
          <p:nvPr/>
        </p:nvSpPr>
        <p:spPr>
          <a:xfrm>
            <a:off x="713105" y="1106170"/>
            <a:ext cx="11078845" cy="1938020"/>
          </a:xfrm>
          <a:prstGeom prst="rect">
            <a:avLst/>
          </a:prstGeom>
          <a:noFill/>
        </p:spPr>
        <p:txBody>
          <a:bodyPr wrap="square" rtlCol="0">
            <a:spAutoFit/>
          </a:bodyPr>
          <a:lstStyle/>
          <a:p>
            <a:r>
              <a:rPr lang="zh-CN" altLang="en-US" sz="2000" b="1">
                <a:solidFill>
                  <a:schemeClr val="accent1"/>
                </a:solidFill>
              </a:rPr>
              <a:t>一、模型及特性</a:t>
            </a:r>
          </a:p>
          <a:p>
            <a:r>
              <a:rPr lang="zh-CN" altLang="en-US" sz="2000" b="1">
                <a:solidFill>
                  <a:schemeClr val="accent1"/>
                </a:solidFill>
              </a:rPr>
              <a:t>　　信息隐藏主要是指将特定的信息嵌入数字化宿主信息(如文本、数字化的声音、图像、视频信号等)中，以不引起检查者的注意，并传送出去。整个隐藏系统模型如下图所示，首先产生一个密钥，秘密消息（需要隐藏的信息）和载体对象（公开的信息，秘密消息隐藏于其上）利用密钥，通过嵌入算法，将秘密消息隐藏于载体对象中，传送完后，由接收者通过检测装置将秘密消息和载体对象分离开。</a:t>
            </a:r>
          </a:p>
        </p:txBody>
      </p:sp>
      <p:pic>
        <p:nvPicPr>
          <p:cNvPr id="3" name="图片 -2147482519" descr="18"/>
          <p:cNvPicPr>
            <a:picLocks noChangeAspect="1"/>
          </p:cNvPicPr>
          <p:nvPr/>
        </p:nvPicPr>
        <p:blipFill>
          <a:blip r:embed="rId3"/>
          <a:srcRect b="15349"/>
          <a:stretch>
            <a:fillRect/>
          </a:stretch>
        </p:blipFill>
        <p:spPr>
          <a:xfrm>
            <a:off x="2496820" y="3236595"/>
            <a:ext cx="6898640" cy="26473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165225" y="2794635"/>
            <a:ext cx="2360295" cy="40767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1098550" y="2794635"/>
            <a:ext cx="10819765" cy="105537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（2）不可检测性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指隐藏后的信息与原载体对象具有一致的数学特性，如具有一致的统计噪声分布等，使非法拦截者即使通过数据特性的数学分析也无法判断是否有隐藏信息。</a:t>
            </a:r>
          </a:p>
        </p:txBody>
      </p:sp>
      <p:sp>
        <p:nvSpPr>
          <p:cNvPr id="34" name="矩形 33"/>
          <p:cNvSpPr/>
          <p:nvPr/>
        </p:nvSpPr>
        <p:spPr>
          <a:xfrm>
            <a:off x="1179195" y="3521075"/>
            <a:ext cx="1749425" cy="40386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1098550" y="3521075"/>
            <a:ext cx="1103947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（3）完整性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也称为“隐藏场所的安全性”，指将要隐藏的秘密信息直接嵌入掩护信息的内容之中，而非文件头等处，防止因格式变换而遭到破坏。</a:t>
            </a:r>
          </a:p>
        </p:txBody>
      </p:sp>
      <p:sp>
        <p:nvSpPr>
          <p:cNvPr id="36" name="矩形 35"/>
          <p:cNvSpPr/>
          <p:nvPr/>
        </p:nvSpPr>
        <p:spPr>
          <a:xfrm>
            <a:off x="1179195" y="4247515"/>
            <a:ext cx="1813560" cy="4495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1179195" y="4247515"/>
            <a:ext cx="10876915"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（4）鲁棒性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也称免疫性，指抗拒因含密信息文件的某种改动而导致隐藏的秘密信息丢失的能力。  </a:t>
            </a:r>
          </a:p>
        </p:txBody>
      </p:sp>
      <p:sp>
        <p:nvSpPr>
          <p:cNvPr id="38" name="矩形 37"/>
          <p:cNvSpPr/>
          <p:nvPr/>
        </p:nvSpPr>
        <p:spPr>
          <a:xfrm>
            <a:off x="1179195" y="4943475"/>
            <a:ext cx="1692910"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1165225" y="4943475"/>
            <a:ext cx="10824210" cy="726440"/>
          </a:xfrm>
          <a:prstGeom prst="rect">
            <a:avLst/>
          </a:prstGeom>
          <a:noFill/>
        </p:spPr>
        <p:txBody>
          <a:bodyPr wrap="square" lIns="68589" tIns="34296" rIns="68589" bIns="34296" rtlCol="0">
            <a:spAutoFit/>
          </a:bodyPr>
          <a:lstStyle/>
          <a:p>
            <a:pPr>
              <a:defRPr/>
            </a:pPr>
            <a:r>
              <a:rPr lang="zh-CN" altLang="en-US" sz="2135" kern="0" dirty="0">
                <a:solidFill>
                  <a:sysClr val="window" lastClr="FFFFFF">
                    <a:lumMod val="95000"/>
                  </a:sysClr>
                </a:solidFill>
                <a:latin typeface="微软雅黑" panose="020B0503020204020204" charset="-122"/>
                <a:ea typeface="微软雅黑" panose="020B0503020204020204" charset="-122"/>
                <a:sym typeface="微软雅黑" panose="020B0503020204020204" charset="-122"/>
              </a:rPr>
              <a:t>（5）安全性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指嵌入算法具有较强的抗攻击能力，可以承受一定程度的人为攻击，而使隐藏信息不会被破坏。</a:t>
            </a:r>
          </a:p>
        </p:txBody>
      </p:sp>
      <p:sp>
        <p:nvSpPr>
          <p:cNvPr id="40" name="矩形 39"/>
          <p:cNvSpPr/>
          <p:nvPr/>
        </p:nvSpPr>
        <p:spPr>
          <a:xfrm>
            <a:off x="1179195" y="1662430"/>
            <a:ext cx="2346325" cy="44894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1098550" y="1739265"/>
            <a:ext cx="10957560" cy="105537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（1）不可感知性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包括不可见性和不可听性，指利用人类视觉系统或人类听觉系统属性，进行一系列处理，掩护信息必须没有明显的降质现象，而隐藏其中的秘密信息无法人为地看到或听见。</a:t>
            </a:r>
          </a:p>
        </p:txBody>
      </p:sp>
      <p:sp>
        <p:nvSpPr>
          <p:cNvPr id="42" name="矩形 41"/>
          <p:cNvSpPr/>
          <p:nvPr/>
        </p:nvSpPr>
        <p:spPr>
          <a:xfrm>
            <a:off x="1184910" y="5656580"/>
            <a:ext cx="2086610" cy="41465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1179195" y="5673725"/>
            <a:ext cx="10810240" cy="105537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（6）自恢复性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经过一些操作或变换后，可能使含密信息产生较大的破坏，如果只从留下的片段数据，仍能恢复隐藏信号，而且恢复过程不需要宿主信号，这就是所谓的自恢复性。</a:t>
            </a: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3.3.1 信息隐藏原理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989965" y="913130"/>
            <a:ext cx="9919335" cy="749300"/>
          </a:xfrm>
          <a:prstGeom prst="rect">
            <a:avLst/>
          </a:prstGeom>
          <a:noFill/>
        </p:spPr>
        <p:txBody>
          <a:bodyPr wrap="square" rtlCol="0">
            <a:spAutoFit/>
          </a:bodyPr>
          <a:lstStyle/>
          <a:p>
            <a:r>
              <a:rPr lang="zh-CN" altLang="en-US" sz="2135" b="1">
                <a:solidFill>
                  <a:schemeClr val="accent1"/>
                </a:solidFill>
              </a:rPr>
              <a:t>　　对信息隐藏系统来说，要求伪装后不影响载体对象的效果，并要有较强的抗攻击性等。通常一个信息隐藏系统具有以下特征：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329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3.3.1 信息隐藏原理</a:t>
            </a:r>
          </a:p>
        </p:txBody>
      </p:sp>
      <p:sp>
        <p:nvSpPr>
          <p:cNvPr id="2" name="文本框 1"/>
          <p:cNvSpPr txBox="1"/>
          <p:nvPr/>
        </p:nvSpPr>
        <p:spPr>
          <a:xfrm>
            <a:off x="521970" y="1245870"/>
            <a:ext cx="11240770" cy="5354320"/>
          </a:xfrm>
          <a:prstGeom prst="rect">
            <a:avLst/>
          </a:prstGeom>
          <a:noFill/>
        </p:spPr>
        <p:txBody>
          <a:bodyPr wrap="square" rtlCol="0">
            <a:spAutoFit/>
          </a:bodyPr>
          <a:lstStyle/>
          <a:p>
            <a:r>
              <a:rPr lang="zh-CN" altLang="en-US" b="1">
                <a:solidFill>
                  <a:schemeClr val="accent1"/>
                </a:solidFill>
              </a:rPr>
              <a:t>二、一些简单隐藏数据的方法</a:t>
            </a:r>
          </a:p>
          <a:p>
            <a:endParaRPr lang="zh-CN" altLang="en-US" b="1">
              <a:solidFill>
                <a:schemeClr val="accent1"/>
              </a:solidFill>
            </a:endParaRPr>
          </a:p>
          <a:p>
            <a:r>
              <a:rPr lang="zh-CN" altLang="en-US" b="1">
                <a:solidFill>
                  <a:schemeClr val="accent1"/>
                </a:solidFill>
              </a:rPr>
              <a:t>（1）修改文件名后缀</a:t>
            </a:r>
          </a:p>
          <a:p>
            <a:r>
              <a:rPr lang="zh-CN" altLang="en-US" b="1">
                <a:solidFill>
                  <a:schemeClr val="accent1"/>
                </a:solidFill>
              </a:rPr>
              <a:t>　　隐藏数据最简单的一个方法就是修改文件名后缀，如以doc结尾的文件都是Microsoft Word的文档，我们可以通过将doc修改为其他字符，如改为jpg图片格式或其他系统不可识别的格式，这样系统就改变了打开该文件的默认程序，当打开该文件时，我们将看不到任何图像。对于信息的还原，只要将jpg改为doc即可。方法比较简单，也很容易被识破。</a:t>
            </a:r>
          </a:p>
          <a:p>
            <a:endParaRPr lang="zh-CN" altLang="en-US" b="1">
              <a:solidFill>
                <a:schemeClr val="accent1"/>
              </a:solidFill>
            </a:endParaRPr>
          </a:p>
          <a:p>
            <a:r>
              <a:rPr lang="zh-CN" altLang="en-US" b="1">
                <a:solidFill>
                  <a:schemeClr val="accent1"/>
                </a:solidFill>
              </a:rPr>
              <a:t>（2）修改注册表隐藏分区和彻底隐藏文件</a:t>
            </a:r>
          </a:p>
          <a:p>
            <a:r>
              <a:rPr lang="zh-CN" altLang="en-US" b="1">
                <a:solidFill>
                  <a:schemeClr val="accent1"/>
                </a:solidFill>
              </a:rPr>
              <a:t>　　我们还可以通过修改注册表来隐藏文件或硬盘的分区。</a:t>
            </a:r>
          </a:p>
          <a:p>
            <a:r>
              <a:rPr lang="zh-CN" altLang="en-US" b="1">
                <a:solidFill>
                  <a:schemeClr val="accent1"/>
                </a:solidFill>
              </a:rPr>
              <a:t>　　通常情况下，重要的系统文件和隐藏文件是不显示的，我们可以通过菜单“工具-菜单-查看”来修改显示属性，让系统显示隐藏的文件。但我们也可以通过修改注册表来隐藏文件。</a:t>
            </a:r>
          </a:p>
          <a:p>
            <a:r>
              <a:rPr lang="zh-CN" altLang="en-US" b="1">
                <a:solidFill>
                  <a:schemeClr val="accent1"/>
                </a:solidFill>
              </a:rPr>
              <a:t>　　通过修改注册表也可以将硬盘的某一分区隐藏。进入HKEY_ CURRENT_USER \Software\Microsoft\Windows\CurrentVersion\Policies\Explorer，新建二进制值“NoDrives”，缺省值是00000000，表示不隐藏任何驱动器。 键值由4个字节组成，每个字节的每一位（bit）对应从A到Z的一个盘，当相应位为1时，“我的电脑”中的相应驱动器就被隐藏了。第一个字节代表从A到H的八个盘，即01为A、02为B、04为C……依此类推，第二个字节代表I到P；第三个字节代表Q到X；第四个字节代表Y和Z。要关闭C盘，将键值改为04000000；要关闭D盘，改为08000000。如果关闭的盘符为光驱的盘符，光驱就被隐藏了。对于需要隐藏多个分区的，将相应盘符对应的值相加即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3.3.2 数据隐写术 </a:t>
            </a:r>
          </a:p>
        </p:txBody>
      </p:sp>
      <p:sp>
        <p:nvSpPr>
          <p:cNvPr id="15" name="Rectangle 11"/>
          <p:cNvSpPr>
            <a:spLocks noChangeArrowheads="1"/>
          </p:cNvSpPr>
          <p:nvPr/>
        </p:nvSpPr>
        <p:spPr bwMode="auto">
          <a:xfrm>
            <a:off x="0" y="3600713"/>
            <a:ext cx="2856879"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Rectangle 12"/>
          <p:cNvSpPr>
            <a:spLocks noChangeArrowheads="1"/>
          </p:cNvSpPr>
          <p:nvPr/>
        </p:nvSpPr>
        <p:spPr bwMode="auto">
          <a:xfrm>
            <a:off x="0" y="4002556"/>
            <a:ext cx="5526615"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4416602"/>
            <a:ext cx="8646287"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4868440"/>
            <a:ext cx="6245315" cy="220984"/>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5310684"/>
            <a:ext cx="3543723" cy="2209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 name="Group 35"/>
          <p:cNvGrpSpPr/>
          <p:nvPr/>
        </p:nvGrpSpPr>
        <p:grpSpPr bwMode="auto">
          <a:xfrm>
            <a:off x="2179951" y="2348465"/>
            <a:ext cx="1473233" cy="1475224"/>
            <a:chOff x="1065" y="794"/>
            <a:chExt cx="740" cy="741"/>
          </a:xfrm>
        </p:grpSpPr>
        <p:sp>
          <p:nvSpPr>
            <p:cNvPr id="22" name="Freeform 6"/>
            <p:cNvSpPr>
              <a:spLocks noEditPoints="1"/>
            </p:cNvSpPr>
            <p:nvPr/>
          </p:nvSpPr>
          <p:spPr bwMode="auto">
            <a:xfrm>
              <a:off x="1065" y="794"/>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6 h 2222"/>
                <a:gd name="T12" fmla="*/ 650 w 2222"/>
                <a:gd name="T13" fmla="*/ 387 h 2222"/>
                <a:gd name="T14" fmla="*/ 383 w 2222"/>
                <a:gd name="T15" fmla="*/ 656 h 2222"/>
                <a:gd name="T16" fmla="*/ 115 w 2222"/>
                <a:gd name="T17" fmla="*/ 387 h 2222"/>
                <a:gd name="T18" fmla="*/ 383 w 2222"/>
                <a:gd name="T19" fmla="*/ 11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4" y="0"/>
                    <a:pt x="2222" y="497"/>
                    <a:pt x="2222" y="1111"/>
                  </a:cubicBezTo>
                  <a:cubicBezTo>
                    <a:pt x="2222" y="1724"/>
                    <a:pt x="1724" y="2222"/>
                    <a:pt x="1111" y="2222"/>
                  </a:cubicBezTo>
                  <a:cubicBezTo>
                    <a:pt x="497" y="2222"/>
                    <a:pt x="0" y="1724"/>
                    <a:pt x="0" y="1111"/>
                  </a:cubicBezTo>
                  <a:cubicBezTo>
                    <a:pt x="0" y="497"/>
                    <a:pt x="497" y="0"/>
                    <a:pt x="1111" y="0"/>
                  </a:cubicBezTo>
                  <a:close/>
                  <a:moveTo>
                    <a:pt x="1111" y="335"/>
                  </a:moveTo>
                  <a:cubicBezTo>
                    <a:pt x="1539" y="335"/>
                    <a:pt x="1886" y="683"/>
                    <a:pt x="1886" y="1111"/>
                  </a:cubicBezTo>
                  <a:cubicBezTo>
                    <a:pt x="1886" y="1539"/>
                    <a:pt x="1539" y="1887"/>
                    <a:pt x="1111" y="1887"/>
                  </a:cubicBezTo>
                  <a:cubicBezTo>
                    <a:pt x="682" y="1887"/>
                    <a:pt x="335" y="1539"/>
                    <a:pt x="335" y="1111"/>
                  </a:cubicBezTo>
                  <a:cubicBezTo>
                    <a:pt x="335" y="683"/>
                    <a:pt x="682" y="335"/>
                    <a:pt x="1111"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3" name="TextBox 11"/>
            <p:cNvSpPr txBox="1">
              <a:spLocks noChangeArrowheads="1"/>
            </p:cNvSpPr>
            <p:nvPr/>
          </p:nvSpPr>
          <p:spPr bwMode="auto">
            <a:xfrm>
              <a:off x="1248" y="975"/>
              <a:ext cx="388"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替换技术</a:t>
              </a:r>
            </a:p>
          </p:txBody>
        </p:sp>
      </p:grpSp>
      <p:grpSp>
        <p:nvGrpSpPr>
          <p:cNvPr id="24" name="Group 36"/>
          <p:cNvGrpSpPr/>
          <p:nvPr/>
        </p:nvGrpSpPr>
        <p:grpSpPr bwMode="auto">
          <a:xfrm>
            <a:off x="4772167" y="2750309"/>
            <a:ext cx="1473233" cy="1475224"/>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6" name="TextBox 14"/>
            <p:cNvSpPr txBox="1">
              <a:spLocks noChangeArrowheads="1"/>
            </p:cNvSpPr>
            <p:nvPr/>
          </p:nvSpPr>
          <p:spPr bwMode="auto">
            <a:xfrm>
              <a:off x="2512" y="1168"/>
              <a:ext cx="512" cy="376"/>
            </a:xfrm>
            <a:prstGeom prst="rect">
              <a:avLst/>
            </a:prstGeom>
            <a:noFill/>
            <a:ln w="9525">
              <a:noFill/>
              <a:miter lim="800000"/>
            </a:ln>
          </p:spPr>
          <p:txBody>
            <a:bodyPr wrap="squar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变换域技术</a:t>
              </a:r>
            </a:p>
          </p:txBody>
        </p:sp>
      </p:grpSp>
      <p:grpSp>
        <p:nvGrpSpPr>
          <p:cNvPr id="27" name="Group 37"/>
          <p:cNvGrpSpPr/>
          <p:nvPr/>
        </p:nvGrpSpPr>
        <p:grpSpPr bwMode="auto">
          <a:xfrm>
            <a:off x="7789656" y="3166344"/>
            <a:ext cx="1475224" cy="1473233"/>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9" name="TextBox 17"/>
            <p:cNvSpPr txBox="1">
              <a:spLocks noChangeArrowheads="1"/>
            </p:cNvSpPr>
            <p:nvPr/>
          </p:nvSpPr>
          <p:spPr bwMode="auto">
            <a:xfrm>
              <a:off x="4154" y="1285"/>
              <a:ext cx="440" cy="542"/>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扩展频谱技术</a:t>
              </a:r>
            </a:p>
          </p:txBody>
        </p:sp>
      </p:grpSp>
      <p:grpSp>
        <p:nvGrpSpPr>
          <p:cNvPr id="30" name="Group 38"/>
          <p:cNvGrpSpPr/>
          <p:nvPr/>
        </p:nvGrpSpPr>
        <p:grpSpPr bwMode="auto">
          <a:xfrm>
            <a:off x="5427332" y="4868440"/>
            <a:ext cx="1475224" cy="1475224"/>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2" name="TextBox 20"/>
            <p:cNvSpPr txBox="1">
              <a:spLocks noChangeArrowheads="1"/>
            </p:cNvSpPr>
            <p:nvPr/>
          </p:nvSpPr>
          <p:spPr bwMode="auto">
            <a:xfrm>
              <a:off x="2970" y="2185"/>
              <a:ext cx="443"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统计方法</a:t>
              </a:r>
            </a:p>
          </p:txBody>
        </p:sp>
      </p:grpSp>
      <p:grpSp>
        <p:nvGrpSpPr>
          <p:cNvPr id="33" name="Group 39"/>
          <p:cNvGrpSpPr/>
          <p:nvPr/>
        </p:nvGrpSpPr>
        <p:grpSpPr bwMode="auto">
          <a:xfrm>
            <a:off x="2809099" y="5310683"/>
            <a:ext cx="1471241" cy="1473233"/>
            <a:chOff x="1411" y="2206"/>
            <a:chExt cx="739" cy="740"/>
          </a:xfrm>
        </p:grpSpPr>
        <p:sp>
          <p:nvSpPr>
            <p:cNvPr id="34" name="Freeform 10"/>
            <p:cNvSpPr>
              <a:spLocks noEditPoints="1"/>
            </p:cNvSpPr>
            <p:nvPr/>
          </p:nvSpPr>
          <p:spPr bwMode="auto">
            <a:xfrm>
              <a:off x="1411" y="2206"/>
              <a:ext cx="739" cy="740"/>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5" name="TextBox 23"/>
            <p:cNvSpPr txBox="1">
              <a:spLocks noChangeArrowheads="1"/>
            </p:cNvSpPr>
            <p:nvPr/>
          </p:nvSpPr>
          <p:spPr bwMode="auto">
            <a:xfrm>
              <a:off x="1607" y="2388"/>
              <a:ext cx="427"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失真技术</a:t>
              </a:r>
            </a:p>
          </p:txBody>
        </p:sp>
      </p:grpSp>
      <p:sp>
        <p:nvSpPr>
          <p:cNvPr id="2" name="文本框 1"/>
          <p:cNvSpPr txBox="1"/>
          <p:nvPr/>
        </p:nvSpPr>
        <p:spPr>
          <a:xfrm>
            <a:off x="635" y="1016635"/>
            <a:ext cx="12290425" cy="1476375"/>
          </a:xfrm>
          <a:prstGeom prst="rect">
            <a:avLst/>
          </a:prstGeom>
          <a:noFill/>
        </p:spPr>
        <p:txBody>
          <a:bodyPr wrap="square" rtlCol="0">
            <a:spAutoFit/>
          </a:bodyPr>
          <a:lstStyle/>
          <a:p>
            <a:r>
              <a:rPr lang="zh-CN" altLang="en-US" b="1">
                <a:solidFill>
                  <a:schemeClr val="accent1"/>
                </a:solidFill>
              </a:rPr>
              <a:t>一、原理</a:t>
            </a:r>
          </a:p>
          <a:p>
            <a:r>
              <a:rPr lang="zh-CN" altLang="en-US" b="1">
                <a:solidFill>
                  <a:schemeClr val="accent1"/>
                </a:solidFill>
              </a:rPr>
              <a:t>　　隐写术是一种隐秘通信技术，它是将隐秘信息嵌入到其它正常媒体中（例如文本、图像、音频、视频），通过对藏有隐秘信息的载体的传输，实现隐秘信息的传递。任何一个隐写系统都包含嵌入算法和提取算法。通过嵌入算法，把隐秘信息嵌入到载体图像中，得到载密图像。提取算法是嵌入算法的逆算法，通过它，把隐秘信息还原。隐写术常用的算法有以下几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10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par>
                                <p:cTn id="25" presetID="2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10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1000"/>
                                        <p:tgtEl>
                                          <p:spTgt spid="2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10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1000"/>
                                        <p:tgtEl>
                                          <p:spTgt spid="3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par>
                                <p:cTn id="43" presetID="22" presetClass="entr" presetSubtype="1"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9" grpId="0" bldLvl="0" animBg="1"/>
      <p:bldP spid="20"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3.1</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6278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仪器设备配置标准</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8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5578475" y="3769360"/>
            <a:ext cx="6561455" cy="6940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920" dirty="0">
                <a:solidFill>
                  <a:srgbClr val="003466"/>
                </a:solidFill>
                <a:latin typeface="微软雅黑" panose="020B0503020204020204" charset="-122"/>
                <a:ea typeface="微软雅黑" panose="020B0503020204020204" charset="-122"/>
              </a:rPr>
              <a:t>将原始载体的理论期望频率分布和可能与从载体对象中检测到的样本分布</a:t>
            </a:r>
            <a:r>
              <a:rPr lang="zh-CN" altLang="en-US" sz="2000" dirty="0">
                <a:solidFill>
                  <a:srgbClr val="003466"/>
                </a:solidFill>
                <a:latin typeface="微软雅黑" panose="020B0503020204020204" charset="-122"/>
                <a:ea typeface="微软雅黑" panose="020B0503020204020204" charset="-122"/>
              </a:rPr>
              <a:t>进行比较，</a:t>
            </a:r>
            <a:r>
              <a:rPr lang="zh-CN" altLang="en-US" sz="1920" dirty="0">
                <a:solidFill>
                  <a:srgbClr val="003466"/>
                </a:solidFill>
                <a:latin typeface="微软雅黑" panose="020B0503020204020204" charset="-122"/>
                <a:ea typeface="微软雅黑" panose="020B0503020204020204" charset="-122"/>
              </a:rPr>
              <a:t>从而找出差别的一种检测方法。</a:t>
            </a:r>
          </a:p>
        </p:txBody>
      </p:sp>
      <p:sp>
        <p:nvSpPr>
          <p:cNvPr id="42" name="TextBox 2"/>
          <p:cNvSpPr txBox="1"/>
          <p:nvPr/>
        </p:nvSpPr>
        <p:spPr>
          <a:xfrm>
            <a:off x="2952115" y="5114925"/>
            <a:ext cx="8931910" cy="1322070"/>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zh-CN" altLang="en-US" sz="2000" dirty="0">
                <a:solidFill>
                  <a:srgbClr val="003466"/>
                </a:solidFill>
                <a:latin typeface="微软雅黑" panose="020B0503020204020204" charset="-122"/>
                <a:ea typeface="微软雅黑" panose="020B0503020204020204" charset="-122"/>
              </a:rPr>
              <a:t>由于进行信息隐藏操作使得载体产生变化，由这些变化产生特有的性质——特征，这种特征可以是感观的、统计的或可以度量的，广义地说，进行分析所依赖的就是特征，这种特征必须根据具体的应用情况通过分析发现，进而利用这些特征进行分析。</a:t>
            </a:r>
          </a:p>
        </p:txBody>
      </p:sp>
      <p:sp>
        <p:nvSpPr>
          <p:cNvPr id="43" name="TextBox 3"/>
          <p:cNvSpPr txBox="1"/>
          <p:nvPr/>
        </p:nvSpPr>
        <p:spPr>
          <a:xfrm>
            <a:off x="7709535" y="2419350"/>
            <a:ext cx="4349115" cy="66548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865" dirty="0">
                <a:solidFill>
                  <a:srgbClr val="003466"/>
                </a:solidFill>
                <a:latin typeface="微软雅黑" panose="020B0503020204020204" charset="-122"/>
                <a:ea typeface="微软雅黑" panose="020B0503020204020204" charset="-122"/>
              </a:rPr>
              <a:t>利用人类感知和清晰分辨噪音和图像的能力来对数字载体进行分析检测。</a:t>
            </a:r>
          </a:p>
        </p:txBody>
      </p:sp>
      <p:grpSp>
        <p:nvGrpSpPr>
          <p:cNvPr id="44" name="组合 43"/>
          <p:cNvGrpSpPr/>
          <p:nvPr/>
        </p:nvGrpSpPr>
        <p:grpSpPr>
          <a:xfrm>
            <a:off x="690245" y="4463416"/>
            <a:ext cx="1844675" cy="2229485"/>
            <a:chOff x="1482796" y="3910736"/>
            <a:chExt cx="1944688" cy="2447925"/>
          </a:xfrm>
        </p:grpSpPr>
        <p:sp>
          <p:nvSpPr>
            <p:cNvPr id="45" name="椭圆​​ 2"/>
            <p:cNvSpPr/>
            <p:nvPr/>
          </p:nvSpPr>
          <p:spPr>
            <a:xfrm>
              <a:off x="1482796" y="3910736"/>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1609519" y="4406630"/>
              <a:ext cx="1691922" cy="107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特征检测</a:t>
              </a:r>
            </a:p>
          </p:txBody>
        </p:sp>
      </p:grpSp>
      <p:grpSp>
        <p:nvGrpSpPr>
          <p:cNvPr id="47" name="组合 46"/>
          <p:cNvGrpSpPr/>
          <p:nvPr/>
        </p:nvGrpSpPr>
        <p:grpSpPr>
          <a:xfrm>
            <a:off x="4015740" y="3333115"/>
            <a:ext cx="1475740" cy="1782445"/>
            <a:chOff x="3207098" y="1455700"/>
            <a:chExt cx="1439862" cy="1812925"/>
          </a:xfrm>
        </p:grpSpPr>
        <p:sp>
          <p:nvSpPr>
            <p:cNvPr id="48" name="椭圆​​ 2"/>
            <p:cNvSpPr/>
            <p:nvPr/>
          </p:nvSpPr>
          <p:spPr>
            <a:xfrm>
              <a:off x="3207098" y="1455700"/>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49" name="矩形​​ 17"/>
            <p:cNvSpPr>
              <a:spLocks noChangeArrowheads="1"/>
            </p:cNvSpPr>
            <p:nvPr/>
          </p:nvSpPr>
          <p:spPr bwMode="auto">
            <a:xfrm>
              <a:off x="3390543" y="1761067"/>
              <a:ext cx="1073150" cy="84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统计检测</a:t>
              </a:r>
            </a:p>
          </p:txBody>
        </p:sp>
      </p:grpSp>
      <p:grpSp>
        <p:nvGrpSpPr>
          <p:cNvPr id="50" name="组合 49"/>
          <p:cNvGrpSpPr/>
          <p:nvPr/>
        </p:nvGrpSpPr>
        <p:grpSpPr>
          <a:xfrm>
            <a:off x="6494355" y="2103871"/>
            <a:ext cx="1215391" cy="1529715"/>
            <a:chOff x="5073645" y="1252853"/>
            <a:chExt cx="1012825" cy="1274762"/>
          </a:xfrm>
        </p:grpSpPr>
        <p:sp>
          <p:nvSpPr>
            <p:cNvPr id="51"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2" name="矩形​​ 18"/>
            <p:cNvSpPr>
              <a:spLocks noChangeArrowheads="1"/>
            </p:cNvSpPr>
            <p:nvPr/>
          </p:nvSpPr>
          <p:spPr bwMode="auto">
            <a:xfrm>
              <a:off x="5151168" y="1515672"/>
              <a:ext cx="857250" cy="56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92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感观检测</a:t>
              </a:r>
            </a:p>
          </p:txBody>
        </p:sp>
      </p:grpSp>
      <p:sp>
        <p:nvSpPr>
          <p:cNvPr id="5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3.3.2 数据隐写术 </a:t>
            </a:r>
          </a:p>
        </p:txBody>
      </p:sp>
      <p:sp>
        <p:nvSpPr>
          <p:cNvPr id="2" name="文本框 1"/>
          <p:cNvSpPr txBox="1"/>
          <p:nvPr/>
        </p:nvSpPr>
        <p:spPr>
          <a:xfrm>
            <a:off x="521335" y="993775"/>
            <a:ext cx="11363325" cy="1322070"/>
          </a:xfrm>
          <a:prstGeom prst="rect">
            <a:avLst/>
          </a:prstGeom>
          <a:noFill/>
        </p:spPr>
        <p:txBody>
          <a:bodyPr wrap="square" rtlCol="0">
            <a:spAutoFit/>
          </a:bodyPr>
          <a:lstStyle/>
          <a:p>
            <a:r>
              <a:rPr lang="zh-CN" altLang="en-US" sz="2000" b="1">
                <a:solidFill>
                  <a:schemeClr val="accent1"/>
                </a:solidFill>
              </a:rPr>
              <a:t>二、攻击</a:t>
            </a:r>
          </a:p>
          <a:p>
            <a:r>
              <a:rPr lang="zh-CN" altLang="en-US" sz="2000" b="1">
                <a:solidFill>
                  <a:schemeClr val="accent1"/>
                </a:solidFill>
              </a:rPr>
              <a:t>隐藏攻击者的目的就是要在一批看似正常的多媒体载体中，通过各种分析方法，找出被怀疑隐藏有秘密信息的载体，然后通过提取、破译，达到拦截和破坏秘密信息隐蔽传递的目的。目前常用的攻击方法有：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362">
                                          <p:stCondLst>
                                            <p:cond delay="0"/>
                                          </p:stCondLst>
                                        </p:cTn>
                                        <p:tgtEl>
                                          <p:spTgt spid="44"/>
                                        </p:tgtEl>
                                      </p:cBhvr>
                                    </p:animEffect>
                                    <p:anim calcmode="lin" valueType="num">
                                      <p:cBhvr>
                                        <p:cTn id="12"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7" dur="16">
                                          <p:stCondLst>
                                            <p:cond delay="406"/>
                                          </p:stCondLst>
                                        </p:cTn>
                                        <p:tgtEl>
                                          <p:spTgt spid="44"/>
                                        </p:tgtEl>
                                      </p:cBhvr>
                                      <p:to x="100000" y="60000"/>
                                    </p:animScale>
                                    <p:animScale>
                                      <p:cBhvr>
                                        <p:cTn id="18" dur="104" decel="50000">
                                          <p:stCondLst>
                                            <p:cond delay="423"/>
                                          </p:stCondLst>
                                        </p:cTn>
                                        <p:tgtEl>
                                          <p:spTgt spid="44"/>
                                        </p:tgtEl>
                                      </p:cBhvr>
                                      <p:to x="100000" y="100000"/>
                                    </p:animScale>
                                    <p:animScale>
                                      <p:cBhvr>
                                        <p:cTn id="19" dur="16">
                                          <p:stCondLst>
                                            <p:cond delay="820"/>
                                          </p:stCondLst>
                                        </p:cTn>
                                        <p:tgtEl>
                                          <p:spTgt spid="44"/>
                                        </p:tgtEl>
                                      </p:cBhvr>
                                      <p:to x="100000" y="80000"/>
                                    </p:animScale>
                                    <p:animScale>
                                      <p:cBhvr>
                                        <p:cTn id="20" dur="104" decel="50000">
                                          <p:stCondLst>
                                            <p:cond delay="836"/>
                                          </p:stCondLst>
                                        </p:cTn>
                                        <p:tgtEl>
                                          <p:spTgt spid="44"/>
                                        </p:tgtEl>
                                      </p:cBhvr>
                                      <p:to x="100000" y="100000"/>
                                    </p:animScale>
                                    <p:animScale>
                                      <p:cBhvr>
                                        <p:cTn id="21" dur="16">
                                          <p:stCondLst>
                                            <p:cond delay="1026"/>
                                          </p:stCondLst>
                                        </p:cTn>
                                        <p:tgtEl>
                                          <p:spTgt spid="44"/>
                                        </p:tgtEl>
                                      </p:cBhvr>
                                      <p:to x="100000" y="90000"/>
                                    </p:animScale>
                                    <p:animScale>
                                      <p:cBhvr>
                                        <p:cTn id="22" dur="104" decel="50000">
                                          <p:stCondLst>
                                            <p:cond delay="1042"/>
                                          </p:stCondLst>
                                        </p:cTn>
                                        <p:tgtEl>
                                          <p:spTgt spid="44"/>
                                        </p:tgtEl>
                                      </p:cBhvr>
                                      <p:to x="100000" y="100000"/>
                                    </p:animScale>
                                    <p:animScale>
                                      <p:cBhvr>
                                        <p:cTn id="23" dur="16">
                                          <p:stCondLst>
                                            <p:cond delay="1130"/>
                                          </p:stCondLst>
                                        </p:cTn>
                                        <p:tgtEl>
                                          <p:spTgt spid="44"/>
                                        </p:tgtEl>
                                      </p:cBhvr>
                                      <p:to x="100000" y="95000"/>
                                    </p:animScale>
                                    <p:animScale>
                                      <p:cBhvr>
                                        <p:cTn id="24" dur="104" decel="50000">
                                          <p:stCondLst>
                                            <p:cond delay="1146"/>
                                          </p:stCondLst>
                                        </p:cTn>
                                        <p:tgtEl>
                                          <p:spTgt spid="44"/>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362">
                                          <p:stCondLst>
                                            <p:cond delay="0"/>
                                          </p:stCondLst>
                                        </p:cTn>
                                        <p:tgtEl>
                                          <p:spTgt spid="47"/>
                                        </p:tgtEl>
                                      </p:cBhvr>
                                    </p:animEffect>
                                    <p:anim calcmode="lin" valueType="num">
                                      <p:cBhvr>
                                        <p:cTn id="28"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33" dur="16">
                                          <p:stCondLst>
                                            <p:cond delay="406"/>
                                          </p:stCondLst>
                                        </p:cTn>
                                        <p:tgtEl>
                                          <p:spTgt spid="47"/>
                                        </p:tgtEl>
                                      </p:cBhvr>
                                      <p:to x="100000" y="60000"/>
                                    </p:animScale>
                                    <p:animScale>
                                      <p:cBhvr>
                                        <p:cTn id="34" dur="104" decel="50000">
                                          <p:stCondLst>
                                            <p:cond delay="423"/>
                                          </p:stCondLst>
                                        </p:cTn>
                                        <p:tgtEl>
                                          <p:spTgt spid="47"/>
                                        </p:tgtEl>
                                      </p:cBhvr>
                                      <p:to x="100000" y="100000"/>
                                    </p:animScale>
                                    <p:animScale>
                                      <p:cBhvr>
                                        <p:cTn id="35" dur="16">
                                          <p:stCondLst>
                                            <p:cond delay="820"/>
                                          </p:stCondLst>
                                        </p:cTn>
                                        <p:tgtEl>
                                          <p:spTgt spid="47"/>
                                        </p:tgtEl>
                                      </p:cBhvr>
                                      <p:to x="100000" y="80000"/>
                                    </p:animScale>
                                    <p:animScale>
                                      <p:cBhvr>
                                        <p:cTn id="36" dur="104" decel="50000">
                                          <p:stCondLst>
                                            <p:cond delay="836"/>
                                          </p:stCondLst>
                                        </p:cTn>
                                        <p:tgtEl>
                                          <p:spTgt spid="47"/>
                                        </p:tgtEl>
                                      </p:cBhvr>
                                      <p:to x="100000" y="100000"/>
                                    </p:animScale>
                                    <p:animScale>
                                      <p:cBhvr>
                                        <p:cTn id="37" dur="16">
                                          <p:stCondLst>
                                            <p:cond delay="1026"/>
                                          </p:stCondLst>
                                        </p:cTn>
                                        <p:tgtEl>
                                          <p:spTgt spid="47"/>
                                        </p:tgtEl>
                                      </p:cBhvr>
                                      <p:to x="100000" y="90000"/>
                                    </p:animScale>
                                    <p:animScale>
                                      <p:cBhvr>
                                        <p:cTn id="38" dur="104" decel="50000">
                                          <p:stCondLst>
                                            <p:cond delay="1042"/>
                                          </p:stCondLst>
                                        </p:cTn>
                                        <p:tgtEl>
                                          <p:spTgt spid="47"/>
                                        </p:tgtEl>
                                      </p:cBhvr>
                                      <p:to x="100000" y="100000"/>
                                    </p:animScale>
                                    <p:animScale>
                                      <p:cBhvr>
                                        <p:cTn id="39" dur="16">
                                          <p:stCondLst>
                                            <p:cond delay="1130"/>
                                          </p:stCondLst>
                                        </p:cTn>
                                        <p:tgtEl>
                                          <p:spTgt spid="47"/>
                                        </p:tgtEl>
                                      </p:cBhvr>
                                      <p:to x="100000" y="95000"/>
                                    </p:animScale>
                                    <p:animScale>
                                      <p:cBhvr>
                                        <p:cTn id="40" dur="104" decel="50000">
                                          <p:stCondLst>
                                            <p:cond delay="1146"/>
                                          </p:stCondLst>
                                        </p:cTn>
                                        <p:tgtEl>
                                          <p:spTgt spid="47"/>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362">
                                          <p:stCondLst>
                                            <p:cond delay="0"/>
                                          </p:stCondLst>
                                        </p:cTn>
                                        <p:tgtEl>
                                          <p:spTgt spid="50"/>
                                        </p:tgtEl>
                                      </p:cBhvr>
                                    </p:animEffect>
                                    <p:anim calcmode="lin" valueType="num">
                                      <p:cBhvr>
                                        <p:cTn id="44" dur="1139"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5" dur="415"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6" dur="415" tmFilter="0, 0; 0.125,0.2665; 0.25,0.4; 0.375,0.465; 0.5,0.5;  0.625,0.535; 0.75,0.6; 0.875,0.7335; 1,1">
                                          <p:stCondLst>
                                            <p:cond delay="415"/>
                                          </p:stCondLst>
                                        </p:cTn>
                                        <p:tgtEl>
                                          <p:spTgt spid="50"/>
                                        </p:tgtEl>
                                        <p:attrNameLst>
                                          <p:attrName>ppt_y</p:attrName>
                                        </p:attrNameLst>
                                      </p:cBhvr>
                                      <p:tavLst>
                                        <p:tav tm="0" fmla="#ppt_y-sin(pi*$)/9">
                                          <p:val>
                                            <p:fltVal val="0"/>
                                          </p:val>
                                        </p:tav>
                                        <p:tav tm="100000">
                                          <p:val>
                                            <p:fltVal val="1"/>
                                          </p:val>
                                        </p:tav>
                                      </p:tavLst>
                                    </p:anim>
                                    <p:anim calcmode="lin" valueType="num">
                                      <p:cBhvr>
                                        <p:cTn id="47" dur="207" tmFilter="0, 0; 0.125,0.2665; 0.25,0.4; 0.375,0.465; 0.5,0.5;  0.625,0.535; 0.75,0.6; 0.875,0.7335; 1,1">
                                          <p:stCondLst>
                                            <p:cond delay="828"/>
                                          </p:stCondLst>
                                        </p:cTn>
                                        <p:tgtEl>
                                          <p:spTgt spid="50"/>
                                        </p:tgtEl>
                                        <p:attrNameLst>
                                          <p:attrName>ppt_y</p:attrName>
                                        </p:attrNameLst>
                                      </p:cBhvr>
                                      <p:tavLst>
                                        <p:tav tm="0" fmla="#ppt_y-sin(pi*$)/27">
                                          <p:val>
                                            <p:fltVal val="0"/>
                                          </p:val>
                                        </p:tav>
                                        <p:tav tm="100000">
                                          <p:val>
                                            <p:fltVal val="1"/>
                                          </p:val>
                                        </p:tav>
                                      </p:tavLst>
                                    </p:anim>
                                    <p:anim calcmode="lin" valueType="num">
                                      <p:cBhvr>
                                        <p:cTn id="48" dur="103" tmFilter="0, 0; 0.125,0.2665; 0.25,0.4; 0.375,0.465; 0.5,0.5;  0.625,0.535; 0.75,0.6; 0.875,0.7335; 1,1">
                                          <p:stCondLst>
                                            <p:cond delay="1035"/>
                                          </p:stCondLst>
                                        </p:cTn>
                                        <p:tgtEl>
                                          <p:spTgt spid="50"/>
                                        </p:tgtEl>
                                        <p:attrNameLst>
                                          <p:attrName>ppt_y</p:attrName>
                                        </p:attrNameLst>
                                      </p:cBhvr>
                                      <p:tavLst>
                                        <p:tav tm="0" fmla="#ppt_y-sin(pi*$)/81">
                                          <p:val>
                                            <p:fltVal val="0"/>
                                          </p:val>
                                        </p:tav>
                                        <p:tav tm="100000">
                                          <p:val>
                                            <p:fltVal val="1"/>
                                          </p:val>
                                        </p:tav>
                                      </p:tavLst>
                                    </p:anim>
                                    <p:animScale>
                                      <p:cBhvr>
                                        <p:cTn id="49" dur="16">
                                          <p:stCondLst>
                                            <p:cond delay="406"/>
                                          </p:stCondLst>
                                        </p:cTn>
                                        <p:tgtEl>
                                          <p:spTgt spid="50"/>
                                        </p:tgtEl>
                                      </p:cBhvr>
                                      <p:to x="100000" y="60000"/>
                                    </p:animScale>
                                    <p:animScale>
                                      <p:cBhvr>
                                        <p:cTn id="50" dur="104" decel="50000">
                                          <p:stCondLst>
                                            <p:cond delay="423"/>
                                          </p:stCondLst>
                                        </p:cTn>
                                        <p:tgtEl>
                                          <p:spTgt spid="50"/>
                                        </p:tgtEl>
                                      </p:cBhvr>
                                      <p:to x="100000" y="100000"/>
                                    </p:animScale>
                                    <p:animScale>
                                      <p:cBhvr>
                                        <p:cTn id="51" dur="16">
                                          <p:stCondLst>
                                            <p:cond delay="820"/>
                                          </p:stCondLst>
                                        </p:cTn>
                                        <p:tgtEl>
                                          <p:spTgt spid="50"/>
                                        </p:tgtEl>
                                      </p:cBhvr>
                                      <p:to x="100000" y="80000"/>
                                    </p:animScale>
                                    <p:animScale>
                                      <p:cBhvr>
                                        <p:cTn id="52" dur="104" decel="50000">
                                          <p:stCondLst>
                                            <p:cond delay="836"/>
                                          </p:stCondLst>
                                        </p:cTn>
                                        <p:tgtEl>
                                          <p:spTgt spid="50"/>
                                        </p:tgtEl>
                                      </p:cBhvr>
                                      <p:to x="100000" y="100000"/>
                                    </p:animScale>
                                    <p:animScale>
                                      <p:cBhvr>
                                        <p:cTn id="53" dur="16">
                                          <p:stCondLst>
                                            <p:cond delay="1026"/>
                                          </p:stCondLst>
                                        </p:cTn>
                                        <p:tgtEl>
                                          <p:spTgt spid="50"/>
                                        </p:tgtEl>
                                      </p:cBhvr>
                                      <p:to x="100000" y="90000"/>
                                    </p:animScale>
                                    <p:animScale>
                                      <p:cBhvr>
                                        <p:cTn id="54" dur="104" decel="50000">
                                          <p:stCondLst>
                                            <p:cond delay="1042"/>
                                          </p:stCondLst>
                                        </p:cTn>
                                        <p:tgtEl>
                                          <p:spTgt spid="50"/>
                                        </p:tgtEl>
                                      </p:cBhvr>
                                      <p:to x="100000" y="100000"/>
                                    </p:animScale>
                                    <p:animScale>
                                      <p:cBhvr>
                                        <p:cTn id="55" dur="16">
                                          <p:stCondLst>
                                            <p:cond delay="1130"/>
                                          </p:stCondLst>
                                        </p:cTn>
                                        <p:tgtEl>
                                          <p:spTgt spid="50"/>
                                        </p:tgtEl>
                                      </p:cBhvr>
                                      <p:to x="100000" y="95000"/>
                                    </p:animScale>
                                    <p:animScale>
                                      <p:cBhvr>
                                        <p:cTn id="56" dur="104" decel="50000">
                                          <p:stCondLst>
                                            <p:cond delay="1146"/>
                                          </p:stCondLst>
                                        </p:cTn>
                                        <p:tgtEl>
                                          <p:spTgt spid="50"/>
                                        </p:tgtEl>
                                      </p:cBhvr>
                                      <p:to x="100000" y="100000"/>
                                    </p:animScale>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right)">
                                      <p:cBhvr>
                                        <p:cTn id="60" dur="250"/>
                                        <p:tgtEl>
                                          <p:spTgt spid="43"/>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250"/>
                                        <p:tgtEl>
                                          <p:spTgt spid="41"/>
                                        </p:tgtEl>
                                      </p:cBhvr>
                                    </p:animEffect>
                                  </p:childTnLst>
                                </p:cTn>
                              </p:par>
                              <p:par>
                                <p:cTn id="64" presetID="22" presetClass="entr" presetSubtype="2" fill="hold" grpId="0" nodeType="withEffect">
                                  <p:stCondLst>
                                    <p:cond delay="500"/>
                                  </p:stCondLst>
                                  <p:childTnLst>
                                    <p:set>
                                      <p:cBhvr>
                                        <p:cTn id="65" dur="1" fill="hold">
                                          <p:stCondLst>
                                            <p:cond delay="0"/>
                                          </p:stCondLst>
                                        </p:cTn>
                                        <p:tgtEl>
                                          <p:spTgt spid="42"/>
                                        </p:tgtEl>
                                        <p:attrNameLst>
                                          <p:attrName>style.visibility</p:attrName>
                                        </p:attrNameLst>
                                      </p:cBhvr>
                                      <p:to>
                                        <p:strVal val="visible"/>
                                      </p:to>
                                    </p:set>
                                    <p:animEffect transition="in" filter="wipe(right)">
                                      <p:cBhvr>
                                        <p:cTn id="66"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3.3.3 数字水印</a:t>
            </a:r>
          </a:p>
        </p:txBody>
      </p:sp>
      <p:sp>
        <p:nvSpPr>
          <p:cNvPr id="2" name="文本框 1"/>
          <p:cNvSpPr txBox="1"/>
          <p:nvPr/>
        </p:nvSpPr>
        <p:spPr>
          <a:xfrm>
            <a:off x="239395" y="1096645"/>
            <a:ext cx="11713210" cy="1630045"/>
          </a:xfrm>
          <a:prstGeom prst="rect">
            <a:avLst/>
          </a:prstGeom>
          <a:noFill/>
        </p:spPr>
        <p:txBody>
          <a:bodyPr wrap="square" rtlCol="0">
            <a:spAutoFit/>
          </a:bodyPr>
          <a:lstStyle/>
          <a:p>
            <a:r>
              <a:rPr lang="zh-CN" altLang="en-US" sz="2000" b="1">
                <a:solidFill>
                  <a:schemeClr val="accent1"/>
                </a:solidFill>
              </a:rPr>
              <a:t>一、原理</a:t>
            </a:r>
          </a:p>
          <a:p>
            <a:r>
              <a:rPr lang="zh-CN" altLang="en-US" sz="2000" b="1">
                <a:solidFill>
                  <a:schemeClr val="accent1"/>
                </a:solidFill>
              </a:rPr>
              <a:t>　　数字水印技术系统一般包括水印嵌入算法和水印提取/检测过程算法。为了给攻击者增加去除和破坏水印的难度，数字水印技术是通过一定的算法将一些标志性信息直接嵌到多媒体内容中，目前大多数水印制作方案，都采用密码学中的加密(包括公开密钥、私有密钥)体系来加强，在水印的嵌入，提取时采用一种密钥，甚至几种密钥的联合使用。图3-6是水印系统的一般模型图：</a:t>
            </a:r>
          </a:p>
        </p:txBody>
      </p:sp>
      <p:pic>
        <p:nvPicPr>
          <p:cNvPr id="3" name="图片 -2147482617" descr="隐写术"/>
          <p:cNvPicPr>
            <a:picLocks noChangeAspect="1"/>
          </p:cNvPicPr>
          <p:nvPr/>
        </p:nvPicPr>
        <p:blipFill>
          <a:blip r:embed="rId3"/>
          <a:stretch>
            <a:fillRect/>
          </a:stretch>
        </p:blipFill>
        <p:spPr>
          <a:xfrm>
            <a:off x="3290570" y="2941955"/>
            <a:ext cx="5849620" cy="36264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498071" y="2965812"/>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5481073" y="4563825"/>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8337921" y="2860825"/>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2534073" y="2965873"/>
            <a:ext cx="2424007"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最低有效位法，该方法就是利用原始数据的最低几位来隐蔽信息的，具体取多少位以人的听觉或视觉系统无法察觉为原则。</a:t>
            </a:r>
          </a:p>
        </p:txBody>
      </p:sp>
      <p:sp>
        <p:nvSpPr>
          <p:cNvPr id="79" name="文本框 58"/>
          <p:cNvSpPr txBox="1"/>
          <p:nvPr/>
        </p:nvSpPr>
        <p:spPr>
          <a:xfrm>
            <a:off x="8374168" y="2860887"/>
            <a:ext cx="2908300"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文档结构微调方法，在通用文档图像(postcript)中隐藏特定二进制信息的技术，主要是通过垂直移动行距，水平调整字距，调整文字特性等来完成编码。</a:t>
            </a:r>
          </a:p>
        </p:txBody>
      </p:sp>
      <p:sp>
        <p:nvSpPr>
          <p:cNvPr id="85" name="文本框 62"/>
          <p:cNvSpPr txBox="1"/>
          <p:nvPr/>
        </p:nvSpPr>
        <p:spPr>
          <a:xfrm>
            <a:off x="5517727" y="5489363"/>
            <a:ext cx="3087793"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Patchwork方法及纹理映射编码方法，该方法是通过任意选择N对图像点，增加一点亮度的同时，降低相应另一点的亮度值来加载数字水印。</a:t>
            </a:r>
          </a:p>
        </p:txBody>
      </p:sp>
      <p:grpSp>
        <p:nvGrpSpPr>
          <p:cNvPr id="86" name="组合 85"/>
          <p:cNvGrpSpPr/>
          <p:nvPr/>
        </p:nvGrpSpPr>
        <p:grpSpPr>
          <a:xfrm>
            <a:off x="2497667" y="4546600"/>
            <a:ext cx="1205653" cy="739987"/>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3042093"/>
              <a:ext cx="1075605" cy="761225"/>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5481320" y="4564380"/>
            <a:ext cx="1213273" cy="722207"/>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70418" y="3042093"/>
              <a:ext cx="1075605" cy="779966"/>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8337973" y="4475480"/>
            <a:ext cx="1242060" cy="750147"/>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042093"/>
              <a:ext cx="1075605" cy="750915"/>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3.3.3 数字水印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8445" y="1056640"/>
            <a:ext cx="11777345" cy="1447165"/>
          </a:xfrm>
          <a:prstGeom prst="rect">
            <a:avLst/>
          </a:prstGeom>
          <a:noFill/>
        </p:spPr>
        <p:txBody>
          <a:bodyPr wrap="square" rtlCol="0">
            <a:spAutoFit/>
          </a:bodyPr>
          <a:lstStyle/>
          <a:p>
            <a:r>
              <a:rPr lang="zh-CN" altLang="en-US" sz="2400"/>
              <a:t>　　</a:t>
            </a:r>
            <a:r>
              <a:rPr lang="zh-CN" altLang="en-US" sz="2135" b="1">
                <a:solidFill>
                  <a:schemeClr val="accent1"/>
                </a:solidFill>
              </a:rPr>
              <a:t>数字水印可分为空间域数字水印和变换域数字水印两大类，早期数字水印算法从本质上来说都是基于空间域的，是通过改变某些象素的灰度将要隐蔽的信息嵌入其中，将数字水印直接加载在数据上。空间域方法具有算法简单、速度快、容易实现的优点。特别是它几乎可以无损的恢复载体图像和水印信息，这对于某些应用是必要的，基于空间域数字水印可以细分为如下几种方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8899"/>
                            </p:stCondLst>
                            <p:childTnLst>
                              <p:par>
                                <p:cTn id="11" presetID="2" presetClass="entr" presetSubtype="2"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1+#ppt_w/2"/>
                                          </p:val>
                                        </p:tav>
                                        <p:tav tm="100000">
                                          <p:val>
                                            <p:strVal val="#ppt_x"/>
                                          </p:val>
                                        </p:tav>
                                      </p:tavLst>
                                    </p:anim>
                                    <p:anim calcmode="lin" valueType="num">
                                      <p:cBhvr additive="base">
                                        <p:cTn id="14" dur="500" fill="hold"/>
                                        <p:tgtEl>
                                          <p:spTgt spid="8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250"/>
                                  </p:stCondLst>
                                  <p:childTnLst>
                                    <p:set>
                                      <p:cBhvr>
                                        <p:cTn id="16" dur="1" fill="hold">
                                          <p:stCondLst>
                                            <p:cond delay="0"/>
                                          </p:stCondLst>
                                        </p:cTn>
                                        <p:tgtEl>
                                          <p:spTgt spid="90"/>
                                        </p:tgtEl>
                                        <p:attrNameLst>
                                          <p:attrName>style.visibility</p:attrName>
                                        </p:attrNameLst>
                                      </p:cBhvr>
                                      <p:to>
                                        <p:strVal val="visible"/>
                                      </p:to>
                                    </p:set>
                                    <p:anim calcmode="lin" valueType="num">
                                      <p:cBhvr additive="base">
                                        <p:cTn id="17" dur="500" fill="hold"/>
                                        <p:tgtEl>
                                          <p:spTgt spid="90"/>
                                        </p:tgtEl>
                                        <p:attrNameLst>
                                          <p:attrName>ppt_x</p:attrName>
                                        </p:attrNameLst>
                                      </p:cBhvr>
                                      <p:tavLst>
                                        <p:tav tm="0">
                                          <p:val>
                                            <p:strVal val="1+#ppt_w/2"/>
                                          </p:val>
                                        </p:tav>
                                        <p:tav tm="100000">
                                          <p:val>
                                            <p:strVal val="#ppt_x"/>
                                          </p:val>
                                        </p:tav>
                                      </p:tavLst>
                                    </p:anim>
                                    <p:anim calcmode="lin" valueType="num">
                                      <p:cBhvr additive="base">
                                        <p:cTn id="18" dur="500" fill="hold"/>
                                        <p:tgtEl>
                                          <p:spTgt spid="9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1+#ppt_w/2"/>
                                          </p:val>
                                        </p:tav>
                                        <p:tav tm="100000">
                                          <p:val>
                                            <p:strVal val="#ppt_x"/>
                                          </p:val>
                                        </p:tav>
                                      </p:tavLst>
                                    </p:anim>
                                    <p:anim calcmode="lin" valueType="num">
                                      <p:cBhvr additive="base">
                                        <p:cTn id="22" dur="500" fill="hold"/>
                                        <p:tgtEl>
                                          <p:spTgt spid="94"/>
                                        </p:tgtEl>
                                        <p:attrNameLst>
                                          <p:attrName>ppt_y</p:attrName>
                                        </p:attrNameLst>
                                      </p:cBhvr>
                                      <p:tavLst>
                                        <p:tav tm="0">
                                          <p:val>
                                            <p:strVal val="#ppt_y"/>
                                          </p:val>
                                        </p:tav>
                                        <p:tav tm="100000">
                                          <p:val>
                                            <p:strVal val="#ppt_y"/>
                                          </p:val>
                                        </p:tav>
                                      </p:tavLst>
                                    </p:anim>
                                  </p:childTnLst>
                                </p:cTn>
                              </p:par>
                              <p:par>
                                <p:cTn id="23" presetID="22" presetClass="entr" presetSubtype="4" fill="hold" nodeType="withEffect">
                                  <p:stCondLst>
                                    <p:cond delay="5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250"/>
                                        <p:tgtEl>
                                          <p:spTgt spid="62"/>
                                        </p:tgtEl>
                                      </p:cBhvr>
                                    </p:animEffect>
                                  </p:childTnLst>
                                </p:cTn>
                              </p:par>
                              <p:par>
                                <p:cTn id="26" presetID="22" presetClass="entr" presetSubtype="1" fill="hold" nodeType="withEffect">
                                  <p:stCondLst>
                                    <p:cond delay="750"/>
                                  </p:stCondLst>
                                  <p:childTnLst>
                                    <p:set>
                                      <p:cBhvr>
                                        <p:cTn id="27" dur="1" fill="hold">
                                          <p:stCondLst>
                                            <p:cond delay="0"/>
                                          </p:stCondLst>
                                        </p:cTn>
                                        <p:tgtEl>
                                          <p:spTgt spid="65"/>
                                        </p:tgtEl>
                                        <p:attrNameLst>
                                          <p:attrName>style.visibility</p:attrName>
                                        </p:attrNameLst>
                                      </p:cBhvr>
                                      <p:to>
                                        <p:strVal val="visible"/>
                                      </p:to>
                                    </p:set>
                                    <p:animEffect transition="in" filter="wipe(up)">
                                      <p:cBhvr>
                                        <p:cTn id="28" dur="250"/>
                                        <p:tgtEl>
                                          <p:spTgt spid="65"/>
                                        </p:tgtEl>
                                      </p:cBhvr>
                                    </p:animEffect>
                                  </p:childTnLst>
                                </p:cTn>
                              </p:par>
                              <p:par>
                                <p:cTn id="29" presetID="22" presetClass="entr" presetSubtype="4" fill="hold" nodeType="with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down)">
                                      <p:cBhvr>
                                        <p:cTn id="31" dur="250"/>
                                        <p:tgtEl>
                                          <p:spTgt spid="68"/>
                                        </p:tgtEl>
                                      </p:cBhvr>
                                    </p:animEffect>
                                  </p:childTnLst>
                                </p:cTn>
                              </p:par>
                            </p:childTnLst>
                          </p:cTn>
                        </p:par>
                        <p:par>
                          <p:cTn id="32" fill="hold">
                            <p:stCondLst>
                              <p:cond delay="9399"/>
                            </p:stCondLst>
                            <p:childTnLst>
                              <p:par>
                                <p:cTn id="33" presetID="1" presetClass="entr" presetSubtype="0"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par>
                          <p:cTn id="35" fill="hold">
                            <p:stCondLst>
                              <p:cond delay="9399"/>
                            </p:stCondLst>
                            <p:childTnLst>
                              <p:par>
                                <p:cTn id="36" presetID="1" presetClass="entr" presetSubtype="0" fill="hold" grpId="0" nodeType="after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childTnLst>
                          </p:cTn>
                        </p:par>
                        <p:par>
                          <p:cTn id="38" fill="hold">
                            <p:stCondLst>
                              <p:cond delay="9399"/>
                            </p:stCondLst>
                            <p:childTnLst>
                              <p:par>
                                <p:cTn id="39" presetID="1" presetClass="entr" presetSubtype="0"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7884492" y="2596839"/>
            <a:ext cx="2144537" cy="428625"/>
          </a:xfrm>
          <a:prstGeom prst="rect">
            <a:avLst/>
          </a:prstGeom>
          <a:noFill/>
        </p:spPr>
        <p:txBody>
          <a:bodyPr wrap="square" lIns="91434" tIns="45716" rIns="91434" bIns="45716" rtlCol="0">
            <a:spAutoFit/>
          </a:bodyPr>
          <a:lstStyle/>
          <a:p>
            <a:pP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马赛克攻击</a:t>
            </a:r>
          </a:p>
        </p:txBody>
      </p:sp>
      <p:sp>
        <p:nvSpPr>
          <p:cNvPr id="55" name="文本框 54"/>
          <p:cNvSpPr txBox="1"/>
          <p:nvPr/>
        </p:nvSpPr>
        <p:spPr>
          <a:xfrm>
            <a:off x="7964805" y="3025775"/>
            <a:ext cx="4180840" cy="1898650"/>
          </a:xfrm>
          <a:prstGeom prst="rect">
            <a:avLst/>
          </a:prstGeom>
          <a:noFill/>
        </p:spPr>
        <p:txBody>
          <a:bodyPr wrap="square" lIns="91434" tIns="45716" rIns="91434" bIns="45716" rtlCol="0">
            <a:spAutoFit/>
          </a:bodyPr>
          <a:lstStyle/>
          <a:p>
            <a:pPr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首先把图像分割为许多小图像，然后将每个小图像放在HTML页面上拼凑为一个完整图像。一般的Web浏览器在组织这些图像时，都可以在图像中不留任何痕迹，并使这些图像看起来和原图一模一样，从而使探测器无法从中检测到侵权行为。这种攻击方法主要用于对付在Internet网上开发的自动侵权探测器。</a:t>
            </a:r>
          </a:p>
        </p:txBody>
      </p:sp>
      <p:sp>
        <p:nvSpPr>
          <p:cNvPr id="57" name="文本框 56"/>
          <p:cNvSpPr txBox="1"/>
          <p:nvPr/>
        </p:nvSpPr>
        <p:spPr>
          <a:xfrm>
            <a:off x="2148287" y="4924638"/>
            <a:ext cx="2182903" cy="428625"/>
          </a:xfrm>
          <a:prstGeom prst="rect">
            <a:avLst/>
          </a:prstGeom>
          <a:noFill/>
        </p:spPr>
        <p:txBody>
          <a:bodyPr wrap="square" lIns="91434" tIns="45716" rIns="91434" bIns="45716" rtlCol="0">
            <a:spAutoFit/>
          </a:bodyPr>
          <a:lstStyle/>
          <a:p>
            <a:pPr algn="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共谋攻击</a:t>
            </a:r>
          </a:p>
        </p:txBody>
      </p:sp>
      <p:sp>
        <p:nvSpPr>
          <p:cNvPr id="58" name="文本框 57"/>
          <p:cNvSpPr txBox="1"/>
          <p:nvPr/>
        </p:nvSpPr>
        <p:spPr>
          <a:xfrm>
            <a:off x="339725" y="5353050"/>
            <a:ext cx="3991610" cy="1123315"/>
          </a:xfrm>
          <a:prstGeom prst="rect">
            <a:avLst/>
          </a:prstGeom>
          <a:noFill/>
        </p:spPr>
        <p:txBody>
          <a:bodyPr wrap="square" lIns="91434" tIns="45716" rIns="91434" bIns="45716" rtlCol="0">
            <a:spAutoFit/>
          </a:bodyPr>
          <a:lstStyle/>
          <a:p>
            <a:pPr algn="l"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利用同一原始多媒体数据集合的不同水印信号版本，来生成一个近似的多媒体数据集合，以此来逼近和恢复原始数据，其目的是使检测系统无法在这一近似的数据集合中检测出水印信号的存在。</a:t>
            </a:r>
          </a:p>
        </p:txBody>
      </p:sp>
      <p:sp>
        <p:nvSpPr>
          <p:cNvPr id="60" name="文本框 59"/>
          <p:cNvSpPr txBox="1"/>
          <p:nvPr/>
        </p:nvSpPr>
        <p:spPr>
          <a:xfrm>
            <a:off x="2746831" y="2650705"/>
            <a:ext cx="1829712" cy="428625"/>
          </a:xfrm>
          <a:prstGeom prst="rect">
            <a:avLst/>
          </a:prstGeom>
          <a:noFill/>
        </p:spPr>
        <p:txBody>
          <a:bodyPr wrap="square" lIns="91434" tIns="45716" rIns="91434" bIns="45716" rtlCol="0">
            <a:spAutoFit/>
          </a:bodyPr>
          <a:lstStyle/>
          <a:p>
            <a:pPr algn="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IBM攻击</a:t>
            </a:r>
          </a:p>
        </p:txBody>
      </p:sp>
      <p:sp>
        <p:nvSpPr>
          <p:cNvPr id="61" name="文本框 60"/>
          <p:cNvSpPr txBox="1"/>
          <p:nvPr/>
        </p:nvSpPr>
        <p:spPr>
          <a:xfrm>
            <a:off x="235585" y="3025775"/>
            <a:ext cx="4340860" cy="1898650"/>
          </a:xfrm>
          <a:prstGeom prst="rect">
            <a:avLst/>
          </a:prstGeom>
          <a:noFill/>
        </p:spPr>
        <p:txBody>
          <a:bodyPr wrap="square" lIns="91434" tIns="45716" rIns="91434" bIns="45716" rtlCol="0">
            <a:spAutoFit/>
          </a:bodyPr>
          <a:lstStyle/>
          <a:p>
            <a:pPr algn="l" defTabSz="685165">
              <a:lnSpc>
                <a:spcPct val="120000"/>
              </a:lnSpc>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　　这是针对可逆、非盲水印算法而进行的攻击。其原理是，设原始图像为I，加入水印的图像为IA=I+WA，攻击者首先生成自己的水印WF，然后创建一个伪造的原图IF=IA-WF，也即IA=IF+WF；此后，攻击者可以声称他拥有IA的版权，因为攻击者可利用其伪造IF从原图I中检测出其水印WF，但原作者也能够利用原图从伪造原图IF中检测出其水印WA。</a:t>
            </a:r>
          </a:p>
        </p:txBody>
      </p:sp>
      <p:sp>
        <p:nvSpPr>
          <p:cNvPr id="64" name="泪滴形 63"/>
          <p:cNvSpPr/>
          <p:nvPr/>
        </p:nvSpPr>
        <p:spPr>
          <a:xfrm rot="5400000">
            <a:off x="4605655" y="2996565"/>
            <a:ext cx="1390650" cy="144907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69" name="泪滴形 68"/>
          <p:cNvSpPr/>
          <p:nvPr/>
        </p:nvSpPr>
        <p:spPr>
          <a:xfrm>
            <a:off x="4411980" y="4594225"/>
            <a:ext cx="1613535" cy="1572895"/>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75" name="泪滴形 74"/>
          <p:cNvSpPr/>
          <p:nvPr/>
        </p:nvSpPr>
        <p:spPr>
          <a:xfrm rot="10800000">
            <a:off x="6181090" y="2722245"/>
            <a:ext cx="1703705" cy="169418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3.3.3 数字水印</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39725" y="1276350"/>
            <a:ext cx="11862435" cy="1198880"/>
          </a:xfrm>
          <a:prstGeom prst="rect">
            <a:avLst/>
          </a:prstGeom>
          <a:noFill/>
        </p:spPr>
        <p:txBody>
          <a:bodyPr wrap="square" rtlCol="0">
            <a:spAutoFit/>
          </a:bodyPr>
          <a:lstStyle/>
          <a:p>
            <a:r>
              <a:rPr lang="zh-CN" altLang="en-US" b="1">
                <a:solidFill>
                  <a:schemeClr val="accent1"/>
                </a:solidFill>
              </a:rPr>
              <a:t>二、攻击分析</a:t>
            </a:r>
          </a:p>
          <a:p>
            <a:r>
              <a:rPr lang="zh-CN" altLang="en-US" b="1">
                <a:solidFill>
                  <a:schemeClr val="accent1"/>
                </a:solidFill>
              </a:rPr>
              <a:t>　　所谓攻击分析，即对现有的数字水印系统进行攻击，以检测其鲁棒性，通过分析其弱点所在及其易受攻击的原因，以便在以后的水印系统中加以改进。攻击的目的在于使相应的数字水印系统的检测工具无法正确地恢复水印信号，或不能检测到水印信号的存在。目前常见的攻击有IBM攻击、马赛克攻击、共谋攻击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25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750"/>
                                        <p:tgtEl>
                                          <p:spTgt spid="61"/>
                                        </p:tgtEl>
                                      </p:cBhvr>
                                    </p:animEffect>
                                  </p:childTnLst>
                                </p:cTn>
                              </p:par>
                              <p:par>
                                <p:cTn id="13" presetID="22" presetClass="entr" presetSubtype="2" fill="hold" grpId="0" nodeType="withEffect">
                                  <p:stCondLst>
                                    <p:cond delay="550"/>
                                  </p:stCondLst>
                                  <p:childTnLst>
                                    <p:set>
                                      <p:cBhvr>
                                        <p:cTn id="14" dur="1" fill="hold">
                                          <p:stCondLst>
                                            <p:cond delay="0"/>
                                          </p:stCondLst>
                                        </p:cTn>
                                        <p:tgtEl>
                                          <p:spTgt spid="60"/>
                                        </p:tgtEl>
                                        <p:attrNameLst>
                                          <p:attrName>style.visibility</p:attrName>
                                        </p:attrNameLst>
                                      </p:cBhvr>
                                      <p:to>
                                        <p:strVal val="visible"/>
                                      </p:to>
                                    </p:set>
                                    <p:animEffect transition="in" filter="wipe(right)">
                                      <p:cBhvr>
                                        <p:cTn id="15" dur="350"/>
                                        <p:tgtEl>
                                          <p:spTgt spid="6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750"/>
                                        <p:tgtEl>
                                          <p:spTgt spid="55"/>
                                        </p:tgtEl>
                                      </p:cBhvr>
                                    </p:animEffect>
                                  </p:childTnLst>
                                </p:cTn>
                              </p:par>
                              <p:par>
                                <p:cTn id="19" presetID="22" presetClass="entr" presetSubtype="8" fill="hold" grpId="0" nodeType="withEffect">
                                  <p:stCondLst>
                                    <p:cond delay="55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350"/>
                                        <p:tgtEl>
                                          <p:spTgt spid="54"/>
                                        </p:tgtEl>
                                      </p:cBhvr>
                                    </p:animEffect>
                                  </p:childTnLst>
                                </p:cTn>
                              </p:par>
                              <p:par>
                                <p:cTn id="22" presetID="22" presetClass="entr" presetSubtype="2" fill="hold" grpId="0" nodeType="withEffect">
                                  <p:stCondLst>
                                    <p:cond delay="250"/>
                                  </p:stCondLst>
                                  <p:childTnLst>
                                    <p:set>
                                      <p:cBhvr>
                                        <p:cTn id="23" dur="1" fill="hold">
                                          <p:stCondLst>
                                            <p:cond delay="0"/>
                                          </p:stCondLst>
                                        </p:cTn>
                                        <p:tgtEl>
                                          <p:spTgt spid="58"/>
                                        </p:tgtEl>
                                        <p:attrNameLst>
                                          <p:attrName>style.visibility</p:attrName>
                                        </p:attrNameLst>
                                      </p:cBhvr>
                                      <p:to>
                                        <p:strVal val="visible"/>
                                      </p:to>
                                    </p:set>
                                    <p:animEffect transition="in" filter="wipe(right)">
                                      <p:cBhvr>
                                        <p:cTn id="24" dur="750"/>
                                        <p:tgtEl>
                                          <p:spTgt spid="58"/>
                                        </p:tgtEl>
                                      </p:cBhvr>
                                    </p:animEffect>
                                  </p:childTnLst>
                                </p:cTn>
                              </p:par>
                              <p:par>
                                <p:cTn id="25" presetID="22" presetClass="entr" presetSubtype="2" fill="hold" grpId="0" nodeType="withEffect">
                                  <p:stCondLst>
                                    <p:cond delay="550"/>
                                  </p:stCondLst>
                                  <p:childTnLst>
                                    <p:set>
                                      <p:cBhvr>
                                        <p:cTn id="26" dur="1" fill="hold">
                                          <p:stCondLst>
                                            <p:cond delay="0"/>
                                          </p:stCondLst>
                                        </p:cTn>
                                        <p:tgtEl>
                                          <p:spTgt spid="57"/>
                                        </p:tgtEl>
                                        <p:attrNameLst>
                                          <p:attrName>style.visibility</p:attrName>
                                        </p:attrNameLst>
                                      </p:cBhvr>
                                      <p:to>
                                        <p:strVal val="visible"/>
                                      </p:to>
                                    </p:set>
                                    <p:animEffect transition="in" filter="wipe(right)">
                                      <p:cBhvr>
                                        <p:cTn id="27" dur="3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7" grpId="0"/>
      <p:bldP spid="58" grpId="0"/>
      <p:bldP spid="60" grpId="0"/>
      <p:bldP spid="61"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密码破解</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3.4.1 密码破解原理</a:t>
            </a:r>
          </a:p>
        </p:txBody>
      </p:sp>
      <p:sp>
        <p:nvSpPr>
          <p:cNvPr id="2" name="文本框 1"/>
          <p:cNvSpPr txBox="1"/>
          <p:nvPr/>
        </p:nvSpPr>
        <p:spPr>
          <a:xfrm>
            <a:off x="457835" y="1774825"/>
            <a:ext cx="11523345" cy="1568450"/>
          </a:xfrm>
          <a:prstGeom prst="rect">
            <a:avLst/>
          </a:prstGeom>
          <a:noFill/>
        </p:spPr>
        <p:txBody>
          <a:bodyPr wrap="square" rtlCol="0">
            <a:spAutoFit/>
          </a:bodyPr>
          <a:lstStyle/>
          <a:p>
            <a:r>
              <a:rPr lang="zh-CN" altLang="en-US"/>
              <a:t>　</a:t>
            </a:r>
            <a:r>
              <a:rPr lang="zh-CN" altLang="en-US" sz="2400" b="1">
                <a:solidFill>
                  <a:schemeClr val="accent1"/>
                </a:solidFill>
              </a:rPr>
              <a:t>　密码学根据其研究的范畴可分为密码编码学和密码分析学。密码编码学和密码分析学是相互对立，相互促进并发展的。密码编码学研究密码体制的设计，对信息进行编码表示实现隐蔽信息的一门学问。密码分析学是研究如何破解被加密信息的学问。密码分析者之所以能够成功破译密码，最根本的原因是明文中有冗余度。</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719830" y="4849495"/>
            <a:ext cx="1690370" cy="167640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数学分析攻击法</a:t>
            </a:r>
          </a:p>
        </p:txBody>
      </p:sp>
      <p:sp>
        <p:nvSpPr>
          <p:cNvPr id="20" name="KSO_GT2.1.1"/>
          <p:cNvSpPr txBox="1"/>
          <p:nvPr/>
        </p:nvSpPr>
        <p:spPr>
          <a:xfrm>
            <a:off x="7711652" y="4559088"/>
            <a:ext cx="4421293" cy="156548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数学分析攻击是指密码分析者针对加、解密算法的数学基础和某些密码学特性，通过数学求解的方法来破译密码。</a:t>
            </a:r>
          </a:p>
        </p:txBody>
      </p:sp>
      <p:sp>
        <p:nvSpPr>
          <p:cNvPr id="21" name="椭圆 20"/>
          <p:cNvSpPr/>
          <p:nvPr/>
        </p:nvSpPr>
        <p:spPr>
          <a:xfrm>
            <a:off x="2153285" y="3493135"/>
            <a:ext cx="2155825" cy="21253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统计分析攻击法</a:t>
            </a:r>
          </a:p>
        </p:txBody>
      </p:sp>
      <p:cxnSp>
        <p:nvCxnSpPr>
          <p:cNvPr id="22" name="肘形连接符 27"/>
          <p:cNvCxnSpPr>
            <a:cxnSpLocks noChangeShapeType="1"/>
          </p:cNvCxnSpPr>
          <p:nvPr/>
        </p:nvCxnSpPr>
        <p:spPr bwMode="auto">
          <a:xfrm flipV="1">
            <a:off x="4368904" y="3433520"/>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027" y="2515447"/>
            <a:ext cx="5153660" cy="192870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统计分析攻击是指密码分析者通过分析密文和明文的统计规律来破译密码。</a:t>
            </a:r>
          </a:p>
        </p:txBody>
      </p:sp>
      <p:cxnSp>
        <p:nvCxnSpPr>
          <p:cNvPr id="24" name="肘形连接符 8"/>
          <p:cNvCxnSpPr>
            <a:cxnSpLocks noChangeShapeType="1"/>
          </p:cNvCxnSpPr>
          <p:nvPr/>
        </p:nvCxnSpPr>
        <p:spPr bwMode="auto">
          <a:xfrm flipV="1">
            <a:off x="5410108" y="4975822"/>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938655" y="2139315"/>
            <a:ext cx="1660525" cy="164655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穷举攻击法</a:t>
            </a:r>
          </a:p>
        </p:txBody>
      </p:sp>
      <p:sp>
        <p:nvSpPr>
          <p:cNvPr id="26" name="KSO_GT2.1.1"/>
          <p:cNvSpPr txBox="1"/>
          <p:nvPr/>
        </p:nvSpPr>
        <p:spPr>
          <a:xfrm>
            <a:off x="5898515" y="1295400"/>
            <a:ext cx="5845387" cy="16662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所谓穷举攻击是指密码分析者采用依次试遍所有可能的密钥对所获密文进行解密，直至得到正确的明文；或者用一个确定的密钥对所有可能的明文进行加密，直至得到所获得的密文。</a:t>
            </a:r>
          </a:p>
        </p:txBody>
      </p:sp>
      <p:cxnSp>
        <p:nvCxnSpPr>
          <p:cNvPr id="27" name="肘形连接符 11"/>
          <p:cNvCxnSpPr>
            <a:cxnSpLocks noChangeShapeType="1"/>
          </p:cNvCxnSpPr>
          <p:nvPr/>
        </p:nvCxnSpPr>
        <p:spPr bwMode="auto">
          <a:xfrm flipV="1">
            <a:off x="3599022" y="196259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3.4.2 一般密码破解方法</a:t>
            </a:r>
          </a:p>
        </p:txBody>
      </p:sp>
      <p:sp>
        <p:nvSpPr>
          <p:cNvPr id="2" name="文本框 1"/>
          <p:cNvSpPr txBox="1"/>
          <p:nvPr/>
        </p:nvSpPr>
        <p:spPr>
          <a:xfrm>
            <a:off x="1199515" y="896620"/>
            <a:ext cx="8929370" cy="398780"/>
          </a:xfrm>
          <a:prstGeom prst="rect">
            <a:avLst/>
          </a:prstGeom>
          <a:noFill/>
        </p:spPr>
        <p:txBody>
          <a:bodyPr wrap="square" rtlCol="0">
            <a:spAutoFit/>
          </a:bodyPr>
          <a:lstStyle/>
          <a:p>
            <a:r>
              <a:rPr lang="zh-CN" altLang="en-US" sz="2000" b="1">
                <a:solidFill>
                  <a:schemeClr val="accent1"/>
                </a:solidFill>
              </a:rPr>
              <a:t>攻击或破译密码的方法主要有三种: 穷举攻击、统计分析攻击、数学分析攻击。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75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75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750"/>
                                        <p:tgtEl>
                                          <p:spTgt spid="19"/>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750"/>
                                        <p:tgtEl>
                                          <p:spTgt spid="27"/>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750"/>
                                        <p:tgtEl>
                                          <p:spTgt spid="26"/>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750"/>
                                        <p:tgtEl>
                                          <p:spTgt spid="22"/>
                                        </p:tgtEl>
                                      </p:cBhvr>
                                    </p:animEffect>
                                  </p:childTnLst>
                                </p:cTn>
                              </p:par>
                            </p:childTnLst>
                          </p:cTn>
                        </p:par>
                        <p:par>
                          <p:cTn id="31" fill="hold">
                            <p:stCondLst>
                              <p:cond delay="4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750"/>
                                        <p:tgtEl>
                                          <p:spTgt spid="23"/>
                                        </p:tgtEl>
                                      </p:cBhvr>
                                    </p:animEffect>
                                  </p:childTnLst>
                                </p:cTn>
                              </p:par>
                            </p:childTnLst>
                          </p:cTn>
                        </p:par>
                        <p:par>
                          <p:cTn id="35" fill="hold">
                            <p:stCondLst>
                              <p:cond delay="5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750"/>
                                        <p:tgtEl>
                                          <p:spTgt spid="24"/>
                                        </p:tgtEl>
                                      </p:cBhvr>
                                    </p:animEffect>
                                  </p:childTnLst>
                                </p:cTn>
                              </p:par>
                            </p:childTnLst>
                          </p:cTn>
                        </p:par>
                        <p:par>
                          <p:cTn id="39" fill="hold">
                            <p:stCondLst>
                              <p:cond delay="6500"/>
                            </p:stCondLst>
                            <p:childTnLst>
                              <p:par>
                                <p:cTn id="40" presetID="2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3.4.3 分布式网络密码破解</a:t>
            </a:r>
          </a:p>
        </p:txBody>
      </p:sp>
      <p:sp>
        <p:nvSpPr>
          <p:cNvPr id="2" name="文本框 1"/>
          <p:cNvSpPr txBox="1"/>
          <p:nvPr/>
        </p:nvSpPr>
        <p:spPr>
          <a:xfrm>
            <a:off x="461645" y="1565275"/>
            <a:ext cx="11420475" cy="3169285"/>
          </a:xfrm>
          <a:prstGeom prst="rect">
            <a:avLst/>
          </a:prstGeom>
          <a:noFill/>
        </p:spPr>
        <p:txBody>
          <a:bodyPr wrap="square" rtlCol="0">
            <a:spAutoFit/>
          </a:bodyPr>
          <a:lstStyle/>
          <a:p>
            <a:r>
              <a:rPr lang="zh-CN" altLang="en-US"/>
              <a:t>　　</a:t>
            </a:r>
            <a:r>
              <a:rPr lang="zh-CN" altLang="en-US" sz="2000" b="1">
                <a:solidFill>
                  <a:schemeClr val="accent1"/>
                </a:solidFill>
              </a:rPr>
              <a:t>网格计算是一种把需要进行大量计算的工程数据分割成小块，由多台计算机分别计算，在上传运算结果后再统一合并得出数据结论的技术。整个计算是由成千上万个“节点”组成的“一张网格”。这样组织起来的“虚拟的超级计算机”有两个优势，一个是数据处理能力超强；另一个是能充分利用网上的闲置处理能力。</a:t>
            </a:r>
          </a:p>
          <a:p>
            <a:endParaRPr lang="zh-CN" altLang="en-US" sz="2000" b="1">
              <a:solidFill>
                <a:schemeClr val="accent1"/>
              </a:solidFill>
            </a:endParaRPr>
          </a:p>
          <a:p>
            <a:r>
              <a:rPr lang="zh-CN" altLang="en-US" sz="2000" b="1">
                <a:solidFill>
                  <a:schemeClr val="accent1"/>
                </a:solidFill>
              </a:rPr>
              <a:t>一、分布式网络的设计思想</a:t>
            </a:r>
          </a:p>
          <a:p>
            <a:endParaRPr lang="zh-CN" altLang="en-US" sz="2000" b="1">
              <a:solidFill>
                <a:schemeClr val="accent1"/>
              </a:solidFill>
            </a:endParaRPr>
          </a:p>
          <a:p>
            <a:r>
              <a:rPr lang="zh-CN" altLang="en-US" sz="2000" b="1">
                <a:solidFill>
                  <a:schemeClr val="accent1"/>
                </a:solidFill>
              </a:rPr>
              <a:t>　　分布式网络计算实现过程是对计算任务进行分布处理，由主任务服务器对计算内容进行分片处理，分发给各个计算节点，通过主任务服务器的协调和控制，完成对大计算量任务的处理，并体现了如下两个特点：多CPU 资源和计算的伸缩性。</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3.4.3 分布式网络密码破解</a:t>
            </a:r>
            <a:r>
              <a:rPr lang="zh-CN" sz="2400" b="1" dirty="0">
                <a:solidFill>
                  <a:prstClr val="black">
                    <a:lumMod val="75000"/>
                    <a:lumOff val="25000"/>
                  </a:prstClr>
                </a:solidFill>
                <a:latin typeface="微软雅黑" panose="020B0503020204020204" charset="-122"/>
              </a:rPr>
              <a:t>　</a:t>
            </a:r>
          </a:p>
        </p:txBody>
      </p:sp>
      <p:sp>
        <p:nvSpPr>
          <p:cNvPr id="2" name="文本框 1"/>
          <p:cNvSpPr txBox="1"/>
          <p:nvPr/>
        </p:nvSpPr>
        <p:spPr>
          <a:xfrm>
            <a:off x="152400" y="1195705"/>
            <a:ext cx="11693525" cy="706755"/>
          </a:xfrm>
          <a:prstGeom prst="rect">
            <a:avLst/>
          </a:prstGeom>
          <a:noFill/>
        </p:spPr>
        <p:txBody>
          <a:bodyPr wrap="square" rtlCol="0">
            <a:spAutoFit/>
          </a:bodyPr>
          <a:lstStyle/>
          <a:p>
            <a:r>
              <a:rPr lang="zh-CN" altLang="en-US" sz="2000" b="1">
                <a:solidFill>
                  <a:schemeClr val="accent1"/>
                </a:solidFill>
              </a:rPr>
              <a:t>二、分布式网络的密码破解</a:t>
            </a:r>
          </a:p>
          <a:p>
            <a:r>
              <a:rPr lang="zh-CN" altLang="en-US" sz="2000" b="1">
                <a:solidFill>
                  <a:schemeClr val="accent1"/>
                </a:solidFill>
              </a:rPr>
              <a:t>　　分布式网络密码破解系统的结构分为协调服务器和运算节点两个部分。其系统结构图如图3-7所示：</a:t>
            </a:r>
          </a:p>
        </p:txBody>
      </p:sp>
      <p:grpSp>
        <p:nvGrpSpPr>
          <p:cNvPr id="1073743096" name="组合 1073743095"/>
          <p:cNvGrpSpPr>
            <a:grpSpLocks noRot="1"/>
          </p:cNvGrpSpPr>
          <p:nvPr/>
        </p:nvGrpSpPr>
        <p:grpSpPr>
          <a:xfrm>
            <a:off x="1454150" y="1902460"/>
            <a:ext cx="9283700" cy="4789170"/>
            <a:chOff x="1338" y="3236"/>
            <a:chExt cx="8461" cy="7388"/>
          </a:xfrm>
        </p:grpSpPr>
        <p:grpSp>
          <p:nvGrpSpPr>
            <p:cNvPr id="1073743097" name="组合 1073743096"/>
            <p:cNvGrpSpPr/>
            <p:nvPr/>
          </p:nvGrpSpPr>
          <p:grpSpPr>
            <a:xfrm>
              <a:off x="2574" y="3236"/>
              <a:ext cx="6301" cy="7074"/>
              <a:chOff x="3377" y="1233"/>
              <a:chExt cx="4755" cy="3754"/>
            </a:xfrm>
          </p:grpSpPr>
          <p:sp>
            <p:nvSpPr>
              <p:cNvPr id="1073743098" name="矩形 1073743097"/>
              <p:cNvSpPr/>
              <p:nvPr/>
            </p:nvSpPr>
            <p:spPr>
              <a:xfrm>
                <a:off x="5143" y="1233"/>
                <a:ext cx="1051" cy="269"/>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加密资源输入</a:t>
                </a:r>
                <a:endParaRPr lang="zh-CN" altLang="en-US"/>
              </a:p>
              <a:p>
                <a:endParaRPr lang="zh-CN" altLang="en-US"/>
              </a:p>
            </p:txBody>
          </p:sp>
          <p:sp>
            <p:nvSpPr>
              <p:cNvPr id="1073743099" name="矩形 1073743098"/>
              <p:cNvSpPr/>
              <p:nvPr/>
            </p:nvSpPr>
            <p:spPr>
              <a:xfrm>
                <a:off x="5143" y="1647"/>
                <a:ext cx="1087"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协调服务器</a:t>
                </a:r>
              </a:p>
              <a:p>
                <a:endParaRPr lang="zh-CN" altLang="en-US"/>
              </a:p>
            </p:txBody>
          </p:sp>
          <p:sp>
            <p:nvSpPr>
              <p:cNvPr id="1073743100" name="矩形 1073743099"/>
              <p:cNvSpPr/>
              <p:nvPr/>
            </p:nvSpPr>
            <p:spPr>
              <a:xfrm>
                <a:off x="5143" y="2060"/>
                <a:ext cx="1222" cy="414"/>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加密资源</a:t>
                </a:r>
              </a:p>
              <a:p>
                <a:r>
                  <a:rPr lang="zh-CN" altLang="en-US" sz="1600" b="1">
                    <a:solidFill>
                      <a:schemeClr val="accent1"/>
                    </a:solidFill>
                  </a:rPr>
                  <a:t>　破解任务分片</a:t>
                </a:r>
              </a:p>
              <a:p>
                <a:endParaRPr lang="zh-CN" altLang="en-US"/>
              </a:p>
            </p:txBody>
          </p:sp>
          <p:sp>
            <p:nvSpPr>
              <p:cNvPr id="1073743101" name="矩形 1073743100"/>
              <p:cNvSpPr/>
              <p:nvPr/>
            </p:nvSpPr>
            <p:spPr>
              <a:xfrm>
                <a:off x="5279" y="2640"/>
                <a:ext cx="951" cy="289"/>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r>
                  <a:rPr lang="zh-CN" altLang="en-US" sz="1600" b="1">
                    <a:solidFill>
                      <a:schemeClr val="accent1"/>
                    </a:solidFill>
                  </a:rPr>
                  <a:t>任务队列</a:t>
                </a:r>
              </a:p>
              <a:p>
                <a:endParaRPr lang="zh-CN" altLang="en-US"/>
              </a:p>
            </p:txBody>
          </p:sp>
          <p:sp>
            <p:nvSpPr>
              <p:cNvPr id="1073743102" name="矩形 1073743101"/>
              <p:cNvSpPr/>
              <p:nvPr/>
            </p:nvSpPr>
            <p:spPr>
              <a:xfrm>
                <a:off x="6791" y="3054"/>
                <a:ext cx="952" cy="290"/>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运算节点</a:t>
                </a:r>
              </a:p>
              <a:p>
                <a:endParaRPr lang="zh-CN" altLang="en-US"/>
              </a:p>
            </p:txBody>
          </p:sp>
          <p:sp>
            <p:nvSpPr>
              <p:cNvPr id="1073743103" name="矩形 1073743102"/>
              <p:cNvSpPr/>
              <p:nvPr/>
            </p:nvSpPr>
            <p:spPr>
              <a:xfrm>
                <a:off x="3513" y="3083"/>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运算节点</a:t>
                </a:r>
              </a:p>
              <a:p>
                <a:pPr algn="ctr"/>
                <a:endParaRPr lang="zh-CN" altLang="en-US"/>
              </a:p>
            </p:txBody>
          </p:sp>
          <p:sp>
            <p:nvSpPr>
              <p:cNvPr id="1073743104" name="矩形 1073743103"/>
              <p:cNvSpPr/>
              <p:nvPr/>
            </p:nvSpPr>
            <p:spPr>
              <a:xfrm>
                <a:off x="6655" y="3497"/>
                <a:ext cx="1223"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下载任务运算</a:t>
                </a:r>
                <a:endParaRPr lang="zh-CN" altLang="en-US"/>
              </a:p>
              <a:p>
                <a:endParaRPr lang="zh-CN" altLang="en-US"/>
              </a:p>
            </p:txBody>
          </p:sp>
          <p:sp>
            <p:nvSpPr>
              <p:cNvPr id="1073743105" name="矩形 1073743104"/>
              <p:cNvSpPr/>
              <p:nvPr/>
            </p:nvSpPr>
            <p:spPr>
              <a:xfrm>
                <a:off x="3513" y="3911"/>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解密运算</a:t>
                </a:r>
              </a:p>
              <a:p>
                <a:endParaRPr lang="zh-CN" altLang="en-US"/>
              </a:p>
            </p:txBody>
          </p:sp>
          <p:sp>
            <p:nvSpPr>
              <p:cNvPr id="1073743106" name="矩形 1073743105"/>
              <p:cNvSpPr/>
              <p:nvPr/>
            </p:nvSpPr>
            <p:spPr>
              <a:xfrm>
                <a:off x="3648" y="4325"/>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任务结束</a:t>
                </a:r>
                <a:endParaRPr lang="zh-CN" altLang="en-US"/>
              </a:p>
              <a:p>
                <a:endParaRPr lang="zh-CN" altLang="en-US"/>
              </a:p>
            </p:txBody>
          </p:sp>
          <p:sp>
            <p:nvSpPr>
              <p:cNvPr id="1073743107" name="矩形 1073743106"/>
              <p:cNvSpPr/>
              <p:nvPr/>
            </p:nvSpPr>
            <p:spPr>
              <a:xfrm>
                <a:off x="3648" y="4739"/>
                <a:ext cx="952"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获得密码</a:t>
                </a:r>
              </a:p>
              <a:p>
                <a:endParaRPr lang="zh-CN" altLang="en-US"/>
              </a:p>
            </p:txBody>
          </p:sp>
          <p:sp>
            <p:nvSpPr>
              <p:cNvPr id="1073743108" name="矩形 1073743107"/>
              <p:cNvSpPr/>
              <p:nvPr/>
            </p:nvSpPr>
            <p:spPr>
              <a:xfrm>
                <a:off x="3377" y="3497"/>
                <a:ext cx="1222"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下载任务运算</a:t>
                </a:r>
              </a:p>
              <a:p>
                <a:endParaRPr lang="zh-CN" altLang="en-US"/>
              </a:p>
            </p:txBody>
          </p:sp>
          <p:sp>
            <p:nvSpPr>
              <p:cNvPr id="1073743109" name="矩形 1073743108"/>
              <p:cNvSpPr/>
              <p:nvPr/>
            </p:nvSpPr>
            <p:spPr>
              <a:xfrm>
                <a:off x="6773" y="3911"/>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解密运算</a:t>
                </a:r>
              </a:p>
              <a:p>
                <a:endParaRPr lang="zh-CN" altLang="en-US"/>
              </a:p>
            </p:txBody>
          </p:sp>
          <p:sp>
            <p:nvSpPr>
              <p:cNvPr id="1073743110" name="矩形 1073743109"/>
              <p:cNvSpPr/>
              <p:nvPr/>
            </p:nvSpPr>
            <p:spPr>
              <a:xfrm>
                <a:off x="6501" y="4408"/>
                <a:ext cx="1631" cy="290"/>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pPr algn="ctr"/>
                <a:r>
                  <a:rPr lang="zh-CN" altLang="en-US" sz="1600" b="1">
                    <a:solidFill>
                      <a:schemeClr val="accent1"/>
                    </a:solidFill>
                  </a:rPr>
                  <a:t>任务未完成前结束</a:t>
                </a:r>
              </a:p>
              <a:p>
                <a:endParaRPr lang="zh-CN" altLang="en-US"/>
              </a:p>
            </p:txBody>
          </p:sp>
          <p:sp>
            <p:nvSpPr>
              <p:cNvPr id="1073743111" name="直接连接符 1073743110"/>
              <p:cNvSpPr/>
              <p:nvPr/>
            </p:nvSpPr>
            <p:spPr>
              <a:xfrm>
                <a:off x="5686" y="1481"/>
                <a:ext cx="1" cy="166"/>
              </a:xfrm>
              <a:prstGeom prst="line">
                <a:avLst/>
              </a:prstGeom>
              <a:ln w="9525" cap="flat" cmpd="sng">
                <a:solidFill>
                  <a:srgbClr val="000000"/>
                </a:solidFill>
                <a:prstDash val="solid"/>
                <a:headEnd type="none" w="med" len="med"/>
                <a:tailEnd type="none" w="med" len="med"/>
              </a:ln>
            </p:spPr>
          </p:sp>
          <p:sp>
            <p:nvSpPr>
              <p:cNvPr id="1073743112" name="直接连接符 1073743111"/>
              <p:cNvSpPr/>
              <p:nvPr/>
            </p:nvSpPr>
            <p:spPr>
              <a:xfrm>
                <a:off x="5686" y="1895"/>
                <a:ext cx="1" cy="165"/>
              </a:xfrm>
              <a:prstGeom prst="line">
                <a:avLst/>
              </a:prstGeom>
              <a:ln w="9525" cap="flat" cmpd="sng">
                <a:solidFill>
                  <a:srgbClr val="000000"/>
                </a:solidFill>
                <a:prstDash val="solid"/>
                <a:headEnd type="none" w="med" len="med"/>
                <a:tailEnd type="none" w="med" len="med"/>
              </a:ln>
            </p:spPr>
          </p:sp>
          <p:sp>
            <p:nvSpPr>
              <p:cNvPr id="1073743113" name="直接连接符 1073743112"/>
              <p:cNvSpPr/>
              <p:nvPr/>
            </p:nvSpPr>
            <p:spPr>
              <a:xfrm>
                <a:off x="5686" y="2474"/>
                <a:ext cx="1" cy="166"/>
              </a:xfrm>
              <a:prstGeom prst="line">
                <a:avLst/>
              </a:prstGeom>
              <a:ln w="9525" cap="flat" cmpd="sng">
                <a:solidFill>
                  <a:srgbClr val="000000"/>
                </a:solidFill>
                <a:prstDash val="solid"/>
                <a:headEnd type="none" w="med" len="med"/>
                <a:tailEnd type="none" w="med" len="med"/>
              </a:ln>
            </p:spPr>
          </p:sp>
          <p:sp>
            <p:nvSpPr>
              <p:cNvPr id="1073743114" name="直接连接符 1073743113"/>
              <p:cNvSpPr/>
              <p:nvPr/>
            </p:nvSpPr>
            <p:spPr>
              <a:xfrm>
                <a:off x="6230" y="2752"/>
                <a:ext cx="951" cy="1"/>
              </a:xfrm>
              <a:prstGeom prst="line">
                <a:avLst/>
              </a:prstGeom>
              <a:ln w="9525" cap="flat" cmpd="sng">
                <a:solidFill>
                  <a:srgbClr val="000000"/>
                </a:solidFill>
                <a:prstDash val="solid"/>
                <a:headEnd type="none" w="med" len="med"/>
                <a:tailEnd type="none" w="med" len="med"/>
              </a:ln>
            </p:spPr>
          </p:sp>
          <p:sp>
            <p:nvSpPr>
              <p:cNvPr id="1073743115" name="直接连接符 1073743114"/>
              <p:cNvSpPr/>
              <p:nvPr/>
            </p:nvSpPr>
            <p:spPr>
              <a:xfrm flipH="1">
                <a:off x="4056" y="2752"/>
                <a:ext cx="1223" cy="1"/>
              </a:xfrm>
              <a:prstGeom prst="line">
                <a:avLst/>
              </a:prstGeom>
              <a:ln w="9525" cap="flat" cmpd="sng">
                <a:solidFill>
                  <a:srgbClr val="000000"/>
                </a:solidFill>
                <a:prstDash val="solid"/>
                <a:headEnd type="none" w="med" len="med"/>
                <a:tailEnd type="none" w="med" len="med"/>
              </a:ln>
            </p:spPr>
          </p:sp>
          <p:sp>
            <p:nvSpPr>
              <p:cNvPr id="1073743116" name="直接连接符 1073743115"/>
              <p:cNvSpPr/>
              <p:nvPr/>
            </p:nvSpPr>
            <p:spPr>
              <a:xfrm>
                <a:off x="4056" y="2752"/>
                <a:ext cx="1" cy="331"/>
              </a:xfrm>
              <a:prstGeom prst="line">
                <a:avLst/>
              </a:prstGeom>
              <a:ln w="9525" cap="flat" cmpd="sng">
                <a:solidFill>
                  <a:srgbClr val="000000"/>
                </a:solidFill>
                <a:prstDash val="solid"/>
                <a:headEnd type="none" w="med" len="med"/>
                <a:tailEnd type="triangle" w="med" len="med"/>
              </a:ln>
            </p:spPr>
          </p:sp>
          <p:sp>
            <p:nvSpPr>
              <p:cNvPr id="1073743117" name="直接连接符 1073743116"/>
              <p:cNvSpPr/>
              <p:nvPr/>
            </p:nvSpPr>
            <p:spPr>
              <a:xfrm>
                <a:off x="7181" y="2752"/>
                <a:ext cx="1" cy="331"/>
              </a:xfrm>
              <a:prstGeom prst="line">
                <a:avLst/>
              </a:prstGeom>
              <a:ln w="9525" cap="flat" cmpd="sng">
                <a:solidFill>
                  <a:srgbClr val="000000"/>
                </a:solidFill>
                <a:prstDash val="solid"/>
                <a:headEnd type="none" w="med" len="med"/>
                <a:tailEnd type="triangle" w="med" len="med"/>
              </a:ln>
            </p:spPr>
          </p:sp>
          <p:sp>
            <p:nvSpPr>
              <p:cNvPr id="1073743118" name="直接连接符 1073743117"/>
              <p:cNvSpPr/>
              <p:nvPr/>
            </p:nvSpPr>
            <p:spPr>
              <a:xfrm>
                <a:off x="4056" y="3331"/>
                <a:ext cx="1" cy="167"/>
              </a:xfrm>
              <a:prstGeom prst="line">
                <a:avLst/>
              </a:prstGeom>
              <a:ln w="9525" cap="flat" cmpd="sng">
                <a:solidFill>
                  <a:srgbClr val="000000"/>
                </a:solidFill>
                <a:prstDash val="solid"/>
                <a:headEnd type="none" w="med" len="med"/>
                <a:tailEnd type="none" w="med" len="med"/>
              </a:ln>
            </p:spPr>
          </p:sp>
          <p:sp>
            <p:nvSpPr>
              <p:cNvPr id="1073743119" name="直接连接符 1073743118"/>
              <p:cNvSpPr/>
              <p:nvPr/>
            </p:nvSpPr>
            <p:spPr>
              <a:xfrm>
                <a:off x="4056" y="3745"/>
                <a:ext cx="1" cy="166"/>
              </a:xfrm>
              <a:prstGeom prst="line">
                <a:avLst/>
              </a:prstGeom>
              <a:ln w="9525" cap="flat" cmpd="sng">
                <a:solidFill>
                  <a:srgbClr val="000000"/>
                </a:solidFill>
                <a:prstDash val="solid"/>
                <a:headEnd type="none" w="med" len="med"/>
                <a:tailEnd type="none" w="med" len="med"/>
              </a:ln>
            </p:spPr>
          </p:sp>
          <p:sp>
            <p:nvSpPr>
              <p:cNvPr id="1073743120" name="直接连接符 1073743119"/>
              <p:cNvSpPr/>
              <p:nvPr/>
            </p:nvSpPr>
            <p:spPr>
              <a:xfrm>
                <a:off x="4056" y="4159"/>
                <a:ext cx="1" cy="166"/>
              </a:xfrm>
              <a:prstGeom prst="line">
                <a:avLst/>
              </a:prstGeom>
              <a:ln w="9525" cap="flat" cmpd="sng">
                <a:solidFill>
                  <a:srgbClr val="000000"/>
                </a:solidFill>
                <a:prstDash val="solid"/>
                <a:headEnd type="none" w="med" len="med"/>
                <a:tailEnd type="none" w="med" len="med"/>
              </a:ln>
            </p:spPr>
          </p:sp>
          <p:sp>
            <p:nvSpPr>
              <p:cNvPr id="1073743121" name="直接连接符 1073743120"/>
              <p:cNvSpPr/>
              <p:nvPr/>
            </p:nvSpPr>
            <p:spPr>
              <a:xfrm>
                <a:off x="4056" y="4573"/>
                <a:ext cx="1" cy="166"/>
              </a:xfrm>
              <a:prstGeom prst="line">
                <a:avLst/>
              </a:prstGeom>
              <a:ln w="9525" cap="flat" cmpd="sng">
                <a:solidFill>
                  <a:srgbClr val="000000"/>
                </a:solidFill>
                <a:prstDash val="solid"/>
                <a:headEnd type="none" w="med" len="med"/>
                <a:tailEnd type="none" w="med" len="med"/>
              </a:ln>
            </p:spPr>
          </p:sp>
          <p:sp>
            <p:nvSpPr>
              <p:cNvPr id="1073743122" name="直接连接符 1073743121"/>
              <p:cNvSpPr/>
              <p:nvPr/>
            </p:nvSpPr>
            <p:spPr>
              <a:xfrm>
                <a:off x="7181" y="3331"/>
                <a:ext cx="1" cy="167"/>
              </a:xfrm>
              <a:prstGeom prst="line">
                <a:avLst/>
              </a:prstGeom>
              <a:ln w="9525" cap="flat" cmpd="sng">
                <a:solidFill>
                  <a:srgbClr val="000000"/>
                </a:solidFill>
                <a:prstDash val="solid"/>
                <a:headEnd type="none" w="med" len="med"/>
                <a:tailEnd type="none" w="med" len="med"/>
              </a:ln>
            </p:spPr>
          </p:sp>
          <p:sp>
            <p:nvSpPr>
              <p:cNvPr id="1073743123" name="直接连接符 1073743122"/>
              <p:cNvSpPr/>
              <p:nvPr/>
            </p:nvSpPr>
            <p:spPr>
              <a:xfrm>
                <a:off x="7181" y="3745"/>
                <a:ext cx="1" cy="166"/>
              </a:xfrm>
              <a:prstGeom prst="line">
                <a:avLst/>
              </a:prstGeom>
              <a:ln w="9525" cap="flat" cmpd="sng">
                <a:solidFill>
                  <a:srgbClr val="000000"/>
                </a:solidFill>
                <a:prstDash val="solid"/>
                <a:headEnd type="none" w="med" len="med"/>
                <a:tailEnd type="none" w="med" len="med"/>
              </a:ln>
            </p:spPr>
          </p:sp>
          <p:sp>
            <p:nvSpPr>
              <p:cNvPr id="1073743124" name="直接连接符 1073743123"/>
              <p:cNvSpPr/>
              <p:nvPr/>
            </p:nvSpPr>
            <p:spPr>
              <a:xfrm>
                <a:off x="7181" y="4159"/>
                <a:ext cx="1" cy="249"/>
              </a:xfrm>
              <a:prstGeom prst="line">
                <a:avLst/>
              </a:prstGeom>
              <a:ln w="9525" cap="flat" cmpd="sng">
                <a:solidFill>
                  <a:srgbClr val="000000"/>
                </a:solidFill>
                <a:prstDash val="solid"/>
                <a:headEnd type="none" w="med" len="med"/>
                <a:tailEnd type="none" w="med" len="med"/>
              </a:ln>
            </p:spPr>
          </p:sp>
        </p:grpSp>
        <p:sp>
          <p:nvSpPr>
            <p:cNvPr id="1073743125" name="直接连接符 1073743124"/>
            <p:cNvSpPr/>
            <p:nvPr/>
          </p:nvSpPr>
          <p:spPr>
            <a:xfrm flipH="1">
              <a:off x="1338" y="10153"/>
              <a:ext cx="1619" cy="2"/>
            </a:xfrm>
            <a:prstGeom prst="line">
              <a:avLst/>
            </a:prstGeom>
            <a:ln w="9525" cap="flat" cmpd="sng">
              <a:solidFill>
                <a:srgbClr val="000000"/>
              </a:solidFill>
              <a:prstDash val="solid"/>
              <a:headEnd type="none" w="med" len="med"/>
              <a:tailEnd type="none" w="med" len="med"/>
            </a:ln>
          </p:spPr>
        </p:sp>
        <p:sp>
          <p:nvSpPr>
            <p:cNvPr id="1073743126" name="直接连接符 1073743125"/>
            <p:cNvSpPr/>
            <p:nvPr/>
          </p:nvSpPr>
          <p:spPr>
            <a:xfrm flipV="1">
              <a:off x="1338" y="8906"/>
              <a:ext cx="2" cy="1247"/>
            </a:xfrm>
            <a:prstGeom prst="line">
              <a:avLst/>
            </a:prstGeom>
            <a:ln w="9525" cap="flat" cmpd="sng">
              <a:solidFill>
                <a:srgbClr val="000000"/>
              </a:solidFill>
              <a:prstDash val="solid"/>
              <a:headEnd type="none" w="med" len="med"/>
              <a:tailEnd type="none" w="med" len="med"/>
            </a:ln>
          </p:spPr>
        </p:sp>
        <p:sp>
          <p:nvSpPr>
            <p:cNvPr id="1073743127" name="直接连接符 1073743126"/>
            <p:cNvSpPr/>
            <p:nvPr/>
          </p:nvSpPr>
          <p:spPr>
            <a:xfrm flipV="1">
              <a:off x="1338" y="7815"/>
              <a:ext cx="1" cy="778"/>
            </a:xfrm>
            <a:prstGeom prst="line">
              <a:avLst/>
            </a:prstGeom>
            <a:ln w="9525" cap="flat" cmpd="sng">
              <a:solidFill>
                <a:srgbClr val="000000"/>
              </a:solidFill>
              <a:prstDash val="solid"/>
              <a:headEnd type="none" w="med" len="med"/>
              <a:tailEnd type="none" w="med" len="med"/>
            </a:ln>
          </p:spPr>
        </p:sp>
        <p:sp>
          <p:nvSpPr>
            <p:cNvPr id="1073743128" name="直接连接符 1073743127"/>
            <p:cNvSpPr/>
            <p:nvPr/>
          </p:nvSpPr>
          <p:spPr>
            <a:xfrm>
              <a:off x="1338" y="7815"/>
              <a:ext cx="1260" cy="1"/>
            </a:xfrm>
            <a:prstGeom prst="line">
              <a:avLst/>
            </a:prstGeom>
            <a:ln w="9525" cap="flat" cmpd="sng">
              <a:solidFill>
                <a:srgbClr val="000000"/>
              </a:solidFill>
              <a:prstDash val="solid"/>
              <a:headEnd type="none" w="med" len="med"/>
              <a:tailEnd type="triangle" w="med" len="med"/>
            </a:ln>
          </p:spPr>
        </p:sp>
        <p:sp>
          <p:nvSpPr>
            <p:cNvPr id="1073743129" name="直接连接符 1073743128"/>
            <p:cNvSpPr/>
            <p:nvPr/>
          </p:nvSpPr>
          <p:spPr>
            <a:xfrm>
              <a:off x="3498" y="10310"/>
              <a:ext cx="1" cy="313"/>
            </a:xfrm>
            <a:prstGeom prst="line">
              <a:avLst/>
            </a:prstGeom>
            <a:ln w="9525" cap="flat" cmpd="sng">
              <a:solidFill>
                <a:srgbClr val="000000"/>
              </a:solidFill>
              <a:prstDash val="solid"/>
              <a:headEnd type="none" w="med" len="med"/>
              <a:tailEnd type="none" w="med" len="med"/>
            </a:ln>
          </p:spPr>
        </p:sp>
        <p:sp>
          <p:nvSpPr>
            <p:cNvPr id="1073743130" name="直接连接符 1073743129"/>
            <p:cNvSpPr/>
            <p:nvPr/>
          </p:nvSpPr>
          <p:spPr>
            <a:xfrm flipH="1">
              <a:off x="2058" y="10623"/>
              <a:ext cx="1440" cy="1"/>
            </a:xfrm>
            <a:prstGeom prst="line">
              <a:avLst/>
            </a:prstGeom>
            <a:ln w="9525" cap="flat" cmpd="sng">
              <a:solidFill>
                <a:srgbClr val="000000"/>
              </a:solidFill>
              <a:prstDash val="solid"/>
              <a:headEnd type="none" w="med" len="med"/>
              <a:tailEnd type="none" w="med" len="med"/>
            </a:ln>
          </p:spPr>
        </p:sp>
        <p:sp>
          <p:nvSpPr>
            <p:cNvPr id="1073743131" name="直接连接符 1073743130"/>
            <p:cNvSpPr/>
            <p:nvPr/>
          </p:nvSpPr>
          <p:spPr>
            <a:xfrm flipV="1">
              <a:off x="2058" y="10310"/>
              <a:ext cx="1" cy="314"/>
            </a:xfrm>
            <a:prstGeom prst="line">
              <a:avLst/>
            </a:prstGeom>
            <a:ln w="9525" cap="flat" cmpd="sng">
              <a:solidFill>
                <a:srgbClr val="000000"/>
              </a:solidFill>
              <a:prstDash val="solid"/>
              <a:headEnd type="none" w="med" len="med"/>
              <a:tailEnd type="none" w="med" len="med"/>
            </a:ln>
          </p:spPr>
        </p:sp>
        <p:sp>
          <p:nvSpPr>
            <p:cNvPr id="1073743132" name="直接连接符 1073743131"/>
            <p:cNvSpPr/>
            <p:nvPr/>
          </p:nvSpPr>
          <p:spPr>
            <a:xfrm flipV="1">
              <a:off x="2058" y="7969"/>
              <a:ext cx="1" cy="2030"/>
            </a:xfrm>
            <a:prstGeom prst="line">
              <a:avLst/>
            </a:prstGeom>
            <a:ln w="9525" cap="flat" cmpd="sng">
              <a:solidFill>
                <a:srgbClr val="000000"/>
              </a:solidFill>
              <a:prstDash val="solid"/>
              <a:headEnd type="none" w="med" len="med"/>
              <a:tailEnd type="none" w="med" len="med"/>
            </a:ln>
          </p:spPr>
        </p:sp>
        <p:sp>
          <p:nvSpPr>
            <p:cNvPr id="1073743133" name="直接连接符 1073743132"/>
            <p:cNvSpPr/>
            <p:nvPr/>
          </p:nvSpPr>
          <p:spPr>
            <a:xfrm flipV="1">
              <a:off x="2058" y="4382"/>
              <a:ext cx="1" cy="1716"/>
            </a:xfrm>
            <a:prstGeom prst="line">
              <a:avLst/>
            </a:prstGeom>
            <a:ln w="9525" cap="flat" cmpd="sng">
              <a:solidFill>
                <a:srgbClr val="000000"/>
              </a:solidFill>
              <a:prstDash val="solid"/>
              <a:headEnd type="none" w="med" len="med"/>
              <a:tailEnd type="none" w="med" len="med"/>
            </a:ln>
          </p:spPr>
        </p:sp>
        <p:sp>
          <p:nvSpPr>
            <p:cNvPr id="1073743134" name="直接连接符 1073743133"/>
            <p:cNvSpPr/>
            <p:nvPr/>
          </p:nvSpPr>
          <p:spPr>
            <a:xfrm flipV="1">
              <a:off x="2058" y="6410"/>
              <a:ext cx="1" cy="1248"/>
            </a:xfrm>
            <a:prstGeom prst="line">
              <a:avLst/>
            </a:prstGeom>
            <a:ln w="9525" cap="flat" cmpd="sng">
              <a:solidFill>
                <a:srgbClr val="000000"/>
              </a:solidFill>
              <a:prstDash val="solid"/>
              <a:headEnd type="none" w="med" len="med"/>
              <a:tailEnd type="none" w="med" len="med"/>
            </a:ln>
          </p:spPr>
        </p:sp>
        <p:sp>
          <p:nvSpPr>
            <p:cNvPr id="1073743135" name="直接连接符 1073743134"/>
            <p:cNvSpPr/>
            <p:nvPr/>
          </p:nvSpPr>
          <p:spPr>
            <a:xfrm>
              <a:off x="2058" y="4383"/>
              <a:ext cx="2880" cy="1"/>
            </a:xfrm>
            <a:prstGeom prst="line">
              <a:avLst/>
            </a:prstGeom>
            <a:ln w="9525" cap="flat" cmpd="sng">
              <a:solidFill>
                <a:srgbClr val="000000"/>
              </a:solidFill>
              <a:prstDash val="solid"/>
              <a:headEnd type="none" w="med" len="med"/>
              <a:tailEnd type="triangle" w="med" len="med"/>
            </a:ln>
          </p:spPr>
        </p:sp>
        <p:sp>
          <p:nvSpPr>
            <p:cNvPr id="1073743136" name="直接连接符 1073743135"/>
            <p:cNvSpPr/>
            <p:nvPr/>
          </p:nvSpPr>
          <p:spPr>
            <a:xfrm>
              <a:off x="8898" y="9530"/>
              <a:ext cx="900" cy="1"/>
            </a:xfrm>
            <a:prstGeom prst="line">
              <a:avLst/>
            </a:prstGeom>
            <a:ln w="9525" cap="flat" cmpd="sng">
              <a:solidFill>
                <a:srgbClr val="000000"/>
              </a:solidFill>
              <a:prstDash val="solid"/>
              <a:headEnd type="none" w="med" len="med"/>
              <a:tailEnd type="none" w="med" len="med"/>
            </a:ln>
          </p:spPr>
        </p:sp>
        <p:sp>
          <p:nvSpPr>
            <p:cNvPr id="1073743137" name="直接连接符 1073743136"/>
            <p:cNvSpPr/>
            <p:nvPr/>
          </p:nvSpPr>
          <p:spPr>
            <a:xfrm flipV="1">
              <a:off x="9798" y="7970"/>
              <a:ext cx="1" cy="1560"/>
            </a:xfrm>
            <a:prstGeom prst="line">
              <a:avLst/>
            </a:prstGeom>
            <a:ln w="9525" cap="flat" cmpd="sng">
              <a:solidFill>
                <a:srgbClr val="000000"/>
              </a:solidFill>
              <a:prstDash val="solid"/>
              <a:headEnd type="none" w="med" len="med"/>
              <a:tailEnd type="none" w="med" len="med"/>
            </a:ln>
          </p:spPr>
        </p:sp>
        <p:sp>
          <p:nvSpPr>
            <p:cNvPr id="1073743138" name="直接连接符 1073743137"/>
            <p:cNvSpPr/>
            <p:nvPr/>
          </p:nvSpPr>
          <p:spPr>
            <a:xfrm flipV="1">
              <a:off x="9798" y="4382"/>
              <a:ext cx="1" cy="2652"/>
            </a:xfrm>
            <a:prstGeom prst="line">
              <a:avLst/>
            </a:prstGeom>
            <a:ln w="9525" cap="flat" cmpd="sng">
              <a:solidFill>
                <a:srgbClr val="000000"/>
              </a:solidFill>
              <a:prstDash val="solid"/>
              <a:headEnd type="none" w="med" len="med"/>
              <a:tailEnd type="none" w="med" len="med"/>
            </a:ln>
          </p:spPr>
        </p:sp>
        <p:sp>
          <p:nvSpPr>
            <p:cNvPr id="1073743139" name="直接连接符 1073743138"/>
            <p:cNvSpPr/>
            <p:nvPr/>
          </p:nvSpPr>
          <p:spPr>
            <a:xfrm flipH="1">
              <a:off x="6378" y="4382"/>
              <a:ext cx="3420" cy="1"/>
            </a:xfrm>
            <a:prstGeom prst="line">
              <a:avLst/>
            </a:prstGeom>
            <a:ln w="9525" cap="flat" cmpd="sng">
              <a:solidFill>
                <a:srgbClr val="000000"/>
              </a:solidFill>
              <a:prstDash val="solid"/>
              <a:headEnd type="none" w="med" len="med"/>
              <a:tailEnd type="triangle" w="med" len="med"/>
            </a:ln>
          </p:spPr>
        </p:sp>
        <p:sp>
          <p:nvSpPr>
            <p:cNvPr id="1073743140" name="任意多边形 1073743139"/>
            <p:cNvSpPr/>
            <p:nvPr/>
          </p:nvSpPr>
          <p:spPr>
            <a:xfrm>
              <a:off x="2058" y="9998"/>
              <a:ext cx="180" cy="312"/>
            </a:xfrm>
            <a:custGeom>
              <a:avLst/>
              <a:gdLst/>
              <a:ahLst/>
              <a:cxnLst/>
              <a:rect l="0" t="0" r="0" b="0"/>
              <a:pathLst>
                <a:path w="180" h="312">
                  <a:moveTo>
                    <a:pt x="0" y="312"/>
                  </a:moveTo>
                  <a:cubicBezTo>
                    <a:pt x="90" y="260"/>
                    <a:pt x="180" y="208"/>
                    <a:pt x="180" y="156"/>
                  </a:cubicBezTo>
                  <a:cubicBezTo>
                    <a:pt x="180" y="104"/>
                    <a:pt x="30" y="26"/>
                    <a:pt x="0" y="0"/>
                  </a:cubicBez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1073743141" name="任意多边形 1073743140"/>
            <p:cNvSpPr/>
            <p:nvPr/>
          </p:nvSpPr>
          <p:spPr>
            <a:xfrm>
              <a:off x="2058" y="7658"/>
              <a:ext cx="180" cy="312"/>
            </a:xfrm>
            <a:custGeom>
              <a:avLst/>
              <a:gdLst/>
              <a:ahLst/>
              <a:cxnLst/>
              <a:rect l="0" t="0" r="0" b="0"/>
              <a:pathLst>
                <a:path w="180" h="312">
                  <a:moveTo>
                    <a:pt x="0" y="312"/>
                  </a:moveTo>
                  <a:cubicBezTo>
                    <a:pt x="90" y="260"/>
                    <a:pt x="180" y="208"/>
                    <a:pt x="180" y="156"/>
                  </a:cubicBezTo>
                  <a:cubicBezTo>
                    <a:pt x="180" y="104"/>
                    <a:pt x="90" y="52"/>
                    <a:pt x="0" y="0"/>
                  </a:cubicBez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grpSp>
      <p:sp>
        <p:nvSpPr>
          <p:cNvPr id="1073743142" name="矩形 1073743141"/>
          <p:cNvSpPr/>
          <p:nvPr/>
        </p:nvSpPr>
        <p:spPr>
          <a:xfrm flipH="1">
            <a:off x="1296670" y="5306695"/>
            <a:ext cx="456565" cy="372745"/>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r>
              <a:rPr lang="zh-CN" altLang="en-US" sz="1600" b="1">
                <a:solidFill>
                  <a:schemeClr val="accent1"/>
                </a:solidFill>
              </a:rPr>
              <a:t>否</a:t>
            </a:r>
            <a:endParaRPr lang="zh-CN" altLang="en-US"/>
          </a:p>
          <a:p>
            <a:endParaRPr lang="zh-CN" altLang="en-US"/>
          </a:p>
        </p:txBody>
      </p:sp>
      <p:sp>
        <p:nvSpPr>
          <p:cNvPr id="1073743144" name="矩形 1073743143"/>
          <p:cNvSpPr/>
          <p:nvPr/>
        </p:nvSpPr>
        <p:spPr>
          <a:xfrm>
            <a:off x="1979295" y="3557270"/>
            <a:ext cx="332105" cy="374015"/>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r>
              <a:rPr lang="zh-CN" altLang="en-US" sz="1600" b="1">
                <a:solidFill>
                  <a:schemeClr val="accent1"/>
                </a:solidFill>
              </a:rPr>
              <a:t>是</a:t>
            </a:r>
            <a:endParaRPr lang="zh-CN" altLang="en-US"/>
          </a:p>
          <a:p>
            <a:endParaRPr lang="zh-CN" altLang="en-US"/>
          </a:p>
        </p:txBody>
      </p:sp>
      <p:sp>
        <p:nvSpPr>
          <p:cNvPr id="1073743143" name="矩形 1073743142"/>
          <p:cNvSpPr/>
          <p:nvPr/>
        </p:nvSpPr>
        <p:spPr>
          <a:xfrm>
            <a:off x="10236835" y="4163060"/>
            <a:ext cx="1000760" cy="808990"/>
          </a:xfrm>
          <a:prstGeom prst="rect">
            <a:avLst/>
          </a:prstGeom>
          <a:solidFill>
            <a:srgbClr val="FFFFFF"/>
          </a:solidFill>
          <a:ln w="9525" cap="flat" cmpd="sng">
            <a:solidFill>
              <a:srgbClr val="000000"/>
            </a:solidFill>
            <a:prstDash val="solid"/>
            <a:miter/>
            <a:headEnd type="none" w="med" len="med"/>
            <a:tailEnd type="none" w="med" len="med"/>
          </a:ln>
        </p:spPr>
        <p:txBody>
          <a:bodyPr wrap="square"/>
          <a:lstStyle/>
          <a:p>
            <a:r>
              <a:rPr lang="zh-CN" altLang="en-US" sz="1600" b="1">
                <a:solidFill>
                  <a:schemeClr val="accent1"/>
                </a:solidFill>
              </a:rPr>
              <a:t>对未完成任务进行标记</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3.4.3 分布式网络密码破解</a:t>
            </a:r>
            <a:r>
              <a:rPr lang="zh-CN" sz="2400" b="1" dirty="0">
                <a:solidFill>
                  <a:prstClr val="black">
                    <a:lumMod val="75000"/>
                    <a:lumOff val="25000"/>
                  </a:prstClr>
                </a:solidFill>
                <a:latin typeface="微软雅黑" panose="020B0503020204020204" charset="-122"/>
                <a:sym typeface="+mn-ea"/>
              </a:rPr>
              <a:t>　</a:t>
            </a:r>
            <a:endParaRPr lang="zh-CN" altLang="en-US" sz="2400" b="1" dirty="0">
              <a:solidFill>
                <a:prstClr val="black">
                  <a:lumMod val="75000"/>
                  <a:lumOff val="25000"/>
                </a:prstClr>
              </a:solidFill>
              <a:latin typeface="微软雅黑" panose="020B0503020204020204" charset="-122"/>
            </a:endParaRPr>
          </a:p>
        </p:txBody>
      </p:sp>
      <p:sp>
        <p:nvSpPr>
          <p:cNvPr id="175" name="上弧形箭头 2"/>
          <p:cNvSpPr/>
          <p:nvPr/>
        </p:nvSpPr>
        <p:spPr bwMode="auto">
          <a:xfrm rot="19829800">
            <a:off x="4047490" y="2856230"/>
            <a:ext cx="1995805" cy="1661160"/>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8" name="上弧形箭头 2"/>
          <p:cNvSpPr/>
          <p:nvPr/>
        </p:nvSpPr>
        <p:spPr bwMode="auto">
          <a:xfrm rot="19829800" flipH="1" flipV="1">
            <a:off x="6276340" y="4457065"/>
            <a:ext cx="1958975" cy="1640205"/>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0" name="TextBox 15"/>
          <p:cNvSpPr txBox="1"/>
          <p:nvPr/>
        </p:nvSpPr>
        <p:spPr bwMode="auto">
          <a:xfrm>
            <a:off x="558165" y="2573655"/>
            <a:ext cx="3186007"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sym typeface="+mn-ea"/>
              </a:rPr>
              <a:t>只要在独立的IP节点机器中安装相应客户端程序，无需对局域网和参与的运算节点机器作重新配置。</a:t>
            </a:r>
          </a:p>
        </p:txBody>
      </p:sp>
      <p:sp>
        <p:nvSpPr>
          <p:cNvPr id="182" name="上弧形箭头 2"/>
          <p:cNvSpPr/>
          <p:nvPr/>
        </p:nvSpPr>
        <p:spPr bwMode="auto">
          <a:xfrm rot="1770200" flipH="1">
            <a:off x="6271260" y="2845435"/>
            <a:ext cx="1970405" cy="1655445"/>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cxnSp>
        <p:nvCxnSpPr>
          <p:cNvPr id="184" name="直接连接符 183"/>
          <p:cNvCxnSpPr/>
          <p:nvPr/>
        </p:nvCxnSpPr>
        <p:spPr bwMode="auto">
          <a:xfrm>
            <a:off x="7421991" y="3131665"/>
            <a:ext cx="1090096" cy="0"/>
          </a:xfrm>
          <a:prstGeom prst="line">
            <a:avLst/>
          </a:prstGeom>
          <a:noFill/>
          <a:ln w="28575" cap="flat" cmpd="sng" algn="ctr">
            <a:solidFill>
              <a:srgbClr val="003466"/>
            </a:solidFill>
            <a:prstDash val="solid"/>
            <a:headEnd type="diamond" w="med" len="med"/>
            <a:tailEnd type="diamond" w="med" len="med"/>
          </a:ln>
          <a:effectLst/>
        </p:spPr>
      </p:cxnSp>
      <p:sp>
        <p:nvSpPr>
          <p:cNvPr id="185" name="TextBox 18"/>
          <p:cNvSpPr txBox="1"/>
          <p:nvPr/>
        </p:nvSpPr>
        <p:spPr bwMode="auto">
          <a:xfrm>
            <a:off x="8742045" y="2573655"/>
            <a:ext cx="3314065"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rPr>
              <a:t>解密计算任务进行分片和分发，使每台节点机器无法得知解密资源的完整内容，从而在结构上确保了系统的安全性，这点至关重要。</a:t>
            </a:r>
          </a:p>
        </p:txBody>
      </p:sp>
      <p:cxnSp>
        <p:nvCxnSpPr>
          <p:cNvPr id="186" name="直接连接符 185"/>
          <p:cNvCxnSpPr/>
          <p:nvPr/>
        </p:nvCxnSpPr>
        <p:spPr bwMode="auto">
          <a:xfrm>
            <a:off x="7421508" y="6006637"/>
            <a:ext cx="1090096" cy="0"/>
          </a:xfrm>
          <a:prstGeom prst="line">
            <a:avLst/>
          </a:prstGeom>
          <a:noFill/>
          <a:ln w="28575" cap="flat" cmpd="sng" algn="ctr">
            <a:solidFill>
              <a:srgbClr val="003466"/>
            </a:solidFill>
            <a:prstDash val="solid"/>
            <a:headEnd type="diamond" w="med" len="med"/>
            <a:tailEnd type="diamond" w="med" len="med"/>
          </a:ln>
          <a:effectLst/>
        </p:spPr>
      </p:cxnSp>
      <p:sp>
        <p:nvSpPr>
          <p:cNvPr id="187" name="TextBox 20"/>
          <p:cNvSpPr txBox="1"/>
          <p:nvPr/>
        </p:nvSpPr>
        <p:spPr bwMode="auto">
          <a:xfrm>
            <a:off x="8742045" y="5427133"/>
            <a:ext cx="3480647" cy="701040"/>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65" dirty="0">
                <a:solidFill>
                  <a:prstClr val="black">
                    <a:lumMod val="65000"/>
                    <a:lumOff val="35000"/>
                  </a:prstClr>
                </a:solidFill>
                <a:latin typeface="微软雅黑" panose="020B0503020204020204" charset="-122"/>
                <a:ea typeface="微软雅黑" panose="020B0503020204020204" charset="-122"/>
              </a:rPr>
              <a:t>充分利用了网上的每台闲置计算机处理能力。</a:t>
            </a:r>
          </a:p>
        </p:txBody>
      </p:sp>
      <p:sp>
        <p:nvSpPr>
          <p:cNvPr id="189" name="上弧形箭头 2"/>
          <p:cNvSpPr/>
          <p:nvPr/>
        </p:nvSpPr>
        <p:spPr bwMode="auto">
          <a:xfrm rot="1770200" flipV="1">
            <a:off x="4058920" y="4524375"/>
            <a:ext cx="2136140" cy="1451610"/>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91" name="直接连接符 190"/>
          <p:cNvCxnSpPr/>
          <p:nvPr/>
        </p:nvCxnSpPr>
        <p:spPr bwMode="auto">
          <a:xfrm>
            <a:off x="3995868" y="6006467"/>
            <a:ext cx="1088096" cy="0"/>
          </a:xfrm>
          <a:prstGeom prst="line">
            <a:avLst/>
          </a:prstGeom>
          <a:noFill/>
          <a:ln w="28575" cap="flat" cmpd="sng" algn="ctr">
            <a:solidFill>
              <a:srgbClr val="003466"/>
            </a:solidFill>
            <a:prstDash val="solid"/>
            <a:headEnd type="diamond" w="med" len="med"/>
            <a:tailEnd type="diamond" w="med" len="med"/>
          </a:ln>
          <a:effectLst/>
        </p:spPr>
      </p:cxnSp>
      <p:sp>
        <p:nvSpPr>
          <p:cNvPr id="192" name="TextBox 22"/>
          <p:cNvSpPr txBox="1"/>
          <p:nvPr/>
        </p:nvSpPr>
        <p:spPr bwMode="auto">
          <a:xfrm>
            <a:off x="557953" y="4835313"/>
            <a:ext cx="3209713"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rPr>
              <a:t>在协调服务器的调度下，节点机器的增建或调换并不会影响总运算过程的完整性，也就是说各节点机器的加入和退出是自由的。</a:t>
            </a:r>
          </a:p>
        </p:txBody>
      </p:sp>
      <p:cxnSp>
        <p:nvCxnSpPr>
          <p:cNvPr id="193" name="直接连接符 192"/>
          <p:cNvCxnSpPr/>
          <p:nvPr/>
        </p:nvCxnSpPr>
        <p:spPr bwMode="auto">
          <a:xfrm>
            <a:off x="3839536" y="3131665"/>
            <a:ext cx="1088096" cy="0"/>
          </a:xfrm>
          <a:prstGeom prst="line">
            <a:avLst/>
          </a:prstGeom>
          <a:noFill/>
          <a:ln w="28575" cap="flat" cmpd="sng" algn="ctr">
            <a:solidFill>
              <a:srgbClr val="003466"/>
            </a:solidFill>
            <a:prstDash val="solid"/>
            <a:headEnd type="diamond" w="med" len="med"/>
            <a:tailEnd type="diamond" w="med" len="med"/>
          </a:ln>
          <a:effectLst/>
        </p:spPr>
      </p:cxnSp>
      <p:sp>
        <p:nvSpPr>
          <p:cNvPr id="2" name="文本框 1"/>
          <p:cNvSpPr txBox="1"/>
          <p:nvPr/>
        </p:nvSpPr>
        <p:spPr>
          <a:xfrm>
            <a:off x="766022" y="1317413"/>
            <a:ext cx="11090487" cy="749300"/>
          </a:xfrm>
          <a:prstGeom prst="rect">
            <a:avLst/>
          </a:prstGeom>
          <a:noFill/>
        </p:spPr>
        <p:txBody>
          <a:bodyPr wrap="square" rtlCol="0">
            <a:spAutoFit/>
          </a:bodyPr>
          <a:lstStyle/>
          <a:p>
            <a:r>
              <a:rPr lang="zh-CN" altLang="en-US" sz="2135" b="1">
                <a:solidFill>
                  <a:schemeClr val="accent1"/>
                </a:solidFill>
              </a:rPr>
              <a:t>　　除具有公认的高效、廉价的优势外，分布式网络密码破解系统借助网格计算技术成熟的应用，具备了灵活、安全等诸多实用性的特点：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checkerboard(down)">
                                      <p:cBhvr>
                                        <p:cTn id="11" dur="500"/>
                                        <p:tgtEl>
                                          <p:spTgt spid="193"/>
                                        </p:tgtEl>
                                      </p:cBhvr>
                                    </p:animEffect>
                                  </p:childTnLst>
                                </p:cTn>
                              </p:par>
                            </p:childTnLst>
                          </p:cTn>
                        </p:par>
                        <p:par>
                          <p:cTn id="12" fill="hold">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180"/>
                                        </p:tgtEl>
                                        <p:attrNameLst>
                                          <p:attrName>style.visibility</p:attrName>
                                        </p:attrNameLst>
                                      </p:cBhvr>
                                      <p:to>
                                        <p:strVal val="visible"/>
                                      </p:to>
                                    </p:set>
                                    <p:animEffect transition="in" filter="checkerboard(down)">
                                      <p:cBhvr>
                                        <p:cTn id="15" dur="500"/>
                                        <p:tgtEl>
                                          <p:spTgt spid="180"/>
                                        </p:tgtEl>
                                      </p:cBhvr>
                                    </p:animEffect>
                                  </p:childTnLst>
                                </p:cTn>
                              </p:par>
                            </p:childTnLst>
                          </p:cTn>
                        </p:par>
                        <p:par>
                          <p:cTn id="16" fill="hold">
                            <p:stCondLst>
                              <p:cond delay="1500"/>
                            </p:stCondLst>
                            <p:childTnLst>
                              <p:par>
                                <p:cTn id="17" presetID="5" presetClass="entr" presetSubtype="5"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checkerboard(down)">
                                      <p:cBhvr>
                                        <p:cTn id="19" dur="500"/>
                                        <p:tgtEl>
                                          <p:spTgt spid="184"/>
                                        </p:tgtEl>
                                      </p:cBhvr>
                                    </p:animEffect>
                                  </p:childTnLst>
                                </p:cTn>
                              </p:par>
                            </p:childTnLst>
                          </p:cTn>
                        </p:par>
                        <p:par>
                          <p:cTn id="20" fill="hold">
                            <p:stCondLst>
                              <p:cond delay="2000"/>
                            </p:stCondLst>
                            <p:childTnLst>
                              <p:par>
                                <p:cTn id="21" presetID="5" presetClass="entr" presetSubtype="5" fill="hold" grpId="0" nodeType="after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checkerboard(down)">
                                      <p:cBhvr>
                                        <p:cTn id="23" dur="500"/>
                                        <p:tgtEl>
                                          <p:spTgt spid="185"/>
                                        </p:tgtEl>
                                      </p:cBhvr>
                                    </p:animEffect>
                                  </p:childTnLst>
                                </p:cTn>
                              </p:par>
                            </p:childTnLst>
                          </p:cTn>
                        </p:par>
                        <p:par>
                          <p:cTn id="24" fill="hold">
                            <p:stCondLst>
                              <p:cond delay="2500"/>
                            </p:stCondLst>
                            <p:childTnLst>
                              <p:par>
                                <p:cTn id="25" presetID="5" presetClass="entr" presetSubtype="5" fill="hold" nodeType="after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checkerboard(down)">
                                      <p:cBhvr>
                                        <p:cTn id="27" dur="500"/>
                                        <p:tgtEl>
                                          <p:spTgt spid="191"/>
                                        </p:tgtEl>
                                      </p:cBhvr>
                                    </p:animEffect>
                                  </p:childTnLst>
                                </p:cTn>
                              </p:par>
                            </p:childTnLst>
                          </p:cTn>
                        </p:par>
                        <p:par>
                          <p:cTn id="28" fill="hold">
                            <p:stCondLst>
                              <p:cond delay="3000"/>
                            </p:stCondLst>
                            <p:childTnLst>
                              <p:par>
                                <p:cTn id="29" presetID="5" presetClass="entr" presetSubtype="5" fill="hold" grpId="0" nodeType="afterEffect">
                                  <p:stCondLst>
                                    <p:cond delay="0"/>
                                  </p:stCondLst>
                                  <p:childTnLst>
                                    <p:set>
                                      <p:cBhvr>
                                        <p:cTn id="30" dur="1" fill="hold">
                                          <p:stCondLst>
                                            <p:cond delay="0"/>
                                          </p:stCondLst>
                                        </p:cTn>
                                        <p:tgtEl>
                                          <p:spTgt spid="192"/>
                                        </p:tgtEl>
                                        <p:attrNameLst>
                                          <p:attrName>style.visibility</p:attrName>
                                        </p:attrNameLst>
                                      </p:cBhvr>
                                      <p:to>
                                        <p:strVal val="visible"/>
                                      </p:to>
                                    </p:set>
                                    <p:animEffect transition="in" filter="checkerboard(down)">
                                      <p:cBhvr>
                                        <p:cTn id="31" dur="500"/>
                                        <p:tgtEl>
                                          <p:spTgt spid="192"/>
                                        </p:tgtEl>
                                      </p:cBhvr>
                                    </p:animEffect>
                                  </p:childTnLst>
                                </p:cTn>
                              </p:par>
                            </p:childTnLst>
                          </p:cTn>
                        </p:par>
                        <p:par>
                          <p:cTn id="32" fill="hold">
                            <p:stCondLst>
                              <p:cond delay="3500"/>
                            </p:stCondLst>
                            <p:childTnLst>
                              <p:par>
                                <p:cTn id="33" presetID="5" presetClass="entr" presetSubtype="5" fill="hold" nodeType="afterEffect">
                                  <p:stCondLst>
                                    <p:cond delay="0"/>
                                  </p:stCondLst>
                                  <p:childTnLst>
                                    <p:set>
                                      <p:cBhvr>
                                        <p:cTn id="34" dur="1" fill="hold">
                                          <p:stCondLst>
                                            <p:cond delay="0"/>
                                          </p:stCondLst>
                                        </p:cTn>
                                        <p:tgtEl>
                                          <p:spTgt spid="186"/>
                                        </p:tgtEl>
                                        <p:attrNameLst>
                                          <p:attrName>style.visibility</p:attrName>
                                        </p:attrNameLst>
                                      </p:cBhvr>
                                      <p:to>
                                        <p:strVal val="visible"/>
                                      </p:to>
                                    </p:set>
                                    <p:animEffect transition="in" filter="checkerboard(down)">
                                      <p:cBhvr>
                                        <p:cTn id="35" dur="500"/>
                                        <p:tgtEl>
                                          <p:spTgt spid="186"/>
                                        </p:tgtEl>
                                      </p:cBhvr>
                                    </p:animEffect>
                                  </p:childTnLst>
                                </p:cTn>
                              </p:par>
                            </p:childTnLst>
                          </p:cTn>
                        </p:par>
                        <p:par>
                          <p:cTn id="36" fill="hold">
                            <p:stCondLst>
                              <p:cond delay="4000"/>
                            </p:stCondLst>
                            <p:childTnLst>
                              <p:par>
                                <p:cTn id="37" presetID="5" presetClass="entr" presetSubtype="5" fill="hold" grpId="0" nodeType="afterEffect">
                                  <p:stCondLst>
                                    <p:cond delay="0"/>
                                  </p:stCondLst>
                                  <p:childTnLst>
                                    <p:set>
                                      <p:cBhvr>
                                        <p:cTn id="38" dur="1" fill="hold">
                                          <p:stCondLst>
                                            <p:cond delay="0"/>
                                          </p:stCondLst>
                                        </p:cTn>
                                        <p:tgtEl>
                                          <p:spTgt spid="187"/>
                                        </p:tgtEl>
                                        <p:attrNameLst>
                                          <p:attrName>style.visibility</p:attrName>
                                        </p:attrNameLst>
                                      </p:cBhvr>
                                      <p:to>
                                        <p:strVal val="visible"/>
                                      </p:to>
                                    </p:set>
                                    <p:animEffect transition="in" filter="checkerboard(down)">
                                      <p:cBhvr>
                                        <p:cTn id="3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5" grpId="0"/>
      <p:bldP spid="187" grpId="0"/>
      <p:bldP spid="1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3.1.1 背景</a:t>
            </a:r>
          </a:p>
        </p:txBody>
      </p:sp>
      <p:sp>
        <p:nvSpPr>
          <p:cNvPr id="2" name="文本框 1"/>
          <p:cNvSpPr txBox="1"/>
          <p:nvPr/>
        </p:nvSpPr>
        <p:spPr>
          <a:xfrm>
            <a:off x="478155" y="2016125"/>
            <a:ext cx="11559540" cy="2676525"/>
          </a:xfrm>
          <a:prstGeom prst="rect">
            <a:avLst/>
          </a:prstGeom>
          <a:noFill/>
        </p:spPr>
        <p:txBody>
          <a:bodyPr wrap="square" rtlCol="0">
            <a:spAutoFit/>
          </a:bodyPr>
          <a:lstStyle/>
          <a:p>
            <a:r>
              <a:rPr lang="zh-CN" altLang="en-US"/>
              <a:t>　</a:t>
            </a:r>
            <a:r>
              <a:rPr lang="zh-CN" altLang="en-US" sz="2400" b="1">
                <a:solidFill>
                  <a:schemeClr val="accent1"/>
                </a:solidFill>
              </a:rPr>
              <a:t>　随着电子产品的广泛应用，电子证据在诉讼活动中的重要性日益显现。同时，随着国家司法鉴定制度改革的逐渐深入，计算机取证与司法鉴定与司法鉴定标准化的相关工作正在逐步展开。2006年，司法部司法鉴定管理局下发了《司法鉴定机构仪器设备基本配置标准（暂行）》（以下简称《配置标准》）；2011年9月，司法部司法鉴定管理部门就《配置标准》的修订向社会广泛征求意见，并在征求意见稿中对原声像资料鉴定细分为录音资料鉴定、图像资料鉴定和电子数据鉴定三类，以国家意志的形式推动电子数据鉴定机构仪器设备配置的标准化和规范化发展。</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3.4.4 密码破解的应用部分</a:t>
            </a:r>
          </a:p>
        </p:txBody>
      </p:sp>
      <p:sp>
        <p:nvSpPr>
          <p:cNvPr id="2" name="文本框 1"/>
          <p:cNvSpPr txBox="1"/>
          <p:nvPr/>
        </p:nvSpPr>
        <p:spPr>
          <a:xfrm>
            <a:off x="407670" y="1605280"/>
            <a:ext cx="11503660" cy="3784600"/>
          </a:xfrm>
          <a:prstGeom prst="rect">
            <a:avLst/>
          </a:prstGeom>
          <a:noFill/>
        </p:spPr>
        <p:txBody>
          <a:bodyPr wrap="square" rtlCol="0">
            <a:spAutoFit/>
          </a:bodyPr>
          <a:lstStyle/>
          <a:p>
            <a:r>
              <a:rPr lang="zh-CN" altLang="en-US" sz="2000" b="1">
                <a:solidFill>
                  <a:schemeClr val="accent1"/>
                </a:solidFill>
              </a:rPr>
              <a:t>一、CMOS密码</a:t>
            </a:r>
          </a:p>
          <a:p>
            <a:endParaRPr lang="zh-CN" altLang="en-US" sz="2000" b="1">
              <a:solidFill>
                <a:schemeClr val="accent1"/>
              </a:solidFill>
            </a:endParaRPr>
          </a:p>
          <a:p>
            <a:r>
              <a:rPr lang="zh-CN" altLang="en-US" sz="2000" b="1">
                <a:solidFill>
                  <a:schemeClr val="accent1"/>
                </a:solidFill>
              </a:rPr>
              <a:t>　　BIOS(Basic Input Output System，即基本输入输出系统)，是连接操作系统和硬件之间的桥梁，在计算机中发挥着至关重要的作用，它负责在电脑开启时检测、初始化系统设备，装入操作系统并调度操作系统向硬件发出指令。BIOS实质上是主板设计者为使主板能正确管理和控制电脑硬件系统而预置的一组管理程序，生产厂家特意在BIOS芯片中设置了一片可读写的芯片SRAM(Static Random Access Memory，静态随机存储器)，并配备了电池来保存这些经常需要更改的数据，以便用户在组装或使用电脑时根据需要对某些硬件的参数及运行方式进行调整。</a:t>
            </a:r>
          </a:p>
          <a:p>
            <a:endParaRPr lang="zh-CN" altLang="en-US" sz="2000" b="1">
              <a:solidFill>
                <a:schemeClr val="accent1"/>
              </a:solidFill>
            </a:endParaRPr>
          </a:p>
          <a:p>
            <a:r>
              <a:rPr lang="zh-CN" altLang="en-US" sz="2000" b="1">
                <a:solidFill>
                  <a:schemeClr val="accent1"/>
                </a:solidFill>
              </a:rPr>
              <a:t>　　为了防止计算机被不相干的人使用，或为了保护计算机的CMOS设置，大家经常为自己的机器设置两种密码：系统（system）密码(即用户密码User Password)和设置（set-up）密码(即超级密码Supervisor Password)。这两种密码可以同时设置，并可设成不同的密码，也可以只设置其中一种。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594273" y="2315422"/>
            <a:ext cx="1702647" cy="911860"/>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6787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p>
          </p:txBody>
        </p:sp>
      </p:grpSp>
      <p:sp>
        <p:nvSpPr>
          <p:cNvPr id="25" name="TextBox 9"/>
          <p:cNvSpPr txBox="1"/>
          <p:nvPr/>
        </p:nvSpPr>
        <p:spPr>
          <a:xfrm>
            <a:off x="3397885" y="2068195"/>
            <a:ext cx="8457565"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①使用DEBUG命令</a:t>
            </a:r>
          </a:p>
          <a:p>
            <a:pPr algn="just">
              <a:lnSpc>
                <a:spcPct val="130000"/>
              </a:lnSpc>
            </a:pPr>
            <a:r>
              <a:rPr lang="zh-CN" altLang="en-US" sz="1680" dirty="0">
                <a:solidFill>
                  <a:prstClr val="black"/>
                </a:solidFill>
                <a:latin typeface="微软雅黑" panose="020B0503020204020204" charset="-122"/>
                <a:ea typeface="微软雅黑" panose="020B0503020204020204" charset="-122"/>
              </a:rPr>
              <a:t>　　DEBUG是DOS的一个外部命令，可以在Windows/command目录下找到它，它直接将8086/8087/8088记忆码合并到内存。</a:t>
            </a:r>
          </a:p>
        </p:txBody>
      </p:sp>
      <p:grpSp>
        <p:nvGrpSpPr>
          <p:cNvPr id="26" name="组合 25"/>
          <p:cNvGrpSpPr/>
          <p:nvPr/>
        </p:nvGrpSpPr>
        <p:grpSpPr>
          <a:xfrm>
            <a:off x="1595967" y="3856990"/>
            <a:ext cx="1764453" cy="881380"/>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p>
          </p:txBody>
        </p:sp>
      </p:grpSp>
      <p:sp>
        <p:nvSpPr>
          <p:cNvPr id="48" name="TextBox 17"/>
          <p:cNvSpPr txBox="1"/>
          <p:nvPr/>
        </p:nvSpPr>
        <p:spPr>
          <a:xfrm>
            <a:off x="3538220" y="3686810"/>
            <a:ext cx="8128000"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② 软件修改法</a:t>
            </a:r>
          </a:p>
          <a:p>
            <a:pPr algn="just">
              <a:lnSpc>
                <a:spcPct val="130000"/>
              </a:lnSpc>
            </a:pPr>
            <a:r>
              <a:rPr lang="zh-CN" altLang="en-US" sz="1680" dirty="0">
                <a:solidFill>
                  <a:prstClr val="black"/>
                </a:solidFill>
                <a:latin typeface="微软雅黑" panose="020B0503020204020204" charset="-122"/>
                <a:ea typeface="微软雅黑" panose="020B0503020204020204" charset="-122"/>
              </a:rPr>
              <a:t>　　使用破解CMOS密码的工具软件Cmospwd在DOS系统中运行，它就会将用户的CMOS 密码显示出来，Cmospwd可以从相关网站下载。</a:t>
            </a:r>
          </a:p>
        </p:txBody>
      </p:sp>
      <p:sp>
        <p:nvSpPr>
          <p:cNvPr id="29"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p>
        </p:txBody>
      </p:sp>
      <p:sp>
        <p:nvSpPr>
          <p:cNvPr id="2" name="文本框 1"/>
          <p:cNvSpPr txBox="1"/>
          <p:nvPr/>
        </p:nvSpPr>
        <p:spPr>
          <a:xfrm>
            <a:off x="1286087" y="886460"/>
            <a:ext cx="10569787" cy="1078230"/>
          </a:xfrm>
          <a:prstGeom prst="rect">
            <a:avLst/>
          </a:prstGeom>
          <a:noFill/>
        </p:spPr>
        <p:txBody>
          <a:bodyPr wrap="square" rtlCol="0">
            <a:spAutoFit/>
          </a:bodyPr>
          <a:lstStyle/>
          <a:p>
            <a:r>
              <a:rPr lang="en-US" altLang="zh-CN" sz="2135" b="1">
                <a:solidFill>
                  <a:schemeClr val="accent1"/>
                </a:solidFill>
              </a:rPr>
              <a:t>     </a:t>
            </a:r>
            <a:r>
              <a:rPr lang="zh-CN" altLang="en-US" sz="2135" b="1">
                <a:solidFill>
                  <a:schemeClr val="accent1"/>
                </a:solidFill>
              </a:rPr>
              <a:t>　如果不小心丢失了CMOS密码，可以分以下几种情况分别加以解决。</a:t>
            </a:r>
          </a:p>
          <a:p>
            <a:r>
              <a:rPr lang="zh-CN" altLang="en-US" sz="2135" b="1">
                <a:solidFill>
                  <a:schemeClr val="accent1"/>
                </a:solidFill>
              </a:rPr>
              <a:t>（1）丢失设置密码，但未丢失系统密码。这时可以正常启动电脑，运行各类软件和浏览BIOS设置菜单，但不能修改BIOS设置。这种情况可以采用以下三种方法解决。</a:t>
            </a:r>
          </a:p>
        </p:txBody>
      </p:sp>
      <p:grpSp>
        <p:nvGrpSpPr>
          <p:cNvPr id="3" name="组合 2"/>
          <p:cNvGrpSpPr/>
          <p:nvPr/>
        </p:nvGrpSpPr>
        <p:grpSpPr>
          <a:xfrm>
            <a:off x="1541780" y="5299498"/>
            <a:ext cx="1764453" cy="881380"/>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３</a:t>
              </a:r>
            </a:p>
          </p:txBody>
        </p:sp>
      </p:grpSp>
      <p:sp>
        <p:nvSpPr>
          <p:cNvPr id="10" name="文本框 9"/>
          <p:cNvSpPr txBox="1"/>
          <p:nvPr/>
        </p:nvSpPr>
        <p:spPr>
          <a:xfrm>
            <a:off x="3538220" y="5259070"/>
            <a:ext cx="8065135" cy="922020"/>
          </a:xfrm>
          <a:prstGeom prst="rect">
            <a:avLst/>
          </a:prstGeom>
          <a:noFill/>
        </p:spPr>
        <p:txBody>
          <a:bodyPr wrap="square" rtlCol="0">
            <a:spAutoFit/>
          </a:bodyPr>
          <a:lstStyle/>
          <a:p>
            <a:r>
              <a:rPr lang="zh-CN" altLang="en-US" sz="1680" dirty="0">
                <a:solidFill>
                  <a:prstClr val="black"/>
                </a:solidFill>
                <a:latin typeface="微软雅黑" panose="020B0503020204020204" charset="-122"/>
                <a:ea typeface="微软雅黑" panose="020B0503020204020204" charset="-122"/>
              </a:rPr>
              <a:t>③ 通用密码法</a:t>
            </a:r>
          </a:p>
          <a:p>
            <a:r>
              <a:rPr lang="zh-CN" altLang="en-US" sz="1680" dirty="0">
                <a:solidFill>
                  <a:prstClr val="black"/>
                </a:solidFill>
                <a:latin typeface="微软雅黑" panose="020B0503020204020204" charset="-122"/>
                <a:ea typeface="微软雅黑" panose="020B0503020204020204" charset="-122"/>
              </a:rPr>
              <a:t>　　一些主板生产厂商为了防止用户忘记CMOS密码后无法正常使用计算机，特意保留了一些通用密码，比如AWARD的wantgirl，AWARD等。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2"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3473" y="2265257"/>
            <a:ext cx="1702647" cy="911860"/>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6787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p>
          </p:txBody>
        </p:sp>
      </p:grpSp>
      <p:sp>
        <p:nvSpPr>
          <p:cNvPr id="25" name="TextBox 9"/>
          <p:cNvSpPr txBox="1"/>
          <p:nvPr/>
        </p:nvSpPr>
        <p:spPr>
          <a:xfrm>
            <a:off x="1876425" y="1885950"/>
            <a:ext cx="9979025" cy="1435100"/>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① 更改硬件配置</a:t>
            </a:r>
          </a:p>
          <a:p>
            <a:pPr algn="just">
              <a:lnSpc>
                <a:spcPct val="130000"/>
              </a:lnSpc>
            </a:pPr>
            <a:r>
              <a:rPr lang="zh-CN" altLang="en-US" sz="1680" dirty="0">
                <a:solidFill>
                  <a:prstClr val="black"/>
                </a:solidFill>
                <a:latin typeface="微软雅黑" panose="020B0503020204020204" charset="-122"/>
                <a:ea typeface="微软雅黑" panose="020B0503020204020204" charset="-122"/>
              </a:rPr>
              <a:t>       可以先试着改动机器的硬件后再重新启动，因为启动时如果系统发现新的硬件配置与原来的硬件配置不相同，可能会允许直接进入CMOS重新设置而不需要密码。改动硬件配置的方法很简单，比如拔去一根内存条或安装一块不同型号的CPU(当然要主板支持)、更换一块硬盘等。</a:t>
            </a:r>
          </a:p>
        </p:txBody>
      </p:sp>
      <p:grpSp>
        <p:nvGrpSpPr>
          <p:cNvPr id="26" name="组合 25"/>
          <p:cNvGrpSpPr/>
          <p:nvPr/>
        </p:nvGrpSpPr>
        <p:grpSpPr>
          <a:xfrm>
            <a:off x="296757" y="3939540"/>
            <a:ext cx="1764453" cy="881380"/>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p>
          </p:txBody>
        </p:sp>
      </p:grpSp>
      <p:sp>
        <p:nvSpPr>
          <p:cNvPr id="48" name="TextBox 17"/>
          <p:cNvSpPr txBox="1"/>
          <p:nvPr/>
        </p:nvSpPr>
        <p:spPr>
          <a:xfrm>
            <a:off x="1875790" y="3686810"/>
            <a:ext cx="10079990"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② 跳线清除CMOS设置</a:t>
            </a:r>
          </a:p>
          <a:p>
            <a:pPr algn="just">
              <a:lnSpc>
                <a:spcPct val="130000"/>
              </a:lnSpc>
            </a:pPr>
            <a:r>
              <a:rPr lang="zh-CN" altLang="en-US" sz="1680" dirty="0">
                <a:solidFill>
                  <a:prstClr val="black"/>
                </a:solidFill>
                <a:latin typeface="微软雅黑" panose="020B0503020204020204" charset="-122"/>
                <a:ea typeface="微软雅黑" panose="020B0503020204020204" charset="-122"/>
              </a:rPr>
              <a:t>       很多主板上有一个跳线是专门用来清除CMOS中设置的内容，只要短接这个跳线，CMOS中的口令就会被清除掉了。</a:t>
            </a:r>
          </a:p>
        </p:txBody>
      </p:sp>
      <p:sp>
        <p:nvSpPr>
          <p:cNvPr id="29"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p>
        </p:txBody>
      </p:sp>
      <p:sp>
        <p:nvSpPr>
          <p:cNvPr id="2" name="文本框 1"/>
          <p:cNvSpPr txBox="1"/>
          <p:nvPr/>
        </p:nvSpPr>
        <p:spPr>
          <a:xfrm>
            <a:off x="1286087" y="810895"/>
            <a:ext cx="10569787" cy="1078230"/>
          </a:xfrm>
          <a:prstGeom prst="rect">
            <a:avLst/>
          </a:prstGeom>
          <a:noFill/>
        </p:spPr>
        <p:txBody>
          <a:bodyPr wrap="square" rtlCol="0">
            <a:spAutoFit/>
          </a:bodyPr>
          <a:lstStyle/>
          <a:p>
            <a:r>
              <a:rPr lang="zh-CN" altLang="en-US" sz="2135" b="1">
                <a:solidFill>
                  <a:schemeClr val="accent1"/>
                </a:solidFill>
              </a:rPr>
              <a:t>（2）丢失设置密码和系统密码</a:t>
            </a:r>
          </a:p>
          <a:p>
            <a:r>
              <a:rPr lang="zh-CN" altLang="en-US" sz="2135" b="1">
                <a:solidFill>
                  <a:schemeClr val="accent1"/>
                </a:solidFill>
              </a:rPr>
              <a:t>         在我们平常开机后就会被提示输入密码，如果密码输入错误根本无法进入系统。此时可采用以下三种方法：</a:t>
            </a:r>
          </a:p>
        </p:txBody>
      </p:sp>
      <p:grpSp>
        <p:nvGrpSpPr>
          <p:cNvPr id="3" name="组合 2"/>
          <p:cNvGrpSpPr/>
          <p:nvPr/>
        </p:nvGrpSpPr>
        <p:grpSpPr>
          <a:xfrm>
            <a:off x="300355" y="5471583"/>
            <a:ext cx="1764453" cy="881380"/>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3"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３</a:t>
              </a:r>
            </a:p>
          </p:txBody>
        </p:sp>
      </p:grpSp>
      <p:sp>
        <p:nvSpPr>
          <p:cNvPr id="10" name="文本框 9"/>
          <p:cNvSpPr txBox="1"/>
          <p:nvPr/>
        </p:nvSpPr>
        <p:spPr>
          <a:xfrm>
            <a:off x="1957705" y="5311775"/>
            <a:ext cx="9581515" cy="866140"/>
          </a:xfrm>
          <a:prstGeom prst="rect">
            <a:avLst/>
          </a:prstGeom>
          <a:noFill/>
        </p:spPr>
        <p:txBody>
          <a:bodyPr wrap="square" rtlCol="0">
            <a:spAutoFit/>
          </a:bodyPr>
          <a:lstStyle/>
          <a:p>
            <a:r>
              <a:rPr lang="zh-CN" altLang="en-US" sz="1680" dirty="0">
                <a:solidFill>
                  <a:prstClr val="black"/>
                </a:solidFill>
                <a:latin typeface="微软雅黑" panose="020B0503020204020204" charset="-122"/>
                <a:ea typeface="微软雅黑" panose="020B0503020204020204" charset="-122"/>
              </a:rPr>
              <a:t>③ 对CMOS电池放电</a:t>
            </a:r>
          </a:p>
          <a:p>
            <a:r>
              <a:rPr lang="zh-CN" altLang="en-US" sz="1680" dirty="0">
                <a:solidFill>
                  <a:prstClr val="black"/>
                </a:solidFill>
                <a:latin typeface="微软雅黑" panose="020B0503020204020204" charset="-122"/>
                <a:ea typeface="微软雅黑" panose="020B0503020204020204" charset="-122"/>
              </a:rPr>
              <a:t>　　因为CMOS中的内容在关机时是通过一块电池来保存的，只要在关机时把电池取出来，过一段时间CMOS中的内容就会被清空了。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2"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87920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电源管理密码</a:t>
            </a:r>
          </a:p>
        </p:txBody>
      </p:sp>
      <p:sp>
        <p:nvSpPr>
          <p:cNvPr id="20" name="KSO_GT2.1.1"/>
          <p:cNvSpPr txBox="1"/>
          <p:nvPr/>
        </p:nvSpPr>
        <p:spPr>
          <a:xfrm>
            <a:off x="7738745" y="4011295"/>
            <a:ext cx="4421505" cy="26231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Windows的电源管理功能的密码与Windows的启动密码完全一样，只要按照前面的方法破解了Windows的启动密码，其电源管理密码也就不攻自破了。</a:t>
            </a:r>
          </a:p>
        </p:txBody>
      </p:sp>
      <p:sp>
        <p:nvSpPr>
          <p:cNvPr id="21" name="椭圆 20"/>
          <p:cNvSpPr/>
          <p:nvPr/>
        </p:nvSpPr>
        <p:spPr>
          <a:xfrm>
            <a:off x="2141220" y="3451225"/>
            <a:ext cx="2435860" cy="234632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屏幕保护密码</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4815" y="2515235"/>
            <a:ext cx="5313680" cy="18180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在不配合其它限制功能的情况下，系统的屏幕保护密码是非常脆弱的。只需使用“复位”键强行启动计算机，然后右击桌面空白处并从弹出的快捷菜单中执行“属性”命令，打开“显示属性”设置框并单击“屏幕保护”选项卡，最后取消“密码保护”选项即可。</a:t>
            </a: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746336" y="214602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Windows2000/XP启动密码遗忘</a:t>
            </a:r>
          </a:p>
        </p:txBody>
      </p:sp>
      <p:sp>
        <p:nvSpPr>
          <p:cNvPr id="26" name="KSO_GT2.1.1"/>
          <p:cNvSpPr txBox="1"/>
          <p:nvPr/>
        </p:nvSpPr>
        <p:spPr>
          <a:xfrm>
            <a:off x="5918200" y="579755"/>
            <a:ext cx="6268720" cy="201485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可将c:/Windows/system32/config目录下的sam文件删除，然后重新启动Windows，系统就会弹出一个administrator用户名的密码设置框，不需要输入任何内容，直接单击“确定”按钮，Windows密码即被删除。</a:t>
            </a:r>
          </a:p>
        </p:txBody>
      </p:sp>
      <p:cxnSp>
        <p:nvCxnSpPr>
          <p:cNvPr id="27" name="肘形连接符 11"/>
          <p:cNvCxnSpPr>
            <a:cxnSpLocks noChangeShapeType="1"/>
          </p:cNvCxnSpPr>
          <p:nvPr/>
        </p:nvCxnSpPr>
        <p:spPr bwMode="auto">
          <a:xfrm flipV="1">
            <a:off x="3543142" y="207689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316990" y="1028700"/>
            <a:ext cx="5068570" cy="460375"/>
          </a:xfrm>
          <a:prstGeom prst="rect">
            <a:avLst/>
          </a:prstGeom>
          <a:noFill/>
        </p:spPr>
        <p:txBody>
          <a:bodyPr wrap="square" rtlCol="0">
            <a:spAutoFit/>
          </a:bodyPr>
          <a:lstStyle/>
          <a:p>
            <a:r>
              <a:rPr lang="zh-CN" altLang="en-US" sz="2400" b="1">
                <a:solidFill>
                  <a:schemeClr val="accent1"/>
                </a:solidFill>
              </a:rPr>
              <a:t>二、Windows密码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en-US" altLang="zh-CN" sz="2400" b="1" dirty="0">
              <a:solidFill>
                <a:prstClr val="black">
                  <a:lumMod val="75000"/>
                  <a:lumOff val="25000"/>
                </a:prstClr>
              </a:solidFill>
              <a:latin typeface="微软雅黑" panose="020B0503020204020204" charset="-122"/>
            </a:endParaRPr>
          </a:p>
        </p:txBody>
      </p:sp>
      <p:sp>
        <p:nvSpPr>
          <p:cNvPr id="17" name="TextBox 10"/>
          <p:cNvSpPr txBox="1">
            <a:spLocks noChangeArrowheads="1"/>
          </p:cNvSpPr>
          <p:nvPr/>
        </p:nvSpPr>
        <p:spPr bwMode="auto">
          <a:xfrm>
            <a:off x="8895080" y="2338705"/>
            <a:ext cx="2810510" cy="360108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破解Office 系列文档密码的软件非常多，用户使用较多的是AOPR(Advanced Office Password Recovery)。该软件可同时对微软Office系列中的Word、Excel及Access等软件所生成的密码进行破解，另外，AOPR可对Word 的*.DOT 模板文件的密码进行搜索，这是其他类似软件所不具备的。该软件的使用非常简单，而且目前已经存在汉化版本。</a:t>
            </a:r>
          </a:p>
        </p:txBody>
      </p:sp>
      <p:sp>
        <p:nvSpPr>
          <p:cNvPr id="18" name="TextBox 16"/>
          <p:cNvSpPr txBox="1">
            <a:spLocks noChangeArrowheads="1"/>
          </p:cNvSpPr>
          <p:nvPr/>
        </p:nvSpPr>
        <p:spPr bwMode="auto">
          <a:xfrm>
            <a:off x="8671560" y="1535430"/>
            <a:ext cx="3257550" cy="36893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2400" b="1">
                <a:solidFill>
                  <a:srgbClr val="002221"/>
                </a:solidFill>
                <a:latin typeface="Arial" panose="020B0604020202020204" pitchFamily="34" charset="0"/>
                <a:ea typeface="微软雅黑" panose="020B0503020204020204" charset="-122"/>
              </a:rPr>
              <a:t>（2）office密码破解</a:t>
            </a:r>
          </a:p>
        </p:txBody>
      </p:sp>
      <p:sp>
        <p:nvSpPr>
          <p:cNvPr id="19" name="TextBox 17"/>
          <p:cNvSpPr txBox="1">
            <a:spLocks noChangeArrowheads="1"/>
          </p:cNvSpPr>
          <p:nvPr/>
        </p:nvSpPr>
        <p:spPr bwMode="auto">
          <a:xfrm>
            <a:off x="747395" y="2480945"/>
            <a:ext cx="2919095" cy="221551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老版本的WPS有一个通用密码Ctrl-QIUBOJUN，只需采用此密码即可打开所有加密文档，然后再将文档中的内容采用块拷贝方式拷贝到其他文档中即可解决问题（采用通用密码打开文档时所作的修改不能存盘)。</a:t>
            </a:r>
          </a:p>
        </p:txBody>
      </p:sp>
      <p:sp>
        <p:nvSpPr>
          <p:cNvPr id="20" name="TextBox 18"/>
          <p:cNvSpPr txBox="1">
            <a:spLocks noChangeArrowheads="1"/>
          </p:cNvSpPr>
          <p:nvPr/>
        </p:nvSpPr>
        <p:spPr bwMode="auto">
          <a:xfrm>
            <a:off x="475615" y="1535430"/>
            <a:ext cx="3263265" cy="36893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（1）WPS的密码破解</a:t>
            </a:r>
          </a:p>
        </p:txBody>
      </p:sp>
      <p:sp>
        <p:nvSpPr>
          <p:cNvPr id="21" name="TextBox 9"/>
          <p:cNvSpPr txBox="1">
            <a:spLocks noChangeArrowheads="1"/>
          </p:cNvSpPr>
          <p:nvPr/>
        </p:nvSpPr>
        <p:spPr bwMode="auto">
          <a:xfrm>
            <a:off x="5101929" y="2932378"/>
            <a:ext cx="2168041" cy="1764030"/>
          </a:xfrm>
          <a:prstGeom prst="rect">
            <a:avLst/>
          </a:prstGeom>
          <a:noFill/>
          <a:ln w="9525">
            <a:noFill/>
            <a:miter lim="800000"/>
          </a:ln>
        </p:spPr>
        <p:txBody>
          <a:bodyPr lIns="0" tIns="0" rIns="0" bIns="0">
            <a:spAutoFit/>
          </a:bodyPr>
          <a:lstStyle/>
          <a:p>
            <a:pPr algn="ctr" defTabSz="913130" fontAlgn="base">
              <a:spcBef>
                <a:spcPct val="0"/>
              </a:spcBef>
              <a:spcAft>
                <a:spcPct val="0"/>
              </a:spcAft>
            </a:pPr>
            <a:r>
              <a:rPr lang="zh-CN" altLang="en-US" sz="4265" b="1">
                <a:solidFill>
                  <a:srgbClr val="002221"/>
                </a:solidFill>
                <a:latin typeface="微软雅黑" panose="020B0503020204020204" charset="-122"/>
                <a:ea typeface="微软雅黑" panose="020B0503020204020204" charset="-122"/>
              </a:rPr>
              <a:t> </a:t>
            </a:r>
            <a:r>
              <a:rPr lang="zh-CN" altLang="en-US" sz="3600" b="1">
                <a:solidFill>
                  <a:srgbClr val="002221"/>
                </a:solidFill>
                <a:latin typeface="微软雅黑" panose="020B0503020204020204" charset="-122"/>
                <a:ea typeface="微软雅黑" panose="020B0503020204020204" charset="-122"/>
              </a:rPr>
              <a:t>三、文件处理软件密码</a:t>
            </a:r>
          </a:p>
        </p:txBody>
      </p:sp>
      <p:sp>
        <p:nvSpPr>
          <p:cNvPr id="22" name="AutoShape 23"/>
          <p:cNvSpPr>
            <a:spLocks noChangeArrowheads="1"/>
          </p:cNvSpPr>
          <p:nvPr/>
        </p:nvSpPr>
        <p:spPr bwMode="auto">
          <a:xfrm>
            <a:off x="4470193" y="2212588"/>
            <a:ext cx="3432235" cy="3203288"/>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3838369" y="324783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7179025" y="324783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2"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22" presetClass="entr" presetSubtype="2"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righ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bldLvl="0" animBg="1"/>
      <p:bldP spid="23" grpId="0" bldLvl="0" animBg="1"/>
      <p:bldP spid="2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13604" y="478014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RAR压缩包的解压</a:t>
            </a:r>
          </a:p>
        </p:txBody>
      </p:sp>
      <p:sp>
        <p:nvSpPr>
          <p:cNvPr id="20" name="KSO_GT2.1.1"/>
          <p:cNvSpPr txBox="1"/>
          <p:nvPr/>
        </p:nvSpPr>
        <p:spPr>
          <a:xfrm>
            <a:off x="7738957" y="4512098"/>
            <a:ext cx="4421293" cy="156548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可以用RAR Password Cracker 4.10软件来对其进行破解。</a:t>
            </a:r>
          </a:p>
        </p:txBody>
      </p:sp>
      <p:sp>
        <p:nvSpPr>
          <p:cNvPr id="21" name="椭圆 20"/>
          <p:cNvSpPr/>
          <p:nvPr/>
        </p:nvSpPr>
        <p:spPr>
          <a:xfrm>
            <a:off x="1632481" y="3083570"/>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 ARJ解压</a:t>
            </a: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027" y="2515447"/>
            <a:ext cx="5153660" cy="192870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当ARJ压缩包的密码遗忘之后，可以从利用一个专业的ARJ压缩包密码破解软件AAPR (Advanced ARJ Password Recovery V2.0)找回ARJ压缩包的密码。</a:t>
            </a: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539961" y="188694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 WinZip密码的破解</a:t>
            </a:r>
          </a:p>
        </p:txBody>
      </p:sp>
      <p:sp>
        <p:nvSpPr>
          <p:cNvPr id="26" name="KSO_GT2.1.1"/>
          <p:cNvSpPr txBox="1"/>
          <p:nvPr/>
        </p:nvSpPr>
        <p:spPr>
          <a:xfrm>
            <a:off x="5623560" y="1028700"/>
            <a:ext cx="6234430" cy="16662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遗忘zip压缩包密码后，可以用一个专门破解zip压缩包密码的解密软件Turbo ZIP Cracker来破解。在ZIP File栏中将需要破解密码的zip文件选中，再选择采用的破解方法和相应的参数设置，最后点击start就可以得到破解的密码。</a:t>
            </a: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99515" y="1028700"/>
            <a:ext cx="3042920" cy="460375"/>
          </a:xfrm>
          <a:prstGeom prst="rect">
            <a:avLst/>
          </a:prstGeom>
          <a:noFill/>
        </p:spPr>
        <p:txBody>
          <a:bodyPr wrap="square" rtlCol="0">
            <a:spAutoFit/>
          </a:bodyPr>
          <a:lstStyle/>
          <a:p>
            <a:r>
              <a:rPr lang="zh-CN" altLang="en-US" sz="2400" b="1">
                <a:solidFill>
                  <a:schemeClr val="accent1"/>
                </a:solidFill>
              </a:rPr>
              <a:t>四、压缩文件密码</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782955" y="1615440"/>
            <a:ext cx="10695940" cy="2861310"/>
          </a:xfrm>
          <a:prstGeom prst="rect">
            <a:avLst/>
          </a:prstGeom>
          <a:noFill/>
        </p:spPr>
        <p:txBody>
          <a:bodyPr wrap="square" rtlCol="0">
            <a:spAutoFit/>
          </a:bodyPr>
          <a:lstStyle/>
          <a:p>
            <a:r>
              <a:rPr lang="zh-CN" altLang="en-US" sz="2000" b="1">
                <a:solidFill>
                  <a:schemeClr val="accent1"/>
                </a:solidFill>
              </a:rPr>
              <a:t>五、采用“*******”显示的密码</a:t>
            </a:r>
          </a:p>
          <a:p>
            <a:endParaRPr lang="zh-CN" altLang="en-US" sz="2000" b="1">
              <a:solidFill>
                <a:schemeClr val="accent1"/>
              </a:solidFill>
            </a:endParaRPr>
          </a:p>
          <a:p>
            <a:r>
              <a:rPr lang="zh-CN" altLang="en-US" sz="2000" b="1">
                <a:solidFill>
                  <a:schemeClr val="accent1"/>
                </a:solidFill>
              </a:rPr>
              <a:t>　　电子邮箱已经成为人们日常进行交流的一个重要工具，Foxmail具有记忆用户邮箱密码的功能，且记录的密码是采用“*”显示的，如果经常使用这个功能很容易将邮箱密码遗忘。此时可用一个“密码查看器”的软件来破解密码。“密码查看器”是一个专门用于破解应用程序对话框中采用“*”显示密码的工具软件，它可查出这些密码的原始字符。要使用密码查看器破解某个密码，只需先打开应用程序的密码设置对话框(即显示“*”的窗口)，然后用鼠标将放大镜图标拖到这些应用程序的“*”密码上，“密码查看器”就会将这些“*”密码破解出来，并将其原始字符显示到“密码”框中。</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Effect transition="in" filter="plus(in)">
                                      <p:cBhvr>
                                        <p:cTn id="7" dur="500"/>
                                        <p:tgtEl>
                                          <p:spTgt spid="2">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500" fill="hold">
                                          <p:stCondLst>
                                            <p:cond delay="0"/>
                                          </p:stCondLst>
                                        </p:cTn>
                                        <p:tgtEl>
                                          <p:spTgt spid="2">
                                            <p:txEl>
                                              <p:pRg st="2" end="2"/>
                                            </p:txEl>
                                          </p:spTgt>
                                        </p:tgtEl>
                                        <p:attrNameLst>
                                          <p:attrName>style.visibility</p:attrName>
                                        </p:attrNameLst>
                                      </p:cBhvr>
                                      <p:to>
                                        <p:strVal val="visible"/>
                                      </p:to>
                                    </p:set>
                                    <p:animEffect transition="in" filter="plus(in)">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992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入侵与追踪</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3.5.1 入侵与攻击手段</a:t>
            </a:r>
          </a:p>
        </p:txBody>
      </p:sp>
      <p:sp>
        <p:nvSpPr>
          <p:cNvPr id="2" name="文本框 1"/>
          <p:cNvSpPr txBox="1"/>
          <p:nvPr/>
        </p:nvSpPr>
        <p:spPr>
          <a:xfrm>
            <a:off x="339725" y="1465580"/>
            <a:ext cx="11513185" cy="3784600"/>
          </a:xfrm>
          <a:prstGeom prst="rect">
            <a:avLst/>
          </a:prstGeom>
          <a:noFill/>
        </p:spPr>
        <p:txBody>
          <a:bodyPr wrap="square" rtlCol="0">
            <a:spAutoFit/>
          </a:bodyPr>
          <a:lstStyle/>
          <a:p>
            <a:r>
              <a:rPr lang="zh-CN" altLang="en-US" sz="2000" b="1">
                <a:solidFill>
                  <a:schemeClr val="accent1"/>
                </a:solidFill>
              </a:rPr>
              <a:t>一、木马与病毒</a:t>
            </a:r>
          </a:p>
          <a:p>
            <a:endParaRPr lang="zh-CN" altLang="en-US" sz="2000" b="1">
              <a:solidFill>
                <a:schemeClr val="accent1"/>
              </a:solidFill>
            </a:endParaRPr>
          </a:p>
          <a:p>
            <a:r>
              <a:rPr lang="zh-CN" altLang="en-US" sz="2000" b="1">
                <a:solidFill>
                  <a:schemeClr val="accent1"/>
                </a:solidFill>
              </a:rPr>
              <a:t>（1）木马</a:t>
            </a:r>
          </a:p>
          <a:p>
            <a:r>
              <a:rPr lang="zh-CN" altLang="en-US" sz="2000" b="1">
                <a:solidFill>
                  <a:schemeClr val="accent1"/>
                </a:solidFill>
              </a:rPr>
              <a:t>　　特洛伊木马，英文叫做“Trojan horse”，其名称取自希腊神话的特洛伊木马记。 它是一种基于远程控制的黑客工具，具有隐蔽性和非授权性的特点。</a:t>
            </a:r>
          </a:p>
          <a:p>
            <a:r>
              <a:rPr lang="zh-CN" altLang="en-US" sz="2000" b="1">
                <a:solidFill>
                  <a:schemeClr val="accent1"/>
                </a:solidFill>
              </a:rPr>
              <a:t>　　 所谓非授权性是指一旦控制端与服务端连接后，控制端将享有服务端的大部分操作权限，包括修改文件，修改注册表，控制鼠标，键盘等等，而这些权力并不是服务端赋予的，而是通过木马程序窃取的。</a:t>
            </a:r>
          </a:p>
          <a:p>
            <a:r>
              <a:rPr lang="zh-CN" altLang="en-US" sz="2000" b="1">
                <a:solidFill>
                  <a:schemeClr val="accent1"/>
                </a:solidFill>
              </a:rPr>
              <a:t>　　特洛伊木马属于C/S模式，即客户/服务模式。它分为两大部分，即客户端和服务端。其原理是一台主机提供服务(服务器)，另一台主机接受服务(客户机)，作为服务器的主机一般会打开一个默认的端口进行监听。如果有客户机向服务器的这一端口提出连接请求，服务器上的相应程序就会自动运行，来应答客户机的请求。这个程序被称为守护进程。</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flipV="1">
            <a:off x="136525" y="4142740"/>
            <a:ext cx="11639550" cy="9525"/>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888838" y="3544869"/>
            <a:ext cx="1354525" cy="1346200"/>
            <a:chOff x="3419865" y="1485373"/>
            <a:chExt cx="1015894"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19918" y="1555381"/>
              <a:ext cx="1015841" cy="622459"/>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引导区病毒</a:t>
              </a:r>
            </a:p>
          </p:txBody>
        </p:sp>
      </p:grpSp>
      <p:grpSp>
        <p:nvGrpSpPr>
          <p:cNvPr id="61" name="Group 66"/>
          <p:cNvGrpSpPr/>
          <p:nvPr/>
        </p:nvGrpSpPr>
        <p:grpSpPr>
          <a:xfrm>
            <a:off x="3062605" y="3531871"/>
            <a:ext cx="1323340" cy="1297305"/>
            <a:chOff x="4740674" y="1304399"/>
            <a:chExt cx="1804204"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0674" y="1495068"/>
              <a:ext cx="1804204" cy="70464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文件型病毒</a:t>
              </a:r>
            </a:p>
          </p:txBody>
        </p:sp>
      </p:grpSp>
      <p:sp>
        <p:nvSpPr>
          <p:cNvPr id="66" name="Text Placeholder 3"/>
          <p:cNvSpPr txBox="1"/>
          <p:nvPr/>
        </p:nvSpPr>
        <p:spPr>
          <a:xfrm>
            <a:off x="2856865" y="4861878"/>
            <a:ext cx="1735455" cy="1846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文件型病毒寄生在其他文件中，常常通过对它们的编码加密或使用其他技术来隐藏自己。</a:t>
            </a:r>
          </a:p>
        </p:txBody>
      </p:sp>
      <p:sp>
        <p:nvSpPr>
          <p:cNvPr id="69" name="Text Placeholder 3"/>
          <p:cNvSpPr txBox="1"/>
          <p:nvPr/>
        </p:nvSpPr>
        <p:spPr>
          <a:xfrm>
            <a:off x="239395" y="4829175"/>
            <a:ext cx="2379980"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这类病毒隐藏在硬盘或软盘的引导区，当计算机从感染了引导区病毒的硬盘或软盘启动，或当计算机从受感染的软盘中读取数据时，引导区病毒就开始发作。</a:t>
            </a:r>
          </a:p>
        </p:txBody>
      </p:sp>
      <p:grpSp>
        <p:nvGrpSpPr>
          <p:cNvPr id="70" name="Group 67"/>
          <p:cNvGrpSpPr/>
          <p:nvPr/>
        </p:nvGrpSpPr>
        <p:grpSpPr>
          <a:xfrm>
            <a:off x="5280660" y="3544570"/>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17971" y="2101161"/>
              <a:ext cx="1017895" cy="439632"/>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宏病毒</a:t>
              </a:r>
            </a:p>
          </p:txBody>
        </p:sp>
      </p:grpSp>
      <p:grpSp>
        <p:nvGrpSpPr>
          <p:cNvPr id="73" name="Group 70"/>
          <p:cNvGrpSpPr/>
          <p:nvPr/>
        </p:nvGrpSpPr>
        <p:grpSpPr>
          <a:xfrm>
            <a:off x="7449633" y="3534727"/>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59670"/>
              <a:ext cx="1051560" cy="431839"/>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脚本病毒</a:t>
              </a:r>
            </a:p>
          </p:txBody>
        </p:sp>
      </p:grpSp>
      <p:sp>
        <p:nvSpPr>
          <p:cNvPr id="78" name="Text Placeholder 3"/>
          <p:cNvSpPr txBox="1"/>
          <p:nvPr/>
        </p:nvSpPr>
        <p:spPr>
          <a:xfrm>
            <a:off x="7244715" y="4890453"/>
            <a:ext cx="196405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脚本病毒依赖一种特殊的脚本语言(如：VBScript、JavaScript等)起作用，同时需要主软件或应用环境能够正确识别和翻译这种脚本语言中嵌套的命令。</a:t>
            </a:r>
          </a:p>
        </p:txBody>
      </p:sp>
      <p:sp>
        <p:nvSpPr>
          <p:cNvPr id="81" name="Text Placeholder 3"/>
          <p:cNvSpPr txBox="1"/>
          <p:nvPr/>
        </p:nvSpPr>
        <p:spPr>
          <a:xfrm>
            <a:off x="5061585" y="4829175"/>
            <a:ext cx="191960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它是一种特殊的文件型病毒，一些软件开发商在产品研发中引入宏语言，并允许这些产品在生成载有宏的数据文件之后出现。</a:t>
            </a:r>
          </a:p>
        </p:txBody>
      </p:sp>
      <p:sp>
        <p:nvSpPr>
          <p:cNvPr id="84" name="Arc 30"/>
          <p:cNvSpPr/>
          <p:nvPr/>
        </p:nvSpPr>
        <p:spPr>
          <a:xfrm rot="19051047">
            <a:off x="1747214" y="305659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3887557" y="308707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144951" y="305659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239395" y="991870"/>
            <a:ext cx="12044045" cy="2030095"/>
          </a:xfrm>
          <a:prstGeom prst="rect">
            <a:avLst/>
          </a:prstGeom>
          <a:noFill/>
        </p:spPr>
        <p:txBody>
          <a:bodyPr wrap="square" rtlCol="0">
            <a:spAutoFit/>
          </a:bodyPr>
          <a:lstStyle/>
          <a:p>
            <a:r>
              <a:rPr lang="zh-CN" altLang="en-US" sz="1600" b="1">
                <a:solidFill>
                  <a:schemeClr val="accent1"/>
                </a:solidFill>
              </a:rPr>
              <a:t>（</a:t>
            </a:r>
            <a:r>
              <a:rPr lang="zh-CN" altLang="en-US" b="1">
                <a:solidFill>
                  <a:schemeClr val="accent1"/>
                </a:solidFill>
              </a:rPr>
              <a:t>2）病毒</a:t>
            </a:r>
          </a:p>
          <a:p>
            <a:r>
              <a:rPr lang="zh-CN" altLang="en-US" b="1">
                <a:solidFill>
                  <a:schemeClr val="accent1"/>
                </a:solidFill>
              </a:rPr>
              <a:t>　　计算机病毒是一个程序，一段可执行码，就像生物病毒一样，计算机病毒有独特的复制能力。计算机病毒可以很快地蔓延，又常常难以根除，能把自身附着在各种类型的文件上。当文件被复制或从一个用户传送到另一个用户时，它们就随同文件一起蔓延开来。</a:t>
            </a:r>
          </a:p>
          <a:p>
            <a:r>
              <a:rPr lang="zh-CN" altLang="en-US" b="1">
                <a:solidFill>
                  <a:schemeClr val="accent1"/>
                </a:solidFill>
              </a:rPr>
              <a:t>　　计算机病毒通常具有主动传染性、破坏性、寄生性和隐蔽性等特点。主动传染性是病毒区别于其他程序的一个根本特征。</a:t>
            </a:r>
          </a:p>
          <a:p>
            <a:r>
              <a:rPr lang="zh-CN" altLang="en-US" b="1">
                <a:solidFill>
                  <a:schemeClr val="accent1"/>
                </a:solidFill>
              </a:rPr>
              <a:t>　　计算机病毒可分为以下几类：</a:t>
            </a:r>
          </a:p>
        </p:txBody>
      </p:sp>
      <p:grpSp>
        <p:nvGrpSpPr>
          <p:cNvPr id="3" name="Group 65"/>
          <p:cNvGrpSpPr/>
          <p:nvPr/>
        </p:nvGrpSpPr>
        <p:grpSpPr>
          <a:xfrm>
            <a:off x="9681048" y="3544869"/>
            <a:ext cx="1354525" cy="1346200"/>
            <a:chOff x="3419865" y="1485373"/>
            <a:chExt cx="1015894" cy="1009650"/>
          </a:xfrm>
        </p:grpSpPr>
        <p:sp>
          <p:nvSpPr>
            <p:cNvPr id="4"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5" name="Rectangle 47"/>
            <p:cNvSpPr/>
            <p:nvPr/>
          </p:nvSpPr>
          <p:spPr>
            <a:xfrm>
              <a:off x="3419918" y="1555381"/>
              <a:ext cx="1015841" cy="622459"/>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引导区病毒</a:t>
              </a:r>
            </a:p>
          </p:txBody>
        </p:sp>
      </p:grpSp>
      <p:sp>
        <p:nvSpPr>
          <p:cNvPr id="6" name="Arc 30"/>
          <p:cNvSpPr/>
          <p:nvPr/>
        </p:nvSpPr>
        <p:spPr>
          <a:xfrm rot="19051047">
            <a:off x="8236914" y="305659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7" name="文本框 6"/>
          <p:cNvSpPr txBox="1"/>
          <p:nvPr/>
        </p:nvSpPr>
        <p:spPr>
          <a:xfrm>
            <a:off x="9525000" y="5020310"/>
            <a:ext cx="1666875" cy="1076325"/>
          </a:xfrm>
          <a:prstGeom prst="rect">
            <a:avLst/>
          </a:prstGeom>
          <a:noFill/>
        </p:spPr>
        <p:txBody>
          <a:bodyPr wrap="square" rtlCol="0">
            <a:spAutoFit/>
          </a:bodyPr>
          <a:lstStyle/>
          <a:p>
            <a:r>
              <a:rPr lang="zh-CN" altLang="en-US" sz="1600">
                <a:solidFill>
                  <a:schemeClr val="accent1"/>
                </a:solidFill>
                <a:latin typeface="微软雅黑" panose="020B0503020204020204" charset="-122"/>
                <a:ea typeface="微软雅黑" panose="020B0503020204020204" charset="-122"/>
              </a:rPr>
              <a:t>网络蠕虫程序是一种通过间接方式复制自身非感染型病毒。</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8" presetClass="entr" presetSubtype="6"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strips(downRight)">
                                      <p:cBhvr>
                                        <p:cTn id="47" dur="500"/>
                                        <p:tgtEl>
                                          <p:spTgt spid="6"/>
                                        </p:tgtEl>
                                      </p:cBhvr>
                                    </p:animEffect>
                                  </p:childTnLst>
                                </p:cTn>
                              </p:par>
                            </p:childTnLst>
                          </p:cTn>
                        </p:par>
                        <p:par>
                          <p:cTn id="48" fill="hold">
                            <p:stCondLst>
                              <p:cond delay="5000"/>
                            </p:stCondLst>
                            <p:childTnLst>
                              <p:par>
                                <p:cTn id="49" presetID="2" presetClass="entr" presetSubtype="4" accel="50000" decel="5000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ppt_x"/>
                                          </p:val>
                                        </p:tav>
                                        <p:tav tm="100000">
                                          <p:val>
                                            <p:strVal val="#ppt_x"/>
                                          </p:val>
                                        </p:tav>
                                      </p:tavLst>
                                    </p:anim>
                                    <p:anim calcmode="lin" valueType="num">
                                      <p:cBhvr additive="base">
                                        <p:cTn id="57" dur="500" fill="hold"/>
                                        <p:tgtEl>
                                          <p:spTgt spid="6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100"/>
                                  </p:stCondLst>
                                  <p:childTnLst>
                                    <p:set>
                                      <p:cBhvr>
                                        <p:cTn id="59" dur="1" fill="hold">
                                          <p:stCondLst>
                                            <p:cond delay="0"/>
                                          </p:stCondLst>
                                        </p:cTn>
                                        <p:tgtEl>
                                          <p:spTgt spid="66"/>
                                        </p:tgtEl>
                                        <p:attrNameLst>
                                          <p:attrName>style.visibility</p:attrName>
                                        </p:attrNameLst>
                                      </p:cBhvr>
                                      <p:to>
                                        <p:strVal val="visible"/>
                                      </p:to>
                                    </p:set>
                                    <p:anim calcmode="lin" valueType="num">
                                      <p:cBhvr additive="base">
                                        <p:cTn id="60" dur="500" fill="hold"/>
                                        <p:tgtEl>
                                          <p:spTgt spid="66"/>
                                        </p:tgtEl>
                                        <p:attrNameLst>
                                          <p:attrName>ppt_x</p:attrName>
                                        </p:attrNameLst>
                                      </p:cBhvr>
                                      <p:tavLst>
                                        <p:tav tm="0">
                                          <p:val>
                                            <p:strVal val="#ppt_x"/>
                                          </p:val>
                                        </p:tav>
                                        <p:tav tm="100000">
                                          <p:val>
                                            <p:strVal val="#ppt_x"/>
                                          </p:val>
                                        </p:tav>
                                      </p:tavLst>
                                    </p:anim>
                                    <p:anim calcmode="lin" valueType="num">
                                      <p:cBhvr additive="base">
                                        <p:cTn id="61" dur="500" fill="hold"/>
                                        <p:tgtEl>
                                          <p:spTgt spid="6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200"/>
                                  </p:stCondLst>
                                  <p:childTnLst>
                                    <p:set>
                                      <p:cBhvr>
                                        <p:cTn id="63" dur="1" fill="hold">
                                          <p:stCondLst>
                                            <p:cond delay="0"/>
                                          </p:stCondLst>
                                        </p:cTn>
                                        <p:tgtEl>
                                          <p:spTgt spid="81"/>
                                        </p:tgtEl>
                                        <p:attrNameLst>
                                          <p:attrName>style.visibility</p:attrName>
                                        </p:attrNameLst>
                                      </p:cBhvr>
                                      <p:to>
                                        <p:strVal val="visible"/>
                                      </p:to>
                                    </p:set>
                                    <p:anim calcmode="lin" valueType="num">
                                      <p:cBhvr additive="base">
                                        <p:cTn id="64" dur="500" fill="hold"/>
                                        <p:tgtEl>
                                          <p:spTgt spid="81"/>
                                        </p:tgtEl>
                                        <p:attrNameLst>
                                          <p:attrName>ppt_x</p:attrName>
                                        </p:attrNameLst>
                                      </p:cBhvr>
                                      <p:tavLst>
                                        <p:tav tm="0">
                                          <p:val>
                                            <p:strVal val="#ppt_x"/>
                                          </p:val>
                                        </p:tav>
                                        <p:tav tm="100000">
                                          <p:val>
                                            <p:strVal val="#ppt_x"/>
                                          </p:val>
                                        </p:tav>
                                      </p:tavLst>
                                    </p:anim>
                                    <p:anim calcmode="lin" valueType="num">
                                      <p:cBhvr additive="base">
                                        <p:cTn id="65" dur="500" fill="hold"/>
                                        <p:tgtEl>
                                          <p:spTgt spid="8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300"/>
                                  </p:stCondLst>
                                  <p:childTnLst>
                                    <p:set>
                                      <p:cBhvr>
                                        <p:cTn id="67" dur="1" fill="hold">
                                          <p:stCondLst>
                                            <p:cond delay="0"/>
                                          </p:stCondLst>
                                        </p:cTn>
                                        <p:tgtEl>
                                          <p:spTgt spid="78"/>
                                        </p:tgtEl>
                                        <p:attrNameLst>
                                          <p:attrName>style.visibility</p:attrName>
                                        </p:attrNameLst>
                                      </p:cBhvr>
                                      <p:to>
                                        <p:strVal val="visible"/>
                                      </p:to>
                                    </p:set>
                                    <p:anim calcmode="lin" valueType="num">
                                      <p:cBhvr additive="base">
                                        <p:cTn id="68" dur="500" fill="hold"/>
                                        <p:tgtEl>
                                          <p:spTgt spid="78"/>
                                        </p:tgtEl>
                                        <p:attrNameLst>
                                          <p:attrName>ppt_x</p:attrName>
                                        </p:attrNameLst>
                                      </p:cBhvr>
                                      <p:tavLst>
                                        <p:tav tm="0">
                                          <p:val>
                                            <p:strVal val="#ppt_x"/>
                                          </p:val>
                                        </p:tav>
                                        <p:tav tm="100000">
                                          <p:val>
                                            <p:strVal val="#ppt_x"/>
                                          </p:val>
                                        </p:tav>
                                      </p:tavLst>
                                    </p:anim>
                                    <p:anim calcmode="lin" valueType="num">
                                      <p:cBhvr additive="base">
                                        <p:cTn id="69" dur="500" fill="hold"/>
                                        <p:tgtEl>
                                          <p:spTgt spid="78"/>
                                        </p:tgtEl>
                                        <p:attrNameLst>
                                          <p:attrName>ppt_y</p:attrName>
                                        </p:attrNameLst>
                                      </p:cBhvr>
                                      <p:tavLst>
                                        <p:tav tm="0">
                                          <p:val>
                                            <p:strVal val="1+#ppt_h/2"/>
                                          </p:val>
                                        </p:tav>
                                        <p:tav tm="100000">
                                          <p:val>
                                            <p:strVal val="#ppt_y"/>
                                          </p:val>
                                        </p:tav>
                                      </p:tavLst>
                                    </p:anim>
                                  </p:childTnLst>
                                </p:cTn>
                              </p:par>
                            </p:childTnLst>
                          </p:cTn>
                        </p:par>
                        <p:par>
                          <p:cTn id="70" fill="hold">
                            <p:stCondLst>
                              <p:cond delay="6000"/>
                            </p:stCondLst>
                            <p:childTnLst>
                              <p:par>
                                <p:cTn id="71" presetID="2" presetClass="entr" presetSubtype="4"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P spid="6" grpId="0" bldLvl="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228031" y="2565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3.1.2 配置原则</a:t>
            </a:r>
          </a:p>
        </p:txBody>
      </p:sp>
      <p:sp>
        <p:nvSpPr>
          <p:cNvPr id="2" name="文本框 1"/>
          <p:cNvSpPr txBox="1"/>
          <p:nvPr/>
        </p:nvSpPr>
        <p:spPr>
          <a:xfrm>
            <a:off x="462280" y="2065020"/>
            <a:ext cx="11571605" cy="2676525"/>
          </a:xfrm>
          <a:prstGeom prst="rect">
            <a:avLst/>
          </a:prstGeom>
          <a:noFill/>
        </p:spPr>
        <p:txBody>
          <a:bodyPr wrap="square" rtlCol="0">
            <a:spAutoFit/>
          </a:bodyPr>
          <a:lstStyle/>
          <a:p>
            <a:r>
              <a:rPr lang="zh-CN" altLang="en-US"/>
              <a:t>　　</a:t>
            </a:r>
            <a:r>
              <a:rPr lang="zh-CN" altLang="en-US" sz="2400" b="1">
                <a:solidFill>
                  <a:schemeClr val="accent1"/>
                </a:solidFill>
              </a:rPr>
              <a:t>从计算机取证与司法鉴定的流程和模型看，预检工作主要通过拍照、录像、以及通电测试等手段，真实记录检材受理前的各种状态及电气特性；检材接收主要包括在正式受理后对检材进行校验码（即hash值）计算和在双方共同确认下封存hash值；检材克隆主要通过“位对位”克隆和hash值比对等方式校验副本与原始检材的一致性；数据分析主要通过多种形式、多种手段、多种层次粒度完成对数据信息的全面分析工作；提取固定、鉴定结论和出庭质询主要是指在数据分析的基础上，提取并固定有价值的证据信息形成鉴定结论，并做好出庭接受质询的准备。</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500" fill="hold">
                                          <p:stCondLst>
                                            <p:cond delay="0"/>
                                          </p:stCondLst>
                                        </p:cTn>
                                        <p:tgtEl>
                                          <p:spTgt spid="2"/>
                                        </p:tgtEl>
                                        <p:attrNameLst>
                                          <p:attrName>style.visibility</p:attrName>
                                        </p:attrNameLst>
                                      </p:cBhvr>
                                      <p:to>
                                        <p:strVal val="visible"/>
                                      </p:to>
                                    </p:set>
                                    <p:anim calcmode="discrete" valueType="clr">
                                      <p:cBhvr override="childStyle">
                                        <p:cTn id="7" dur="5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
                                        </p:tgtEl>
                                        <p:attrNameLst>
                                          <p:attrName>fillcolor</p:attrName>
                                        </p:attrNameLst>
                                      </p:cBhvr>
                                      <p:tavLst>
                                        <p:tav tm="0">
                                          <p:val>
                                            <p:clrVal>
                                              <a:schemeClr val="accent2"/>
                                            </p:clrVal>
                                          </p:val>
                                        </p:tav>
                                        <p:tav tm="50000">
                                          <p:val>
                                            <p:clrVal>
                                              <a:schemeClr val="hlink"/>
                                            </p:clrVal>
                                          </p:val>
                                        </p:tav>
                                      </p:tavLst>
                                    </p:anim>
                                    <p:set>
                                      <p:cBhvr>
                                        <p:cTn id="9" dur="5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2095" y="1191260"/>
            <a:ext cx="11682095" cy="4707890"/>
          </a:xfrm>
          <a:prstGeom prst="rect">
            <a:avLst/>
          </a:prstGeom>
          <a:noFill/>
        </p:spPr>
        <p:txBody>
          <a:bodyPr wrap="square" rtlCol="0">
            <a:spAutoFit/>
          </a:bodyPr>
          <a:lstStyle/>
          <a:p>
            <a:r>
              <a:rPr lang="zh-CN" altLang="en-US" sz="2000" b="1">
                <a:solidFill>
                  <a:schemeClr val="accent1"/>
                </a:solidFill>
              </a:rPr>
              <a:t>二、Sniffer</a:t>
            </a:r>
          </a:p>
          <a:p>
            <a:endParaRPr lang="zh-CN" altLang="en-US" sz="2000" b="1">
              <a:solidFill>
                <a:schemeClr val="accent1"/>
              </a:solidFill>
            </a:endParaRPr>
          </a:p>
          <a:p>
            <a:r>
              <a:rPr lang="zh-CN" altLang="en-US" sz="2000" b="1">
                <a:solidFill>
                  <a:schemeClr val="accent1"/>
                </a:solidFill>
              </a:rPr>
              <a:t>　　Sniffer，中文意思就是嗅探器。是一种威胁性极大的被动攻击工具。使用这个工具可以监视网络的状态、数据流动情况以及网络上传输的信息，便可以用网络监听的方式来进行攻击，截获网上的信息，所以黑客常常喜欢用它来截获用户口令。</a:t>
            </a:r>
          </a:p>
          <a:p>
            <a:endParaRPr lang="zh-CN" altLang="en-US" sz="2000" b="1">
              <a:solidFill>
                <a:schemeClr val="accent1"/>
              </a:solidFill>
            </a:endParaRPr>
          </a:p>
          <a:p>
            <a:r>
              <a:rPr lang="zh-CN" altLang="en-US" sz="2000" b="1">
                <a:solidFill>
                  <a:schemeClr val="accent1"/>
                </a:solidFill>
              </a:rPr>
              <a:t>　　Sniffer只能抓取同一个物理网段的包，就是监听的目标中间不能有路由（交换）或其他屏蔽广播包的设备。实际应用中的嗅探器分软、硬两种。软件嗅探器便宜易于使用，缺点是往往无法抓取网络上所有的传输数据(比如碎片)，也就可能无法全面了解网络的故障和运行情况；硬件嗅探器的通常称为协议分析仪，它的优点恰恰是软件嗅探器所欠缺的，但是价格昂贵。</a:t>
            </a:r>
          </a:p>
          <a:p>
            <a:endParaRPr lang="zh-CN" altLang="en-US" sz="2000" b="1">
              <a:solidFill>
                <a:schemeClr val="accent1"/>
              </a:solidFill>
            </a:endParaRPr>
          </a:p>
          <a:p>
            <a:r>
              <a:rPr lang="zh-CN" altLang="en-US" sz="2000" b="1">
                <a:solidFill>
                  <a:schemeClr val="accent1"/>
                </a:solidFill>
              </a:rPr>
              <a:t>　　普通的情况下，网卡只接收和自己的地址有关的信息包，即传输到本地主机的信息包，Sniffer通过将网卡置为混杂模式，可以分析各种数据包并描述出网络的结构和使用的机器，由于它接收任何一个在同一网段上传输的数据包，所以也就存在着捕获密码、各种信息、秘密文档等一些没有加密的信息的可能性。</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3470063" y="4714240"/>
            <a:ext cx="6403340" cy="38608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二是强制写正确的代码的方法</a:t>
            </a:r>
          </a:p>
        </p:txBody>
      </p:sp>
      <p:sp>
        <p:nvSpPr>
          <p:cNvPr id="42" name="TextBox 2"/>
          <p:cNvSpPr txBox="1"/>
          <p:nvPr/>
        </p:nvSpPr>
        <p:spPr>
          <a:xfrm>
            <a:off x="4323715" y="5676265"/>
            <a:ext cx="7621905" cy="6813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三是利用编译器的边界检查来实现缓冲区的保护，使得缓冲区溢出不可能出现，从而完全消除了缓冲区溢出的威胁。</a:t>
            </a:r>
          </a:p>
        </p:txBody>
      </p:sp>
      <p:sp>
        <p:nvSpPr>
          <p:cNvPr id="43" name="TextBox 3"/>
          <p:cNvSpPr txBox="1"/>
          <p:nvPr/>
        </p:nvSpPr>
        <p:spPr>
          <a:xfrm>
            <a:off x="2153071" y="3642052"/>
            <a:ext cx="7741920" cy="386080"/>
          </a:xfrm>
          <a:prstGeom prst="rect">
            <a:avLst/>
          </a:prstGeom>
          <a:noFill/>
        </p:spPr>
        <p:txBody>
          <a:bodyPr wrap="non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一是通过操作系统使得缓冲区不可执行，从而阻止攻击者植入攻击代码</a:t>
            </a:r>
          </a:p>
        </p:txBody>
      </p:sp>
      <p:sp>
        <p:nvSpPr>
          <p:cNvPr id="45" name="椭圆​​ 2"/>
          <p:cNvSpPr/>
          <p:nvPr/>
        </p:nvSpPr>
        <p:spPr>
          <a:xfrm>
            <a:off x="2880995" y="5676265"/>
            <a:ext cx="958427" cy="115231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8" name="椭圆​​ 2"/>
          <p:cNvSpPr/>
          <p:nvPr/>
        </p:nvSpPr>
        <p:spPr>
          <a:xfrm>
            <a:off x="1645708" y="4636558"/>
            <a:ext cx="951653" cy="116755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1" name="椭圆​​ 2"/>
          <p:cNvSpPr/>
          <p:nvPr/>
        </p:nvSpPr>
        <p:spPr>
          <a:xfrm>
            <a:off x="687917" y="3388572"/>
            <a:ext cx="958427" cy="1151467"/>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4145" y="1005840"/>
            <a:ext cx="11932920" cy="1999615"/>
          </a:xfrm>
          <a:prstGeom prst="rect">
            <a:avLst/>
          </a:prstGeom>
          <a:noFill/>
        </p:spPr>
        <p:txBody>
          <a:bodyPr wrap="square" rtlCol="0">
            <a:spAutoFit/>
          </a:bodyPr>
          <a:lstStyle/>
          <a:p>
            <a:r>
              <a:rPr lang="zh-CN" altLang="en-US" sz="2400"/>
              <a:t>　</a:t>
            </a:r>
            <a:r>
              <a:rPr lang="zh-CN" altLang="en-US" sz="2000" b="1">
                <a:solidFill>
                  <a:schemeClr val="accent1"/>
                </a:solidFill>
              </a:rPr>
              <a:t>三、缓冲区溢出</a:t>
            </a:r>
          </a:p>
          <a:p>
            <a:r>
              <a:rPr lang="zh-CN" altLang="en-US" sz="2000" b="1">
                <a:solidFill>
                  <a:schemeClr val="accent1"/>
                </a:solidFill>
              </a:rPr>
              <a:t>　　据统计，通过缓冲区溢出进行的攻击占所有系统攻击总数的80%以上。缓冲区是内存中存放数据的地方，是程序运行时计算机内存中的一个连续的块，它保存了给定类型的数据。在程序试图将数据放到计算机内存中的某一位置，但没有足够空间时会发生缓冲区溢出。程序启动时，为了不用太多的内存，一个有动态分配变量的程序在程序运行时才决定给他们分配多少内存。</a:t>
            </a:r>
          </a:p>
          <a:p>
            <a:r>
              <a:rPr lang="zh-CN" altLang="en-US" sz="2000" b="1">
                <a:solidFill>
                  <a:schemeClr val="accent1"/>
                </a:solidFill>
              </a:rPr>
              <a:t>　　目前有三种基本的方法保护缓冲区免受缓冲区溢出的攻击和影响：</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500" fill="hold">
                                          <p:stCondLst>
                                            <p:cond delay="0"/>
                                          </p:stCondLst>
                                        </p:cTn>
                                        <p:tgtEl>
                                          <p:spTgt spid="51"/>
                                        </p:tgtEl>
                                        <p:attrNameLst>
                                          <p:attrName>style.visibility</p:attrName>
                                        </p:attrNameLst>
                                      </p:cBhvr>
                                      <p:to>
                                        <p:strVal val="visible"/>
                                      </p:to>
                                    </p:set>
                                    <p:animEffect transition="in" filter="circle(in)">
                                      <p:cBhvr>
                                        <p:cTn id="13" dur="500"/>
                                        <p:tgtEl>
                                          <p:spTgt spid="51"/>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500" fill="hold">
                                          <p:stCondLst>
                                            <p:cond delay="0"/>
                                          </p:stCondLst>
                                        </p:cTn>
                                        <p:tgtEl>
                                          <p:spTgt spid="48"/>
                                        </p:tgtEl>
                                        <p:attrNameLst>
                                          <p:attrName>style.visibility</p:attrName>
                                        </p:attrNameLst>
                                      </p:cBhvr>
                                      <p:to>
                                        <p:strVal val="visible"/>
                                      </p:to>
                                    </p:set>
                                    <p:animEffect transition="in" filter="circle(in)">
                                      <p:cBhvr>
                                        <p:cTn id="17" dur="500"/>
                                        <p:tgtEl>
                                          <p:spTgt spid="48"/>
                                        </p:tgtEl>
                                      </p:cBhvr>
                                    </p:animEffect>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500" fill="hold">
                                          <p:stCondLst>
                                            <p:cond delay="0"/>
                                          </p:stCondLst>
                                        </p:cTn>
                                        <p:tgtEl>
                                          <p:spTgt spid="45"/>
                                        </p:tgtEl>
                                        <p:attrNameLst>
                                          <p:attrName>style.visibility</p:attrName>
                                        </p:attrNameLst>
                                      </p:cBhvr>
                                      <p:to>
                                        <p:strVal val="visible"/>
                                      </p:to>
                                    </p:set>
                                    <p:animEffect transition="in" filter="circle(in)">
                                      <p:cBhvr>
                                        <p:cTn id="21" dur="500"/>
                                        <p:tgtEl>
                                          <p:spTgt spid="45"/>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250"/>
                                        <p:tgtEl>
                                          <p:spTgt spid="43"/>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5" grpId="0" bldLvl="0" animBg="1"/>
      <p:bldP spid="48" grpId="0" bldLvl="0" animBg="1"/>
      <p:bldP spid="51" grpId="0" bldLvl="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5270" y="1746250"/>
            <a:ext cx="11682095" cy="3107690"/>
          </a:xfrm>
          <a:prstGeom prst="rect">
            <a:avLst/>
          </a:prstGeom>
          <a:noFill/>
        </p:spPr>
        <p:txBody>
          <a:bodyPr wrap="square" rtlCol="0">
            <a:spAutoFit/>
          </a:bodyPr>
          <a:lstStyle/>
          <a:p>
            <a:r>
              <a:rPr lang="zh-CN" altLang="en-US" sz="2800" b="1">
                <a:solidFill>
                  <a:schemeClr val="accent1"/>
                </a:solidFill>
              </a:rPr>
              <a:t>四、TCP劫持</a:t>
            </a:r>
          </a:p>
          <a:p>
            <a:endParaRPr lang="zh-CN" altLang="en-US" sz="2800" b="1">
              <a:solidFill>
                <a:schemeClr val="accent1"/>
              </a:solidFill>
            </a:endParaRPr>
          </a:p>
          <a:p>
            <a:r>
              <a:rPr lang="zh-CN" altLang="en-US" sz="2800" b="1">
                <a:solidFill>
                  <a:schemeClr val="accent1"/>
                </a:solidFill>
              </a:rPr>
              <a:t>　　TCP劫持是一种基于TCP的主动攻击，当用户连接远程机器的时候，攻击者接管用户的连线，使得正常连线经过攻击者中转，攻击者能随意对连线交换的数据进行修改，冒充合法用户给服务器发送非法命令，或冒充服务器给用户返回虚假信息。基于TCP连接的任何应用，都可以进行TCP会话劫持攻击。</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204536" y="40512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08513" y="1082828"/>
            <a:ext cx="769209" cy="769209"/>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673292" y="1104819"/>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01</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6617348" y="2509697"/>
            <a:ext cx="769209" cy="769209"/>
            <a:chOff x="6619070" y="2365442"/>
            <a:chExt cx="76941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00219" y="2496463"/>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02</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4608513" y="3774527"/>
            <a:ext cx="769209" cy="769209"/>
            <a:chOff x="4609713" y="3630601"/>
            <a:chExt cx="769410"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658671" y="3749168"/>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03</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6615275" y="5031500"/>
            <a:ext cx="769209" cy="769209"/>
            <a:chOff x="6616997" y="4887901"/>
            <a:chExt cx="769410"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694266" y="5004465"/>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04</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992934" y="439457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99" name="文本框 44"/>
          <p:cNvSpPr txBox="1"/>
          <p:nvPr/>
        </p:nvSpPr>
        <p:spPr>
          <a:xfrm>
            <a:off x="8515767" y="2123904"/>
            <a:ext cx="1536065"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nslookup命令</a:t>
            </a:r>
          </a:p>
        </p:txBody>
      </p:sp>
      <p:sp>
        <p:nvSpPr>
          <p:cNvPr id="100" name="矩形 99"/>
          <p:cNvSpPr/>
          <p:nvPr/>
        </p:nvSpPr>
        <p:spPr>
          <a:xfrm>
            <a:off x="7656830" y="2519045"/>
            <a:ext cx="4378960" cy="169100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在很多场合下需要把数字的IP地址转换为域名，或将域名转换为IP地址，这时可以使用nslookup命令，如将搜狐转为数字IP，只需在windows附带的命令行中输入nslookup www.sohu.com即可。</a:t>
            </a:r>
          </a:p>
        </p:txBody>
      </p:sp>
      <p:sp>
        <p:nvSpPr>
          <p:cNvPr id="101" name="文本框 44"/>
          <p:cNvSpPr txBox="1"/>
          <p:nvPr/>
        </p:nvSpPr>
        <p:spPr>
          <a:xfrm>
            <a:off x="8543635" y="4693071"/>
            <a:ext cx="1233170"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Whois查询</a:t>
            </a:r>
          </a:p>
        </p:txBody>
      </p:sp>
      <p:sp>
        <p:nvSpPr>
          <p:cNvPr id="102" name="矩形 101"/>
          <p:cNvSpPr/>
          <p:nvPr/>
        </p:nvSpPr>
        <p:spPr>
          <a:xfrm>
            <a:off x="7793990" y="5088255"/>
            <a:ext cx="4241800" cy="137096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Whois是一个数据库，包含在Internet上注册的每一个域的联系地址。使用Whois数据库可以识别哪个机构、公司、大学和其他实体拥有IP地址，并获得连接点。</a:t>
            </a:r>
          </a:p>
        </p:txBody>
      </p:sp>
      <p:sp>
        <p:nvSpPr>
          <p:cNvPr id="103" name="文本框 44"/>
          <p:cNvSpPr txBox="1"/>
          <p:nvPr/>
        </p:nvSpPr>
        <p:spPr>
          <a:xfrm>
            <a:off x="2165333" y="3991013"/>
            <a:ext cx="1196975"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调查动态IP</a:t>
            </a:r>
          </a:p>
        </p:txBody>
      </p:sp>
      <p:sp>
        <p:nvSpPr>
          <p:cNvPr id="104" name="矩形 103"/>
          <p:cNvSpPr/>
          <p:nvPr/>
        </p:nvSpPr>
        <p:spPr>
          <a:xfrm>
            <a:off x="39370" y="4394835"/>
            <a:ext cx="4660900" cy="23310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动态IP地址意味着某个Internet上的系统在每个时间有不同的IP地址，提供动态IP可分为两类：</a:t>
            </a:r>
          </a:p>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一类是使用动态主机配置协议（DHCP）为访问网络的主机提供动态IP。另一类就是使用网络地址转换（NAT）。NAT从Internet上把网络分离出来，形成一个内部的专用网络和外部的Internet。执行NAT的系统保留一个易失的表，成为地址转换表。</a:t>
            </a:r>
          </a:p>
        </p:txBody>
      </p:sp>
      <p:sp>
        <p:nvSpPr>
          <p:cNvPr id="105" name="文本框 44"/>
          <p:cNvSpPr txBox="1"/>
          <p:nvPr/>
        </p:nvSpPr>
        <p:spPr>
          <a:xfrm>
            <a:off x="1666858" y="1733644"/>
            <a:ext cx="2713990" cy="3371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　</a:t>
            </a:r>
            <a:r>
              <a:rPr lang="zh-CN" altLang="en-US" sz="1600" b="1" dirty="0">
                <a:solidFill>
                  <a:srgbClr val="003466"/>
                </a:solidFill>
                <a:latin typeface="微软雅黑" panose="020B0503020204020204" charset="-122"/>
                <a:ea typeface="微软雅黑" panose="020B0503020204020204" charset="-122"/>
              </a:rPr>
              <a:t>traceroute或tracert命令</a:t>
            </a:r>
          </a:p>
        </p:txBody>
      </p:sp>
      <p:sp>
        <p:nvSpPr>
          <p:cNvPr id="106" name="矩形 105"/>
          <p:cNvSpPr/>
          <p:nvPr/>
        </p:nvSpPr>
        <p:spPr>
          <a:xfrm>
            <a:off x="23495" y="2096770"/>
            <a:ext cx="4358005" cy="169100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通过traceroute或tracert命令可以知道信息从本计算机到互联网另一端的主机是走的什么路径。Traceroute或tracert命令对于跟踪一个系统的真实物理地址是有帮助的，当考虑合法权限时物理地址是非常重要的。</a:t>
            </a:r>
          </a:p>
        </p:txBody>
      </p:sp>
      <p:sp>
        <p:nvSpPr>
          <p:cNvPr id="2" name="文本框 1"/>
          <p:cNvSpPr txBox="1"/>
          <p:nvPr/>
        </p:nvSpPr>
        <p:spPr>
          <a:xfrm>
            <a:off x="1315720" y="882015"/>
            <a:ext cx="2895600" cy="398780"/>
          </a:xfrm>
          <a:prstGeom prst="rect">
            <a:avLst/>
          </a:prstGeom>
          <a:noFill/>
        </p:spPr>
        <p:txBody>
          <a:bodyPr wrap="square" rtlCol="0">
            <a:spAutoFit/>
          </a:bodyPr>
          <a:lstStyle/>
          <a:p>
            <a:r>
              <a:rPr lang="zh-CN" altLang="en-US" sz="2000" b="1">
                <a:solidFill>
                  <a:schemeClr val="accent1"/>
                </a:solidFill>
              </a:rPr>
              <a:t>一、追踪入侵者IP</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ppt_x"/>
                                          </p:val>
                                        </p:tav>
                                        <p:tav tm="100000">
                                          <p:val>
                                            <p:strVal val="#ppt_x"/>
                                          </p:val>
                                        </p:tav>
                                      </p:tavLst>
                                    </p:anim>
                                    <p:anim calcmode="lin" valueType="num">
                                      <p:cBhvr additive="base">
                                        <p:cTn id="23" dur="500" fill="hold"/>
                                        <p:tgtEl>
                                          <p:spTgt spid="99"/>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1"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1+#ppt_w/2"/>
                                          </p:val>
                                        </p:tav>
                                        <p:tav tm="100000">
                                          <p:val>
                                            <p:strVal val="#ppt_x"/>
                                          </p:val>
                                        </p:tav>
                                      </p:tavLst>
                                    </p:anim>
                                    <p:anim calcmode="lin" valueType="num">
                                      <p:cBhvr additive="base">
                                        <p:cTn id="33" dur="500" fill="hold"/>
                                        <p:tgtEl>
                                          <p:spTgt spid="54"/>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anim calcmode="lin" valueType="num">
                                      <p:cBhvr>
                                        <p:cTn id="38" dur="1000" fill="hold"/>
                                        <p:tgtEl>
                                          <p:spTgt spid="87"/>
                                        </p:tgtEl>
                                        <p:attrNameLst>
                                          <p:attrName>ppt_x</p:attrName>
                                        </p:attrNameLst>
                                      </p:cBhvr>
                                      <p:tavLst>
                                        <p:tav tm="0">
                                          <p:val>
                                            <p:strVal val="#ppt_x"/>
                                          </p:val>
                                        </p:tav>
                                        <p:tav tm="100000">
                                          <p:val>
                                            <p:strVal val="#ppt_x"/>
                                          </p:val>
                                        </p:tav>
                                      </p:tavLst>
                                    </p:anim>
                                    <p:anim calcmode="lin" valueType="num">
                                      <p:cBhvr>
                                        <p:cTn id="39" dur="1000" fill="hold"/>
                                        <p:tgtEl>
                                          <p:spTgt spid="87"/>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8" fill="hold" grpId="0" nodeType="after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additive="base">
                                        <p:cTn id="43" dur="500" fill="hold"/>
                                        <p:tgtEl>
                                          <p:spTgt spid="105"/>
                                        </p:tgtEl>
                                        <p:attrNameLst>
                                          <p:attrName>ppt_x</p:attrName>
                                        </p:attrNameLst>
                                      </p:cBhvr>
                                      <p:tavLst>
                                        <p:tav tm="0">
                                          <p:val>
                                            <p:strVal val="0-#ppt_w/2"/>
                                          </p:val>
                                        </p:tav>
                                        <p:tav tm="100000">
                                          <p:val>
                                            <p:strVal val="#ppt_x"/>
                                          </p:val>
                                        </p:tav>
                                      </p:tavLst>
                                    </p:anim>
                                    <p:anim calcmode="lin" valueType="num">
                                      <p:cBhvr additive="base">
                                        <p:cTn id="44" dur="500" fill="hold"/>
                                        <p:tgtEl>
                                          <p:spTgt spid="105"/>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106"/>
                                        </p:tgtEl>
                                        <p:attrNameLst>
                                          <p:attrName>style.visibility</p:attrName>
                                        </p:attrNameLst>
                                      </p:cBhvr>
                                      <p:to>
                                        <p:strVal val="visible"/>
                                      </p:to>
                                    </p:set>
                                    <p:anim calcmode="lin" valueType="num">
                                      <p:cBhvr additive="base">
                                        <p:cTn id="48" dur="500" fill="hold"/>
                                        <p:tgtEl>
                                          <p:spTgt spid="106"/>
                                        </p:tgtEl>
                                        <p:attrNameLst>
                                          <p:attrName>ppt_x</p:attrName>
                                        </p:attrNameLst>
                                      </p:cBhvr>
                                      <p:tavLst>
                                        <p:tav tm="0">
                                          <p:val>
                                            <p:strVal val="0-#ppt_w/2"/>
                                          </p:val>
                                        </p:tav>
                                        <p:tav tm="100000">
                                          <p:val>
                                            <p:strVal val="#ppt_x"/>
                                          </p:val>
                                        </p:tav>
                                      </p:tavLst>
                                    </p:anim>
                                    <p:anim calcmode="lin" valueType="num">
                                      <p:cBhvr additive="base">
                                        <p:cTn id="49" dur="500" fill="hold"/>
                                        <p:tgtEl>
                                          <p:spTgt spid="106"/>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42"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4"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 calcmode="lin" valueType="num">
                                      <p:cBhvr additive="base">
                                        <p:cTn id="68" dur="500" fill="hold"/>
                                        <p:tgtEl>
                                          <p:spTgt spid="103"/>
                                        </p:tgtEl>
                                        <p:attrNameLst>
                                          <p:attrName>ppt_x</p:attrName>
                                        </p:attrNameLst>
                                      </p:cBhvr>
                                      <p:tavLst>
                                        <p:tav tm="0">
                                          <p:val>
                                            <p:strVal val="#ppt_x"/>
                                          </p:val>
                                        </p:tav>
                                        <p:tav tm="100000">
                                          <p:val>
                                            <p:strVal val="#ppt_x"/>
                                          </p:val>
                                        </p:tav>
                                      </p:tavLst>
                                    </p:anim>
                                    <p:anim calcmode="lin" valueType="num">
                                      <p:cBhvr additive="base">
                                        <p:cTn id="69" dur="500" fill="hold"/>
                                        <p:tgtEl>
                                          <p:spTgt spid="103"/>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par>
                          <p:cTn id="75" fill="hold">
                            <p:stCondLst>
                              <p:cond delay="8500"/>
                            </p:stCondLst>
                            <p:childTnLst>
                              <p:par>
                                <p:cTn id="76" presetID="22" presetClass="entr" presetSubtype="1"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up)">
                                      <p:cBhvr>
                                        <p:cTn id="78" dur="500"/>
                                        <p:tgtEl>
                                          <p:spTgt spid="47"/>
                                        </p:tgtEl>
                                      </p:cBhvr>
                                    </p:animEffect>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1000"/>
                                        <p:tgtEl>
                                          <p:spTgt spid="93"/>
                                        </p:tgtEl>
                                      </p:cBhvr>
                                    </p:animEffect>
                                    <p:anim calcmode="lin" valueType="num">
                                      <p:cBhvr>
                                        <p:cTn id="88" dur="1000" fill="hold"/>
                                        <p:tgtEl>
                                          <p:spTgt spid="93"/>
                                        </p:tgtEl>
                                        <p:attrNameLst>
                                          <p:attrName>ppt_x</p:attrName>
                                        </p:attrNameLst>
                                      </p:cBhvr>
                                      <p:tavLst>
                                        <p:tav tm="0">
                                          <p:val>
                                            <p:strVal val="#ppt_x"/>
                                          </p:val>
                                        </p:tav>
                                        <p:tav tm="100000">
                                          <p:val>
                                            <p:strVal val="#ppt_x"/>
                                          </p:val>
                                        </p:tav>
                                      </p:tavLst>
                                    </p:anim>
                                    <p:anim calcmode="lin" valueType="num">
                                      <p:cBhvr>
                                        <p:cTn id="89" dur="1000" fill="hold"/>
                                        <p:tgtEl>
                                          <p:spTgt spid="93"/>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additive="base">
                                        <p:cTn id="93" dur="500" fill="hold"/>
                                        <p:tgtEl>
                                          <p:spTgt spid="101"/>
                                        </p:tgtEl>
                                        <p:attrNameLst>
                                          <p:attrName>ppt_x</p:attrName>
                                        </p:attrNameLst>
                                      </p:cBhvr>
                                      <p:tavLst>
                                        <p:tav tm="0">
                                          <p:val>
                                            <p:strVal val="#ppt_x"/>
                                          </p:val>
                                        </p:tav>
                                        <p:tav tm="100000">
                                          <p:val>
                                            <p:strVal val="#ppt_x"/>
                                          </p:val>
                                        </p:tav>
                                      </p:tavLst>
                                    </p:anim>
                                    <p:anim calcmode="lin" valueType="num">
                                      <p:cBhvr additive="base">
                                        <p:cTn id="94" dur="500" fill="hold"/>
                                        <p:tgtEl>
                                          <p:spTgt spid="101"/>
                                        </p:tgtEl>
                                        <p:attrNameLst>
                                          <p:attrName>ppt_y</p:attrName>
                                        </p:attrNameLst>
                                      </p:cBhvr>
                                      <p:tavLst>
                                        <p:tav tm="0">
                                          <p:val>
                                            <p:strVal val="1+#ppt_h/2"/>
                                          </p:val>
                                        </p:tav>
                                        <p:tav tm="100000">
                                          <p:val>
                                            <p:strVal val="#ppt_y"/>
                                          </p:val>
                                        </p:tav>
                                      </p:tavLst>
                                    </p:anim>
                                  </p:childTnLst>
                                </p:cTn>
                              </p:par>
                            </p:childTnLst>
                          </p:cTn>
                        </p:par>
                        <p:par>
                          <p:cTn id="95" fill="hold">
                            <p:stCondLst>
                              <p:cond delay="11000"/>
                            </p:stCondLst>
                            <p:childTnLst>
                              <p:par>
                                <p:cTn id="96" presetID="2" presetClass="entr" presetSubtype="4" fill="hold" grpId="0" nodeType="afterEffect">
                                  <p:stCondLst>
                                    <p:cond delay="0"/>
                                  </p:stCondLst>
                                  <p:childTnLst>
                                    <p:set>
                                      <p:cBhvr>
                                        <p:cTn id="97" dur="1" fill="hold">
                                          <p:stCondLst>
                                            <p:cond delay="0"/>
                                          </p:stCondLst>
                                        </p:cTn>
                                        <p:tgtEl>
                                          <p:spTgt spid="102"/>
                                        </p:tgtEl>
                                        <p:attrNameLst>
                                          <p:attrName>style.visibility</p:attrName>
                                        </p:attrNameLst>
                                      </p:cBhvr>
                                      <p:to>
                                        <p:strVal val="visible"/>
                                      </p:to>
                                    </p:set>
                                    <p:anim calcmode="lin" valueType="num">
                                      <p:cBhvr additive="base">
                                        <p:cTn id="98" dur="500" fill="hold"/>
                                        <p:tgtEl>
                                          <p:spTgt spid="102"/>
                                        </p:tgtEl>
                                        <p:attrNameLst>
                                          <p:attrName>ppt_x</p:attrName>
                                        </p:attrNameLst>
                                      </p:cBhvr>
                                      <p:tavLst>
                                        <p:tav tm="0">
                                          <p:val>
                                            <p:strVal val="#ppt_x"/>
                                          </p:val>
                                        </p:tav>
                                        <p:tav tm="100000">
                                          <p:val>
                                            <p:strVal val="#ppt_x"/>
                                          </p:val>
                                        </p:tav>
                                      </p:tavLst>
                                    </p:anim>
                                    <p:anim calcmode="lin" valueType="num">
                                      <p:cBhvr additive="base">
                                        <p:cTn id="9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99" grpId="0"/>
      <p:bldP spid="100" grpId="0"/>
      <p:bldP spid="101" grpId="0"/>
      <p:bldP spid="102" grpId="0"/>
      <p:bldP spid="103" grpId="0"/>
      <p:bldP spid="104" grpId="0"/>
      <p:bldP spid="105" grpId="0"/>
      <p:bldP spid="10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p>
        </p:txBody>
      </p:sp>
      <p:sp>
        <p:nvSpPr>
          <p:cNvPr id="2" name="文本框 1"/>
          <p:cNvSpPr txBox="1"/>
          <p:nvPr/>
        </p:nvSpPr>
        <p:spPr>
          <a:xfrm>
            <a:off x="255270" y="1376680"/>
            <a:ext cx="11682095" cy="4523105"/>
          </a:xfrm>
          <a:prstGeom prst="rect">
            <a:avLst/>
          </a:prstGeom>
          <a:noFill/>
        </p:spPr>
        <p:txBody>
          <a:bodyPr wrap="square" rtlCol="0">
            <a:spAutoFit/>
          </a:bodyPr>
          <a:lstStyle/>
          <a:p>
            <a:r>
              <a:rPr lang="zh-CN" altLang="en-US" sz="2400" b="1">
                <a:solidFill>
                  <a:schemeClr val="accent1"/>
                </a:solidFill>
              </a:rPr>
              <a:t>二、追踪MAC地址</a:t>
            </a:r>
          </a:p>
          <a:p>
            <a:endParaRPr lang="zh-CN" altLang="en-US" sz="2400" b="1">
              <a:solidFill>
                <a:schemeClr val="accent1"/>
              </a:solidFill>
            </a:endParaRPr>
          </a:p>
          <a:p>
            <a:r>
              <a:rPr lang="zh-CN" altLang="en-US" sz="2400" b="1">
                <a:solidFill>
                  <a:schemeClr val="accent1"/>
                </a:solidFill>
              </a:rPr>
              <a:t>　　每个计算机使用网络适配器(即网卡，每个网卡都有一个全球唯一的地址)的唯一地址进行计算机之间的通信。这个地址就是计算机的介质访问控制（MAC）地址。而地址解析协议（ARP）是一个基于TCP/IP的协议，用于将逻辑的IP地址映射为物理MAC地址。当知道一台计算机的IP，但不知MAC地址又需要知道时，就要使用ARP了。</a:t>
            </a:r>
          </a:p>
          <a:p>
            <a:endParaRPr lang="zh-CN" altLang="en-US" sz="2400" b="1">
              <a:solidFill>
                <a:schemeClr val="accent1"/>
              </a:solidFill>
            </a:endParaRPr>
          </a:p>
          <a:p>
            <a:r>
              <a:rPr lang="zh-CN" altLang="en-US" sz="2400" b="1">
                <a:solidFill>
                  <a:schemeClr val="accent1"/>
                </a:solidFill>
              </a:rPr>
              <a:t>　　每台计算机都有一个记录MAC地址与IP地址的对应关系的ARP表，每隔一定时间就会更新一次。可以在命令行使用arp –a命令来查看该ARP表。</a:t>
            </a:r>
          </a:p>
          <a:p>
            <a:endParaRPr lang="zh-CN" altLang="en-US" sz="2400" b="1">
              <a:solidFill>
                <a:schemeClr val="accent1"/>
              </a:solidFill>
            </a:endParaRPr>
          </a:p>
          <a:p>
            <a:r>
              <a:rPr lang="zh-CN" altLang="en-US" sz="2400" b="1">
                <a:solidFill>
                  <a:schemeClr val="accent1"/>
                </a:solidFill>
              </a:rPr>
              <a:t>　　需要注意的是，攻击者可以通过改变他们的MAC地址隐藏他们的身份，即在攻击时，使用一个假冒的MAC地址，这样对方就会获得错误信息。</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p>
        </p:txBody>
      </p:sp>
      <p:sp>
        <p:nvSpPr>
          <p:cNvPr id="2" name="文本框 1"/>
          <p:cNvSpPr txBox="1"/>
          <p:nvPr/>
        </p:nvSpPr>
        <p:spPr>
          <a:xfrm>
            <a:off x="255270" y="1376680"/>
            <a:ext cx="11866880" cy="4523105"/>
          </a:xfrm>
          <a:prstGeom prst="rect">
            <a:avLst/>
          </a:prstGeom>
          <a:noFill/>
        </p:spPr>
        <p:txBody>
          <a:bodyPr wrap="square" rtlCol="0">
            <a:spAutoFit/>
          </a:bodyPr>
          <a:lstStyle/>
          <a:p>
            <a:r>
              <a:rPr lang="zh-CN" altLang="en-US" sz="2400" b="1">
                <a:solidFill>
                  <a:schemeClr val="accent1"/>
                </a:solidFill>
              </a:rPr>
              <a:t>三、追踪电子邮件</a:t>
            </a:r>
          </a:p>
          <a:p>
            <a:endParaRPr lang="zh-CN" altLang="en-US" sz="2400" b="1">
              <a:solidFill>
                <a:schemeClr val="accent1"/>
              </a:solidFill>
            </a:endParaRPr>
          </a:p>
          <a:p>
            <a:r>
              <a:rPr lang="zh-CN" altLang="en-US" sz="2400" b="1">
                <a:solidFill>
                  <a:schemeClr val="accent1"/>
                </a:solidFill>
              </a:rPr>
              <a:t>　　电子邮件的追踪一般开始于邮件的头部信息。头部信息包含了在传输过程中所经过的每一个节点以及日期和时间等。这一点同普通邮政系统一样，每一个处理邮件的邮政局都会在邮件的信封上印上标记、日期和时间等。</a:t>
            </a:r>
          </a:p>
          <a:p>
            <a:endParaRPr lang="zh-CN" altLang="en-US" sz="2400" b="1">
              <a:solidFill>
                <a:schemeClr val="accent1"/>
              </a:solidFill>
            </a:endParaRPr>
          </a:p>
          <a:p>
            <a:r>
              <a:rPr lang="zh-CN" altLang="en-US" sz="2400" b="1">
                <a:solidFill>
                  <a:schemeClr val="accent1"/>
                </a:solidFill>
              </a:rPr>
              <a:t>　　查看电子邮件的头部信息，不同的电子邮件用户有不同的步骤来查看。对于Outlook Express和Foxmail的用户，可以先打开电子邮件，选择文件选项中的属性，然后选择“详细信息”。这时就可以看到邮件的头部信息了。</a:t>
            </a:r>
          </a:p>
          <a:p>
            <a:endParaRPr lang="zh-CN" altLang="en-US" sz="2400" b="1">
              <a:solidFill>
                <a:schemeClr val="accent1"/>
              </a:solidFill>
            </a:endParaRPr>
          </a:p>
          <a:p>
            <a:r>
              <a:rPr lang="zh-CN" altLang="en-US" sz="2400" b="1">
                <a:solidFill>
                  <a:schemeClr val="accent1"/>
                </a:solidFill>
              </a:rPr>
              <a:t>　　常见的头部域包括："Return-Path"， "Received"，"Date"，"From"，"Subject"， "Sender"，"To"，"cc"，"MIME-Version"等。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６</a:t>
            </a: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6278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检验、分析与推理</a:t>
            </a:r>
          </a:p>
        </p:txBody>
      </p:sp>
      <p:pic>
        <p:nvPicPr>
          <p:cNvPr id="2" name="图片 1"/>
          <p:cNvPicPr>
            <a:picLocks noChangeAspect="1"/>
          </p:cNvPicPr>
          <p:nvPr/>
        </p:nvPicPr>
        <p:blipFill>
          <a:blip r:embed="rId3"/>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8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flipH="1">
            <a:off x="269240" y="3577590"/>
            <a:ext cx="76200" cy="1863090"/>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H="1" flipV="1">
            <a:off x="3307080" y="4874895"/>
            <a:ext cx="76200" cy="1823085"/>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055360" y="3695700"/>
            <a:ext cx="81280" cy="1744980"/>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H="1" flipV="1">
            <a:off x="8445500" y="5278120"/>
            <a:ext cx="76200" cy="1301750"/>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4" name="组合 73"/>
          <p:cNvGrpSpPr/>
          <p:nvPr/>
        </p:nvGrpSpPr>
        <p:grpSpPr>
          <a:xfrm>
            <a:off x="269085" y="3661049"/>
            <a:ext cx="3203899" cy="684431"/>
            <a:chOff x="281648" y="2333647"/>
            <a:chExt cx="3203899" cy="684431"/>
          </a:xfrm>
        </p:grpSpPr>
        <p:sp>
          <p:nvSpPr>
            <p:cNvPr id="75" name="文本框 55"/>
            <p:cNvSpPr txBox="1"/>
            <p:nvPr/>
          </p:nvSpPr>
          <p:spPr>
            <a:xfrm>
              <a:off x="281648" y="2630728"/>
              <a:ext cx="255524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明确案例调查对象</a:t>
              </a:r>
            </a:p>
          </p:txBody>
        </p:sp>
        <p:sp>
          <p:nvSpPr>
            <p:cNvPr id="76" name="文本框 56"/>
            <p:cNvSpPr txBox="1"/>
            <p:nvPr/>
          </p:nvSpPr>
          <p:spPr>
            <a:xfrm>
              <a:off x="1420203" y="2333647"/>
              <a:ext cx="2065344" cy="297180"/>
            </a:xfrm>
            <a:prstGeom prst="rect">
              <a:avLst/>
            </a:prstGeom>
            <a:noFill/>
          </p:spPr>
          <p:txBody>
            <a:bodyPr wrap="square" rtlCol="0">
              <a:spAutoFit/>
            </a:bodyPr>
            <a:lstStyle/>
            <a:p>
              <a:pPr algn="just"/>
              <a:endParaRPr lang="zh-CN" altLang="en-US" sz="1335" dirty="0">
                <a:solidFill>
                  <a:schemeClr val="accent1"/>
                </a:solidFill>
                <a:latin typeface="微软雅黑" panose="020B0503020204020204" charset="-122"/>
                <a:ea typeface="微软雅黑" panose="020B0503020204020204" charset="-122"/>
              </a:endParaRPr>
            </a:p>
          </p:txBody>
        </p:sp>
      </p:grpSp>
      <p:sp>
        <p:nvSpPr>
          <p:cNvPr id="78" name="文本框 57"/>
          <p:cNvSpPr txBox="1"/>
          <p:nvPr/>
        </p:nvSpPr>
        <p:spPr>
          <a:xfrm>
            <a:off x="6240145" y="3577590"/>
            <a:ext cx="3758565" cy="979805"/>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根据犯罪案例的实际情况准备相应的取证工具及设备，这包括各种软件和硬件工具。</a:t>
            </a:r>
          </a:p>
        </p:txBody>
      </p:sp>
      <p:sp>
        <p:nvSpPr>
          <p:cNvPr id="81" name="文本框 59"/>
          <p:cNvSpPr txBox="1"/>
          <p:nvPr/>
        </p:nvSpPr>
        <p:spPr>
          <a:xfrm>
            <a:off x="8601710" y="5546090"/>
            <a:ext cx="3489960" cy="979805"/>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审查响应计划中取证需遵循的程序和步骤，并根据现场的实际情况做出适当的调整。</a:t>
            </a:r>
          </a:p>
        </p:txBody>
      </p:sp>
      <p:sp>
        <p:nvSpPr>
          <p:cNvPr id="84" name="文本框 61"/>
          <p:cNvSpPr txBox="1"/>
          <p:nvPr/>
        </p:nvSpPr>
        <p:spPr>
          <a:xfrm>
            <a:off x="3383280" y="5874385"/>
            <a:ext cx="243332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尽早明确取证目标</a:t>
            </a:r>
          </a:p>
        </p:txBody>
      </p:sp>
      <p:grpSp>
        <p:nvGrpSpPr>
          <p:cNvPr id="86" name="组合 85"/>
          <p:cNvGrpSpPr/>
          <p:nvPr/>
        </p:nvGrpSpPr>
        <p:grpSpPr>
          <a:xfrm>
            <a:off x="345440" y="4740275"/>
            <a:ext cx="763270" cy="789940"/>
            <a:chOff x="1090561" y="2907724"/>
            <a:chExt cx="2099921" cy="1017295"/>
          </a:xfrm>
        </p:grpSpPr>
        <p:sp>
          <p:nvSpPr>
            <p:cNvPr id="87" name="矩形 86"/>
            <p:cNvSpPr/>
            <p:nvPr/>
          </p:nvSpPr>
          <p:spPr>
            <a:xfrm>
              <a:off x="1090561" y="2907724"/>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602718" y="3079534"/>
              <a:ext cx="1075605" cy="713088"/>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383280" y="4772025"/>
            <a:ext cx="788670" cy="77406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70418" y="3042093"/>
              <a:ext cx="1075605" cy="727712"/>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057900" y="4753610"/>
            <a:ext cx="746760" cy="76644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434" y="3115427"/>
              <a:ext cx="1075605" cy="734947"/>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8521700" y="4732020"/>
            <a:ext cx="740410" cy="788035"/>
            <a:chOff x="8718257" y="3563522"/>
            <a:chExt cx="2099921" cy="1017295"/>
          </a:xfrm>
        </p:grpSpPr>
        <p:sp>
          <p:nvSpPr>
            <p:cNvPr id="99" name="矩形 98"/>
            <p:cNvSpPr/>
            <p:nvPr/>
          </p:nvSpPr>
          <p:spPr>
            <a:xfrm flipV="1">
              <a:off x="8718257" y="3563522"/>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9229284" y="3709870"/>
              <a:ext cx="1075605" cy="714812"/>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515" y="350520"/>
            <a:ext cx="6301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3.6.1 计算机取证与司法鉴定的准备</a:t>
            </a:r>
          </a:p>
        </p:txBody>
      </p:sp>
      <p:sp>
        <p:nvSpPr>
          <p:cNvPr id="2" name="文本框 1"/>
          <p:cNvSpPr txBox="1"/>
          <p:nvPr/>
        </p:nvSpPr>
        <p:spPr>
          <a:xfrm>
            <a:off x="345440" y="953770"/>
            <a:ext cx="5639435" cy="2861310"/>
          </a:xfrm>
          <a:prstGeom prst="rect">
            <a:avLst/>
          </a:prstGeom>
          <a:noFill/>
        </p:spPr>
        <p:txBody>
          <a:bodyPr wrap="square" rtlCol="0">
            <a:spAutoFit/>
          </a:bodyPr>
          <a:lstStyle/>
          <a:p>
            <a:r>
              <a:rPr lang="zh-CN" altLang="en-US"/>
              <a:t>　</a:t>
            </a:r>
            <a:r>
              <a:rPr lang="zh-CN" altLang="en-US" sz="2000" b="1">
                <a:solidFill>
                  <a:schemeClr val="accent1"/>
                </a:solidFill>
              </a:rPr>
              <a:t>　计算机犯罪的特点决定了其取证与分析鉴定的整个过程，必然与传统的犯罪案例有很大的不同。在接到计算机犯罪报案后，具备取证与分析鉴定资质的机构和取证人员应及时响应，迅速展开调查工作。调查等待的时间越长，可回答问题的人忘记答案的可能性就越大，完成系统刑事鉴定复制所等待的时间也越长，证据被篡改的可能性就越大，证据的价值也就越低，同时要制定适当的响应规划。</a:t>
            </a:r>
          </a:p>
        </p:txBody>
      </p:sp>
      <p:sp>
        <p:nvSpPr>
          <p:cNvPr id="3" name="文本框 2"/>
          <p:cNvSpPr txBox="1"/>
          <p:nvPr/>
        </p:nvSpPr>
        <p:spPr>
          <a:xfrm>
            <a:off x="5948680" y="967740"/>
            <a:ext cx="6073775" cy="2553335"/>
          </a:xfrm>
          <a:prstGeom prst="rect">
            <a:avLst/>
          </a:prstGeom>
          <a:noFill/>
        </p:spPr>
        <p:txBody>
          <a:bodyPr wrap="square" rtlCol="0">
            <a:spAutoFit/>
          </a:bodyPr>
          <a:lstStyle/>
          <a:p>
            <a:r>
              <a:rPr lang="zh-CN" altLang="en-US" sz="2000" b="1">
                <a:solidFill>
                  <a:schemeClr val="accent1"/>
                </a:solidFill>
              </a:rPr>
              <a:t>取证人员首先应该对犯罪事件报告进行确认。主要是对事件进行响应之前的考察，需要搜集尽可能多的信息；不要相信任何人，检验每件事；确定危害的严重性和适当的响应，同时保持不连接状态；对可疑行为进行评估；对发生的情况、发生方式、严重程度和相关人员进行诊断；确定行动过程；确定响应的破坏性并进行响应。这个阶段可以称为整个取证过程的准备阶段，主要包括以下的内容：</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2000"/>
                            </p:stCondLst>
                            <p:childTnLst>
                              <p:par>
                                <p:cTn id="12" presetID="2" presetClass="entr" presetSubtype="2" fill="hold" nodeType="afterEffect">
                                  <p:stCondLst>
                                    <p:cond delay="0"/>
                                  </p:stCondLst>
                                  <p:childTnLst>
                                    <p:set>
                                      <p:cBhvr>
                                        <p:cTn id="13" dur="1" fill="hold">
                                          <p:stCondLst>
                                            <p:cond delay="0"/>
                                          </p:stCondLst>
                                        </p:cTn>
                                        <p:tgtEl>
                                          <p:spTgt spid="86"/>
                                        </p:tgtEl>
                                        <p:attrNameLst>
                                          <p:attrName>style.visibility</p:attrName>
                                        </p:attrNameLst>
                                      </p:cBhvr>
                                      <p:to>
                                        <p:strVal val="visible"/>
                                      </p:to>
                                    </p:set>
                                    <p:anim calcmode="lin" valueType="num">
                                      <p:cBhvr additive="base">
                                        <p:cTn id="14" dur="500" fill="hold"/>
                                        <p:tgtEl>
                                          <p:spTgt spid="86"/>
                                        </p:tgtEl>
                                        <p:attrNameLst>
                                          <p:attrName>ppt_x</p:attrName>
                                        </p:attrNameLst>
                                      </p:cBhvr>
                                      <p:tavLst>
                                        <p:tav tm="0">
                                          <p:val>
                                            <p:strVal val="1+#ppt_w/2"/>
                                          </p:val>
                                        </p:tav>
                                        <p:tav tm="100000">
                                          <p:val>
                                            <p:strVal val="#ppt_x"/>
                                          </p:val>
                                        </p:tav>
                                      </p:tavLst>
                                    </p:anim>
                                    <p:anim calcmode="lin" valueType="num">
                                      <p:cBhvr additive="base">
                                        <p:cTn id="15" dur="500" fill="hold"/>
                                        <p:tgtEl>
                                          <p:spTgt spid="86"/>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1+#ppt_w/2"/>
                                          </p:val>
                                        </p:tav>
                                        <p:tav tm="100000">
                                          <p:val>
                                            <p:strVal val="#ppt_x"/>
                                          </p:val>
                                        </p:tav>
                                      </p:tavLst>
                                    </p:anim>
                                    <p:anim calcmode="lin" valueType="num">
                                      <p:cBhvr additive="base">
                                        <p:cTn id="19" dur="500" fill="hold"/>
                                        <p:tgtEl>
                                          <p:spTgt spid="90"/>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94"/>
                                        </p:tgtEl>
                                        <p:attrNameLst>
                                          <p:attrName>style.visibility</p:attrName>
                                        </p:attrNameLst>
                                      </p:cBhvr>
                                      <p:to>
                                        <p:strVal val="visible"/>
                                      </p:to>
                                    </p:set>
                                    <p:anim calcmode="lin" valueType="num">
                                      <p:cBhvr additive="base">
                                        <p:cTn id="22" dur="500" fill="hold"/>
                                        <p:tgtEl>
                                          <p:spTgt spid="94"/>
                                        </p:tgtEl>
                                        <p:attrNameLst>
                                          <p:attrName>ppt_x</p:attrName>
                                        </p:attrNameLst>
                                      </p:cBhvr>
                                      <p:tavLst>
                                        <p:tav tm="0">
                                          <p:val>
                                            <p:strVal val="1+#ppt_w/2"/>
                                          </p:val>
                                        </p:tav>
                                        <p:tav tm="100000">
                                          <p:val>
                                            <p:strVal val="#ppt_x"/>
                                          </p:val>
                                        </p:tav>
                                      </p:tavLst>
                                    </p:anim>
                                    <p:anim calcmode="lin" valueType="num">
                                      <p:cBhvr additive="base">
                                        <p:cTn id="23" dur="500" fill="hold"/>
                                        <p:tgtEl>
                                          <p:spTgt spid="9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750"/>
                                  </p:stCondLst>
                                  <p:childTnLst>
                                    <p:set>
                                      <p:cBhvr>
                                        <p:cTn id="25" dur="1" fill="hold">
                                          <p:stCondLst>
                                            <p:cond delay="0"/>
                                          </p:stCondLst>
                                        </p:cTn>
                                        <p:tgtEl>
                                          <p:spTgt spid="98"/>
                                        </p:tgtEl>
                                        <p:attrNameLst>
                                          <p:attrName>style.visibility</p:attrName>
                                        </p:attrNameLst>
                                      </p:cBhvr>
                                      <p:to>
                                        <p:strVal val="visible"/>
                                      </p:to>
                                    </p:set>
                                    <p:anim calcmode="lin" valueType="num">
                                      <p:cBhvr additive="base">
                                        <p:cTn id="26" dur="500" fill="hold"/>
                                        <p:tgtEl>
                                          <p:spTgt spid="98"/>
                                        </p:tgtEl>
                                        <p:attrNameLst>
                                          <p:attrName>ppt_x</p:attrName>
                                        </p:attrNameLst>
                                      </p:cBhvr>
                                      <p:tavLst>
                                        <p:tav tm="0">
                                          <p:val>
                                            <p:strVal val="1+#ppt_w/2"/>
                                          </p:val>
                                        </p:tav>
                                        <p:tav tm="100000">
                                          <p:val>
                                            <p:strVal val="#ppt_x"/>
                                          </p:val>
                                        </p:tav>
                                      </p:tavLst>
                                    </p:anim>
                                    <p:anim calcmode="lin" valueType="num">
                                      <p:cBhvr additive="base">
                                        <p:cTn id="27" dur="500" fill="hold"/>
                                        <p:tgtEl>
                                          <p:spTgt spid="9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4" fill="hold" nodeType="afterEffect">
                                  <p:stCondLst>
                                    <p:cond delay="500"/>
                                  </p:stCondLst>
                                  <p:childTnLst>
                                    <p:set>
                                      <p:cBhvr>
                                        <p:cTn id="30" dur="500" fill="hold">
                                          <p:stCondLst>
                                            <p:cond delay="0"/>
                                          </p:stCondLst>
                                        </p:cTn>
                                        <p:tgtEl>
                                          <p:spTgt spid="62"/>
                                        </p:tgtEl>
                                        <p:attrNameLst>
                                          <p:attrName>style.visibility</p:attrName>
                                        </p:attrNameLst>
                                      </p:cBhvr>
                                      <p:to>
                                        <p:strVal val="visible"/>
                                      </p:to>
                                    </p:set>
                                    <p:animEffect transition="in" filter="wipe(down)">
                                      <p:cBhvr>
                                        <p:cTn id="31" dur="500"/>
                                        <p:tgtEl>
                                          <p:spTgt spid="62"/>
                                        </p:tgtEl>
                                      </p:cBhvr>
                                    </p:animEffect>
                                  </p:childTnLst>
                                </p:cTn>
                              </p:par>
                              <p:par>
                                <p:cTn id="32" presetID="22" presetClass="entr" presetSubtype="8" fill="hold" nodeType="withEffect">
                                  <p:stCondLst>
                                    <p:cond delay="75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250"/>
                                        <p:tgtEl>
                                          <p:spTgt spid="74"/>
                                        </p:tgtEl>
                                      </p:cBhvr>
                                    </p:animEffect>
                                  </p:childTnLst>
                                </p:cTn>
                              </p:par>
                              <p:par>
                                <p:cTn id="35" presetID="22" presetClass="entr" presetSubtype="1" fill="hold" nodeType="withEffect">
                                  <p:stCondLst>
                                    <p:cond delay="750"/>
                                  </p:stCondLst>
                                  <p:childTnLst>
                                    <p:set>
                                      <p:cBhvr>
                                        <p:cTn id="36" dur="1" fill="hold">
                                          <p:stCondLst>
                                            <p:cond delay="0"/>
                                          </p:stCondLst>
                                        </p:cTn>
                                        <p:tgtEl>
                                          <p:spTgt spid="65"/>
                                        </p:tgtEl>
                                        <p:attrNameLst>
                                          <p:attrName>style.visibility</p:attrName>
                                        </p:attrNameLst>
                                      </p:cBhvr>
                                      <p:to>
                                        <p:strVal val="visible"/>
                                      </p:to>
                                    </p:set>
                                    <p:animEffect transition="in" filter="wipe(up)">
                                      <p:cBhvr>
                                        <p:cTn id="37" dur="250"/>
                                        <p:tgtEl>
                                          <p:spTgt spid="65"/>
                                        </p:tgtEl>
                                      </p:cBhvr>
                                    </p:animEffect>
                                  </p:childTnLst>
                                </p:cTn>
                              </p:par>
                              <p:par>
                                <p:cTn id="38" presetID="22" presetClass="entr" presetSubtype="4" fill="hold" nodeType="withEffect">
                                  <p:stCondLst>
                                    <p:cond delay="100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250"/>
                                        <p:tgtEl>
                                          <p:spTgt spid="68"/>
                                        </p:tgtEl>
                                      </p:cBhvr>
                                    </p:animEffect>
                                  </p:childTnLst>
                                </p:cTn>
                              </p:par>
                              <p:par>
                                <p:cTn id="41" presetID="22" presetClass="entr" presetSubtype="1" fill="hold" nodeType="withEffect">
                                  <p:stCondLst>
                                    <p:cond delay="1250"/>
                                  </p:stCondLst>
                                  <p:childTnLst>
                                    <p:set>
                                      <p:cBhvr>
                                        <p:cTn id="42" dur="1" fill="hold">
                                          <p:stCondLst>
                                            <p:cond delay="0"/>
                                          </p:stCondLst>
                                        </p:cTn>
                                        <p:tgtEl>
                                          <p:spTgt spid="71"/>
                                        </p:tgtEl>
                                        <p:attrNameLst>
                                          <p:attrName>style.visibility</p:attrName>
                                        </p:attrNameLst>
                                      </p:cBhvr>
                                      <p:to>
                                        <p:strVal val="visible"/>
                                      </p:to>
                                    </p:set>
                                    <p:animEffect transition="in" filter="wipe(up)">
                                      <p:cBhvr>
                                        <p:cTn id="43" dur="250"/>
                                        <p:tgtEl>
                                          <p:spTgt spid="71"/>
                                        </p:tgtEl>
                                      </p:cBhvr>
                                    </p:animEffect>
                                  </p:childTnLst>
                                </p:cTn>
                              </p:par>
                            </p:childTnLst>
                          </p:cTn>
                        </p:par>
                        <p:par>
                          <p:cTn id="44" fill="hold">
                            <p:stCondLst>
                              <p:cond delay="3500"/>
                            </p:stCondLst>
                            <p:childTnLst>
                              <p:par>
                                <p:cTn id="45" presetID="1" presetClass="entr" presetSubtype="0" fill="hold" grpId="0" nodeType="after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78"/>
                                        </p:tgtEl>
                                        <p:attrNameLst>
                                          <p:attrName>style.visibility</p:attrName>
                                        </p:attrNameLst>
                                      </p:cBhvr>
                                      <p:to>
                                        <p:strVal val="visible"/>
                                      </p:to>
                                    </p:set>
                                    <p:anim calcmode="lin" valueType="num">
                                      <p:cBhvr additive="base">
                                        <p:cTn id="50" dur="500" fill="hold"/>
                                        <p:tgtEl>
                                          <p:spTgt spid="78"/>
                                        </p:tgtEl>
                                        <p:attrNameLst>
                                          <p:attrName>ppt_x</p:attrName>
                                        </p:attrNameLst>
                                      </p:cBhvr>
                                      <p:tavLst>
                                        <p:tav tm="0">
                                          <p:val>
                                            <p:strVal val="#ppt_x"/>
                                          </p:val>
                                        </p:tav>
                                        <p:tav tm="100000">
                                          <p:val>
                                            <p:strVal val="#ppt_x"/>
                                          </p:val>
                                        </p:tav>
                                      </p:tavLst>
                                    </p:anim>
                                    <p:anim calcmode="lin" valueType="num">
                                      <p:cBhvr additive="base">
                                        <p:cTn id="51" dur="500" fill="hold"/>
                                        <p:tgtEl>
                                          <p:spTgt spid="78"/>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 presetClass="entr" presetSubtype="4"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1" grpId="0"/>
      <p:bldP spid="84" grpId="0"/>
      <p:bldP spid="2"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3.6.2 计算机证据的保全</a:t>
            </a:r>
          </a:p>
        </p:txBody>
      </p:sp>
      <p:sp>
        <p:nvSpPr>
          <p:cNvPr id="2" name="文本框 1"/>
          <p:cNvSpPr txBox="1"/>
          <p:nvPr/>
        </p:nvSpPr>
        <p:spPr>
          <a:xfrm>
            <a:off x="304800" y="1795145"/>
            <a:ext cx="11582400" cy="3784600"/>
          </a:xfrm>
          <a:prstGeom prst="rect">
            <a:avLst/>
          </a:prstGeom>
          <a:noFill/>
        </p:spPr>
        <p:txBody>
          <a:bodyPr wrap="square" rtlCol="0">
            <a:spAutoFit/>
          </a:bodyPr>
          <a:lstStyle/>
          <a:p>
            <a:r>
              <a:rPr lang="zh-CN" altLang="en-US"/>
              <a:t>　　</a:t>
            </a:r>
            <a:r>
              <a:rPr lang="zh-CN" altLang="en-US" sz="2000" b="1">
                <a:solidFill>
                  <a:schemeClr val="accent1"/>
                </a:solidFill>
              </a:rPr>
              <a:t>计算机证据的保全主要是解决证据的完整性。计算机取证与司法鉴定的难点之一是证明取证人员所搜集到的证据没有改变过，而计算机证据又恰恰具有易修改和易损毁的特点。</a:t>
            </a:r>
          </a:p>
          <a:p>
            <a:endParaRPr lang="zh-CN" altLang="en-US" sz="2000" b="1">
              <a:solidFill>
                <a:schemeClr val="accent1"/>
              </a:solidFill>
            </a:endParaRPr>
          </a:p>
          <a:p>
            <a:r>
              <a:rPr lang="zh-CN" altLang="en-US" sz="2000" b="1">
                <a:solidFill>
                  <a:schemeClr val="accent1"/>
                </a:solidFill>
              </a:rPr>
              <a:t>　　我们可以采用形成所谓的证据监督链的技术和方法，电子指纹技术是常用的技术，它也被称为数字指纹，其对象可以是单个的文件，也可以是整张软盘或者硬盘。其原理是：如果一方的身份“签名”未与任何应签署的报文(message)本身相联系，就留下了篡改、冒充或抵赖的可能性。我们需要从报文中提取一种格式确定的、符号性的摘要，以将千差万别的报文与数字签名不可分割地结合起来，这种“报文摘要(message digest)”就是“数字指纹(digital fingerprint)”。</a:t>
            </a:r>
          </a:p>
          <a:p>
            <a:endParaRPr lang="zh-CN" altLang="en-US" sz="2000" b="1">
              <a:solidFill>
                <a:schemeClr val="accent1"/>
              </a:solidFill>
            </a:endParaRPr>
          </a:p>
          <a:p>
            <a:r>
              <a:rPr lang="zh-CN" altLang="en-US" sz="2000" b="1">
                <a:solidFill>
                  <a:schemeClr val="accent1"/>
                </a:solidFill>
              </a:rPr>
              <a:t>　　时间戳也是取证工作中非常有用的技术，它是对数字对象进行登记来提供注册后特定事物存在于特定日期的时间和证据。它证明了数字证据在特定的时间和日期里是存在的，并且从该时刻到出庭这段时间里不曾被修改过。</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8421" y="5929951"/>
            <a:ext cx="1641783" cy="773060"/>
            <a:chOff x="948352" y="4409460"/>
            <a:chExt cx="1368152" cy="644217"/>
          </a:xfrm>
        </p:grpSpPr>
        <p:sp>
          <p:nvSpPr>
            <p:cNvPr id="52" name="矩形 51"/>
            <p:cNvSpPr/>
            <p:nvPr/>
          </p:nvSpPr>
          <p:spPr>
            <a:xfrm>
              <a:off x="1055773" y="498166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48352" y="4409460"/>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分析硬盘的分区表</a:t>
              </a: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206591" y="5307360"/>
            <a:ext cx="1641783" cy="970333"/>
            <a:chOff x="2540149" y="4486300"/>
            <a:chExt cx="1368152" cy="808610"/>
          </a:xfrm>
        </p:grpSpPr>
        <p:sp>
          <p:nvSpPr>
            <p:cNvPr id="120" name="TextBox 2"/>
            <p:cNvSpPr txBox="1"/>
            <p:nvPr/>
          </p:nvSpPr>
          <p:spPr>
            <a:xfrm>
              <a:off x="2540149" y="4486300"/>
              <a:ext cx="1368152" cy="7217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浏览文件系统的目录树并将其打印出来</a:t>
              </a:r>
            </a:p>
          </p:txBody>
        </p:sp>
        <p:sp>
          <p:nvSpPr>
            <p:cNvPr id="121" name="矩形 120"/>
            <p:cNvSpPr/>
            <p:nvPr/>
          </p:nvSpPr>
          <p:spPr>
            <a:xfrm>
              <a:off x="2617760" y="5222902"/>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8160" y="4910828"/>
            <a:ext cx="1641783" cy="694110"/>
            <a:chOff x="4287407" y="2006557"/>
            <a:chExt cx="1368152" cy="578425"/>
          </a:xfrm>
        </p:grpSpPr>
        <p:sp>
          <p:nvSpPr>
            <p:cNvPr id="123" name="TextBox 4"/>
            <p:cNvSpPr txBox="1"/>
            <p:nvPr/>
          </p:nvSpPr>
          <p:spPr>
            <a:xfrm>
              <a:off x="4287407" y="2006557"/>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进行关键字搜索</a:t>
              </a:r>
            </a:p>
          </p:txBody>
        </p:sp>
        <p:sp>
          <p:nvSpPr>
            <p:cNvPr id="124" name="矩形 123"/>
            <p:cNvSpPr/>
            <p:nvPr/>
          </p:nvSpPr>
          <p:spPr>
            <a:xfrm>
              <a:off x="4462385" y="2512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6249541" y="4480824"/>
            <a:ext cx="1641783" cy="1269417"/>
            <a:chOff x="5210068" y="1867648"/>
            <a:chExt cx="1368152" cy="1057849"/>
          </a:xfrm>
        </p:grpSpPr>
        <p:sp>
          <p:nvSpPr>
            <p:cNvPr id="126" name="TextBox 22"/>
            <p:cNvSpPr txBox="1"/>
            <p:nvPr/>
          </p:nvSpPr>
          <p:spPr>
            <a:xfrm>
              <a:off x="5210068" y="1867648"/>
              <a:ext cx="1368152" cy="9371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使用数据恢复工具找回那些已经被删除的文件</a:t>
              </a:r>
            </a:p>
          </p:txBody>
        </p:sp>
        <p:sp>
          <p:nvSpPr>
            <p:cNvPr id="127" name="矩形 126"/>
            <p:cNvSpPr/>
            <p:nvPr/>
          </p:nvSpPr>
          <p:spPr>
            <a:xfrm>
              <a:off x="5394041" y="285348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3.6.3 计算机证据的分析</a:t>
            </a: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p>
        </p:txBody>
      </p:sp>
      <p:grpSp>
        <p:nvGrpSpPr>
          <p:cNvPr id="4" name="组合 3"/>
          <p:cNvGrpSpPr/>
          <p:nvPr/>
        </p:nvGrpSpPr>
        <p:grpSpPr>
          <a:xfrm>
            <a:off x="8484202" y="4049425"/>
            <a:ext cx="1641783" cy="1469654"/>
            <a:chOff x="2345063" y="3318781"/>
            <a:chExt cx="1368152" cy="1224712"/>
          </a:xfrm>
        </p:grpSpPr>
        <p:sp>
          <p:nvSpPr>
            <p:cNvPr id="5" name="TextBox 2"/>
            <p:cNvSpPr txBox="1"/>
            <p:nvPr/>
          </p:nvSpPr>
          <p:spPr>
            <a:xfrm>
              <a:off x="2345063" y="3318781"/>
              <a:ext cx="1368152" cy="11525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检查文件系统中的未分配空间和闲散空间以寻找残留的数据</a:t>
              </a:r>
            </a:p>
          </p:txBody>
        </p:sp>
        <p:sp>
          <p:nvSpPr>
            <p:cNvPr id="6" name="矩形 5"/>
            <p:cNvSpPr/>
            <p:nvPr/>
          </p:nvSpPr>
          <p:spPr>
            <a:xfrm>
              <a:off x="2528507" y="447148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0709878" y="3533593"/>
            <a:ext cx="1641783" cy="1340697"/>
            <a:chOff x="2524451" y="3184021"/>
            <a:chExt cx="1368152" cy="1117247"/>
          </a:xfrm>
        </p:grpSpPr>
        <p:sp>
          <p:nvSpPr>
            <p:cNvPr id="8" name="TextBox 2"/>
            <p:cNvSpPr txBox="1"/>
            <p:nvPr/>
          </p:nvSpPr>
          <p:spPr>
            <a:xfrm>
              <a:off x="2524451" y="3184021"/>
              <a:ext cx="1368152" cy="9371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对找到的证据做多份备份并制作成具有可读性的文件</a:t>
              </a:r>
            </a:p>
          </p:txBody>
        </p:sp>
        <p:sp>
          <p:nvSpPr>
            <p:cNvPr id="9" name="矩形 8"/>
            <p:cNvSpPr/>
            <p:nvPr/>
          </p:nvSpPr>
          <p:spPr>
            <a:xfrm>
              <a:off x="2664856" y="4216601"/>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630045"/>
          </a:xfrm>
          <a:prstGeom prst="rect">
            <a:avLst/>
          </a:prstGeom>
          <a:noFill/>
        </p:spPr>
        <p:txBody>
          <a:bodyPr wrap="square" rtlCol="0">
            <a:spAutoFit/>
          </a:bodyPr>
          <a:lstStyle/>
          <a:p>
            <a:r>
              <a:rPr lang="zh-CN" altLang="en-US"/>
              <a:t>　　</a:t>
            </a:r>
            <a:r>
              <a:rPr lang="zh-CN" altLang="en-US" sz="2000" b="1">
                <a:solidFill>
                  <a:schemeClr val="accent1"/>
                </a:solidFill>
              </a:rPr>
              <a:t>例如，在单机情况下，证据的分析过程是：首先，使用取证工具制作两份原始数据的备份，每次取出原始证据都必须在报告和证据监督链记录中作相应的记录，并且要严格按照操作准则进行，在处理证据时，采取的步骤越少，发生错误的可能性就越小。分析过程是基于原始证据的数字拷贝进行的，一份用于取证的备份必须是对原始数据的每一比特的精确克隆，同时，在进行分析之前，一定要为被分析的数据生成数字指纹，接下来就可以正式开始分析工作了：</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163830" y="1741170"/>
            <a:ext cx="8712200"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照相或摄像是现场勘验取证以及鉴定机构与委托方进行检材交接时的必要环节，照相或摄像时主要关注检材的一些重要细节信息，包括检材外观、型号、接口类型、存储容量、SN编码、是否封装或贴有封条、编号、写有文字等重要特征，是证明检材送检状态及完整性的重要依据。</a:t>
            </a:r>
          </a:p>
        </p:txBody>
      </p:sp>
      <p:sp>
        <p:nvSpPr>
          <p:cNvPr id="37" name="矩形 36"/>
          <p:cNvSpPr/>
          <p:nvPr/>
        </p:nvSpPr>
        <p:spPr bwMode="auto">
          <a:xfrm>
            <a:off x="596275" y="141581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1．照相机和摄像机</a:t>
            </a:r>
          </a:p>
        </p:txBody>
      </p:sp>
      <p:sp>
        <p:nvSpPr>
          <p:cNvPr id="38" name="TextBox 41"/>
          <p:cNvSpPr txBox="1"/>
          <p:nvPr/>
        </p:nvSpPr>
        <p:spPr bwMode="auto">
          <a:xfrm>
            <a:off x="256540" y="3180715"/>
            <a:ext cx="8627110"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只读接口设备通过数字只读技术保护检材内电子数据不被“污染”，从而保证检材数据自受理至鉴定完成整个过程的原始性和完整性。只读工具从实现形式上分为软件只读和硬件只读，软件只读依托操作系统的相关进程指令实现只读，硬件只读通过在鉴定计算机和存储设备间增加硬件设备，并屏蔽“写入”信号实现数据的只读操作。</a:t>
            </a:r>
          </a:p>
        </p:txBody>
      </p:sp>
      <p:sp>
        <p:nvSpPr>
          <p:cNvPr id="39" name="矩形 38"/>
          <p:cNvSpPr/>
          <p:nvPr/>
        </p:nvSpPr>
        <p:spPr bwMode="auto">
          <a:xfrm>
            <a:off x="596275" y="2940243"/>
            <a:ext cx="2694516"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2．只读接口</a:t>
            </a:r>
          </a:p>
        </p:txBody>
      </p:sp>
      <p:sp>
        <p:nvSpPr>
          <p:cNvPr id="40" name="TextBox 43"/>
          <p:cNvSpPr txBox="1"/>
          <p:nvPr/>
        </p:nvSpPr>
        <p:spPr bwMode="auto">
          <a:xfrm>
            <a:off x="255905" y="5169535"/>
            <a:ext cx="8527415"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首先，“数据拷贝工具”与“数据克隆工具”是不同的。再次，克隆是证据载体的可靠备份，是证据保全的重要环节。其次，克隆是为了在鉴定过程中不破坏和修改检材原有数据的完整性，通过硬盘拷贝机或克隆软件将原始检材中的内容克隆到目标检材中。最后，在某些情况下对原始检材的检查、实验等操作存在诸多不可预见性，可能会影响电子证据的原始性。</a:t>
            </a:r>
          </a:p>
        </p:txBody>
      </p:sp>
      <p:sp>
        <p:nvSpPr>
          <p:cNvPr id="41" name="矩形 40"/>
          <p:cNvSpPr/>
          <p:nvPr/>
        </p:nvSpPr>
        <p:spPr bwMode="auto">
          <a:xfrm>
            <a:off x="596275" y="4749403"/>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3．数据克隆工具</a:t>
            </a:r>
          </a:p>
        </p:txBody>
      </p:sp>
      <p:grpSp>
        <p:nvGrpSpPr>
          <p:cNvPr id="42" name="组合 41"/>
          <p:cNvGrpSpPr/>
          <p:nvPr/>
        </p:nvGrpSpPr>
        <p:grpSpPr>
          <a:xfrm>
            <a:off x="9015915" y="-24194"/>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照相机和摄像机</a:t>
              </a:r>
            </a:p>
          </p:txBody>
        </p:sp>
      </p:grpSp>
      <p:grpSp>
        <p:nvGrpSpPr>
          <p:cNvPr id="45" name="组合 44"/>
          <p:cNvGrpSpPr/>
          <p:nvPr/>
        </p:nvGrpSpPr>
        <p:grpSpPr>
          <a:xfrm>
            <a:off x="11298832" y="-31176"/>
            <a:ext cx="833669" cy="5422247"/>
            <a:chOff x="7331124" y="625257"/>
            <a:chExt cx="625252" cy="4066685"/>
          </a:xfrm>
        </p:grpSpPr>
        <p:sp>
          <p:nvSpPr>
            <p:cNvPr id="46" name="五边形 45"/>
            <p:cNvSpPr/>
            <p:nvPr/>
          </p:nvSpPr>
          <p:spPr>
            <a:xfrm rot="5400000">
              <a:off x="5610407" y="2345973"/>
              <a:ext cx="4066685"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47" name="TextBox 46"/>
            <p:cNvSpPr txBox="1"/>
            <p:nvPr/>
          </p:nvSpPr>
          <p:spPr>
            <a:xfrm>
              <a:off x="7460720" y="941186"/>
              <a:ext cx="413861" cy="1440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数据克隆工具</a:t>
              </a:r>
            </a:p>
          </p:txBody>
        </p:sp>
      </p:grpSp>
      <p:grpSp>
        <p:nvGrpSpPr>
          <p:cNvPr id="48" name="组合 47"/>
          <p:cNvGrpSpPr/>
          <p:nvPr/>
        </p:nvGrpSpPr>
        <p:grpSpPr>
          <a:xfrm>
            <a:off x="10162453" y="2582833"/>
            <a:ext cx="833669" cy="4290053"/>
            <a:chOff x="6395020" y="2376256"/>
            <a:chExt cx="625252"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524617" y="2921377"/>
              <a:ext cx="413861" cy="9829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只读接口</a:t>
              </a:r>
            </a:p>
          </p:txBody>
        </p:sp>
      </p:grpSp>
      <p:sp>
        <p:nvSpPr>
          <p:cNvPr id="22"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3.1.3 配置标准及说明</a:t>
            </a:r>
          </a:p>
        </p:txBody>
      </p:sp>
      <p:sp>
        <p:nvSpPr>
          <p:cNvPr id="3" name="文本框 2"/>
          <p:cNvSpPr txBox="1"/>
          <p:nvPr/>
        </p:nvSpPr>
        <p:spPr>
          <a:xfrm>
            <a:off x="1266825" y="810895"/>
            <a:ext cx="5405120" cy="460375"/>
          </a:xfrm>
          <a:prstGeom prst="rect">
            <a:avLst/>
          </a:prstGeom>
          <a:noFill/>
        </p:spPr>
        <p:txBody>
          <a:bodyPr wrap="square" rtlCol="0">
            <a:spAutoFit/>
          </a:bodyPr>
          <a:lstStyle/>
          <a:p>
            <a:r>
              <a:rPr lang="zh-CN" altLang="en-US" sz="2400" b="1">
                <a:solidFill>
                  <a:schemeClr val="accent1"/>
                </a:solidFill>
              </a:rPr>
              <a:t>一、必备仪器设备</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3.6.4 计算机证据的推理</a:t>
            </a:r>
          </a:p>
        </p:txBody>
      </p:sp>
      <p:sp>
        <p:nvSpPr>
          <p:cNvPr id="2" name="文本框 1"/>
          <p:cNvSpPr txBox="1"/>
          <p:nvPr/>
        </p:nvSpPr>
        <p:spPr>
          <a:xfrm>
            <a:off x="575310" y="2023745"/>
            <a:ext cx="11005185" cy="1938020"/>
          </a:xfrm>
          <a:prstGeom prst="rect">
            <a:avLst/>
          </a:prstGeom>
          <a:noFill/>
        </p:spPr>
        <p:txBody>
          <a:bodyPr wrap="square" rtlCol="0">
            <a:spAutoFit/>
          </a:bodyPr>
          <a:lstStyle/>
          <a:p>
            <a:r>
              <a:rPr lang="zh-CN" altLang="en-US"/>
              <a:t>　　</a:t>
            </a:r>
            <a:r>
              <a:rPr lang="zh-CN" altLang="en-US" sz="2400" b="1">
                <a:solidFill>
                  <a:schemeClr val="accent1"/>
                </a:solidFill>
              </a:rPr>
              <a:t>计算机证据在获得、鉴定和分析结束之后，接下来就是对计算机证据进行合理的推理，这主要是指根据已经获得的证据和初步分析的结果来推测犯罪分子的犯罪动机、犯罪手段以及可能造成的严重危害，以便为下面的证据跟踪提供依据。在计算机证据的推理这个阶段，要求相关的取证分析人员具备扎实的理论知识和丰富的实践经验，能够对计算机证据进行合理的推理，得出正确的结果。</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3.6.5 证据跟踪</a:t>
            </a:r>
          </a:p>
        </p:txBody>
      </p:sp>
      <p:sp>
        <p:nvSpPr>
          <p:cNvPr id="2" name="文本框 1"/>
          <p:cNvSpPr txBox="1"/>
          <p:nvPr/>
        </p:nvSpPr>
        <p:spPr>
          <a:xfrm>
            <a:off x="462915" y="2091055"/>
            <a:ext cx="11266170" cy="2676525"/>
          </a:xfrm>
          <a:prstGeom prst="rect">
            <a:avLst/>
          </a:prstGeom>
          <a:noFill/>
        </p:spPr>
        <p:txBody>
          <a:bodyPr wrap="square" rtlCol="0">
            <a:spAutoFit/>
          </a:bodyPr>
          <a:lstStyle/>
          <a:p>
            <a:r>
              <a:rPr lang="zh-CN" altLang="en-US" sz="2000" b="1">
                <a:solidFill>
                  <a:schemeClr val="accent1"/>
                </a:solidFill>
              </a:rPr>
              <a:t>　　</a:t>
            </a:r>
            <a:r>
              <a:rPr lang="zh-CN" altLang="en-US" sz="2400" b="1">
                <a:solidFill>
                  <a:schemeClr val="accent1"/>
                </a:solidFill>
              </a:rPr>
              <a:t>随着计算机犯罪技术手段的升级，事件发生后对目标系统的静态分析已经无法满足要求，发展趋势是将计算机取证与司法鉴定与入侵检测等网络安全工具和网络体系结构技术相结合，进行动态取证。整个取证过程将更加系统化并具有智能性，也将更加灵活多样。对某些特定案件，如网络遭受黑客攻击，应收集的证据包括：系统登录文件、应用登录文件、AAA登录文件(比如RADIUS登录)、网络单元登录(network element logs）、防火墙登录、HIDS事件、NIDS事件、磁盘驱动器、文件备份、电话记录等。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3.6.6 结果提交</a:t>
            </a:r>
          </a:p>
        </p:txBody>
      </p:sp>
      <p:sp>
        <p:nvSpPr>
          <p:cNvPr id="2" name="文本框 1"/>
          <p:cNvSpPr txBox="1"/>
          <p:nvPr/>
        </p:nvSpPr>
        <p:spPr>
          <a:xfrm>
            <a:off x="466725" y="2404110"/>
            <a:ext cx="11027410" cy="1568450"/>
          </a:xfrm>
          <a:prstGeom prst="rect">
            <a:avLst/>
          </a:prstGeom>
          <a:noFill/>
        </p:spPr>
        <p:txBody>
          <a:bodyPr wrap="square" rtlCol="0">
            <a:spAutoFit/>
          </a:bodyPr>
          <a:lstStyle/>
          <a:p>
            <a:r>
              <a:rPr lang="zh-CN" altLang="en-US" sz="2400" b="1">
                <a:solidFill>
                  <a:schemeClr val="accent1"/>
                </a:solidFill>
              </a:rPr>
              <a:t>　　打印对目标系统的全面分析和追踪结果，然后给出分析结论：系统的整体情况，发现的文件结构、数据、作者的信息，对信息的任何隐藏、删除、保护、加密企图，以及在调查中发现的其他相关信息，标明提取时间、地点、机器、提取人及见证人，然后以证据的形式按照合法的程序提交给司法机关。</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4"/>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635760"/>
            <a:ext cx="7727315"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校验码比对是计算机取证与司法鉴定与司法鉴定过程控制与质量管理的三大基础技术之一，既能够辅助克隆技术精确重现鉴定过程，又能够用于电子证据的保全等，它通过校验hash值实现。</a:t>
            </a:r>
          </a:p>
        </p:txBody>
      </p:sp>
      <p:sp>
        <p:nvSpPr>
          <p:cNvPr id="37" name="矩形 36"/>
          <p:cNvSpPr/>
          <p:nvPr/>
        </p:nvSpPr>
        <p:spPr bwMode="auto">
          <a:xfrm>
            <a:off x="590560" y="121515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4．校验码计算工具</a:t>
            </a:r>
          </a:p>
        </p:txBody>
      </p:sp>
      <p:sp>
        <p:nvSpPr>
          <p:cNvPr id="38" name="TextBox 41"/>
          <p:cNvSpPr txBox="1"/>
          <p:nvPr/>
        </p:nvSpPr>
        <p:spPr bwMode="auto">
          <a:xfrm>
            <a:off x="590550" y="3496945"/>
            <a:ext cx="7747000"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电子数据检验专用计算机就是指专门用于电子数据检验分析的计算机，一般应当配备两台，一台可以连接互联网进行普通的鉴定，另外一台则是不得与任何网络连接，专门鉴定保密数据。</a:t>
            </a:r>
          </a:p>
        </p:txBody>
      </p:sp>
      <p:sp>
        <p:nvSpPr>
          <p:cNvPr id="39" name="矩形 38"/>
          <p:cNvSpPr/>
          <p:nvPr/>
        </p:nvSpPr>
        <p:spPr bwMode="auto">
          <a:xfrm>
            <a:off x="590550" y="3076575"/>
            <a:ext cx="46647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5．电子数据检验专用计算机</a:t>
            </a:r>
          </a:p>
        </p:txBody>
      </p:sp>
      <p:sp>
        <p:nvSpPr>
          <p:cNvPr id="40" name="TextBox 43"/>
          <p:cNvSpPr txBox="1"/>
          <p:nvPr/>
        </p:nvSpPr>
        <p:spPr bwMode="auto">
          <a:xfrm>
            <a:off x="590550" y="5293360"/>
            <a:ext cx="7978140"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例如像常见的Encase、FTK、X-Ways、Winhex、DataCompass等综合性较强的电子数据恢复、搜索、分析软件，此类综合软件能很好的完成电子证据的显示、搜索、恢复、提取、校验、分析、镜像等多种功能，对于专业的计算机取证与司法鉴定与司法鉴定机构至少应该配备1-2种。</a:t>
            </a:r>
          </a:p>
        </p:txBody>
      </p:sp>
      <p:sp>
        <p:nvSpPr>
          <p:cNvPr id="41" name="矩形 40"/>
          <p:cNvSpPr/>
          <p:nvPr/>
        </p:nvSpPr>
        <p:spPr bwMode="auto">
          <a:xfrm>
            <a:off x="702310" y="4801870"/>
            <a:ext cx="579247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6．综合性电子数据恢复、搜索、分析软件</a:t>
            </a:r>
          </a:p>
        </p:txBody>
      </p:sp>
      <p:grpSp>
        <p:nvGrpSpPr>
          <p:cNvPr id="42" name="组合 41"/>
          <p:cNvGrpSpPr/>
          <p:nvPr/>
        </p:nvGrpSpPr>
        <p:grpSpPr>
          <a:xfrm>
            <a:off x="8568875" y="-21019"/>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校验码计算工具</a:t>
              </a:r>
            </a:p>
          </p:txBody>
        </p:sp>
      </p:grpSp>
      <p:grpSp>
        <p:nvGrpSpPr>
          <p:cNvPr id="45" name="组合 44"/>
          <p:cNvGrpSpPr/>
          <p:nvPr/>
        </p:nvGrpSpPr>
        <p:grpSpPr>
          <a:xfrm>
            <a:off x="11126112" y="-21016"/>
            <a:ext cx="833669" cy="5422247"/>
            <a:chOff x="7331124" y="625257"/>
            <a:chExt cx="625252" cy="4066685"/>
          </a:xfrm>
        </p:grpSpPr>
        <p:sp>
          <p:nvSpPr>
            <p:cNvPr id="46" name="五边形 45"/>
            <p:cNvSpPr/>
            <p:nvPr/>
          </p:nvSpPr>
          <p:spPr>
            <a:xfrm rot="5400000">
              <a:off x="5610407" y="2345973"/>
              <a:ext cx="4066685"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47" name="TextBox 46"/>
            <p:cNvSpPr txBox="1"/>
            <p:nvPr/>
          </p:nvSpPr>
          <p:spPr>
            <a:xfrm>
              <a:off x="7436431" y="656389"/>
              <a:ext cx="413861" cy="3954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综合性电子数据恢复、搜索、分析软件</a:t>
              </a:r>
            </a:p>
          </p:txBody>
        </p:sp>
      </p:grpSp>
      <p:grpSp>
        <p:nvGrpSpPr>
          <p:cNvPr id="48" name="组合 47"/>
          <p:cNvGrpSpPr/>
          <p:nvPr/>
        </p:nvGrpSpPr>
        <p:grpSpPr>
          <a:xfrm>
            <a:off x="9877973" y="2646333"/>
            <a:ext cx="833669" cy="4290053"/>
            <a:chOff x="6395020" y="2376256"/>
            <a:chExt cx="625252"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500805" y="2588955"/>
              <a:ext cx="413861" cy="2583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电子数据检验专用计算机</a:t>
              </a:r>
            </a:p>
          </p:txBody>
        </p:sp>
      </p:grpSp>
      <p:sp>
        <p:nvSpPr>
          <p:cNvPr id="2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565785" y="2127250"/>
            <a:ext cx="8682355" cy="82994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电子物证存储柜主要用于检材的安全存放，是体现鉴定机构程序管理与质量管理的重要环节，也是鉴定机构管理检材的必备设备，应具备一定的防盗功能。</a:t>
            </a:r>
          </a:p>
        </p:txBody>
      </p:sp>
      <p:sp>
        <p:nvSpPr>
          <p:cNvPr id="37" name="矩形 36"/>
          <p:cNvSpPr/>
          <p:nvPr/>
        </p:nvSpPr>
        <p:spPr bwMode="auto">
          <a:xfrm>
            <a:off x="499120" y="161393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7．电子物证存储柜</a:t>
            </a:r>
          </a:p>
        </p:txBody>
      </p:sp>
      <p:sp>
        <p:nvSpPr>
          <p:cNvPr id="38" name="TextBox 41"/>
          <p:cNvSpPr txBox="1"/>
          <p:nvPr/>
        </p:nvSpPr>
        <p:spPr bwMode="auto">
          <a:xfrm>
            <a:off x="565785" y="3606800"/>
            <a:ext cx="8875395" cy="193802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在计算机取证与司法鉴定与司法鉴定工作中一些常见的小工具也是必备的，因种类多而杂，这里归纳到一起，例如：各种接口的转接卡和转接桥（SATA转IDE、Micro-SATA转SATA、SAS转SATA，等等），各类存储卡读卡器（如SD卡、MMC卡、CF卡以及TF卡等常见存储介质的读卡器），用于存储克隆数据的大容量硬盘（500GB以上），各类数据线和电源线、螺丝刀和内螺起（拆笔记本用）、防静电袋和手套、光盘刻录机、标签纸和记号笔，等等。</a:t>
            </a:r>
          </a:p>
        </p:txBody>
      </p:sp>
      <p:sp>
        <p:nvSpPr>
          <p:cNvPr id="39" name="矩形 38"/>
          <p:cNvSpPr/>
          <p:nvPr/>
        </p:nvSpPr>
        <p:spPr bwMode="auto">
          <a:xfrm>
            <a:off x="565795" y="3115503"/>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8．其它必要工具</a:t>
            </a:r>
          </a:p>
        </p:txBody>
      </p:sp>
      <p:grpSp>
        <p:nvGrpSpPr>
          <p:cNvPr id="42" name="组合 41"/>
          <p:cNvGrpSpPr/>
          <p:nvPr/>
        </p:nvGrpSpPr>
        <p:grpSpPr>
          <a:xfrm>
            <a:off x="9564555" y="-699"/>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电子物证存储柜</a:t>
              </a:r>
            </a:p>
          </p:txBody>
        </p:sp>
      </p:grpSp>
      <p:grpSp>
        <p:nvGrpSpPr>
          <p:cNvPr id="48" name="组合 47"/>
          <p:cNvGrpSpPr/>
          <p:nvPr/>
        </p:nvGrpSpPr>
        <p:grpSpPr>
          <a:xfrm>
            <a:off x="10833013" y="2582833"/>
            <a:ext cx="833669" cy="4290053"/>
            <a:chOff x="8124760" y="2376256"/>
            <a:chExt cx="625252" cy="3217540"/>
          </a:xfrm>
        </p:grpSpPr>
        <p:sp>
          <p:nvSpPr>
            <p:cNvPr id="49" name="五边形 48"/>
            <p:cNvSpPr/>
            <p:nvPr/>
          </p:nvSpPr>
          <p:spPr>
            <a:xfrm rot="16200000" flipV="1">
              <a:off x="682861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8230545" y="2898517"/>
              <a:ext cx="413861" cy="1440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其它必要工具</a:t>
              </a:r>
            </a:p>
          </p:txBody>
        </p:sp>
      </p:grpSp>
      <p:sp>
        <p:nvSpPr>
          <p:cNvPr id="2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1+#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graphicFrame>
        <p:nvGraphicFramePr>
          <p:cNvPr id="5" name="表格 4"/>
          <p:cNvGraphicFramePr/>
          <p:nvPr/>
        </p:nvGraphicFramePr>
        <p:xfrm>
          <a:off x="6496050" y="1276985"/>
          <a:ext cx="4926013" cy="330200"/>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830263">
                  <a:extLst>
                    <a:ext uri="{9D8B030D-6E8A-4147-A177-3AD203B41FA5}">
                      <a16:colId xmlns:a16="http://schemas.microsoft.com/office/drawing/2014/main" val="20004"/>
                    </a:ext>
                  </a:extLst>
                </a:gridCol>
              </a:tblGrid>
              <a:tr h="177800">
                <a:tc rowSpan="21">
                  <a:txBody>
                    <a:bodyPr/>
                    <a:lstStyle/>
                    <a:p>
                      <a:pPr indent="0" algn="ctr">
                        <a:buNone/>
                      </a:pPr>
                      <a:r>
                        <a:rPr lang="en-US" sz="1200" b="1">
                          <a:solidFill>
                            <a:schemeClr val="accent1"/>
                          </a:solidFill>
                          <a:latin typeface="微软雅黑" panose="020B0503020204020204" charset="-122"/>
                          <a:ea typeface="微软雅黑" panose="020B0503020204020204" charset="-122"/>
                          <a:cs typeface="宋体" panose="02010600030101010101" pitchFamily="2" charset="-122"/>
                        </a:rPr>
                        <a:t>计算机司法</a:t>
                      </a:r>
                      <a:r>
                        <a:rPr lang="en-US" sz="1200" b="1">
                          <a:solidFill>
                            <a:schemeClr val="accent1"/>
                          </a:solidFill>
                          <a:latin typeface="微软雅黑" panose="020B0503020204020204" charset="-122"/>
                          <a:ea typeface="微软雅黑" panose="020B0503020204020204" charset="-122"/>
                          <a:cs typeface="Times New Roman" panose="02020603050405020304" charset="0"/>
                        </a:rPr>
                        <a:t>鉴定</a:t>
                      </a:r>
                      <a:endParaRPr lang="en-US" altLang="en-US" sz="1200" b="1">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照相机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1">
                  <a:txBody>
                    <a:bodyPr/>
                    <a:lstStyle/>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电子数据检验系统须配备防范计算机病毒等恶意代码及网络入侵的措施</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摄像机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1"/>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只读接口</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3套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2"/>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数据</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克隆</a:t>
                      </a:r>
                      <a:r>
                        <a:rPr lang="en-US" sz="1200" b="0">
                          <a:solidFill>
                            <a:schemeClr val="accent1"/>
                          </a:solidFill>
                          <a:latin typeface="微软雅黑" panose="020B0503020204020204" charset="-122"/>
                          <a:ea typeface="微软雅黑" panose="020B0503020204020204" charset="-122"/>
                          <a:cs typeface="Times New Roman" panose="02020603050405020304" charset="0"/>
                        </a:rPr>
                        <a:t>工具</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必备</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3"/>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校验码计算工具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4"/>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电子数据检验</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专用计算机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2台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必备</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5"/>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综合性电子</a:t>
                      </a:r>
                      <a:r>
                        <a:rPr lang="en-US" sz="1200" b="0">
                          <a:solidFill>
                            <a:schemeClr val="accent1"/>
                          </a:solidFill>
                          <a:latin typeface="微软雅黑" panose="020B0503020204020204" charset="-122"/>
                          <a:ea typeface="微软雅黑" panose="020B0503020204020204" charset="-122"/>
                          <a:cs typeface="Times New Roman" panose="02020603050405020304" charset="0"/>
                        </a:rPr>
                        <a:t>数据恢复、搜索、分析</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软件</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6"/>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电子物证存储柜</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7"/>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其它必备工具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8"/>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密码破解系统</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09"/>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专业数据恢复工具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0"/>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磁盘阵列重组设备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1"/>
                  </a:ext>
                </a:extLst>
              </a:tr>
              <a:tr h="15240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海量数据存储系统</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2"/>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即时通信综合取证分析工具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3"/>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病毒及恶意代码综合分析工具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4"/>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电子文档与数据电文综合分析工具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5"/>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数据比较工具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6"/>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现场取证工具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7"/>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在线取证工具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8"/>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手机</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数据提取、恢复、</a:t>
                      </a:r>
                      <a:r>
                        <a:rPr lang="en-US" sz="1200" b="0">
                          <a:solidFill>
                            <a:schemeClr val="accent1"/>
                          </a:solidFill>
                          <a:latin typeface="微软雅黑" panose="020B0503020204020204" charset="-122"/>
                          <a:ea typeface="微软雅黑" panose="020B0503020204020204" charset="-122"/>
                          <a:cs typeface="Times New Roman" panose="02020603050405020304" charset="0"/>
                        </a:rPr>
                        <a:t>分析</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extLst>
                  <a:ext uri="{0D108BD9-81ED-4DB2-BD59-A6C34878D82A}">
                    <a16:rowId xmlns:a16="http://schemas.microsoft.com/office/drawing/2014/main" val="10019"/>
                  </a:ext>
                </a:extLst>
              </a:tr>
              <a:tr h="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MAC/LINUX系统检验工具</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20"/>
                  </a:ext>
                </a:extLst>
              </a:tr>
            </a:tbl>
          </a:graphicData>
        </a:graphic>
      </p:graphicFrame>
      <p:sp>
        <p:nvSpPr>
          <p:cNvPr id="6" name="文本框 5"/>
          <p:cNvSpPr txBox="1"/>
          <p:nvPr/>
        </p:nvSpPr>
        <p:spPr>
          <a:xfrm>
            <a:off x="926465" y="1096010"/>
            <a:ext cx="3931285" cy="460375"/>
          </a:xfrm>
          <a:prstGeom prst="rect">
            <a:avLst/>
          </a:prstGeom>
          <a:noFill/>
        </p:spPr>
        <p:txBody>
          <a:bodyPr wrap="square" rtlCol="0">
            <a:spAutoFit/>
          </a:bodyPr>
          <a:lstStyle/>
          <a:p>
            <a:r>
              <a:rPr lang="zh-CN" altLang="en-US" sz="2400" b="1">
                <a:solidFill>
                  <a:schemeClr val="accent1"/>
                </a:solidFill>
              </a:rPr>
              <a:t>二、选配仪器设备</a:t>
            </a:r>
          </a:p>
        </p:txBody>
      </p:sp>
      <p:sp>
        <p:nvSpPr>
          <p:cNvPr id="7" name="文本框 6"/>
          <p:cNvSpPr txBox="1"/>
          <p:nvPr/>
        </p:nvSpPr>
        <p:spPr>
          <a:xfrm>
            <a:off x="417830" y="1762125"/>
            <a:ext cx="5706745" cy="3784600"/>
          </a:xfrm>
          <a:prstGeom prst="rect">
            <a:avLst/>
          </a:prstGeom>
          <a:noFill/>
        </p:spPr>
        <p:txBody>
          <a:bodyPr wrap="square" rtlCol="0">
            <a:spAutoFit/>
          </a:bodyPr>
          <a:lstStyle/>
          <a:p>
            <a:r>
              <a:rPr lang="zh-CN" altLang="en-US"/>
              <a:t>　</a:t>
            </a:r>
            <a:r>
              <a:rPr lang="zh-CN" altLang="en-US" sz="2000" b="1">
                <a:solidFill>
                  <a:schemeClr val="accent1"/>
                </a:solidFill>
              </a:rPr>
              <a:t>　技术支撑设备有：密码破解系统，专业数据恢复工具，磁盘阵列重组设备，海量数据存储系统等。</a:t>
            </a:r>
          </a:p>
          <a:p>
            <a:r>
              <a:rPr lang="zh-CN" altLang="en-US" sz="2000" b="1">
                <a:solidFill>
                  <a:schemeClr val="accent1"/>
                </a:solidFill>
              </a:rPr>
              <a:t>　　应用支撑设备有：即时通信综合取证分析工具，病毒及恶意代码综合分析工具，电子文档与数据电文综合分析工具，数据比较工具，现场取证工具，在线取证工具，手机数据提取、恢复、分析工具， MAC/LINUX系统检验工具等。</a:t>
            </a:r>
          </a:p>
          <a:p>
            <a:r>
              <a:rPr lang="zh-CN" altLang="en-US" sz="2000" b="1">
                <a:solidFill>
                  <a:schemeClr val="accent1"/>
                </a:solidFill>
              </a:rPr>
              <a:t>其它工具设备有：数据销毁设备，存储介质修复工具，工业超净间，电焊台，磁力显微镜，录音笔，扫描仪，碎纸机，光盘销毁机，视频监控设备，交换机、路由器、硬件防火墙，等等。</a:t>
            </a: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1"/>
                                          </p:val>
                                        </p:tav>
                                        <p:tav tm="100000">
                                          <p:val>
                                            <p:strVal val="#ppt_x"/>
                                          </p:val>
                                        </p:tav>
                                      </p:tavLst>
                                    </p:anim>
                                    <p:anim calcmode="lin" valueType="num">
                                      <p:cBhvr>
                                        <p:cTn id="9" dur="500" fill="hold"/>
                                        <p:tgtEl>
                                          <p:spTgt spid="6"/>
                                        </p:tgtEl>
                                        <p:attrNameLst>
                                          <p:attrName>ppt_y</p:attrName>
                                        </p:attrNameLst>
                                      </p:cBhvr>
                                      <p:tavLst>
                                        <p:tav tm="0">
                                          <p:val>
                                            <p:strVal val="#ppt_y"/>
                                          </p:val>
                                        </p:tav>
                                        <p:tav tm="100000">
                                          <p:val>
                                            <p:strVal val="#ppt_y"/>
                                          </p:val>
                                        </p:tav>
                                      </p:tavLst>
                                    </p:anim>
                                  </p:childTnLst>
                                </p:cTn>
                              </p:par>
                            </p:childTnLst>
                          </p:cTn>
                        </p:par>
                        <p:par>
                          <p:cTn id="10" fill="hold">
                            <p:stCondLst>
                              <p:cond delay="85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350"/>
                            </p:stCondLst>
                            <p:childTnLst>
                              <p:par>
                                <p:cTn id="15" presetID="50" presetClass="entr" presetSubtype="0" decel="100000" fill="hold" nodeType="afterEffect">
                                  <p:stCondLst>
                                    <p:cond delay="0"/>
                                  </p:stCondLst>
                                  <p:childTnLst>
                                    <p:set>
                                      <p:cBhvr>
                                        <p:cTn id="16" dur="500"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ppt_w+.3"/>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4639</Words>
  <Application>Microsoft Office PowerPoint</Application>
  <PresentationFormat>宽屏</PresentationFormat>
  <Paragraphs>583</Paragraphs>
  <Slides>63</Slides>
  <Notes>63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80" baseType="lpstr">
      <vt:lpstr>Adobe 黑体 Std R</vt:lpstr>
      <vt:lpstr>Aharoni</vt:lpstr>
      <vt:lpstr>Arial Unicode MS</vt:lpstr>
      <vt:lpstr>Gill Sans</vt:lpstr>
      <vt:lpstr>Impact MT Std</vt:lpstr>
      <vt:lpstr>Lato Light</vt:lpstr>
      <vt:lpstr>MS PGothic</vt:lpstr>
      <vt:lpstr>宋体</vt:lpstr>
      <vt:lpstr>微软雅黑</vt:lpstr>
      <vt:lpstr>造字工房悦黑体验版常规体</vt:lpstr>
      <vt:lpstr>Arial</vt:lpstr>
      <vt:lpstr>Calibri</vt:lpstr>
      <vt:lpstr>Palatino Linotype</vt:lpstr>
      <vt:lpstr>Times New Roman</vt:lpstr>
      <vt:lpstr>Office 主题​​</vt:lpstr>
      <vt:lpstr>第一PPT，www.1ppt.com​</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PC</cp:lastModifiedBy>
  <cp:revision>18</cp:revision>
  <dcterms:created xsi:type="dcterms:W3CDTF">2019-05-06T09:15:00Z</dcterms:created>
  <dcterms:modified xsi:type="dcterms:W3CDTF">2022-04-07T00:00:41Z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