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8"/>
  </p:notesMasterIdLst>
  <p:sldIdLst>
    <p:sldId id="377" r:id="rId2"/>
    <p:sldId id="470" r:id="rId3"/>
    <p:sldId id="531" r:id="rId4"/>
    <p:sldId id="508" r:id="rId5"/>
    <p:sldId id="509" r:id="rId6"/>
    <p:sldId id="510" r:id="rId7"/>
    <p:sldId id="511" r:id="rId8"/>
    <p:sldId id="512" r:id="rId9"/>
    <p:sldId id="513" r:id="rId10"/>
    <p:sldId id="528" r:id="rId11"/>
    <p:sldId id="514" r:id="rId12"/>
    <p:sldId id="515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33" r:id="rId22"/>
    <p:sldId id="525" r:id="rId23"/>
    <p:sldId id="526" r:id="rId24"/>
    <p:sldId id="527" r:id="rId25"/>
    <p:sldId id="534" r:id="rId26"/>
    <p:sldId id="46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99CC"/>
    <a:srgbClr val="008080"/>
    <a:srgbClr val="B52D2D"/>
    <a:srgbClr val="3399FF"/>
    <a:srgbClr val="FFFF00"/>
    <a:srgbClr val="009999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7790" autoAdjust="0"/>
  </p:normalViewPr>
  <p:slideViewPr>
    <p:cSldViewPr>
      <p:cViewPr varScale="1">
        <p:scale>
          <a:sx n="85" d="100"/>
          <a:sy n="85" d="100"/>
        </p:scale>
        <p:origin x="10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81C754-69B3-4B73-BD1B-795AD743E780}" type="datetimeFigureOut">
              <a:rPr lang="zh-CN" altLang="en-US"/>
              <a:pPr>
                <a:defRPr/>
              </a:pPr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525F1-DEE9-43B2-B323-A23D8CB0BE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7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7296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99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85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213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038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65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37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9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96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26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59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15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89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itchFamily="34" charset="0"/>
              </a:defRPr>
            </a:lvl1pPr>
          </a:lstStyle>
          <a:p>
            <a:fld id="{36D0FB85-6326-43FC-A78C-00EEC570A6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77" r:id="rId3"/>
    <p:sldLayoutId id="2147483876" r:id="rId4"/>
    <p:sldLayoutId id="2147483875" r:id="rId5"/>
    <p:sldLayoutId id="2147483874" r:id="rId6"/>
    <p:sldLayoutId id="2147483873" r:id="rId7"/>
    <p:sldLayoutId id="2147483872" r:id="rId8"/>
    <p:sldLayoutId id="2147483871" r:id="rId9"/>
    <p:sldLayoutId id="2147483870" r:id="rId10"/>
    <p:sldLayoutId id="2147483869" r:id="rId11"/>
    <p:sldLayoutId id="21474838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07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2627784" y="1988840"/>
            <a:ext cx="6408712" cy="2088232"/>
          </a:xfrm>
        </p:spPr>
        <p:txBody>
          <a:bodyPr/>
          <a:lstStyle/>
          <a:p>
            <a:pPr lvl="0" algn="ctr">
              <a:spcBef>
                <a:spcPts val="3000"/>
              </a:spcBef>
            </a:pPr>
            <a:r>
              <a:rPr lang="zh-CN" altLang="en-US" sz="4400" b="1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 b="1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</a:t>
            </a:r>
            <a:r>
              <a:rPr lang="en-US" altLang="zh-CN" sz="4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ARM </a:t>
            </a:r>
            <a:r>
              <a:rPr lang="en-US" altLang="zh-CN" sz="4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Cortex-M0+</a:t>
            </a:r>
            <a:r>
              <a:rPr lang="zh-CN" altLang="en-US" sz="4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790371"/>
            <a:ext cx="49363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课堂即问即答：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02600" y="1339989"/>
            <a:ext cx="8649287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 Cortex-M0+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处理器的指令集是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RISC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）嵌套中断向量控制器（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NVIC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）调试组件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存储器映射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存储器系统的大端格式和小端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）堆栈指针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R13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程序计数寄存器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R15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中断屏蔽寄存器（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PRIMASK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50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591" y="836712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M0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的指令系统概述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9177" y="1340768"/>
            <a:ext cx="8649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M0+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，依据不同的寻址方式形成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条具体指令。为了方便学习，我们将这些指令分为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数据传送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类、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数据操作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类、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跳转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类和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等四大类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9"/>
          <a:stretch/>
        </p:blipFill>
        <p:spPr>
          <a:xfrm>
            <a:off x="460338" y="2541096"/>
            <a:ext cx="7632848" cy="40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2.2.1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的寻址方式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07504" y="1452840"/>
            <a:ext cx="8649287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寻址方式分为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：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第一类：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立即数寻址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，操作数直接通过指令给出，数据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包含在指令编码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中，随着指令一起被编译成机器码存储于程序空间中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24944"/>
            <a:ext cx="4337254" cy="29713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172" y="2996952"/>
            <a:ext cx="456783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第二类：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寄存器寻址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，操作数来自于寄存器中；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第三类：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偏移寻址及寄存器间接寻址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，操作数来自于存储单元，指令中通过寄存器及偏移量给出存储单元的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地址；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第四类：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直接寻址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，操作数来自于存储单元，指令中直接给出存储单元地址。</a:t>
            </a:r>
          </a:p>
        </p:txBody>
      </p:sp>
      <p:sp>
        <p:nvSpPr>
          <p:cNvPr id="8" name="矩形 7"/>
          <p:cNvSpPr/>
          <p:nvPr/>
        </p:nvSpPr>
        <p:spPr>
          <a:xfrm>
            <a:off x="6320221" y="589632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直接寻址方式</a:t>
            </a:r>
          </a:p>
        </p:txBody>
      </p:sp>
      <p:sp>
        <p:nvSpPr>
          <p:cNvPr id="12" name="矩形 11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4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836712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2.2.2  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993" y="1268760"/>
            <a:ext cx="8888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第一大类指令是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传送类指令，共有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方便理解，我们将数据传送类指令再细分为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取数指令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存数指令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寄存器间数据传送指令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堆栈操作指令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数指令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开头的一系列指令，主要作用就是把数据从存储器中加载到寄存器中，常用的有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LDR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可以读一个字到寄存器中， 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LDM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指令可以读取多个字到寄存器列表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793445" y="5589240"/>
            <a:ext cx="135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见书</a:t>
            </a:r>
            <a:r>
              <a:rPr lang="en-US" altLang="zh-CN" sz="2000" b="1" dirty="0" smtClean="0"/>
              <a:t>P40</a:t>
            </a:r>
            <a:r>
              <a:rPr lang="zh-CN" altLang="en-US" sz="2000" b="1" dirty="0" smtClean="0"/>
              <a:t>表</a:t>
            </a:r>
            <a:r>
              <a:rPr lang="en-US" altLang="zh-CN" sz="2000" b="1" dirty="0" smtClean="0"/>
              <a:t>2-4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80722"/>
              </p:ext>
            </p:extLst>
          </p:nvPr>
        </p:nvGraphicFramePr>
        <p:xfrm>
          <a:off x="850454" y="3392416"/>
          <a:ext cx="7033914" cy="3276940"/>
        </p:xfrm>
        <a:graphic>
          <a:graphicData uri="http://schemas.openxmlformats.org/drawingml/2006/table">
            <a:tbl>
              <a:tblPr firstRow="1" firstCol="1" bandRow="1"/>
              <a:tblGrid>
                <a:gridCol w="408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96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490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2-4 </a:t>
                      </a: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取数指令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[&lt;Rn | SP&gt; {, #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}]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{SP/Rn+ #imm}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地址处，取字到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imm=0,4,8,……,1020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,[Rn, Rm]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处读取字到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93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label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label</a:t>
                      </a: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指定的存储器单元取数至寄存器，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label</a:t>
                      </a: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必须在当前指令的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-4~4KB</a:t>
                      </a: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范围内，且应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字节对齐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LDRH  Rt, [Rn {, #imm}]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{Rn+ #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地址处，取半字到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中，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=0,2,4,……,62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LDRH  Rt,[Rn, Rm]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处读取半字到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LDRB  Rt, [Rn {, #imm}]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{Rn+ #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地址处，取字节到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中，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LDRB  Rt,[Rn, Rm]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处读取字节到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LDRSH  Rt,[Rn, Rm]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 Rm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处读取半字至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，并带符号扩展至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90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LDRSB  Rt,[Rn, Rm]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 Rm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处读取字节至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，并带符号扩展至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393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(6)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LDM  Rn{!}, reglist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处读取多个字，加载到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reglist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列表寄存器中，每读一个字后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2.2.2  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8009" y="1436583"/>
            <a:ext cx="8888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存数指令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开头的一系列指令，主要作用是把数据从寄存器写到存储器中，常用的有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可以写一个字到存储器中，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可以写多个字到存储器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78311" y="5549170"/>
            <a:ext cx="201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见书</a:t>
            </a:r>
            <a:r>
              <a:rPr lang="en-US" altLang="zh-CN" sz="2000" b="1" dirty="0" smtClean="0"/>
              <a:t>P41</a:t>
            </a:r>
            <a:r>
              <a:rPr lang="zh-CN" altLang="en-US" sz="2000" b="1" dirty="0" smtClean="0"/>
              <a:t>表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75894"/>
              </p:ext>
            </p:extLst>
          </p:nvPr>
        </p:nvGraphicFramePr>
        <p:xfrm>
          <a:off x="539553" y="2636910"/>
          <a:ext cx="7848871" cy="2824282"/>
        </p:xfrm>
        <a:graphic>
          <a:graphicData uri="http://schemas.openxmlformats.org/drawingml/2006/table">
            <a:tbl>
              <a:tblPr firstRow="1" firstCol="1" bandRow="1"/>
              <a:tblGrid>
                <a:gridCol w="456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4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01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2-5 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存数指令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(7)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  Rt, [&lt;Rn | SP&gt; {, #imm}]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中的字存储到地址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SP/Rn+#imm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imm=0,4,8,……,1020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  Rt, [Rn, Rm]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中的字存储到地址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 Rm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(8)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STRH  Rt, [Rn {, #imm}]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中的低半字存储到地址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SP/Rn+#imm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imm=0,2,4,……,62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STRH  Rt, [Rn, Rm]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中的低半字存储到地址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 Rm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(9)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STRB  Rt, [Rn {, #imm}]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中的低字节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SP/Rn+#imm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imm=0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8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STRB  Rt, [Rn, Rm]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中的低字节存储到地址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 Rm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9603"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STM  Rn!, reglist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存储多个字到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处。每存一个字后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 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2.2.2  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传送类指令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8009" y="1436583"/>
            <a:ext cx="8888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寄存器间数据传送指令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用以在寄存器间进行数据传送或将立即数送至寄存器中，主要有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07504" y="4005064"/>
            <a:ext cx="8888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堆栈操作指令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主要有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</a:t>
            </a:r>
            <a:endParaRPr lang="zh-CN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18524"/>
              </p:ext>
            </p:extLst>
          </p:nvPr>
        </p:nvGraphicFramePr>
        <p:xfrm>
          <a:off x="611560" y="2348880"/>
          <a:ext cx="7753993" cy="1512170"/>
        </p:xfrm>
        <a:graphic>
          <a:graphicData uri="http://schemas.openxmlformats.org/drawingml/2006/table">
            <a:tbl>
              <a:tblPr firstRow="1" firstCol="1" bandRow="1"/>
              <a:tblGrid>
                <a:gridCol w="625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43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2-6 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寄存器间数据传送指令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 Rd, Rm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Rm, Rd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只可以是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R7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MOVS  Rd, #imm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MOVS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指令功能与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相同，且影响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MVN   Rd, Rm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中数据取反，传送给寄存器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02305"/>
              </p:ext>
            </p:extLst>
          </p:nvPr>
        </p:nvGraphicFramePr>
        <p:xfrm>
          <a:off x="1279884" y="4532908"/>
          <a:ext cx="6624736" cy="1344364"/>
        </p:xfrm>
        <a:graphic>
          <a:graphicData uri="http://schemas.openxmlformats.org/drawingml/2006/table">
            <a:tbl>
              <a:tblPr firstRow="1" firstCol="1" bandRow="1"/>
              <a:tblGrid>
                <a:gridCol w="650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1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2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75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2-7 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堆栈操作指令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55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55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(14)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PUSH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reglist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进栈指令。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递减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696"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POP  reglist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出栈指令。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递增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836712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2.2.3 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操作类指令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8009" y="1196752"/>
            <a:ext cx="888848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第二大类指令是数据操作类指令，其中的数据操作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算数</a:t>
            </a:r>
            <a:r>
              <a:rPr lang="zh-CN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移位运算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算数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运算指令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主要有加法指令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、减法指令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SUB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、乘法指令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MUL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以及对加减乘法功能扩展的一些指令，另外还包括了比较指令</a:t>
            </a:r>
            <a:r>
              <a:rPr lang="en-US" altLang="zh-CN" sz="22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CMP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5935" y="5768389"/>
            <a:ext cx="107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见书</a:t>
            </a:r>
            <a:r>
              <a:rPr lang="en-US" altLang="zh-CN" b="1" dirty="0" smtClean="0"/>
              <a:t>P42</a:t>
            </a:r>
            <a:r>
              <a:rPr lang="zh-CN" altLang="en-US" b="1" dirty="0" smtClean="0"/>
              <a:t>表</a:t>
            </a:r>
            <a:r>
              <a:rPr lang="en-US" altLang="zh-CN" b="1" dirty="0" smtClean="0"/>
              <a:t>2-9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99939"/>
              </p:ext>
            </p:extLst>
          </p:nvPr>
        </p:nvGraphicFramePr>
        <p:xfrm>
          <a:off x="154590" y="2852938"/>
          <a:ext cx="7945802" cy="3744411"/>
        </p:xfrm>
        <a:graphic>
          <a:graphicData uri="http://schemas.openxmlformats.org/drawingml/2006/table">
            <a:tbl>
              <a:tblPr firstRow="1" firstCol="1" bandRow="1"/>
              <a:tblGrid>
                <a:gridCol w="600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36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2-9 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算术类指令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(17)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  {Rd, } Rn, Rm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带进位加法。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Rn+Rm+C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(18)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 {Rd } Rn, &lt;Rm | #imm&gt;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加法。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(19)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RSB  {Rd, } Rn, #0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0-Rn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标志位（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KDS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环境不支持）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(20)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SBC  {Rd, }Rn, Rm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带借位减法。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Rn-Rm-C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36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 {Rd } Rn, &lt;Rm | #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常规减法。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Rn-Rm/ #imm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，影响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659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MUL  Rd, Rn Rm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常规乘法，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Rn*Rm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，同时更新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状态标志，不影响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状态标志。该指令所得结果与操作数是否为无符号、有符号数无关。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寄存器必须为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R7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，且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与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须一致。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2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(23)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CMN  Rn, Rm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加比较指令。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，更新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标志，但不保存所得结果。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寄存器必须为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367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(24)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CMP  Rn, #imm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（减）比较指令。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Rn-Rm/#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，更新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标志，但不保存所得结果。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寄存器为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R7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，立即数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3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CMP  Rn, Rm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92341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2.2.3 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操作类指令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8009" y="1629961"/>
            <a:ext cx="88884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逻辑运算指令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有与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EOR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三个指令</a:t>
            </a:r>
            <a:endParaRPr lang="zh-CN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08275"/>
              </p:ext>
            </p:extLst>
          </p:nvPr>
        </p:nvGraphicFramePr>
        <p:xfrm>
          <a:off x="827584" y="2204864"/>
          <a:ext cx="7488832" cy="2592288"/>
        </p:xfrm>
        <a:graphic>
          <a:graphicData uri="http://schemas.openxmlformats.org/drawingml/2006/table">
            <a:tbl>
              <a:tblPr firstRow="1" firstCol="1" bandRow="1"/>
              <a:tblGrid>
                <a:gridCol w="851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1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45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510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2-11 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逻辑运算类指令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(25)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   {Rd, } Rn, Rm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  R2, R2, R1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(26)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ORR   {Rd, } Rn, Rm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ORR  R2, R2, R5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(27)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EOR   {Rd, } Rn, Rm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按位异或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EOR  R7, R7, R6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(28)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BIC    {Rd, } Rn, Rm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位段清零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BIC  R0, R0, R1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2.2.3 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操作类指令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5173" y="1435423"/>
            <a:ext cx="88884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移位运算指令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ASR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LSR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LSL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ROR</a:t>
            </a:r>
            <a:r>
              <a:rPr lang="zh-CN" altLang="en-US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可以将操作数左移或右移一定的位数，某些情况下一些乘除法可通过左移或右移来实现。</a:t>
            </a:r>
            <a:endParaRPr lang="zh-CN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24982"/>
              </p:ext>
            </p:extLst>
          </p:nvPr>
        </p:nvGraphicFramePr>
        <p:xfrm>
          <a:off x="395536" y="2348880"/>
          <a:ext cx="8064895" cy="3888434"/>
        </p:xfrm>
        <a:graphic>
          <a:graphicData uri="http://schemas.openxmlformats.org/drawingml/2006/table">
            <a:tbl>
              <a:tblPr firstRow="1" firstCol="1" bandRow="1"/>
              <a:tblGrid>
                <a:gridCol w="701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9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4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27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2-12 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移位指令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(29)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  {Rd, } Rm,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┌—┐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————→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└→□□□□……□□□□→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b31              b0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算术右移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  R7, R5, #9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  {Rd, } Rm, #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(30)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  {Rd, } Rm,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←——————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←□□□□……□□□□←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2860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b31               b0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逻辑左移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  R1, R2, #3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  {Rd, } Rm, #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(31)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  {Rd, } Rm,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—————→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→□□□□……□□□□→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 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17145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b31               b0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逻辑右移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  R1, R2, #3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  {Rd, } Rm, #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119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(32)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ROR  {Rd, } Rm, 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┌—————————————┐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└→□□□□……□□□□→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C-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┘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b31               b0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循环右移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ROR  R4, R4, R6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2.2.4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转类指令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5173" y="1435423"/>
            <a:ext cx="88884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第三大类是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跳转类指令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，用来控制程序的执行流程，主要有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BLX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指令，另外再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指令后还可以加上条件，根据某些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运算之后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的某些标志位是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还是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来决定是否跳转，构成带条件的跳转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指令。</a:t>
            </a:r>
            <a:endParaRPr lang="zh-CN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14331"/>
              </p:ext>
            </p:extLst>
          </p:nvPr>
        </p:nvGraphicFramePr>
        <p:xfrm>
          <a:off x="539552" y="2780929"/>
          <a:ext cx="8444111" cy="3528391"/>
        </p:xfrm>
        <a:graphic>
          <a:graphicData uri="http://schemas.openxmlformats.org/drawingml/2006/table">
            <a:tbl>
              <a:tblPr firstRow="1" firstCol="1" bandRow="1"/>
              <a:tblGrid>
                <a:gridCol w="828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1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36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2-16 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跳转控制类指令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跳转范围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1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(41)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B{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cond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 label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-256B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+254B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转移到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Label 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处对应的地址处。可以带（或不带）条件，所带条件见表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2-17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，如：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BEQ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表示标志位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Z=1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时转移。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1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(42)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BL  label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-16MB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+16MB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转移到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Label 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处对应的地址，并且把转移前的下条指令地址保存到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LR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，并置寄存器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LR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Bit[0]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，保证了随后执行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POP {PC}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指令时成功返回分支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7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(43)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BX  Rm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任意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转移到由寄存器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给出的地址，寄存器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Bit[0]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必须为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，否则会导致硬件故障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190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(44)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BLX  Rm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任意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转移到由寄存器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给出的地址，并且把转移前的下条指令地址保存到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LR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。寄存器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Bit[0]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必须为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，否则会导致硬件故障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568952" cy="5276056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本章导读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1" indent="45720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的内核使用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Cortex-M0+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处理器，本章主要介绍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Cortex-M0+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处理器及其使用的汇编指令集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虽然在本课程中，我们使用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语言介绍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Cortex-M0+ KL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的嵌入式开发，但理解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个结构完整、组织清晰的汇编程序对嵌入式开发将有很大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帮助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有助于对底层驱动原理的深入理解</a:t>
            </a:r>
            <a:r>
              <a:rPr lang="zh-CN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通过一次课的学习，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并不会耽误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多少时间，但对理解机器码、理解一些细节有益！可以减少“书到用时方恨少”的场景。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20000"/>
              </a:lnSpc>
              <a:spcBef>
                <a:spcPts val="1200"/>
              </a:spcBef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20000"/>
              </a:lnSpc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260648"/>
            <a:ext cx="5849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2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591" y="920333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2.2.5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类指令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5173" y="1435423"/>
            <a:ext cx="260461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未列入数据传输类、数据操作类、跳转控制类三大类的指令，归为其它指令这一类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大类是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其他指令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，主要用到的是开总中断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CPSIE </a:t>
            </a:r>
            <a:r>
              <a:rPr lang="en-US" altLang="zh-CN" sz="2200" b="1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和关总中断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CPSID </a:t>
            </a:r>
            <a:r>
              <a:rPr lang="en-US" altLang="zh-CN" sz="2200" b="1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这两条。</a:t>
            </a:r>
            <a:endParaRPr lang="zh-CN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63720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见书</a:t>
            </a:r>
            <a:r>
              <a:rPr lang="en-US" altLang="zh-CN" b="1" dirty="0" smtClean="0"/>
              <a:t>P47</a:t>
            </a:r>
            <a:r>
              <a:rPr lang="zh-CN" altLang="en-US" b="1" dirty="0" smtClean="0"/>
              <a:t>表</a:t>
            </a:r>
            <a:r>
              <a:rPr lang="en-US" altLang="zh-CN" b="1" dirty="0" smtClean="0"/>
              <a:t>2-18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</a:t>
            </a:r>
            <a:r>
              <a:rPr lang="en-US" altLang="zh-CN" sz="2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0224"/>
              </p:ext>
            </p:extLst>
          </p:nvPr>
        </p:nvGraphicFramePr>
        <p:xfrm>
          <a:off x="2987824" y="908720"/>
          <a:ext cx="6084168" cy="5754409"/>
        </p:xfrm>
        <a:graphic>
          <a:graphicData uri="http://schemas.openxmlformats.org/drawingml/2006/table">
            <a:tbl>
              <a:tblPr firstRow="1" firstCol="1" bandRow="1"/>
              <a:tblGrid>
                <a:gridCol w="608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69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6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803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2-18 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其它指令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5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断点指令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(45)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BKPT  #imm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如果调试被使能，则进入调试状态（停机）。或者如果调试监视器异常被使能，则调用一个调试异常，否则调用一个错误异常。处理器忽视立即数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，立即数范围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255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，表示断点调试的信息。该指令不影响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中断指令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(46)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CPSIE  </a:t>
                      </a:r>
                      <a:r>
                        <a:rPr lang="en-US" sz="9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除了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NMI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（不可屏蔽中断），禁止总中断，不影响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(47)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CPSID  </a:t>
                      </a:r>
                      <a:r>
                        <a:rPr lang="en-US" sz="9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除了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NMI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（不可屏蔽中断），使能总中断，不影响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屏蔽指令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(48)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DMB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数据内存屏蔽（与流水线、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MPU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cache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等有关）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(49)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DSB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数据同步屏蔽（与流水线、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MPU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cache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等有关）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ISB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指令同步屏蔽（与流水线、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MPU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等有关）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3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特殊寄存器操作指令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(51)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MRS  Rd, spec_reg1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加载特殊功能寄存器的值到通用寄存器。若当前执行模式不为特权模式，除了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APSR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寄存器外，读其余所有寄存器值均为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04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(52)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MSR  spe_reg, Rn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存储通用寄存器的值到特殊功能寄存器。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不允许为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寄存器，若当前执行模式不为特权模式，除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APSR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寄存器外，任何试图修改寄存器操作均被忽视。影响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33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空操作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(53)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NOP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空操作，但无法保证能够延迟时间，处理器可能在执行阶段之前就将此指令从线程中移除。不影响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33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发送事件指令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(54)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SEV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发送事件指令。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SEV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指令在多处理器系统中，向所有处理器发送一个事件，也可置位本地寄存器。不影响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9067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操作系统服务调用指令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(55)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SVC  #imm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操作系统服务调用，带立即数调用代码。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SVC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指令触发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SVC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异常。处理器忽视立即数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，若需要，该值可通过异常处理程序重新取回，以确定哪些服务正在请求。执行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SVC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指令期间，当前任务优先级高于或等于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SVC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指令调用处理程序时，将产生一个错误。此指令不影响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状态标志。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22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休眠指令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(56)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WFE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休眠并且在发生事件时被唤醒。不影响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(57)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WFI</a:t>
                      </a:r>
                      <a:endParaRPr lang="zh-CN" sz="9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休眠并且在发生中断时被唤醒。不影响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标志</a:t>
                      </a:r>
                    </a:p>
                  </a:txBody>
                  <a:tcPr marL="44937" marR="4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790371"/>
            <a:ext cx="49363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课堂即问即答：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02600" y="1339989"/>
            <a:ext cx="86492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）指令系统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）寻址方式（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Addressing Mode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）立即数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寻址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）寄存器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寻址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）偏移寻址及寄存器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间接寻址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直接寻址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74102" y="908720"/>
            <a:ext cx="74222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常见的汇编有两种：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IBM PC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汇编和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GNU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汇编语言的基本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102" y="3422763"/>
            <a:ext cx="8718378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IBM PC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汇编也就是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Intel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的汇编，后来的体系很多都和它兼容。但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与之完全不兼容，它的指令集和</a:t>
            </a:r>
            <a:r>
              <a:rPr lang="en-US" altLang="zh-CN" sz="2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x86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（基于</a:t>
            </a:r>
            <a:r>
              <a:rPr lang="en-US" altLang="zh-CN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intel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处理器的系统的指令集）完全是两个体系，所以它独立发展出另一套汇编语言。</a:t>
            </a:r>
            <a:endParaRPr lang="en-US" altLang="zh-CN" sz="2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汇编语言出现的早，没有像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语言一样定义出标准，所以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的厂商各搞一套。到现在，最有名的是两家：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MASM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GNU ASM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。前者是微软的，只支持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x86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DOS/Windows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平台中；后者是开源产品，主要用在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中。两者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的区别在于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伪指令不同，也只是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符号不相同，含义是大同小异，明白了一种，看另一种就很容易了。</a:t>
            </a:r>
            <a:endParaRPr lang="zh-CN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2445" y="30208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汇编语言示例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62340"/>
              </p:ext>
            </p:extLst>
          </p:nvPr>
        </p:nvGraphicFramePr>
        <p:xfrm>
          <a:off x="1475656" y="1412776"/>
          <a:ext cx="6223429" cy="1608087"/>
        </p:xfrm>
        <a:graphic>
          <a:graphicData uri="http://schemas.openxmlformats.org/drawingml/2006/table">
            <a:tbl>
              <a:tblPr firstRow="1" firstCol="1" bandRow="1"/>
              <a:tblGrid>
                <a:gridCol w="6223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808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 err="1" smtClean="0">
                          <a:effectLst/>
                          <a:latin typeface="Times New Roman"/>
                          <a:ea typeface="宋体"/>
                        </a:rPr>
                        <a:t>light_init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push {r0-r3,lr}     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保存现场，将下一条指令地址入栈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mov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r2,#1            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小灯为输出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bl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gpio_init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       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调用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gpio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初始化函数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pop {r0-r3,pc}      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恢复现场，返回主程序处继续</a:t>
                      </a:r>
                      <a:r>
                        <a:rPr lang="zh-CN" sz="1600" kern="0" dirty="0" smtClean="0">
                          <a:effectLst/>
                          <a:latin typeface="Times New Roman"/>
                          <a:ea typeface="宋体"/>
                        </a:rPr>
                        <a:t>运行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66444" marR="4067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74102" y="1398105"/>
            <a:ext cx="8574362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汇编程序由一些指令和伪指令组成，为了让编译工具能更好的产生目标代码，汇编程序以行为单位进行设计，基本格式是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GNU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汇编语言的基本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3952" y="2162473"/>
            <a:ext cx="6378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标号：  操作码  操作数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，操作数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2…  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0" name="矩形 9"/>
          <p:cNvSpPr/>
          <p:nvPr/>
        </p:nvSpPr>
        <p:spPr>
          <a:xfrm>
            <a:off x="290983" y="2636912"/>
            <a:ext cx="8757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标号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代表的就是这条指令存储的地址，标号后必须加冒号；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操作码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包含了指令和伪指令；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有多种写法，可以是常数、立即数、表达式等；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注释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的写法与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语言类似</a:t>
            </a:r>
            <a:r>
              <a:rPr lang="zh-CN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908720"/>
            <a:ext cx="491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2.4.1 ARM-GUN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汇编语言格式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1527" y="60212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汇编语言示例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7184"/>
              </p:ext>
            </p:extLst>
          </p:nvPr>
        </p:nvGraphicFramePr>
        <p:xfrm>
          <a:off x="1763688" y="4149080"/>
          <a:ext cx="5760640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5760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loop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add r5,#1                 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加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计数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cmp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r4,r5                 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    @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r4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值与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r5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值比较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bne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loop                   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 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不相等，则跳转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loop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bl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light_change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     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相等，则调用小灯亮暗转变函数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bne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main_loop1             @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</a:rPr>
                        <a:t>跳转</a:t>
                      </a:r>
                      <a:r>
                        <a:rPr lang="en-US" sz="1600" kern="0" dirty="0" smtClean="0">
                          <a:effectLst/>
                          <a:latin typeface="Times New Roman"/>
                          <a:ea typeface="宋体"/>
                        </a:rPr>
                        <a:t>main_loop1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98808" marR="48577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74102" y="1419043"/>
            <a:ext cx="8574362" cy="327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为了方便汇编语言的编写以及编译器能够正确地产生目标代码，编译器还提供了一些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伪指令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所谓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伪指令就是没有对应的机器码的指令，它是用于告诉编译器如何进行汇编的指令，它既不控制机器的操作也不被汇编成机器代码，只能为编译器所识别并指导汇编如何进行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伪指令主要有用于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常量以及宏的定义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条件判断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文件包含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等伪指令。所有的汇编命令都是以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"."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开头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在程序中插入数据。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汇编器语法可以写作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454" y="260648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GNU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汇编语言的基本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908720"/>
            <a:ext cx="2074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2.4.2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伪指令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17790"/>
              </p:ext>
            </p:extLst>
          </p:nvPr>
        </p:nvGraphicFramePr>
        <p:xfrm>
          <a:off x="850454" y="4797152"/>
          <a:ext cx="7105922" cy="1714500"/>
        </p:xfrm>
        <a:graphic>
          <a:graphicData uri="http://schemas.openxmlformats.org/drawingml/2006/table">
            <a:tbl>
              <a:tblPr firstRow="1" firstCol="1" bandRow="1"/>
              <a:tblGrid>
                <a:gridCol w="7105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indent="5334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LDR R3,=NUMNER      </a:t>
                      </a: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</a:rPr>
                        <a:t>     @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得到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NUMNER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的存储地址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5334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LDR R4,[R3]            </a:t>
                      </a: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</a:rPr>
                        <a:t>           @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将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0x123456789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读到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R4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    ……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    LDR R0,=HELLO_TEXT    @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得到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HELLO_TEXT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的起始地址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    BL  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</a:rPr>
                        <a:t>PrintText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             </a:t>
                      </a: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</a:rPr>
                        <a:t>           @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调用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</a:rPr>
                        <a:t>PrintText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</a:rPr>
                        <a:t>函数显示</a:t>
                      </a:r>
                      <a:r>
                        <a:rPr lang="zh-CN" sz="1800" kern="0" dirty="0" smtClean="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GNU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汇编语言的基本语法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790371"/>
            <a:ext cx="49363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课堂即问即答：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02600" y="1339989"/>
            <a:ext cx="864928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）汇编程序或汇编器（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Assembler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）标号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）伪指令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）宏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8434" y="260648"/>
            <a:ext cx="5184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新魏" pitchFamily="2" charset="-122"/>
              </a:rPr>
              <a:t>结  束  语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22536" r="49205" b="22536"/>
          <a:stretch>
            <a:fillRect/>
          </a:stretch>
        </p:blipFill>
        <p:spPr bwMode="gray">
          <a:xfrm>
            <a:off x="35496" y="836712"/>
            <a:ext cx="4464496" cy="52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385686" y="1628800"/>
            <a:ext cx="4290770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本章介绍了</a:t>
            </a:r>
            <a:r>
              <a:rPr lang="en-US" altLang="zh-CN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Cortex-M0+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的特点、内核结构、存储器映像及内部寄存器概述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；指令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简表、寻址方式及指令的分类介绍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；以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指令集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与机器码对应表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，以便供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机器码级别的调试分析使用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；最后给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汇编语言的基本语法。</a:t>
            </a:r>
            <a:endParaRPr lang="zh-CN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BC7B45-20C1-48AE-8B78-AFAD20EA80B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1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3000"/>
            <a:ext cx="8064896" cy="280608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457200" lvl="1" indent="-914400"/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 ARM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Cortex-M0+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914400"/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Cortex-M0+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处理器的指令系统</a:t>
            </a:r>
          </a:p>
          <a:p>
            <a:pPr lvl="1" indent="-914400"/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ARM Cortex-M0+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指令集与机器码对应表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914400"/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 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汇编语言的基本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260648"/>
            <a:ext cx="5849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 Cortex-M0+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0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73564" y="1746641"/>
            <a:ext cx="8281045" cy="530231"/>
          </a:xfrm>
        </p:spPr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KL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的内核使用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Cortex-M0+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226144"/>
            <a:ext cx="63914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Cortex-M0+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处理器特点与结构图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64333"/>
            <a:ext cx="3172231" cy="237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7252" y="2283172"/>
            <a:ext cx="4572000" cy="29030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Arial"/>
                <a:ea typeface="黑体" pitchFamily="2" charset="-122"/>
              </a:rPr>
              <a:t>32</a:t>
            </a:r>
            <a:r>
              <a:rPr lang="zh-CN" altLang="en-US" sz="2400" b="1" kern="0" dirty="0">
                <a:solidFill>
                  <a:srgbClr val="000099"/>
                </a:solidFill>
                <a:latin typeface="Arial"/>
                <a:ea typeface="黑体" pitchFamily="2" charset="-122"/>
              </a:rPr>
              <a:t>位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的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ARM Cortex-</a:t>
            </a:r>
            <a:r>
              <a:rPr lang="en-US" altLang="zh-CN" sz="2400" b="1" kern="0" dirty="0">
                <a:solidFill>
                  <a:srgbClr val="000099"/>
                </a:solidFill>
                <a:latin typeface="Arial"/>
                <a:ea typeface="黑体" pitchFamily="2" charset="-122"/>
              </a:rPr>
              <a:t>M0+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系列处理器是</a:t>
            </a:r>
            <a:r>
              <a:rPr lang="en-US" altLang="zh-CN" sz="2400" b="1" kern="0" dirty="0">
                <a:solidFill>
                  <a:srgbClr val="000099"/>
                </a:solidFill>
                <a:latin typeface="Arial"/>
                <a:ea typeface="黑体" pitchFamily="2" charset="-122"/>
              </a:rPr>
              <a:t>ARM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公司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2012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年推出的，主要的目的是替代原有的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8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位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/16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位微控制器，具有性价比高、功耗低等特点，其内核性能接近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8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位或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16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位竞争产品的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2</a:t>
            </a: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黑体" pitchFamily="2" charset="-122"/>
              </a:rPr>
              <a:t>倍。</a:t>
            </a:r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09" y="1412456"/>
            <a:ext cx="6283991" cy="49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07504" y="958076"/>
            <a:ext cx="33123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99"/>
              </a:buClr>
              <a:buSzPct val="80000"/>
            </a:pPr>
            <a:r>
              <a:rPr lang="en-US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M0+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处理器主要</a:t>
            </a: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包含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M0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+</a:t>
            </a:r>
            <a:r>
              <a:rPr lang="zh-CN" altLang="zh-CN" sz="24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内核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嵌套</a:t>
            </a:r>
            <a:r>
              <a:rPr lang="zh-CN" altLang="zh-CN" sz="24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中断向量</a:t>
            </a:r>
            <a:r>
              <a:rPr lang="zh-CN" altLang="zh-CN" sz="24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控制器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总线网络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调试组件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总线接口</a:t>
            </a:r>
            <a:endParaRPr lang="en-US" altLang="zh-CN" sz="2400" b="1" dirty="0" smtClean="0">
              <a:solidFill>
                <a:srgbClr val="000000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SysTick</a:t>
            </a:r>
            <a:r>
              <a:rPr lang="zh-CN" altLang="zh-CN" sz="24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定时器</a:t>
            </a:r>
            <a:endParaRPr lang="en-US" altLang="zh-CN" sz="2400" b="1" dirty="0" smtClean="0">
              <a:solidFill>
                <a:srgbClr val="000099"/>
              </a:solidFill>
              <a:latin typeface="Arial"/>
              <a:ea typeface="黑体" pitchFamily="2" charset="-122"/>
            </a:endParaRPr>
          </a:p>
          <a:p>
            <a:pPr marL="342900" lvl="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其他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控制</a:t>
            </a:r>
            <a:r>
              <a:rPr lang="zh-CN" altLang="zh-CN" sz="24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模块</a:t>
            </a:r>
            <a:endParaRPr lang="en-US" altLang="zh-CN" sz="2400" b="1" dirty="0">
              <a:solidFill>
                <a:srgbClr val="000000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910" y="4197647"/>
            <a:ext cx="3167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这些功能模块提高了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M0+</a:t>
            </a:r>
            <a:r>
              <a:rPr lang="zh-CN" altLang="zh-CN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处理器的性能及其编程优势、降低了系统的移植难度</a:t>
            </a:r>
            <a:r>
              <a:rPr lang="zh-CN" altLang="en-US" sz="24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6265323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图</a:t>
            </a:r>
            <a:r>
              <a:rPr lang="en-US" altLang="zh-CN" sz="2000" dirty="0"/>
              <a:t>2-1 ARM Cortex-M0+</a:t>
            </a:r>
            <a:r>
              <a:rPr lang="zh-CN" altLang="zh-CN" sz="2000" dirty="0"/>
              <a:t>处理器结构图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94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964534"/>
            <a:ext cx="5281505" cy="558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2.1.2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Cortex-M0+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处理器存储器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映像</a:t>
            </a:r>
            <a:endParaRPr lang="en-US" altLang="zh-CN" sz="2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是存储器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映像？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存储器映像是指把芯片中或芯片外的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进行统一编址。即用地址来表示对象。这个地址绝大多数是由厂家规定好的，用户只能用而不能改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M0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处理器可直接寻址空间大小为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。存储器映像就是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把这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4GB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空间当做存储器来看待，分成若干区间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安排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一些什么实际的物理资源。例如</a:t>
            </a:r>
            <a:r>
              <a:rPr lang="zh-CN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，规定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0.5GB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空间放代码，随后放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SRAM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等等，不过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没有严格限定这些，它允许芯片制造商灵活地分配存储器空间。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4962"/>
              </p:ext>
            </p:extLst>
          </p:nvPr>
        </p:nvGraphicFramePr>
        <p:xfrm>
          <a:off x="5436096" y="1050508"/>
          <a:ext cx="3528392" cy="5552564"/>
        </p:xfrm>
        <a:graphic>
          <a:graphicData uri="http://schemas.openxmlformats.org/drawingml/2006/table">
            <a:tbl>
              <a:tblPr firstRow="1" firstCol="1" bandRow="1"/>
              <a:tblGrid>
                <a:gridCol w="1876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673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0.5GB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0x0000_0000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0x1FFF_FFFF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673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SRAM 0.5GB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0x2000_0000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0x3FFF_FFFF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673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外设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0.5GB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0x4000_0000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0x5FFF_FFFF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673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外部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RAM 1GB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0x6000_0000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0x9FFF_FFFF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2474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外设 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0xA000_0000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0xDFFF_FFFF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2474">
                <a:tc rowSpan="2">
                  <a:txBody>
                    <a:bodyPr/>
                    <a:lstStyle/>
                    <a:p>
                      <a:pPr marL="0" indent="5715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私有外设总线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1MB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0xE000_0000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2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0xE00F_FFFF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2474">
                <a:tc rowSpan="2">
                  <a:txBody>
                    <a:bodyPr/>
                    <a:lstStyle/>
                    <a:p>
                      <a:pPr indent="127000" algn="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系统保留 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511MB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0xE010_0000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831" marR="628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9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>
                        <a:lnSpc>
                          <a:spcPct val="125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0xFFFF_FFFF</a:t>
                      </a:r>
                      <a:endParaRPr lang="zh-CN" sz="1400" kern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2831" marR="62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3125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4024630" algn="ctr"/>
                        </a:tabLs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/>
                        </a:rPr>
                        <a:t>图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/>
                        </a:rPr>
                        <a:t>2-2 M0+</a:t>
                      </a:r>
                      <a:r>
                        <a:rPr lang="zh-CN" sz="1600" b="1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/>
                        </a:rPr>
                        <a:t>的存储器空间地址映像</a:t>
                      </a:r>
                    </a:p>
                  </a:txBody>
                  <a:tcPr marL="62831" marR="6283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54591" y="964534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2.1.3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Cortex-M0+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处理器的寄存器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585" y="1502066"/>
            <a:ext cx="286225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寄存器是中央处理器内的</a:t>
            </a:r>
            <a:r>
              <a:rPr lang="zh-CN" altLang="en-US" sz="24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组成部分，用来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暂存指令、数据和地址</a:t>
            </a:r>
            <a:r>
              <a:rPr lang="zh-CN" altLang="en-US" sz="24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M0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内部的寄存器共有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个：分别是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R0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R15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个特殊功能</a:t>
            </a:r>
            <a:r>
              <a:rPr lang="zh-CN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3995936" y="4602614"/>
            <a:ext cx="4040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/>
              <a:t>图</a:t>
            </a:r>
            <a:r>
              <a:rPr lang="en-US" altLang="zh-CN" sz="1600" b="1" dirty="0"/>
              <a:t>2-3 ARM Cortex-M0+</a:t>
            </a:r>
            <a:r>
              <a:rPr lang="zh-CN" altLang="zh-CN" sz="1600" b="1" dirty="0"/>
              <a:t>处理器的寄存器组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107504" y="5111334"/>
            <a:ext cx="8244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R0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个具有“通用目的”的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位寄存器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5589240"/>
            <a:ext cx="8842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其实是作为堆栈指针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使用的。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实质对应两个寄存器，分别是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，但同一时刻只能有一个可以看到。</a:t>
            </a:r>
          </a:p>
        </p:txBody>
      </p:sp>
      <p:pic>
        <p:nvPicPr>
          <p:cNvPr id="7170" name="图片 1" descr="111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 bwMode="auto">
          <a:xfrm>
            <a:off x="3026046" y="1484512"/>
            <a:ext cx="5980051" cy="36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54591" y="964534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2.1.3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的内部寄存器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496" y="1596856"/>
            <a:ext cx="3020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是连接寄存器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。当调用一个子程序时，由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存储返回地址。这样只有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级子程序的代码调用返回时就无需访问内存，以提高子程序调用的效率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 descr="111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 bwMode="auto">
          <a:xfrm>
            <a:off x="3203848" y="1481317"/>
            <a:ext cx="5580348" cy="33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006461" y="4789696"/>
            <a:ext cx="4040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/>
              <a:t>图</a:t>
            </a:r>
            <a:r>
              <a:rPr lang="en-US" altLang="zh-CN" sz="1600" b="1" dirty="0"/>
              <a:t>2-3 ARM Cortex-M0+</a:t>
            </a:r>
            <a:r>
              <a:rPr lang="zh-CN" altLang="zh-CN" sz="1600" b="1" dirty="0"/>
              <a:t>处理器的寄存器组</a:t>
            </a:r>
            <a:endParaRPr lang="zh-CN" altLang="en-US" sz="1600" b="1" dirty="0"/>
          </a:p>
        </p:txBody>
      </p:sp>
      <p:sp>
        <p:nvSpPr>
          <p:cNvPr id="2" name="矩形 1"/>
          <p:cNvSpPr/>
          <p:nvPr/>
        </p:nvSpPr>
        <p:spPr>
          <a:xfrm>
            <a:off x="107504" y="5085184"/>
            <a:ext cx="864096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是程序计数器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，指向当前的程序地址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内核中的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个特殊功能寄存器分别是：程序状态字寄存器组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xPSR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、中断屏蔽寄存器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PRIMASK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和控制寄存器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0454" y="260648"/>
            <a:ext cx="546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ARM Cortex-M0+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54591" y="964534"/>
            <a:ext cx="85938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2.1.3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Cortex-M0+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处理器的寄存器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9177" y="1484784"/>
            <a:ext cx="8649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程序状态字寄存器组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：在内部分为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APSR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IPSR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EPSR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可以单独访问，也可以三合一方式访问，称为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xPSR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用以标识</a:t>
            </a:r>
            <a:r>
              <a:rPr lang="en-US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状态，主要：负标志</a:t>
            </a:r>
            <a:r>
              <a:rPr lang="en-US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、零标志</a:t>
            </a:r>
            <a:r>
              <a:rPr lang="en-US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、进位标志</a:t>
            </a:r>
            <a:r>
              <a:rPr lang="en-US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、溢出标志</a:t>
            </a:r>
            <a:r>
              <a:rPr lang="en-US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4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以及异常号等。</a:t>
            </a:r>
          </a:p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139377" y="5229200"/>
            <a:ext cx="862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中断屏蔽寄存器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位有意义。当该位被置位时，除不可屏蔽中断和硬件错误之外的所有中断都被屏蔽。</a:t>
            </a:r>
          </a:p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与操作系统有关。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64568"/>
              </p:ext>
            </p:extLst>
          </p:nvPr>
        </p:nvGraphicFramePr>
        <p:xfrm>
          <a:off x="683568" y="3068957"/>
          <a:ext cx="7683429" cy="2088235"/>
        </p:xfrm>
        <a:graphic>
          <a:graphicData uri="http://schemas.openxmlformats.org/drawingml/2006/table">
            <a:tbl>
              <a:tblPr firstRow="1" firstCol="1" bandRow="1"/>
              <a:tblGrid>
                <a:gridCol w="72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96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87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87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96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9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21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598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890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5787">
                <a:tc gridSpan="16"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2-1 ARM Cortex-M0+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程序状态寄存器（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xPSR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）</a:t>
                      </a:r>
                      <a:endParaRPr lang="zh-CN" sz="16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27~25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23~10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8~6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27~25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23~10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8~6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APSR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IPSR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异常号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EPSR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40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xPSR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Z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异常号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4893</TotalTime>
  <Words>4173</Words>
  <Application>Microsoft Office PowerPoint</Application>
  <PresentationFormat>全屏显示(4:3)</PresentationFormat>
  <Paragraphs>519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华文新魏</vt:lpstr>
      <vt:lpstr>楷体</vt:lpstr>
      <vt:lpstr>宋体</vt:lpstr>
      <vt:lpstr>Arial</vt:lpstr>
      <vt:lpstr>Arial Black</vt:lpstr>
      <vt:lpstr>Calibri</vt:lpstr>
      <vt:lpstr>Times New Roman</vt:lpstr>
      <vt:lpstr>Wingdings</vt:lpstr>
      <vt:lpstr>Pixel</vt:lpstr>
      <vt:lpstr>第2章 ARM Cortex-M0+处理器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 （Introduction to Computers）</dc:title>
  <dc:creator>User</dc:creator>
  <cp:lastModifiedBy>Windows 用户</cp:lastModifiedBy>
  <cp:revision>397</cp:revision>
  <dcterms:created xsi:type="dcterms:W3CDTF">2007-09-11T12:35:44Z</dcterms:created>
  <dcterms:modified xsi:type="dcterms:W3CDTF">2016-12-31T05:47:12Z</dcterms:modified>
</cp:coreProperties>
</file>