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4" r:id="rId1"/>
  </p:sldMasterIdLst>
  <p:notesMasterIdLst>
    <p:notesMasterId r:id="rId24"/>
  </p:notesMasterIdLst>
  <p:sldIdLst>
    <p:sldId id="377" r:id="rId2"/>
    <p:sldId id="470" r:id="rId3"/>
    <p:sldId id="531" r:id="rId4"/>
    <p:sldId id="508" r:id="rId5"/>
    <p:sldId id="532" r:id="rId6"/>
    <p:sldId id="533" r:id="rId7"/>
    <p:sldId id="534" r:id="rId8"/>
    <p:sldId id="535" r:id="rId9"/>
    <p:sldId id="546" r:id="rId10"/>
    <p:sldId id="536" r:id="rId11"/>
    <p:sldId id="537" r:id="rId12"/>
    <p:sldId id="538" r:id="rId13"/>
    <p:sldId id="539" r:id="rId14"/>
    <p:sldId id="540" r:id="rId15"/>
    <p:sldId id="549" r:id="rId16"/>
    <p:sldId id="541" r:id="rId17"/>
    <p:sldId id="542" r:id="rId18"/>
    <p:sldId id="543" r:id="rId19"/>
    <p:sldId id="544" r:id="rId20"/>
    <p:sldId id="545" r:id="rId21"/>
    <p:sldId id="550" r:id="rId22"/>
    <p:sldId id="469"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FF"/>
    <a:srgbClr val="0099CC"/>
    <a:srgbClr val="008080"/>
    <a:srgbClr val="B52D2D"/>
    <a:srgbClr val="3399FF"/>
    <a:srgbClr val="FFFF00"/>
    <a:srgbClr val="009999"/>
    <a:srgbClr val="0066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32" autoAdjust="0"/>
    <p:restoredTop sz="97790" autoAdjust="0"/>
  </p:normalViewPr>
  <p:slideViewPr>
    <p:cSldViewPr>
      <p:cViewPr varScale="1">
        <p:scale>
          <a:sx n="85" d="100"/>
          <a:sy n="85" d="100"/>
        </p:scale>
        <p:origin x="102" y="762"/>
      </p:cViewPr>
      <p:guideLst>
        <p:guide orient="horz" pos="2160"/>
        <p:guide pos="2880"/>
      </p:guideLst>
    </p:cSldViewPr>
  </p:slideViewPr>
  <p:outlineViewPr>
    <p:cViewPr>
      <p:scale>
        <a:sx n="33" d="100"/>
        <a:sy n="33" d="100"/>
      </p:scale>
      <p:origin x="0" y="77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4781C754-69B3-4B73-BD1B-795AD743E780}" type="datetimeFigureOut">
              <a:rPr lang="zh-CN" altLang="en-US"/>
              <a:pPr>
                <a:defRPr/>
              </a:pPr>
              <a:t>2016/12/31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pitchFamily="2" charset="-122"/>
              </a:defRPr>
            </a:lvl1pPr>
          </a:lstStyle>
          <a:p>
            <a:pPr>
              <a:defRPr/>
            </a:pPr>
            <a:fld id="{F71525F1-DEE9-43B2-B323-A23D8CB0BE4B}" type="slidenum">
              <a:rPr lang="zh-CN" altLang="en-US"/>
              <a:pPr>
                <a:defRPr/>
              </a:pPr>
              <a:t>‹#›</a:t>
            </a:fld>
            <a:endParaRPr lang="zh-CN" altLang="en-US"/>
          </a:p>
        </p:txBody>
      </p:sp>
    </p:spTree>
    <p:extLst>
      <p:ext uri="{BB962C8B-B14F-4D97-AF65-F5344CB8AC3E}">
        <p14:creationId xmlns:p14="http://schemas.microsoft.com/office/powerpoint/2010/main" val="34542709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a typeface="宋体" pitchFamily="2" charset="-122"/>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grpSp>
      </p:grpSp>
      <p:sp>
        <p:nvSpPr>
          <p:cNvPr id="2561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562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Tree>
    <p:extLst>
      <p:ext uri="{BB962C8B-B14F-4D97-AF65-F5344CB8AC3E}">
        <p14:creationId xmlns:p14="http://schemas.microsoft.com/office/powerpoint/2010/main" val="8729667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B41783C3-2954-4F9A-9F62-E01E048ACD7D}" type="slidenum">
              <a:rPr lang="en-US" altLang="zh-CN"/>
              <a:pPr/>
              <a:t>‹#›</a:t>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endParaRPr lang="en-US" altLang="zh-CN"/>
          </a:p>
        </p:txBody>
      </p:sp>
    </p:spTree>
    <p:extLst>
      <p:ext uri="{BB962C8B-B14F-4D97-AF65-F5344CB8AC3E}">
        <p14:creationId xmlns:p14="http://schemas.microsoft.com/office/powerpoint/2010/main" val="585561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8B58B48D-B8FE-46F8-A240-74A81C278EF0}" type="slidenum">
              <a:rPr lang="en-US" altLang="zh-CN"/>
              <a:pPr/>
              <a:t>‹#›</a:t>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endParaRPr lang="en-US" altLang="zh-CN"/>
          </a:p>
        </p:txBody>
      </p:sp>
    </p:spTree>
    <p:extLst>
      <p:ext uri="{BB962C8B-B14F-4D97-AF65-F5344CB8AC3E}">
        <p14:creationId xmlns:p14="http://schemas.microsoft.com/office/powerpoint/2010/main" val="205299048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sldNum" sz="quarter" idx="11"/>
          </p:nvPr>
        </p:nvSpPr>
        <p:spPr>
          <a:ln/>
        </p:spPr>
        <p:txBody>
          <a:bodyPr/>
          <a:lstStyle>
            <a:lvl1pPr>
              <a:defRPr/>
            </a:lvl1pPr>
          </a:lstStyle>
          <a:p>
            <a:fld id="{AB1C2674-9A4D-4917-8913-707BEA0FE91D}" type="slidenum">
              <a:rPr lang="en-US" altLang="zh-CN"/>
              <a:pPr/>
              <a:t>‹#›</a:t>
            </a:fld>
            <a:endParaRPr lang="en-US" altLang="zh-CN"/>
          </a:p>
        </p:txBody>
      </p:sp>
    </p:spTree>
    <p:extLst>
      <p:ext uri="{BB962C8B-B14F-4D97-AF65-F5344CB8AC3E}">
        <p14:creationId xmlns:p14="http://schemas.microsoft.com/office/powerpoint/2010/main" val="9248507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marL="176213" indent="0">
              <a:buNone/>
              <a:defRPr>
                <a:solidFill>
                  <a:srgbClr val="008080"/>
                </a:solidFill>
              </a:defRPr>
            </a:lvl2pPr>
            <a:lvl3pPr marL="514350" indent="-161925" defTabSz="682625">
              <a:defRPr b="1">
                <a:solidFill>
                  <a:schemeClr val="tx1"/>
                </a:solidFill>
                <a:latin typeface="黑体" panose="02010609060101010101" pitchFamily="49" charset="-122"/>
                <a:ea typeface="黑体" panose="02010609060101010101" pitchFamily="49" charset="-122"/>
              </a:defRPr>
            </a:lvl3pPr>
            <a:lvl4pPr marL="808038" indent="-228600">
              <a:defRPr b="1">
                <a:solidFill>
                  <a:srgbClr val="FF0000"/>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3"/>
          <p:cNvSpPr>
            <a:spLocks noGrp="1" noChangeArrowheads="1"/>
          </p:cNvSpPr>
          <p:nvPr>
            <p:ph type="sldNum" sz="quarter" idx="11"/>
          </p:nvPr>
        </p:nvSpPr>
        <p:spPr>
          <a:ln/>
        </p:spPr>
        <p:txBody>
          <a:bodyPr/>
          <a:lstStyle>
            <a:lvl1pPr>
              <a:defRPr/>
            </a:lvl1pPr>
          </a:lstStyle>
          <a:p>
            <a:fld id="{EC6778B1-67D4-4AA3-8FD6-2E505E694FD9}" type="slidenum">
              <a:rPr lang="en-US" altLang="zh-CN"/>
              <a:pPr/>
              <a:t>‹#›</a:t>
            </a:fld>
            <a:endParaRPr lang="en-US" altLang="zh-CN"/>
          </a:p>
        </p:txBody>
      </p:sp>
    </p:spTree>
    <p:extLst>
      <p:ext uri="{BB962C8B-B14F-4D97-AF65-F5344CB8AC3E}">
        <p14:creationId xmlns:p14="http://schemas.microsoft.com/office/powerpoint/2010/main" val="15086526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Rectangle 3"/>
          <p:cNvSpPr>
            <a:spLocks noGrp="1" noChangeArrowheads="1"/>
          </p:cNvSpPr>
          <p:nvPr>
            <p:ph type="sldNum" sz="quarter" idx="11"/>
          </p:nvPr>
        </p:nvSpPr>
        <p:spPr>
          <a:ln/>
        </p:spPr>
        <p:txBody>
          <a:bodyPr/>
          <a:lstStyle>
            <a:lvl1pPr>
              <a:defRPr/>
            </a:lvl1pPr>
          </a:lstStyle>
          <a:p>
            <a:fld id="{D70E416E-4292-4267-B142-03F93B055007}" type="slidenum">
              <a:rPr lang="en-US" altLang="zh-CN"/>
              <a:pPr/>
              <a:t>‹#›</a:t>
            </a:fld>
            <a:endParaRPr lang="en-US" altLang="zh-CN"/>
          </a:p>
        </p:txBody>
      </p:sp>
    </p:spTree>
    <p:extLst>
      <p:ext uri="{BB962C8B-B14F-4D97-AF65-F5344CB8AC3E}">
        <p14:creationId xmlns:p14="http://schemas.microsoft.com/office/powerpoint/2010/main" val="29673795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EB5E85A1-997A-4F54-9FE0-7577AB2E2271}" type="slidenum">
              <a:rPr lang="en-US" altLang="zh-CN"/>
              <a:pPr/>
              <a:t>‹#›</a:t>
            </a:fld>
            <a:endParaRPr lang="en-US" altLang="zh-CN"/>
          </a:p>
        </p:txBody>
      </p:sp>
    </p:spTree>
    <p:extLst>
      <p:ext uri="{BB962C8B-B14F-4D97-AF65-F5344CB8AC3E}">
        <p14:creationId xmlns:p14="http://schemas.microsoft.com/office/powerpoint/2010/main" val="36609772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8C5C5784-E150-44AC-BDB9-493663182B96}" type="slidenum">
              <a:rPr lang="en-US" altLang="zh-CN"/>
              <a:pPr/>
              <a:t>‹#›</a:t>
            </a:fld>
            <a:endParaRPr lang="en-US" altLang="zh-CN"/>
          </a:p>
        </p:txBody>
      </p:sp>
    </p:spTree>
    <p:extLst>
      <p:ext uri="{BB962C8B-B14F-4D97-AF65-F5344CB8AC3E}">
        <p14:creationId xmlns:p14="http://schemas.microsoft.com/office/powerpoint/2010/main" val="15299682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93FB9B39-40E6-40EA-B360-6D26B553FE18}" type="slidenum">
              <a:rPr lang="en-US" altLang="zh-CN"/>
              <a:pPr/>
              <a:t>‹#›</a:t>
            </a:fld>
            <a:endParaRPr lang="en-US" altLang="zh-CN"/>
          </a:p>
        </p:txBody>
      </p:sp>
    </p:spTree>
    <p:extLst>
      <p:ext uri="{BB962C8B-B14F-4D97-AF65-F5344CB8AC3E}">
        <p14:creationId xmlns:p14="http://schemas.microsoft.com/office/powerpoint/2010/main" val="28872618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3"/>
          <p:cNvSpPr>
            <a:spLocks noGrp="1" noChangeArrowheads="1"/>
          </p:cNvSpPr>
          <p:nvPr>
            <p:ph type="sldNum" sz="quarter" idx="11"/>
          </p:nvPr>
        </p:nvSpPr>
        <p:spPr>
          <a:ln/>
        </p:spPr>
        <p:txBody>
          <a:bodyPr/>
          <a:lstStyle>
            <a:lvl1pPr>
              <a:defRPr sz="1200"/>
            </a:lvl1pPr>
          </a:lstStyle>
          <a:p>
            <a:fld id="{76BC7B45-20C1-48AE-8B78-AFAD20EA80B5}" type="slidenum">
              <a:rPr lang="en-US" altLang="zh-CN" smtClean="0"/>
              <a:pPr/>
              <a:t>‹#›</a:t>
            </a:fld>
            <a:endParaRPr lang="en-US" altLang="zh-CN" dirty="0"/>
          </a:p>
        </p:txBody>
      </p:sp>
    </p:spTree>
    <p:extLst>
      <p:ext uri="{BB962C8B-B14F-4D97-AF65-F5344CB8AC3E}">
        <p14:creationId xmlns:p14="http://schemas.microsoft.com/office/powerpoint/2010/main" val="32075980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a:ln/>
        </p:spPr>
        <p:txBody>
          <a:bodyPr/>
          <a:lstStyle>
            <a:lvl1pPr>
              <a:defRPr/>
            </a:lvl1pPr>
          </a:lstStyle>
          <a:p>
            <a:fld id="{9EE3C099-5F36-4AC4-A132-BDCACF3F8252}" type="slidenum">
              <a:rPr lang="en-US" altLang="zh-CN"/>
              <a:pPr/>
              <a:t>‹#›</a:t>
            </a:fld>
            <a:endParaRPr lang="en-US" altLang="zh-CN"/>
          </a:p>
        </p:txBody>
      </p:sp>
    </p:spTree>
    <p:extLst>
      <p:ext uri="{BB962C8B-B14F-4D97-AF65-F5344CB8AC3E}">
        <p14:creationId xmlns:p14="http://schemas.microsoft.com/office/powerpoint/2010/main" val="45415879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a:ln/>
        </p:spPr>
        <p:txBody>
          <a:bodyPr/>
          <a:lstStyle>
            <a:lvl1pPr>
              <a:defRPr/>
            </a:lvl1pPr>
          </a:lstStyle>
          <a:p>
            <a:fld id="{64104BE1-C08E-4496-A893-AC8F23B69443}" type="slidenum">
              <a:rPr lang="en-US" altLang="zh-CN"/>
              <a:pPr/>
              <a:t>‹#›</a:t>
            </a:fld>
            <a:endParaRPr lang="en-US" altLang="zh-CN"/>
          </a:p>
        </p:txBody>
      </p:sp>
    </p:spTree>
    <p:extLst>
      <p:ext uri="{BB962C8B-B14F-4D97-AF65-F5344CB8AC3E}">
        <p14:creationId xmlns:p14="http://schemas.microsoft.com/office/powerpoint/2010/main" val="35628972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9" name="Rectangle 3"/>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Arial Black" pitchFamily="34" charset="0"/>
              </a:defRPr>
            </a:lvl1pPr>
          </a:lstStyle>
          <a:p>
            <a:fld id="{36D0FB85-6326-43FC-A78C-00EEC570A684}" type="slidenum">
              <a:rPr lang="en-US" altLang="zh-CN"/>
              <a:pPr/>
              <a:t>‹#›</a:t>
            </a:fld>
            <a:endParaRPr lang="en-US" altLang="zh-CN"/>
          </a:p>
        </p:txBody>
      </p:sp>
      <p:sp>
        <p:nvSpPr>
          <p:cNvPr id="4101"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 name="Rectangle 106"/>
          <p:cNvSpPr>
            <a:spLocks noChangeArrowheads="1"/>
          </p:cNvSpPr>
          <p:nvPr userDrawn="1"/>
        </p:nvSpPr>
        <p:spPr bwMode="gray">
          <a:xfrm>
            <a:off x="0" y="260648"/>
            <a:ext cx="9144000" cy="572064"/>
          </a:xfrm>
          <a:prstGeom prst="rect">
            <a:avLst/>
          </a:prstGeom>
          <a:solidFill>
            <a:srgbClr val="3399FF">
              <a:alpha val="81000"/>
            </a:srgbClr>
          </a:solidFill>
          <a:ln>
            <a:noFill/>
          </a:ln>
          <a:effectLs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879" r:id="rId1"/>
    <p:sldLayoutId id="2147483878" r:id="rId2"/>
    <p:sldLayoutId id="2147483877" r:id="rId3"/>
    <p:sldLayoutId id="2147483876" r:id="rId4"/>
    <p:sldLayoutId id="2147483875" r:id="rId5"/>
    <p:sldLayoutId id="2147483874" r:id="rId6"/>
    <p:sldLayoutId id="2147483873" r:id="rId7"/>
    <p:sldLayoutId id="2147483872" r:id="rId8"/>
    <p:sldLayoutId id="2147483871" r:id="rId9"/>
    <p:sldLayoutId id="2147483870" r:id="rId10"/>
    <p:sldLayoutId id="2147483869" r:id="rId11"/>
    <p:sldLayoutId id="2147483868"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b="1">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b="1">
          <a:solidFill>
            <a:schemeClr val="tx1"/>
          </a:solidFill>
          <a:latin typeface="黑体" panose="02010609060101010101" pitchFamily="49" charset="-122"/>
          <a:ea typeface="黑体" panose="02010609060101010101" pitchFamily="49" charset="-122"/>
        </a:defRPr>
      </a:lvl2pPr>
      <a:lvl3pPr marL="1020763" indent="-228600" algn="l" rtl="0" eaLnBrk="0" fontAlgn="base" hangingPunct="0">
        <a:spcBef>
          <a:spcPct val="20000"/>
        </a:spcBef>
        <a:spcAft>
          <a:spcPct val="0"/>
        </a:spcAft>
        <a:buClr>
          <a:schemeClr val="bg2"/>
        </a:buClr>
        <a:buSzPct val="65000"/>
        <a:buFont typeface="Wingdings" pitchFamily="2" charset="2"/>
        <a:buChar char="n"/>
        <a:defRPr sz="24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2627784" y="1700808"/>
            <a:ext cx="6379840" cy="2376264"/>
          </a:xfrm>
        </p:spPr>
        <p:txBody>
          <a:bodyPr/>
          <a:lstStyle/>
          <a:p>
            <a:pPr lvl="0" algn="ctr">
              <a:spcBef>
                <a:spcPts val="6600"/>
              </a:spcBef>
            </a:pPr>
            <a:r>
              <a:rPr lang="zh-CN" altLang="en-US" sz="4400" b="1" dirty="0" smtClean="0">
                <a:latin typeface="楷体" panose="02010609060101010101" pitchFamily="49" charset="-122"/>
                <a:ea typeface="楷体" panose="02010609060101010101" pitchFamily="49" charset="-122"/>
              </a:rPr>
              <a:t>第</a:t>
            </a:r>
            <a:r>
              <a:rPr lang="en-US" altLang="zh-CN" sz="4400" b="1" dirty="0">
                <a:latin typeface="楷体" panose="02010609060101010101" pitchFamily="49" charset="-122"/>
                <a:ea typeface="楷体" panose="02010609060101010101" pitchFamily="49" charset="-122"/>
              </a:rPr>
              <a:t>3</a:t>
            </a:r>
            <a:r>
              <a:rPr lang="zh-CN" altLang="en-US" sz="4400" b="1" dirty="0" smtClean="0">
                <a:latin typeface="楷体" panose="02010609060101010101" pitchFamily="49" charset="-122"/>
                <a:ea typeface="楷体" panose="02010609060101010101" pitchFamily="49" charset="-122"/>
              </a:rPr>
              <a:t>章 存储</a:t>
            </a:r>
            <a:r>
              <a:rPr lang="zh-CN" altLang="en-US" sz="4400" b="1" dirty="0">
                <a:latin typeface="楷体" panose="02010609060101010101" pitchFamily="49" charset="-122"/>
                <a:ea typeface="楷体" panose="02010609060101010101" pitchFamily="49" charset="-122"/>
              </a:rPr>
              <a:t>映像、中断源与硬件最小系统</a:t>
            </a:r>
            <a:endParaRPr lang="zh-CN" altLang="en-US" sz="48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836712"/>
            <a:ext cx="3328155" cy="400110"/>
          </a:xfrm>
          <a:prstGeom prst="rect">
            <a:avLst/>
          </a:prstGeom>
        </p:spPr>
        <p:txBody>
          <a:bodyPr wrap="none">
            <a:spAutoFit/>
          </a:bodyPr>
          <a:lstStyle/>
          <a:p>
            <a:pPr lvl="0" eaLnBrk="0" hangingPunct="0">
              <a:spcBef>
                <a:spcPct val="20000"/>
              </a:spcBef>
              <a:buClr>
                <a:srgbClr val="00007D"/>
              </a:buClr>
              <a:buSzPct val="75000"/>
            </a:pPr>
            <a:r>
              <a:rPr lang="en-US" altLang="zh-CN" sz="20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3.3.1  </a:t>
            </a:r>
            <a:r>
              <a:rPr lang="en-US" altLang="zh-CN"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KL25/26</a:t>
            </a:r>
            <a:r>
              <a:rPr lang="zh-CN" altLang="en-US"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系列存储映像</a:t>
            </a:r>
          </a:p>
        </p:txBody>
      </p:sp>
      <p:sp>
        <p:nvSpPr>
          <p:cNvPr id="7" name="灯片编号占位符 6"/>
          <p:cNvSpPr>
            <a:spLocks noGrp="1"/>
          </p:cNvSpPr>
          <p:nvPr>
            <p:ph type="sldNum" sz="quarter" idx="11"/>
          </p:nvPr>
        </p:nvSpPr>
        <p:spPr/>
        <p:txBody>
          <a:bodyPr/>
          <a:lstStyle/>
          <a:p>
            <a:fld id="{EC6778B1-67D4-4AA3-8FD6-2E505E694FD9}" type="slidenum">
              <a:rPr lang="en-US" altLang="zh-CN" smtClean="0"/>
              <a:pPr/>
              <a:t>10</a:t>
            </a:fld>
            <a:endParaRPr lang="en-US" altLang="zh-CN"/>
          </a:p>
        </p:txBody>
      </p:sp>
      <p:sp>
        <p:nvSpPr>
          <p:cNvPr id="8" name="矩形 7"/>
          <p:cNvSpPr/>
          <p:nvPr/>
        </p:nvSpPr>
        <p:spPr>
          <a:xfrm>
            <a:off x="1043608" y="260648"/>
            <a:ext cx="6612708"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3.3 </a:t>
            </a:r>
            <a:r>
              <a:rPr lang="zh-CN" altLang="en-US" sz="3200" b="1" dirty="0" smtClean="0">
                <a:solidFill>
                  <a:schemeClr val="bg1"/>
                </a:solidFill>
                <a:latin typeface="华文新魏" panose="02010800040101010101" pitchFamily="2" charset="-122"/>
                <a:ea typeface="华文新魏" panose="02010800040101010101" pitchFamily="2" charset="-122"/>
              </a:rPr>
              <a:t> </a:t>
            </a:r>
            <a:r>
              <a:rPr lang="en-US" altLang="zh-CN" sz="3200" b="1" dirty="0">
                <a:solidFill>
                  <a:schemeClr val="bg1"/>
                </a:solidFill>
                <a:latin typeface="华文新魏" panose="02010800040101010101" pitchFamily="2" charset="-122"/>
                <a:ea typeface="华文新魏" panose="02010800040101010101" pitchFamily="2" charset="-122"/>
              </a:rPr>
              <a:t>KL25/26</a:t>
            </a:r>
            <a:r>
              <a:rPr lang="zh-CN" altLang="en-US" sz="3200" b="1" dirty="0">
                <a:solidFill>
                  <a:schemeClr val="bg1"/>
                </a:solidFill>
                <a:latin typeface="华文新魏" panose="02010800040101010101" pitchFamily="2" charset="-122"/>
                <a:ea typeface="华文新魏" panose="02010800040101010101" pitchFamily="2" charset="-122"/>
              </a:rPr>
              <a:t>系列存储映像与中断</a:t>
            </a:r>
            <a:r>
              <a:rPr lang="zh-CN" altLang="en-US" sz="3200" b="1" dirty="0" smtClean="0">
                <a:solidFill>
                  <a:schemeClr val="bg1"/>
                </a:solidFill>
                <a:latin typeface="华文新魏" panose="02010800040101010101" pitchFamily="2" charset="-122"/>
                <a:ea typeface="华文新魏" panose="02010800040101010101" pitchFamily="2" charset="-122"/>
              </a:rPr>
              <a:t>源</a:t>
            </a:r>
            <a:endParaRPr lang="zh-CN" altLang="en-US" sz="3200" b="1" dirty="0">
              <a:solidFill>
                <a:schemeClr val="bg1"/>
              </a:solidFill>
              <a:latin typeface="华文新魏" panose="02010800040101010101" pitchFamily="2" charset="-122"/>
              <a:ea typeface="华文新魏" panose="0201080004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184356238"/>
              </p:ext>
            </p:extLst>
          </p:nvPr>
        </p:nvGraphicFramePr>
        <p:xfrm>
          <a:off x="179512" y="1772809"/>
          <a:ext cx="8712967" cy="4967831"/>
        </p:xfrm>
        <a:graphic>
          <a:graphicData uri="http://schemas.openxmlformats.org/drawingml/2006/table">
            <a:tbl>
              <a:tblPr/>
              <a:tblGrid>
                <a:gridCol w="2616985">
                  <a:extLst>
                    <a:ext uri="{9D8B030D-6E8A-4147-A177-3AD203B41FA5}">
                      <a16:colId xmlns="" xmlns:a16="http://schemas.microsoft.com/office/drawing/2014/main" val="20000"/>
                    </a:ext>
                  </a:extLst>
                </a:gridCol>
                <a:gridCol w="2745163">
                  <a:extLst>
                    <a:ext uri="{9D8B030D-6E8A-4147-A177-3AD203B41FA5}">
                      <a16:colId xmlns="" xmlns:a16="http://schemas.microsoft.com/office/drawing/2014/main" val="20001"/>
                    </a:ext>
                  </a:extLst>
                </a:gridCol>
                <a:gridCol w="3350819">
                  <a:extLst>
                    <a:ext uri="{9D8B030D-6E8A-4147-A177-3AD203B41FA5}">
                      <a16:colId xmlns="" xmlns:a16="http://schemas.microsoft.com/office/drawing/2014/main" val="20002"/>
                    </a:ext>
                  </a:extLst>
                </a:gridCol>
              </a:tblGrid>
              <a:tr h="286791">
                <a:tc gridSpan="3">
                  <a:txBody>
                    <a:bodyPr/>
                    <a:lstStyle/>
                    <a:p>
                      <a:pPr algn="ctr">
                        <a:spcAft>
                          <a:spcPts val="0"/>
                        </a:spcAft>
                        <a:tabLst>
                          <a:tab pos="4024630" algn="l"/>
                        </a:tabLst>
                      </a:pPr>
                      <a:r>
                        <a:rPr lang="zh-CN" sz="1800" b="1" kern="100" dirty="0">
                          <a:solidFill>
                            <a:srgbClr val="000099"/>
                          </a:solidFill>
                          <a:effectLst/>
                          <a:latin typeface="Times New Roman"/>
                          <a:ea typeface="黑体"/>
                          <a:cs typeface="Times New Roman"/>
                        </a:rPr>
                        <a:t>表</a:t>
                      </a:r>
                      <a:r>
                        <a:rPr lang="zh-CN" sz="1800" b="1" kern="100" dirty="0">
                          <a:solidFill>
                            <a:srgbClr val="000099"/>
                          </a:solidFill>
                          <a:effectLst/>
                          <a:latin typeface="Calibri"/>
                          <a:ea typeface="黑体"/>
                          <a:cs typeface="Times New Roman"/>
                        </a:rPr>
                        <a:t>3-5 KL25/26</a:t>
                      </a:r>
                      <a:r>
                        <a:rPr lang="zh-CN" sz="1800" b="1" kern="100" dirty="0">
                          <a:solidFill>
                            <a:srgbClr val="000099"/>
                          </a:solidFill>
                          <a:effectLst/>
                          <a:latin typeface="Times New Roman"/>
                          <a:ea typeface="黑体"/>
                          <a:cs typeface="Times New Roman"/>
                        </a:rPr>
                        <a:t>存储映像空间分配</a:t>
                      </a:r>
                      <a:endParaRPr lang="zh-CN" sz="1800" b="1" kern="100" dirty="0">
                        <a:solidFill>
                          <a:srgbClr val="000099"/>
                        </a:solidFill>
                        <a:effectLst/>
                        <a:latin typeface="Calibri"/>
                        <a:ea typeface="黑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234052">
                <a:tc>
                  <a:txBody>
                    <a:bodyPr/>
                    <a:lstStyle/>
                    <a:p>
                      <a:pPr algn="l">
                        <a:lnSpc>
                          <a:spcPct val="100000"/>
                        </a:lnSpc>
                        <a:spcAft>
                          <a:spcPts val="0"/>
                        </a:spcAft>
                      </a:pPr>
                      <a:r>
                        <a:rPr lang="en-US" sz="1400" kern="100" dirty="0">
                          <a:effectLst/>
                          <a:latin typeface="Times New Roman"/>
                          <a:ea typeface="宋体"/>
                          <a:cs typeface="Times New Roman"/>
                        </a:rPr>
                        <a:t>32</a:t>
                      </a:r>
                      <a:r>
                        <a:rPr lang="zh-CN" sz="1400" kern="100" dirty="0">
                          <a:effectLst/>
                          <a:latin typeface="Times New Roman"/>
                          <a:ea typeface="宋体"/>
                          <a:cs typeface="Times New Roman"/>
                        </a:rPr>
                        <a:t>位地址范围</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400" kern="100">
                          <a:effectLst/>
                          <a:latin typeface="Times New Roman"/>
                          <a:ea typeface="宋体"/>
                          <a:cs typeface="Times New Roman"/>
                        </a:rPr>
                        <a:t>目的从机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400" kern="100" dirty="0">
                          <a:effectLst/>
                          <a:latin typeface="Times New Roman"/>
                          <a:ea typeface="宋体"/>
                          <a:cs typeface="Times New Roman"/>
                        </a:rPr>
                        <a:t>说明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34052">
                <a:tc>
                  <a:txBody>
                    <a:bodyPr/>
                    <a:lstStyle/>
                    <a:p>
                      <a:pPr algn="l">
                        <a:lnSpc>
                          <a:spcPct val="100000"/>
                        </a:lnSpc>
                        <a:spcAft>
                          <a:spcPts val="0"/>
                        </a:spcAft>
                      </a:pPr>
                      <a:r>
                        <a:rPr lang="en-US" sz="1400" kern="100" dirty="0">
                          <a:effectLst/>
                          <a:latin typeface="Times New Roman"/>
                          <a:ea typeface="宋体"/>
                          <a:cs typeface="Times New Roman"/>
                        </a:rPr>
                        <a:t>0x0000_0000~0x07FF_FFFF</a:t>
                      </a:r>
                      <a:endParaRPr lang="zh-CN" sz="1400" kern="100" dirty="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400" kern="100">
                          <a:effectLst/>
                          <a:latin typeface="Times New Roman"/>
                          <a:ea typeface="宋体"/>
                          <a:cs typeface="Times New Roman"/>
                        </a:rPr>
                        <a:t>可编程</a:t>
                      </a:r>
                      <a:r>
                        <a:rPr lang="en-US" sz="1400" kern="100">
                          <a:effectLst/>
                          <a:latin typeface="Times New Roman"/>
                          <a:ea typeface="宋体"/>
                          <a:cs typeface="Times New Roman"/>
                        </a:rPr>
                        <a:t>Flash</a:t>
                      </a:r>
                      <a:r>
                        <a:rPr lang="zh-CN" sz="1400" kern="100">
                          <a:effectLst/>
                          <a:latin typeface="Times New Roman"/>
                          <a:ea typeface="宋体"/>
                          <a:cs typeface="Times New Roman"/>
                        </a:rPr>
                        <a:t>和只读数据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128KB (0x0000_0000~0x0001 FFFF) </a:t>
                      </a:r>
                      <a:endParaRPr lang="zh-CN" sz="1400" kern="100" dirty="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34052">
                <a:tc>
                  <a:txBody>
                    <a:bodyPr/>
                    <a:lstStyle/>
                    <a:p>
                      <a:pPr algn="l">
                        <a:lnSpc>
                          <a:spcPct val="100000"/>
                        </a:lnSpc>
                        <a:spcAft>
                          <a:spcPts val="0"/>
                        </a:spcAft>
                      </a:pPr>
                      <a:r>
                        <a:rPr lang="en-US" sz="1400" kern="100" dirty="0">
                          <a:effectLst/>
                          <a:latin typeface="Times New Roman"/>
                          <a:ea typeface="宋体"/>
                          <a:cs typeface="Times New Roman"/>
                        </a:rPr>
                        <a:t>0x0800_0000~0x1FFF_EFFF</a:t>
                      </a:r>
                      <a:endParaRPr lang="zh-CN" sz="1400" kern="100" dirty="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400" kern="100">
                          <a:effectLst/>
                          <a:latin typeface="Times New Roman"/>
                          <a:ea typeface="宋体"/>
                          <a:cs typeface="Times New Roman"/>
                        </a:rPr>
                        <a:t>保留</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 </a:t>
                      </a:r>
                      <a:endParaRPr lang="zh-CN" sz="1400" kern="100" dirty="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34052">
                <a:tc>
                  <a:txBody>
                    <a:bodyPr/>
                    <a:lstStyle/>
                    <a:p>
                      <a:pPr algn="l">
                        <a:lnSpc>
                          <a:spcPct val="100000"/>
                        </a:lnSpc>
                        <a:spcAft>
                          <a:spcPts val="0"/>
                        </a:spcAft>
                      </a:pPr>
                      <a:r>
                        <a:rPr lang="en-US" sz="1400" kern="100" dirty="0">
                          <a:effectLst/>
                          <a:latin typeface="Times New Roman"/>
                          <a:ea typeface="宋体"/>
                          <a:cs typeface="Times New Roman"/>
                        </a:rPr>
                        <a:t>0x1FFF_F000~0x1FFF_FFFF</a:t>
                      </a:r>
                      <a:endParaRPr lang="zh-CN" sz="1400" kern="100" dirty="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SRAM_L: Lower SRAM</a:t>
                      </a:r>
                      <a:endParaRPr lang="zh-CN" sz="14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a:lnSpc>
                          <a:spcPct val="100000"/>
                        </a:lnSpc>
                        <a:spcAft>
                          <a:spcPts val="0"/>
                        </a:spcAft>
                      </a:pPr>
                      <a:r>
                        <a:rPr lang="en-US" sz="1400" kern="100" dirty="0">
                          <a:effectLst/>
                          <a:latin typeface="Times New Roman"/>
                          <a:ea typeface="宋体"/>
                          <a:cs typeface="Times New Roman"/>
                        </a:rPr>
                        <a:t>16KB RAM</a:t>
                      </a:r>
                      <a:r>
                        <a:rPr lang="zh-CN" sz="1400" kern="100" dirty="0">
                          <a:effectLst/>
                          <a:latin typeface="Times New Roman"/>
                          <a:ea typeface="宋体"/>
                          <a:cs typeface="Times New Roman"/>
                        </a:rPr>
                        <a:t>区</a:t>
                      </a:r>
                    </a:p>
                    <a:p>
                      <a:pPr algn="l">
                        <a:lnSpc>
                          <a:spcPct val="100000"/>
                        </a:lnSpc>
                        <a:spcAft>
                          <a:spcPts val="0"/>
                        </a:spcAft>
                      </a:pPr>
                      <a:r>
                        <a:rPr lang="en-US" sz="1400" kern="100" dirty="0">
                          <a:effectLst/>
                          <a:latin typeface="Times New Roman"/>
                          <a:ea typeface="宋体"/>
                          <a:cs typeface="Times New Roman"/>
                        </a:rPr>
                        <a:t> </a:t>
                      </a:r>
                      <a:endParaRPr lang="zh-CN" sz="1400" kern="100" dirty="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34052">
                <a:tc>
                  <a:txBody>
                    <a:bodyPr/>
                    <a:lstStyle/>
                    <a:p>
                      <a:pPr algn="l">
                        <a:lnSpc>
                          <a:spcPct val="100000"/>
                        </a:lnSpc>
                        <a:spcAft>
                          <a:spcPts val="0"/>
                        </a:spcAft>
                      </a:pPr>
                      <a:r>
                        <a:rPr lang="en-US" sz="1400" kern="100" dirty="0">
                          <a:effectLst/>
                          <a:latin typeface="Times New Roman"/>
                          <a:ea typeface="宋体"/>
                          <a:cs typeface="Times New Roman"/>
                        </a:rPr>
                        <a:t>0x2000_0000~0x2000_2FFF</a:t>
                      </a:r>
                      <a:endParaRPr lang="zh-CN" sz="1400" kern="100" dirty="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SRAM_U: Upper SRAM</a:t>
                      </a:r>
                      <a:endParaRPr lang="zh-CN" sz="1400" kern="100" dirty="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 xmlns:a16="http://schemas.microsoft.com/office/drawing/2014/main" val="10005"/>
                  </a:ext>
                </a:extLst>
              </a:tr>
              <a:tr h="234052">
                <a:tc>
                  <a:txBody>
                    <a:bodyPr/>
                    <a:lstStyle/>
                    <a:p>
                      <a:pPr algn="l">
                        <a:lnSpc>
                          <a:spcPct val="100000"/>
                        </a:lnSpc>
                        <a:spcAft>
                          <a:spcPts val="0"/>
                        </a:spcAft>
                      </a:pPr>
                      <a:r>
                        <a:rPr lang="en-US" sz="1400" kern="100" dirty="0">
                          <a:effectLst/>
                          <a:latin typeface="Times New Roman"/>
                          <a:ea typeface="宋体"/>
                          <a:cs typeface="Times New Roman"/>
                        </a:rPr>
                        <a:t>0x2000_3000~0x3FFF_FFFF</a:t>
                      </a:r>
                      <a:endParaRPr lang="zh-CN" sz="1400" kern="100" dirty="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400" kern="100">
                          <a:effectLst/>
                          <a:latin typeface="Times New Roman"/>
                          <a:ea typeface="宋体"/>
                          <a:cs typeface="Times New Roman"/>
                        </a:rPr>
                        <a:t>保留</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a:t>
                      </a:r>
                      <a:endParaRPr lang="zh-CN" sz="1400" kern="100" dirty="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34052">
                <a:tc>
                  <a:txBody>
                    <a:bodyPr/>
                    <a:lstStyle/>
                    <a:p>
                      <a:pPr algn="l">
                        <a:lnSpc>
                          <a:spcPct val="100000"/>
                        </a:lnSpc>
                        <a:spcAft>
                          <a:spcPts val="0"/>
                        </a:spcAft>
                      </a:pPr>
                      <a:r>
                        <a:rPr lang="en-US" sz="1400" kern="100" dirty="0">
                          <a:effectLst/>
                          <a:latin typeface="Times New Roman"/>
                          <a:ea typeface="宋体"/>
                          <a:cs typeface="Times New Roman"/>
                        </a:rPr>
                        <a:t>0x4000_0000~0x4007_FFFF</a:t>
                      </a:r>
                      <a:endParaRPr lang="zh-CN" sz="1400" kern="100" dirty="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AIPS </a:t>
                      </a:r>
                      <a:r>
                        <a:rPr lang="zh-CN" sz="1400" kern="100">
                          <a:effectLst/>
                          <a:latin typeface="Times New Roman"/>
                          <a:ea typeface="宋体"/>
                          <a:cs typeface="Times New Roman"/>
                        </a:rPr>
                        <a:t>外围设备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400" kern="100" dirty="0">
                          <a:effectLst/>
                          <a:latin typeface="Times New Roman"/>
                          <a:ea typeface="宋体"/>
                          <a:cs typeface="Times New Roman"/>
                        </a:rPr>
                        <a:t>串口、定时器、模块配置等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34052">
                <a:tc>
                  <a:txBody>
                    <a:bodyPr/>
                    <a:lstStyle/>
                    <a:p>
                      <a:pPr algn="l">
                        <a:lnSpc>
                          <a:spcPct val="100000"/>
                        </a:lnSpc>
                        <a:spcAft>
                          <a:spcPts val="0"/>
                        </a:spcAft>
                      </a:pPr>
                      <a:r>
                        <a:rPr lang="en-US" sz="1400" kern="100" dirty="0">
                          <a:effectLst/>
                          <a:latin typeface="Times New Roman"/>
                          <a:ea typeface="宋体"/>
                          <a:cs typeface="Times New Roman"/>
                        </a:rPr>
                        <a:t>0x4008_0000~0x400F_EFFF</a:t>
                      </a:r>
                      <a:endParaRPr lang="zh-CN" sz="1400" kern="100" dirty="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400" kern="100">
                          <a:effectLst/>
                          <a:latin typeface="Times New Roman"/>
                          <a:ea typeface="宋体"/>
                          <a:cs typeface="Times New Roman"/>
                        </a:rPr>
                        <a:t>保留</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a:t>
                      </a:r>
                      <a:endParaRPr lang="zh-CN" sz="1400" kern="100" dirty="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34052">
                <a:tc>
                  <a:txBody>
                    <a:bodyPr/>
                    <a:lstStyle/>
                    <a:p>
                      <a:pPr algn="l">
                        <a:lnSpc>
                          <a:spcPct val="100000"/>
                        </a:lnSpc>
                        <a:spcAft>
                          <a:spcPts val="0"/>
                        </a:spcAft>
                      </a:pPr>
                      <a:r>
                        <a:rPr lang="en-US" sz="1400" kern="100">
                          <a:effectLst/>
                          <a:latin typeface="Times New Roman"/>
                          <a:ea typeface="宋体"/>
                          <a:cs typeface="Times New Roman"/>
                        </a:rPr>
                        <a:t>0x400F_F000~0x400F_FFFF</a:t>
                      </a:r>
                      <a:endParaRPr lang="zh-CN" sz="1400" kern="10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400" kern="100" dirty="0">
                          <a:effectLst/>
                          <a:latin typeface="Times New Roman"/>
                          <a:ea typeface="宋体"/>
                          <a:cs typeface="Times New Roman"/>
                        </a:rPr>
                        <a:t>通用输入</a:t>
                      </a:r>
                      <a:r>
                        <a:rPr lang="en-US" sz="1400" kern="100" dirty="0">
                          <a:effectLst/>
                          <a:latin typeface="Times New Roman"/>
                          <a:ea typeface="宋体"/>
                          <a:cs typeface="Times New Roman"/>
                        </a:rPr>
                        <a:t>/</a:t>
                      </a:r>
                      <a:r>
                        <a:rPr lang="zh-CN" sz="1400" kern="100" dirty="0">
                          <a:effectLst/>
                          <a:latin typeface="Times New Roman"/>
                          <a:ea typeface="宋体"/>
                          <a:cs typeface="Times New Roman"/>
                        </a:rPr>
                        <a:t>输出（</a:t>
                      </a:r>
                      <a:r>
                        <a:rPr lang="en-US" sz="1400" kern="100" dirty="0">
                          <a:effectLst/>
                          <a:latin typeface="Times New Roman"/>
                          <a:ea typeface="宋体"/>
                          <a:cs typeface="Times New Roman"/>
                        </a:rPr>
                        <a:t>GPIO</a:t>
                      </a:r>
                      <a:r>
                        <a:rPr lang="zh-CN" sz="1400" kern="100" dirty="0">
                          <a:effectLst/>
                          <a:latin typeface="Times New Roman"/>
                          <a:ea typeface="宋体"/>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GPIO</a:t>
                      </a:r>
                      <a:r>
                        <a:rPr lang="zh-CN" sz="1400" kern="100" dirty="0">
                          <a:effectLst/>
                          <a:latin typeface="Times New Roman"/>
                          <a:ea typeface="宋体"/>
                          <a:cs typeface="Times New Roman"/>
                        </a:rPr>
                        <a:t>模块</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234052">
                <a:tc>
                  <a:txBody>
                    <a:bodyPr/>
                    <a:lstStyle/>
                    <a:p>
                      <a:pPr algn="l">
                        <a:lnSpc>
                          <a:spcPct val="100000"/>
                        </a:lnSpc>
                        <a:spcAft>
                          <a:spcPts val="0"/>
                        </a:spcAft>
                      </a:pPr>
                      <a:r>
                        <a:rPr lang="en-US" sz="1400" kern="100">
                          <a:effectLst/>
                          <a:latin typeface="Times New Roman"/>
                          <a:ea typeface="宋体"/>
                          <a:cs typeface="Times New Roman"/>
                        </a:rPr>
                        <a:t>0x4010_0000~0x43FF_FFFF</a:t>
                      </a:r>
                      <a:endParaRPr lang="zh-CN" sz="1400" kern="10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400" kern="100" dirty="0">
                          <a:effectLst/>
                          <a:latin typeface="Times New Roman"/>
                          <a:ea typeface="宋体"/>
                          <a:cs typeface="Times New Roman"/>
                        </a:rPr>
                        <a:t>保留</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a:t>
                      </a:r>
                      <a:endParaRPr lang="zh-CN" sz="1400" kern="100" dirty="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234052">
                <a:tc>
                  <a:txBody>
                    <a:bodyPr/>
                    <a:lstStyle/>
                    <a:p>
                      <a:pPr algn="l">
                        <a:lnSpc>
                          <a:spcPct val="100000"/>
                        </a:lnSpc>
                        <a:spcAft>
                          <a:spcPts val="0"/>
                        </a:spcAft>
                      </a:pPr>
                      <a:r>
                        <a:rPr lang="en-US" sz="1400" kern="100">
                          <a:effectLst/>
                          <a:latin typeface="Times New Roman"/>
                          <a:ea typeface="宋体"/>
                          <a:cs typeface="Times New Roman"/>
                        </a:rPr>
                        <a:t>0x4400_0000~0x5FFF_FFFF </a:t>
                      </a:r>
                      <a:endParaRPr lang="zh-CN" sz="1400" kern="10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BME</a:t>
                      </a:r>
                      <a:r>
                        <a:rPr lang="zh-CN" sz="1400" kern="100" dirty="0">
                          <a:effectLst/>
                          <a:latin typeface="Times New Roman"/>
                          <a:ea typeface="宋体"/>
                          <a:cs typeface="Times New Roman"/>
                        </a:rPr>
                        <a:t>访问外设槽</a:t>
                      </a:r>
                      <a:r>
                        <a:rPr lang="en-US" sz="1400" kern="100" dirty="0">
                          <a:effectLst/>
                          <a:latin typeface="Times New Roman"/>
                          <a:ea typeface="宋体"/>
                          <a:cs typeface="Times New Roman"/>
                        </a:rPr>
                        <a:t>0-127</a:t>
                      </a:r>
                      <a:endParaRPr lang="zh-CN" sz="1400" kern="100" dirty="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400" kern="100" dirty="0">
                          <a:effectLst/>
                          <a:latin typeface="Times New Roman"/>
                          <a:ea typeface="宋体"/>
                          <a:cs typeface="Times New Roman"/>
                        </a:rPr>
                        <a:t>只能对特定的区域位操作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34052">
                <a:tc>
                  <a:txBody>
                    <a:bodyPr/>
                    <a:lstStyle/>
                    <a:p>
                      <a:pPr algn="l">
                        <a:lnSpc>
                          <a:spcPct val="100000"/>
                        </a:lnSpc>
                        <a:spcAft>
                          <a:spcPts val="0"/>
                        </a:spcAft>
                      </a:pPr>
                      <a:r>
                        <a:rPr lang="en-US" sz="1400" kern="100">
                          <a:effectLst/>
                          <a:latin typeface="Times New Roman"/>
                          <a:ea typeface="宋体"/>
                          <a:cs typeface="Times New Roman"/>
                        </a:rPr>
                        <a:t>0x6000_0000~0xDFFF_FFFF</a:t>
                      </a:r>
                      <a:endParaRPr lang="zh-CN" sz="1400" kern="10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400" kern="100" dirty="0">
                          <a:effectLst/>
                          <a:latin typeface="Times New Roman"/>
                          <a:ea typeface="宋体"/>
                          <a:cs typeface="Times New Roman"/>
                        </a:rPr>
                        <a:t>保留</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a:t>
                      </a:r>
                      <a:endParaRPr lang="zh-CN" sz="1400" kern="100" dirty="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34052">
                <a:tc>
                  <a:txBody>
                    <a:bodyPr/>
                    <a:lstStyle/>
                    <a:p>
                      <a:pPr algn="l">
                        <a:lnSpc>
                          <a:spcPct val="100000"/>
                        </a:lnSpc>
                        <a:spcAft>
                          <a:spcPts val="0"/>
                        </a:spcAft>
                      </a:pPr>
                      <a:r>
                        <a:rPr lang="en-US" sz="1400" kern="100">
                          <a:effectLst/>
                          <a:latin typeface="Times New Roman"/>
                          <a:ea typeface="宋体"/>
                          <a:cs typeface="Times New Roman"/>
                        </a:rPr>
                        <a:t>0xE000_0000~0xE00F_FFFF</a:t>
                      </a:r>
                      <a:endParaRPr lang="zh-CN" sz="1400" kern="10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400" kern="100" dirty="0">
                          <a:effectLst/>
                          <a:latin typeface="Times New Roman"/>
                          <a:ea typeface="宋体"/>
                          <a:cs typeface="Times New Roman"/>
                        </a:rPr>
                        <a:t>私有外设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400" kern="100" dirty="0">
                          <a:effectLst/>
                          <a:latin typeface="Times New Roman"/>
                          <a:ea typeface="宋体"/>
                          <a:cs typeface="Times New Roman"/>
                        </a:rPr>
                        <a:t>系统时钟、中断控制器、调试接口</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34052">
                <a:tc>
                  <a:txBody>
                    <a:bodyPr/>
                    <a:lstStyle/>
                    <a:p>
                      <a:pPr algn="l">
                        <a:lnSpc>
                          <a:spcPct val="100000"/>
                        </a:lnSpc>
                        <a:spcAft>
                          <a:spcPts val="0"/>
                        </a:spcAft>
                      </a:pPr>
                      <a:r>
                        <a:rPr lang="en-US" sz="1400" kern="100">
                          <a:effectLst/>
                          <a:latin typeface="Times New Roman"/>
                          <a:ea typeface="宋体"/>
                          <a:cs typeface="Times New Roman"/>
                        </a:rPr>
                        <a:t>0xE010_0000~0xEFFF_FFFF</a:t>
                      </a:r>
                      <a:endParaRPr lang="zh-CN" sz="1400" kern="10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400" kern="100" dirty="0">
                          <a:effectLst/>
                          <a:latin typeface="Times New Roman"/>
                          <a:ea typeface="宋体"/>
                          <a:cs typeface="Times New Roman"/>
                        </a:rPr>
                        <a:t>保留</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 </a:t>
                      </a:r>
                      <a:endParaRPr lang="zh-CN" sz="1400" kern="100" dirty="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234052">
                <a:tc>
                  <a:txBody>
                    <a:bodyPr/>
                    <a:lstStyle/>
                    <a:p>
                      <a:pPr algn="l">
                        <a:lnSpc>
                          <a:spcPct val="100000"/>
                        </a:lnSpc>
                        <a:spcAft>
                          <a:spcPts val="0"/>
                        </a:spcAft>
                      </a:pPr>
                      <a:r>
                        <a:rPr lang="en-US" sz="1400" kern="100">
                          <a:effectLst/>
                          <a:latin typeface="Times New Roman"/>
                          <a:ea typeface="宋体"/>
                          <a:cs typeface="Times New Roman"/>
                        </a:rPr>
                        <a:t>0xF000_0000~0xF000_0FFF</a:t>
                      </a:r>
                      <a:endParaRPr lang="zh-CN" sz="1400" kern="10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MTB(</a:t>
                      </a:r>
                      <a:r>
                        <a:rPr lang="zh-CN" sz="1400" kern="100" dirty="0">
                          <a:effectLst/>
                          <a:latin typeface="Times New Roman"/>
                          <a:ea typeface="宋体"/>
                          <a:cs typeface="Times New Roman"/>
                        </a:rPr>
                        <a:t>微型跟踪缓存</a:t>
                      </a:r>
                      <a:r>
                        <a:rPr lang="en-US" sz="1400" kern="100" dirty="0">
                          <a:effectLst/>
                          <a:latin typeface="Times New Roman"/>
                          <a:ea typeface="宋体"/>
                          <a:cs typeface="Times New Roman"/>
                        </a:rPr>
                        <a:t>)</a:t>
                      </a:r>
                      <a:r>
                        <a:rPr lang="zh-CN" sz="1400" kern="100" dirty="0">
                          <a:effectLst/>
                          <a:latin typeface="Times New Roman"/>
                          <a:ea typeface="宋体"/>
                          <a:cs typeface="Times New Roman"/>
                        </a:rPr>
                        <a:t>寄存器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a:t>
                      </a:r>
                      <a:endParaRPr lang="zh-CN" sz="1400" kern="100" dirty="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234052">
                <a:tc>
                  <a:txBody>
                    <a:bodyPr/>
                    <a:lstStyle/>
                    <a:p>
                      <a:pPr algn="l">
                        <a:lnSpc>
                          <a:spcPct val="100000"/>
                        </a:lnSpc>
                        <a:spcAft>
                          <a:spcPts val="0"/>
                        </a:spcAft>
                      </a:pPr>
                      <a:r>
                        <a:rPr lang="en-US" sz="1400" kern="100">
                          <a:effectLst/>
                          <a:latin typeface="Times New Roman"/>
                          <a:ea typeface="宋体"/>
                          <a:cs typeface="Times New Roman"/>
                        </a:rPr>
                        <a:t>0xF000_1000~0xF000_1FFF</a:t>
                      </a:r>
                      <a:endParaRPr lang="zh-CN" sz="1400" kern="10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MTB</a:t>
                      </a:r>
                      <a:r>
                        <a:rPr lang="zh-CN" sz="1400" kern="100" dirty="0">
                          <a:effectLst/>
                          <a:latin typeface="Times New Roman"/>
                          <a:ea typeface="宋体"/>
                          <a:cs typeface="Times New Roman"/>
                        </a:rPr>
                        <a:t>数据查看和跟踪寄存器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a:t>
                      </a:r>
                      <a:endParaRPr lang="zh-CN" sz="1400" kern="100" dirty="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r h="234052">
                <a:tc>
                  <a:txBody>
                    <a:bodyPr/>
                    <a:lstStyle/>
                    <a:p>
                      <a:pPr algn="l">
                        <a:lnSpc>
                          <a:spcPct val="100000"/>
                        </a:lnSpc>
                        <a:spcAft>
                          <a:spcPts val="0"/>
                        </a:spcAft>
                      </a:pPr>
                      <a:r>
                        <a:rPr lang="en-US" sz="1400" kern="100">
                          <a:effectLst/>
                          <a:latin typeface="Times New Roman"/>
                          <a:ea typeface="宋体"/>
                          <a:cs typeface="Times New Roman"/>
                        </a:rPr>
                        <a:t>0xF000_2000~0xF000_2FFF</a:t>
                      </a:r>
                      <a:endParaRPr lang="zh-CN" sz="1400" kern="10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ROM</a:t>
                      </a:r>
                      <a:r>
                        <a:rPr lang="zh-CN" sz="1400" kern="100" dirty="0">
                          <a:effectLst/>
                          <a:latin typeface="Times New Roman"/>
                          <a:ea typeface="宋体"/>
                          <a:cs typeface="Times New Roman"/>
                        </a:rPr>
                        <a:t>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400" kern="100" dirty="0">
                          <a:effectLst/>
                          <a:latin typeface="Times New Roman"/>
                          <a:ea typeface="宋体"/>
                          <a:cs typeface="Times New Roman"/>
                        </a:rPr>
                        <a:t>存放存储映射信息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7"/>
                  </a:ext>
                </a:extLst>
              </a:tr>
              <a:tr h="234052">
                <a:tc>
                  <a:txBody>
                    <a:bodyPr/>
                    <a:lstStyle/>
                    <a:p>
                      <a:pPr algn="l">
                        <a:lnSpc>
                          <a:spcPct val="100000"/>
                        </a:lnSpc>
                        <a:spcAft>
                          <a:spcPts val="0"/>
                        </a:spcAft>
                      </a:pPr>
                      <a:r>
                        <a:rPr lang="en-US" sz="1400" kern="100">
                          <a:effectLst/>
                          <a:latin typeface="Times New Roman"/>
                          <a:ea typeface="宋体"/>
                          <a:cs typeface="Times New Roman"/>
                        </a:rPr>
                        <a:t>0xF000_3000~0xF000_3FFF</a:t>
                      </a:r>
                      <a:endParaRPr lang="zh-CN" sz="1400" kern="10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400" kern="100" dirty="0">
                          <a:effectLst/>
                          <a:latin typeface="Times New Roman"/>
                          <a:ea typeface="宋体"/>
                          <a:cs typeface="Times New Roman"/>
                        </a:rPr>
                        <a:t>杂项控制模块</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a:t>
                      </a:r>
                      <a:endParaRPr lang="zh-CN" sz="1400" kern="100" dirty="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8"/>
                  </a:ext>
                </a:extLst>
              </a:tr>
              <a:tr h="234052">
                <a:tc>
                  <a:txBody>
                    <a:bodyPr/>
                    <a:lstStyle/>
                    <a:p>
                      <a:pPr algn="l">
                        <a:lnSpc>
                          <a:spcPct val="100000"/>
                        </a:lnSpc>
                        <a:spcAft>
                          <a:spcPts val="0"/>
                        </a:spcAft>
                      </a:pPr>
                      <a:r>
                        <a:rPr lang="en-US" sz="1400" kern="100">
                          <a:effectLst/>
                          <a:latin typeface="Times New Roman"/>
                          <a:ea typeface="宋体"/>
                          <a:cs typeface="Times New Roman"/>
                        </a:rPr>
                        <a:t>0xF000_4000~0xF7FF_FFFF</a:t>
                      </a:r>
                      <a:endParaRPr lang="zh-CN" sz="1400" kern="10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400" kern="100">
                          <a:effectLst/>
                          <a:latin typeface="Times New Roman"/>
                          <a:ea typeface="宋体"/>
                          <a:cs typeface="Times New Roman"/>
                        </a:rPr>
                        <a:t>保留</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a:t>
                      </a:r>
                      <a:endParaRPr lang="zh-CN" sz="1400" kern="100" dirty="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9"/>
                  </a:ext>
                </a:extLst>
              </a:tr>
              <a:tr h="234052">
                <a:tc>
                  <a:txBody>
                    <a:bodyPr/>
                    <a:lstStyle/>
                    <a:p>
                      <a:pPr algn="l">
                        <a:lnSpc>
                          <a:spcPct val="100000"/>
                        </a:lnSpc>
                        <a:spcAft>
                          <a:spcPts val="0"/>
                        </a:spcAft>
                      </a:pPr>
                      <a:r>
                        <a:rPr lang="en-US" sz="1400" kern="100">
                          <a:effectLst/>
                          <a:latin typeface="Times New Roman"/>
                          <a:ea typeface="宋体"/>
                          <a:cs typeface="Times New Roman"/>
                        </a:rPr>
                        <a:t>0xF800_0000~0xFFFF_FFFF</a:t>
                      </a:r>
                      <a:endParaRPr lang="zh-CN" sz="1400" kern="10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IOPORT</a:t>
                      </a:r>
                      <a:r>
                        <a:rPr lang="zh-CN" sz="1400" kern="100">
                          <a:effectLst/>
                          <a:latin typeface="Times New Roman"/>
                          <a:ea typeface="宋体"/>
                          <a:cs typeface="Times New Roman"/>
                        </a:rPr>
                        <a:t>：</a:t>
                      </a:r>
                      <a:r>
                        <a:rPr lang="en-US" sz="1400" kern="100">
                          <a:effectLst/>
                          <a:latin typeface="Times New Roman"/>
                          <a:ea typeface="宋体"/>
                          <a:cs typeface="Times New Roman"/>
                        </a:rPr>
                        <a:t>GPIO(</a:t>
                      </a:r>
                      <a:r>
                        <a:rPr lang="zh-CN" sz="1400" kern="100">
                          <a:effectLst/>
                          <a:latin typeface="Times New Roman"/>
                          <a:ea typeface="宋体"/>
                          <a:cs typeface="Times New Roman"/>
                        </a:rPr>
                        <a:t>单周期访问</a:t>
                      </a:r>
                      <a:r>
                        <a:rPr lang="en-US" sz="1400" kern="100">
                          <a:effectLst/>
                          <a:latin typeface="Times New Roman"/>
                          <a:ea typeface="宋体"/>
                          <a:cs typeface="Times New Roman"/>
                        </a:rPr>
                        <a:t>)</a:t>
                      </a:r>
                      <a:endParaRPr lang="zh-CN" sz="14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400" kern="100" dirty="0">
                          <a:effectLst/>
                          <a:latin typeface="Times New Roman"/>
                          <a:ea typeface="宋体"/>
                          <a:cs typeface="Times New Roman"/>
                        </a:rPr>
                        <a:t>可被内核直接访问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0"/>
                  </a:ext>
                </a:extLst>
              </a:tr>
            </a:tbl>
          </a:graphicData>
        </a:graphic>
      </p:graphicFrame>
      <p:sp>
        <p:nvSpPr>
          <p:cNvPr id="3" name="矩形 2"/>
          <p:cNvSpPr/>
          <p:nvPr/>
        </p:nvSpPr>
        <p:spPr>
          <a:xfrm>
            <a:off x="179512" y="1124744"/>
            <a:ext cx="8964488" cy="707886"/>
          </a:xfrm>
          <a:prstGeom prst="rect">
            <a:avLst/>
          </a:prstGeom>
        </p:spPr>
        <p:txBody>
          <a:bodyPr wrap="square">
            <a:spAutoFit/>
          </a:bodyPr>
          <a:lstStyle/>
          <a:p>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存储映像（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Memory Mapping</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）即存储空间如何被使用。如：</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M0</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寻址的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4GB</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地址空间是</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0x0000_0000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0xFFFF_FFFF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范围对应的实际</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的物理</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介质如下。</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32735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879103"/>
            <a:ext cx="3954929" cy="461665"/>
          </a:xfrm>
          <a:prstGeom prst="rect">
            <a:avLst/>
          </a:prstGeom>
        </p:spPr>
        <p:txBody>
          <a:bodyPr wrap="none">
            <a:spAutoFit/>
          </a:bodyPr>
          <a:lstStyle/>
          <a:p>
            <a:pPr lvl="0" eaLnBrk="0" hangingPunct="0">
              <a:spcBef>
                <a:spcPct val="20000"/>
              </a:spcBef>
              <a:buClr>
                <a:srgbClr val="00007D"/>
              </a:buClr>
              <a:buSzPct val="75000"/>
            </a:pP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3.3.1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KL25/26</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系列存储映像</a:t>
            </a:r>
          </a:p>
        </p:txBody>
      </p:sp>
      <p:sp>
        <p:nvSpPr>
          <p:cNvPr id="7" name="灯片编号占位符 6"/>
          <p:cNvSpPr>
            <a:spLocks noGrp="1"/>
          </p:cNvSpPr>
          <p:nvPr>
            <p:ph type="sldNum" sz="quarter" idx="11"/>
          </p:nvPr>
        </p:nvSpPr>
        <p:spPr/>
        <p:txBody>
          <a:bodyPr/>
          <a:lstStyle/>
          <a:p>
            <a:fld id="{EC6778B1-67D4-4AA3-8FD6-2E505E694FD9}" type="slidenum">
              <a:rPr lang="en-US" altLang="zh-CN" smtClean="0"/>
              <a:pPr/>
              <a:t>11</a:t>
            </a:fld>
            <a:endParaRPr lang="en-US" altLang="zh-CN"/>
          </a:p>
        </p:txBody>
      </p:sp>
      <p:sp>
        <p:nvSpPr>
          <p:cNvPr id="8" name="矩形 7"/>
          <p:cNvSpPr/>
          <p:nvPr/>
        </p:nvSpPr>
        <p:spPr>
          <a:xfrm>
            <a:off x="1043608" y="260648"/>
            <a:ext cx="6612708"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3.3 </a:t>
            </a:r>
            <a:r>
              <a:rPr lang="zh-CN" altLang="en-US" sz="3200" b="1" dirty="0" smtClean="0">
                <a:solidFill>
                  <a:schemeClr val="bg1"/>
                </a:solidFill>
                <a:latin typeface="华文新魏" panose="02010800040101010101" pitchFamily="2" charset="-122"/>
                <a:ea typeface="华文新魏" panose="02010800040101010101" pitchFamily="2" charset="-122"/>
              </a:rPr>
              <a:t> </a:t>
            </a:r>
            <a:r>
              <a:rPr lang="en-US" altLang="zh-CN" sz="3200" b="1" dirty="0">
                <a:solidFill>
                  <a:schemeClr val="bg1"/>
                </a:solidFill>
                <a:latin typeface="华文新魏" panose="02010800040101010101" pitchFamily="2" charset="-122"/>
                <a:ea typeface="华文新魏" panose="02010800040101010101" pitchFamily="2" charset="-122"/>
              </a:rPr>
              <a:t>KL25/26</a:t>
            </a:r>
            <a:r>
              <a:rPr lang="zh-CN" altLang="en-US" sz="3200" b="1" dirty="0">
                <a:solidFill>
                  <a:schemeClr val="bg1"/>
                </a:solidFill>
                <a:latin typeface="华文新魏" panose="02010800040101010101" pitchFamily="2" charset="-122"/>
                <a:ea typeface="华文新魏" panose="02010800040101010101" pitchFamily="2" charset="-122"/>
              </a:rPr>
              <a:t>系列存储映像与中断</a:t>
            </a:r>
            <a:r>
              <a:rPr lang="zh-CN" altLang="en-US" sz="3200" b="1" dirty="0" smtClean="0">
                <a:solidFill>
                  <a:schemeClr val="bg1"/>
                </a:solidFill>
                <a:latin typeface="华文新魏" panose="02010800040101010101" pitchFamily="2" charset="-122"/>
                <a:ea typeface="华文新魏" panose="02010800040101010101" pitchFamily="2" charset="-122"/>
              </a:rPr>
              <a:t>源</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4" name="矩形 3"/>
          <p:cNvSpPr/>
          <p:nvPr/>
        </p:nvSpPr>
        <p:spPr>
          <a:xfrm>
            <a:off x="53130" y="1340768"/>
            <a:ext cx="8785051" cy="2677656"/>
          </a:xfrm>
          <a:prstGeom prst="rect">
            <a:avLst/>
          </a:prstGeom>
        </p:spPr>
        <p:txBody>
          <a:bodyPr wrap="square">
            <a:spAutoFit/>
          </a:bodyPr>
          <a:lstStyle/>
          <a:p>
            <a:pPr marL="342900" indent="-342900" algn="just">
              <a:buClr>
                <a:srgbClr val="000099"/>
              </a:buClr>
              <a:buSzPct val="80000"/>
              <a:buFont typeface="Wingdings" panose="05000000000000000000" pitchFamily="2" charset="2"/>
              <a:buChar char="l"/>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表</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3-5</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（书</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P63</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）中：对于</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KL25/26</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系列的存储映像，片内</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Flash</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大小是</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128KB</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，地址范围是</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0x0000_0000</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到 </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0x0001_FFFF</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，用来存放中断向量、程序代码、常数等</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buClr>
                <a:srgbClr val="000099"/>
              </a:buClr>
              <a:buSzPct val="80000"/>
              <a:buFont typeface="Wingdings" panose="05000000000000000000" pitchFamily="2" charset="2"/>
              <a:buChar char="l"/>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片</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内</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RAM</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大小为</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16KB</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，地址范围是</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0x1FFF_F000</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到</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0x2000_2FFF</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用来存储全局变量、临时变量等，片内</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RAM</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在物理上又被划分为</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4K</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SRAM_L</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12K</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SRAM_U</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两个部分，主要是因为</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SRAM_U</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区可用于位操作。</a:t>
            </a:r>
          </a:p>
        </p:txBody>
      </p:sp>
      <p:graphicFrame>
        <p:nvGraphicFramePr>
          <p:cNvPr id="6" name="表格 5"/>
          <p:cNvGraphicFramePr>
            <a:graphicFrameLocks noGrp="1"/>
          </p:cNvGraphicFramePr>
          <p:nvPr>
            <p:extLst>
              <p:ext uri="{D42A27DB-BD31-4B8C-83A1-F6EECF244321}">
                <p14:modId xmlns:p14="http://schemas.microsoft.com/office/powerpoint/2010/main" val="4268268240"/>
              </p:ext>
            </p:extLst>
          </p:nvPr>
        </p:nvGraphicFramePr>
        <p:xfrm>
          <a:off x="330855" y="4221088"/>
          <a:ext cx="8507327" cy="2103120"/>
        </p:xfrm>
        <a:graphic>
          <a:graphicData uri="http://schemas.openxmlformats.org/drawingml/2006/table">
            <a:tbl>
              <a:tblPr/>
              <a:tblGrid>
                <a:gridCol w="2718942">
                  <a:extLst>
                    <a:ext uri="{9D8B030D-6E8A-4147-A177-3AD203B41FA5}">
                      <a16:colId xmlns="" xmlns:a16="http://schemas.microsoft.com/office/drawing/2014/main" val="20000"/>
                    </a:ext>
                  </a:extLst>
                </a:gridCol>
                <a:gridCol w="2242283">
                  <a:extLst>
                    <a:ext uri="{9D8B030D-6E8A-4147-A177-3AD203B41FA5}">
                      <a16:colId xmlns="" xmlns:a16="http://schemas.microsoft.com/office/drawing/2014/main" val="20001"/>
                    </a:ext>
                  </a:extLst>
                </a:gridCol>
                <a:gridCol w="3546102">
                  <a:extLst>
                    <a:ext uri="{9D8B030D-6E8A-4147-A177-3AD203B41FA5}">
                      <a16:colId xmlns="" xmlns:a16="http://schemas.microsoft.com/office/drawing/2014/main" val="20002"/>
                    </a:ext>
                  </a:extLst>
                </a:gridCol>
              </a:tblGrid>
              <a:tr h="161925">
                <a:tc gridSpan="3">
                  <a:txBody>
                    <a:bodyPr/>
                    <a:lstStyle/>
                    <a:p>
                      <a:pPr indent="306070" algn="ctr">
                        <a:lnSpc>
                          <a:spcPct val="100000"/>
                        </a:lnSpc>
                        <a:spcAft>
                          <a:spcPts val="0"/>
                        </a:spcAft>
                        <a:tabLst>
                          <a:tab pos="4024630" algn="l"/>
                        </a:tabLst>
                      </a:pPr>
                      <a:r>
                        <a:rPr lang="zh-CN" sz="1800" b="1" kern="100" dirty="0">
                          <a:solidFill>
                            <a:srgbClr val="000000"/>
                          </a:solidFill>
                          <a:effectLst/>
                          <a:latin typeface="Times New Roman"/>
                          <a:ea typeface="黑体"/>
                          <a:cs typeface="Times New Roman"/>
                        </a:rPr>
                        <a:t>表</a:t>
                      </a:r>
                      <a:r>
                        <a:rPr lang="zh-CN" sz="1800" b="1" kern="100" dirty="0">
                          <a:solidFill>
                            <a:srgbClr val="000000"/>
                          </a:solidFill>
                          <a:effectLst/>
                          <a:latin typeface="Calibri"/>
                          <a:ea typeface="黑体"/>
                          <a:cs typeface="Times New Roman"/>
                        </a:rPr>
                        <a:t>3-5 KL25/26</a:t>
                      </a:r>
                      <a:r>
                        <a:rPr lang="zh-CN" sz="1800" b="1" kern="100" dirty="0">
                          <a:solidFill>
                            <a:srgbClr val="000000"/>
                          </a:solidFill>
                          <a:effectLst/>
                          <a:latin typeface="Times New Roman"/>
                          <a:ea typeface="黑体"/>
                          <a:cs typeface="Times New Roman"/>
                        </a:rPr>
                        <a:t>存储映像空间分配</a:t>
                      </a:r>
                      <a:endParaRPr lang="zh-CN" sz="1800" b="1" kern="100" dirty="0">
                        <a:solidFill>
                          <a:srgbClr val="000000"/>
                        </a:solidFill>
                        <a:effectLst/>
                        <a:latin typeface="Calibri"/>
                        <a:ea typeface="黑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365760">
                <a:tc>
                  <a:txBody>
                    <a:bodyPr/>
                    <a:lstStyle/>
                    <a:p>
                      <a:pPr algn="l">
                        <a:lnSpc>
                          <a:spcPct val="100000"/>
                        </a:lnSpc>
                        <a:spcAft>
                          <a:spcPts val="0"/>
                        </a:spcAft>
                      </a:pPr>
                      <a:r>
                        <a:rPr lang="en-US" sz="1600" kern="100" dirty="0">
                          <a:effectLst/>
                          <a:latin typeface="Times New Roman"/>
                          <a:ea typeface="宋体"/>
                          <a:cs typeface="Times New Roman"/>
                        </a:rPr>
                        <a:t>32</a:t>
                      </a:r>
                      <a:r>
                        <a:rPr lang="zh-CN" sz="1600" kern="100" dirty="0">
                          <a:effectLst/>
                          <a:latin typeface="Times New Roman"/>
                          <a:ea typeface="宋体"/>
                          <a:cs typeface="Times New Roman"/>
                        </a:rPr>
                        <a:t>位地址范围</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600" kern="100">
                          <a:effectLst/>
                          <a:latin typeface="Times New Roman"/>
                          <a:ea typeface="宋体"/>
                          <a:cs typeface="Times New Roman"/>
                        </a:rPr>
                        <a:t>目的从机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600" kern="100">
                          <a:effectLst/>
                          <a:latin typeface="Times New Roman"/>
                          <a:ea typeface="宋体"/>
                          <a:cs typeface="Times New Roman"/>
                        </a:rPr>
                        <a:t>说明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65760">
                <a:tc>
                  <a:txBody>
                    <a:bodyPr/>
                    <a:lstStyle/>
                    <a:p>
                      <a:pPr algn="l">
                        <a:lnSpc>
                          <a:spcPct val="100000"/>
                        </a:lnSpc>
                        <a:spcAft>
                          <a:spcPts val="0"/>
                        </a:spcAft>
                      </a:pPr>
                      <a:r>
                        <a:rPr lang="en-US" sz="1600" kern="100" dirty="0">
                          <a:effectLst/>
                          <a:latin typeface="Times New Roman"/>
                          <a:ea typeface="宋体"/>
                          <a:cs typeface="Times New Roman"/>
                        </a:rPr>
                        <a:t>0x0000_0000~0x07FF_FFFF</a:t>
                      </a:r>
                      <a:endParaRPr lang="zh-CN" sz="1600" kern="100" dirty="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600" kern="100">
                          <a:effectLst/>
                          <a:latin typeface="Times New Roman"/>
                          <a:ea typeface="宋体"/>
                          <a:cs typeface="Times New Roman"/>
                        </a:rPr>
                        <a:t>可编程</a:t>
                      </a:r>
                      <a:r>
                        <a:rPr lang="en-US" sz="1600" kern="100">
                          <a:effectLst/>
                          <a:latin typeface="Times New Roman"/>
                          <a:ea typeface="宋体"/>
                          <a:cs typeface="Times New Roman"/>
                        </a:rPr>
                        <a:t>Flash</a:t>
                      </a:r>
                      <a:r>
                        <a:rPr lang="zh-CN" sz="1600" kern="100">
                          <a:effectLst/>
                          <a:latin typeface="Times New Roman"/>
                          <a:ea typeface="宋体"/>
                          <a:cs typeface="Times New Roman"/>
                        </a:rPr>
                        <a:t>和只读数据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600" kern="100">
                          <a:effectLst/>
                          <a:latin typeface="Times New Roman"/>
                          <a:ea typeface="宋体"/>
                          <a:cs typeface="Times New Roman"/>
                        </a:rPr>
                        <a:t>128KB (0x0000_0000~0x0001 FFFF) </a:t>
                      </a:r>
                      <a:endParaRPr lang="zh-CN" sz="16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65760">
                <a:tc>
                  <a:txBody>
                    <a:bodyPr/>
                    <a:lstStyle/>
                    <a:p>
                      <a:pPr algn="l">
                        <a:lnSpc>
                          <a:spcPct val="100000"/>
                        </a:lnSpc>
                        <a:spcAft>
                          <a:spcPts val="0"/>
                        </a:spcAft>
                      </a:pPr>
                      <a:r>
                        <a:rPr lang="en-US" sz="1600" kern="100" dirty="0">
                          <a:effectLst/>
                          <a:latin typeface="Times New Roman"/>
                          <a:ea typeface="宋体"/>
                          <a:cs typeface="Times New Roman"/>
                        </a:rPr>
                        <a:t>0x0800_0000~0x1FFF_EFFF</a:t>
                      </a:r>
                      <a:endParaRPr lang="zh-CN" sz="1600" kern="100" dirty="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600" kern="100" dirty="0">
                          <a:effectLst/>
                          <a:latin typeface="Times New Roman"/>
                          <a:ea typeface="宋体"/>
                          <a:cs typeface="Times New Roman"/>
                        </a:rPr>
                        <a:t>保留</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600" kern="100">
                          <a:effectLst/>
                          <a:latin typeface="Times New Roman"/>
                          <a:ea typeface="宋体"/>
                          <a:cs typeface="Times New Roman"/>
                        </a:rPr>
                        <a:t>- </a:t>
                      </a:r>
                      <a:endParaRPr lang="zh-CN" sz="16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65760">
                <a:tc>
                  <a:txBody>
                    <a:bodyPr/>
                    <a:lstStyle/>
                    <a:p>
                      <a:pPr algn="l">
                        <a:lnSpc>
                          <a:spcPct val="100000"/>
                        </a:lnSpc>
                        <a:spcAft>
                          <a:spcPts val="0"/>
                        </a:spcAft>
                      </a:pPr>
                      <a:r>
                        <a:rPr lang="en-US" sz="1600" kern="100">
                          <a:effectLst/>
                          <a:latin typeface="Times New Roman"/>
                          <a:ea typeface="宋体"/>
                          <a:cs typeface="Times New Roman"/>
                        </a:rPr>
                        <a:t>0x1FFF_F000~0x1FFF_FFFF</a:t>
                      </a:r>
                      <a:endParaRPr lang="zh-CN" sz="1600" kern="10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600" kern="100" dirty="0">
                          <a:effectLst/>
                          <a:latin typeface="Times New Roman"/>
                          <a:ea typeface="宋体"/>
                          <a:cs typeface="Times New Roman"/>
                        </a:rPr>
                        <a:t>SRAM_L: Lower SRAM</a:t>
                      </a:r>
                      <a:endParaRPr lang="zh-CN" sz="1600" kern="100" dirty="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a:lnSpc>
                          <a:spcPct val="100000"/>
                        </a:lnSpc>
                        <a:spcAft>
                          <a:spcPts val="0"/>
                        </a:spcAft>
                      </a:pPr>
                      <a:r>
                        <a:rPr lang="en-US" sz="1600" kern="100" dirty="0">
                          <a:effectLst/>
                          <a:latin typeface="Times New Roman"/>
                          <a:ea typeface="宋体"/>
                          <a:cs typeface="Times New Roman"/>
                        </a:rPr>
                        <a:t>16KB RAM</a:t>
                      </a:r>
                      <a:r>
                        <a:rPr lang="zh-CN" sz="1600" kern="100" dirty="0">
                          <a:effectLst/>
                          <a:latin typeface="Times New Roman"/>
                          <a:ea typeface="宋体"/>
                          <a:cs typeface="Times New Roman"/>
                        </a:rPr>
                        <a:t>区</a:t>
                      </a:r>
                    </a:p>
                    <a:p>
                      <a:pPr algn="l">
                        <a:lnSpc>
                          <a:spcPct val="100000"/>
                        </a:lnSpc>
                        <a:spcAft>
                          <a:spcPts val="0"/>
                        </a:spcAft>
                      </a:pPr>
                      <a:r>
                        <a:rPr lang="en-US" sz="1600" kern="100" dirty="0">
                          <a:effectLst/>
                          <a:latin typeface="Times New Roman"/>
                          <a:ea typeface="宋体"/>
                          <a:cs typeface="Times New Roman"/>
                        </a:rPr>
                        <a:t> </a:t>
                      </a:r>
                      <a:endParaRPr lang="zh-CN" sz="1600" kern="100" dirty="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65760">
                <a:tc>
                  <a:txBody>
                    <a:bodyPr/>
                    <a:lstStyle/>
                    <a:p>
                      <a:pPr algn="l">
                        <a:lnSpc>
                          <a:spcPct val="100000"/>
                        </a:lnSpc>
                        <a:spcAft>
                          <a:spcPts val="0"/>
                        </a:spcAft>
                      </a:pPr>
                      <a:r>
                        <a:rPr lang="en-US" sz="1600" kern="100">
                          <a:effectLst/>
                          <a:latin typeface="Times New Roman"/>
                          <a:ea typeface="宋体"/>
                          <a:cs typeface="Times New Roman"/>
                        </a:rPr>
                        <a:t>0x2000_0000~0x2000_2FFF</a:t>
                      </a:r>
                      <a:endParaRPr lang="zh-CN" sz="1600" kern="100">
                        <a:effectLst/>
                        <a:latin typeface="Times New Roman"/>
                        <a:ea typeface="宋体"/>
                        <a:cs typeface="Times New Roman"/>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600" kern="100" dirty="0">
                          <a:effectLst/>
                          <a:latin typeface="Times New Roman"/>
                          <a:ea typeface="宋体"/>
                          <a:cs typeface="Times New Roman"/>
                        </a:rPr>
                        <a:t>SRAM_U: Upper SRAM</a:t>
                      </a:r>
                      <a:endParaRPr lang="zh-CN" sz="1600" kern="100" dirty="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740788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879103"/>
            <a:ext cx="3499676" cy="523220"/>
          </a:xfrm>
          <a:prstGeom prst="rect">
            <a:avLst/>
          </a:prstGeom>
        </p:spPr>
        <p:txBody>
          <a:bodyPr wrap="none">
            <a:spAutoFit/>
          </a:bodyPr>
          <a:lstStyle/>
          <a:p>
            <a:pPr lvl="0" eaLnBrk="0" hangingPunct="0">
              <a:spcBef>
                <a:spcPct val="20000"/>
              </a:spcBef>
              <a:buClr>
                <a:srgbClr val="00007D"/>
              </a:buClr>
              <a:buSzPct val="75000"/>
            </a:pP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3.3.2  </a:t>
            </a:r>
            <a:r>
              <a:rPr lang="en-US" altLang="zh-CN"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KL25/26</a:t>
            </a:r>
            <a:r>
              <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中断源</a:t>
            </a:r>
          </a:p>
        </p:txBody>
      </p:sp>
      <p:sp>
        <p:nvSpPr>
          <p:cNvPr id="7" name="灯片编号占位符 6"/>
          <p:cNvSpPr>
            <a:spLocks noGrp="1"/>
          </p:cNvSpPr>
          <p:nvPr>
            <p:ph type="sldNum" sz="quarter" idx="11"/>
          </p:nvPr>
        </p:nvSpPr>
        <p:spPr/>
        <p:txBody>
          <a:bodyPr/>
          <a:lstStyle/>
          <a:p>
            <a:fld id="{EC6778B1-67D4-4AA3-8FD6-2E505E694FD9}" type="slidenum">
              <a:rPr lang="en-US" altLang="zh-CN" smtClean="0"/>
              <a:pPr/>
              <a:t>12</a:t>
            </a:fld>
            <a:endParaRPr lang="en-US" altLang="zh-CN"/>
          </a:p>
        </p:txBody>
      </p:sp>
      <p:sp>
        <p:nvSpPr>
          <p:cNvPr id="8" name="矩形 7"/>
          <p:cNvSpPr/>
          <p:nvPr/>
        </p:nvSpPr>
        <p:spPr>
          <a:xfrm>
            <a:off x="1043608" y="260648"/>
            <a:ext cx="6612708"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3.3 </a:t>
            </a:r>
            <a:r>
              <a:rPr lang="zh-CN" altLang="en-US" sz="3200" b="1" dirty="0" smtClean="0">
                <a:solidFill>
                  <a:schemeClr val="bg1"/>
                </a:solidFill>
                <a:latin typeface="华文新魏" panose="02010800040101010101" pitchFamily="2" charset="-122"/>
                <a:ea typeface="华文新魏" panose="02010800040101010101" pitchFamily="2" charset="-122"/>
              </a:rPr>
              <a:t> </a:t>
            </a:r>
            <a:r>
              <a:rPr lang="en-US" altLang="zh-CN" sz="3200" b="1" dirty="0">
                <a:solidFill>
                  <a:schemeClr val="bg1"/>
                </a:solidFill>
                <a:latin typeface="华文新魏" panose="02010800040101010101" pitchFamily="2" charset="-122"/>
                <a:ea typeface="华文新魏" panose="02010800040101010101" pitchFamily="2" charset="-122"/>
              </a:rPr>
              <a:t>KL25/26</a:t>
            </a:r>
            <a:r>
              <a:rPr lang="zh-CN" altLang="en-US" sz="3200" b="1" dirty="0">
                <a:solidFill>
                  <a:schemeClr val="bg1"/>
                </a:solidFill>
                <a:latin typeface="华文新魏" panose="02010800040101010101" pitchFamily="2" charset="-122"/>
                <a:ea typeface="华文新魏" panose="02010800040101010101" pitchFamily="2" charset="-122"/>
              </a:rPr>
              <a:t>系列存储映像与中断</a:t>
            </a:r>
            <a:r>
              <a:rPr lang="zh-CN" altLang="en-US" sz="3200" b="1" dirty="0" smtClean="0">
                <a:solidFill>
                  <a:schemeClr val="bg1"/>
                </a:solidFill>
                <a:latin typeface="华文新魏" panose="02010800040101010101" pitchFamily="2" charset="-122"/>
                <a:ea typeface="华文新魏" panose="02010800040101010101" pitchFamily="2" charset="-122"/>
              </a:rPr>
              <a:t>源</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79512" y="1311077"/>
            <a:ext cx="8784976" cy="5278368"/>
          </a:xfrm>
          <a:prstGeom prst="rect">
            <a:avLst/>
          </a:prstGeom>
        </p:spPr>
        <p:txBody>
          <a:bodyPr wrap="square">
            <a:spAutoFit/>
          </a:bodyPr>
          <a:lstStyle/>
          <a:p>
            <a:pPr marL="342900" indent="-342900">
              <a:buClr>
                <a:srgbClr val="000099"/>
              </a:buClr>
              <a:buSzPct val="80000"/>
              <a:buFont typeface="Wingdings" panose="05000000000000000000" pitchFamily="2" charset="2"/>
              <a:buChar char="l"/>
            </a:pPr>
            <a:r>
              <a:rPr lang="zh-CN"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a:t>
            </a:r>
            <a:r>
              <a:rPr lang="zh-CN" altLang="zh-CN" sz="2400" b="1" dirty="0" smtClean="0">
                <a:latin typeface="Times New Roman" panose="02020603050405020304" pitchFamily="18" charset="0"/>
                <a:ea typeface="黑体" panose="02010609060101010101" pitchFamily="49" charset="-122"/>
                <a:cs typeface="Times New Roman" panose="02020603050405020304" pitchFamily="18" charset="0"/>
              </a:rPr>
              <a:t>，指</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在正常运行程序时，由于</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内核异常</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或者</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各模块发出</a:t>
            </a:r>
            <a:r>
              <a:rPr lang="zh-CN"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请求事件</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，引起</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停止正在运行的程序，而转去处理异常</a:t>
            </a:r>
            <a:r>
              <a:rPr lang="zh-CN" altLang="zh-CN" sz="2400" b="1" dirty="0" smtClean="0">
                <a:latin typeface="Times New Roman" panose="02020603050405020304" pitchFamily="18" charset="0"/>
                <a:ea typeface="黑体" panose="02010609060101010101" pitchFamily="49" charset="-122"/>
                <a:cs typeface="Times New Roman" panose="02020603050405020304" pitchFamily="18" charset="0"/>
              </a:rPr>
              <a:t>或</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请求事件</a:t>
            </a:r>
            <a:r>
              <a:rPr lang="zh-CN" altLang="zh-CN" sz="2400" b="1" dirty="0" smtClean="0">
                <a:latin typeface="Times New Roman" panose="02020603050405020304" pitchFamily="18" charset="0"/>
                <a:ea typeface="黑体" panose="02010609060101010101" pitchFamily="49" charset="-122"/>
                <a:cs typeface="Times New Roman" panose="02020603050405020304" pitchFamily="18" charset="0"/>
              </a:rPr>
              <a:t>的程序</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b="1" dirty="0" smtClean="0">
                <a:latin typeface="Times New Roman" panose="02020603050405020304" pitchFamily="18" charset="0"/>
                <a:ea typeface="黑体" panose="02010609060101010101" pitchFamily="49" charset="-122"/>
                <a:cs typeface="Times New Roman" panose="02020603050405020304" pitchFamily="18" charset="0"/>
              </a:rPr>
              <a:t>称为</a:t>
            </a:r>
            <a:r>
              <a:rPr lang="zh-CN"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中断服务</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例</a:t>
            </a:r>
            <a:r>
              <a:rPr lang="zh-CN"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程</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zh-CN" altLang="zh-CN" sz="2400" b="1" dirty="0" smtClean="0">
                <a:latin typeface="Times New Roman" panose="02020603050405020304" pitchFamily="18" charset="0"/>
                <a:ea typeface="黑体" panose="02010609060101010101" pitchFamily="49" charset="-122"/>
                <a:cs typeface="Times New Roman" panose="02020603050405020304" pitchFamily="18" charset="0"/>
              </a:rPr>
              <a:t>这些</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引起</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中断的事件就称为</a:t>
            </a:r>
            <a:r>
              <a:rPr lang="zh-CN"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中断源</a:t>
            </a:r>
            <a:r>
              <a:rPr lang="zh-CN"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KL25/26</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的中断源分为两</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类，</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一类是</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内核中断</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，另一类</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是非内核中断</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内核</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主要是异常中断，也就是说，当出现错误的时候，这些</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中断一定会</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产生</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非</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内核中断</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是指</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各个模块被中断源引起的中断，又称为可屏蔽中断，这类中断可以通过编程控制，以开启或关闭该</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中断。</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执行完中断服务程序后，会回到刚才正在执行的程序，从停止的位置继续执行后续的指令。</a:t>
            </a:r>
            <a:endParaRPr lang="zh-CN"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33513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879103"/>
            <a:ext cx="3026791" cy="461665"/>
          </a:xfrm>
          <a:prstGeom prst="rect">
            <a:avLst/>
          </a:prstGeom>
        </p:spPr>
        <p:txBody>
          <a:bodyPr wrap="none">
            <a:spAutoFit/>
          </a:bodyPr>
          <a:lstStyle/>
          <a:p>
            <a:pPr lvl="0" eaLnBrk="0" hangingPunct="0">
              <a:spcBef>
                <a:spcPct val="20000"/>
              </a:spcBef>
              <a:buClr>
                <a:srgbClr val="00007D"/>
              </a:buClr>
              <a:buSzPct val="75000"/>
            </a:pP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3.3.2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KL25/26</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中断源</a:t>
            </a:r>
          </a:p>
        </p:txBody>
      </p:sp>
      <p:sp>
        <p:nvSpPr>
          <p:cNvPr id="7" name="灯片编号占位符 6"/>
          <p:cNvSpPr>
            <a:spLocks noGrp="1"/>
          </p:cNvSpPr>
          <p:nvPr>
            <p:ph type="sldNum" sz="quarter" idx="11"/>
          </p:nvPr>
        </p:nvSpPr>
        <p:spPr/>
        <p:txBody>
          <a:bodyPr/>
          <a:lstStyle/>
          <a:p>
            <a:fld id="{EC6778B1-67D4-4AA3-8FD6-2E505E694FD9}" type="slidenum">
              <a:rPr lang="en-US" altLang="zh-CN" smtClean="0"/>
              <a:pPr/>
              <a:t>13</a:t>
            </a:fld>
            <a:endParaRPr lang="en-US" altLang="zh-CN"/>
          </a:p>
        </p:txBody>
      </p:sp>
      <p:sp>
        <p:nvSpPr>
          <p:cNvPr id="8" name="矩形 7"/>
          <p:cNvSpPr/>
          <p:nvPr/>
        </p:nvSpPr>
        <p:spPr>
          <a:xfrm>
            <a:off x="1043608" y="260648"/>
            <a:ext cx="6612708"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3.3 </a:t>
            </a:r>
            <a:r>
              <a:rPr lang="zh-CN" altLang="en-US" sz="3200" b="1" dirty="0" smtClean="0">
                <a:solidFill>
                  <a:schemeClr val="bg1"/>
                </a:solidFill>
                <a:latin typeface="华文新魏" panose="02010800040101010101" pitchFamily="2" charset="-122"/>
                <a:ea typeface="华文新魏" panose="02010800040101010101" pitchFamily="2" charset="-122"/>
              </a:rPr>
              <a:t> </a:t>
            </a:r>
            <a:r>
              <a:rPr lang="en-US" altLang="zh-CN" sz="3200" b="1" dirty="0">
                <a:solidFill>
                  <a:schemeClr val="bg1"/>
                </a:solidFill>
                <a:latin typeface="华文新魏" panose="02010800040101010101" pitchFamily="2" charset="-122"/>
                <a:ea typeface="华文新魏" panose="02010800040101010101" pitchFamily="2" charset="-122"/>
              </a:rPr>
              <a:t>KL25/26</a:t>
            </a:r>
            <a:r>
              <a:rPr lang="zh-CN" altLang="en-US" sz="3200" b="1" dirty="0">
                <a:solidFill>
                  <a:schemeClr val="bg1"/>
                </a:solidFill>
                <a:latin typeface="华文新魏" panose="02010800040101010101" pitchFamily="2" charset="-122"/>
                <a:ea typeface="华文新魏" panose="02010800040101010101" pitchFamily="2" charset="-122"/>
              </a:rPr>
              <a:t>系列存储映像与中断</a:t>
            </a:r>
            <a:r>
              <a:rPr lang="zh-CN" altLang="en-US" sz="3200" b="1" dirty="0" smtClean="0">
                <a:solidFill>
                  <a:schemeClr val="bg1"/>
                </a:solidFill>
                <a:latin typeface="华文新魏" panose="02010800040101010101" pitchFamily="2" charset="-122"/>
                <a:ea typeface="华文新魏" panose="02010800040101010101" pitchFamily="2" charset="-122"/>
              </a:rPr>
              <a:t>源</a:t>
            </a:r>
            <a:endParaRPr lang="zh-CN" altLang="en-US" sz="3200" b="1" dirty="0">
              <a:solidFill>
                <a:schemeClr val="bg1"/>
              </a:solidFill>
              <a:latin typeface="华文新魏" panose="02010800040101010101" pitchFamily="2" charset="-122"/>
              <a:ea typeface="华文新魏" panose="0201080004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711388096"/>
              </p:ext>
            </p:extLst>
          </p:nvPr>
        </p:nvGraphicFramePr>
        <p:xfrm>
          <a:off x="395533" y="1329446"/>
          <a:ext cx="8208915" cy="5295165"/>
        </p:xfrm>
        <a:graphic>
          <a:graphicData uri="http://schemas.openxmlformats.org/drawingml/2006/table">
            <a:tbl>
              <a:tblPr firstRow="1" firstCol="1" bandRow="1"/>
              <a:tblGrid>
                <a:gridCol w="933018">
                  <a:extLst>
                    <a:ext uri="{9D8B030D-6E8A-4147-A177-3AD203B41FA5}">
                      <a16:colId xmlns="" xmlns:a16="http://schemas.microsoft.com/office/drawing/2014/main" val="20000"/>
                    </a:ext>
                  </a:extLst>
                </a:gridCol>
                <a:gridCol w="933018">
                  <a:extLst>
                    <a:ext uri="{9D8B030D-6E8A-4147-A177-3AD203B41FA5}">
                      <a16:colId xmlns="" xmlns:a16="http://schemas.microsoft.com/office/drawing/2014/main" val="20001"/>
                    </a:ext>
                  </a:extLst>
                </a:gridCol>
                <a:gridCol w="933018">
                  <a:extLst>
                    <a:ext uri="{9D8B030D-6E8A-4147-A177-3AD203B41FA5}">
                      <a16:colId xmlns="" xmlns:a16="http://schemas.microsoft.com/office/drawing/2014/main" val="20002"/>
                    </a:ext>
                  </a:extLst>
                </a:gridCol>
                <a:gridCol w="1044325">
                  <a:extLst>
                    <a:ext uri="{9D8B030D-6E8A-4147-A177-3AD203B41FA5}">
                      <a16:colId xmlns="" xmlns:a16="http://schemas.microsoft.com/office/drawing/2014/main" val="20003"/>
                    </a:ext>
                  </a:extLst>
                </a:gridCol>
                <a:gridCol w="2182768">
                  <a:extLst>
                    <a:ext uri="{9D8B030D-6E8A-4147-A177-3AD203B41FA5}">
                      <a16:colId xmlns="" xmlns:a16="http://schemas.microsoft.com/office/drawing/2014/main" val="20004"/>
                    </a:ext>
                  </a:extLst>
                </a:gridCol>
                <a:gridCol w="2182768">
                  <a:extLst>
                    <a:ext uri="{9D8B030D-6E8A-4147-A177-3AD203B41FA5}">
                      <a16:colId xmlns="" xmlns:a16="http://schemas.microsoft.com/office/drawing/2014/main" val="20005"/>
                    </a:ext>
                  </a:extLst>
                </a:gridCol>
              </a:tblGrid>
              <a:tr h="267042">
                <a:tc gridSpan="6">
                  <a:txBody>
                    <a:bodyPr/>
                    <a:lstStyle/>
                    <a:p>
                      <a:pPr indent="306070" algn="ctr">
                        <a:spcAft>
                          <a:spcPts val="0"/>
                        </a:spcAft>
                        <a:tabLst>
                          <a:tab pos="4024630" algn="l"/>
                        </a:tabLst>
                      </a:pPr>
                      <a:r>
                        <a:rPr lang="zh-CN" sz="1800" b="1" kern="100" dirty="0">
                          <a:solidFill>
                            <a:srgbClr val="000000"/>
                          </a:solidFill>
                          <a:effectLst/>
                          <a:latin typeface="Times New Roman"/>
                          <a:ea typeface="黑体"/>
                          <a:cs typeface="Times New Roman"/>
                        </a:rPr>
                        <a:t>表</a:t>
                      </a:r>
                      <a:r>
                        <a:rPr lang="zh-CN" sz="1800" b="1" kern="100" dirty="0">
                          <a:solidFill>
                            <a:srgbClr val="000000"/>
                          </a:solidFill>
                          <a:effectLst/>
                          <a:latin typeface="Calibri"/>
                          <a:ea typeface="黑体"/>
                          <a:cs typeface="Times New Roman"/>
                        </a:rPr>
                        <a:t>3-6 KL25/26</a:t>
                      </a:r>
                      <a:r>
                        <a:rPr lang="zh-CN" sz="1800" b="1" kern="100" dirty="0">
                          <a:solidFill>
                            <a:srgbClr val="000000"/>
                          </a:solidFill>
                          <a:effectLst/>
                          <a:latin typeface="Times New Roman"/>
                          <a:ea typeface="黑体"/>
                          <a:cs typeface="Times New Roman"/>
                        </a:rPr>
                        <a:t>的中断源</a:t>
                      </a:r>
                      <a:endParaRPr lang="zh-CN" sz="1800" b="1" kern="100" dirty="0">
                        <a:solidFill>
                          <a:srgbClr val="000000"/>
                        </a:solidFill>
                        <a:effectLst/>
                        <a:latin typeface="Calibri"/>
                        <a:ea typeface="黑体"/>
                        <a:cs typeface="Times New Roman"/>
                      </a:endParaRPr>
                    </a:p>
                  </a:txBody>
                  <a:tcPr marL="27180" marR="2718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173137">
                <a:tc>
                  <a:txBody>
                    <a:bodyPr/>
                    <a:lstStyle/>
                    <a:p>
                      <a:pPr algn="l">
                        <a:lnSpc>
                          <a:spcPts val="1200"/>
                        </a:lnSpc>
                        <a:spcAft>
                          <a:spcPts val="0"/>
                        </a:spcAft>
                      </a:pPr>
                      <a:r>
                        <a:rPr lang="zh-CN" sz="1100" kern="100" dirty="0">
                          <a:effectLst/>
                          <a:latin typeface="Times New Roman"/>
                          <a:ea typeface="宋体"/>
                          <a:cs typeface="Times New Roman"/>
                        </a:rPr>
                        <a:t>中断类型</a:t>
                      </a:r>
                    </a:p>
                  </a:txBody>
                  <a:tcPr marL="27180" marR="271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100" kern="100">
                          <a:effectLst/>
                          <a:latin typeface="Times New Roman"/>
                          <a:ea typeface="宋体"/>
                          <a:cs typeface="Times New Roman"/>
                        </a:rPr>
                        <a:t>中断向量号</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IRQ</a:t>
                      </a:r>
                      <a:r>
                        <a:rPr lang="zh-CN" sz="1100" kern="100">
                          <a:effectLst/>
                          <a:latin typeface="Times New Roman"/>
                          <a:ea typeface="宋体"/>
                          <a:cs typeface="Times New Roman"/>
                        </a:rPr>
                        <a:t>中断号</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IPR</a:t>
                      </a:r>
                      <a:r>
                        <a:rPr lang="zh-CN" sz="1100" kern="100">
                          <a:effectLst/>
                          <a:latin typeface="Times New Roman"/>
                          <a:ea typeface="宋体"/>
                          <a:cs typeface="Times New Roman"/>
                        </a:rPr>
                        <a:t>寄存器号</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100" kern="100">
                          <a:effectLst/>
                          <a:latin typeface="Times New Roman"/>
                          <a:ea typeface="宋体"/>
                          <a:cs typeface="Times New Roman"/>
                        </a:rPr>
                        <a:t>中断源</a:t>
                      </a:r>
                    </a:p>
                  </a:txBody>
                  <a:tcPr marL="27180" marR="271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100" kern="100">
                          <a:effectLst/>
                          <a:latin typeface="Times New Roman"/>
                          <a:ea typeface="宋体"/>
                          <a:cs typeface="Times New Roman"/>
                        </a:rPr>
                        <a:t>中断源说明</a:t>
                      </a:r>
                    </a:p>
                  </a:txBody>
                  <a:tcPr marL="27180" marR="27180"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173137">
                <a:tc rowSpan="5">
                  <a:txBody>
                    <a:bodyPr/>
                    <a:lstStyle/>
                    <a:p>
                      <a:pPr algn="l">
                        <a:lnSpc>
                          <a:spcPts val="1200"/>
                        </a:lnSpc>
                        <a:spcAft>
                          <a:spcPts val="0"/>
                        </a:spcAft>
                      </a:pPr>
                      <a:r>
                        <a:rPr lang="zh-CN" sz="1100" kern="100" dirty="0">
                          <a:effectLst/>
                          <a:latin typeface="Times New Roman"/>
                          <a:ea typeface="宋体"/>
                          <a:cs typeface="Times New Roman"/>
                        </a:rPr>
                        <a:t>内核</a:t>
                      </a:r>
                    </a:p>
                    <a:p>
                      <a:pPr algn="l">
                        <a:lnSpc>
                          <a:spcPts val="1200"/>
                        </a:lnSpc>
                        <a:spcAft>
                          <a:spcPts val="0"/>
                        </a:spcAft>
                      </a:pPr>
                      <a:r>
                        <a:rPr lang="zh-CN" sz="1100" kern="100" dirty="0">
                          <a:effectLst/>
                          <a:latin typeface="Times New Roman"/>
                          <a:ea typeface="宋体"/>
                          <a:cs typeface="Times New Roman"/>
                        </a:rPr>
                        <a:t>中断</a:t>
                      </a:r>
                    </a:p>
                  </a:txBody>
                  <a:tcPr marL="27180" marR="271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0</a:t>
                      </a:r>
                      <a:r>
                        <a:rPr lang="zh-CN" sz="1100" kern="100">
                          <a:effectLst/>
                          <a:latin typeface="Times New Roman"/>
                          <a:ea typeface="宋体"/>
                          <a:cs typeface="Times New Roman"/>
                        </a:rPr>
                        <a:t>～</a:t>
                      </a:r>
                      <a:r>
                        <a:rPr lang="en-US" sz="1100" kern="100">
                          <a:effectLst/>
                          <a:latin typeface="Times New Roman"/>
                          <a:ea typeface="宋体"/>
                          <a:cs typeface="Times New Roman"/>
                        </a:rPr>
                        <a:t>3</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 </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 </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ARM</a:t>
                      </a:r>
                      <a:r>
                        <a:rPr lang="zh-CN" sz="1100" kern="100">
                          <a:effectLst/>
                          <a:latin typeface="Times New Roman"/>
                          <a:ea typeface="宋体"/>
                          <a:cs typeface="Times New Roman"/>
                        </a:rPr>
                        <a:t>内核</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 </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173137">
                <a:tc vMerge="1">
                  <a:txBody>
                    <a:bodyPr/>
                    <a:lstStyle/>
                    <a:p>
                      <a:endParaRPr lang="zh-CN" altLang="en-US"/>
                    </a:p>
                  </a:txBody>
                  <a:tcPr/>
                </a:tc>
                <a:tc>
                  <a:txBody>
                    <a:bodyPr/>
                    <a:lstStyle/>
                    <a:p>
                      <a:pPr algn="l">
                        <a:lnSpc>
                          <a:spcPts val="1200"/>
                        </a:lnSpc>
                        <a:spcAft>
                          <a:spcPts val="0"/>
                        </a:spcAft>
                      </a:pPr>
                      <a:r>
                        <a:rPr lang="en-US" sz="1100" kern="100" dirty="0">
                          <a:effectLst/>
                          <a:latin typeface="Times New Roman"/>
                          <a:ea typeface="宋体"/>
                          <a:cs typeface="Times New Roman"/>
                        </a:rPr>
                        <a:t>4</a:t>
                      </a:r>
                      <a:r>
                        <a:rPr lang="zh-CN" sz="1100" kern="100" dirty="0">
                          <a:effectLst/>
                          <a:latin typeface="Times New Roman"/>
                          <a:ea typeface="宋体"/>
                          <a:cs typeface="Times New Roman"/>
                        </a:rPr>
                        <a:t>～</a:t>
                      </a:r>
                      <a:r>
                        <a:rPr lang="en-US" sz="1100" kern="100" dirty="0">
                          <a:effectLst/>
                          <a:latin typeface="Times New Roman"/>
                          <a:ea typeface="宋体"/>
                          <a:cs typeface="Times New Roman"/>
                        </a:rPr>
                        <a:t>10</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 </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 </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100" kern="100">
                          <a:effectLst/>
                          <a:latin typeface="Times New Roman"/>
                          <a:ea typeface="宋体"/>
                          <a:cs typeface="Times New Roman"/>
                        </a:rPr>
                        <a:t>预留</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 </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173137">
                <a:tc vMerge="1">
                  <a:txBody>
                    <a:bodyPr/>
                    <a:lstStyle/>
                    <a:p>
                      <a:endParaRPr lang="zh-CN" altLang="en-US"/>
                    </a:p>
                  </a:txBody>
                  <a:tcPr/>
                </a:tc>
                <a:tc>
                  <a:txBody>
                    <a:bodyPr/>
                    <a:lstStyle/>
                    <a:p>
                      <a:pPr algn="l">
                        <a:lnSpc>
                          <a:spcPts val="1200"/>
                        </a:lnSpc>
                        <a:spcAft>
                          <a:spcPts val="0"/>
                        </a:spcAft>
                      </a:pPr>
                      <a:r>
                        <a:rPr lang="en-US" sz="1100" kern="100" dirty="0">
                          <a:effectLst/>
                          <a:latin typeface="Times New Roman"/>
                          <a:ea typeface="宋体"/>
                          <a:cs typeface="Times New Roman"/>
                        </a:rPr>
                        <a:t>11</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 </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 </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ARM</a:t>
                      </a:r>
                      <a:r>
                        <a:rPr lang="zh-CN" sz="1100" kern="100" dirty="0">
                          <a:effectLst/>
                          <a:latin typeface="Times New Roman"/>
                          <a:ea typeface="宋体"/>
                          <a:cs typeface="Times New Roman"/>
                        </a:rPr>
                        <a:t>内核</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 </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173137">
                <a:tc vMerge="1">
                  <a:txBody>
                    <a:bodyPr/>
                    <a:lstStyle/>
                    <a:p>
                      <a:endParaRPr lang="zh-CN" altLang="en-US"/>
                    </a:p>
                  </a:txBody>
                  <a:tcPr/>
                </a:tc>
                <a:tc>
                  <a:txBody>
                    <a:bodyPr/>
                    <a:lstStyle/>
                    <a:p>
                      <a:pPr algn="l">
                        <a:lnSpc>
                          <a:spcPts val="1200"/>
                        </a:lnSpc>
                        <a:spcAft>
                          <a:spcPts val="0"/>
                        </a:spcAft>
                      </a:pPr>
                      <a:r>
                        <a:rPr lang="en-US" sz="1100" kern="100" dirty="0">
                          <a:effectLst/>
                          <a:latin typeface="Times New Roman"/>
                          <a:ea typeface="宋体"/>
                          <a:cs typeface="Times New Roman"/>
                        </a:rPr>
                        <a:t>12</a:t>
                      </a:r>
                      <a:r>
                        <a:rPr lang="zh-CN" sz="1100" kern="100" dirty="0">
                          <a:effectLst/>
                          <a:latin typeface="Times New Roman"/>
                          <a:ea typeface="宋体"/>
                          <a:cs typeface="Times New Roman"/>
                        </a:rPr>
                        <a:t>～</a:t>
                      </a:r>
                      <a:r>
                        <a:rPr lang="en-US" sz="1100" kern="100" dirty="0">
                          <a:effectLst/>
                          <a:latin typeface="Times New Roman"/>
                          <a:ea typeface="宋体"/>
                          <a:cs typeface="Times New Roman"/>
                        </a:rPr>
                        <a:t>13</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 </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 </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100" kern="100" dirty="0">
                          <a:effectLst/>
                          <a:latin typeface="Times New Roman"/>
                          <a:ea typeface="宋体"/>
                          <a:cs typeface="Times New Roman"/>
                        </a:rPr>
                        <a:t>预留</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 </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173137">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14</a:t>
                      </a:r>
                      <a:r>
                        <a:rPr lang="zh-CN" sz="1100" kern="100">
                          <a:effectLst/>
                          <a:latin typeface="Times New Roman"/>
                          <a:ea typeface="宋体"/>
                          <a:cs typeface="Times New Roman"/>
                        </a:rPr>
                        <a:t>～</a:t>
                      </a:r>
                      <a:r>
                        <a:rPr lang="en-US" sz="1100" kern="100">
                          <a:effectLst/>
                          <a:latin typeface="Times New Roman"/>
                          <a:ea typeface="宋体"/>
                          <a:cs typeface="Times New Roman"/>
                        </a:rPr>
                        <a:t>15</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 </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 </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ARM</a:t>
                      </a:r>
                      <a:r>
                        <a:rPr lang="zh-CN" sz="1100" kern="100" dirty="0">
                          <a:effectLst/>
                          <a:latin typeface="Times New Roman"/>
                          <a:ea typeface="宋体"/>
                          <a:cs typeface="Times New Roman"/>
                        </a:rPr>
                        <a:t>内核</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 </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173137">
                <a:tc rowSpan="23">
                  <a:txBody>
                    <a:bodyPr/>
                    <a:lstStyle/>
                    <a:p>
                      <a:pPr algn="l">
                        <a:lnSpc>
                          <a:spcPts val="1200"/>
                        </a:lnSpc>
                        <a:spcAft>
                          <a:spcPts val="0"/>
                        </a:spcAft>
                      </a:pPr>
                      <a:r>
                        <a:rPr lang="zh-CN" sz="1100" kern="100">
                          <a:effectLst/>
                          <a:latin typeface="Times New Roman"/>
                          <a:ea typeface="宋体"/>
                          <a:cs typeface="Times New Roman"/>
                        </a:rPr>
                        <a:t>非</a:t>
                      </a:r>
                    </a:p>
                    <a:p>
                      <a:pPr algn="l">
                        <a:lnSpc>
                          <a:spcPts val="1200"/>
                        </a:lnSpc>
                        <a:spcAft>
                          <a:spcPts val="0"/>
                        </a:spcAft>
                      </a:pPr>
                      <a:r>
                        <a:rPr lang="zh-CN" sz="1100" kern="100">
                          <a:effectLst/>
                          <a:latin typeface="Times New Roman"/>
                          <a:ea typeface="宋体"/>
                          <a:cs typeface="Times New Roman"/>
                        </a:rPr>
                        <a:t>内</a:t>
                      </a:r>
                    </a:p>
                    <a:p>
                      <a:pPr algn="l">
                        <a:lnSpc>
                          <a:spcPts val="1200"/>
                        </a:lnSpc>
                        <a:spcAft>
                          <a:spcPts val="0"/>
                        </a:spcAft>
                      </a:pPr>
                      <a:r>
                        <a:rPr lang="zh-CN" sz="1100" kern="100">
                          <a:effectLst/>
                          <a:latin typeface="Times New Roman"/>
                          <a:ea typeface="宋体"/>
                          <a:cs typeface="Times New Roman"/>
                        </a:rPr>
                        <a:t>核</a:t>
                      </a:r>
                    </a:p>
                    <a:p>
                      <a:pPr algn="l">
                        <a:lnSpc>
                          <a:spcPts val="1200"/>
                        </a:lnSpc>
                        <a:spcAft>
                          <a:spcPts val="0"/>
                        </a:spcAft>
                      </a:pPr>
                      <a:r>
                        <a:rPr lang="zh-CN" sz="1100" kern="100">
                          <a:effectLst/>
                          <a:latin typeface="Times New Roman"/>
                          <a:ea typeface="宋体"/>
                          <a:cs typeface="Times New Roman"/>
                        </a:rPr>
                        <a:t>中</a:t>
                      </a:r>
                    </a:p>
                    <a:p>
                      <a:pPr algn="l">
                        <a:lnSpc>
                          <a:spcPts val="1200"/>
                        </a:lnSpc>
                        <a:spcAft>
                          <a:spcPts val="0"/>
                        </a:spcAft>
                      </a:pPr>
                      <a:r>
                        <a:rPr lang="zh-CN" sz="1100" kern="100">
                          <a:effectLst/>
                          <a:latin typeface="Times New Roman"/>
                          <a:ea typeface="宋体"/>
                          <a:cs typeface="Times New Roman"/>
                        </a:rPr>
                        <a:t>断</a:t>
                      </a:r>
                    </a:p>
                  </a:txBody>
                  <a:tcPr marL="27180" marR="271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16</a:t>
                      </a:r>
                      <a:r>
                        <a:rPr lang="zh-CN" sz="1100" kern="100">
                          <a:effectLst/>
                          <a:latin typeface="Times New Roman"/>
                          <a:ea typeface="宋体"/>
                          <a:cs typeface="Times New Roman"/>
                        </a:rPr>
                        <a:t>～</a:t>
                      </a:r>
                      <a:r>
                        <a:rPr lang="en-US" sz="1100" kern="100">
                          <a:effectLst/>
                          <a:latin typeface="Times New Roman"/>
                          <a:ea typeface="宋体"/>
                          <a:cs typeface="Times New Roman"/>
                        </a:rPr>
                        <a:t>19</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0</a:t>
                      </a:r>
                      <a:r>
                        <a:rPr lang="zh-CN" sz="1100" kern="100" dirty="0">
                          <a:effectLst/>
                          <a:latin typeface="Times New Roman"/>
                          <a:ea typeface="宋体"/>
                          <a:cs typeface="Times New Roman"/>
                        </a:rPr>
                        <a:t>～</a:t>
                      </a:r>
                      <a:r>
                        <a:rPr lang="en-US" sz="1100" kern="100" dirty="0">
                          <a:effectLst/>
                          <a:latin typeface="Times New Roman"/>
                          <a:ea typeface="宋体"/>
                          <a:cs typeface="Times New Roman"/>
                        </a:rPr>
                        <a:t>3</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0</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DMA</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DMA</a:t>
                      </a:r>
                      <a:r>
                        <a:rPr lang="zh-CN" sz="1100" kern="100">
                          <a:effectLst/>
                          <a:latin typeface="Times New Roman"/>
                          <a:ea typeface="宋体"/>
                          <a:cs typeface="Times New Roman"/>
                        </a:rPr>
                        <a:t>通道</a:t>
                      </a:r>
                      <a:r>
                        <a:rPr lang="en-US" sz="1100" kern="100">
                          <a:effectLst/>
                          <a:latin typeface="Times New Roman"/>
                          <a:ea typeface="宋体"/>
                          <a:cs typeface="Times New Roman"/>
                        </a:rPr>
                        <a:t>0</a:t>
                      </a:r>
                      <a:r>
                        <a:rPr lang="zh-CN" sz="1100" kern="100">
                          <a:effectLst/>
                          <a:latin typeface="Times New Roman"/>
                          <a:ea typeface="宋体"/>
                          <a:cs typeface="Times New Roman"/>
                        </a:rPr>
                        <a:t>～</a:t>
                      </a:r>
                      <a:r>
                        <a:rPr lang="en-US" sz="1100" kern="100">
                          <a:effectLst/>
                          <a:latin typeface="Times New Roman"/>
                          <a:ea typeface="宋体"/>
                          <a:cs typeface="Times New Roman"/>
                        </a:rPr>
                        <a:t>3</a:t>
                      </a:r>
                      <a:r>
                        <a:rPr lang="zh-CN" sz="1100" kern="100">
                          <a:effectLst/>
                          <a:latin typeface="Times New Roman"/>
                          <a:ea typeface="宋体"/>
                          <a:cs typeface="Times New Roman"/>
                        </a:rPr>
                        <a:t>传输完成或错误</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173137">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20</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4</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1</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100" kern="100" dirty="0">
                          <a:effectLst/>
                          <a:latin typeface="Times New Roman"/>
                          <a:ea typeface="宋体"/>
                          <a:cs typeface="Times New Roman"/>
                        </a:rPr>
                        <a:t>预留</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 </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173137">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21</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5</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1</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FTFA</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100" kern="100">
                          <a:effectLst/>
                          <a:latin typeface="Times New Roman"/>
                          <a:ea typeface="宋体"/>
                          <a:cs typeface="Times New Roman"/>
                        </a:rPr>
                        <a:t>命令完成或者读冲突</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173137">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22</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6</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1</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PMC</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100" kern="100">
                          <a:effectLst/>
                          <a:latin typeface="Times New Roman"/>
                          <a:ea typeface="宋体"/>
                          <a:cs typeface="Times New Roman"/>
                        </a:rPr>
                        <a:t>低电压检测和警告中断</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173137">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23</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7</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1</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LLWU</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100" kern="100">
                          <a:effectLst/>
                          <a:latin typeface="Times New Roman"/>
                          <a:ea typeface="宋体"/>
                          <a:cs typeface="Times New Roman"/>
                        </a:rPr>
                        <a:t>低漏唤醒</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173137">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24</a:t>
                      </a:r>
                      <a:r>
                        <a:rPr lang="zh-CN" sz="1100" kern="100">
                          <a:effectLst/>
                          <a:latin typeface="Times New Roman"/>
                          <a:ea typeface="宋体"/>
                          <a:cs typeface="Times New Roman"/>
                        </a:rPr>
                        <a:t>～</a:t>
                      </a:r>
                      <a:r>
                        <a:rPr lang="en-US" sz="1100" kern="100">
                          <a:effectLst/>
                          <a:latin typeface="Times New Roman"/>
                          <a:ea typeface="宋体"/>
                          <a:cs typeface="Times New Roman"/>
                        </a:rPr>
                        <a:t>25</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8</a:t>
                      </a:r>
                      <a:r>
                        <a:rPr lang="zh-CN" sz="1100" kern="100">
                          <a:effectLst/>
                          <a:latin typeface="Times New Roman"/>
                          <a:ea typeface="宋体"/>
                          <a:cs typeface="Times New Roman"/>
                        </a:rPr>
                        <a:t>～</a:t>
                      </a:r>
                      <a:r>
                        <a:rPr lang="en-US" sz="1100" kern="100">
                          <a:effectLst/>
                          <a:latin typeface="Times New Roman"/>
                          <a:ea typeface="宋体"/>
                          <a:cs typeface="Times New Roman"/>
                        </a:rPr>
                        <a:t>9</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2</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I2C0</a:t>
                      </a:r>
                      <a:r>
                        <a:rPr lang="zh-CN" sz="1100" kern="100" dirty="0">
                          <a:effectLst/>
                          <a:latin typeface="Times New Roman"/>
                          <a:ea typeface="宋体"/>
                          <a:cs typeface="Times New Roman"/>
                        </a:rPr>
                        <a:t>～</a:t>
                      </a:r>
                      <a:r>
                        <a:rPr lang="en-US" sz="1100" kern="100" dirty="0">
                          <a:effectLst/>
                          <a:latin typeface="Times New Roman"/>
                          <a:ea typeface="宋体"/>
                          <a:cs typeface="Times New Roman"/>
                        </a:rPr>
                        <a:t>1</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I2C0</a:t>
                      </a:r>
                      <a:r>
                        <a:rPr lang="zh-CN" sz="1100" kern="100">
                          <a:effectLst/>
                          <a:latin typeface="Times New Roman"/>
                          <a:ea typeface="宋体"/>
                          <a:cs typeface="Times New Roman"/>
                        </a:rPr>
                        <a:t>～</a:t>
                      </a:r>
                      <a:r>
                        <a:rPr lang="en-US" sz="1100" kern="100">
                          <a:effectLst/>
                          <a:latin typeface="Times New Roman"/>
                          <a:ea typeface="宋体"/>
                          <a:cs typeface="Times New Roman"/>
                        </a:rPr>
                        <a:t>1</a:t>
                      </a:r>
                      <a:r>
                        <a:rPr lang="zh-CN" sz="1100" kern="100">
                          <a:effectLst/>
                          <a:latin typeface="Times New Roman"/>
                          <a:ea typeface="宋体"/>
                          <a:cs typeface="Times New Roman"/>
                        </a:rPr>
                        <a:t>中断</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173137">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26</a:t>
                      </a:r>
                      <a:r>
                        <a:rPr lang="zh-CN" sz="1100" kern="100">
                          <a:effectLst/>
                          <a:latin typeface="Times New Roman"/>
                          <a:ea typeface="宋体"/>
                          <a:cs typeface="Times New Roman"/>
                        </a:rPr>
                        <a:t>～</a:t>
                      </a:r>
                      <a:r>
                        <a:rPr lang="en-US" sz="1100" kern="100">
                          <a:effectLst/>
                          <a:latin typeface="Times New Roman"/>
                          <a:ea typeface="宋体"/>
                          <a:cs typeface="Times New Roman"/>
                        </a:rPr>
                        <a:t>27</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10</a:t>
                      </a:r>
                      <a:r>
                        <a:rPr lang="zh-CN" sz="1100" kern="100">
                          <a:effectLst/>
                          <a:latin typeface="Times New Roman"/>
                          <a:ea typeface="宋体"/>
                          <a:cs typeface="Times New Roman"/>
                        </a:rPr>
                        <a:t>～</a:t>
                      </a:r>
                      <a:r>
                        <a:rPr lang="en-US" sz="1100" kern="100">
                          <a:effectLst/>
                          <a:latin typeface="Times New Roman"/>
                          <a:ea typeface="宋体"/>
                          <a:cs typeface="Times New Roman"/>
                        </a:rPr>
                        <a:t>11</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2</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SPI0</a:t>
                      </a:r>
                      <a:r>
                        <a:rPr lang="zh-CN" sz="1100" kern="100" dirty="0">
                          <a:effectLst/>
                          <a:latin typeface="Times New Roman"/>
                          <a:ea typeface="宋体"/>
                          <a:cs typeface="Times New Roman"/>
                        </a:rPr>
                        <a:t>～</a:t>
                      </a:r>
                      <a:r>
                        <a:rPr lang="en-US" sz="1100" kern="100" dirty="0">
                          <a:effectLst/>
                          <a:latin typeface="Times New Roman"/>
                          <a:ea typeface="宋体"/>
                          <a:cs typeface="Times New Roman"/>
                        </a:rPr>
                        <a:t>1</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SPI0</a:t>
                      </a:r>
                      <a:r>
                        <a:rPr lang="zh-CN" sz="1100" kern="100">
                          <a:effectLst/>
                          <a:latin typeface="Times New Roman"/>
                          <a:ea typeface="宋体"/>
                          <a:cs typeface="Times New Roman"/>
                        </a:rPr>
                        <a:t>～</a:t>
                      </a:r>
                      <a:r>
                        <a:rPr lang="en-US" sz="1100" kern="100">
                          <a:effectLst/>
                          <a:latin typeface="Times New Roman"/>
                          <a:ea typeface="宋体"/>
                          <a:cs typeface="Times New Roman"/>
                        </a:rPr>
                        <a:t>1</a:t>
                      </a:r>
                      <a:r>
                        <a:rPr lang="zh-CN" sz="1100" kern="100">
                          <a:effectLst/>
                          <a:latin typeface="Times New Roman"/>
                          <a:ea typeface="宋体"/>
                          <a:cs typeface="Times New Roman"/>
                        </a:rPr>
                        <a:t>中断</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173137">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28</a:t>
                      </a:r>
                      <a:r>
                        <a:rPr lang="zh-CN" sz="1100" kern="100">
                          <a:effectLst/>
                          <a:latin typeface="Times New Roman"/>
                          <a:ea typeface="宋体"/>
                          <a:cs typeface="Times New Roman"/>
                        </a:rPr>
                        <a:t>～</a:t>
                      </a:r>
                      <a:r>
                        <a:rPr lang="en-US" sz="1100" kern="100">
                          <a:effectLst/>
                          <a:latin typeface="Times New Roman"/>
                          <a:ea typeface="宋体"/>
                          <a:cs typeface="Times New Roman"/>
                        </a:rPr>
                        <a:t>30</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12</a:t>
                      </a:r>
                      <a:r>
                        <a:rPr lang="zh-CN" sz="1100" kern="100">
                          <a:effectLst/>
                          <a:latin typeface="Times New Roman"/>
                          <a:ea typeface="宋体"/>
                          <a:cs typeface="Times New Roman"/>
                        </a:rPr>
                        <a:t>～</a:t>
                      </a:r>
                      <a:r>
                        <a:rPr lang="en-US" sz="1100" kern="100">
                          <a:effectLst/>
                          <a:latin typeface="Times New Roman"/>
                          <a:ea typeface="宋体"/>
                          <a:cs typeface="Times New Roman"/>
                        </a:rPr>
                        <a:t>14</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3</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UART0</a:t>
                      </a:r>
                      <a:r>
                        <a:rPr lang="zh-CN" sz="1100" kern="100" dirty="0">
                          <a:effectLst/>
                          <a:latin typeface="Times New Roman"/>
                          <a:ea typeface="宋体"/>
                          <a:cs typeface="Times New Roman"/>
                        </a:rPr>
                        <a:t>～</a:t>
                      </a:r>
                      <a:r>
                        <a:rPr lang="en-US" sz="1100" kern="100" dirty="0">
                          <a:effectLst/>
                          <a:latin typeface="Times New Roman"/>
                          <a:ea typeface="宋体"/>
                          <a:cs typeface="Times New Roman"/>
                        </a:rPr>
                        <a:t>2</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UART0</a:t>
                      </a:r>
                      <a:r>
                        <a:rPr lang="zh-CN" sz="1100" kern="100">
                          <a:effectLst/>
                          <a:latin typeface="Times New Roman"/>
                          <a:ea typeface="宋体"/>
                          <a:cs typeface="Times New Roman"/>
                        </a:rPr>
                        <a:t>～</a:t>
                      </a:r>
                      <a:r>
                        <a:rPr lang="en-US" sz="1100" kern="100">
                          <a:effectLst/>
                          <a:latin typeface="Times New Roman"/>
                          <a:ea typeface="宋体"/>
                          <a:cs typeface="Times New Roman"/>
                        </a:rPr>
                        <a:t>2</a:t>
                      </a:r>
                      <a:r>
                        <a:rPr lang="zh-CN" sz="1100" kern="100">
                          <a:effectLst/>
                          <a:latin typeface="Times New Roman"/>
                          <a:ea typeface="宋体"/>
                          <a:cs typeface="Times New Roman"/>
                        </a:rPr>
                        <a:t>状态和错误中断</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173137">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31</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15</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3</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ADC0</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ADC</a:t>
                      </a:r>
                      <a:r>
                        <a:rPr lang="zh-CN" sz="1100" kern="100">
                          <a:effectLst/>
                          <a:latin typeface="Times New Roman"/>
                          <a:ea typeface="宋体"/>
                          <a:cs typeface="Times New Roman"/>
                        </a:rPr>
                        <a:t>转换完成中断</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173137">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32</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16</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4</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ACMP0</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ACMP</a:t>
                      </a:r>
                      <a:r>
                        <a:rPr lang="zh-CN" sz="1100" kern="100" dirty="0">
                          <a:effectLst/>
                          <a:latin typeface="Times New Roman"/>
                          <a:ea typeface="宋体"/>
                          <a:cs typeface="Times New Roman"/>
                        </a:rPr>
                        <a:t>中断</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r h="193746">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33</a:t>
                      </a:r>
                      <a:r>
                        <a:rPr lang="zh-CN" sz="1100" kern="100">
                          <a:effectLst/>
                          <a:latin typeface="Times New Roman"/>
                          <a:ea typeface="宋体"/>
                          <a:cs typeface="Times New Roman"/>
                        </a:rPr>
                        <a:t>～</a:t>
                      </a:r>
                      <a:r>
                        <a:rPr lang="en-US" sz="1100" kern="100">
                          <a:effectLst/>
                          <a:latin typeface="Times New Roman"/>
                          <a:ea typeface="宋体"/>
                          <a:cs typeface="Times New Roman"/>
                        </a:rPr>
                        <a:t>35</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17</a:t>
                      </a:r>
                      <a:r>
                        <a:rPr lang="zh-CN" sz="1100" kern="100">
                          <a:effectLst/>
                          <a:latin typeface="Times New Roman"/>
                          <a:ea typeface="宋体"/>
                          <a:cs typeface="Times New Roman"/>
                        </a:rPr>
                        <a:t>～</a:t>
                      </a:r>
                      <a:r>
                        <a:rPr lang="en-US" sz="1100" kern="100">
                          <a:effectLst/>
                          <a:latin typeface="Times New Roman"/>
                          <a:ea typeface="宋体"/>
                          <a:cs typeface="Times New Roman"/>
                        </a:rPr>
                        <a:t>19</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4</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TPM0</a:t>
                      </a:r>
                      <a:r>
                        <a:rPr lang="zh-CN" sz="1100" kern="100" dirty="0">
                          <a:effectLst/>
                          <a:latin typeface="Times New Roman"/>
                          <a:ea typeface="宋体"/>
                          <a:cs typeface="Times New Roman"/>
                        </a:rPr>
                        <a:t>～</a:t>
                      </a:r>
                      <a:r>
                        <a:rPr lang="en-US" sz="1100" kern="100" dirty="0">
                          <a:effectLst/>
                          <a:latin typeface="Times New Roman"/>
                          <a:ea typeface="宋体"/>
                          <a:cs typeface="Times New Roman"/>
                        </a:rPr>
                        <a:t>2</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TPM0</a:t>
                      </a:r>
                      <a:r>
                        <a:rPr lang="zh-CN" sz="1100" kern="100" dirty="0">
                          <a:effectLst/>
                          <a:latin typeface="Times New Roman"/>
                          <a:ea typeface="宋体"/>
                          <a:cs typeface="Times New Roman"/>
                        </a:rPr>
                        <a:t>～</a:t>
                      </a:r>
                      <a:r>
                        <a:rPr lang="en-US" sz="1100" kern="100" dirty="0">
                          <a:effectLst/>
                          <a:latin typeface="Times New Roman"/>
                          <a:ea typeface="宋体"/>
                          <a:cs typeface="Times New Roman"/>
                        </a:rPr>
                        <a:t>2</a:t>
                      </a:r>
                      <a:r>
                        <a:rPr lang="zh-CN" sz="1100" kern="100" dirty="0">
                          <a:effectLst/>
                          <a:latin typeface="Times New Roman"/>
                          <a:ea typeface="宋体"/>
                          <a:cs typeface="Times New Roman"/>
                        </a:rPr>
                        <a:t>中断</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7"/>
                  </a:ext>
                </a:extLst>
              </a:tr>
              <a:tr h="173137">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36</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20</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5</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RTC</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RTC</a:t>
                      </a:r>
                      <a:r>
                        <a:rPr lang="zh-CN" sz="1100" kern="100" dirty="0">
                          <a:effectLst/>
                          <a:latin typeface="Times New Roman"/>
                          <a:ea typeface="宋体"/>
                          <a:cs typeface="Times New Roman"/>
                        </a:rPr>
                        <a:t>定时报警中断</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8"/>
                  </a:ext>
                </a:extLst>
              </a:tr>
              <a:tr h="173137">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37</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21</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5</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RTC</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RTC</a:t>
                      </a:r>
                      <a:r>
                        <a:rPr lang="zh-CN" sz="1100" kern="100" dirty="0">
                          <a:effectLst/>
                          <a:latin typeface="Times New Roman"/>
                          <a:ea typeface="宋体"/>
                          <a:cs typeface="Times New Roman"/>
                        </a:rPr>
                        <a:t>秒中断</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9"/>
                  </a:ext>
                </a:extLst>
              </a:tr>
              <a:tr h="173137">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38</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22</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5</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PIT</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PIT</a:t>
                      </a:r>
                      <a:r>
                        <a:rPr lang="zh-CN" sz="1100" kern="100" dirty="0">
                          <a:effectLst/>
                          <a:latin typeface="Times New Roman"/>
                          <a:ea typeface="宋体"/>
                          <a:cs typeface="Times New Roman"/>
                        </a:rPr>
                        <a:t>中断</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0"/>
                  </a:ext>
                </a:extLst>
              </a:tr>
              <a:tr h="173137">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39</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23</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5</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I2S0</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KL25</a:t>
                      </a:r>
                      <a:r>
                        <a:rPr lang="zh-CN" sz="1100" kern="100" dirty="0">
                          <a:effectLst/>
                          <a:latin typeface="Times New Roman"/>
                          <a:ea typeface="宋体"/>
                          <a:cs typeface="Times New Roman"/>
                        </a:rPr>
                        <a:t>中无</a:t>
                      </a:r>
                      <a:r>
                        <a:rPr lang="en-US" sz="1100" kern="100" dirty="0">
                          <a:effectLst/>
                          <a:latin typeface="Times New Roman"/>
                          <a:ea typeface="宋体"/>
                          <a:cs typeface="Times New Roman"/>
                        </a:rPr>
                        <a:t>I2S</a:t>
                      </a:r>
                      <a:r>
                        <a:rPr lang="zh-CN" sz="1100" kern="100" dirty="0">
                          <a:effectLst/>
                          <a:latin typeface="Times New Roman"/>
                          <a:ea typeface="宋体"/>
                          <a:cs typeface="Times New Roman"/>
                        </a:rPr>
                        <a:t>模块</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1"/>
                  </a:ext>
                </a:extLst>
              </a:tr>
              <a:tr h="173137">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40</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24</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6</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USBOTG</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 </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2"/>
                  </a:ext>
                </a:extLst>
              </a:tr>
              <a:tr h="173137">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41</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25</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6</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DAC0</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 </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3"/>
                  </a:ext>
                </a:extLst>
              </a:tr>
              <a:tr h="173137">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42</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26</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6</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TSI0</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 </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4"/>
                  </a:ext>
                </a:extLst>
              </a:tr>
              <a:tr h="173137">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43</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27</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6</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MCG</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 </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5"/>
                  </a:ext>
                </a:extLst>
              </a:tr>
              <a:tr h="173137">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44</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28</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7</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LPTMR0</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 </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6"/>
                  </a:ext>
                </a:extLst>
              </a:tr>
              <a:tr h="173137">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45</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29</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7</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100" kern="100">
                          <a:effectLst/>
                          <a:latin typeface="Times New Roman"/>
                          <a:ea typeface="宋体"/>
                          <a:cs typeface="Times New Roman"/>
                        </a:rPr>
                        <a:t>预留</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dirty="0">
                          <a:effectLst/>
                          <a:latin typeface="Times New Roman"/>
                          <a:ea typeface="宋体"/>
                          <a:cs typeface="Times New Roman"/>
                        </a:rPr>
                        <a:t> </a:t>
                      </a:r>
                      <a:endParaRPr lang="zh-CN" sz="11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7"/>
                  </a:ext>
                </a:extLst>
              </a:tr>
              <a:tr h="148356">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46</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30</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7</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100" kern="100">
                          <a:effectLst/>
                          <a:latin typeface="Times New Roman"/>
                          <a:ea typeface="宋体"/>
                          <a:cs typeface="Times New Roman"/>
                        </a:rPr>
                        <a:t>端口控制模块</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100" kern="100" dirty="0">
                          <a:effectLst/>
                          <a:latin typeface="Times New Roman"/>
                          <a:ea typeface="宋体"/>
                          <a:cs typeface="Times New Roman"/>
                        </a:rPr>
                        <a:t>端口</a:t>
                      </a:r>
                      <a:r>
                        <a:rPr lang="en-US" sz="1100" kern="100" dirty="0">
                          <a:effectLst/>
                          <a:latin typeface="Times New Roman"/>
                          <a:ea typeface="宋体"/>
                          <a:cs typeface="Times New Roman"/>
                        </a:rPr>
                        <a:t>A</a:t>
                      </a:r>
                      <a:r>
                        <a:rPr lang="zh-CN" sz="1100" kern="100" dirty="0">
                          <a:effectLst/>
                          <a:latin typeface="Times New Roman"/>
                          <a:ea typeface="宋体"/>
                          <a:cs typeface="Times New Roman"/>
                        </a:rPr>
                        <a:t>引脚检测</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8"/>
                  </a:ext>
                </a:extLst>
              </a:tr>
              <a:tr h="173137">
                <a:tc vMerge="1">
                  <a:txBody>
                    <a:bodyPr/>
                    <a:lstStyle/>
                    <a:p>
                      <a:endParaRPr lang="zh-CN" altLang="en-US"/>
                    </a:p>
                  </a:txBody>
                  <a:tcPr/>
                </a:tc>
                <a:tc>
                  <a:txBody>
                    <a:bodyPr/>
                    <a:lstStyle/>
                    <a:p>
                      <a:pPr algn="l">
                        <a:lnSpc>
                          <a:spcPts val="1200"/>
                        </a:lnSpc>
                        <a:spcAft>
                          <a:spcPts val="0"/>
                        </a:spcAft>
                      </a:pPr>
                      <a:r>
                        <a:rPr lang="en-US" sz="1100" kern="100">
                          <a:effectLst/>
                          <a:latin typeface="Times New Roman"/>
                          <a:ea typeface="宋体"/>
                          <a:cs typeface="Times New Roman"/>
                        </a:rPr>
                        <a:t>47</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31</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en-US" sz="1100" kern="100">
                          <a:effectLst/>
                          <a:latin typeface="Times New Roman"/>
                          <a:ea typeface="宋体"/>
                          <a:cs typeface="Times New Roman"/>
                        </a:rPr>
                        <a:t>7</a:t>
                      </a:r>
                      <a:endParaRPr lang="zh-CN" sz="11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100" kern="100" dirty="0">
                          <a:effectLst/>
                          <a:latin typeface="Times New Roman"/>
                          <a:ea typeface="宋体"/>
                          <a:cs typeface="Times New Roman"/>
                        </a:rPr>
                        <a:t>端口控制模块</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zh-CN" sz="1100" kern="100" dirty="0">
                          <a:effectLst/>
                          <a:latin typeface="Times New Roman"/>
                          <a:ea typeface="宋体"/>
                          <a:cs typeface="Times New Roman"/>
                        </a:rPr>
                        <a:t>端口</a:t>
                      </a:r>
                      <a:r>
                        <a:rPr lang="en-US" sz="1100" kern="100" dirty="0">
                          <a:effectLst/>
                          <a:latin typeface="Times New Roman"/>
                          <a:ea typeface="宋体"/>
                          <a:cs typeface="Times New Roman"/>
                        </a:rPr>
                        <a:t>C</a:t>
                      </a:r>
                      <a:r>
                        <a:rPr lang="zh-CN" sz="1100" kern="100" dirty="0">
                          <a:effectLst/>
                          <a:latin typeface="Times New Roman"/>
                          <a:ea typeface="宋体"/>
                          <a:cs typeface="Times New Roman"/>
                        </a:rPr>
                        <a:t>，</a:t>
                      </a:r>
                      <a:r>
                        <a:rPr lang="en-US" sz="1100" kern="100" dirty="0">
                          <a:effectLst/>
                          <a:latin typeface="Times New Roman"/>
                          <a:ea typeface="宋体"/>
                          <a:cs typeface="Times New Roman"/>
                        </a:rPr>
                        <a:t>D</a:t>
                      </a:r>
                      <a:r>
                        <a:rPr lang="zh-CN" sz="1100" kern="100" dirty="0">
                          <a:effectLst/>
                          <a:latin typeface="Times New Roman"/>
                          <a:ea typeface="宋体"/>
                          <a:cs typeface="Times New Roman"/>
                        </a:rPr>
                        <a:t>引脚检测</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29"/>
                  </a:ext>
                </a:extLst>
              </a:tr>
            </a:tbl>
          </a:graphicData>
        </a:graphic>
      </p:graphicFrame>
      <p:sp>
        <p:nvSpPr>
          <p:cNvPr id="4" name="TextBox 3"/>
          <p:cNvSpPr txBox="1"/>
          <p:nvPr/>
        </p:nvSpPr>
        <p:spPr>
          <a:xfrm>
            <a:off x="7056276" y="940658"/>
            <a:ext cx="1800200" cy="400110"/>
          </a:xfrm>
          <a:prstGeom prst="rect">
            <a:avLst/>
          </a:prstGeom>
          <a:noFill/>
        </p:spPr>
        <p:txBody>
          <a:bodyPr wrap="square" rtlCol="0">
            <a:spAutoFit/>
          </a:bodyPr>
          <a:lstStyle/>
          <a:p>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见书</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P65</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表</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3-6</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7292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879103"/>
            <a:ext cx="3026791" cy="461665"/>
          </a:xfrm>
          <a:prstGeom prst="rect">
            <a:avLst/>
          </a:prstGeom>
        </p:spPr>
        <p:txBody>
          <a:bodyPr wrap="none">
            <a:spAutoFit/>
          </a:bodyPr>
          <a:lstStyle/>
          <a:p>
            <a:pPr lvl="0" eaLnBrk="0" hangingPunct="0">
              <a:spcBef>
                <a:spcPct val="20000"/>
              </a:spcBef>
              <a:buClr>
                <a:srgbClr val="00007D"/>
              </a:buClr>
              <a:buSzPct val="75000"/>
            </a:pP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3.3.2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KL25/26</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中断源</a:t>
            </a:r>
          </a:p>
        </p:txBody>
      </p:sp>
      <p:sp>
        <p:nvSpPr>
          <p:cNvPr id="7" name="灯片编号占位符 6"/>
          <p:cNvSpPr>
            <a:spLocks noGrp="1"/>
          </p:cNvSpPr>
          <p:nvPr>
            <p:ph type="sldNum" sz="quarter" idx="11"/>
          </p:nvPr>
        </p:nvSpPr>
        <p:spPr/>
        <p:txBody>
          <a:bodyPr/>
          <a:lstStyle/>
          <a:p>
            <a:fld id="{EC6778B1-67D4-4AA3-8FD6-2E505E694FD9}" type="slidenum">
              <a:rPr lang="en-US" altLang="zh-CN" smtClean="0"/>
              <a:pPr/>
              <a:t>14</a:t>
            </a:fld>
            <a:endParaRPr lang="en-US" altLang="zh-CN"/>
          </a:p>
        </p:txBody>
      </p:sp>
      <p:sp>
        <p:nvSpPr>
          <p:cNvPr id="8" name="矩形 7"/>
          <p:cNvSpPr/>
          <p:nvPr/>
        </p:nvSpPr>
        <p:spPr>
          <a:xfrm>
            <a:off x="1043608" y="260648"/>
            <a:ext cx="6612708"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3.3 </a:t>
            </a:r>
            <a:r>
              <a:rPr lang="zh-CN" altLang="en-US" sz="3200" b="1" dirty="0" smtClean="0">
                <a:solidFill>
                  <a:schemeClr val="bg1"/>
                </a:solidFill>
                <a:latin typeface="华文新魏" panose="02010800040101010101" pitchFamily="2" charset="-122"/>
                <a:ea typeface="华文新魏" panose="02010800040101010101" pitchFamily="2" charset="-122"/>
              </a:rPr>
              <a:t> </a:t>
            </a:r>
            <a:r>
              <a:rPr lang="en-US" altLang="zh-CN" sz="3200" b="1" dirty="0">
                <a:solidFill>
                  <a:schemeClr val="bg1"/>
                </a:solidFill>
                <a:latin typeface="华文新魏" panose="02010800040101010101" pitchFamily="2" charset="-122"/>
                <a:ea typeface="华文新魏" panose="02010800040101010101" pitchFamily="2" charset="-122"/>
              </a:rPr>
              <a:t>KL25/26</a:t>
            </a:r>
            <a:r>
              <a:rPr lang="zh-CN" altLang="en-US" sz="3200" b="1" dirty="0">
                <a:solidFill>
                  <a:schemeClr val="bg1"/>
                </a:solidFill>
                <a:latin typeface="华文新魏" panose="02010800040101010101" pitchFamily="2" charset="-122"/>
                <a:ea typeface="华文新魏" panose="02010800040101010101" pitchFamily="2" charset="-122"/>
              </a:rPr>
              <a:t>系列存储映像与中断</a:t>
            </a:r>
            <a:r>
              <a:rPr lang="zh-CN" altLang="en-US" sz="3200" b="1" dirty="0" smtClean="0">
                <a:solidFill>
                  <a:schemeClr val="bg1"/>
                </a:solidFill>
                <a:latin typeface="华文新魏" panose="02010800040101010101" pitchFamily="2" charset="-122"/>
                <a:ea typeface="华文新魏" panose="02010800040101010101" pitchFamily="2" charset="-122"/>
              </a:rPr>
              <a:t>源</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69218" y="1397675"/>
            <a:ext cx="8064896" cy="1938992"/>
          </a:xfrm>
          <a:prstGeom prst="rect">
            <a:avLst/>
          </a:prstGeom>
        </p:spPr>
        <p:txBody>
          <a:bodyPr wrap="square">
            <a:spAutoFit/>
          </a:bodyPr>
          <a:lstStyle/>
          <a:p>
            <a:pPr marL="342900" indent="-342900" algn="just">
              <a:spcAft>
                <a:spcPts val="0"/>
              </a:spcAft>
              <a:buClr>
                <a:srgbClr val="000099"/>
              </a:buClr>
              <a:buSzPct val="80000"/>
              <a:buFont typeface="Wingdings" panose="05000000000000000000" pitchFamily="2" charset="2"/>
              <a:buChar char="l"/>
            </a:pPr>
            <a:r>
              <a:rPr lang="zh-CN" altLang="zh-CN"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中断向量号</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是每一个中断源的固定编号，由芯片设计生产时决定的，编程时不能更改，它代表了中断服务程序入口地址在中断向量表的位置</a:t>
            </a:r>
            <a:r>
              <a:rPr lang="zh-CN" altLang="zh-CN" sz="24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kern="1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spcAft>
                <a:spcPts val="0"/>
              </a:spcAft>
              <a:buClr>
                <a:srgbClr val="000099"/>
              </a:buClr>
              <a:buSzPct val="80000"/>
              <a:buFont typeface="Wingdings" panose="05000000000000000000" pitchFamily="2" charset="2"/>
              <a:buChar char="l"/>
            </a:pPr>
            <a:r>
              <a:rPr lang="en-US" altLang="zh-CN"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IRQ</a:t>
            </a:r>
            <a:r>
              <a:rPr lang="zh-CN" altLang="zh-CN"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中断</a:t>
            </a:r>
            <a:r>
              <a:rPr lang="zh-CN" altLang="zh-CN"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号</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是非内核中断源的编号，每一个编号代表一个非内核中断源。</a:t>
            </a:r>
            <a:r>
              <a:rPr lang="en-US"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KL25/26</a:t>
            </a:r>
            <a:r>
              <a:rPr lang="zh-CN"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最多支持</a:t>
            </a:r>
            <a:r>
              <a:rPr lang="en-US"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48</a:t>
            </a:r>
            <a:r>
              <a:rPr lang="zh-CN"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个中断源。</a:t>
            </a:r>
            <a:endParaRPr lang="zh-CN" altLang="zh-CN" sz="2400" b="1" kern="100" dirty="0">
              <a:effectLst/>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2330893764"/>
              </p:ext>
            </p:extLst>
          </p:nvPr>
        </p:nvGraphicFramePr>
        <p:xfrm>
          <a:off x="539552" y="3429000"/>
          <a:ext cx="7992890" cy="2743200"/>
        </p:xfrm>
        <a:graphic>
          <a:graphicData uri="http://schemas.openxmlformats.org/drawingml/2006/table">
            <a:tbl>
              <a:tblPr firstRow="1" firstCol="1" bandRow="1"/>
              <a:tblGrid>
                <a:gridCol w="834040">
                  <a:extLst>
                    <a:ext uri="{9D8B030D-6E8A-4147-A177-3AD203B41FA5}">
                      <a16:colId xmlns="" xmlns:a16="http://schemas.microsoft.com/office/drawing/2014/main" val="20000"/>
                    </a:ext>
                  </a:extLst>
                </a:gridCol>
                <a:gridCol w="1326200">
                  <a:extLst>
                    <a:ext uri="{9D8B030D-6E8A-4147-A177-3AD203B41FA5}">
                      <a16:colId xmlns="" xmlns:a16="http://schemas.microsoft.com/office/drawing/2014/main" val="20001"/>
                    </a:ext>
                  </a:extLst>
                </a:gridCol>
                <a:gridCol w="1224137">
                  <a:extLst>
                    <a:ext uri="{9D8B030D-6E8A-4147-A177-3AD203B41FA5}">
                      <a16:colId xmlns="" xmlns:a16="http://schemas.microsoft.com/office/drawing/2014/main" val="20002"/>
                    </a:ext>
                  </a:extLst>
                </a:gridCol>
                <a:gridCol w="1368153">
                  <a:extLst>
                    <a:ext uri="{9D8B030D-6E8A-4147-A177-3AD203B41FA5}">
                      <a16:colId xmlns="" xmlns:a16="http://schemas.microsoft.com/office/drawing/2014/main" val="20003"/>
                    </a:ext>
                  </a:extLst>
                </a:gridCol>
                <a:gridCol w="1440160">
                  <a:extLst>
                    <a:ext uri="{9D8B030D-6E8A-4147-A177-3AD203B41FA5}">
                      <a16:colId xmlns="" xmlns:a16="http://schemas.microsoft.com/office/drawing/2014/main" val="20004"/>
                    </a:ext>
                  </a:extLst>
                </a:gridCol>
                <a:gridCol w="1800200">
                  <a:extLst>
                    <a:ext uri="{9D8B030D-6E8A-4147-A177-3AD203B41FA5}">
                      <a16:colId xmlns="" xmlns:a16="http://schemas.microsoft.com/office/drawing/2014/main" val="20005"/>
                    </a:ext>
                  </a:extLst>
                </a:gridCol>
              </a:tblGrid>
              <a:tr h="160069">
                <a:tc gridSpan="6">
                  <a:txBody>
                    <a:bodyPr/>
                    <a:lstStyle/>
                    <a:p>
                      <a:pPr indent="306070" algn="ctr">
                        <a:spcAft>
                          <a:spcPts val="0"/>
                        </a:spcAft>
                        <a:tabLst>
                          <a:tab pos="4024630" algn="l"/>
                        </a:tabLst>
                      </a:pPr>
                      <a:r>
                        <a:rPr lang="zh-CN" sz="1800" b="1" kern="100" dirty="0">
                          <a:solidFill>
                            <a:srgbClr val="000000"/>
                          </a:solidFill>
                          <a:effectLst/>
                          <a:latin typeface="Times New Roman"/>
                          <a:ea typeface="黑体"/>
                          <a:cs typeface="Times New Roman"/>
                        </a:rPr>
                        <a:t>表</a:t>
                      </a:r>
                      <a:r>
                        <a:rPr lang="zh-CN" sz="1800" b="1" kern="100" dirty="0">
                          <a:solidFill>
                            <a:srgbClr val="000000"/>
                          </a:solidFill>
                          <a:effectLst/>
                          <a:latin typeface="Calibri"/>
                          <a:ea typeface="黑体"/>
                          <a:cs typeface="Times New Roman"/>
                        </a:rPr>
                        <a:t>3-6 KL25/26</a:t>
                      </a:r>
                      <a:r>
                        <a:rPr lang="zh-CN" sz="1800" b="1" kern="100" dirty="0">
                          <a:solidFill>
                            <a:srgbClr val="000000"/>
                          </a:solidFill>
                          <a:effectLst/>
                          <a:latin typeface="Times New Roman"/>
                          <a:ea typeface="黑体"/>
                          <a:cs typeface="Times New Roman"/>
                        </a:rPr>
                        <a:t>的中断源</a:t>
                      </a:r>
                      <a:endParaRPr lang="zh-CN" sz="1800" b="1" kern="100" dirty="0">
                        <a:solidFill>
                          <a:srgbClr val="000000"/>
                        </a:solidFill>
                        <a:effectLst/>
                        <a:latin typeface="Calibri"/>
                        <a:ea typeface="黑体"/>
                        <a:cs typeface="Times New Roman"/>
                      </a:endParaRPr>
                    </a:p>
                  </a:txBody>
                  <a:tcPr marL="27180" marR="2718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177856">
                <a:tc>
                  <a:txBody>
                    <a:bodyPr/>
                    <a:lstStyle/>
                    <a:p>
                      <a:pPr algn="l">
                        <a:lnSpc>
                          <a:spcPct val="100000"/>
                        </a:lnSpc>
                        <a:spcBef>
                          <a:spcPts val="600"/>
                        </a:spcBef>
                        <a:spcAft>
                          <a:spcPts val="600"/>
                        </a:spcAft>
                      </a:pPr>
                      <a:r>
                        <a:rPr lang="zh-CN" sz="1800" kern="100" dirty="0">
                          <a:effectLst/>
                          <a:latin typeface="Times New Roman"/>
                          <a:ea typeface="宋体"/>
                          <a:cs typeface="Times New Roman"/>
                        </a:rPr>
                        <a:t>中断类型</a:t>
                      </a:r>
                    </a:p>
                  </a:txBody>
                  <a:tcPr marL="27180" marR="271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zh-CN" sz="1800" kern="100">
                          <a:effectLst/>
                          <a:latin typeface="Times New Roman"/>
                          <a:ea typeface="宋体"/>
                          <a:cs typeface="Times New Roman"/>
                        </a:rPr>
                        <a:t>中断向量号</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dirty="0">
                          <a:effectLst/>
                          <a:latin typeface="Times New Roman"/>
                          <a:ea typeface="宋体"/>
                          <a:cs typeface="Times New Roman"/>
                        </a:rPr>
                        <a:t>IRQ</a:t>
                      </a:r>
                      <a:r>
                        <a:rPr lang="zh-CN" sz="1800" kern="100" dirty="0">
                          <a:effectLst/>
                          <a:latin typeface="Times New Roman"/>
                          <a:ea typeface="宋体"/>
                          <a:cs typeface="Times New Roman"/>
                        </a:rPr>
                        <a:t>中断号</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a:effectLst/>
                          <a:latin typeface="Times New Roman"/>
                          <a:ea typeface="宋体"/>
                          <a:cs typeface="Times New Roman"/>
                        </a:rPr>
                        <a:t>IPR</a:t>
                      </a:r>
                      <a:r>
                        <a:rPr lang="zh-CN" sz="1800" kern="100">
                          <a:effectLst/>
                          <a:latin typeface="Times New Roman"/>
                          <a:ea typeface="宋体"/>
                          <a:cs typeface="Times New Roman"/>
                        </a:rPr>
                        <a:t>寄存器号</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zh-CN" sz="1800" kern="100">
                          <a:effectLst/>
                          <a:latin typeface="Times New Roman"/>
                          <a:ea typeface="宋体"/>
                          <a:cs typeface="Times New Roman"/>
                        </a:rPr>
                        <a:t>中断源</a:t>
                      </a:r>
                    </a:p>
                  </a:txBody>
                  <a:tcPr marL="27180" marR="271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zh-CN" sz="1800" kern="100">
                          <a:effectLst/>
                          <a:latin typeface="Times New Roman"/>
                          <a:ea typeface="宋体"/>
                          <a:cs typeface="Times New Roman"/>
                        </a:rPr>
                        <a:t>中断源说明</a:t>
                      </a:r>
                    </a:p>
                  </a:txBody>
                  <a:tcPr marL="27180" marR="27180"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177856">
                <a:tc rowSpan="5">
                  <a:txBody>
                    <a:bodyPr/>
                    <a:lstStyle/>
                    <a:p>
                      <a:pPr algn="l">
                        <a:lnSpc>
                          <a:spcPct val="100000"/>
                        </a:lnSpc>
                        <a:spcBef>
                          <a:spcPts val="600"/>
                        </a:spcBef>
                        <a:spcAft>
                          <a:spcPts val="600"/>
                        </a:spcAft>
                      </a:pPr>
                      <a:r>
                        <a:rPr lang="zh-CN" sz="1800" kern="100" dirty="0">
                          <a:effectLst/>
                          <a:latin typeface="Times New Roman"/>
                          <a:ea typeface="宋体"/>
                          <a:cs typeface="Times New Roman"/>
                        </a:rPr>
                        <a:t>内核</a:t>
                      </a:r>
                    </a:p>
                    <a:p>
                      <a:pPr algn="l">
                        <a:lnSpc>
                          <a:spcPct val="100000"/>
                        </a:lnSpc>
                        <a:spcBef>
                          <a:spcPts val="600"/>
                        </a:spcBef>
                        <a:spcAft>
                          <a:spcPts val="600"/>
                        </a:spcAft>
                      </a:pPr>
                      <a:r>
                        <a:rPr lang="zh-CN" sz="1800" kern="100" dirty="0">
                          <a:effectLst/>
                          <a:latin typeface="Times New Roman"/>
                          <a:ea typeface="宋体"/>
                          <a:cs typeface="Times New Roman"/>
                        </a:rPr>
                        <a:t>中断</a:t>
                      </a:r>
                    </a:p>
                  </a:txBody>
                  <a:tcPr marL="27180" marR="271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a:effectLst/>
                          <a:latin typeface="Times New Roman"/>
                          <a:ea typeface="宋体"/>
                          <a:cs typeface="Times New Roman"/>
                        </a:rPr>
                        <a:t>0</a:t>
                      </a:r>
                      <a:r>
                        <a:rPr lang="zh-CN" sz="1800" kern="100">
                          <a:effectLst/>
                          <a:latin typeface="Times New Roman"/>
                          <a:ea typeface="宋体"/>
                          <a:cs typeface="Times New Roman"/>
                        </a:rPr>
                        <a:t>～</a:t>
                      </a:r>
                      <a:r>
                        <a:rPr lang="en-US" sz="1800" kern="100">
                          <a:effectLst/>
                          <a:latin typeface="Times New Roman"/>
                          <a:ea typeface="宋体"/>
                          <a:cs typeface="Times New Roman"/>
                        </a:rPr>
                        <a:t>3</a:t>
                      </a:r>
                      <a:endParaRPr lang="zh-CN" sz="18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dirty="0">
                          <a:effectLst/>
                          <a:latin typeface="Times New Roman"/>
                          <a:ea typeface="宋体"/>
                          <a:cs typeface="Times New Roman"/>
                        </a:rPr>
                        <a:t> </a:t>
                      </a:r>
                      <a:endParaRPr lang="zh-CN" sz="18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a:effectLst/>
                          <a:latin typeface="Times New Roman"/>
                          <a:ea typeface="宋体"/>
                          <a:cs typeface="Times New Roman"/>
                        </a:rPr>
                        <a:t> </a:t>
                      </a:r>
                      <a:endParaRPr lang="zh-CN" sz="18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a:effectLst/>
                          <a:latin typeface="Times New Roman"/>
                          <a:ea typeface="宋体"/>
                          <a:cs typeface="Times New Roman"/>
                        </a:rPr>
                        <a:t>ARM</a:t>
                      </a:r>
                      <a:r>
                        <a:rPr lang="zh-CN" sz="1800" kern="100">
                          <a:effectLst/>
                          <a:latin typeface="Times New Roman"/>
                          <a:ea typeface="宋体"/>
                          <a:cs typeface="Times New Roman"/>
                        </a:rPr>
                        <a:t>内核</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a:effectLst/>
                          <a:latin typeface="Times New Roman"/>
                          <a:ea typeface="宋体"/>
                          <a:cs typeface="Times New Roman"/>
                        </a:rPr>
                        <a:t> </a:t>
                      </a:r>
                      <a:endParaRPr lang="zh-CN" sz="18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177856">
                <a:tc vMerge="1">
                  <a:txBody>
                    <a:bodyPr/>
                    <a:lstStyle/>
                    <a:p>
                      <a:endParaRPr lang="zh-CN" altLang="en-US"/>
                    </a:p>
                  </a:txBody>
                  <a:tcPr/>
                </a:tc>
                <a:tc>
                  <a:txBody>
                    <a:bodyPr/>
                    <a:lstStyle/>
                    <a:p>
                      <a:pPr algn="l">
                        <a:lnSpc>
                          <a:spcPct val="100000"/>
                        </a:lnSpc>
                        <a:spcBef>
                          <a:spcPts val="600"/>
                        </a:spcBef>
                        <a:spcAft>
                          <a:spcPts val="600"/>
                        </a:spcAft>
                      </a:pPr>
                      <a:r>
                        <a:rPr lang="en-US" sz="1800" kern="100" dirty="0">
                          <a:effectLst/>
                          <a:latin typeface="Times New Roman"/>
                          <a:ea typeface="宋体"/>
                          <a:cs typeface="Times New Roman"/>
                        </a:rPr>
                        <a:t>4</a:t>
                      </a:r>
                      <a:r>
                        <a:rPr lang="zh-CN" sz="1800" kern="100" dirty="0">
                          <a:effectLst/>
                          <a:latin typeface="Times New Roman"/>
                          <a:ea typeface="宋体"/>
                          <a:cs typeface="Times New Roman"/>
                        </a:rPr>
                        <a:t>～</a:t>
                      </a:r>
                      <a:r>
                        <a:rPr lang="en-US" sz="1800" kern="100" dirty="0">
                          <a:effectLst/>
                          <a:latin typeface="Times New Roman"/>
                          <a:ea typeface="宋体"/>
                          <a:cs typeface="Times New Roman"/>
                        </a:rPr>
                        <a:t>10</a:t>
                      </a:r>
                      <a:endParaRPr lang="zh-CN" sz="18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a:effectLst/>
                          <a:latin typeface="Times New Roman"/>
                          <a:ea typeface="宋体"/>
                          <a:cs typeface="Times New Roman"/>
                        </a:rPr>
                        <a:t> </a:t>
                      </a:r>
                      <a:endParaRPr lang="zh-CN" sz="18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dirty="0">
                          <a:effectLst/>
                          <a:latin typeface="Times New Roman"/>
                          <a:ea typeface="宋体"/>
                          <a:cs typeface="Times New Roman"/>
                        </a:rPr>
                        <a:t> </a:t>
                      </a:r>
                      <a:endParaRPr lang="zh-CN" sz="18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zh-CN" sz="1800" kern="100">
                          <a:effectLst/>
                          <a:latin typeface="Times New Roman"/>
                          <a:ea typeface="宋体"/>
                          <a:cs typeface="Times New Roman"/>
                        </a:rPr>
                        <a:t>预留</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dirty="0">
                          <a:effectLst/>
                          <a:latin typeface="Times New Roman"/>
                          <a:ea typeface="宋体"/>
                          <a:cs typeface="Times New Roman"/>
                        </a:rPr>
                        <a:t> </a:t>
                      </a:r>
                      <a:endParaRPr lang="zh-CN" sz="18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177856">
                <a:tc vMerge="1">
                  <a:txBody>
                    <a:bodyPr/>
                    <a:lstStyle/>
                    <a:p>
                      <a:endParaRPr lang="zh-CN" altLang="en-US"/>
                    </a:p>
                  </a:txBody>
                  <a:tcPr/>
                </a:tc>
                <a:tc>
                  <a:txBody>
                    <a:bodyPr/>
                    <a:lstStyle/>
                    <a:p>
                      <a:pPr algn="l">
                        <a:lnSpc>
                          <a:spcPct val="100000"/>
                        </a:lnSpc>
                        <a:spcBef>
                          <a:spcPts val="600"/>
                        </a:spcBef>
                        <a:spcAft>
                          <a:spcPts val="600"/>
                        </a:spcAft>
                      </a:pPr>
                      <a:r>
                        <a:rPr lang="en-US" sz="1800" kern="100" dirty="0">
                          <a:effectLst/>
                          <a:latin typeface="Times New Roman"/>
                          <a:ea typeface="宋体"/>
                          <a:cs typeface="Times New Roman"/>
                        </a:rPr>
                        <a:t>11</a:t>
                      </a:r>
                      <a:endParaRPr lang="zh-CN" sz="18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a:effectLst/>
                          <a:latin typeface="Times New Roman"/>
                          <a:ea typeface="宋体"/>
                          <a:cs typeface="Times New Roman"/>
                        </a:rPr>
                        <a:t> </a:t>
                      </a:r>
                      <a:endParaRPr lang="zh-CN" sz="18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a:effectLst/>
                          <a:latin typeface="Times New Roman"/>
                          <a:ea typeface="宋体"/>
                          <a:cs typeface="Times New Roman"/>
                        </a:rPr>
                        <a:t> </a:t>
                      </a:r>
                      <a:endParaRPr lang="zh-CN" sz="18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dirty="0">
                          <a:effectLst/>
                          <a:latin typeface="Times New Roman"/>
                          <a:ea typeface="宋体"/>
                          <a:cs typeface="Times New Roman"/>
                        </a:rPr>
                        <a:t>ARM</a:t>
                      </a:r>
                      <a:r>
                        <a:rPr lang="zh-CN" sz="1800" kern="100" dirty="0">
                          <a:effectLst/>
                          <a:latin typeface="Times New Roman"/>
                          <a:ea typeface="宋体"/>
                          <a:cs typeface="Times New Roman"/>
                        </a:rPr>
                        <a:t>内核</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dirty="0">
                          <a:effectLst/>
                          <a:latin typeface="Times New Roman"/>
                          <a:ea typeface="宋体"/>
                          <a:cs typeface="Times New Roman"/>
                        </a:rPr>
                        <a:t> </a:t>
                      </a:r>
                      <a:endParaRPr lang="zh-CN" sz="18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177856">
                <a:tc vMerge="1">
                  <a:txBody>
                    <a:bodyPr/>
                    <a:lstStyle/>
                    <a:p>
                      <a:endParaRPr lang="zh-CN" altLang="en-US"/>
                    </a:p>
                  </a:txBody>
                  <a:tcPr/>
                </a:tc>
                <a:tc>
                  <a:txBody>
                    <a:bodyPr/>
                    <a:lstStyle/>
                    <a:p>
                      <a:pPr algn="l">
                        <a:lnSpc>
                          <a:spcPct val="100000"/>
                        </a:lnSpc>
                        <a:spcBef>
                          <a:spcPts val="600"/>
                        </a:spcBef>
                        <a:spcAft>
                          <a:spcPts val="600"/>
                        </a:spcAft>
                      </a:pPr>
                      <a:r>
                        <a:rPr lang="en-US" sz="1800" kern="100" dirty="0">
                          <a:effectLst/>
                          <a:latin typeface="Times New Roman"/>
                          <a:ea typeface="宋体"/>
                          <a:cs typeface="Times New Roman"/>
                        </a:rPr>
                        <a:t>12</a:t>
                      </a:r>
                      <a:r>
                        <a:rPr lang="zh-CN" sz="1800" kern="100" dirty="0">
                          <a:effectLst/>
                          <a:latin typeface="Times New Roman"/>
                          <a:ea typeface="宋体"/>
                          <a:cs typeface="Times New Roman"/>
                        </a:rPr>
                        <a:t>～</a:t>
                      </a:r>
                      <a:r>
                        <a:rPr lang="en-US" sz="1800" kern="100" dirty="0">
                          <a:effectLst/>
                          <a:latin typeface="Times New Roman"/>
                          <a:ea typeface="宋体"/>
                          <a:cs typeface="Times New Roman"/>
                        </a:rPr>
                        <a:t>13</a:t>
                      </a:r>
                      <a:endParaRPr lang="zh-CN" sz="18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a:effectLst/>
                          <a:latin typeface="Times New Roman"/>
                          <a:ea typeface="宋体"/>
                          <a:cs typeface="Times New Roman"/>
                        </a:rPr>
                        <a:t> </a:t>
                      </a:r>
                      <a:endParaRPr lang="zh-CN" sz="18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dirty="0">
                          <a:effectLst/>
                          <a:latin typeface="Times New Roman"/>
                          <a:ea typeface="宋体"/>
                          <a:cs typeface="Times New Roman"/>
                        </a:rPr>
                        <a:t> </a:t>
                      </a:r>
                      <a:endParaRPr lang="zh-CN" sz="18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zh-CN" sz="1800" kern="100" dirty="0">
                          <a:effectLst/>
                          <a:latin typeface="Times New Roman"/>
                          <a:ea typeface="宋体"/>
                          <a:cs typeface="Times New Roman"/>
                        </a:rPr>
                        <a:t>预留</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a:effectLst/>
                          <a:latin typeface="Times New Roman"/>
                          <a:ea typeface="宋体"/>
                          <a:cs typeface="Times New Roman"/>
                        </a:rPr>
                        <a:t> </a:t>
                      </a:r>
                      <a:endParaRPr lang="zh-CN" sz="18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177856">
                <a:tc vMerge="1">
                  <a:txBody>
                    <a:bodyPr/>
                    <a:lstStyle/>
                    <a:p>
                      <a:endParaRPr lang="zh-CN" altLang="en-US"/>
                    </a:p>
                  </a:txBody>
                  <a:tcPr/>
                </a:tc>
                <a:tc>
                  <a:txBody>
                    <a:bodyPr/>
                    <a:lstStyle/>
                    <a:p>
                      <a:pPr algn="l">
                        <a:lnSpc>
                          <a:spcPct val="100000"/>
                        </a:lnSpc>
                        <a:spcBef>
                          <a:spcPts val="600"/>
                        </a:spcBef>
                        <a:spcAft>
                          <a:spcPts val="600"/>
                        </a:spcAft>
                      </a:pPr>
                      <a:r>
                        <a:rPr lang="en-US" sz="1800" kern="100" dirty="0">
                          <a:effectLst/>
                          <a:latin typeface="Times New Roman"/>
                          <a:ea typeface="宋体"/>
                          <a:cs typeface="Times New Roman"/>
                        </a:rPr>
                        <a:t>14</a:t>
                      </a:r>
                      <a:r>
                        <a:rPr lang="zh-CN" sz="1800" kern="100" dirty="0">
                          <a:effectLst/>
                          <a:latin typeface="Times New Roman"/>
                          <a:ea typeface="宋体"/>
                          <a:cs typeface="Times New Roman"/>
                        </a:rPr>
                        <a:t>～</a:t>
                      </a:r>
                      <a:r>
                        <a:rPr lang="en-US" sz="1800" kern="100" dirty="0">
                          <a:effectLst/>
                          <a:latin typeface="Times New Roman"/>
                          <a:ea typeface="宋体"/>
                          <a:cs typeface="Times New Roman"/>
                        </a:rPr>
                        <a:t>15</a:t>
                      </a:r>
                      <a:endParaRPr lang="zh-CN" sz="18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dirty="0">
                          <a:effectLst/>
                          <a:latin typeface="Times New Roman"/>
                          <a:ea typeface="宋体"/>
                          <a:cs typeface="Times New Roman"/>
                        </a:rPr>
                        <a:t> </a:t>
                      </a:r>
                      <a:endParaRPr lang="zh-CN" sz="18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a:effectLst/>
                          <a:latin typeface="Times New Roman"/>
                          <a:ea typeface="宋体"/>
                          <a:cs typeface="Times New Roman"/>
                        </a:rPr>
                        <a:t> </a:t>
                      </a:r>
                      <a:endParaRPr lang="zh-CN" sz="18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dirty="0">
                          <a:effectLst/>
                          <a:latin typeface="Times New Roman"/>
                          <a:ea typeface="宋体"/>
                          <a:cs typeface="Times New Roman"/>
                        </a:rPr>
                        <a:t>ARM</a:t>
                      </a:r>
                      <a:r>
                        <a:rPr lang="zh-CN" sz="1800" kern="100" dirty="0">
                          <a:effectLst/>
                          <a:latin typeface="Times New Roman"/>
                          <a:ea typeface="宋体"/>
                          <a:cs typeface="Times New Roman"/>
                        </a:rPr>
                        <a:t>内核</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a:effectLst/>
                          <a:latin typeface="Times New Roman"/>
                          <a:ea typeface="宋体"/>
                          <a:cs typeface="Times New Roman"/>
                        </a:rPr>
                        <a:t> </a:t>
                      </a:r>
                      <a:endParaRPr lang="zh-CN" sz="1800" kern="10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474355">
                <a:tc>
                  <a:txBody>
                    <a:bodyPr/>
                    <a:lstStyle/>
                    <a:p>
                      <a:pPr algn="l">
                        <a:lnSpc>
                          <a:spcPct val="100000"/>
                        </a:lnSpc>
                        <a:spcBef>
                          <a:spcPts val="0"/>
                        </a:spcBef>
                        <a:spcAft>
                          <a:spcPts val="0"/>
                        </a:spcAft>
                      </a:pPr>
                      <a:r>
                        <a:rPr lang="zh-CN" sz="1800" kern="100" dirty="0" smtClean="0">
                          <a:effectLst/>
                          <a:latin typeface="Times New Roman"/>
                          <a:ea typeface="宋体"/>
                          <a:cs typeface="Times New Roman"/>
                        </a:rPr>
                        <a:t>非内核</a:t>
                      </a:r>
                      <a:endParaRPr lang="zh-CN" sz="1800" kern="100" dirty="0">
                        <a:effectLst/>
                        <a:latin typeface="Times New Roman"/>
                        <a:ea typeface="宋体"/>
                        <a:cs typeface="Times New Roman"/>
                      </a:endParaRPr>
                    </a:p>
                    <a:p>
                      <a:pPr algn="l">
                        <a:lnSpc>
                          <a:spcPct val="100000"/>
                        </a:lnSpc>
                        <a:spcBef>
                          <a:spcPts val="0"/>
                        </a:spcBef>
                        <a:spcAft>
                          <a:spcPts val="0"/>
                        </a:spcAft>
                      </a:pPr>
                      <a:r>
                        <a:rPr lang="zh-CN" sz="1800" kern="100" dirty="0" smtClean="0">
                          <a:effectLst/>
                          <a:latin typeface="Times New Roman"/>
                          <a:ea typeface="宋体"/>
                          <a:cs typeface="Times New Roman"/>
                        </a:rPr>
                        <a:t>中断</a:t>
                      </a:r>
                      <a:endParaRPr lang="zh-CN" sz="1800" kern="100" dirty="0">
                        <a:effectLst/>
                        <a:latin typeface="Times New Roman"/>
                        <a:ea typeface="宋体"/>
                        <a:cs typeface="Times New Roman"/>
                      </a:endParaRPr>
                    </a:p>
                  </a:txBody>
                  <a:tcPr marL="27180" marR="271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dirty="0">
                          <a:effectLst/>
                          <a:latin typeface="Times New Roman"/>
                          <a:ea typeface="宋体"/>
                          <a:cs typeface="Times New Roman"/>
                        </a:rPr>
                        <a:t>16</a:t>
                      </a:r>
                      <a:r>
                        <a:rPr lang="zh-CN" sz="1800" kern="100" dirty="0">
                          <a:effectLst/>
                          <a:latin typeface="Times New Roman"/>
                          <a:ea typeface="宋体"/>
                          <a:cs typeface="Times New Roman"/>
                        </a:rPr>
                        <a:t>～</a:t>
                      </a:r>
                      <a:r>
                        <a:rPr lang="en-US" sz="1800" kern="100" dirty="0">
                          <a:effectLst/>
                          <a:latin typeface="Times New Roman"/>
                          <a:ea typeface="宋体"/>
                          <a:cs typeface="Times New Roman"/>
                        </a:rPr>
                        <a:t>19</a:t>
                      </a:r>
                      <a:endParaRPr lang="zh-CN" sz="18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dirty="0">
                          <a:effectLst/>
                          <a:latin typeface="Times New Roman"/>
                          <a:ea typeface="宋体"/>
                          <a:cs typeface="Times New Roman"/>
                        </a:rPr>
                        <a:t>0</a:t>
                      </a:r>
                      <a:r>
                        <a:rPr lang="zh-CN" sz="1800" kern="100" dirty="0">
                          <a:effectLst/>
                          <a:latin typeface="Times New Roman"/>
                          <a:ea typeface="宋体"/>
                          <a:cs typeface="Times New Roman"/>
                        </a:rPr>
                        <a:t>～</a:t>
                      </a:r>
                      <a:r>
                        <a:rPr lang="en-US" sz="1800" kern="100" dirty="0">
                          <a:effectLst/>
                          <a:latin typeface="Times New Roman"/>
                          <a:ea typeface="宋体"/>
                          <a:cs typeface="Times New Roman"/>
                        </a:rPr>
                        <a:t>3</a:t>
                      </a:r>
                      <a:endParaRPr lang="zh-CN" sz="18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dirty="0">
                          <a:effectLst/>
                          <a:latin typeface="Times New Roman"/>
                          <a:ea typeface="宋体"/>
                          <a:cs typeface="Times New Roman"/>
                        </a:rPr>
                        <a:t>0</a:t>
                      </a:r>
                      <a:endParaRPr lang="zh-CN" sz="18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dirty="0">
                          <a:effectLst/>
                          <a:latin typeface="Times New Roman"/>
                          <a:ea typeface="宋体"/>
                          <a:cs typeface="Times New Roman"/>
                        </a:rPr>
                        <a:t>DMA</a:t>
                      </a:r>
                      <a:endParaRPr lang="zh-CN" sz="1800" kern="100" dirty="0">
                        <a:effectLst/>
                        <a:latin typeface="Times New Roman"/>
                        <a:ea typeface="宋体"/>
                        <a:cs typeface="Times New Roman"/>
                      </a:endParaRP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800" kern="100" dirty="0">
                          <a:effectLst/>
                          <a:latin typeface="Times New Roman"/>
                          <a:ea typeface="宋体"/>
                          <a:cs typeface="Times New Roman"/>
                        </a:rPr>
                        <a:t>DMA</a:t>
                      </a:r>
                      <a:r>
                        <a:rPr lang="zh-CN" sz="1800" kern="100" dirty="0">
                          <a:effectLst/>
                          <a:latin typeface="Times New Roman"/>
                          <a:ea typeface="宋体"/>
                          <a:cs typeface="Times New Roman"/>
                        </a:rPr>
                        <a:t>通道</a:t>
                      </a:r>
                      <a:r>
                        <a:rPr lang="en-US" sz="1800" kern="100" dirty="0">
                          <a:effectLst/>
                          <a:latin typeface="Times New Roman"/>
                          <a:ea typeface="宋体"/>
                          <a:cs typeface="Times New Roman"/>
                        </a:rPr>
                        <a:t>0</a:t>
                      </a:r>
                      <a:r>
                        <a:rPr lang="zh-CN" sz="1800" kern="100" dirty="0">
                          <a:effectLst/>
                          <a:latin typeface="Times New Roman"/>
                          <a:ea typeface="宋体"/>
                          <a:cs typeface="Times New Roman"/>
                        </a:rPr>
                        <a:t>～</a:t>
                      </a:r>
                      <a:r>
                        <a:rPr lang="en-US" sz="1800" kern="100" dirty="0">
                          <a:effectLst/>
                          <a:latin typeface="Times New Roman"/>
                          <a:ea typeface="宋体"/>
                          <a:cs typeface="Times New Roman"/>
                        </a:rPr>
                        <a:t>3</a:t>
                      </a:r>
                      <a:r>
                        <a:rPr lang="zh-CN" sz="1800" kern="100" dirty="0">
                          <a:effectLst/>
                          <a:latin typeface="Times New Roman"/>
                          <a:ea typeface="宋体"/>
                          <a:cs typeface="Times New Roman"/>
                        </a:rPr>
                        <a:t>传输完成或错误</a:t>
                      </a:r>
                    </a:p>
                  </a:txBody>
                  <a:tcPr marL="27180" marR="271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1567866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0454" y="260648"/>
            <a:ext cx="5811206" cy="523220"/>
          </a:xfrm>
          <a:prstGeom prst="rect">
            <a:avLst/>
          </a:prstGeom>
        </p:spPr>
        <p:txBody>
          <a:bodyPr wrap="none">
            <a:spAutoFit/>
          </a:bodyPr>
          <a:lstStyle/>
          <a:p>
            <a:r>
              <a:rPr lang="en-US" altLang="zh-CN" sz="2800" b="1" dirty="0">
                <a:solidFill>
                  <a:schemeClr val="bg1"/>
                </a:solidFill>
                <a:latin typeface="华文新魏" panose="02010800040101010101" pitchFamily="2" charset="-122"/>
                <a:ea typeface="华文新魏" panose="02010800040101010101" pitchFamily="2" charset="-122"/>
              </a:rPr>
              <a:t>3.3 </a:t>
            </a:r>
            <a:r>
              <a:rPr lang="zh-CN" altLang="en-US" sz="2800" b="1" dirty="0">
                <a:solidFill>
                  <a:schemeClr val="bg1"/>
                </a:solidFill>
                <a:latin typeface="华文新魏" panose="02010800040101010101" pitchFamily="2" charset="-122"/>
                <a:ea typeface="华文新魏" panose="02010800040101010101" pitchFamily="2" charset="-122"/>
              </a:rPr>
              <a:t> </a:t>
            </a:r>
            <a:r>
              <a:rPr lang="en-US" altLang="zh-CN" sz="2800" b="1" dirty="0">
                <a:solidFill>
                  <a:schemeClr val="bg1"/>
                </a:solidFill>
                <a:latin typeface="华文新魏" panose="02010800040101010101" pitchFamily="2" charset="-122"/>
                <a:ea typeface="华文新魏" panose="02010800040101010101" pitchFamily="2" charset="-122"/>
              </a:rPr>
              <a:t>KL25/26</a:t>
            </a:r>
            <a:r>
              <a:rPr lang="zh-CN" altLang="en-US" sz="2800" b="1" dirty="0">
                <a:solidFill>
                  <a:schemeClr val="bg1"/>
                </a:solidFill>
                <a:latin typeface="华文新魏" panose="02010800040101010101" pitchFamily="2" charset="-122"/>
                <a:ea typeface="华文新魏" panose="02010800040101010101" pitchFamily="2" charset="-122"/>
              </a:rPr>
              <a:t>系列存储映像与中断源</a:t>
            </a:r>
          </a:p>
        </p:txBody>
      </p:sp>
      <p:sp>
        <p:nvSpPr>
          <p:cNvPr id="5" name="矩形 4"/>
          <p:cNvSpPr/>
          <p:nvPr/>
        </p:nvSpPr>
        <p:spPr>
          <a:xfrm>
            <a:off x="251520" y="790371"/>
            <a:ext cx="4936323" cy="492443"/>
          </a:xfrm>
          <a:prstGeom prst="rect">
            <a:avLst/>
          </a:prstGeom>
        </p:spPr>
        <p:txBody>
          <a:bodyPr wrap="square">
            <a:spAutoFit/>
          </a:bodyPr>
          <a:lstStyle/>
          <a:p>
            <a:pPr lvl="0" eaLnBrk="0" hangingPunct="0">
              <a:spcBef>
                <a:spcPct val="20000"/>
              </a:spcBef>
              <a:buClr>
                <a:srgbClr val="00007D"/>
              </a:buClr>
              <a:buSzPct val="75000"/>
            </a:pPr>
            <a:r>
              <a:rPr lang="zh-CN" altLang="en-US" sz="2600" b="1" dirty="0" smtClean="0">
                <a:solidFill>
                  <a:srgbClr val="C00000"/>
                </a:solidFill>
                <a:latin typeface="黑体" panose="02010609060101010101" pitchFamily="49" charset="-122"/>
                <a:ea typeface="黑体" panose="02010609060101010101" pitchFamily="49" charset="-122"/>
              </a:rPr>
              <a:t>课堂即问即答：</a:t>
            </a:r>
            <a:endParaRPr lang="zh-CN" altLang="en-US" sz="2600" b="1" dirty="0">
              <a:solidFill>
                <a:srgbClr val="C00000"/>
              </a:solidFill>
              <a:latin typeface="黑体" panose="02010609060101010101" pitchFamily="49" charset="-122"/>
              <a:ea typeface="黑体" panose="02010609060101010101" pitchFamily="49" charset="-122"/>
            </a:endParaRPr>
          </a:p>
        </p:txBody>
      </p:sp>
      <p:sp>
        <p:nvSpPr>
          <p:cNvPr id="7" name="灯片编号占位符 6"/>
          <p:cNvSpPr>
            <a:spLocks noGrp="1"/>
          </p:cNvSpPr>
          <p:nvPr>
            <p:ph type="sldNum" sz="quarter" idx="11"/>
          </p:nvPr>
        </p:nvSpPr>
        <p:spPr/>
        <p:txBody>
          <a:bodyPr/>
          <a:lstStyle/>
          <a:p>
            <a:fld id="{EC6778B1-67D4-4AA3-8FD6-2E505E694FD9}" type="slidenum">
              <a:rPr lang="en-US" altLang="zh-CN" smtClean="0"/>
              <a:pPr/>
              <a:t>15</a:t>
            </a:fld>
            <a:endParaRPr lang="en-US" altLang="zh-CN"/>
          </a:p>
        </p:txBody>
      </p:sp>
      <p:sp>
        <p:nvSpPr>
          <p:cNvPr id="11" name="矩形 10"/>
          <p:cNvSpPr/>
          <p:nvPr/>
        </p:nvSpPr>
        <p:spPr>
          <a:xfrm>
            <a:off x="102600" y="1339989"/>
            <a:ext cx="8649287" cy="4031873"/>
          </a:xfrm>
          <a:prstGeom prst="rect">
            <a:avLst/>
          </a:prstGeom>
        </p:spPr>
        <p:txBody>
          <a:bodyPr wrap="square">
            <a:spAutoFit/>
          </a:bodyPr>
          <a:lstStyle/>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）存储映像（</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Memory Mapping</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中断</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中断服务程序</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）中断</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源</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5</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）内核</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中断</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6</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）非内核</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中断</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7</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）中断向量</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序号</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8</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）中断请求（</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Interrupt Request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号</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9</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）中断的优先级</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81093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16</a:t>
            </a:fld>
            <a:endParaRPr lang="en-US" altLang="zh-CN"/>
          </a:p>
        </p:txBody>
      </p:sp>
      <p:sp>
        <p:nvSpPr>
          <p:cNvPr id="8" name="矩形 7"/>
          <p:cNvSpPr/>
          <p:nvPr/>
        </p:nvSpPr>
        <p:spPr>
          <a:xfrm>
            <a:off x="1043608" y="260648"/>
            <a:ext cx="4560864"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3.4 </a:t>
            </a:r>
            <a:r>
              <a:rPr lang="zh-CN" altLang="en-US" sz="3200" b="1" dirty="0" smtClean="0">
                <a:solidFill>
                  <a:schemeClr val="bg1"/>
                </a:solidFill>
                <a:latin typeface="华文新魏" panose="02010800040101010101" pitchFamily="2" charset="-122"/>
                <a:ea typeface="华文新魏" panose="02010800040101010101" pitchFamily="2" charset="-122"/>
              </a:rPr>
              <a:t> </a:t>
            </a:r>
            <a:r>
              <a:rPr lang="en-US" altLang="zh-CN" sz="3200" b="1" dirty="0">
                <a:solidFill>
                  <a:schemeClr val="bg1"/>
                </a:solidFill>
                <a:latin typeface="华文新魏" panose="02010800040101010101" pitchFamily="2" charset="-122"/>
                <a:ea typeface="华文新魏" panose="02010800040101010101" pitchFamily="2" charset="-122"/>
              </a:rPr>
              <a:t>KL25/26</a:t>
            </a:r>
            <a:r>
              <a:rPr lang="zh-CN" altLang="en-US" sz="3200" b="1" dirty="0">
                <a:solidFill>
                  <a:schemeClr val="bg1"/>
                </a:solidFill>
                <a:latin typeface="华文新魏" panose="02010800040101010101" pitchFamily="2" charset="-122"/>
                <a:ea typeface="华文新魏" panose="02010800040101010101" pitchFamily="2" charset="-122"/>
              </a:rPr>
              <a:t>的引脚</a:t>
            </a:r>
            <a:r>
              <a:rPr lang="zh-CN" altLang="en-US" sz="3200" b="1" dirty="0" smtClean="0">
                <a:solidFill>
                  <a:schemeClr val="bg1"/>
                </a:solidFill>
                <a:latin typeface="华文新魏" panose="02010800040101010101" pitchFamily="2" charset="-122"/>
                <a:ea typeface="华文新魏" panose="02010800040101010101" pitchFamily="2" charset="-122"/>
              </a:rPr>
              <a:t>功能</a:t>
            </a:r>
            <a:endParaRPr lang="zh-CN" altLang="en-US" sz="3200" b="1" dirty="0">
              <a:solidFill>
                <a:schemeClr val="bg1"/>
              </a:solidFill>
              <a:latin typeface="华文新魏" panose="02010800040101010101" pitchFamily="2" charset="-122"/>
              <a:ea typeface="华文新魏" panose="02010800040101010101" pitchFamily="2" charset="-122"/>
            </a:endParaRPr>
          </a:p>
        </p:txBody>
      </p:sp>
      <p:pic>
        <p:nvPicPr>
          <p:cNvPr id="5" name="图片 4" descr="未命名.JPG"/>
          <p:cNvPicPr/>
          <p:nvPr/>
        </p:nvPicPr>
        <p:blipFill>
          <a:blip r:embed="rId2" cstate="print"/>
          <a:stretch>
            <a:fillRect/>
          </a:stretch>
        </p:blipFill>
        <p:spPr>
          <a:xfrm>
            <a:off x="827584" y="1453426"/>
            <a:ext cx="7848872" cy="5287942"/>
          </a:xfrm>
          <a:prstGeom prst="rect">
            <a:avLst/>
          </a:prstGeom>
        </p:spPr>
      </p:pic>
      <p:sp>
        <p:nvSpPr>
          <p:cNvPr id="3" name="矩形 2"/>
          <p:cNvSpPr/>
          <p:nvPr/>
        </p:nvSpPr>
        <p:spPr>
          <a:xfrm>
            <a:off x="320653" y="908720"/>
            <a:ext cx="6006773" cy="461665"/>
          </a:xfrm>
          <a:prstGeom prst="rect">
            <a:avLst/>
          </a:prstGeom>
        </p:spPr>
        <p:txBody>
          <a:bodyPr wrap="none">
            <a:spAutoFit/>
          </a:bodyPr>
          <a:lstStyle/>
          <a:p>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80</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引脚</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LQFP</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封装的</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MKL25Z128VLK4</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芯片</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2339752" y="4097397"/>
            <a:ext cx="4698268" cy="1323439"/>
          </a:xfrm>
          <a:prstGeom prst="rect">
            <a:avLst/>
          </a:prstGeom>
        </p:spPr>
        <p:txBody>
          <a:bodyPr wrap="square">
            <a:spAutoFit/>
          </a:bodyPr>
          <a:lstStyle/>
          <a:p>
            <a:r>
              <a:rPr lang="zh-CN" altLang="en-US" sz="2000" b="1" dirty="0" smtClean="0">
                <a:latin typeface="黑体" panose="02010609060101010101" pitchFamily="49" charset="-122"/>
                <a:ea typeface="黑体" panose="02010609060101010101" pitchFamily="49" charset="-122"/>
              </a:rPr>
              <a:t>  每个</a:t>
            </a:r>
            <a:r>
              <a:rPr lang="zh-CN" altLang="en-US" sz="2000" b="1" dirty="0">
                <a:latin typeface="黑体" panose="02010609060101010101" pitchFamily="49" charset="-122"/>
                <a:ea typeface="黑体" panose="02010609060101010101" pitchFamily="49" charset="-122"/>
              </a:rPr>
              <a:t>引脚都可能有多个复用功能，有的引脚有两个复用功能，有的有四个复用功能，实际嵌入式产品的硬件系统设计时必须注意只能使用其中的一个功能。</a:t>
            </a:r>
          </a:p>
        </p:txBody>
      </p:sp>
    </p:spTree>
    <p:extLst>
      <p:ext uri="{BB962C8B-B14F-4D97-AF65-F5344CB8AC3E}">
        <p14:creationId xmlns:p14="http://schemas.microsoft.com/office/powerpoint/2010/main" val="3002056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17</a:t>
            </a:fld>
            <a:endParaRPr lang="en-US" altLang="zh-CN"/>
          </a:p>
        </p:txBody>
      </p:sp>
      <p:sp>
        <p:nvSpPr>
          <p:cNvPr id="8" name="矩形 7"/>
          <p:cNvSpPr/>
          <p:nvPr/>
        </p:nvSpPr>
        <p:spPr>
          <a:xfrm>
            <a:off x="1043608" y="260648"/>
            <a:ext cx="4560864"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3.4 </a:t>
            </a:r>
            <a:r>
              <a:rPr lang="zh-CN" altLang="en-US" sz="3200" b="1" dirty="0" smtClean="0">
                <a:solidFill>
                  <a:schemeClr val="bg1"/>
                </a:solidFill>
                <a:latin typeface="华文新魏" panose="02010800040101010101" pitchFamily="2" charset="-122"/>
                <a:ea typeface="华文新魏" panose="02010800040101010101" pitchFamily="2" charset="-122"/>
              </a:rPr>
              <a:t> </a:t>
            </a:r>
            <a:r>
              <a:rPr lang="en-US" altLang="zh-CN" sz="3200" b="1" dirty="0">
                <a:solidFill>
                  <a:schemeClr val="bg1"/>
                </a:solidFill>
                <a:latin typeface="华文新魏" panose="02010800040101010101" pitchFamily="2" charset="-122"/>
                <a:ea typeface="华文新魏" panose="02010800040101010101" pitchFamily="2" charset="-122"/>
              </a:rPr>
              <a:t>KL25/26</a:t>
            </a:r>
            <a:r>
              <a:rPr lang="zh-CN" altLang="en-US" sz="3200" b="1" dirty="0">
                <a:solidFill>
                  <a:schemeClr val="bg1"/>
                </a:solidFill>
                <a:latin typeface="华文新魏" panose="02010800040101010101" pitchFamily="2" charset="-122"/>
                <a:ea typeface="华文新魏" panose="02010800040101010101" pitchFamily="2" charset="-122"/>
              </a:rPr>
              <a:t>的引脚</a:t>
            </a:r>
            <a:r>
              <a:rPr lang="zh-CN" altLang="en-US" sz="3200" b="1" dirty="0" smtClean="0">
                <a:solidFill>
                  <a:schemeClr val="bg1"/>
                </a:solidFill>
                <a:latin typeface="华文新魏" panose="02010800040101010101" pitchFamily="2" charset="-122"/>
                <a:ea typeface="华文新魏" panose="02010800040101010101" pitchFamily="2" charset="-122"/>
              </a:rPr>
              <a:t>功能</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3" name="矩形 2"/>
          <p:cNvSpPr/>
          <p:nvPr/>
        </p:nvSpPr>
        <p:spPr>
          <a:xfrm>
            <a:off x="320653" y="764704"/>
            <a:ext cx="3339376"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3.4.1 </a:t>
            </a:r>
            <a:r>
              <a:rPr lang="zh-CN"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硬件最小系统引脚</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35496" y="1168876"/>
            <a:ext cx="9036496" cy="1107996"/>
          </a:xfrm>
          <a:prstGeom prst="rect">
            <a:avLst/>
          </a:prstGeom>
        </p:spPr>
        <p:txBody>
          <a:bodyPr wrap="square">
            <a:spAutoFit/>
          </a:bodyPr>
          <a:lstStyle/>
          <a:p>
            <a:pPr marL="342900" indent="-342900" algn="just">
              <a:spcAft>
                <a:spcPts val="0"/>
              </a:spcAft>
              <a:buClr>
                <a:srgbClr val="000099"/>
              </a:buClr>
              <a:buSzPct val="80000"/>
              <a:buFont typeface="Wingdings" panose="05000000000000000000" pitchFamily="2" charset="2"/>
              <a:buChar char="l"/>
            </a:pPr>
            <a:r>
              <a:rPr lang="zh-CN"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一个芯片的硬件最小系统是指可以使内部程序运行所必须的最低规模的外围电路，也可以包括写入器接口电路</a:t>
            </a:r>
            <a:r>
              <a:rPr lang="zh-CN" altLang="zh-CN" sz="22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2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硬件</a:t>
            </a:r>
            <a:r>
              <a:rPr lang="zh-CN" altLang="zh-CN" sz="22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最小系统引脚是我们必须为芯片提供服务的引脚</a:t>
            </a:r>
            <a:r>
              <a:rPr lang="zh-CN" altLang="zh-CN" sz="22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，包括</a:t>
            </a:r>
            <a:r>
              <a:rPr lang="zh-CN"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电源、晶振、复位、</a:t>
            </a:r>
            <a:r>
              <a:rPr lang="en-US"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SWD</a:t>
            </a:r>
            <a:r>
              <a:rPr lang="zh-CN" altLang="zh-CN" sz="22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接口。</a:t>
            </a:r>
            <a:endParaRPr lang="zh-CN" altLang="zh-CN" sz="2200" b="1" kern="100" dirty="0">
              <a:effectLst/>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923262017"/>
              </p:ext>
            </p:extLst>
          </p:nvPr>
        </p:nvGraphicFramePr>
        <p:xfrm>
          <a:off x="611560" y="2276872"/>
          <a:ext cx="8064896" cy="4391054"/>
        </p:xfrm>
        <a:graphic>
          <a:graphicData uri="http://schemas.openxmlformats.org/drawingml/2006/table">
            <a:tbl>
              <a:tblPr firstRow="1" firstCol="1" bandRow="1"/>
              <a:tblGrid>
                <a:gridCol w="723900">
                  <a:extLst>
                    <a:ext uri="{9D8B030D-6E8A-4147-A177-3AD203B41FA5}">
                      <a16:colId xmlns="" xmlns:a16="http://schemas.microsoft.com/office/drawing/2014/main" val="20000"/>
                    </a:ext>
                  </a:extLst>
                </a:gridCol>
                <a:gridCol w="1004292">
                  <a:extLst>
                    <a:ext uri="{9D8B030D-6E8A-4147-A177-3AD203B41FA5}">
                      <a16:colId xmlns="" xmlns:a16="http://schemas.microsoft.com/office/drawing/2014/main" val="20001"/>
                    </a:ext>
                  </a:extLst>
                </a:gridCol>
                <a:gridCol w="1008112">
                  <a:extLst>
                    <a:ext uri="{9D8B030D-6E8A-4147-A177-3AD203B41FA5}">
                      <a16:colId xmlns="" xmlns:a16="http://schemas.microsoft.com/office/drawing/2014/main" val="20002"/>
                    </a:ext>
                  </a:extLst>
                </a:gridCol>
                <a:gridCol w="1224136">
                  <a:extLst>
                    <a:ext uri="{9D8B030D-6E8A-4147-A177-3AD203B41FA5}">
                      <a16:colId xmlns="" xmlns:a16="http://schemas.microsoft.com/office/drawing/2014/main" val="20003"/>
                    </a:ext>
                  </a:extLst>
                </a:gridCol>
                <a:gridCol w="4104456">
                  <a:extLst>
                    <a:ext uri="{9D8B030D-6E8A-4147-A177-3AD203B41FA5}">
                      <a16:colId xmlns="" xmlns:a16="http://schemas.microsoft.com/office/drawing/2014/main" val="20004"/>
                    </a:ext>
                  </a:extLst>
                </a:gridCol>
              </a:tblGrid>
              <a:tr h="237358">
                <a:tc gridSpan="5">
                  <a:txBody>
                    <a:bodyPr/>
                    <a:lstStyle/>
                    <a:p>
                      <a:pPr indent="127000" algn="ctr">
                        <a:spcAft>
                          <a:spcPts val="0"/>
                        </a:spcAft>
                        <a:tabLst>
                          <a:tab pos="4024630" algn="l"/>
                        </a:tabLst>
                      </a:pPr>
                      <a:r>
                        <a:rPr lang="zh-CN" sz="1800" b="1" dirty="0">
                          <a:solidFill>
                            <a:srgbClr val="000000"/>
                          </a:solidFill>
                          <a:effectLst/>
                          <a:latin typeface="Times New Roman"/>
                          <a:ea typeface="黑体"/>
                          <a:cs typeface="Arial Unicode MS"/>
                        </a:rPr>
                        <a:t>表</a:t>
                      </a:r>
                      <a:r>
                        <a:rPr lang="zh-CN" sz="1800" b="1" dirty="0">
                          <a:solidFill>
                            <a:srgbClr val="000000"/>
                          </a:solidFill>
                          <a:effectLst/>
                          <a:latin typeface="Times New Roman"/>
                          <a:ea typeface="宋体"/>
                          <a:cs typeface="Arial Unicode MS"/>
                        </a:rPr>
                        <a:t>3-7 KL25/26</a:t>
                      </a:r>
                      <a:r>
                        <a:rPr lang="zh-CN" sz="1800" b="1" dirty="0">
                          <a:solidFill>
                            <a:srgbClr val="000000"/>
                          </a:solidFill>
                          <a:effectLst/>
                          <a:latin typeface="Times New Roman"/>
                          <a:ea typeface="黑体"/>
                          <a:cs typeface="Arial Unicode MS"/>
                        </a:rPr>
                        <a:t>硬件最小系统引脚表</a:t>
                      </a:r>
                      <a:endParaRPr lang="zh-CN" sz="1800" b="1" dirty="0">
                        <a:solidFill>
                          <a:srgbClr val="000000"/>
                        </a:solidFill>
                        <a:effectLst/>
                        <a:latin typeface="Times New Roman"/>
                        <a:ea typeface="宋体"/>
                        <a:cs typeface="Arial Unicode M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171166">
                <a:tc rowSpan="2">
                  <a:txBody>
                    <a:bodyPr/>
                    <a:lstStyle/>
                    <a:p>
                      <a:pPr indent="127000" algn="l">
                        <a:lnSpc>
                          <a:spcPct val="100000"/>
                        </a:lnSpc>
                        <a:spcAft>
                          <a:spcPts val="0"/>
                        </a:spcAft>
                        <a:tabLst>
                          <a:tab pos="4024630" algn="l"/>
                          <a:tab pos="4024630" algn="l"/>
                        </a:tabLst>
                      </a:pPr>
                      <a:r>
                        <a:rPr lang="zh-CN" sz="1400" kern="0" dirty="0">
                          <a:effectLst/>
                          <a:latin typeface="Times New Roman"/>
                          <a:ea typeface="宋体"/>
                        </a:rPr>
                        <a:t>分类</a:t>
                      </a:r>
                      <a:endParaRPr lang="zh-CN" sz="1400" kern="100" dirty="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l">
                        <a:lnSpc>
                          <a:spcPct val="100000"/>
                        </a:lnSpc>
                        <a:spcAft>
                          <a:spcPts val="0"/>
                        </a:spcAft>
                        <a:tabLst>
                          <a:tab pos="4024630" algn="l"/>
                          <a:tab pos="4024630" algn="l"/>
                        </a:tabLst>
                      </a:pPr>
                      <a:r>
                        <a:rPr lang="zh-CN" sz="1400" kern="0" dirty="0">
                          <a:effectLst/>
                          <a:latin typeface="Times New Roman"/>
                          <a:ea typeface="宋体"/>
                        </a:rPr>
                        <a:t>引脚名</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127000" algn="ctr">
                        <a:lnSpc>
                          <a:spcPts val="1200"/>
                        </a:lnSpc>
                        <a:spcAft>
                          <a:spcPts val="0"/>
                        </a:spcAft>
                        <a:tabLst>
                          <a:tab pos="4024630" algn="l"/>
                          <a:tab pos="4024630" algn="l"/>
                        </a:tabLst>
                      </a:pPr>
                      <a:r>
                        <a:rPr lang="zh-CN" sz="1400" kern="0" dirty="0">
                          <a:effectLst/>
                          <a:latin typeface="Times New Roman"/>
                          <a:ea typeface="宋体"/>
                        </a:rPr>
                        <a:t>引脚号</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2">
                  <a:txBody>
                    <a:bodyPr/>
                    <a:lstStyle/>
                    <a:p>
                      <a:pPr indent="127000" algn="ctr">
                        <a:lnSpc>
                          <a:spcPct val="100000"/>
                        </a:lnSpc>
                        <a:spcAft>
                          <a:spcPts val="0"/>
                        </a:spcAft>
                        <a:tabLst>
                          <a:tab pos="4024630" algn="l"/>
                          <a:tab pos="4024630" algn="l"/>
                        </a:tabLst>
                      </a:pPr>
                      <a:r>
                        <a:rPr lang="zh-CN" sz="1400" kern="0" dirty="0">
                          <a:effectLst/>
                          <a:latin typeface="Times New Roman"/>
                          <a:ea typeface="宋体"/>
                        </a:rPr>
                        <a:t>功能描述</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37358">
                <a:tc vMerge="1">
                  <a:txBody>
                    <a:bodyPr/>
                    <a:lstStyle/>
                    <a:p>
                      <a:endParaRPr lang="zh-CN" altLang="en-US"/>
                    </a:p>
                  </a:txBody>
                  <a:tcPr/>
                </a:tc>
                <a:tc vMerge="1">
                  <a:txBody>
                    <a:bodyPr/>
                    <a:lstStyle/>
                    <a:p>
                      <a:endParaRPr lang="zh-CN" altLang="en-US"/>
                    </a:p>
                  </a:txBody>
                  <a:tcPr/>
                </a:tc>
                <a:tc>
                  <a:txBody>
                    <a:bodyPr/>
                    <a:lstStyle/>
                    <a:p>
                      <a:pPr indent="127000" algn="l">
                        <a:lnSpc>
                          <a:spcPct val="100000"/>
                        </a:lnSpc>
                        <a:spcAft>
                          <a:spcPts val="0"/>
                        </a:spcAft>
                        <a:tabLst>
                          <a:tab pos="4024630" algn="l"/>
                          <a:tab pos="4024630" algn="l"/>
                        </a:tabLst>
                      </a:pPr>
                      <a:r>
                        <a:rPr lang="en-US" sz="1400" kern="0">
                          <a:effectLst/>
                          <a:latin typeface="Times New Roman"/>
                          <a:ea typeface="宋体"/>
                        </a:rPr>
                        <a:t>KL25</a:t>
                      </a:r>
                      <a:endParaRPr lang="zh-CN" sz="1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a:effectLst/>
                          <a:latin typeface="Times New Roman"/>
                          <a:ea typeface="宋体"/>
                        </a:rPr>
                        <a:t>KL26</a:t>
                      </a:r>
                      <a:endParaRPr lang="zh-CN" sz="1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 xmlns:a16="http://schemas.microsoft.com/office/drawing/2014/main" val="10002"/>
                  </a:ext>
                </a:extLst>
              </a:tr>
              <a:tr h="274320">
                <a:tc rowSpan="6">
                  <a:txBody>
                    <a:bodyPr/>
                    <a:lstStyle/>
                    <a:p>
                      <a:pPr indent="127000" algn="l">
                        <a:lnSpc>
                          <a:spcPct val="100000"/>
                        </a:lnSpc>
                        <a:spcAft>
                          <a:spcPts val="0"/>
                        </a:spcAft>
                        <a:tabLst>
                          <a:tab pos="4024630" algn="l"/>
                          <a:tab pos="4024630" algn="l"/>
                        </a:tabLst>
                      </a:pPr>
                      <a:r>
                        <a:rPr lang="zh-CN" sz="1400" kern="0" dirty="0">
                          <a:effectLst/>
                          <a:latin typeface="Times New Roman"/>
                          <a:ea typeface="宋体"/>
                        </a:rPr>
                        <a:t>电</a:t>
                      </a:r>
                      <a:endParaRPr lang="zh-CN" sz="1400" kern="100" dirty="0">
                        <a:effectLst/>
                        <a:latin typeface="Times New Roman"/>
                        <a:ea typeface="宋体"/>
                      </a:endParaRPr>
                    </a:p>
                    <a:p>
                      <a:pPr indent="127000" algn="l">
                        <a:lnSpc>
                          <a:spcPct val="100000"/>
                        </a:lnSpc>
                        <a:spcAft>
                          <a:spcPts val="0"/>
                        </a:spcAft>
                        <a:tabLst>
                          <a:tab pos="4024630" algn="l"/>
                          <a:tab pos="4024630" algn="l"/>
                        </a:tabLst>
                      </a:pPr>
                      <a:r>
                        <a:rPr lang="zh-CN" sz="1400" kern="0" dirty="0">
                          <a:effectLst/>
                          <a:latin typeface="Times New Roman"/>
                          <a:ea typeface="宋体"/>
                        </a:rPr>
                        <a:t>源</a:t>
                      </a:r>
                      <a:endParaRPr lang="zh-CN" sz="1400" kern="100" dirty="0">
                        <a:effectLst/>
                        <a:latin typeface="Times New Roman"/>
                        <a:ea typeface="宋体"/>
                      </a:endParaRPr>
                    </a:p>
                    <a:p>
                      <a:pPr indent="127000" algn="l">
                        <a:lnSpc>
                          <a:spcPct val="100000"/>
                        </a:lnSpc>
                        <a:spcAft>
                          <a:spcPts val="0"/>
                        </a:spcAft>
                        <a:tabLst>
                          <a:tab pos="4024630" algn="l"/>
                          <a:tab pos="4024630" algn="l"/>
                        </a:tabLst>
                      </a:pPr>
                      <a:r>
                        <a:rPr lang="zh-CN" sz="1400" kern="0" dirty="0">
                          <a:effectLst/>
                          <a:latin typeface="Times New Roman"/>
                          <a:ea typeface="宋体"/>
                        </a:rPr>
                        <a:t>输</a:t>
                      </a:r>
                      <a:endParaRPr lang="zh-CN" sz="1400" kern="100" dirty="0">
                        <a:effectLst/>
                        <a:latin typeface="Times New Roman"/>
                        <a:ea typeface="宋体"/>
                      </a:endParaRPr>
                    </a:p>
                    <a:p>
                      <a:pPr indent="127000" algn="l">
                        <a:lnSpc>
                          <a:spcPct val="100000"/>
                        </a:lnSpc>
                        <a:spcAft>
                          <a:spcPts val="0"/>
                        </a:spcAft>
                        <a:tabLst>
                          <a:tab pos="4024630" algn="l"/>
                          <a:tab pos="4024630" algn="l"/>
                        </a:tabLst>
                      </a:pPr>
                      <a:r>
                        <a:rPr lang="zh-CN" sz="1400" kern="0" dirty="0">
                          <a:effectLst/>
                          <a:latin typeface="Times New Roman"/>
                          <a:ea typeface="宋体"/>
                        </a:rPr>
                        <a:t>入</a:t>
                      </a:r>
                      <a:endParaRPr lang="zh-CN" sz="1400" kern="100" dirty="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lnSpc>
                          <a:spcPct val="100000"/>
                        </a:lnSpc>
                        <a:spcAft>
                          <a:spcPts val="0"/>
                        </a:spcAft>
                        <a:tabLst>
                          <a:tab pos="4024630" algn="l"/>
                          <a:tab pos="4024630" algn="l"/>
                        </a:tabLst>
                      </a:pPr>
                      <a:r>
                        <a:rPr lang="en-US" sz="1400" kern="0" dirty="0">
                          <a:effectLst/>
                          <a:latin typeface="Times New Roman"/>
                          <a:ea typeface="宋体"/>
                        </a:rPr>
                        <a:t>VDD</a:t>
                      </a:r>
                      <a:endParaRPr lang="zh-CN" sz="1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lnSpc>
                          <a:spcPct val="100000"/>
                        </a:lnSpc>
                        <a:spcAft>
                          <a:spcPts val="0"/>
                        </a:spcAft>
                        <a:tabLst>
                          <a:tab pos="4024630" algn="l"/>
                          <a:tab pos="4024630" algn="l"/>
                        </a:tabLst>
                      </a:pPr>
                      <a:r>
                        <a:rPr lang="en-US" sz="1400" kern="0" dirty="0">
                          <a:effectLst/>
                          <a:latin typeface="Times New Roman"/>
                          <a:ea typeface="宋体"/>
                        </a:rPr>
                        <a:t>7</a:t>
                      </a:r>
                      <a:r>
                        <a:rPr lang="zh-CN" sz="1400" kern="0" dirty="0">
                          <a:effectLst/>
                          <a:latin typeface="Times New Roman"/>
                          <a:ea typeface="宋体"/>
                        </a:rPr>
                        <a:t>、</a:t>
                      </a:r>
                      <a:r>
                        <a:rPr lang="en-US" sz="1400" kern="0" dirty="0">
                          <a:effectLst/>
                          <a:latin typeface="Times New Roman"/>
                          <a:ea typeface="宋体"/>
                        </a:rPr>
                        <a:t>38</a:t>
                      </a:r>
                      <a:r>
                        <a:rPr lang="zh-CN" sz="1400" kern="0" dirty="0">
                          <a:effectLst/>
                          <a:latin typeface="Times New Roman"/>
                          <a:ea typeface="宋体"/>
                        </a:rPr>
                        <a:t>、</a:t>
                      </a:r>
                      <a:r>
                        <a:rPr lang="en-US" sz="1400" kern="0" dirty="0">
                          <a:effectLst/>
                          <a:latin typeface="Times New Roman"/>
                          <a:ea typeface="宋体"/>
                        </a:rPr>
                        <a:t>60</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a:effectLst/>
                          <a:latin typeface="Times New Roman"/>
                          <a:ea typeface="宋体"/>
                        </a:rPr>
                        <a:t>3</a:t>
                      </a:r>
                      <a:r>
                        <a:rPr lang="zh-CN" sz="1400" kern="0">
                          <a:effectLst/>
                          <a:latin typeface="Times New Roman"/>
                          <a:ea typeface="宋体"/>
                        </a:rPr>
                        <a:t>、</a:t>
                      </a:r>
                      <a:r>
                        <a:rPr lang="en-US" sz="1400" kern="0">
                          <a:effectLst/>
                          <a:latin typeface="Times New Roman"/>
                          <a:ea typeface="宋体"/>
                        </a:rPr>
                        <a:t>30</a:t>
                      </a:r>
                      <a:r>
                        <a:rPr lang="zh-CN" sz="1400" kern="0">
                          <a:effectLst/>
                          <a:latin typeface="Times New Roman"/>
                          <a:ea typeface="宋体"/>
                        </a:rPr>
                        <a:t>、</a:t>
                      </a:r>
                      <a:r>
                        <a:rPr lang="en-US" sz="1400" kern="0">
                          <a:effectLst/>
                          <a:latin typeface="Times New Roman"/>
                          <a:ea typeface="宋体"/>
                        </a:rPr>
                        <a:t>48</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zh-CN" sz="1400" kern="0" dirty="0">
                          <a:effectLst/>
                          <a:latin typeface="Times New Roman"/>
                          <a:ea typeface="宋体"/>
                        </a:rPr>
                        <a:t>电源，典型值：</a:t>
                      </a:r>
                      <a:r>
                        <a:rPr lang="en-US" sz="1400" kern="0" dirty="0">
                          <a:effectLst/>
                          <a:latin typeface="Times New Roman"/>
                          <a:ea typeface="宋体"/>
                        </a:rPr>
                        <a:t>3.3V</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74320">
                <a:tc vMerge="1">
                  <a:txBody>
                    <a:bodyPr/>
                    <a:lstStyle/>
                    <a:p>
                      <a:endParaRPr lang="zh-CN" altLang="en-US"/>
                    </a:p>
                  </a:txBody>
                  <a:tcPr/>
                </a:tc>
                <a:tc>
                  <a:txBody>
                    <a:bodyPr/>
                    <a:lstStyle/>
                    <a:p>
                      <a:pPr marL="0" indent="0" algn="l">
                        <a:lnSpc>
                          <a:spcPct val="100000"/>
                        </a:lnSpc>
                        <a:spcAft>
                          <a:spcPts val="0"/>
                        </a:spcAft>
                        <a:tabLst>
                          <a:tab pos="4024630" algn="l"/>
                          <a:tab pos="4024630" algn="l"/>
                        </a:tabLst>
                      </a:pPr>
                      <a:r>
                        <a:rPr lang="en-US" sz="1400" kern="0" dirty="0">
                          <a:effectLst/>
                          <a:latin typeface="Times New Roman"/>
                          <a:ea typeface="宋体"/>
                        </a:rPr>
                        <a:t>VSS</a:t>
                      </a:r>
                      <a:endParaRPr lang="zh-CN" sz="1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lnSpc>
                          <a:spcPct val="100000"/>
                        </a:lnSpc>
                        <a:spcAft>
                          <a:spcPts val="0"/>
                        </a:spcAft>
                        <a:tabLst>
                          <a:tab pos="4024630" algn="l"/>
                          <a:tab pos="4024630" algn="l"/>
                        </a:tabLst>
                      </a:pPr>
                      <a:r>
                        <a:rPr lang="en-US" sz="1400" kern="0" dirty="0">
                          <a:effectLst/>
                          <a:latin typeface="Times New Roman"/>
                          <a:ea typeface="宋体"/>
                        </a:rPr>
                        <a:t>8</a:t>
                      </a:r>
                      <a:r>
                        <a:rPr lang="zh-CN" sz="1400" kern="0" dirty="0">
                          <a:effectLst/>
                          <a:latin typeface="Times New Roman"/>
                          <a:ea typeface="宋体"/>
                        </a:rPr>
                        <a:t>、</a:t>
                      </a:r>
                      <a:r>
                        <a:rPr lang="en-US" sz="1400" kern="0" dirty="0">
                          <a:effectLst/>
                          <a:latin typeface="Times New Roman"/>
                          <a:ea typeface="宋体"/>
                        </a:rPr>
                        <a:t>39</a:t>
                      </a:r>
                      <a:r>
                        <a:rPr lang="zh-CN" sz="1400" kern="0" dirty="0">
                          <a:effectLst/>
                          <a:latin typeface="Times New Roman"/>
                          <a:ea typeface="宋体"/>
                        </a:rPr>
                        <a:t>、</a:t>
                      </a:r>
                      <a:r>
                        <a:rPr lang="en-US" sz="1400" kern="0" dirty="0">
                          <a:effectLst/>
                          <a:latin typeface="Times New Roman"/>
                          <a:ea typeface="宋体"/>
                        </a:rPr>
                        <a:t>59</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dirty="0">
                          <a:effectLst/>
                          <a:latin typeface="Times New Roman"/>
                          <a:ea typeface="宋体"/>
                        </a:rPr>
                        <a:t>4</a:t>
                      </a:r>
                      <a:r>
                        <a:rPr lang="zh-CN" sz="1400" kern="0" dirty="0">
                          <a:effectLst/>
                          <a:latin typeface="Times New Roman"/>
                          <a:ea typeface="宋体"/>
                        </a:rPr>
                        <a:t>、</a:t>
                      </a:r>
                      <a:r>
                        <a:rPr lang="en-US" sz="1400" kern="0" dirty="0">
                          <a:effectLst/>
                          <a:latin typeface="Times New Roman"/>
                          <a:ea typeface="宋体"/>
                        </a:rPr>
                        <a:t>31</a:t>
                      </a:r>
                      <a:r>
                        <a:rPr lang="zh-CN" sz="1400" kern="0" dirty="0">
                          <a:effectLst/>
                          <a:latin typeface="Times New Roman"/>
                          <a:ea typeface="宋体"/>
                        </a:rPr>
                        <a:t>、</a:t>
                      </a:r>
                      <a:r>
                        <a:rPr lang="en-US" sz="1400" kern="0" dirty="0">
                          <a:effectLst/>
                          <a:latin typeface="Times New Roman"/>
                          <a:ea typeface="宋体"/>
                        </a:rPr>
                        <a:t>47</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zh-CN" sz="1400" kern="0" dirty="0">
                          <a:effectLst/>
                          <a:latin typeface="Times New Roman"/>
                          <a:ea typeface="宋体"/>
                        </a:rPr>
                        <a:t>地，典型值：</a:t>
                      </a:r>
                      <a:r>
                        <a:rPr lang="en-US" sz="1400" kern="0" dirty="0">
                          <a:effectLst/>
                          <a:latin typeface="Times New Roman"/>
                          <a:ea typeface="宋体"/>
                        </a:rPr>
                        <a:t>0V</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474714">
                <a:tc vMerge="1">
                  <a:txBody>
                    <a:bodyPr/>
                    <a:lstStyle/>
                    <a:p>
                      <a:endParaRPr lang="zh-CN" altLang="en-US"/>
                    </a:p>
                  </a:txBody>
                  <a:tcPr/>
                </a:tc>
                <a:tc>
                  <a:txBody>
                    <a:bodyPr/>
                    <a:lstStyle/>
                    <a:p>
                      <a:pPr marL="0" indent="0" algn="l">
                        <a:lnSpc>
                          <a:spcPct val="100000"/>
                        </a:lnSpc>
                        <a:spcAft>
                          <a:spcPts val="0"/>
                        </a:spcAft>
                        <a:tabLst>
                          <a:tab pos="4024630" algn="l"/>
                          <a:tab pos="4024630" algn="l"/>
                        </a:tabLst>
                      </a:pPr>
                      <a:r>
                        <a:rPr lang="en-US" sz="1400" kern="0" dirty="0">
                          <a:effectLst/>
                          <a:latin typeface="Times New Roman"/>
                          <a:ea typeface="宋体"/>
                        </a:rPr>
                        <a:t>VDDA</a:t>
                      </a:r>
                      <a:r>
                        <a:rPr lang="zh-CN" sz="1400" kern="0" dirty="0">
                          <a:effectLst/>
                          <a:latin typeface="Times New Roman"/>
                          <a:ea typeface="宋体"/>
                        </a:rPr>
                        <a:t>，</a:t>
                      </a:r>
                      <a:r>
                        <a:rPr lang="en-US" sz="1400" kern="0" dirty="0">
                          <a:effectLst/>
                          <a:latin typeface="Times New Roman"/>
                          <a:ea typeface="宋体"/>
                        </a:rPr>
                        <a:t>VSSA</a:t>
                      </a:r>
                      <a:endParaRPr lang="zh-CN" sz="1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dirty="0">
                          <a:effectLst/>
                          <a:latin typeface="Times New Roman"/>
                          <a:ea typeface="宋体"/>
                        </a:rPr>
                        <a:t>17</a:t>
                      </a:r>
                      <a:r>
                        <a:rPr lang="zh-CN" sz="1400" kern="0" dirty="0">
                          <a:effectLst/>
                          <a:latin typeface="Times New Roman"/>
                          <a:ea typeface="宋体"/>
                        </a:rPr>
                        <a:t>、</a:t>
                      </a:r>
                      <a:r>
                        <a:rPr lang="en-US" sz="1400" kern="0" dirty="0">
                          <a:effectLst/>
                          <a:latin typeface="Times New Roman"/>
                          <a:ea typeface="宋体"/>
                        </a:rPr>
                        <a:t>20</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dirty="0">
                          <a:effectLst/>
                          <a:latin typeface="Times New Roman"/>
                          <a:ea typeface="宋体"/>
                        </a:rPr>
                        <a:t>13</a:t>
                      </a:r>
                      <a:r>
                        <a:rPr lang="zh-CN" sz="1400" kern="0" dirty="0">
                          <a:effectLst/>
                          <a:latin typeface="Times New Roman"/>
                          <a:ea typeface="宋体"/>
                        </a:rPr>
                        <a:t>、</a:t>
                      </a:r>
                      <a:r>
                        <a:rPr lang="en-US" sz="1400" kern="0" dirty="0">
                          <a:effectLst/>
                          <a:latin typeface="Times New Roman"/>
                          <a:ea typeface="宋体"/>
                        </a:rPr>
                        <a:t>16</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dirty="0">
                          <a:effectLst/>
                          <a:latin typeface="Times New Roman"/>
                          <a:ea typeface="宋体"/>
                        </a:rPr>
                        <a:t>AD</a:t>
                      </a:r>
                      <a:r>
                        <a:rPr lang="zh-CN" sz="1400" kern="0" dirty="0">
                          <a:effectLst/>
                          <a:latin typeface="Times New Roman"/>
                          <a:ea typeface="宋体"/>
                        </a:rPr>
                        <a:t>模块的输入电源，典型值：（</a:t>
                      </a:r>
                      <a:r>
                        <a:rPr lang="en-US" sz="1400" kern="0" dirty="0">
                          <a:effectLst/>
                          <a:latin typeface="Times New Roman"/>
                          <a:ea typeface="宋体"/>
                        </a:rPr>
                        <a:t>3.3V</a:t>
                      </a:r>
                      <a:r>
                        <a:rPr lang="zh-CN" sz="1400" kern="0" dirty="0">
                          <a:effectLst/>
                          <a:latin typeface="Times New Roman"/>
                          <a:ea typeface="宋体"/>
                        </a:rPr>
                        <a:t>、</a:t>
                      </a:r>
                      <a:r>
                        <a:rPr lang="en-US" sz="1400" kern="0" dirty="0">
                          <a:effectLst/>
                          <a:latin typeface="Times New Roman"/>
                          <a:ea typeface="宋体"/>
                        </a:rPr>
                        <a:t>0V</a:t>
                      </a:r>
                      <a:r>
                        <a:rPr lang="zh-CN" sz="1400" kern="0" dirty="0">
                          <a:effectLst/>
                          <a:latin typeface="Times New Roman"/>
                          <a:ea typeface="宋体"/>
                        </a:rPr>
                        <a:t>）</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474714">
                <a:tc vMerge="1">
                  <a:txBody>
                    <a:bodyPr/>
                    <a:lstStyle/>
                    <a:p>
                      <a:endParaRPr lang="zh-CN" altLang="en-US"/>
                    </a:p>
                  </a:txBody>
                  <a:tcPr/>
                </a:tc>
                <a:tc>
                  <a:txBody>
                    <a:bodyPr/>
                    <a:lstStyle/>
                    <a:p>
                      <a:pPr marL="0" indent="0" algn="l">
                        <a:lnSpc>
                          <a:spcPct val="100000"/>
                        </a:lnSpc>
                        <a:spcAft>
                          <a:spcPts val="0"/>
                        </a:spcAft>
                        <a:tabLst>
                          <a:tab pos="4024630" algn="l"/>
                          <a:tab pos="4024630" algn="l"/>
                        </a:tabLst>
                      </a:pPr>
                      <a:r>
                        <a:rPr lang="en-US" sz="1400" kern="0" dirty="0">
                          <a:effectLst/>
                          <a:latin typeface="Times New Roman"/>
                          <a:ea typeface="宋体"/>
                        </a:rPr>
                        <a:t>VREFH</a:t>
                      </a:r>
                      <a:r>
                        <a:rPr lang="zh-CN" sz="1400" kern="0" dirty="0">
                          <a:effectLst/>
                          <a:latin typeface="Times New Roman"/>
                          <a:ea typeface="宋体"/>
                        </a:rPr>
                        <a:t>，</a:t>
                      </a:r>
                      <a:r>
                        <a:rPr lang="en-US" sz="1400" kern="0" dirty="0">
                          <a:effectLst/>
                          <a:latin typeface="Times New Roman"/>
                          <a:ea typeface="宋体"/>
                        </a:rPr>
                        <a:t>VREFL</a:t>
                      </a:r>
                      <a:endParaRPr lang="zh-CN" sz="1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dirty="0">
                          <a:effectLst/>
                          <a:latin typeface="Times New Roman"/>
                          <a:ea typeface="宋体"/>
                        </a:rPr>
                        <a:t>18</a:t>
                      </a:r>
                      <a:r>
                        <a:rPr lang="zh-CN" sz="1400" kern="0" dirty="0">
                          <a:effectLst/>
                          <a:latin typeface="Times New Roman"/>
                          <a:ea typeface="宋体"/>
                        </a:rPr>
                        <a:t>、</a:t>
                      </a:r>
                      <a:r>
                        <a:rPr lang="en-US" sz="1400" kern="0" dirty="0">
                          <a:effectLst/>
                          <a:latin typeface="Times New Roman"/>
                          <a:ea typeface="宋体"/>
                        </a:rPr>
                        <a:t>19</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dirty="0">
                          <a:effectLst/>
                          <a:latin typeface="Times New Roman"/>
                          <a:ea typeface="宋体"/>
                        </a:rPr>
                        <a:t>14</a:t>
                      </a:r>
                      <a:r>
                        <a:rPr lang="zh-CN" sz="1400" kern="0" dirty="0">
                          <a:effectLst/>
                          <a:latin typeface="Times New Roman"/>
                          <a:ea typeface="宋体"/>
                        </a:rPr>
                        <a:t>、</a:t>
                      </a:r>
                      <a:r>
                        <a:rPr lang="en-US" sz="1400" kern="0" dirty="0">
                          <a:effectLst/>
                          <a:latin typeface="Times New Roman"/>
                          <a:ea typeface="宋体"/>
                        </a:rPr>
                        <a:t>15</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dirty="0">
                          <a:effectLst/>
                          <a:latin typeface="Times New Roman"/>
                          <a:ea typeface="宋体"/>
                        </a:rPr>
                        <a:t>AD</a:t>
                      </a:r>
                      <a:r>
                        <a:rPr lang="zh-CN" sz="1400" kern="0" dirty="0">
                          <a:effectLst/>
                          <a:latin typeface="Times New Roman"/>
                          <a:ea typeface="宋体"/>
                        </a:rPr>
                        <a:t>模块的参考电压，典型值：（</a:t>
                      </a:r>
                      <a:r>
                        <a:rPr lang="en-US" sz="1400" kern="0" dirty="0">
                          <a:effectLst/>
                          <a:latin typeface="Times New Roman"/>
                          <a:ea typeface="宋体"/>
                        </a:rPr>
                        <a:t>3.3V</a:t>
                      </a:r>
                      <a:r>
                        <a:rPr lang="zh-CN" sz="1400" kern="0" dirty="0">
                          <a:effectLst/>
                          <a:latin typeface="Times New Roman"/>
                          <a:ea typeface="宋体"/>
                        </a:rPr>
                        <a:t>、</a:t>
                      </a:r>
                      <a:r>
                        <a:rPr lang="en-US" sz="1400" kern="0" dirty="0">
                          <a:effectLst/>
                          <a:latin typeface="Times New Roman"/>
                          <a:ea typeface="宋体"/>
                        </a:rPr>
                        <a:t>0V</a:t>
                      </a:r>
                      <a:r>
                        <a:rPr lang="zh-CN" sz="1400" kern="0" dirty="0">
                          <a:effectLst/>
                          <a:latin typeface="Times New Roman"/>
                          <a:ea typeface="宋体"/>
                        </a:rPr>
                        <a:t>）</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74320">
                <a:tc vMerge="1">
                  <a:txBody>
                    <a:bodyPr/>
                    <a:lstStyle/>
                    <a:p>
                      <a:endParaRPr lang="zh-CN" altLang="en-US"/>
                    </a:p>
                  </a:txBody>
                  <a:tcPr/>
                </a:tc>
                <a:tc>
                  <a:txBody>
                    <a:bodyPr/>
                    <a:lstStyle/>
                    <a:p>
                      <a:pPr marL="0" indent="0" algn="l">
                        <a:lnSpc>
                          <a:spcPct val="100000"/>
                        </a:lnSpc>
                        <a:spcAft>
                          <a:spcPts val="0"/>
                        </a:spcAft>
                        <a:tabLst>
                          <a:tab pos="4024630" algn="l"/>
                          <a:tab pos="4024630" algn="l"/>
                        </a:tabLst>
                      </a:pPr>
                      <a:r>
                        <a:rPr lang="en-US" sz="1400" kern="0" dirty="0">
                          <a:effectLst/>
                          <a:latin typeface="Times New Roman"/>
                          <a:ea typeface="宋体"/>
                        </a:rPr>
                        <a:t>VREGIN</a:t>
                      </a:r>
                      <a:endParaRPr lang="zh-CN" sz="1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dirty="0">
                          <a:effectLst/>
                          <a:latin typeface="Times New Roman"/>
                          <a:ea typeface="宋体"/>
                        </a:rPr>
                        <a:t>12</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a:effectLst/>
                          <a:latin typeface="Times New Roman"/>
                          <a:ea typeface="宋体"/>
                        </a:rPr>
                        <a:t>8</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dirty="0">
                          <a:effectLst/>
                          <a:latin typeface="Times New Roman"/>
                          <a:ea typeface="宋体"/>
                        </a:rPr>
                        <a:t>USB</a:t>
                      </a:r>
                      <a:r>
                        <a:rPr lang="zh-CN" sz="1400" kern="0" dirty="0">
                          <a:effectLst/>
                          <a:latin typeface="Times New Roman"/>
                          <a:ea typeface="宋体"/>
                        </a:rPr>
                        <a:t>模块的参考电压，典型值：</a:t>
                      </a:r>
                      <a:r>
                        <a:rPr lang="en-US" sz="1400" kern="0" dirty="0">
                          <a:effectLst/>
                          <a:latin typeface="Times New Roman"/>
                          <a:ea typeface="宋体"/>
                        </a:rPr>
                        <a:t>5V</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74320">
                <a:tc vMerge="1">
                  <a:txBody>
                    <a:bodyPr/>
                    <a:lstStyle/>
                    <a:p>
                      <a:endParaRPr lang="zh-CN" altLang="en-US"/>
                    </a:p>
                  </a:txBody>
                  <a:tcPr/>
                </a:tc>
                <a:tc>
                  <a:txBody>
                    <a:bodyPr/>
                    <a:lstStyle/>
                    <a:p>
                      <a:pPr marL="0" indent="0" algn="l">
                        <a:lnSpc>
                          <a:spcPct val="100000"/>
                        </a:lnSpc>
                        <a:spcAft>
                          <a:spcPts val="0"/>
                        </a:spcAft>
                        <a:tabLst>
                          <a:tab pos="4024630" algn="l"/>
                          <a:tab pos="4024630" algn="l"/>
                        </a:tabLst>
                      </a:pPr>
                      <a:r>
                        <a:rPr lang="en-US" sz="1400" kern="0" dirty="0">
                          <a:effectLst/>
                          <a:latin typeface="Times New Roman"/>
                          <a:ea typeface="宋体"/>
                        </a:rPr>
                        <a:t>VOUT33</a:t>
                      </a:r>
                      <a:endParaRPr lang="zh-CN" sz="1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dirty="0">
                          <a:effectLst/>
                          <a:latin typeface="Times New Roman"/>
                          <a:ea typeface="宋体"/>
                        </a:rPr>
                        <a:t>11</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dirty="0">
                          <a:effectLst/>
                          <a:latin typeface="Times New Roman"/>
                          <a:ea typeface="宋体"/>
                        </a:rPr>
                        <a:t>7</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dirty="0">
                          <a:effectLst/>
                          <a:latin typeface="Times New Roman"/>
                          <a:ea typeface="宋体"/>
                        </a:rPr>
                        <a:t>USB</a:t>
                      </a:r>
                      <a:r>
                        <a:rPr lang="zh-CN" sz="1400" kern="0" dirty="0">
                          <a:effectLst/>
                          <a:latin typeface="Times New Roman"/>
                          <a:ea typeface="宋体"/>
                        </a:rPr>
                        <a:t>模块电源稳压器输出的电压，典型值：</a:t>
                      </a:r>
                      <a:r>
                        <a:rPr lang="en-US" sz="1400" kern="0" dirty="0">
                          <a:effectLst/>
                          <a:latin typeface="Times New Roman"/>
                          <a:ea typeface="宋体"/>
                        </a:rPr>
                        <a:t>3.3V</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474714">
                <a:tc>
                  <a:txBody>
                    <a:bodyPr/>
                    <a:lstStyle/>
                    <a:p>
                      <a:pPr indent="127000" algn="l">
                        <a:lnSpc>
                          <a:spcPct val="100000"/>
                        </a:lnSpc>
                        <a:spcAft>
                          <a:spcPts val="0"/>
                        </a:spcAft>
                        <a:tabLst>
                          <a:tab pos="4024630" algn="l"/>
                          <a:tab pos="4024630" algn="l"/>
                        </a:tabLst>
                      </a:pPr>
                      <a:r>
                        <a:rPr lang="zh-CN" sz="1400" kern="0">
                          <a:effectLst/>
                          <a:latin typeface="Times New Roman"/>
                          <a:ea typeface="宋体"/>
                        </a:rPr>
                        <a:t>复</a:t>
                      </a:r>
                      <a:endParaRPr lang="zh-CN" sz="1400" kern="100">
                        <a:effectLst/>
                        <a:latin typeface="Times New Roman"/>
                        <a:ea typeface="宋体"/>
                      </a:endParaRPr>
                    </a:p>
                    <a:p>
                      <a:pPr indent="127000" algn="l">
                        <a:lnSpc>
                          <a:spcPct val="100000"/>
                        </a:lnSpc>
                        <a:spcAft>
                          <a:spcPts val="0"/>
                        </a:spcAft>
                        <a:tabLst>
                          <a:tab pos="4024630" algn="l"/>
                          <a:tab pos="4024630" algn="l"/>
                        </a:tabLst>
                      </a:pPr>
                      <a:r>
                        <a:rPr lang="zh-CN" sz="1400" kern="0">
                          <a:effectLst/>
                          <a:latin typeface="Times New Roman"/>
                          <a:ea typeface="宋体"/>
                        </a:rPr>
                        <a:t>位</a:t>
                      </a:r>
                      <a:endParaRPr lang="zh-CN" sz="140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lnSpc>
                          <a:spcPct val="100000"/>
                        </a:lnSpc>
                        <a:spcAft>
                          <a:spcPts val="0"/>
                        </a:spcAft>
                        <a:tabLst>
                          <a:tab pos="4024630" algn="l"/>
                          <a:tab pos="4024630" algn="l"/>
                        </a:tabLst>
                      </a:pPr>
                      <a:r>
                        <a:rPr lang="en-US" sz="1400" kern="0" dirty="0">
                          <a:effectLst/>
                          <a:latin typeface="Times New Roman"/>
                          <a:ea typeface="宋体"/>
                        </a:rPr>
                        <a:t>RESET</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dirty="0">
                          <a:effectLst/>
                          <a:latin typeface="Times New Roman"/>
                          <a:ea typeface="宋体"/>
                        </a:rPr>
                        <a:t>42</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dirty="0">
                          <a:effectLst/>
                          <a:latin typeface="Times New Roman"/>
                          <a:ea typeface="宋体"/>
                        </a:rPr>
                        <a:t>34</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zh-CN" sz="1400" kern="0" dirty="0">
                          <a:effectLst/>
                          <a:latin typeface="Times New Roman"/>
                          <a:ea typeface="宋体"/>
                        </a:rPr>
                        <a:t>双向引脚。有内部上拉电阻。作为输入，拉低可使芯片复位。</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474714">
                <a:tc>
                  <a:txBody>
                    <a:bodyPr/>
                    <a:lstStyle/>
                    <a:p>
                      <a:pPr indent="127000" algn="l">
                        <a:lnSpc>
                          <a:spcPct val="100000"/>
                        </a:lnSpc>
                        <a:spcAft>
                          <a:spcPts val="0"/>
                        </a:spcAft>
                        <a:tabLst>
                          <a:tab pos="4024630" algn="l"/>
                          <a:tab pos="4024630" algn="l"/>
                        </a:tabLst>
                      </a:pPr>
                      <a:r>
                        <a:rPr lang="zh-CN" sz="1400" kern="0">
                          <a:effectLst/>
                          <a:latin typeface="Times New Roman"/>
                          <a:ea typeface="宋体"/>
                        </a:rPr>
                        <a:t>晶振</a:t>
                      </a:r>
                      <a:endParaRPr lang="zh-CN" sz="140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lnSpc>
                          <a:spcPct val="100000"/>
                        </a:lnSpc>
                        <a:spcAft>
                          <a:spcPts val="0"/>
                        </a:spcAft>
                        <a:tabLst>
                          <a:tab pos="4024630" algn="l"/>
                          <a:tab pos="4024630" algn="l"/>
                        </a:tabLst>
                      </a:pPr>
                      <a:r>
                        <a:rPr lang="en-US" sz="1400" kern="0" dirty="0">
                          <a:effectLst/>
                          <a:latin typeface="Times New Roman"/>
                          <a:ea typeface="宋体"/>
                        </a:rPr>
                        <a:t>EXTAL</a:t>
                      </a:r>
                      <a:r>
                        <a:rPr lang="zh-CN" sz="1400" kern="0" dirty="0">
                          <a:effectLst/>
                          <a:latin typeface="Times New Roman"/>
                          <a:ea typeface="宋体"/>
                        </a:rPr>
                        <a:t>，</a:t>
                      </a:r>
                      <a:r>
                        <a:rPr lang="en-US" sz="1400" kern="0" dirty="0">
                          <a:effectLst/>
                          <a:latin typeface="Times New Roman"/>
                          <a:ea typeface="宋体"/>
                        </a:rPr>
                        <a:t>XTAL</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dirty="0">
                          <a:effectLst/>
                          <a:latin typeface="Times New Roman"/>
                          <a:ea typeface="宋体"/>
                        </a:rPr>
                        <a:t>40</a:t>
                      </a:r>
                      <a:r>
                        <a:rPr lang="zh-CN" sz="1400" kern="0" dirty="0">
                          <a:effectLst/>
                          <a:latin typeface="Times New Roman"/>
                          <a:ea typeface="宋体"/>
                        </a:rPr>
                        <a:t>、</a:t>
                      </a:r>
                      <a:r>
                        <a:rPr lang="en-US" sz="1400" kern="0" dirty="0">
                          <a:effectLst/>
                          <a:latin typeface="Times New Roman"/>
                          <a:ea typeface="宋体"/>
                        </a:rPr>
                        <a:t>41</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dirty="0">
                          <a:effectLst/>
                          <a:latin typeface="Times New Roman"/>
                          <a:ea typeface="宋体"/>
                        </a:rPr>
                        <a:t>32</a:t>
                      </a:r>
                      <a:r>
                        <a:rPr lang="zh-CN" sz="1400" kern="0" dirty="0">
                          <a:effectLst/>
                          <a:latin typeface="Times New Roman"/>
                          <a:ea typeface="宋体"/>
                        </a:rPr>
                        <a:t>、</a:t>
                      </a:r>
                      <a:r>
                        <a:rPr lang="en-US" sz="1400" kern="0" dirty="0">
                          <a:effectLst/>
                          <a:latin typeface="Times New Roman"/>
                          <a:ea typeface="宋体"/>
                        </a:rPr>
                        <a:t>33</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zh-CN" sz="1400" kern="0" dirty="0">
                          <a:effectLst/>
                          <a:latin typeface="Times New Roman"/>
                          <a:ea typeface="宋体"/>
                        </a:rPr>
                        <a:t>分别为无源晶振输入、输出引脚</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237358">
                <a:tc rowSpan="2">
                  <a:txBody>
                    <a:bodyPr/>
                    <a:lstStyle/>
                    <a:p>
                      <a:pPr indent="127000" algn="l">
                        <a:lnSpc>
                          <a:spcPct val="100000"/>
                        </a:lnSpc>
                        <a:spcAft>
                          <a:spcPts val="0"/>
                        </a:spcAft>
                        <a:tabLst>
                          <a:tab pos="4024630" algn="l"/>
                          <a:tab pos="4024630" algn="l"/>
                        </a:tabLst>
                      </a:pPr>
                      <a:r>
                        <a:rPr lang="en-US" sz="1400" kern="0">
                          <a:effectLst/>
                          <a:latin typeface="Times New Roman"/>
                          <a:ea typeface="宋体"/>
                        </a:rPr>
                        <a:t>SWD</a:t>
                      </a:r>
                      <a:endParaRPr lang="zh-CN" sz="1400" kern="100">
                        <a:effectLst/>
                        <a:latin typeface="Times New Roman"/>
                        <a:ea typeface="宋体"/>
                      </a:endParaRPr>
                    </a:p>
                    <a:p>
                      <a:pPr indent="127000" algn="l">
                        <a:lnSpc>
                          <a:spcPct val="100000"/>
                        </a:lnSpc>
                        <a:spcAft>
                          <a:spcPts val="0"/>
                        </a:spcAft>
                        <a:tabLst>
                          <a:tab pos="4024630" algn="l"/>
                          <a:tab pos="4024630" algn="l"/>
                        </a:tabLst>
                      </a:pPr>
                      <a:r>
                        <a:rPr lang="zh-CN" sz="1400" kern="0">
                          <a:effectLst/>
                          <a:latin typeface="Times New Roman"/>
                          <a:ea typeface="宋体"/>
                        </a:rPr>
                        <a:t>接口</a:t>
                      </a:r>
                      <a:endParaRPr lang="zh-CN" sz="1400" kern="100">
                        <a:effectLst/>
                        <a:latin typeface="Times New Roman"/>
                        <a:ea typeface="宋体"/>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lnSpc>
                          <a:spcPct val="100000"/>
                        </a:lnSpc>
                        <a:spcAft>
                          <a:spcPts val="0"/>
                        </a:spcAft>
                        <a:tabLst>
                          <a:tab pos="4024630" algn="l"/>
                          <a:tab pos="4024630" algn="l"/>
                        </a:tabLst>
                      </a:pPr>
                      <a:r>
                        <a:rPr lang="en-US" sz="1400" kern="0" dirty="0">
                          <a:effectLst/>
                          <a:latin typeface="Times New Roman"/>
                          <a:ea typeface="宋体"/>
                        </a:rPr>
                        <a:t>SWD_CLK</a:t>
                      </a:r>
                      <a:endParaRPr lang="zh-CN" sz="1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dirty="0">
                          <a:effectLst/>
                          <a:latin typeface="Times New Roman"/>
                          <a:ea typeface="宋体"/>
                        </a:rPr>
                        <a:t>26</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dirty="0">
                          <a:effectLst/>
                          <a:latin typeface="Times New Roman"/>
                          <a:ea typeface="宋体"/>
                        </a:rPr>
                        <a:t>22</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dirty="0">
                          <a:effectLst/>
                          <a:latin typeface="Times New Roman"/>
                          <a:ea typeface="宋体"/>
                        </a:rPr>
                        <a:t>SWD</a:t>
                      </a:r>
                      <a:r>
                        <a:rPr lang="zh-CN" sz="1400" kern="0" dirty="0">
                          <a:effectLst/>
                          <a:latin typeface="Times New Roman"/>
                          <a:ea typeface="宋体"/>
                        </a:rPr>
                        <a:t>时钟信号线</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37358">
                <a:tc vMerge="1">
                  <a:txBody>
                    <a:bodyPr/>
                    <a:lstStyle/>
                    <a:p>
                      <a:endParaRPr lang="zh-CN" altLang="en-US"/>
                    </a:p>
                  </a:txBody>
                  <a:tcPr/>
                </a:tc>
                <a:tc>
                  <a:txBody>
                    <a:bodyPr/>
                    <a:lstStyle/>
                    <a:p>
                      <a:pPr marL="0" indent="0" algn="l">
                        <a:lnSpc>
                          <a:spcPct val="100000"/>
                        </a:lnSpc>
                        <a:spcAft>
                          <a:spcPts val="0"/>
                        </a:spcAft>
                        <a:tabLst>
                          <a:tab pos="4024630" algn="l"/>
                          <a:tab pos="4024630" algn="l"/>
                        </a:tabLst>
                      </a:pPr>
                      <a:r>
                        <a:rPr lang="en-US" sz="1400" kern="0" dirty="0">
                          <a:effectLst/>
                          <a:latin typeface="Times New Roman"/>
                          <a:ea typeface="宋体"/>
                        </a:rPr>
                        <a:t>SWD_DIO</a:t>
                      </a:r>
                      <a:endParaRPr lang="zh-CN" sz="1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dirty="0">
                          <a:effectLst/>
                          <a:latin typeface="Times New Roman"/>
                          <a:ea typeface="宋体"/>
                        </a:rPr>
                        <a:t>29</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a:effectLst/>
                          <a:latin typeface="Times New Roman"/>
                          <a:ea typeface="宋体"/>
                        </a:rPr>
                        <a:t>25</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4024630" algn="l"/>
                        </a:tabLst>
                      </a:pPr>
                      <a:r>
                        <a:rPr lang="en-US" sz="1400" kern="0" dirty="0">
                          <a:effectLst/>
                          <a:latin typeface="Times New Roman"/>
                          <a:ea typeface="宋体"/>
                        </a:rPr>
                        <a:t>SWD</a:t>
                      </a:r>
                      <a:r>
                        <a:rPr lang="zh-CN" sz="1400" kern="0" dirty="0">
                          <a:effectLst/>
                          <a:latin typeface="Times New Roman"/>
                          <a:ea typeface="宋体"/>
                        </a:rPr>
                        <a:t>数据信号线</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37358">
                <a:tc gridSpan="4">
                  <a:txBody>
                    <a:bodyPr/>
                    <a:lstStyle/>
                    <a:p>
                      <a:pPr indent="127000" algn="l">
                        <a:lnSpc>
                          <a:spcPct val="100000"/>
                        </a:lnSpc>
                        <a:spcAft>
                          <a:spcPts val="0"/>
                        </a:spcAft>
                        <a:tabLst>
                          <a:tab pos="4024630" algn="l"/>
                          <a:tab pos="4024630" algn="l"/>
                        </a:tabLst>
                      </a:pPr>
                      <a:r>
                        <a:rPr lang="zh-CN" sz="1400" kern="0">
                          <a:effectLst/>
                          <a:latin typeface="Times New Roman"/>
                          <a:ea typeface="宋体"/>
                        </a:rPr>
                        <a:t>引脚个数统计</a:t>
                      </a:r>
                      <a:endParaRPr lang="zh-CN" sz="1400" kern="100">
                        <a:effectLst/>
                        <a:latin typeface="Times New Roman"/>
                        <a:ea typeface="宋体"/>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127000" algn="l">
                        <a:lnSpc>
                          <a:spcPct val="100000"/>
                        </a:lnSpc>
                        <a:spcAft>
                          <a:spcPts val="0"/>
                        </a:spcAft>
                        <a:tabLst>
                          <a:tab pos="4024630" algn="l"/>
                          <a:tab pos="4024630" algn="l"/>
                        </a:tabLst>
                      </a:pPr>
                      <a:r>
                        <a:rPr lang="zh-CN" sz="1400" kern="0" dirty="0">
                          <a:effectLst/>
                          <a:latin typeface="Times New Roman"/>
                          <a:ea typeface="宋体"/>
                        </a:rPr>
                        <a:t>硬件最小系统引脚均为</a:t>
                      </a:r>
                      <a:r>
                        <a:rPr lang="en-US" sz="1400" kern="0" dirty="0">
                          <a:effectLst/>
                          <a:latin typeface="Times New Roman"/>
                          <a:ea typeface="宋体"/>
                        </a:rPr>
                        <a:t>17</a:t>
                      </a:r>
                      <a:r>
                        <a:rPr lang="zh-CN" sz="1400" kern="0" dirty="0">
                          <a:effectLst/>
                          <a:latin typeface="Times New Roman"/>
                          <a:ea typeface="宋体"/>
                        </a:rPr>
                        <a:t>个</a:t>
                      </a:r>
                      <a:endParaRPr lang="zh-CN" sz="1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bl>
          </a:graphicData>
        </a:graphic>
      </p:graphicFrame>
      <p:sp>
        <p:nvSpPr>
          <p:cNvPr id="12" name="Rectangle 4"/>
          <p:cNvSpPr>
            <a:spLocks noChangeArrowheads="1"/>
          </p:cNvSpPr>
          <p:nvPr/>
        </p:nvSpPr>
        <p:spPr bwMode="auto">
          <a:xfrm>
            <a:off x="1022350" y="216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302997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18</a:t>
            </a:fld>
            <a:endParaRPr lang="en-US" altLang="zh-CN"/>
          </a:p>
        </p:txBody>
      </p:sp>
      <p:sp>
        <p:nvSpPr>
          <p:cNvPr id="8" name="矩形 7"/>
          <p:cNvSpPr/>
          <p:nvPr/>
        </p:nvSpPr>
        <p:spPr>
          <a:xfrm>
            <a:off x="1043608" y="260648"/>
            <a:ext cx="4560864"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3.4 </a:t>
            </a:r>
            <a:r>
              <a:rPr lang="zh-CN" altLang="en-US" sz="3200" b="1" dirty="0" smtClean="0">
                <a:solidFill>
                  <a:schemeClr val="bg1"/>
                </a:solidFill>
                <a:latin typeface="华文新魏" panose="02010800040101010101" pitchFamily="2" charset="-122"/>
                <a:ea typeface="华文新魏" panose="02010800040101010101" pitchFamily="2" charset="-122"/>
              </a:rPr>
              <a:t> </a:t>
            </a:r>
            <a:r>
              <a:rPr lang="en-US" altLang="zh-CN" sz="3200" b="1" dirty="0">
                <a:solidFill>
                  <a:schemeClr val="bg1"/>
                </a:solidFill>
                <a:latin typeface="华文新魏" panose="02010800040101010101" pitchFamily="2" charset="-122"/>
                <a:ea typeface="华文新魏" panose="02010800040101010101" pitchFamily="2" charset="-122"/>
              </a:rPr>
              <a:t>KL25/26</a:t>
            </a:r>
            <a:r>
              <a:rPr lang="zh-CN" altLang="en-US" sz="3200" b="1" dirty="0">
                <a:solidFill>
                  <a:schemeClr val="bg1"/>
                </a:solidFill>
                <a:latin typeface="华文新魏" panose="02010800040101010101" pitchFamily="2" charset="-122"/>
                <a:ea typeface="华文新魏" panose="02010800040101010101" pitchFamily="2" charset="-122"/>
              </a:rPr>
              <a:t>的引脚</a:t>
            </a:r>
            <a:r>
              <a:rPr lang="zh-CN" altLang="en-US" sz="3200" b="1" dirty="0" smtClean="0">
                <a:solidFill>
                  <a:schemeClr val="bg1"/>
                </a:solidFill>
                <a:latin typeface="华文新魏" panose="02010800040101010101" pitchFamily="2" charset="-122"/>
                <a:ea typeface="华文新魏" panose="02010800040101010101" pitchFamily="2" charset="-122"/>
              </a:rPr>
              <a:t>功能</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3" name="矩形 2"/>
          <p:cNvSpPr/>
          <p:nvPr/>
        </p:nvSpPr>
        <p:spPr>
          <a:xfrm>
            <a:off x="190340" y="807095"/>
            <a:ext cx="3661580"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3.4.2 </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对外提供服务的引脚</a:t>
            </a:r>
          </a:p>
        </p:txBody>
      </p:sp>
      <p:sp>
        <p:nvSpPr>
          <p:cNvPr id="12" name="Rectangle 4"/>
          <p:cNvSpPr>
            <a:spLocks noChangeArrowheads="1"/>
          </p:cNvSpPr>
          <p:nvPr/>
        </p:nvSpPr>
        <p:spPr bwMode="auto">
          <a:xfrm>
            <a:off x="1022350" y="216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190340" y="1268760"/>
            <a:ext cx="8630132" cy="830997"/>
          </a:xfrm>
          <a:prstGeom prst="rect">
            <a:avLst/>
          </a:prstGeom>
        </p:spPr>
        <p:txBody>
          <a:bodyPr wrap="square">
            <a:spAutoFit/>
          </a:bodyPr>
          <a:lstStyle/>
          <a:p>
            <a:pPr marL="342900" indent="-342900">
              <a:buClr>
                <a:srgbClr val="000099"/>
              </a:buClr>
              <a:buSzPct val="80000"/>
              <a:buFont typeface="Wingdings" panose="05000000000000000000" pitchFamily="2" charset="2"/>
              <a:buChar char="l"/>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除了需要我们为芯片服务的引脚（最小硬件系统引脚）之外，芯片的其他引脚为我们提供服务</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，称之为</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I/O</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端口</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资源类引脚。</a:t>
            </a:r>
          </a:p>
        </p:txBody>
      </p:sp>
      <p:graphicFrame>
        <p:nvGraphicFramePr>
          <p:cNvPr id="5" name="表格 4"/>
          <p:cNvGraphicFramePr>
            <a:graphicFrameLocks noGrp="1"/>
          </p:cNvGraphicFramePr>
          <p:nvPr>
            <p:extLst>
              <p:ext uri="{D42A27DB-BD31-4B8C-83A1-F6EECF244321}">
                <p14:modId xmlns:p14="http://schemas.microsoft.com/office/powerpoint/2010/main" val="4276404334"/>
              </p:ext>
            </p:extLst>
          </p:nvPr>
        </p:nvGraphicFramePr>
        <p:xfrm>
          <a:off x="395538" y="2204864"/>
          <a:ext cx="8424936" cy="4276252"/>
        </p:xfrm>
        <a:graphic>
          <a:graphicData uri="http://schemas.openxmlformats.org/drawingml/2006/table">
            <a:tbl>
              <a:tblPr firstRow="1" firstCol="1" bandRow="1"/>
              <a:tblGrid>
                <a:gridCol w="786364">
                  <a:extLst>
                    <a:ext uri="{9D8B030D-6E8A-4147-A177-3AD203B41FA5}">
                      <a16:colId xmlns="" xmlns:a16="http://schemas.microsoft.com/office/drawing/2014/main" val="20000"/>
                    </a:ext>
                  </a:extLst>
                </a:gridCol>
                <a:gridCol w="765595">
                  <a:extLst>
                    <a:ext uri="{9D8B030D-6E8A-4147-A177-3AD203B41FA5}">
                      <a16:colId xmlns="" xmlns:a16="http://schemas.microsoft.com/office/drawing/2014/main" val="20001"/>
                    </a:ext>
                  </a:extLst>
                </a:gridCol>
                <a:gridCol w="2984543">
                  <a:extLst>
                    <a:ext uri="{9D8B030D-6E8A-4147-A177-3AD203B41FA5}">
                      <a16:colId xmlns="" xmlns:a16="http://schemas.microsoft.com/office/drawing/2014/main" val="20002"/>
                    </a:ext>
                  </a:extLst>
                </a:gridCol>
                <a:gridCol w="936105">
                  <a:extLst>
                    <a:ext uri="{9D8B030D-6E8A-4147-A177-3AD203B41FA5}">
                      <a16:colId xmlns="" xmlns:a16="http://schemas.microsoft.com/office/drawing/2014/main" val="20003"/>
                    </a:ext>
                  </a:extLst>
                </a:gridCol>
                <a:gridCol w="2952329">
                  <a:extLst>
                    <a:ext uri="{9D8B030D-6E8A-4147-A177-3AD203B41FA5}">
                      <a16:colId xmlns="" xmlns:a16="http://schemas.microsoft.com/office/drawing/2014/main" val="20004"/>
                    </a:ext>
                  </a:extLst>
                </a:gridCol>
              </a:tblGrid>
              <a:tr h="332720">
                <a:tc gridSpan="5">
                  <a:txBody>
                    <a:bodyPr/>
                    <a:lstStyle/>
                    <a:p>
                      <a:pPr marL="0" indent="0" algn="ctr">
                        <a:spcAft>
                          <a:spcPts val="0"/>
                        </a:spcAft>
                        <a:tabLst>
                          <a:tab pos="4024630" algn="l"/>
                        </a:tabLst>
                      </a:pPr>
                      <a:r>
                        <a:rPr lang="zh-CN" sz="1800" b="1" dirty="0">
                          <a:solidFill>
                            <a:schemeClr val="tx1"/>
                          </a:solidFill>
                          <a:effectLst/>
                          <a:latin typeface="Times New Roman"/>
                          <a:ea typeface="黑体"/>
                          <a:cs typeface="Arial Unicode MS"/>
                        </a:rPr>
                        <a:t>表</a:t>
                      </a:r>
                      <a:r>
                        <a:rPr lang="zh-CN" sz="1800" b="1" dirty="0">
                          <a:solidFill>
                            <a:schemeClr val="tx1"/>
                          </a:solidFill>
                          <a:effectLst/>
                          <a:latin typeface="Times New Roman"/>
                          <a:ea typeface="宋体"/>
                          <a:cs typeface="Arial Unicode MS"/>
                        </a:rPr>
                        <a:t>3-8 KL25/26 </a:t>
                      </a:r>
                      <a:r>
                        <a:rPr lang="zh-CN" sz="1800" b="1" dirty="0">
                          <a:solidFill>
                            <a:schemeClr val="tx1"/>
                          </a:solidFill>
                          <a:effectLst/>
                          <a:latin typeface="Times New Roman"/>
                          <a:ea typeface="黑体"/>
                          <a:cs typeface="Arial Unicode MS"/>
                        </a:rPr>
                        <a:t>对外提供</a:t>
                      </a:r>
                      <a:r>
                        <a:rPr lang="zh-CN" sz="1800" b="1" dirty="0">
                          <a:solidFill>
                            <a:schemeClr val="tx1"/>
                          </a:solidFill>
                          <a:effectLst/>
                          <a:latin typeface="Times New Roman"/>
                          <a:ea typeface="宋体"/>
                          <a:cs typeface="Arial Unicode MS"/>
                        </a:rPr>
                        <a:t>I/O</a:t>
                      </a:r>
                      <a:r>
                        <a:rPr lang="zh-CN" sz="1800" b="1" dirty="0">
                          <a:solidFill>
                            <a:schemeClr val="tx1"/>
                          </a:solidFill>
                          <a:effectLst/>
                          <a:latin typeface="Times New Roman"/>
                          <a:ea typeface="黑体"/>
                          <a:cs typeface="Arial Unicode MS"/>
                        </a:rPr>
                        <a:t>端口资源类引脚表</a:t>
                      </a:r>
                      <a:endParaRPr lang="zh-CN" sz="1800" b="1" dirty="0">
                        <a:solidFill>
                          <a:schemeClr val="tx1"/>
                        </a:solidFill>
                        <a:effectLst/>
                        <a:latin typeface="Times New Roman"/>
                        <a:ea typeface="宋体"/>
                        <a:cs typeface="Arial Unicode MS"/>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295748">
                <a:tc>
                  <a:txBody>
                    <a:bodyPr/>
                    <a:lstStyle/>
                    <a:p>
                      <a:pPr indent="127000" algn="l">
                        <a:lnSpc>
                          <a:spcPct val="100000"/>
                        </a:lnSpc>
                        <a:spcBef>
                          <a:spcPts val="600"/>
                        </a:spcBef>
                        <a:spcAft>
                          <a:spcPts val="600"/>
                        </a:spcAft>
                        <a:tabLst>
                          <a:tab pos="4024630" algn="l"/>
                          <a:tab pos="4024630" algn="l"/>
                        </a:tabLst>
                      </a:pPr>
                      <a:r>
                        <a:rPr lang="en-US" sz="1600" kern="0" dirty="0">
                          <a:effectLst/>
                          <a:latin typeface="Times New Roman"/>
                          <a:ea typeface="宋体"/>
                        </a:rPr>
                        <a:t> </a:t>
                      </a:r>
                      <a:endParaRPr lang="zh-CN" sz="1600" kern="100" dirty="0">
                        <a:effectLst/>
                        <a:latin typeface="Times New Roman"/>
                        <a:ea typeface="宋体"/>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127000" algn="l">
                        <a:lnSpc>
                          <a:spcPct val="100000"/>
                        </a:lnSpc>
                        <a:spcBef>
                          <a:spcPts val="600"/>
                        </a:spcBef>
                        <a:spcAft>
                          <a:spcPts val="600"/>
                        </a:spcAft>
                        <a:tabLst>
                          <a:tab pos="4024630" algn="l"/>
                          <a:tab pos="4024630" algn="l"/>
                        </a:tabLst>
                      </a:pPr>
                      <a:r>
                        <a:rPr lang="en-US" sz="1600" kern="0" dirty="0">
                          <a:effectLst/>
                          <a:latin typeface="Times New Roman"/>
                          <a:ea typeface="宋体"/>
                        </a:rPr>
                        <a:t>KL25</a:t>
                      </a:r>
                      <a:endParaRPr lang="zh-CN" sz="16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indent="127000" algn="l">
                        <a:lnSpc>
                          <a:spcPct val="100000"/>
                        </a:lnSpc>
                        <a:spcBef>
                          <a:spcPts val="600"/>
                        </a:spcBef>
                        <a:spcAft>
                          <a:spcPts val="600"/>
                        </a:spcAft>
                        <a:tabLst>
                          <a:tab pos="4024630" algn="l"/>
                          <a:tab pos="4024630" algn="l"/>
                        </a:tabLst>
                      </a:pPr>
                      <a:r>
                        <a:rPr lang="en-US" sz="1600" kern="0" dirty="0">
                          <a:effectLst/>
                          <a:latin typeface="Times New Roman"/>
                          <a:ea typeface="宋体"/>
                        </a:rPr>
                        <a:t>KL26</a:t>
                      </a:r>
                      <a:endParaRPr lang="zh-CN" sz="16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 xmlns:a16="http://schemas.microsoft.com/office/drawing/2014/main" val="10001"/>
                  </a:ext>
                </a:extLst>
              </a:tr>
              <a:tr h="617821">
                <a:tc>
                  <a:txBody>
                    <a:bodyPr/>
                    <a:lstStyle/>
                    <a:p>
                      <a:pPr marL="0" indent="0" algn="l">
                        <a:lnSpc>
                          <a:spcPct val="100000"/>
                        </a:lnSpc>
                        <a:spcBef>
                          <a:spcPts val="600"/>
                        </a:spcBef>
                        <a:spcAft>
                          <a:spcPts val="600"/>
                        </a:spcAft>
                        <a:tabLst>
                          <a:tab pos="4024630" algn="l"/>
                          <a:tab pos="4024630" algn="l"/>
                        </a:tabLst>
                      </a:pPr>
                      <a:r>
                        <a:rPr lang="zh-CN" sz="1600" kern="0" dirty="0">
                          <a:effectLst/>
                          <a:latin typeface="Times New Roman"/>
                          <a:ea typeface="宋体"/>
                        </a:rPr>
                        <a:t>端口名</a:t>
                      </a:r>
                      <a:endParaRPr lang="zh-CN" sz="1600" kern="100" dirty="0">
                        <a:effectLst/>
                        <a:latin typeface="Times New Roman"/>
                        <a:ea typeface="宋体"/>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lnSpc>
                          <a:spcPct val="100000"/>
                        </a:lnSpc>
                        <a:spcBef>
                          <a:spcPts val="600"/>
                        </a:spcBef>
                        <a:spcAft>
                          <a:spcPts val="600"/>
                        </a:spcAft>
                        <a:tabLst>
                          <a:tab pos="4024630" algn="l"/>
                          <a:tab pos="4024630" algn="l"/>
                        </a:tabLst>
                      </a:pPr>
                      <a:r>
                        <a:rPr lang="zh-CN" sz="1600" kern="0" dirty="0">
                          <a:effectLst/>
                          <a:latin typeface="Times New Roman"/>
                          <a:ea typeface="宋体"/>
                        </a:rPr>
                        <a:t>引脚数（</a:t>
                      </a:r>
                      <a:r>
                        <a:rPr lang="en-US" sz="1600" kern="0" dirty="0">
                          <a:effectLst/>
                          <a:latin typeface="Times New Roman"/>
                          <a:ea typeface="宋体"/>
                        </a:rPr>
                        <a:t>63</a:t>
                      </a:r>
                      <a:r>
                        <a:rPr lang="zh-CN" sz="1600" kern="0" dirty="0">
                          <a:effectLst/>
                          <a:latin typeface="Times New Roman"/>
                          <a:ea typeface="宋体"/>
                        </a:rPr>
                        <a:t>）</a:t>
                      </a:r>
                      <a:endParaRPr lang="zh-CN" sz="16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Bef>
                          <a:spcPts val="600"/>
                        </a:spcBef>
                        <a:spcAft>
                          <a:spcPts val="600"/>
                        </a:spcAft>
                        <a:tabLst>
                          <a:tab pos="4024630" algn="l"/>
                          <a:tab pos="4024630" algn="l"/>
                        </a:tabLst>
                      </a:pPr>
                      <a:r>
                        <a:rPr lang="zh-CN" sz="1600" kern="0" dirty="0">
                          <a:effectLst/>
                          <a:latin typeface="Times New Roman"/>
                          <a:ea typeface="宋体"/>
                        </a:rPr>
                        <a:t>引脚名</a:t>
                      </a:r>
                      <a:endParaRPr lang="zh-CN" sz="16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Bef>
                          <a:spcPts val="600"/>
                        </a:spcBef>
                        <a:spcAft>
                          <a:spcPts val="600"/>
                        </a:spcAft>
                        <a:tabLst>
                          <a:tab pos="4024630" algn="l"/>
                          <a:tab pos="4024630" algn="l"/>
                        </a:tabLst>
                      </a:pPr>
                      <a:r>
                        <a:rPr lang="zh-CN" sz="1600" kern="0" dirty="0">
                          <a:effectLst/>
                          <a:latin typeface="Times New Roman"/>
                          <a:ea typeface="宋体"/>
                        </a:rPr>
                        <a:t>引脚数（</a:t>
                      </a:r>
                      <a:r>
                        <a:rPr lang="en-US" sz="1600" kern="0" dirty="0">
                          <a:effectLst/>
                          <a:latin typeface="Times New Roman"/>
                          <a:ea typeface="宋体"/>
                        </a:rPr>
                        <a:t>49</a:t>
                      </a:r>
                      <a:r>
                        <a:rPr lang="zh-CN" sz="1600" kern="0" dirty="0">
                          <a:effectLst/>
                          <a:latin typeface="Times New Roman"/>
                          <a:ea typeface="宋体"/>
                        </a:rPr>
                        <a:t>）</a:t>
                      </a:r>
                      <a:endParaRPr lang="zh-CN" sz="16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Bef>
                          <a:spcPts val="600"/>
                        </a:spcBef>
                        <a:spcAft>
                          <a:spcPts val="600"/>
                        </a:spcAft>
                        <a:tabLst>
                          <a:tab pos="4024630" algn="l"/>
                          <a:tab pos="4024630" algn="l"/>
                        </a:tabLst>
                      </a:pPr>
                      <a:r>
                        <a:rPr lang="zh-CN" sz="1600" kern="0" dirty="0">
                          <a:effectLst/>
                          <a:latin typeface="Times New Roman"/>
                          <a:ea typeface="宋体"/>
                        </a:rPr>
                        <a:t>引脚名</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428795">
                <a:tc>
                  <a:txBody>
                    <a:bodyPr/>
                    <a:lstStyle/>
                    <a:p>
                      <a:pPr indent="127000" algn="l">
                        <a:lnSpc>
                          <a:spcPct val="100000"/>
                        </a:lnSpc>
                        <a:spcBef>
                          <a:spcPts val="600"/>
                        </a:spcBef>
                        <a:spcAft>
                          <a:spcPts val="600"/>
                        </a:spcAft>
                        <a:tabLst>
                          <a:tab pos="4024630" algn="l"/>
                          <a:tab pos="4024630" algn="l"/>
                        </a:tabLst>
                      </a:pPr>
                      <a:r>
                        <a:rPr lang="en-US" sz="1600" kern="0">
                          <a:effectLst/>
                          <a:latin typeface="Times New Roman"/>
                          <a:ea typeface="宋体"/>
                        </a:rPr>
                        <a:t>A</a:t>
                      </a:r>
                      <a:endParaRPr lang="zh-CN" sz="160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Bef>
                          <a:spcPts val="600"/>
                        </a:spcBef>
                        <a:spcAft>
                          <a:spcPts val="600"/>
                        </a:spcAft>
                        <a:tabLst>
                          <a:tab pos="4024630" algn="l"/>
                          <a:tab pos="4024630" algn="l"/>
                        </a:tabLst>
                      </a:pPr>
                      <a:r>
                        <a:rPr lang="en-US" sz="1600" kern="0" dirty="0">
                          <a:effectLst/>
                          <a:latin typeface="Times New Roman"/>
                          <a:ea typeface="宋体"/>
                        </a:rPr>
                        <a:t>10</a:t>
                      </a:r>
                      <a:endParaRPr lang="zh-CN" sz="16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lnSpc>
                          <a:spcPct val="100000"/>
                        </a:lnSpc>
                        <a:spcBef>
                          <a:spcPts val="600"/>
                        </a:spcBef>
                        <a:spcAft>
                          <a:spcPts val="600"/>
                        </a:spcAft>
                        <a:tabLst>
                          <a:tab pos="4024630" algn="l"/>
                          <a:tab pos="4024630" algn="l"/>
                        </a:tabLst>
                      </a:pPr>
                      <a:r>
                        <a:rPr lang="en-US" sz="1600" kern="0" dirty="0">
                          <a:effectLst/>
                          <a:latin typeface="Times New Roman"/>
                          <a:ea typeface="宋体"/>
                        </a:rPr>
                        <a:t>PTA[1~2</a:t>
                      </a:r>
                      <a:r>
                        <a:rPr lang="zh-CN" sz="1600" kern="0" dirty="0">
                          <a:effectLst/>
                          <a:latin typeface="Times New Roman"/>
                          <a:ea typeface="宋体"/>
                        </a:rPr>
                        <a:t>、</a:t>
                      </a:r>
                      <a:r>
                        <a:rPr lang="en-US" sz="1600" kern="0" dirty="0">
                          <a:effectLst/>
                          <a:latin typeface="Times New Roman"/>
                          <a:ea typeface="宋体"/>
                        </a:rPr>
                        <a:t>4~5]</a:t>
                      </a:r>
                      <a:r>
                        <a:rPr lang="zh-CN" sz="1600" kern="0" dirty="0">
                          <a:effectLst/>
                          <a:latin typeface="Times New Roman"/>
                          <a:ea typeface="宋体"/>
                        </a:rPr>
                        <a:t>，</a:t>
                      </a:r>
                      <a:r>
                        <a:rPr lang="en-US" sz="1600" kern="0" dirty="0">
                          <a:effectLst/>
                          <a:latin typeface="Times New Roman"/>
                          <a:ea typeface="宋体"/>
                        </a:rPr>
                        <a:t>PTA[12~17]</a:t>
                      </a:r>
                      <a:endParaRPr lang="zh-CN" sz="16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Bef>
                          <a:spcPts val="600"/>
                        </a:spcBef>
                        <a:spcAft>
                          <a:spcPts val="600"/>
                        </a:spcAft>
                        <a:tabLst>
                          <a:tab pos="4024630" algn="l"/>
                          <a:tab pos="4024630" algn="l"/>
                        </a:tabLst>
                      </a:pPr>
                      <a:r>
                        <a:rPr lang="en-US" sz="1600" kern="0" dirty="0">
                          <a:effectLst/>
                          <a:latin typeface="Times New Roman"/>
                          <a:ea typeface="宋体"/>
                        </a:rPr>
                        <a:t>8</a:t>
                      </a:r>
                      <a:endParaRPr lang="zh-CN" sz="16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Bef>
                          <a:spcPts val="600"/>
                        </a:spcBef>
                        <a:spcAft>
                          <a:spcPts val="600"/>
                        </a:spcAft>
                        <a:tabLst>
                          <a:tab pos="4024630" algn="l"/>
                          <a:tab pos="4024630" algn="l"/>
                        </a:tabLst>
                      </a:pPr>
                      <a:r>
                        <a:rPr lang="en-US" sz="1600" kern="0">
                          <a:effectLst/>
                          <a:latin typeface="Times New Roman"/>
                          <a:ea typeface="宋体"/>
                        </a:rPr>
                        <a:t>PTA[0~5]</a:t>
                      </a:r>
                      <a:r>
                        <a:rPr lang="zh-CN" sz="1600" kern="0">
                          <a:effectLst/>
                          <a:latin typeface="Times New Roman"/>
                          <a:ea typeface="宋体"/>
                        </a:rPr>
                        <a:t>，</a:t>
                      </a:r>
                      <a:r>
                        <a:rPr lang="en-US" sz="1600" kern="0">
                          <a:effectLst/>
                          <a:latin typeface="Times New Roman"/>
                          <a:ea typeface="宋体"/>
                        </a:rPr>
                        <a:t>PTA12</a:t>
                      </a:r>
                      <a:r>
                        <a:rPr lang="zh-CN" sz="1600" kern="0">
                          <a:effectLst/>
                          <a:latin typeface="Times New Roman"/>
                          <a:ea typeface="宋体"/>
                        </a:rPr>
                        <a:t>，</a:t>
                      </a:r>
                      <a:r>
                        <a:rPr lang="en-US" sz="1600" kern="0">
                          <a:effectLst/>
                          <a:latin typeface="Times New Roman"/>
                          <a:ea typeface="宋体"/>
                        </a:rPr>
                        <a:t>PTA13</a:t>
                      </a:r>
                      <a:endParaRPr lang="zh-CN" sz="16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643189">
                <a:tc>
                  <a:txBody>
                    <a:bodyPr/>
                    <a:lstStyle/>
                    <a:p>
                      <a:pPr indent="127000" algn="l">
                        <a:lnSpc>
                          <a:spcPct val="100000"/>
                        </a:lnSpc>
                        <a:spcBef>
                          <a:spcPts val="600"/>
                        </a:spcBef>
                        <a:spcAft>
                          <a:spcPts val="600"/>
                        </a:spcAft>
                        <a:tabLst>
                          <a:tab pos="4024630" algn="l"/>
                          <a:tab pos="4024630" algn="l"/>
                        </a:tabLst>
                      </a:pPr>
                      <a:r>
                        <a:rPr lang="en-US" sz="1600" kern="0">
                          <a:effectLst/>
                          <a:latin typeface="Times New Roman"/>
                          <a:ea typeface="宋体"/>
                        </a:rPr>
                        <a:t>B</a:t>
                      </a:r>
                      <a:endParaRPr lang="zh-CN" sz="160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Bef>
                          <a:spcPts val="600"/>
                        </a:spcBef>
                        <a:spcAft>
                          <a:spcPts val="600"/>
                        </a:spcAft>
                        <a:tabLst>
                          <a:tab pos="4024630" algn="l"/>
                          <a:tab pos="4024630" algn="l"/>
                        </a:tabLst>
                      </a:pPr>
                      <a:r>
                        <a:rPr lang="en-US" sz="1600" kern="0">
                          <a:effectLst/>
                          <a:latin typeface="Times New Roman"/>
                          <a:ea typeface="宋体"/>
                        </a:rPr>
                        <a:t>12</a:t>
                      </a:r>
                      <a:endParaRPr lang="zh-CN" sz="16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lnSpc>
                          <a:spcPct val="100000"/>
                        </a:lnSpc>
                        <a:spcBef>
                          <a:spcPts val="600"/>
                        </a:spcBef>
                        <a:spcAft>
                          <a:spcPts val="600"/>
                        </a:spcAft>
                        <a:tabLst>
                          <a:tab pos="4024630" algn="l"/>
                          <a:tab pos="4024630" algn="l"/>
                        </a:tabLst>
                      </a:pPr>
                      <a:r>
                        <a:rPr lang="en-US" sz="1600" kern="0" dirty="0">
                          <a:effectLst/>
                          <a:latin typeface="Times New Roman"/>
                          <a:ea typeface="宋体"/>
                        </a:rPr>
                        <a:t>PTB[0~3]</a:t>
                      </a:r>
                      <a:r>
                        <a:rPr lang="zh-CN" sz="1600" kern="0" dirty="0">
                          <a:effectLst/>
                          <a:latin typeface="Times New Roman"/>
                          <a:ea typeface="宋体"/>
                        </a:rPr>
                        <a:t>，</a:t>
                      </a:r>
                      <a:r>
                        <a:rPr lang="en-US" sz="1600" kern="0" dirty="0">
                          <a:effectLst/>
                          <a:latin typeface="Times New Roman"/>
                          <a:ea typeface="宋体"/>
                        </a:rPr>
                        <a:t>PTB[8~11]</a:t>
                      </a:r>
                      <a:r>
                        <a:rPr lang="zh-CN" sz="1600" kern="0" dirty="0">
                          <a:effectLst/>
                          <a:latin typeface="Times New Roman"/>
                          <a:ea typeface="宋体"/>
                        </a:rPr>
                        <a:t>，</a:t>
                      </a:r>
                      <a:r>
                        <a:rPr lang="en-US" sz="1600" kern="0" dirty="0">
                          <a:effectLst/>
                          <a:latin typeface="Times New Roman"/>
                          <a:ea typeface="宋体"/>
                        </a:rPr>
                        <a:t>PTB[16~19]</a:t>
                      </a:r>
                      <a:endParaRPr lang="zh-CN" sz="16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Bef>
                          <a:spcPts val="600"/>
                        </a:spcBef>
                        <a:spcAft>
                          <a:spcPts val="600"/>
                        </a:spcAft>
                        <a:tabLst>
                          <a:tab pos="4024630" algn="l"/>
                          <a:tab pos="4024630" algn="l"/>
                        </a:tabLst>
                      </a:pPr>
                      <a:r>
                        <a:rPr lang="en-US" sz="1600" kern="0" dirty="0">
                          <a:effectLst/>
                          <a:latin typeface="Times New Roman"/>
                          <a:ea typeface="宋体"/>
                        </a:rPr>
                        <a:t>8</a:t>
                      </a:r>
                      <a:endParaRPr lang="zh-CN" sz="16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Bef>
                          <a:spcPts val="600"/>
                        </a:spcBef>
                        <a:spcAft>
                          <a:spcPts val="600"/>
                        </a:spcAft>
                        <a:tabLst>
                          <a:tab pos="4024630" algn="l"/>
                          <a:tab pos="4024630" algn="l"/>
                        </a:tabLst>
                      </a:pPr>
                      <a:r>
                        <a:rPr lang="en-US" sz="1600" kern="0">
                          <a:effectLst/>
                          <a:latin typeface="Times New Roman"/>
                          <a:ea typeface="宋体"/>
                        </a:rPr>
                        <a:t>PTB[0~3]</a:t>
                      </a:r>
                      <a:r>
                        <a:rPr lang="zh-CN" sz="1600" kern="0">
                          <a:effectLst/>
                          <a:latin typeface="Times New Roman"/>
                          <a:ea typeface="宋体"/>
                        </a:rPr>
                        <a:t>，</a:t>
                      </a:r>
                      <a:r>
                        <a:rPr lang="en-US" sz="1600" kern="0">
                          <a:effectLst/>
                          <a:latin typeface="Times New Roman"/>
                          <a:ea typeface="宋体"/>
                        </a:rPr>
                        <a:t>PTB[16~19]</a:t>
                      </a:r>
                      <a:endParaRPr lang="zh-CN" sz="16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428795">
                <a:tc>
                  <a:txBody>
                    <a:bodyPr/>
                    <a:lstStyle/>
                    <a:p>
                      <a:pPr indent="127000" algn="l">
                        <a:lnSpc>
                          <a:spcPct val="100000"/>
                        </a:lnSpc>
                        <a:spcBef>
                          <a:spcPts val="600"/>
                        </a:spcBef>
                        <a:spcAft>
                          <a:spcPts val="600"/>
                        </a:spcAft>
                        <a:tabLst>
                          <a:tab pos="4024630" algn="l"/>
                          <a:tab pos="4024630" algn="l"/>
                        </a:tabLst>
                      </a:pPr>
                      <a:r>
                        <a:rPr lang="en-US" sz="1600" kern="0">
                          <a:effectLst/>
                          <a:latin typeface="Times New Roman"/>
                          <a:ea typeface="宋体"/>
                        </a:rPr>
                        <a:t>C</a:t>
                      </a:r>
                      <a:endParaRPr lang="zh-CN" sz="160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Bef>
                          <a:spcPts val="600"/>
                        </a:spcBef>
                        <a:spcAft>
                          <a:spcPts val="600"/>
                        </a:spcAft>
                        <a:tabLst>
                          <a:tab pos="4024630" algn="l"/>
                          <a:tab pos="4024630" algn="l"/>
                        </a:tabLst>
                      </a:pPr>
                      <a:r>
                        <a:rPr lang="en-US" sz="1600" kern="0">
                          <a:effectLst/>
                          <a:latin typeface="Times New Roman"/>
                          <a:ea typeface="宋体"/>
                        </a:rPr>
                        <a:t>16</a:t>
                      </a:r>
                      <a:endParaRPr lang="zh-CN" sz="16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lnSpc>
                          <a:spcPct val="100000"/>
                        </a:lnSpc>
                        <a:spcBef>
                          <a:spcPts val="600"/>
                        </a:spcBef>
                        <a:spcAft>
                          <a:spcPts val="600"/>
                        </a:spcAft>
                        <a:tabLst>
                          <a:tab pos="4024630" algn="l"/>
                          <a:tab pos="4024630" algn="l"/>
                        </a:tabLst>
                      </a:pPr>
                      <a:r>
                        <a:rPr lang="en-US" sz="1600" kern="0" dirty="0">
                          <a:effectLst/>
                          <a:latin typeface="Times New Roman"/>
                          <a:ea typeface="宋体"/>
                        </a:rPr>
                        <a:t>PTC[0~13]</a:t>
                      </a:r>
                      <a:r>
                        <a:rPr lang="zh-CN" sz="1600" kern="0" dirty="0">
                          <a:effectLst/>
                          <a:latin typeface="Times New Roman"/>
                          <a:ea typeface="宋体"/>
                        </a:rPr>
                        <a:t>，</a:t>
                      </a:r>
                      <a:r>
                        <a:rPr lang="en-US" sz="1600" kern="0" dirty="0">
                          <a:effectLst/>
                          <a:latin typeface="Times New Roman"/>
                          <a:ea typeface="宋体"/>
                        </a:rPr>
                        <a:t>PTC[16~17]</a:t>
                      </a:r>
                      <a:endParaRPr lang="zh-CN" sz="16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Bef>
                          <a:spcPts val="600"/>
                        </a:spcBef>
                        <a:spcAft>
                          <a:spcPts val="600"/>
                        </a:spcAft>
                        <a:tabLst>
                          <a:tab pos="4024630" algn="l"/>
                          <a:tab pos="4024630" algn="l"/>
                        </a:tabLst>
                      </a:pPr>
                      <a:r>
                        <a:rPr lang="en-US" sz="1600" kern="0" dirty="0">
                          <a:effectLst/>
                          <a:latin typeface="Times New Roman"/>
                          <a:ea typeface="宋体"/>
                        </a:rPr>
                        <a:t>12</a:t>
                      </a:r>
                      <a:endParaRPr lang="zh-CN" sz="16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Bef>
                          <a:spcPts val="600"/>
                        </a:spcBef>
                        <a:spcAft>
                          <a:spcPts val="600"/>
                        </a:spcAft>
                        <a:tabLst>
                          <a:tab pos="4024630" algn="l"/>
                          <a:tab pos="4024630" algn="l"/>
                        </a:tabLst>
                      </a:pPr>
                      <a:r>
                        <a:rPr lang="en-US" sz="1600" kern="0">
                          <a:effectLst/>
                          <a:latin typeface="Times New Roman"/>
                          <a:ea typeface="宋体"/>
                        </a:rPr>
                        <a:t>PTC[0~11]</a:t>
                      </a:r>
                      <a:endParaRPr lang="zh-CN" sz="160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457200">
                <a:tc>
                  <a:txBody>
                    <a:bodyPr/>
                    <a:lstStyle/>
                    <a:p>
                      <a:pPr indent="127000" algn="l">
                        <a:lnSpc>
                          <a:spcPct val="100000"/>
                        </a:lnSpc>
                        <a:spcBef>
                          <a:spcPts val="600"/>
                        </a:spcBef>
                        <a:spcAft>
                          <a:spcPts val="600"/>
                        </a:spcAft>
                        <a:tabLst>
                          <a:tab pos="4024630" algn="l"/>
                          <a:tab pos="4024630" algn="l"/>
                        </a:tabLst>
                      </a:pPr>
                      <a:r>
                        <a:rPr lang="en-US" sz="1600" kern="0" dirty="0">
                          <a:effectLst/>
                          <a:latin typeface="Times New Roman"/>
                          <a:ea typeface="宋体"/>
                        </a:rPr>
                        <a:t>D</a:t>
                      </a:r>
                      <a:endParaRPr lang="zh-CN" sz="1600" kern="100" dirty="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Bef>
                          <a:spcPts val="600"/>
                        </a:spcBef>
                        <a:spcAft>
                          <a:spcPts val="600"/>
                        </a:spcAft>
                        <a:tabLst>
                          <a:tab pos="4024630" algn="l"/>
                          <a:tab pos="4024630" algn="l"/>
                        </a:tabLst>
                      </a:pPr>
                      <a:r>
                        <a:rPr lang="en-US" sz="1600" kern="0" dirty="0">
                          <a:effectLst/>
                          <a:latin typeface="Times New Roman"/>
                          <a:ea typeface="宋体"/>
                        </a:rPr>
                        <a:t>8</a:t>
                      </a:r>
                      <a:endParaRPr lang="zh-CN" sz="16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lnSpc>
                          <a:spcPct val="100000"/>
                        </a:lnSpc>
                        <a:spcBef>
                          <a:spcPts val="600"/>
                        </a:spcBef>
                        <a:spcAft>
                          <a:spcPts val="600"/>
                        </a:spcAft>
                        <a:tabLst>
                          <a:tab pos="4024630" algn="l"/>
                          <a:tab pos="4024630" algn="l"/>
                        </a:tabLst>
                      </a:pPr>
                      <a:r>
                        <a:rPr lang="en-US" sz="1600" kern="0" dirty="0">
                          <a:effectLst/>
                          <a:latin typeface="Times New Roman"/>
                          <a:ea typeface="宋体"/>
                        </a:rPr>
                        <a:t>PTD[0~7]</a:t>
                      </a:r>
                      <a:endParaRPr lang="zh-CN" sz="16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Bef>
                          <a:spcPts val="600"/>
                        </a:spcBef>
                        <a:spcAft>
                          <a:spcPts val="600"/>
                        </a:spcAft>
                        <a:tabLst>
                          <a:tab pos="4024630" algn="l"/>
                          <a:tab pos="4024630" algn="l"/>
                        </a:tabLst>
                      </a:pPr>
                      <a:r>
                        <a:rPr lang="en-US" sz="1600" kern="0" dirty="0">
                          <a:effectLst/>
                          <a:latin typeface="Times New Roman"/>
                          <a:ea typeface="宋体"/>
                        </a:rPr>
                        <a:t>8</a:t>
                      </a:r>
                      <a:endParaRPr lang="zh-CN" sz="16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Bef>
                          <a:spcPts val="600"/>
                        </a:spcBef>
                        <a:spcAft>
                          <a:spcPts val="600"/>
                        </a:spcAft>
                        <a:tabLst>
                          <a:tab pos="4024630" algn="l"/>
                          <a:tab pos="4024630" algn="l"/>
                        </a:tabLst>
                      </a:pPr>
                      <a:r>
                        <a:rPr lang="en-US" sz="1600" kern="0" dirty="0">
                          <a:effectLst/>
                          <a:latin typeface="Times New Roman"/>
                          <a:ea typeface="宋体"/>
                        </a:rPr>
                        <a:t>PTD[0~7]</a:t>
                      </a:r>
                      <a:endParaRPr lang="zh-CN" sz="16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643189">
                <a:tc>
                  <a:txBody>
                    <a:bodyPr/>
                    <a:lstStyle/>
                    <a:p>
                      <a:pPr indent="127000" algn="l">
                        <a:lnSpc>
                          <a:spcPct val="100000"/>
                        </a:lnSpc>
                        <a:spcBef>
                          <a:spcPts val="600"/>
                        </a:spcBef>
                        <a:spcAft>
                          <a:spcPts val="600"/>
                        </a:spcAft>
                        <a:tabLst>
                          <a:tab pos="4024630" algn="l"/>
                          <a:tab pos="4024630" algn="l"/>
                        </a:tabLst>
                      </a:pPr>
                      <a:r>
                        <a:rPr lang="en-US" sz="1600" kern="0">
                          <a:effectLst/>
                          <a:latin typeface="Times New Roman"/>
                          <a:ea typeface="宋体"/>
                        </a:rPr>
                        <a:t>E</a:t>
                      </a:r>
                      <a:endParaRPr lang="zh-CN" sz="160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Bef>
                          <a:spcPts val="600"/>
                        </a:spcBef>
                        <a:spcAft>
                          <a:spcPts val="600"/>
                        </a:spcAft>
                        <a:tabLst>
                          <a:tab pos="4024630" algn="l"/>
                          <a:tab pos="4024630" algn="l"/>
                        </a:tabLst>
                      </a:pPr>
                      <a:r>
                        <a:rPr lang="en-US" sz="1600" kern="0" dirty="0">
                          <a:effectLst/>
                          <a:latin typeface="Times New Roman"/>
                          <a:ea typeface="宋体"/>
                        </a:rPr>
                        <a:t>15</a:t>
                      </a:r>
                      <a:endParaRPr lang="zh-CN" sz="16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lnSpc>
                          <a:spcPct val="100000"/>
                        </a:lnSpc>
                        <a:spcBef>
                          <a:spcPts val="600"/>
                        </a:spcBef>
                        <a:spcAft>
                          <a:spcPts val="600"/>
                        </a:spcAft>
                        <a:tabLst>
                          <a:tab pos="4024630" algn="l"/>
                          <a:tab pos="4024630" algn="l"/>
                        </a:tabLst>
                      </a:pPr>
                      <a:r>
                        <a:rPr lang="en-US" sz="1600" kern="0" dirty="0">
                          <a:effectLst/>
                          <a:latin typeface="Times New Roman"/>
                          <a:ea typeface="宋体"/>
                        </a:rPr>
                        <a:t>PTE[0~5]</a:t>
                      </a:r>
                      <a:r>
                        <a:rPr lang="zh-CN" sz="1600" kern="0" dirty="0">
                          <a:effectLst/>
                          <a:latin typeface="Times New Roman"/>
                          <a:ea typeface="宋体"/>
                        </a:rPr>
                        <a:t>，</a:t>
                      </a:r>
                      <a:r>
                        <a:rPr lang="en-US" sz="1600" kern="0" dirty="0">
                          <a:effectLst/>
                          <a:latin typeface="Times New Roman"/>
                          <a:ea typeface="宋体"/>
                        </a:rPr>
                        <a:t>PTE[20~25]</a:t>
                      </a:r>
                      <a:r>
                        <a:rPr lang="zh-CN" sz="1600" kern="0" dirty="0">
                          <a:effectLst/>
                          <a:latin typeface="Times New Roman"/>
                          <a:ea typeface="宋体"/>
                        </a:rPr>
                        <a:t>，</a:t>
                      </a:r>
                      <a:r>
                        <a:rPr lang="en-US" sz="1600" kern="0" dirty="0">
                          <a:effectLst/>
                          <a:latin typeface="Times New Roman"/>
                          <a:ea typeface="宋体"/>
                        </a:rPr>
                        <a:t>PTE[29~31]</a:t>
                      </a:r>
                      <a:endParaRPr lang="zh-CN" sz="16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Bef>
                          <a:spcPts val="600"/>
                        </a:spcBef>
                        <a:spcAft>
                          <a:spcPts val="600"/>
                        </a:spcAft>
                        <a:tabLst>
                          <a:tab pos="4024630" algn="l"/>
                          <a:tab pos="4024630" algn="l"/>
                        </a:tabLst>
                      </a:pPr>
                      <a:r>
                        <a:rPr lang="en-US" sz="1600" kern="0" dirty="0">
                          <a:effectLst/>
                          <a:latin typeface="Times New Roman"/>
                          <a:ea typeface="宋体"/>
                        </a:rPr>
                        <a:t>11</a:t>
                      </a:r>
                      <a:endParaRPr lang="zh-CN" sz="16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Bef>
                          <a:spcPts val="600"/>
                        </a:spcBef>
                        <a:spcAft>
                          <a:spcPts val="600"/>
                        </a:spcAft>
                        <a:tabLst>
                          <a:tab pos="4024630" algn="l"/>
                          <a:tab pos="4024630" algn="l"/>
                        </a:tabLst>
                      </a:pPr>
                      <a:r>
                        <a:rPr lang="en-US" sz="1600" kern="0" dirty="0">
                          <a:effectLst/>
                          <a:latin typeface="Times New Roman"/>
                          <a:ea typeface="宋体"/>
                        </a:rPr>
                        <a:t>PTE[0~1]</a:t>
                      </a:r>
                      <a:r>
                        <a:rPr lang="zh-CN" sz="1600" kern="0" dirty="0">
                          <a:effectLst/>
                          <a:latin typeface="Times New Roman"/>
                          <a:ea typeface="宋体"/>
                        </a:rPr>
                        <a:t>，</a:t>
                      </a:r>
                      <a:r>
                        <a:rPr lang="en-US" sz="1600" kern="0" dirty="0">
                          <a:effectLst/>
                          <a:latin typeface="Times New Roman"/>
                          <a:ea typeface="宋体"/>
                        </a:rPr>
                        <a:t>PTE[20~25]</a:t>
                      </a:r>
                      <a:r>
                        <a:rPr lang="zh-CN" sz="1600" kern="0" dirty="0">
                          <a:effectLst/>
                          <a:latin typeface="Times New Roman"/>
                          <a:ea typeface="宋体"/>
                        </a:rPr>
                        <a:t>，</a:t>
                      </a:r>
                      <a:r>
                        <a:rPr lang="en-US" sz="1600" kern="0" dirty="0">
                          <a:effectLst/>
                          <a:latin typeface="Times New Roman"/>
                          <a:ea typeface="宋体"/>
                        </a:rPr>
                        <a:t>PTE[29~31]</a:t>
                      </a:r>
                      <a:endParaRPr lang="zh-CN" sz="16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428795">
                <a:tc>
                  <a:txBody>
                    <a:bodyPr/>
                    <a:lstStyle/>
                    <a:p>
                      <a:pPr indent="127000" algn="l">
                        <a:lnSpc>
                          <a:spcPct val="100000"/>
                        </a:lnSpc>
                        <a:spcBef>
                          <a:spcPts val="600"/>
                        </a:spcBef>
                        <a:spcAft>
                          <a:spcPts val="600"/>
                        </a:spcAft>
                        <a:tabLst>
                          <a:tab pos="4024630" algn="l"/>
                          <a:tab pos="4024630" algn="l"/>
                        </a:tabLst>
                      </a:pPr>
                      <a:r>
                        <a:rPr lang="zh-CN" sz="1600" kern="0">
                          <a:effectLst/>
                          <a:latin typeface="Times New Roman"/>
                          <a:ea typeface="宋体"/>
                        </a:rPr>
                        <a:t>其他</a:t>
                      </a:r>
                      <a:endParaRPr lang="zh-CN" sz="160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Bef>
                          <a:spcPts val="600"/>
                        </a:spcBef>
                        <a:spcAft>
                          <a:spcPts val="600"/>
                        </a:spcAft>
                        <a:tabLst>
                          <a:tab pos="4024630" algn="l"/>
                          <a:tab pos="4024630" algn="l"/>
                        </a:tabLst>
                      </a:pPr>
                      <a:r>
                        <a:rPr lang="en-US" sz="1600" kern="0" dirty="0">
                          <a:effectLst/>
                          <a:latin typeface="Times New Roman"/>
                          <a:ea typeface="宋体"/>
                        </a:rPr>
                        <a:t>2</a:t>
                      </a:r>
                      <a:endParaRPr lang="zh-CN" sz="16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Bef>
                          <a:spcPts val="600"/>
                        </a:spcBef>
                        <a:spcAft>
                          <a:spcPts val="600"/>
                        </a:spcAft>
                        <a:tabLst>
                          <a:tab pos="4024630" algn="l"/>
                          <a:tab pos="4024630" algn="l"/>
                        </a:tabLst>
                      </a:pPr>
                      <a:r>
                        <a:rPr lang="en-US" sz="1600" kern="0" dirty="0">
                          <a:effectLst/>
                          <a:latin typeface="Times New Roman"/>
                          <a:ea typeface="宋体"/>
                        </a:rPr>
                        <a:t>USB0_DM</a:t>
                      </a:r>
                      <a:r>
                        <a:rPr lang="zh-CN" sz="1600" kern="0" dirty="0">
                          <a:effectLst/>
                          <a:latin typeface="Times New Roman"/>
                          <a:ea typeface="宋体"/>
                        </a:rPr>
                        <a:t>，</a:t>
                      </a:r>
                      <a:r>
                        <a:rPr lang="en-US" sz="1600" kern="0" dirty="0">
                          <a:effectLst/>
                          <a:latin typeface="Times New Roman"/>
                          <a:ea typeface="宋体"/>
                        </a:rPr>
                        <a:t>USB0_DP</a:t>
                      </a:r>
                      <a:endParaRPr lang="zh-CN" sz="16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Bef>
                          <a:spcPts val="600"/>
                        </a:spcBef>
                        <a:spcAft>
                          <a:spcPts val="600"/>
                        </a:spcAft>
                        <a:tabLst>
                          <a:tab pos="4024630" algn="l"/>
                          <a:tab pos="4024630" algn="l"/>
                        </a:tabLst>
                      </a:pPr>
                      <a:r>
                        <a:rPr lang="en-US" sz="1600" kern="0" dirty="0">
                          <a:effectLst/>
                          <a:latin typeface="Times New Roman"/>
                          <a:ea typeface="宋体"/>
                        </a:rPr>
                        <a:t>2</a:t>
                      </a:r>
                      <a:endParaRPr lang="zh-CN" sz="16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Bef>
                          <a:spcPts val="600"/>
                        </a:spcBef>
                        <a:spcAft>
                          <a:spcPts val="600"/>
                        </a:spcAft>
                        <a:tabLst>
                          <a:tab pos="4024630" algn="l"/>
                          <a:tab pos="4024630" algn="l"/>
                        </a:tabLst>
                      </a:pPr>
                      <a:r>
                        <a:rPr lang="en-US" sz="1600" kern="0" dirty="0">
                          <a:effectLst/>
                          <a:latin typeface="Times New Roman"/>
                          <a:ea typeface="宋体"/>
                        </a:rPr>
                        <a:t>USB0_DM</a:t>
                      </a:r>
                      <a:r>
                        <a:rPr lang="zh-CN" sz="1600" kern="0" dirty="0">
                          <a:effectLst/>
                          <a:latin typeface="Times New Roman"/>
                          <a:ea typeface="宋体"/>
                        </a:rPr>
                        <a:t>，</a:t>
                      </a:r>
                      <a:r>
                        <a:rPr lang="en-US" sz="1600" kern="0" dirty="0">
                          <a:effectLst/>
                          <a:latin typeface="Times New Roman"/>
                          <a:ea typeface="宋体"/>
                        </a:rPr>
                        <a:t>USB0_DP</a:t>
                      </a:r>
                      <a:endParaRPr lang="zh-CN" sz="160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91748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19</a:t>
            </a:fld>
            <a:endParaRPr lang="en-US" altLang="zh-CN"/>
          </a:p>
        </p:txBody>
      </p:sp>
      <p:sp>
        <p:nvSpPr>
          <p:cNvPr id="8" name="矩形 7"/>
          <p:cNvSpPr/>
          <p:nvPr/>
        </p:nvSpPr>
        <p:spPr>
          <a:xfrm>
            <a:off x="1043608" y="260648"/>
            <a:ext cx="6202339"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3.5 </a:t>
            </a:r>
            <a:r>
              <a:rPr lang="zh-CN" altLang="en-US" sz="3200" b="1" dirty="0" smtClean="0">
                <a:solidFill>
                  <a:schemeClr val="bg1"/>
                </a:solidFill>
                <a:latin typeface="华文新魏" panose="02010800040101010101" pitchFamily="2" charset="-122"/>
                <a:ea typeface="华文新魏" panose="02010800040101010101" pitchFamily="2" charset="-122"/>
              </a:rPr>
              <a:t> </a:t>
            </a:r>
            <a:r>
              <a:rPr lang="en-US" altLang="zh-CN" sz="3200" b="1" dirty="0">
                <a:solidFill>
                  <a:schemeClr val="bg1"/>
                </a:solidFill>
                <a:latin typeface="华文新魏" panose="02010800040101010101" pitchFamily="2" charset="-122"/>
                <a:ea typeface="华文新魏" panose="02010800040101010101" pitchFamily="2" charset="-122"/>
              </a:rPr>
              <a:t>KL25/26</a:t>
            </a:r>
            <a:r>
              <a:rPr lang="zh-CN" altLang="en-US" sz="3200" b="1" dirty="0">
                <a:solidFill>
                  <a:schemeClr val="bg1"/>
                </a:solidFill>
                <a:latin typeface="华文新魏" panose="02010800040101010101" pitchFamily="2" charset="-122"/>
                <a:ea typeface="华文新魏" panose="02010800040101010101" pitchFamily="2" charset="-122"/>
              </a:rPr>
              <a:t>硬件最小系统原理图</a:t>
            </a:r>
          </a:p>
        </p:txBody>
      </p:sp>
      <p:sp>
        <p:nvSpPr>
          <p:cNvPr id="12" name="Rectangle 4"/>
          <p:cNvSpPr>
            <a:spLocks noChangeArrowheads="1"/>
          </p:cNvSpPr>
          <p:nvPr/>
        </p:nvSpPr>
        <p:spPr bwMode="auto">
          <a:xfrm>
            <a:off x="1022350" y="216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9" name="图片 8" descr="未命名.JPG"/>
          <p:cNvPicPr/>
          <p:nvPr/>
        </p:nvPicPr>
        <p:blipFill>
          <a:blip r:embed="rId2" cstate="print"/>
          <a:stretch>
            <a:fillRect/>
          </a:stretch>
        </p:blipFill>
        <p:spPr>
          <a:xfrm>
            <a:off x="198338" y="980728"/>
            <a:ext cx="8712968" cy="5616623"/>
          </a:xfrm>
          <a:prstGeom prst="rect">
            <a:avLst/>
          </a:prstGeom>
        </p:spPr>
      </p:pic>
    </p:spTree>
    <p:extLst>
      <p:ext uri="{BB962C8B-B14F-4D97-AF65-F5344CB8AC3E}">
        <p14:creationId xmlns:p14="http://schemas.microsoft.com/office/powerpoint/2010/main" val="3842857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395536" y="1268760"/>
            <a:ext cx="8208912" cy="3600400"/>
          </a:xfrm>
        </p:spPr>
        <p:txBody>
          <a:bodyPr/>
          <a:lstStyle/>
          <a:p>
            <a:pPr algn="just"/>
            <a:r>
              <a:rPr lang="zh-CN" altLang="zh-CN" dirty="0">
                <a:solidFill>
                  <a:srgbClr val="C00000"/>
                </a:solidFill>
                <a:latin typeface="黑体" panose="02010609060101010101" pitchFamily="49" charset="-122"/>
                <a:ea typeface="黑体" panose="02010609060101010101" pitchFamily="49" charset="-122"/>
              </a:rPr>
              <a:t>本章导读</a:t>
            </a:r>
            <a:r>
              <a:rPr lang="zh-CN" altLang="en-US" dirty="0" smtClean="0">
                <a:solidFill>
                  <a:srgbClr val="C00000"/>
                </a:solidFill>
              </a:rPr>
              <a:t>：</a:t>
            </a:r>
            <a:endParaRPr lang="zh-CN" altLang="en-US" dirty="0">
              <a:solidFill>
                <a:srgbClr val="C00000"/>
              </a:solidFill>
            </a:endParaRPr>
          </a:p>
          <a:p>
            <a:pPr marL="0" lvl="1" indent="457200" algn="just">
              <a:lnSpc>
                <a:spcPct val="120000"/>
              </a:lnSpc>
              <a:spcBef>
                <a:spcPts val="1200"/>
              </a:spcBef>
            </a:pPr>
            <a:r>
              <a:rPr lang="zh-CN" altLang="en-US" sz="2400" dirty="0" smtClean="0">
                <a:solidFill>
                  <a:schemeClr val="tx1"/>
                </a:solidFill>
                <a:latin typeface="Times New Roman" panose="02020603050405020304" pitchFamily="18" charset="0"/>
                <a:cs typeface="Times New Roman" panose="02020603050405020304" pitchFamily="18" charset="0"/>
              </a:rPr>
              <a:t>本章是</a:t>
            </a:r>
            <a:r>
              <a:rPr lang="en-US" altLang="zh-CN" sz="2400" dirty="0">
                <a:solidFill>
                  <a:schemeClr val="tx1"/>
                </a:solidFill>
                <a:latin typeface="Times New Roman" panose="02020603050405020304" pitchFamily="18" charset="0"/>
                <a:cs typeface="Times New Roman" panose="02020603050405020304" pitchFamily="18" charset="0"/>
              </a:rPr>
              <a:t>MCU</a:t>
            </a:r>
            <a:r>
              <a:rPr lang="zh-CN" altLang="en-US" sz="2400" dirty="0">
                <a:solidFill>
                  <a:schemeClr val="tx1"/>
                </a:solidFill>
                <a:latin typeface="Times New Roman" panose="02020603050405020304" pitchFamily="18" charset="0"/>
                <a:cs typeface="Times New Roman" panose="02020603050405020304" pitchFamily="18" charset="0"/>
              </a:rPr>
              <a:t>的基础硬件入门篇，</a:t>
            </a:r>
            <a:r>
              <a:rPr lang="zh-CN" altLang="en-US" sz="2400" dirty="0" smtClean="0">
                <a:solidFill>
                  <a:schemeClr val="tx1"/>
                </a:solidFill>
                <a:latin typeface="Times New Roman" panose="02020603050405020304" pitchFamily="18" charset="0"/>
                <a:cs typeface="Times New Roman" panose="02020603050405020304" pitchFamily="18" charset="0"/>
              </a:rPr>
              <a:t>通过对学习本</a:t>
            </a:r>
            <a:r>
              <a:rPr lang="zh-CN" altLang="en-US" sz="2400" dirty="0">
                <a:solidFill>
                  <a:schemeClr val="tx1"/>
                </a:solidFill>
                <a:latin typeface="Times New Roman" panose="02020603050405020304" pitchFamily="18" charset="0"/>
                <a:cs typeface="Times New Roman" panose="02020603050405020304" pitchFamily="18" charset="0"/>
              </a:rPr>
              <a:t>章</a:t>
            </a:r>
            <a:r>
              <a:rPr lang="zh-CN" altLang="en-US" sz="2400" dirty="0" smtClean="0">
                <a:solidFill>
                  <a:schemeClr val="tx1"/>
                </a:solidFill>
                <a:latin typeface="Times New Roman" panose="02020603050405020304" pitchFamily="18" charset="0"/>
                <a:cs typeface="Times New Roman" panose="02020603050405020304" pitchFamily="18" charset="0"/>
              </a:rPr>
              <a:t>，</a:t>
            </a:r>
            <a:r>
              <a:rPr lang="zh-CN" altLang="en-US" sz="2400" dirty="0">
                <a:solidFill>
                  <a:schemeClr val="tx1"/>
                </a:solidFill>
                <a:latin typeface="Times New Roman" panose="02020603050405020304" pitchFamily="18" charset="0"/>
                <a:cs typeface="Times New Roman" panose="02020603050405020304" pitchFamily="18" charset="0"/>
              </a:rPr>
              <a:t>掌握</a:t>
            </a:r>
            <a:r>
              <a:rPr lang="en-US" altLang="zh-CN" sz="2400" dirty="0">
                <a:solidFill>
                  <a:schemeClr val="tx1"/>
                </a:solidFill>
                <a:latin typeface="Times New Roman" panose="02020603050405020304" pitchFamily="18" charset="0"/>
                <a:cs typeface="Times New Roman" panose="02020603050405020304" pitchFamily="18" charset="0"/>
              </a:rPr>
              <a:t>MCU</a:t>
            </a:r>
            <a:r>
              <a:rPr lang="zh-CN" altLang="en-US" sz="2400" dirty="0">
                <a:solidFill>
                  <a:schemeClr val="tx1"/>
                </a:solidFill>
                <a:latin typeface="Times New Roman" panose="02020603050405020304" pitchFamily="18" charset="0"/>
                <a:cs typeface="Times New Roman" panose="02020603050405020304" pitchFamily="18" charset="0"/>
              </a:rPr>
              <a:t>存储映像、中断源、引脚图以及引脚表，重点是掌握硬件最小系统的设计方法</a:t>
            </a:r>
            <a:r>
              <a:rPr lang="zh-CN" altLang="en-US" sz="2400" dirty="0" smtClean="0">
                <a:solidFill>
                  <a:schemeClr val="tx1"/>
                </a:solidFill>
                <a:latin typeface="Times New Roman" panose="02020603050405020304" pitchFamily="18" charset="0"/>
                <a:cs typeface="Times New Roman" panose="02020603050405020304" pitchFamily="18" charset="0"/>
              </a:rPr>
              <a:t>。</a:t>
            </a:r>
            <a:endParaRPr lang="en-US" altLang="zh-CN" sz="2400" dirty="0" smtClean="0">
              <a:solidFill>
                <a:schemeClr val="tx1"/>
              </a:solidFill>
              <a:latin typeface="Times New Roman" panose="02020603050405020304" pitchFamily="18" charset="0"/>
              <a:cs typeface="Times New Roman" panose="02020603050405020304" pitchFamily="18" charset="0"/>
            </a:endParaRPr>
          </a:p>
          <a:p>
            <a:pPr marL="0" lvl="1" indent="457200" algn="just">
              <a:lnSpc>
                <a:spcPct val="120000"/>
              </a:lnSpc>
              <a:spcBef>
                <a:spcPts val="1200"/>
              </a:spcBef>
            </a:pPr>
            <a:r>
              <a:rPr lang="zh-CN" altLang="en-US" sz="2400" dirty="0" smtClean="0">
                <a:solidFill>
                  <a:schemeClr val="tx1"/>
                </a:solidFill>
                <a:latin typeface="Times New Roman" panose="02020603050405020304" pitchFamily="18" charset="0"/>
                <a:cs typeface="Times New Roman" panose="02020603050405020304" pitchFamily="18" charset="0"/>
              </a:rPr>
              <a:t>有助于了解</a:t>
            </a:r>
            <a:r>
              <a:rPr lang="en-US" altLang="zh-CN" sz="2400" dirty="0">
                <a:solidFill>
                  <a:schemeClr val="tx1"/>
                </a:solidFill>
                <a:latin typeface="Times New Roman" panose="02020603050405020304" pitchFamily="18" charset="0"/>
                <a:cs typeface="Times New Roman" panose="02020603050405020304" pitchFamily="18" charset="0"/>
              </a:rPr>
              <a:t>KL25/26</a:t>
            </a:r>
            <a:r>
              <a:rPr lang="zh-CN" altLang="en-US" sz="2400" dirty="0">
                <a:solidFill>
                  <a:schemeClr val="tx1"/>
                </a:solidFill>
                <a:latin typeface="Times New Roman" panose="02020603050405020304" pitchFamily="18" charset="0"/>
                <a:cs typeface="Times New Roman" panose="02020603050405020304" pitchFamily="18" charset="0"/>
              </a:rPr>
              <a:t>软硬件系统的大致框架，以便开始</a:t>
            </a:r>
            <a:r>
              <a:rPr lang="en-US" altLang="zh-CN" sz="2400" dirty="0">
                <a:solidFill>
                  <a:schemeClr val="tx1"/>
                </a:solidFill>
                <a:latin typeface="Times New Roman" panose="02020603050405020304" pitchFamily="18" charset="0"/>
                <a:cs typeface="Times New Roman" panose="02020603050405020304" pitchFamily="18" charset="0"/>
              </a:rPr>
              <a:t>KL25/26</a:t>
            </a:r>
            <a:r>
              <a:rPr lang="zh-CN" altLang="en-US" sz="2400" dirty="0">
                <a:solidFill>
                  <a:schemeClr val="tx1"/>
                </a:solidFill>
                <a:latin typeface="Times New Roman" panose="02020603050405020304" pitchFamily="18" charset="0"/>
                <a:cs typeface="Times New Roman" panose="02020603050405020304" pitchFamily="18" charset="0"/>
              </a:rPr>
              <a:t>的软硬件设计。</a:t>
            </a:r>
            <a:endParaRPr lang="en-US" altLang="zh-CN" sz="2400" dirty="0">
              <a:solidFill>
                <a:schemeClr val="tx1"/>
              </a:solidFill>
              <a:latin typeface="Times New Roman" panose="02020603050405020304" pitchFamily="18" charset="0"/>
              <a:cs typeface="Times New Roman" panose="02020603050405020304" pitchFamily="18" charset="0"/>
            </a:endParaRPr>
          </a:p>
        </p:txBody>
      </p:sp>
      <p:sp>
        <p:nvSpPr>
          <p:cNvPr id="7" name="矩形 6"/>
          <p:cNvSpPr/>
          <p:nvPr/>
        </p:nvSpPr>
        <p:spPr>
          <a:xfrm>
            <a:off x="1043608" y="260648"/>
            <a:ext cx="7495963" cy="584775"/>
          </a:xfrm>
          <a:prstGeom prst="rect">
            <a:avLst/>
          </a:prstGeom>
        </p:spPr>
        <p:txBody>
          <a:bodyPr wrap="none">
            <a:spAutoFit/>
          </a:bodyPr>
          <a:lstStyle/>
          <a:p>
            <a:r>
              <a:rPr lang="zh-CN" altLang="en-US" sz="3200" b="1" dirty="0" smtClean="0">
                <a:solidFill>
                  <a:schemeClr val="bg1"/>
                </a:solidFill>
                <a:latin typeface="华文新魏" panose="02010800040101010101" pitchFamily="2" charset="-122"/>
                <a:ea typeface="华文新魏" panose="02010800040101010101" pitchFamily="2" charset="-122"/>
              </a:rPr>
              <a:t>第</a:t>
            </a:r>
            <a:r>
              <a:rPr lang="en-US" altLang="zh-CN" sz="3200" b="1" dirty="0">
                <a:solidFill>
                  <a:schemeClr val="bg1"/>
                </a:solidFill>
                <a:latin typeface="华文新魏" panose="02010800040101010101" pitchFamily="2" charset="-122"/>
                <a:ea typeface="华文新魏" panose="02010800040101010101" pitchFamily="2" charset="-122"/>
              </a:rPr>
              <a:t>3</a:t>
            </a:r>
            <a:r>
              <a:rPr lang="zh-CN" altLang="en-US" sz="3200" b="1" dirty="0" smtClean="0">
                <a:solidFill>
                  <a:schemeClr val="bg1"/>
                </a:solidFill>
                <a:latin typeface="华文新魏" panose="02010800040101010101" pitchFamily="2" charset="-122"/>
                <a:ea typeface="华文新魏" panose="02010800040101010101" pitchFamily="2" charset="-122"/>
              </a:rPr>
              <a:t>章 存储</a:t>
            </a:r>
            <a:r>
              <a:rPr lang="zh-CN" altLang="en-US" sz="3200" b="1" dirty="0">
                <a:solidFill>
                  <a:schemeClr val="bg1"/>
                </a:solidFill>
                <a:latin typeface="华文新魏" panose="02010800040101010101" pitchFamily="2" charset="-122"/>
                <a:ea typeface="华文新魏" panose="02010800040101010101" pitchFamily="2" charset="-122"/>
              </a:rPr>
              <a:t>映像、中断源与硬件最小系统</a:t>
            </a:r>
          </a:p>
        </p:txBody>
      </p:sp>
      <p:sp>
        <p:nvSpPr>
          <p:cNvPr id="6" name="灯片编号占位符 5"/>
          <p:cNvSpPr>
            <a:spLocks noGrp="1"/>
          </p:cNvSpPr>
          <p:nvPr>
            <p:ph type="sldNum" sz="quarter" idx="11"/>
          </p:nvPr>
        </p:nvSpPr>
        <p:spPr/>
        <p:txBody>
          <a:bodyPr/>
          <a:lstStyle/>
          <a:p>
            <a:fld id="{EC6778B1-67D4-4AA3-8FD6-2E505E694FD9}" type="slidenum">
              <a:rPr lang="en-US" altLang="zh-CN" smtClean="0"/>
              <a:pPr/>
              <a:t>2</a:t>
            </a:fld>
            <a:endParaRPr lang="en-US" altLang="zh-CN"/>
          </a:p>
        </p:txBody>
      </p:sp>
    </p:spTree>
    <p:extLst>
      <p:ext uri="{BB962C8B-B14F-4D97-AF65-F5344CB8AC3E}">
        <p14:creationId xmlns:p14="http://schemas.microsoft.com/office/powerpoint/2010/main" val="510254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20</a:t>
            </a:fld>
            <a:endParaRPr lang="en-US" altLang="zh-CN"/>
          </a:p>
        </p:txBody>
      </p:sp>
      <p:sp>
        <p:nvSpPr>
          <p:cNvPr id="8" name="矩形 7"/>
          <p:cNvSpPr/>
          <p:nvPr/>
        </p:nvSpPr>
        <p:spPr>
          <a:xfrm>
            <a:off x="1043608" y="260648"/>
            <a:ext cx="6202339"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3.5 </a:t>
            </a:r>
            <a:r>
              <a:rPr lang="zh-CN" altLang="en-US" sz="3200" b="1" dirty="0" smtClean="0">
                <a:solidFill>
                  <a:schemeClr val="bg1"/>
                </a:solidFill>
                <a:latin typeface="华文新魏" panose="02010800040101010101" pitchFamily="2" charset="-122"/>
                <a:ea typeface="华文新魏" panose="02010800040101010101" pitchFamily="2" charset="-122"/>
              </a:rPr>
              <a:t> </a:t>
            </a:r>
            <a:r>
              <a:rPr lang="en-US" altLang="zh-CN" sz="3200" b="1" dirty="0">
                <a:solidFill>
                  <a:schemeClr val="bg1"/>
                </a:solidFill>
                <a:latin typeface="华文新魏" panose="02010800040101010101" pitchFamily="2" charset="-122"/>
                <a:ea typeface="华文新魏" panose="02010800040101010101" pitchFamily="2" charset="-122"/>
              </a:rPr>
              <a:t>KL25/26</a:t>
            </a:r>
            <a:r>
              <a:rPr lang="zh-CN" altLang="en-US" sz="3200" b="1" dirty="0">
                <a:solidFill>
                  <a:schemeClr val="bg1"/>
                </a:solidFill>
                <a:latin typeface="华文新魏" panose="02010800040101010101" pitchFamily="2" charset="-122"/>
                <a:ea typeface="华文新魏" panose="02010800040101010101" pitchFamily="2" charset="-122"/>
              </a:rPr>
              <a:t>硬件最小系统原理图</a:t>
            </a:r>
          </a:p>
        </p:txBody>
      </p:sp>
      <p:sp>
        <p:nvSpPr>
          <p:cNvPr id="12" name="Rectangle 4"/>
          <p:cNvSpPr>
            <a:spLocks noChangeArrowheads="1"/>
          </p:cNvSpPr>
          <p:nvPr/>
        </p:nvSpPr>
        <p:spPr bwMode="auto">
          <a:xfrm>
            <a:off x="1022350" y="216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 name="矩形 1"/>
          <p:cNvSpPr/>
          <p:nvPr/>
        </p:nvSpPr>
        <p:spPr>
          <a:xfrm>
            <a:off x="389756" y="1052736"/>
            <a:ext cx="8070676" cy="4934364"/>
          </a:xfrm>
          <a:prstGeom prst="rect">
            <a:avLst/>
          </a:prstGeom>
        </p:spPr>
        <p:txBody>
          <a:bodyPr wrap="square">
            <a:spAutoFit/>
          </a:bodyPr>
          <a:lstStyle/>
          <a:p>
            <a:pPr indent="266700" algn="just">
              <a:lnSpc>
                <a:spcPct val="110000"/>
              </a:lnSpc>
              <a:spcAft>
                <a:spcPts val="0"/>
              </a:spcAft>
            </a:pPr>
            <a:r>
              <a:rPr lang="zh-CN" altLang="zh-CN"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硬件</a:t>
            </a:r>
            <a:r>
              <a:rPr lang="zh-CN" altLang="zh-CN" sz="2400" b="1"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最小</a:t>
            </a:r>
            <a:r>
              <a:rPr lang="zh-CN" altLang="zh-CN"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系统</a:t>
            </a:r>
            <a:r>
              <a:rPr lang="zh-CN" altLang="en-US"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可从五个部分来理解</a:t>
            </a:r>
            <a:endParaRPr lang="en-US" altLang="zh-CN"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Aft>
                <a:spcPts val="0"/>
              </a:spcAft>
            </a:pPr>
            <a:r>
              <a:rPr lang="zh-CN" altLang="zh-CN"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第一</a:t>
            </a:r>
            <a:r>
              <a:rPr lang="zh-CN" altLang="zh-CN"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，首先需要</a:t>
            </a:r>
            <a:r>
              <a:rPr lang="zh-CN"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为芯片提供电源，直流</a:t>
            </a:r>
            <a:r>
              <a:rPr lang="en-US"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3.3V</a:t>
            </a:r>
            <a:r>
              <a:rPr lang="zh-CN"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，所有的电源引出脚与地之间应在靠近芯片的地方接滤波电容（去耦电容），因为电容有通交流阻直流的特性，因此用来抑制高频噪声，使供电更加稳定</a:t>
            </a:r>
            <a:r>
              <a:rPr lang="zh-CN" altLang="zh-CN"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Aft>
                <a:spcPts val="0"/>
              </a:spcAft>
            </a:pPr>
            <a:r>
              <a:rPr lang="zh-CN" altLang="zh-CN"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第二</a:t>
            </a:r>
            <a:r>
              <a:rPr lang="zh-CN"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，需要给芯片提供晶振，芯片工作需要一个由晶振提供的时钟信号</a:t>
            </a:r>
            <a:r>
              <a:rPr lang="zh-CN" altLang="zh-CN"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Aft>
                <a:spcPts val="0"/>
              </a:spcAft>
            </a:pPr>
            <a:r>
              <a:rPr lang="zh-CN" altLang="zh-CN"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第三</a:t>
            </a:r>
            <a:r>
              <a:rPr lang="zh-CN"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，复位引脚要加上拉电阻，平时电平拉高，需要复位时与地导通使电平拉低，让芯片复位，从而使芯片复位</a:t>
            </a:r>
            <a:r>
              <a:rPr lang="zh-CN" altLang="zh-CN"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Aft>
                <a:spcPts val="0"/>
              </a:spcAft>
            </a:pPr>
            <a:r>
              <a:rPr lang="zh-CN" altLang="zh-CN"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第四</a:t>
            </a:r>
            <a:r>
              <a:rPr lang="zh-CN"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a:t>
            </a:r>
            <a:r>
              <a:rPr lang="en-US"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SWD</a:t>
            </a:r>
            <a:r>
              <a:rPr lang="zh-CN"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写入器接口，为了将程序写入芯片，需要写入器接口引脚</a:t>
            </a:r>
            <a:r>
              <a:rPr lang="zh-CN" altLang="zh-CN"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10000"/>
              </a:lnSpc>
              <a:spcAft>
                <a:spcPts val="0"/>
              </a:spcAft>
            </a:pPr>
            <a:r>
              <a:rPr lang="zh-CN" altLang="zh-CN"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第五</a:t>
            </a:r>
            <a:r>
              <a:rPr lang="zh-CN"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，其他引脚引出</a:t>
            </a:r>
            <a:r>
              <a:rPr lang="zh-CN" altLang="zh-CN"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虚线</a:t>
            </a:r>
            <a:r>
              <a:rPr lang="zh-CN" altLang="en-US"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框在</a:t>
            </a:r>
            <a:r>
              <a:rPr lang="zh-CN" altLang="zh-CN" sz="2400" b="1" kern="1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之外</a:t>
            </a:r>
            <a:r>
              <a:rPr lang="zh-CN" altLang="zh-CN" sz="2400" b="1" kern="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，就为我们提供服务了。</a:t>
            </a:r>
            <a:endParaRPr lang="zh-CN" altLang="zh-CN" sz="2400" b="1" kern="100" dirty="0">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51987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50454" y="260648"/>
            <a:ext cx="5452134" cy="523220"/>
          </a:xfrm>
          <a:prstGeom prst="rect">
            <a:avLst/>
          </a:prstGeom>
        </p:spPr>
        <p:txBody>
          <a:bodyPr wrap="none">
            <a:spAutoFit/>
          </a:bodyPr>
          <a:lstStyle/>
          <a:p>
            <a:r>
              <a:rPr lang="en-US" altLang="zh-CN" sz="2800" b="1" dirty="0">
                <a:solidFill>
                  <a:schemeClr val="bg1"/>
                </a:solidFill>
                <a:latin typeface="华文新魏" panose="02010800040101010101" pitchFamily="2" charset="-122"/>
                <a:ea typeface="华文新魏" panose="02010800040101010101" pitchFamily="2" charset="-122"/>
              </a:rPr>
              <a:t>3.5 </a:t>
            </a:r>
            <a:r>
              <a:rPr lang="zh-CN" altLang="en-US" sz="2800" b="1" dirty="0">
                <a:solidFill>
                  <a:schemeClr val="bg1"/>
                </a:solidFill>
                <a:latin typeface="华文新魏" panose="02010800040101010101" pitchFamily="2" charset="-122"/>
                <a:ea typeface="华文新魏" panose="02010800040101010101" pitchFamily="2" charset="-122"/>
              </a:rPr>
              <a:t> </a:t>
            </a:r>
            <a:r>
              <a:rPr lang="en-US" altLang="zh-CN" sz="2800" b="1" dirty="0">
                <a:solidFill>
                  <a:schemeClr val="bg1"/>
                </a:solidFill>
                <a:latin typeface="华文新魏" panose="02010800040101010101" pitchFamily="2" charset="-122"/>
                <a:ea typeface="华文新魏" panose="02010800040101010101" pitchFamily="2" charset="-122"/>
              </a:rPr>
              <a:t>KL25/26</a:t>
            </a:r>
            <a:r>
              <a:rPr lang="zh-CN" altLang="en-US" sz="2800" b="1" dirty="0">
                <a:solidFill>
                  <a:schemeClr val="bg1"/>
                </a:solidFill>
                <a:latin typeface="华文新魏" panose="02010800040101010101" pitchFamily="2" charset="-122"/>
                <a:ea typeface="华文新魏" panose="02010800040101010101" pitchFamily="2" charset="-122"/>
              </a:rPr>
              <a:t>硬件最小系统原理图</a:t>
            </a:r>
          </a:p>
        </p:txBody>
      </p:sp>
      <p:sp>
        <p:nvSpPr>
          <p:cNvPr id="5" name="矩形 4"/>
          <p:cNvSpPr/>
          <p:nvPr/>
        </p:nvSpPr>
        <p:spPr>
          <a:xfrm>
            <a:off x="251520" y="790371"/>
            <a:ext cx="4936323" cy="492443"/>
          </a:xfrm>
          <a:prstGeom prst="rect">
            <a:avLst/>
          </a:prstGeom>
        </p:spPr>
        <p:txBody>
          <a:bodyPr wrap="square">
            <a:spAutoFit/>
          </a:bodyPr>
          <a:lstStyle/>
          <a:p>
            <a:pPr lvl="0" eaLnBrk="0" hangingPunct="0">
              <a:spcBef>
                <a:spcPct val="20000"/>
              </a:spcBef>
              <a:buClr>
                <a:srgbClr val="00007D"/>
              </a:buClr>
              <a:buSzPct val="75000"/>
            </a:pPr>
            <a:r>
              <a:rPr lang="zh-CN" altLang="en-US" sz="2600" b="1" dirty="0" smtClean="0">
                <a:solidFill>
                  <a:srgbClr val="C00000"/>
                </a:solidFill>
                <a:latin typeface="黑体" panose="02010609060101010101" pitchFamily="49" charset="-122"/>
                <a:ea typeface="黑体" panose="02010609060101010101" pitchFamily="49" charset="-122"/>
              </a:rPr>
              <a:t>课堂即问即答：</a:t>
            </a:r>
            <a:endParaRPr lang="zh-CN" altLang="en-US" sz="2600" b="1" dirty="0">
              <a:solidFill>
                <a:srgbClr val="C00000"/>
              </a:solidFill>
              <a:latin typeface="黑体" panose="02010609060101010101" pitchFamily="49" charset="-122"/>
              <a:ea typeface="黑体" panose="02010609060101010101" pitchFamily="49" charset="-122"/>
            </a:endParaRPr>
          </a:p>
        </p:txBody>
      </p:sp>
      <p:sp>
        <p:nvSpPr>
          <p:cNvPr id="7" name="灯片编号占位符 6"/>
          <p:cNvSpPr>
            <a:spLocks noGrp="1"/>
          </p:cNvSpPr>
          <p:nvPr>
            <p:ph type="sldNum" sz="quarter" idx="11"/>
          </p:nvPr>
        </p:nvSpPr>
        <p:spPr/>
        <p:txBody>
          <a:bodyPr/>
          <a:lstStyle/>
          <a:p>
            <a:fld id="{EC6778B1-67D4-4AA3-8FD6-2E505E694FD9}" type="slidenum">
              <a:rPr lang="en-US" altLang="zh-CN" smtClean="0"/>
              <a:pPr/>
              <a:t>21</a:t>
            </a:fld>
            <a:endParaRPr lang="en-US" altLang="zh-CN"/>
          </a:p>
        </p:txBody>
      </p:sp>
      <p:sp>
        <p:nvSpPr>
          <p:cNvPr id="11" name="矩形 10"/>
          <p:cNvSpPr/>
          <p:nvPr/>
        </p:nvSpPr>
        <p:spPr>
          <a:xfrm>
            <a:off x="102600" y="1339989"/>
            <a:ext cx="8649287" cy="3585597"/>
          </a:xfrm>
          <a:prstGeom prst="rect">
            <a:avLst/>
          </a:prstGeom>
        </p:spPr>
        <p:txBody>
          <a:bodyPr wrap="square">
            <a:spAutoFit/>
          </a:bodyPr>
          <a:lstStyle/>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硬件最小</a:t>
            </a:r>
            <a:r>
              <a:rPr lang="zh-CN" altLang="zh-CN" sz="2400" b="1" dirty="0" smtClean="0">
                <a:latin typeface="Times New Roman" panose="02020603050405020304" pitchFamily="18" charset="0"/>
                <a:ea typeface="黑体" panose="02010609060101010101" pitchFamily="49" charset="-122"/>
                <a:cs typeface="Times New Roman" panose="02020603050405020304" pitchFamily="18" charset="0"/>
              </a:rPr>
              <a:t>系统</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）复位和复位电路</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）热复位和冷复位</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晶振</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电路</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5</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SWD</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接口</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电路</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6</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）引脚复用</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7</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）上拉、下拉</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spcBef>
                <a:spcPts val="600"/>
              </a:spcBef>
              <a:spcAft>
                <a:spcPts val="0"/>
              </a:spcAft>
              <a:buClr>
                <a:srgbClr val="000099"/>
              </a:buClr>
              <a:buSzPct val="80000"/>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8</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）滤波</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50802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138434" y="260648"/>
            <a:ext cx="51847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FFFFFF"/>
                </a:solidFill>
                <a:effectLst/>
                <a:uLnTx/>
                <a:uFillTx/>
                <a:ea typeface="华文新魏" pitchFamily="2" charset="-122"/>
              </a:rPr>
              <a:t>结  束  语</a:t>
            </a:r>
          </a:p>
        </p:txBody>
      </p:sp>
      <p:pic>
        <p:nvPicPr>
          <p:cNvPr id="4" name="Picture 17"/>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8269" t="22536" r="49205" b="22536"/>
          <a:stretch>
            <a:fillRect/>
          </a:stretch>
        </p:blipFill>
        <p:spPr bwMode="gray">
          <a:xfrm>
            <a:off x="35496" y="836712"/>
            <a:ext cx="4464496" cy="523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矩形 4"/>
          <p:cNvSpPr/>
          <p:nvPr/>
        </p:nvSpPr>
        <p:spPr>
          <a:xfrm>
            <a:off x="4457694" y="1460039"/>
            <a:ext cx="4290770" cy="4561249"/>
          </a:xfrm>
          <a:prstGeom prst="rect">
            <a:avLst/>
          </a:prstGeom>
        </p:spPr>
        <p:txBody>
          <a:bodyPr wrap="square">
            <a:spAutoFit/>
          </a:bodyPr>
          <a:lstStyle/>
          <a:p>
            <a:pPr algn="just">
              <a:lnSpc>
                <a:spcPct val="110000"/>
              </a:lnSpc>
              <a:spcBef>
                <a:spcPts val="600"/>
              </a:spcBef>
            </a:pPr>
            <a:r>
              <a:rPr lang="zh-CN" altLang="en-US" sz="2200" b="1" dirty="0" smtClean="0">
                <a:solidFill>
                  <a:srgbClr val="0000FF"/>
                </a:solidFill>
                <a:latin typeface="华文新魏" panose="02010800040101010101" pitchFamily="2" charset="-122"/>
                <a:ea typeface="华文新魏" panose="02010800040101010101" pitchFamily="2" charset="-122"/>
              </a:rPr>
              <a:t>    本章主要给</a:t>
            </a:r>
            <a:r>
              <a:rPr lang="zh-CN" altLang="en-US" sz="2200" b="1" dirty="0">
                <a:solidFill>
                  <a:srgbClr val="0000FF"/>
                </a:solidFill>
                <a:latin typeface="华文新魏" panose="02010800040101010101" pitchFamily="2" charset="-122"/>
                <a:ea typeface="华文新魏" panose="02010800040101010101" pitchFamily="2" charset="-122"/>
              </a:rPr>
              <a:t>出</a:t>
            </a:r>
            <a:r>
              <a:rPr lang="en-US" altLang="zh-CN" sz="2200" b="1" dirty="0" err="1">
                <a:solidFill>
                  <a:srgbClr val="0000FF"/>
                </a:solidFill>
                <a:latin typeface="华文新魏" panose="02010800040101010101" pitchFamily="2" charset="-122"/>
                <a:ea typeface="华文新魏" panose="02010800040101010101" pitchFamily="2" charset="-122"/>
              </a:rPr>
              <a:t>Kinetis</a:t>
            </a:r>
            <a:r>
              <a:rPr lang="zh-CN" altLang="en-US" sz="2200" b="1" dirty="0">
                <a:solidFill>
                  <a:srgbClr val="0000FF"/>
                </a:solidFill>
                <a:latin typeface="华文新魏" panose="02010800040101010101" pitchFamily="2" charset="-122"/>
                <a:ea typeface="华文新魏" panose="02010800040101010101" pitchFamily="2" charset="-122"/>
              </a:rPr>
              <a:t>全系列微控制器产品分类及应用</a:t>
            </a:r>
            <a:r>
              <a:rPr lang="zh-CN" altLang="en-US" sz="2200" b="1" dirty="0" smtClean="0">
                <a:solidFill>
                  <a:srgbClr val="0000FF"/>
                </a:solidFill>
                <a:latin typeface="华文新魏" panose="02010800040101010101" pitchFamily="2" charset="-122"/>
                <a:ea typeface="华文新魏" panose="02010800040101010101" pitchFamily="2" charset="-122"/>
              </a:rPr>
              <a:t>领域；</a:t>
            </a:r>
            <a:r>
              <a:rPr lang="en-US" altLang="zh-CN" sz="2200" b="1" dirty="0" smtClean="0">
                <a:solidFill>
                  <a:srgbClr val="0000FF"/>
                </a:solidFill>
                <a:latin typeface="华文新魏" panose="02010800040101010101" pitchFamily="2" charset="-122"/>
                <a:ea typeface="华文新魏" panose="02010800040101010101" pitchFamily="2" charset="-122"/>
              </a:rPr>
              <a:t>KL</a:t>
            </a:r>
            <a:r>
              <a:rPr lang="zh-CN" altLang="en-US" sz="2200" b="1" dirty="0">
                <a:solidFill>
                  <a:srgbClr val="0000FF"/>
                </a:solidFill>
                <a:latin typeface="华文新魏" panose="02010800040101010101" pitchFamily="2" charset="-122"/>
                <a:ea typeface="华文新魏" panose="02010800040101010101" pitchFamily="2" charset="-122"/>
              </a:rPr>
              <a:t>系列</a:t>
            </a:r>
            <a:r>
              <a:rPr lang="en-US" altLang="zh-CN" sz="2200" b="1" dirty="0">
                <a:solidFill>
                  <a:srgbClr val="0000FF"/>
                </a:solidFill>
                <a:latin typeface="华文新魏" panose="02010800040101010101" pitchFamily="2" charset="-122"/>
                <a:ea typeface="华文新魏" panose="02010800040101010101" pitchFamily="2" charset="-122"/>
              </a:rPr>
              <a:t>MCU</a:t>
            </a:r>
            <a:r>
              <a:rPr lang="zh-CN" altLang="en-US" sz="2200" b="1" dirty="0">
                <a:solidFill>
                  <a:srgbClr val="0000FF"/>
                </a:solidFill>
                <a:latin typeface="华文新魏" panose="02010800040101010101" pitchFamily="2" charset="-122"/>
                <a:ea typeface="华文新魏" panose="02010800040101010101" pitchFamily="2" charset="-122"/>
              </a:rPr>
              <a:t>的型号标识、基本特点及体系结构</a:t>
            </a:r>
            <a:r>
              <a:rPr lang="zh-CN" altLang="en-US" sz="2200" b="1" dirty="0" smtClean="0">
                <a:solidFill>
                  <a:srgbClr val="0000FF"/>
                </a:solidFill>
                <a:latin typeface="华文新魏" panose="02010800040101010101" pitchFamily="2" charset="-122"/>
                <a:ea typeface="华文新魏" panose="02010800040101010101" pitchFamily="2" charset="-122"/>
              </a:rPr>
              <a:t>概述；</a:t>
            </a:r>
            <a:r>
              <a:rPr lang="en-US" altLang="zh-CN" sz="2200" b="1" dirty="0" smtClean="0">
                <a:solidFill>
                  <a:srgbClr val="0000FF"/>
                </a:solidFill>
                <a:latin typeface="华文新魏" panose="02010800040101010101" pitchFamily="2" charset="-122"/>
                <a:ea typeface="华文新魏" panose="02010800040101010101" pitchFamily="2" charset="-122"/>
              </a:rPr>
              <a:t>KL25/26</a:t>
            </a:r>
            <a:r>
              <a:rPr lang="zh-CN" altLang="en-US" sz="2200" b="1" dirty="0">
                <a:solidFill>
                  <a:srgbClr val="0000FF"/>
                </a:solidFill>
                <a:latin typeface="华文新魏" panose="02010800040101010101" pitchFamily="2" charset="-122"/>
                <a:ea typeface="华文新魏" panose="02010800040101010101" pitchFamily="2" charset="-122"/>
              </a:rPr>
              <a:t>系列芯片的存储映像及中断源，存储映像主要包括</a:t>
            </a:r>
            <a:r>
              <a:rPr lang="en-US" altLang="zh-CN" sz="2200" b="1" dirty="0">
                <a:solidFill>
                  <a:srgbClr val="0000FF"/>
                </a:solidFill>
                <a:latin typeface="华文新魏" panose="02010800040101010101" pitchFamily="2" charset="-122"/>
                <a:ea typeface="华文新魏" panose="02010800040101010101" pitchFamily="2" charset="-122"/>
              </a:rPr>
              <a:t>Flash</a:t>
            </a:r>
            <a:r>
              <a:rPr lang="zh-CN" altLang="en-US" sz="2200" b="1" dirty="0">
                <a:solidFill>
                  <a:srgbClr val="0000FF"/>
                </a:solidFill>
                <a:latin typeface="华文新魏" panose="02010800040101010101" pitchFamily="2" charset="-122"/>
                <a:ea typeface="华文新魏" panose="02010800040101010101" pitchFamily="2" charset="-122"/>
              </a:rPr>
              <a:t>区、片内</a:t>
            </a:r>
            <a:r>
              <a:rPr lang="en-US" altLang="zh-CN" sz="2200" b="1" dirty="0">
                <a:solidFill>
                  <a:srgbClr val="0000FF"/>
                </a:solidFill>
                <a:latin typeface="华文新魏" panose="02010800040101010101" pitchFamily="2" charset="-122"/>
                <a:ea typeface="华文新魏" panose="02010800040101010101" pitchFamily="2" charset="-122"/>
              </a:rPr>
              <a:t>RAM</a:t>
            </a:r>
            <a:r>
              <a:rPr lang="zh-CN" altLang="en-US" sz="2200" b="1" dirty="0">
                <a:solidFill>
                  <a:srgbClr val="0000FF"/>
                </a:solidFill>
                <a:latin typeface="华文新魏" panose="02010800040101010101" pitchFamily="2" charset="-122"/>
                <a:ea typeface="华文新魏" panose="02010800040101010101" pitchFamily="2" charset="-122"/>
              </a:rPr>
              <a:t>区，以便于配置链接文件</a:t>
            </a:r>
            <a:r>
              <a:rPr lang="zh-CN" altLang="en-US" sz="2200" b="1" dirty="0" smtClean="0">
                <a:solidFill>
                  <a:srgbClr val="0000FF"/>
                </a:solidFill>
                <a:latin typeface="华文新魏" panose="02010800040101010101" pitchFamily="2" charset="-122"/>
                <a:ea typeface="华文新魏" panose="02010800040101010101" pitchFamily="2" charset="-122"/>
              </a:rPr>
              <a:t>；以及硬件</a:t>
            </a:r>
            <a:r>
              <a:rPr lang="zh-CN" altLang="en-US" sz="2200" b="1" dirty="0">
                <a:solidFill>
                  <a:srgbClr val="0000FF"/>
                </a:solidFill>
                <a:latin typeface="华文新魏" panose="02010800040101010101" pitchFamily="2" charset="-122"/>
                <a:ea typeface="华文新魏" panose="02010800040101010101" pitchFamily="2" charset="-122"/>
              </a:rPr>
              <a:t>最小系统引脚及对外提供服务的引脚两类，并给出其各自的功能介绍</a:t>
            </a:r>
            <a:r>
              <a:rPr lang="zh-CN" altLang="en-US" sz="2200" b="1" dirty="0" smtClean="0">
                <a:solidFill>
                  <a:srgbClr val="0000FF"/>
                </a:solidFill>
                <a:latin typeface="华文新魏" panose="02010800040101010101" pitchFamily="2" charset="-122"/>
                <a:ea typeface="华文新魏" panose="02010800040101010101" pitchFamily="2" charset="-122"/>
              </a:rPr>
              <a:t>；最后给</a:t>
            </a:r>
            <a:r>
              <a:rPr lang="zh-CN" altLang="en-US" sz="2200" b="1" dirty="0">
                <a:solidFill>
                  <a:srgbClr val="0000FF"/>
                </a:solidFill>
                <a:latin typeface="华文新魏" panose="02010800040101010101" pitchFamily="2" charset="-122"/>
                <a:ea typeface="华文新魏" panose="02010800040101010101" pitchFamily="2" charset="-122"/>
              </a:rPr>
              <a:t>出了</a:t>
            </a:r>
            <a:r>
              <a:rPr lang="en-US" altLang="zh-CN" sz="2200" b="1" dirty="0">
                <a:solidFill>
                  <a:srgbClr val="0000FF"/>
                </a:solidFill>
                <a:latin typeface="华文新魏" panose="02010800040101010101" pitchFamily="2" charset="-122"/>
                <a:ea typeface="华文新魏" panose="02010800040101010101" pitchFamily="2" charset="-122"/>
              </a:rPr>
              <a:t>KL25/26</a:t>
            </a:r>
            <a:r>
              <a:rPr lang="zh-CN" altLang="en-US" sz="2200" b="1" dirty="0">
                <a:solidFill>
                  <a:srgbClr val="0000FF"/>
                </a:solidFill>
                <a:latin typeface="华文新魏" panose="02010800040101010101" pitchFamily="2" charset="-122"/>
                <a:ea typeface="华文新魏" panose="02010800040101010101" pitchFamily="2" charset="-122"/>
              </a:rPr>
              <a:t>硬件最小系统的原理图及简明分析</a:t>
            </a:r>
            <a:r>
              <a:rPr lang="zh-CN" altLang="en-US" sz="2200" b="1" dirty="0" smtClean="0">
                <a:solidFill>
                  <a:srgbClr val="0000FF"/>
                </a:solidFill>
                <a:latin typeface="华文新魏" panose="02010800040101010101" pitchFamily="2" charset="-122"/>
                <a:ea typeface="华文新魏" panose="02010800040101010101" pitchFamily="2" charset="-122"/>
              </a:rPr>
              <a:t>。完成</a:t>
            </a:r>
            <a:r>
              <a:rPr lang="zh-CN" altLang="en-US" sz="2200" b="1" dirty="0">
                <a:solidFill>
                  <a:srgbClr val="0000FF"/>
                </a:solidFill>
                <a:latin typeface="华文新魏" panose="02010800040101010101" pitchFamily="2" charset="-122"/>
                <a:ea typeface="华文新魏" panose="02010800040101010101" pitchFamily="2" charset="-122"/>
              </a:rPr>
              <a:t>了</a:t>
            </a:r>
            <a:r>
              <a:rPr lang="en-US" altLang="zh-CN" sz="2200" b="1" dirty="0">
                <a:solidFill>
                  <a:srgbClr val="0000FF"/>
                </a:solidFill>
                <a:latin typeface="华文新魏" panose="02010800040101010101" pitchFamily="2" charset="-122"/>
                <a:ea typeface="华文新魏" panose="02010800040101010101" pitchFamily="2" charset="-122"/>
              </a:rPr>
              <a:t>MCU</a:t>
            </a:r>
            <a:r>
              <a:rPr lang="zh-CN" altLang="en-US" sz="2200" b="1" dirty="0">
                <a:solidFill>
                  <a:srgbClr val="0000FF"/>
                </a:solidFill>
                <a:latin typeface="华文新魏" panose="02010800040101010101" pitchFamily="2" charset="-122"/>
                <a:ea typeface="华文新魏" panose="02010800040101010101" pitchFamily="2" charset="-122"/>
              </a:rPr>
              <a:t>的基础硬件入门。</a:t>
            </a:r>
            <a:endParaRPr lang="zh-CN" altLang="zh-CN" sz="2400" b="1" dirty="0">
              <a:solidFill>
                <a:srgbClr val="0000FF"/>
              </a:solidFill>
              <a:latin typeface="华文新魏" panose="02010800040101010101" pitchFamily="2" charset="-122"/>
              <a:ea typeface="华文新魏" panose="02010800040101010101" pitchFamily="2" charset="-122"/>
            </a:endParaRPr>
          </a:p>
        </p:txBody>
      </p:sp>
      <p:sp>
        <p:nvSpPr>
          <p:cNvPr id="6" name="灯片编号占位符 5"/>
          <p:cNvSpPr>
            <a:spLocks noGrp="1"/>
          </p:cNvSpPr>
          <p:nvPr>
            <p:ph type="sldNum" sz="quarter" idx="11"/>
          </p:nvPr>
        </p:nvSpPr>
        <p:spPr/>
        <p:txBody>
          <a:bodyPr/>
          <a:lstStyle/>
          <a:p>
            <a:fld id="{76BC7B45-20C1-48AE-8B78-AFAD20EA80B5}" type="slidenum">
              <a:rPr lang="en-US" altLang="zh-CN" smtClean="0"/>
              <a:pPr/>
              <a:t>22</a:t>
            </a:fld>
            <a:endParaRPr lang="en-US" altLang="zh-CN" dirty="0"/>
          </a:p>
        </p:txBody>
      </p:sp>
    </p:spTree>
    <p:extLst>
      <p:ext uri="{BB962C8B-B14F-4D97-AF65-F5344CB8AC3E}">
        <p14:creationId xmlns:p14="http://schemas.microsoft.com/office/powerpoint/2010/main" val="1483124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323528" y="1343000"/>
            <a:ext cx="8064896" cy="3886200"/>
          </a:xfrm>
        </p:spPr>
        <p:txBody>
          <a:bodyPr/>
          <a:lstStyle/>
          <a:p>
            <a:r>
              <a:rPr lang="zh-CN" altLang="en-US" dirty="0">
                <a:solidFill>
                  <a:srgbClr val="C00000"/>
                </a:solidFill>
                <a:latin typeface="黑体" panose="02010609060101010101" pitchFamily="49" charset="-122"/>
                <a:ea typeface="黑体" panose="02010609060101010101" pitchFamily="49" charset="-122"/>
              </a:rPr>
              <a:t>主要内容</a:t>
            </a:r>
            <a:r>
              <a:rPr lang="zh-CN" altLang="en-US" dirty="0">
                <a:solidFill>
                  <a:srgbClr val="C00000"/>
                </a:solidFill>
              </a:rPr>
              <a:t>：</a:t>
            </a:r>
          </a:p>
          <a:p>
            <a:pPr marL="457200" lvl="1" indent="-914400">
              <a:lnSpc>
                <a:spcPct val="125000"/>
              </a:lnSpc>
              <a:spcBef>
                <a:spcPts val="1200"/>
              </a:spcBef>
            </a:pPr>
            <a:r>
              <a:rPr lang="en-US" altLang="zh-CN" dirty="0">
                <a:solidFill>
                  <a:srgbClr val="000099"/>
                </a:solidFill>
                <a:latin typeface="Times New Roman" panose="02020603050405020304" pitchFamily="18" charset="0"/>
                <a:cs typeface="Times New Roman" panose="02020603050405020304" pitchFamily="18" charset="0"/>
              </a:rPr>
              <a:t>3</a:t>
            </a:r>
            <a:r>
              <a:rPr lang="en-US" altLang="zh-CN" dirty="0" smtClean="0">
                <a:solidFill>
                  <a:srgbClr val="000099"/>
                </a:solidFill>
                <a:latin typeface="Times New Roman" panose="02020603050405020304" pitchFamily="18" charset="0"/>
                <a:cs typeface="Times New Roman" panose="02020603050405020304" pitchFamily="18" charset="0"/>
              </a:rPr>
              <a:t>.1  </a:t>
            </a:r>
            <a:r>
              <a:rPr lang="zh-CN" altLang="en-US" dirty="0" smtClean="0">
                <a:solidFill>
                  <a:srgbClr val="000099"/>
                </a:solidFill>
                <a:latin typeface="Times New Roman" panose="02020603050405020304" pitchFamily="18" charset="0"/>
                <a:cs typeface="Times New Roman" panose="02020603050405020304" pitchFamily="18" charset="0"/>
              </a:rPr>
              <a:t>恩</a:t>
            </a:r>
            <a:r>
              <a:rPr lang="zh-CN" altLang="en-US" dirty="0">
                <a:solidFill>
                  <a:srgbClr val="000099"/>
                </a:solidFill>
                <a:latin typeface="Times New Roman" panose="02020603050405020304" pitchFamily="18" charset="0"/>
                <a:cs typeface="Times New Roman" panose="02020603050405020304" pitchFamily="18" charset="0"/>
              </a:rPr>
              <a:t>智浦</a:t>
            </a:r>
            <a:r>
              <a:rPr lang="en-US" altLang="zh-CN" dirty="0" err="1">
                <a:solidFill>
                  <a:srgbClr val="000099"/>
                </a:solidFill>
                <a:latin typeface="Times New Roman" panose="02020603050405020304" pitchFamily="18" charset="0"/>
                <a:cs typeface="Times New Roman" panose="02020603050405020304" pitchFamily="18" charset="0"/>
              </a:rPr>
              <a:t>Kinetis</a:t>
            </a:r>
            <a:r>
              <a:rPr lang="zh-CN" altLang="en-US" dirty="0">
                <a:solidFill>
                  <a:srgbClr val="000099"/>
                </a:solidFill>
                <a:latin typeface="Times New Roman" panose="02020603050405020304" pitchFamily="18" charset="0"/>
                <a:cs typeface="Times New Roman" panose="02020603050405020304" pitchFamily="18" charset="0"/>
              </a:rPr>
              <a:t>系列微控制器简介</a:t>
            </a:r>
            <a:endParaRPr lang="en-US" altLang="zh-CN" dirty="0" smtClean="0">
              <a:solidFill>
                <a:srgbClr val="000099"/>
              </a:solidFill>
              <a:latin typeface="Times New Roman" panose="02020603050405020304" pitchFamily="18" charset="0"/>
              <a:cs typeface="Times New Roman" panose="02020603050405020304" pitchFamily="18" charset="0"/>
            </a:endParaRPr>
          </a:p>
          <a:p>
            <a:pPr marL="457200" lvl="1" indent="-914400">
              <a:lnSpc>
                <a:spcPct val="125000"/>
              </a:lnSpc>
            </a:pPr>
            <a:r>
              <a:rPr lang="en-US" altLang="zh-CN" dirty="0">
                <a:solidFill>
                  <a:srgbClr val="000099"/>
                </a:solidFill>
                <a:latin typeface="Times New Roman" panose="02020603050405020304" pitchFamily="18" charset="0"/>
                <a:cs typeface="Times New Roman" panose="02020603050405020304" pitchFamily="18" charset="0"/>
              </a:rPr>
              <a:t>3</a:t>
            </a:r>
            <a:r>
              <a:rPr lang="en-US" altLang="zh-CN" dirty="0" smtClean="0">
                <a:solidFill>
                  <a:srgbClr val="000099"/>
                </a:solidFill>
                <a:latin typeface="Times New Roman" panose="02020603050405020304" pitchFamily="18" charset="0"/>
                <a:cs typeface="Times New Roman" panose="02020603050405020304" pitchFamily="18" charset="0"/>
              </a:rPr>
              <a:t>.2  </a:t>
            </a:r>
            <a:r>
              <a:rPr lang="en-US" altLang="zh-CN" dirty="0">
                <a:solidFill>
                  <a:srgbClr val="000099"/>
                </a:solidFill>
                <a:latin typeface="Times New Roman" panose="02020603050405020304" pitchFamily="18" charset="0"/>
                <a:cs typeface="Times New Roman" panose="02020603050405020304" pitchFamily="18" charset="0"/>
              </a:rPr>
              <a:t>KL</a:t>
            </a:r>
            <a:r>
              <a:rPr lang="zh-CN" altLang="en-US" dirty="0">
                <a:solidFill>
                  <a:srgbClr val="000099"/>
                </a:solidFill>
                <a:latin typeface="Times New Roman" panose="02020603050405020304" pitchFamily="18" charset="0"/>
                <a:cs typeface="Times New Roman" panose="02020603050405020304" pitchFamily="18" charset="0"/>
              </a:rPr>
              <a:t>系列</a:t>
            </a:r>
            <a:r>
              <a:rPr lang="en-US" altLang="zh-CN" dirty="0">
                <a:solidFill>
                  <a:srgbClr val="000099"/>
                </a:solidFill>
                <a:latin typeface="Times New Roman" panose="02020603050405020304" pitchFamily="18" charset="0"/>
                <a:cs typeface="Times New Roman" panose="02020603050405020304" pitchFamily="18" charset="0"/>
              </a:rPr>
              <a:t>MCU</a:t>
            </a:r>
            <a:r>
              <a:rPr lang="zh-CN" altLang="en-US" dirty="0">
                <a:solidFill>
                  <a:srgbClr val="000099"/>
                </a:solidFill>
                <a:latin typeface="Times New Roman" panose="02020603050405020304" pitchFamily="18" charset="0"/>
                <a:cs typeface="Times New Roman" panose="02020603050405020304" pitchFamily="18" charset="0"/>
              </a:rPr>
              <a:t>简介与体系结构概述</a:t>
            </a:r>
          </a:p>
          <a:p>
            <a:pPr lvl="1" indent="-914400">
              <a:lnSpc>
                <a:spcPct val="125000"/>
              </a:lnSpc>
            </a:pPr>
            <a:r>
              <a:rPr lang="en-US" altLang="zh-CN" dirty="0">
                <a:solidFill>
                  <a:srgbClr val="000099"/>
                </a:solidFill>
                <a:latin typeface="Times New Roman" panose="02020603050405020304" pitchFamily="18" charset="0"/>
                <a:cs typeface="Times New Roman" panose="02020603050405020304" pitchFamily="18" charset="0"/>
              </a:rPr>
              <a:t>3</a:t>
            </a:r>
            <a:r>
              <a:rPr lang="en-US" altLang="zh-CN" dirty="0" smtClean="0">
                <a:solidFill>
                  <a:srgbClr val="000099"/>
                </a:solidFill>
                <a:latin typeface="Times New Roman" panose="02020603050405020304" pitchFamily="18" charset="0"/>
                <a:cs typeface="Times New Roman" panose="02020603050405020304" pitchFamily="18" charset="0"/>
              </a:rPr>
              <a:t>.3  </a:t>
            </a:r>
            <a:r>
              <a:rPr lang="en-US" altLang="zh-CN" dirty="0">
                <a:solidFill>
                  <a:srgbClr val="000099"/>
                </a:solidFill>
                <a:latin typeface="Times New Roman" panose="02020603050405020304" pitchFamily="18" charset="0"/>
                <a:cs typeface="Times New Roman" panose="02020603050405020304" pitchFamily="18" charset="0"/>
              </a:rPr>
              <a:t>KL25/26</a:t>
            </a:r>
            <a:r>
              <a:rPr lang="zh-CN" altLang="en-US" dirty="0">
                <a:solidFill>
                  <a:srgbClr val="000099"/>
                </a:solidFill>
                <a:latin typeface="Times New Roman" panose="02020603050405020304" pitchFamily="18" charset="0"/>
                <a:cs typeface="Times New Roman" panose="02020603050405020304" pitchFamily="18" charset="0"/>
              </a:rPr>
              <a:t>系列存储映像与中断</a:t>
            </a:r>
            <a:r>
              <a:rPr lang="zh-CN" altLang="en-US" dirty="0" smtClean="0">
                <a:solidFill>
                  <a:srgbClr val="000099"/>
                </a:solidFill>
                <a:latin typeface="Times New Roman" panose="02020603050405020304" pitchFamily="18" charset="0"/>
                <a:cs typeface="Times New Roman" panose="02020603050405020304" pitchFamily="18" charset="0"/>
              </a:rPr>
              <a:t>源</a:t>
            </a:r>
            <a:endParaRPr lang="en-US" altLang="zh-CN" dirty="0" smtClean="0">
              <a:solidFill>
                <a:srgbClr val="000099"/>
              </a:solidFill>
              <a:latin typeface="Times New Roman" panose="02020603050405020304" pitchFamily="18" charset="0"/>
              <a:cs typeface="Times New Roman" panose="02020603050405020304" pitchFamily="18" charset="0"/>
            </a:endParaRPr>
          </a:p>
          <a:p>
            <a:pPr lvl="1" indent="-914400">
              <a:lnSpc>
                <a:spcPct val="125000"/>
              </a:lnSpc>
            </a:pPr>
            <a:r>
              <a:rPr lang="en-US" altLang="zh-CN" dirty="0">
                <a:solidFill>
                  <a:srgbClr val="000099"/>
                </a:solidFill>
                <a:latin typeface="Times New Roman" panose="02020603050405020304" pitchFamily="18" charset="0"/>
                <a:cs typeface="Times New Roman" panose="02020603050405020304" pitchFamily="18" charset="0"/>
              </a:rPr>
              <a:t>3.4  KL25/26</a:t>
            </a:r>
            <a:r>
              <a:rPr lang="zh-CN" altLang="en-US" dirty="0">
                <a:solidFill>
                  <a:srgbClr val="000099"/>
                </a:solidFill>
                <a:latin typeface="Times New Roman" panose="02020603050405020304" pitchFamily="18" charset="0"/>
                <a:cs typeface="Times New Roman" panose="02020603050405020304" pitchFamily="18" charset="0"/>
              </a:rPr>
              <a:t>的引脚</a:t>
            </a:r>
            <a:r>
              <a:rPr lang="zh-CN" altLang="en-US" dirty="0" smtClean="0">
                <a:solidFill>
                  <a:srgbClr val="000099"/>
                </a:solidFill>
                <a:latin typeface="Times New Roman" panose="02020603050405020304" pitchFamily="18" charset="0"/>
                <a:cs typeface="Times New Roman" panose="02020603050405020304" pitchFamily="18" charset="0"/>
              </a:rPr>
              <a:t>功能</a:t>
            </a:r>
            <a:endParaRPr lang="en-US" altLang="zh-CN" dirty="0" smtClean="0">
              <a:solidFill>
                <a:srgbClr val="000099"/>
              </a:solidFill>
              <a:latin typeface="Times New Roman" panose="02020603050405020304" pitchFamily="18" charset="0"/>
              <a:cs typeface="Times New Roman" panose="02020603050405020304" pitchFamily="18" charset="0"/>
            </a:endParaRPr>
          </a:p>
          <a:p>
            <a:pPr lvl="1" indent="-914400">
              <a:lnSpc>
                <a:spcPct val="125000"/>
              </a:lnSpc>
            </a:pPr>
            <a:r>
              <a:rPr lang="en-US" altLang="zh-CN" dirty="0">
                <a:solidFill>
                  <a:srgbClr val="000099"/>
                </a:solidFill>
                <a:latin typeface="Times New Roman" panose="02020603050405020304" pitchFamily="18" charset="0"/>
                <a:cs typeface="Times New Roman" panose="02020603050405020304" pitchFamily="18" charset="0"/>
              </a:rPr>
              <a:t>3.5  KL25/26</a:t>
            </a:r>
            <a:r>
              <a:rPr lang="zh-CN" altLang="en-US" dirty="0">
                <a:solidFill>
                  <a:srgbClr val="000099"/>
                </a:solidFill>
                <a:latin typeface="Times New Roman" panose="02020603050405020304" pitchFamily="18" charset="0"/>
                <a:cs typeface="Times New Roman" panose="02020603050405020304" pitchFamily="18" charset="0"/>
              </a:rPr>
              <a:t>硬件最小系统原理图</a:t>
            </a:r>
            <a:endParaRPr lang="en-US" altLang="zh-CN" dirty="0" smtClean="0">
              <a:solidFill>
                <a:srgbClr val="000099"/>
              </a:solidFill>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1"/>
          </p:nvPr>
        </p:nvSpPr>
        <p:spPr/>
        <p:txBody>
          <a:bodyPr/>
          <a:lstStyle/>
          <a:p>
            <a:fld id="{EC6778B1-67D4-4AA3-8FD6-2E505E694FD9}" type="slidenum">
              <a:rPr lang="en-US" altLang="zh-CN" smtClean="0"/>
              <a:pPr/>
              <a:t>3</a:t>
            </a:fld>
            <a:endParaRPr lang="en-US" altLang="zh-CN"/>
          </a:p>
        </p:txBody>
      </p:sp>
      <p:sp>
        <p:nvSpPr>
          <p:cNvPr id="5" name="矩形 4"/>
          <p:cNvSpPr/>
          <p:nvPr/>
        </p:nvSpPr>
        <p:spPr>
          <a:xfrm>
            <a:off x="1043608" y="260648"/>
            <a:ext cx="7495963" cy="584775"/>
          </a:xfrm>
          <a:prstGeom prst="rect">
            <a:avLst/>
          </a:prstGeom>
        </p:spPr>
        <p:txBody>
          <a:bodyPr wrap="none">
            <a:spAutoFit/>
          </a:bodyPr>
          <a:lstStyle/>
          <a:p>
            <a:r>
              <a:rPr lang="zh-CN" altLang="en-US" sz="3200" b="1" dirty="0" smtClean="0">
                <a:solidFill>
                  <a:schemeClr val="bg1"/>
                </a:solidFill>
                <a:latin typeface="华文新魏" panose="02010800040101010101" pitchFamily="2" charset="-122"/>
                <a:ea typeface="华文新魏" panose="02010800040101010101" pitchFamily="2" charset="-122"/>
              </a:rPr>
              <a:t>第</a:t>
            </a:r>
            <a:r>
              <a:rPr lang="en-US" altLang="zh-CN" sz="3200" b="1" dirty="0">
                <a:solidFill>
                  <a:schemeClr val="bg1"/>
                </a:solidFill>
                <a:latin typeface="华文新魏" panose="02010800040101010101" pitchFamily="2" charset="-122"/>
                <a:ea typeface="华文新魏" panose="02010800040101010101" pitchFamily="2" charset="-122"/>
              </a:rPr>
              <a:t>3</a:t>
            </a:r>
            <a:r>
              <a:rPr lang="zh-CN" altLang="en-US" sz="3200" b="1" dirty="0" smtClean="0">
                <a:solidFill>
                  <a:schemeClr val="bg1"/>
                </a:solidFill>
                <a:latin typeface="华文新魏" panose="02010800040101010101" pitchFamily="2" charset="-122"/>
                <a:ea typeface="华文新魏" panose="02010800040101010101" pitchFamily="2" charset="-122"/>
              </a:rPr>
              <a:t>章 存储</a:t>
            </a:r>
            <a:r>
              <a:rPr lang="zh-CN" altLang="en-US" sz="3200" b="1" dirty="0">
                <a:solidFill>
                  <a:schemeClr val="bg1"/>
                </a:solidFill>
                <a:latin typeface="华文新魏" panose="02010800040101010101" pitchFamily="2" charset="-122"/>
                <a:ea typeface="华文新魏" panose="02010800040101010101" pitchFamily="2" charset="-122"/>
              </a:rPr>
              <a:t>映像、中断源与硬件最小系统</a:t>
            </a:r>
          </a:p>
        </p:txBody>
      </p:sp>
    </p:spTree>
    <p:extLst>
      <p:ext uri="{BB962C8B-B14F-4D97-AF65-F5344CB8AC3E}">
        <p14:creationId xmlns:p14="http://schemas.microsoft.com/office/powerpoint/2010/main" val="1835088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4</a:t>
            </a:fld>
            <a:endParaRPr lang="en-US" altLang="zh-CN"/>
          </a:p>
        </p:txBody>
      </p:sp>
      <p:sp>
        <p:nvSpPr>
          <p:cNvPr id="4" name="矩形 3"/>
          <p:cNvSpPr/>
          <p:nvPr/>
        </p:nvSpPr>
        <p:spPr>
          <a:xfrm>
            <a:off x="294382" y="1364283"/>
            <a:ext cx="5112568" cy="4308872"/>
          </a:xfrm>
          <a:prstGeom prst="rect">
            <a:avLst/>
          </a:prstGeom>
        </p:spPr>
        <p:txBody>
          <a:bodyPr wrap="square">
            <a:spAutoFit/>
          </a:bodyPr>
          <a:lstStyle/>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en-US" altLang="zh-CN" sz="2400" b="1" kern="0" dirty="0">
                <a:latin typeface="Arial"/>
                <a:ea typeface="黑体" pitchFamily="2" charset="-122"/>
              </a:rPr>
              <a:t>NXP</a:t>
            </a:r>
            <a:r>
              <a:rPr lang="zh-CN" altLang="en-US" sz="2400" b="1" kern="0" dirty="0">
                <a:latin typeface="Arial"/>
                <a:ea typeface="黑体" pitchFamily="2" charset="-122"/>
              </a:rPr>
              <a:t>在</a:t>
            </a:r>
            <a:r>
              <a:rPr lang="en-US" altLang="zh-CN" sz="2400" b="1" kern="0" dirty="0">
                <a:latin typeface="Arial"/>
                <a:ea typeface="黑体" pitchFamily="2" charset="-122"/>
              </a:rPr>
              <a:t>2015</a:t>
            </a:r>
            <a:r>
              <a:rPr lang="zh-CN" altLang="en-US" sz="2400" b="1" kern="0" dirty="0">
                <a:latin typeface="Arial"/>
                <a:ea typeface="黑体" pitchFamily="2" charset="-122"/>
              </a:rPr>
              <a:t>年与飞思卡尔</a:t>
            </a:r>
            <a:r>
              <a:rPr lang="zh-CN" altLang="en-US" sz="2400" b="1" kern="0" dirty="0" smtClean="0">
                <a:latin typeface="Arial"/>
                <a:ea typeface="黑体" pitchFamily="2" charset="-122"/>
              </a:rPr>
              <a:t>合并。</a:t>
            </a:r>
            <a:endParaRPr lang="en-US" altLang="zh-CN" sz="2400" b="1" kern="0" dirty="0" smtClean="0">
              <a:latin typeface="Arial"/>
              <a:ea typeface="黑体" pitchFamily="2" charset="-122"/>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en-US" altLang="zh-CN" sz="2400" b="1" kern="0" dirty="0" err="1" smtClean="0">
                <a:latin typeface="Arial"/>
                <a:ea typeface="黑体" pitchFamily="2" charset="-122"/>
              </a:rPr>
              <a:t>Kinetis</a:t>
            </a:r>
            <a:r>
              <a:rPr lang="zh-CN" altLang="en-US" sz="2400" b="1" kern="0" dirty="0">
                <a:latin typeface="Arial"/>
                <a:ea typeface="黑体" pitchFamily="2" charset="-122"/>
              </a:rPr>
              <a:t>系列微控制器实际上是飞思卡尔在</a:t>
            </a:r>
            <a:r>
              <a:rPr lang="en-US" altLang="zh-CN" sz="2400" b="1" kern="0" dirty="0">
                <a:latin typeface="Arial"/>
                <a:ea typeface="黑体" pitchFamily="2" charset="-122"/>
              </a:rPr>
              <a:t>2010</a:t>
            </a:r>
            <a:r>
              <a:rPr lang="zh-CN" altLang="en-US" sz="2400" b="1" kern="0" dirty="0">
                <a:latin typeface="Arial"/>
                <a:ea typeface="黑体" pitchFamily="2" charset="-122"/>
              </a:rPr>
              <a:t>年开始推出的一系列微</a:t>
            </a:r>
            <a:r>
              <a:rPr lang="zh-CN" altLang="en-US" sz="2400" b="1" kern="0" dirty="0" smtClean="0">
                <a:latin typeface="Arial"/>
                <a:ea typeface="黑体" pitchFamily="2" charset="-122"/>
              </a:rPr>
              <a:t>控制器。</a:t>
            </a:r>
            <a:endParaRPr lang="en-US" altLang="zh-CN" sz="2400" b="1" kern="0" dirty="0" smtClean="0">
              <a:latin typeface="Arial"/>
              <a:ea typeface="黑体" pitchFamily="2" charset="-122"/>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en-US" altLang="zh-CN" sz="2400" b="1" kern="0" dirty="0" err="1" smtClean="0">
                <a:latin typeface="Arial"/>
                <a:ea typeface="黑体" pitchFamily="2" charset="-122"/>
              </a:rPr>
              <a:t>Kinetis</a:t>
            </a:r>
            <a:r>
              <a:rPr lang="zh-CN" altLang="en-US" sz="2400" b="1" kern="0" dirty="0">
                <a:latin typeface="Arial"/>
                <a:ea typeface="黑体" pitchFamily="2" charset="-122"/>
              </a:rPr>
              <a:t>系列基于不同的</a:t>
            </a:r>
            <a:r>
              <a:rPr lang="en-US" altLang="zh-CN" sz="2400" b="1" kern="0" dirty="0">
                <a:latin typeface="Arial"/>
                <a:ea typeface="黑体" pitchFamily="2" charset="-122"/>
              </a:rPr>
              <a:t>ARM Cortex-M</a:t>
            </a:r>
            <a:r>
              <a:rPr lang="zh-CN" altLang="en-US" sz="2400" b="1" kern="0" dirty="0">
                <a:latin typeface="Arial"/>
                <a:ea typeface="黑体" pitchFamily="2" charset="-122"/>
              </a:rPr>
              <a:t>内核陆续推出了</a:t>
            </a:r>
            <a:r>
              <a:rPr lang="en-US" altLang="zh-CN" sz="2400" b="1" kern="0" dirty="0">
                <a:latin typeface="Arial"/>
                <a:ea typeface="黑体" pitchFamily="2" charset="-122"/>
              </a:rPr>
              <a:t>K</a:t>
            </a:r>
            <a:r>
              <a:rPr lang="zh-CN" altLang="en-US" sz="2400" b="1" kern="0" dirty="0">
                <a:latin typeface="Arial"/>
                <a:ea typeface="黑体" pitchFamily="2" charset="-122"/>
              </a:rPr>
              <a:t>系列、</a:t>
            </a:r>
            <a:r>
              <a:rPr lang="en-US" altLang="zh-CN" sz="2400" b="1" kern="0" dirty="0">
                <a:latin typeface="Arial"/>
                <a:ea typeface="黑体" pitchFamily="2" charset="-122"/>
              </a:rPr>
              <a:t>L</a:t>
            </a:r>
            <a:r>
              <a:rPr lang="zh-CN" altLang="en-US" sz="2400" b="1" kern="0" dirty="0">
                <a:latin typeface="Arial"/>
                <a:ea typeface="黑体" pitchFamily="2" charset="-122"/>
              </a:rPr>
              <a:t>系列、</a:t>
            </a:r>
            <a:r>
              <a:rPr lang="en-US" altLang="zh-CN" sz="2400" b="1" kern="0" dirty="0">
                <a:latin typeface="Arial"/>
                <a:ea typeface="黑体" pitchFamily="2" charset="-122"/>
              </a:rPr>
              <a:t>M</a:t>
            </a:r>
            <a:r>
              <a:rPr lang="zh-CN" altLang="en-US" sz="2400" b="1" kern="0" dirty="0">
                <a:latin typeface="Arial"/>
                <a:ea typeface="黑体" pitchFamily="2" charset="-122"/>
              </a:rPr>
              <a:t>系列、</a:t>
            </a:r>
            <a:r>
              <a:rPr lang="en-US" altLang="zh-CN" sz="2400" b="1" kern="0" dirty="0">
                <a:latin typeface="Arial"/>
                <a:ea typeface="黑体" pitchFamily="2" charset="-122"/>
              </a:rPr>
              <a:t>W</a:t>
            </a:r>
            <a:r>
              <a:rPr lang="zh-CN" altLang="en-US" sz="2400" b="1" kern="0" dirty="0">
                <a:latin typeface="Arial"/>
                <a:ea typeface="黑体" pitchFamily="2" charset="-122"/>
              </a:rPr>
              <a:t>系列、</a:t>
            </a:r>
            <a:r>
              <a:rPr lang="en-US" altLang="zh-CN" sz="2400" b="1" kern="0" dirty="0">
                <a:latin typeface="Arial"/>
                <a:ea typeface="黑体" pitchFamily="2" charset="-122"/>
              </a:rPr>
              <a:t>E</a:t>
            </a:r>
            <a:r>
              <a:rPr lang="zh-CN" altLang="en-US" sz="2400" b="1" kern="0" dirty="0">
                <a:latin typeface="Arial"/>
                <a:ea typeface="黑体" pitchFamily="2" charset="-122"/>
              </a:rPr>
              <a:t>系列、</a:t>
            </a:r>
            <a:r>
              <a:rPr lang="en-US" altLang="zh-CN" sz="2400" b="1" kern="0" dirty="0">
                <a:latin typeface="Arial"/>
                <a:ea typeface="黑体" pitchFamily="2" charset="-122"/>
              </a:rPr>
              <a:t>EA</a:t>
            </a:r>
            <a:r>
              <a:rPr lang="zh-CN" altLang="en-US" sz="2400" b="1" kern="0" dirty="0">
                <a:latin typeface="Arial"/>
                <a:ea typeface="黑体" pitchFamily="2" charset="-122"/>
              </a:rPr>
              <a:t>系列以及</a:t>
            </a:r>
            <a:r>
              <a:rPr lang="en-US" altLang="zh-CN" sz="2400" b="1" kern="0" dirty="0">
                <a:latin typeface="Arial"/>
                <a:ea typeface="黑体" pitchFamily="2" charset="-122"/>
              </a:rPr>
              <a:t>V</a:t>
            </a:r>
            <a:r>
              <a:rPr lang="zh-CN" altLang="en-US" sz="2400" b="1" kern="0" dirty="0">
                <a:latin typeface="Arial"/>
                <a:ea typeface="黑体" pitchFamily="2" charset="-122"/>
              </a:rPr>
              <a:t>系列，这些系列的特点各不相同，适用于不同应用领域</a:t>
            </a:r>
            <a:r>
              <a:rPr lang="zh-CN" altLang="en-US" sz="2400" b="1" kern="0" dirty="0" smtClean="0">
                <a:latin typeface="Arial"/>
                <a:ea typeface="黑体" pitchFamily="2" charset="-122"/>
              </a:rPr>
              <a:t>。</a:t>
            </a:r>
            <a:endParaRPr lang="en-US" altLang="zh-CN" sz="2800" b="1" kern="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1043608" y="260648"/>
            <a:ext cx="6489277"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3.1 </a:t>
            </a:r>
            <a:r>
              <a:rPr lang="zh-CN" altLang="en-US" sz="3200" b="1" dirty="0" smtClean="0">
                <a:solidFill>
                  <a:schemeClr val="bg1"/>
                </a:solidFill>
                <a:latin typeface="华文新魏" panose="02010800040101010101" pitchFamily="2" charset="-122"/>
                <a:ea typeface="华文新魏" panose="02010800040101010101" pitchFamily="2" charset="-122"/>
              </a:rPr>
              <a:t>恩</a:t>
            </a:r>
            <a:r>
              <a:rPr lang="zh-CN" altLang="en-US" sz="3200" b="1" dirty="0">
                <a:solidFill>
                  <a:schemeClr val="bg1"/>
                </a:solidFill>
                <a:latin typeface="华文新魏" panose="02010800040101010101" pitchFamily="2" charset="-122"/>
                <a:ea typeface="华文新魏" panose="02010800040101010101" pitchFamily="2" charset="-122"/>
              </a:rPr>
              <a:t>智浦</a:t>
            </a:r>
            <a:r>
              <a:rPr lang="en-US" altLang="zh-CN" sz="3200" b="1" dirty="0" err="1">
                <a:solidFill>
                  <a:schemeClr val="bg1"/>
                </a:solidFill>
                <a:latin typeface="华文新魏" panose="02010800040101010101" pitchFamily="2" charset="-122"/>
                <a:ea typeface="华文新魏" panose="02010800040101010101" pitchFamily="2" charset="-122"/>
              </a:rPr>
              <a:t>Kinetis</a:t>
            </a:r>
            <a:r>
              <a:rPr lang="zh-CN" altLang="en-US" sz="3200" b="1" dirty="0">
                <a:solidFill>
                  <a:schemeClr val="bg1"/>
                </a:solidFill>
                <a:latin typeface="华文新魏" panose="02010800040101010101" pitchFamily="2" charset="-122"/>
                <a:ea typeface="华文新魏" panose="02010800040101010101" pitchFamily="2" charset="-122"/>
              </a:rPr>
              <a:t>系列微控制器简介</a:t>
            </a:r>
          </a:p>
        </p:txBody>
      </p:sp>
      <p:pic>
        <p:nvPicPr>
          <p:cNvPr id="10" name="图片 9"/>
          <p:cNvPicPr/>
          <p:nvPr/>
        </p:nvPicPr>
        <p:blipFill rotWithShape="1">
          <a:blip r:embed="rId2" cstate="print">
            <a:extLst>
              <a:ext uri="{28A0092B-C50C-407E-A947-70E740481C1C}">
                <a14:useLocalDpi xmlns:a14="http://schemas.microsoft.com/office/drawing/2010/main" val="0"/>
              </a:ext>
            </a:extLst>
          </a:blip>
          <a:srcRect/>
          <a:stretch/>
        </p:blipFill>
        <p:spPr bwMode="auto">
          <a:xfrm>
            <a:off x="6322691" y="1844824"/>
            <a:ext cx="2213407" cy="1673895"/>
          </a:xfrm>
          <a:prstGeom prst="rect">
            <a:avLst/>
          </a:prstGeom>
          <a:ln>
            <a:noFill/>
          </a:ln>
          <a:extLst>
            <a:ext uri="{53640926-AAD7-44D8-BBD7-CCE9431645EC}">
              <a14:shadowObscured xmlns:a14="http://schemas.microsoft.com/office/drawing/2010/main"/>
            </a:ext>
          </a:extLst>
        </p:spPr>
      </p:pic>
      <p:pic>
        <p:nvPicPr>
          <p:cNvPr id="614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899191" y="4005064"/>
            <a:ext cx="2968874" cy="1261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7921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5</a:t>
            </a:fld>
            <a:endParaRPr lang="en-US" altLang="zh-CN"/>
          </a:p>
        </p:txBody>
      </p:sp>
      <p:pic>
        <p:nvPicPr>
          <p:cNvPr id="3" name="图片 2"/>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463880" y="917431"/>
            <a:ext cx="8010504" cy="5823937"/>
          </a:xfrm>
          <a:prstGeom prst="rect">
            <a:avLst/>
          </a:prstGeom>
        </p:spPr>
      </p:pic>
      <p:sp>
        <p:nvSpPr>
          <p:cNvPr id="12" name="矩形 11"/>
          <p:cNvSpPr/>
          <p:nvPr/>
        </p:nvSpPr>
        <p:spPr>
          <a:xfrm>
            <a:off x="1043608" y="260648"/>
            <a:ext cx="6489277"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3.1 </a:t>
            </a:r>
            <a:r>
              <a:rPr lang="zh-CN" altLang="en-US" sz="3200" b="1" dirty="0" smtClean="0">
                <a:solidFill>
                  <a:schemeClr val="bg1"/>
                </a:solidFill>
                <a:latin typeface="华文新魏" panose="02010800040101010101" pitchFamily="2" charset="-122"/>
                <a:ea typeface="华文新魏" panose="02010800040101010101" pitchFamily="2" charset="-122"/>
              </a:rPr>
              <a:t>恩</a:t>
            </a:r>
            <a:r>
              <a:rPr lang="zh-CN" altLang="en-US" sz="3200" b="1" dirty="0">
                <a:solidFill>
                  <a:schemeClr val="bg1"/>
                </a:solidFill>
                <a:latin typeface="华文新魏" panose="02010800040101010101" pitchFamily="2" charset="-122"/>
                <a:ea typeface="华文新魏" panose="02010800040101010101" pitchFamily="2" charset="-122"/>
              </a:rPr>
              <a:t>智浦</a:t>
            </a:r>
            <a:r>
              <a:rPr lang="en-US" altLang="zh-CN" sz="3200" b="1" dirty="0" err="1">
                <a:solidFill>
                  <a:schemeClr val="bg1"/>
                </a:solidFill>
                <a:latin typeface="华文新魏" panose="02010800040101010101" pitchFamily="2" charset="-122"/>
                <a:ea typeface="华文新魏" panose="02010800040101010101" pitchFamily="2" charset="-122"/>
              </a:rPr>
              <a:t>Kinetis</a:t>
            </a:r>
            <a:r>
              <a:rPr lang="zh-CN" altLang="en-US" sz="3200" b="1" dirty="0">
                <a:solidFill>
                  <a:schemeClr val="bg1"/>
                </a:solidFill>
                <a:latin typeface="华文新魏" panose="02010800040101010101" pitchFamily="2" charset="-122"/>
                <a:ea typeface="华文新魏" panose="02010800040101010101" pitchFamily="2" charset="-122"/>
              </a:rPr>
              <a:t>系列微控制器简介</a:t>
            </a:r>
          </a:p>
        </p:txBody>
      </p:sp>
    </p:spTree>
    <p:extLst>
      <p:ext uri="{BB962C8B-B14F-4D97-AF65-F5344CB8AC3E}">
        <p14:creationId xmlns:p14="http://schemas.microsoft.com/office/powerpoint/2010/main" val="2561366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836712"/>
            <a:ext cx="3635932" cy="492443"/>
          </a:xfrm>
          <a:prstGeom prst="rect">
            <a:avLst/>
          </a:prstGeom>
        </p:spPr>
        <p:txBody>
          <a:bodyPr wrap="none">
            <a:spAutoFit/>
          </a:bodyPr>
          <a:lstStyle/>
          <a:p>
            <a:pPr lvl="0" eaLnBrk="0" hangingPunct="0">
              <a:spcBef>
                <a:spcPct val="20000"/>
              </a:spcBef>
              <a:buClr>
                <a:srgbClr val="00007D"/>
              </a:buClr>
              <a:buSzPct val="75000"/>
            </a:pPr>
            <a:r>
              <a:rPr lang="en-US" altLang="zh-CN" sz="26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3.2.1  </a:t>
            </a:r>
            <a:r>
              <a:rPr lang="en-US" altLang="zh-CN"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KL</a:t>
            </a:r>
            <a:r>
              <a:rPr lang="zh-CN" altLang="en-US"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系列</a:t>
            </a:r>
            <a:r>
              <a:rPr lang="en-US" altLang="zh-CN"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6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简介</a:t>
            </a:r>
            <a:endParaRPr lang="zh-CN" altLang="en-US"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灯片编号占位符 6"/>
          <p:cNvSpPr>
            <a:spLocks noGrp="1"/>
          </p:cNvSpPr>
          <p:nvPr>
            <p:ph type="sldNum" sz="quarter" idx="11"/>
          </p:nvPr>
        </p:nvSpPr>
        <p:spPr/>
        <p:txBody>
          <a:bodyPr/>
          <a:lstStyle/>
          <a:p>
            <a:fld id="{EC6778B1-67D4-4AA3-8FD6-2E505E694FD9}" type="slidenum">
              <a:rPr lang="en-US" altLang="zh-CN" smtClean="0"/>
              <a:pPr/>
              <a:t>6</a:t>
            </a:fld>
            <a:endParaRPr lang="en-US" altLang="zh-CN"/>
          </a:p>
        </p:txBody>
      </p:sp>
      <p:sp>
        <p:nvSpPr>
          <p:cNvPr id="8" name="矩形 7"/>
          <p:cNvSpPr/>
          <p:nvPr/>
        </p:nvSpPr>
        <p:spPr>
          <a:xfrm>
            <a:off x="1043608" y="260648"/>
            <a:ext cx="6904454"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3.2 </a:t>
            </a:r>
            <a:r>
              <a:rPr lang="zh-CN" altLang="en-US" sz="3200" b="1" dirty="0" smtClean="0">
                <a:solidFill>
                  <a:schemeClr val="bg1"/>
                </a:solidFill>
                <a:latin typeface="华文新魏" panose="02010800040101010101" pitchFamily="2" charset="-122"/>
                <a:ea typeface="华文新魏" panose="02010800040101010101" pitchFamily="2" charset="-122"/>
              </a:rPr>
              <a:t> </a:t>
            </a:r>
            <a:r>
              <a:rPr lang="en-US" altLang="zh-CN" sz="3200" b="1" dirty="0">
                <a:solidFill>
                  <a:schemeClr val="bg1"/>
                </a:solidFill>
                <a:latin typeface="华文新魏" panose="02010800040101010101" pitchFamily="2" charset="-122"/>
                <a:ea typeface="华文新魏" panose="02010800040101010101" pitchFamily="2" charset="-122"/>
              </a:rPr>
              <a:t>KL</a:t>
            </a:r>
            <a:r>
              <a:rPr lang="zh-CN" altLang="en-US" sz="3200" b="1" dirty="0">
                <a:solidFill>
                  <a:schemeClr val="bg1"/>
                </a:solidFill>
                <a:latin typeface="华文新魏" panose="02010800040101010101" pitchFamily="2" charset="-122"/>
                <a:ea typeface="华文新魏" panose="02010800040101010101" pitchFamily="2" charset="-122"/>
              </a:rPr>
              <a:t>系列</a:t>
            </a:r>
            <a:r>
              <a:rPr lang="en-US" altLang="zh-CN" sz="3200" b="1" dirty="0">
                <a:solidFill>
                  <a:schemeClr val="bg1"/>
                </a:solidFill>
                <a:latin typeface="华文新魏" panose="02010800040101010101" pitchFamily="2" charset="-122"/>
                <a:ea typeface="华文新魏" panose="02010800040101010101" pitchFamily="2" charset="-122"/>
              </a:rPr>
              <a:t>MCU</a:t>
            </a:r>
            <a:r>
              <a:rPr lang="zh-CN" altLang="en-US" sz="3200" b="1" dirty="0">
                <a:solidFill>
                  <a:schemeClr val="bg1"/>
                </a:solidFill>
                <a:latin typeface="华文新魏" panose="02010800040101010101" pitchFamily="2" charset="-122"/>
                <a:ea typeface="华文新魏" panose="02010800040101010101" pitchFamily="2" charset="-122"/>
              </a:rPr>
              <a:t>简介与体系结构概述</a:t>
            </a:r>
          </a:p>
        </p:txBody>
      </p:sp>
      <p:sp>
        <p:nvSpPr>
          <p:cNvPr id="9" name="矩形 8"/>
          <p:cNvSpPr/>
          <p:nvPr/>
        </p:nvSpPr>
        <p:spPr>
          <a:xfrm>
            <a:off x="206350" y="1268760"/>
            <a:ext cx="8424936" cy="2308324"/>
          </a:xfrm>
          <a:prstGeom prst="rect">
            <a:avLst/>
          </a:prstGeom>
        </p:spPr>
        <p:txBody>
          <a:bodyPr wrap="square">
            <a:spAutoFit/>
          </a:bodyPr>
          <a:lstStyle/>
          <a:p>
            <a:pPr marL="342900" indent="-342900" algn="just">
              <a:buClr>
                <a:srgbClr val="000099"/>
              </a:buClr>
              <a:buSzPct val="80000"/>
              <a:buFont typeface="Wingdings" panose="05000000000000000000" pitchFamily="2" charset="2"/>
              <a:buChar char="l"/>
            </a:pP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Kinetis</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L</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系列</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面向家用电器、便携式医疗系统、智能电表、照明、电源、电机控制及工业控制系统等，对稳定性、功耗、成本和易用性等方面有较严格要求的市场</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buClr>
                <a:srgbClr val="000099"/>
              </a:buClr>
              <a:buSzPct val="80000"/>
              <a:buFont typeface="Wingdings" panose="05000000000000000000" pitchFamily="2" charset="2"/>
              <a:buChar char="l"/>
            </a:pP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KL</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系列的每一个具体</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型号标识都含有质量状态、系列号、内核类型、内部</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Flash</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大小、温度范围、封装类型、</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最高频率、包装类型等信息。</a:t>
            </a:r>
          </a:p>
        </p:txBody>
      </p:sp>
      <p:graphicFrame>
        <p:nvGraphicFramePr>
          <p:cNvPr id="2" name="表格 1"/>
          <p:cNvGraphicFramePr>
            <a:graphicFrameLocks noGrp="1"/>
          </p:cNvGraphicFramePr>
          <p:nvPr>
            <p:extLst>
              <p:ext uri="{D42A27DB-BD31-4B8C-83A1-F6EECF244321}">
                <p14:modId xmlns:p14="http://schemas.microsoft.com/office/powerpoint/2010/main" val="2266956887"/>
              </p:ext>
            </p:extLst>
          </p:nvPr>
        </p:nvGraphicFramePr>
        <p:xfrm>
          <a:off x="539553" y="3640792"/>
          <a:ext cx="8280919" cy="2956560"/>
        </p:xfrm>
        <a:graphic>
          <a:graphicData uri="http://schemas.openxmlformats.org/drawingml/2006/table">
            <a:tbl>
              <a:tblPr firstRow="1" firstCol="1" bandRow="1"/>
              <a:tblGrid>
                <a:gridCol w="675473">
                  <a:extLst>
                    <a:ext uri="{9D8B030D-6E8A-4147-A177-3AD203B41FA5}">
                      <a16:colId xmlns="" xmlns:a16="http://schemas.microsoft.com/office/drawing/2014/main" val="20000"/>
                    </a:ext>
                  </a:extLst>
                </a:gridCol>
                <a:gridCol w="1719483">
                  <a:extLst>
                    <a:ext uri="{9D8B030D-6E8A-4147-A177-3AD203B41FA5}">
                      <a16:colId xmlns="" xmlns:a16="http://schemas.microsoft.com/office/drawing/2014/main" val="20001"/>
                    </a:ext>
                  </a:extLst>
                </a:gridCol>
                <a:gridCol w="5885963">
                  <a:extLst>
                    <a:ext uri="{9D8B030D-6E8A-4147-A177-3AD203B41FA5}">
                      <a16:colId xmlns="" xmlns:a16="http://schemas.microsoft.com/office/drawing/2014/main" val="20002"/>
                    </a:ext>
                  </a:extLst>
                </a:gridCol>
              </a:tblGrid>
              <a:tr h="244281">
                <a:tc gridSpan="3">
                  <a:txBody>
                    <a:bodyPr/>
                    <a:lstStyle/>
                    <a:p>
                      <a:pPr indent="306070" algn="ctr">
                        <a:lnSpc>
                          <a:spcPct val="100000"/>
                        </a:lnSpc>
                        <a:spcAft>
                          <a:spcPts val="0"/>
                        </a:spcAft>
                        <a:tabLst>
                          <a:tab pos="4024630" algn="l"/>
                        </a:tabLst>
                      </a:pPr>
                      <a:r>
                        <a:rPr lang="zh-CN" sz="1800" b="1" kern="100" dirty="0" smtClean="0">
                          <a:solidFill>
                            <a:srgbClr val="000000"/>
                          </a:solidFill>
                          <a:effectLst/>
                          <a:latin typeface="Times New Roman"/>
                          <a:ea typeface="黑体"/>
                          <a:cs typeface="Times New Roman"/>
                        </a:rPr>
                        <a:t>表</a:t>
                      </a:r>
                      <a:r>
                        <a:rPr lang="zh-CN" sz="1800" b="1" kern="100" dirty="0" smtClean="0">
                          <a:solidFill>
                            <a:srgbClr val="000000"/>
                          </a:solidFill>
                          <a:effectLst/>
                          <a:latin typeface="Calibri"/>
                          <a:ea typeface="黑体"/>
                          <a:cs typeface="Times New Roman"/>
                        </a:rPr>
                        <a:t>3-1 KL</a:t>
                      </a:r>
                      <a:r>
                        <a:rPr lang="zh-CN" sz="1800" b="1" kern="100" dirty="0" smtClean="0">
                          <a:solidFill>
                            <a:srgbClr val="000000"/>
                          </a:solidFill>
                          <a:effectLst/>
                          <a:latin typeface="Times New Roman"/>
                          <a:ea typeface="黑体"/>
                          <a:cs typeface="Times New Roman"/>
                        </a:rPr>
                        <a:t>系列芯片命令字段说明</a:t>
                      </a:r>
                      <a:endParaRPr lang="zh-CN" sz="1800" b="1" kern="100" dirty="0">
                        <a:solidFill>
                          <a:srgbClr val="000000"/>
                        </a:solidFill>
                        <a:effectLst/>
                        <a:latin typeface="Calibri"/>
                        <a:ea typeface="黑体"/>
                        <a:cs typeface="Times New Roman"/>
                      </a:endParaRPr>
                    </a:p>
                  </a:txBody>
                  <a:tcPr marL="68580" marR="6858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235127">
                <a:tc>
                  <a:txBody>
                    <a:bodyPr/>
                    <a:lstStyle/>
                    <a:p>
                      <a:pPr algn="l">
                        <a:lnSpc>
                          <a:spcPct val="100000"/>
                        </a:lnSpc>
                        <a:spcBef>
                          <a:spcPts val="600"/>
                        </a:spcBef>
                        <a:spcAft>
                          <a:spcPts val="600"/>
                        </a:spcAft>
                      </a:pPr>
                      <a:r>
                        <a:rPr lang="zh-CN" sz="1600" kern="100" dirty="0">
                          <a:effectLst/>
                          <a:latin typeface="Times New Roman"/>
                          <a:ea typeface="宋体"/>
                          <a:cs typeface="Times New Roman"/>
                        </a:rPr>
                        <a:t>字段</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zh-CN" sz="1600" kern="100" dirty="0">
                          <a:effectLst/>
                          <a:latin typeface="Times New Roman"/>
                          <a:ea typeface="宋体"/>
                          <a:cs typeface="Times New Roman"/>
                        </a:rPr>
                        <a:t>说明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zh-CN" sz="1600" kern="100" dirty="0">
                          <a:effectLst/>
                          <a:latin typeface="Times New Roman"/>
                          <a:ea typeface="宋体"/>
                          <a:cs typeface="Times New Roman"/>
                        </a:rPr>
                        <a:t>取值</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35127">
                <a:tc>
                  <a:txBody>
                    <a:bodyPr/>
                    <a:lstStyle/>
                    <a:p>
                      <a:pPr algn="l">
                        <a:lnSpc>
                          <a:spcPct val="100000"/>
                        </a:lnSpc>
                        <a:spcBef>
                          <a:spcPts val="600"/>
                        </a:spcBef>
                        <a:spcAft>
                          <a:spcPts val="600"/>
                        </a:spcAft>
                      </a:pPr>
                      <a:r>
                        <a:rPr lang="en-US" sz="1600" kern="100">
                          <a:effectLst/>
                          <a:latin typeface="Times New Roman"/>
                          <a:ea typeface="宋体"/>
                          <a:cs typeface="Times New Roman"/>
                        </a:rPr>
                        <a:t>Q</a:t>
                      </a:r>
                      <a:endParaRPr lang="zh-CN" sz="1600" kern="100">
                        <a:effectLst/>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zh-CN" sz="1600" kern="100" dirty="0" smtClean="0">
                          <a:effectLst/>
                          <a:latin typeface="Times New Roman"/>
                          <a:ea typeface="宋体"/>
                          <a:cs typeface="Times New Roman"/>
                        </a:rPr>
                        <a:t>质量状态</a:t>
                      </a:r>
                      <a:endParaRPr lang="zh-CN" sz="1600" kern="100" dirty="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600" kern="100" dirty="0">
                          <a:effectLst/>
                          <a:latin typeface="Times New Roman"/>
                          <a:ea typeface="宋体"/>
                          <a:cs typeface="Times New Roman"/>
                        </a:rPr>
                        <a:t>M=</a:t>
                      </a:r>
                      <a:r>
                        <a:rPr lang="zh-CN" sz="1600" kern="100" dirty="0">
                          <a:effectLst/>
                          <a:latin typeface="Times New Roman"/>
                          <a:ea typeface="宋体"/>
                          <a:cs typeface="Times New Roman"/>
                        </a:rPr>
                        <a:t>正式发布芯片；</a:t>
                      </a:r>
                      <a:r>
                        <a:rPr lang="en-US" sz="1600" kern="100" dirty="0">
                          <a:effectLst/>
                          <a:latin typeface="Times New Roman"/>
                          <a:ea typeface="宋体"/>
                          <a:cs typeface="Times New Roman"/>
                        </a:rPr>
                        <a:t>P=</a:t>
                      </a:r>
                      <a:r>
                        <a:rPr lang="zh-CN" sz="1600" kern="100" dirty="0">
                          <a:effectLst/>
                          <a:latin typeface="Times New Roman"/>
                          <a:ea typeface="宋体"/>
                          <a:cs typeface="Times New Roman"/>
                        </a:rPr>
                        <a:t>工程测试芯片</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35127">
                <a:tc>
                  <a:txBody>
                    <a:bodyPr/>
                    <a:lstStyle/>
                    <a:p>
                      <a:pPr algn="l">
                        <a:lnSpc>
                          <a:spcPct val="100000"/>
                        </a:lnSpc>
                        <a:spcBef>
                          <a:spcPts val="600"/>
                        </a:spcBef>
                        <a:spcAft>
                          <a:spcPts val="600"/>
                        </a:spcAft>
                      </a:pPr>
                      <a:r>
                        <a:rPr lang="en-US" sz="1600" kern="100">
                          <a:effectLst/>
                          <a:latin typeface="Times New Roman"/>
                          <a:ea typeface="宋体"/>
                          <a:cs typeface="Times New Roman"/>
                        </a:rPr>
                        <a:t>KL##</a:t>
                      </a:r>
                      <a:endParaRPr lang="zh-CN" sz="1600" kern="100">
                        <a:effectLst/>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600" kern="100" dirty="0" err="1">
                          <a:effectLst/>
                          <a:latin typeface="Times New Roman"/>
                          <a:ea typeface="宋体"/>
                          <a:cs typeface="Times New Roman"/>
                        </a:rPr>
                        <a:t>Kinetis</a:t>
                      </a:r>
                      <a:r>
                        <a:rPr lang="zh-CN" sz="1600" kern="100" dirty="0">
                          <a:effectLst/>
                          <a:latin typeface="Times New Roman"/>
                          <a:ea typeface="宋体"/>
                          <a:cs typeface="Times New Roman"/>
                        </a:rPr>
                        <a:t>系列号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600" kern="100" dirty="0">
                          <a:effectLst/>
                          <a:latin typeface="Times New Roman"/>
                          <a:ea typeface="宋体"/>
                          <a:cs typeface="Times New Roman"/>
                        </a:rPr>
                        <a:t>KL26</a:t>
                      </a:r>
                      <a:endParaRPr lang="zh-CN" sz="1600" kern="100" dirty="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35127">
                <a:tc>
                  <a:txBody>
                    <a:bodyPr/>
                    <a:lstStyle/>
                    <a:p>
                      <a:pPr algn="l">
                        <a:lnSpc>
                          <a:spcPct val="100000"/>
                        </a:lnSpc>
                        <a:spcBef>
                          <a:spcPts val="600"/>
                        </a:spcBef>
                        <a:spcAft>
                          <a:spcPts val="600"/>
                        </a:spcAft>
                      </a:pPr>
                      <a:r>
                        <a:rPr lang="en-US" sz="1600" kern="100">
                          <a:effectLst/>
                          <a:latin typeface="Times New Roman"/>
                          <a:ea typeface="宋体"/>
                          <a:cs typeface="Times New Roman"/>
                        </a:rPr>
                        <a:t>A</a:t>
                      </a:r>
                      <a:endParaRPr lang="zh-CN" sz="1600" kern="100">
                        <a:effectLst/>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zh-CN" sz="1600" kern="100" dirty="0">
                          <a:effectLst/>
                          <a:latin typeface="Times New Roman"/>
                          <a:ea typeface="宋体"/>
                          <a:cs typeface="Times New Roman"/>
                        </a:rPr>
                        <a:t>内核属性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600" kern="100" dirty="0">
                          <a:effectLst/>
                          <a:latin typeface="Times New Roman"/>
                          <a:ea typeface="宋体"/>
                          <a:cs typeface="Times New Roman"/>
                        </a:rPr>
                        <a:t>Z=Cortex-M0+</a:t>
                      </a:r>
                      <a:endParaRPr lang="zh-CN" sz="1600" kern="100" dirty="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35127">
                <a:tc>
                  <a:txBody>
                    <a:bodyPr/>
                    <a:lstStyle/>
                    <a:p>
                      <a:pPr algn="l">
                        <a:lnSpc>
                          <a:spcPct val="100000"/>
                        </a:lnSpc>
                        <a:spcBef>
                          <a:spcPts val="600"/>
                        </a:spcBef>
                        <a:spcAft>
                          <a:spcPts val="600"/>
                        </a:spcAft>
                      </a:pPr>
                      <a:r>
                        <a:rPr lang="en-US" sz="1600" kern="100">
                          <a:effectLst/>
                          <a:latin typeface="Times New Roman"/>
                          <a:ea typeface="宋体"/>
                          <a:cs typeface="Times New Roman"/>
                        </a:rPr>
                        <a:t>FFF</a:t>
                      </a:r>
                      <a:endParaRPr lang="zh-CN" sz="1600" kern="100">
                        <a:effectLst/>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zh-CN" sz="1600" kern="100" dirty="0">
                          <a:effectLst/>
                          <a:latin typeface="Times New Roman"/>
                          <a:ea typeface="宋体"/>
                          <a:cs typeface="Times New Roman"/>
                        </a:rPr>
                        <a:t>程序</a:t>
                      </a:r>
                      <a:r>
                        <a:rPr lang="en-US" sz="1600" kern="100" dirty="0">
                          <a:effectLst/>
                          <a:latin typeface="Times New Roman"/>
                          <a:ea typeface="宋体"/>
                          <a:cs typeface="Times New Roman"/>
                        </a:rPr>
                        <a:t>Flash</a:t>
                      </a:r>
                      <a:r>
                        <a:rPr lang="zh-CN" sz="1600" kern="100" dirty="0">
                          <a:effectLst/>
                          <a:latin typeface="Times New Roman"/>
                          <a:ea typeface="宋体"/>
                          <a:cs typeface="Times New Roman"/>
                        </a:rPr>
                        <a:t>大小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600" kern="100" dirty="0">
                          <a:effectLst/>
                          <a:latin typeface="Times New Roman"/>
                          <a:ea typeface="宋体"/>
                          <a:cs typeface="Times New Roman"/>
                        </a:rPr>
                        <a:t>32 = 32 KB</a:t>
                      </a:r>
                      <a:r>
                        <a:rPr lang="zh-CN" sz="1600" kern="100" dirty="0">
                          <a:effectLst/>
                          <a:latin typeface="Times New Roman"/>
                          <a:ea typeface="宋体"/>
                          <a:cs typeface="Times New Roman"/>
                        </a:rPr>
                        <a:t>；</a:t>
                      </a:r>
                      <a:r>
                        <a:rPr lang="en-US" sz="1600" kern="100" dirty="0">
                          <a:effectLst/>
                          <a:latin typeface="Times New Roman"/>
                          <a:ea typeface="宋体"/>
                          <a:cs typeface="Times New Roman"/>
                        </a:rPr>
                        <a:t>64 = 64 KB</a:t>
                      </a:r>
                      <a:r>
                        <a:rPr lang="zh-CN" sz="1600" kern="100" dirty="0">
                          <a:effectLst/>
                          <a:latin typeface="Times New Roman"/>
                          <a:ea typeface="宋体"/>
                          <a:cs typeface="Times New Roman"/>
                        </a:rPr>
                        <a:t>；</a:t>
                      </a:r>
                      <a:r>
                        <a:rPr lang="en-US" sz="1600" kern="100" dirty="0">
                          <a:effectLst/>
                          <a:latin typeface="Times New Roman"/>
                          <a:ea typeface="宋体"/>
                          <a:cs typeface="Times New Roman"/>
                        </a:rPr>
                        <a:t>128 = 128 KB</a:t>
                      </a:r>
                      <a:r>
                        <a:rPr lang="zh-CN" sz="1600" kern="100" dirty="0">
                          <a:effectLst/>
                          <a:latin typeface="Times New Roman"/>
                          <a:ea typeface="宋体"/>
                          <a:cs typeface="Times New Roman"/>
                        </a:rPr>
                        <a:t>；</a:t>
                      </a:r>
                      <a:r>
                        <a:rPr lang="en-US" sz="1600" kern="100" dirty="0">
                          <a:effectLst/>
                          <a:latin typeface="Times New Roman"/>
                          <a:ea typeface="宋体"/>
                          <a:cs typeface="Times New Roman"/>
                        </a:rPr>
                        <a:t>256 = 256 KB</a:t>
                      </a:r>
                      <a:r>
                        <a:rPr lang="zh-CN" sz="1600" kern="100" dirty="0">
                          <a:effectLst/>
                          <a:latin typeface="Times New Roman"/>
                          <a:ea typeface="宋体"/>
                          <a:cs typeface="Times New Roman"/>
                        </a:rPr>
                        <a:t>；</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35127">
                <a:tc>
                  <a:txBody>
                    <a:bodyPr/>
                    <a:lstStyle/>
                    <a:p>
                      <a:pPr algn="l">
                        <a:lnSpc>
                          <a:spcPct val="100000"/>
                        </a:lnSpc>
                        <a:spcBef>
                          <a:spcPts val="600"/>
                        </a:spcBef>
                        <a:spcAft>
                          <a:spcPts val="600"/>
                        </a:spcAft>
                      </a:pPr>
                      <a:r>
                        <a:rPr lang="en-US" sz="1600" kern="100">
                          <a:effectLst/>
                          <a:latin typeface="Times New Roman"/>
                          <a:ea typeface="宋体"/>
                          <a:cs typeface="Times New Roman"/>
                        </a:rPr>
                        <a:t>R</a:t>
                      </a:r>
                      <a:endParaRPr lang="zh-CN" sz="1600" kern="100">
                        <a:effectLst/>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zh-CN" sz="1600" kern="100">
                          <a:effectLst/>
                          <a:latin typeface="Times New Roman"/>
                          <a:ea typeface="宋体"/>
                          <a:cs typeface="Times New Roman"/>
                        </a:rPr>
                        <a:t>硅材料版本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zh-CN" sz="1600" kern="100" dirty="0">
                          <a:effectLst/>
                          <a:latin typeface="Times New Roman"/>
                          <a:ea typeface="宋体"/>
                          <a:cs typeface="Times New Roman"/>
                        </a:rPr>
                        <a:t>（空）</a:t>
                      </a:r>
                      <a:r>
                        <a:rPr lang="en-US" sz="1600" kern="100" dirty="0">
                          <a:effectLst/>
                          <a:latin typeface="Times New Roman"/>
                          <a:ea typeface="宋体"/>
                          <a:cs typeface="Times New Roman"/>
                        </a:rPr>
                        <a:t>=</a:t>
                      </a:r>
                      <a:r>
                        <a:rPr lang="zh-CN" sz="1600" kern="100" dirty="0">
                          <a:effectLst/>
                          <a:latin typeface="Times New Roman"/>
                          <a:ea typeface="宋体"/>
                          <a:cs typeface="Times New Roman"/>
                        </a:rPr>
                        <a:t>主要使用的版本；</a:t>
                      </a:r>
                      <a:r>
                        <a:rPr lang="en-US" sz="1600" kern="100" dirty="0">
                          <a:effectLst/>
                          <a:latin typeface="Times New Roman"/>
                          <a:ea typeface="宋体"/>
                          <a:cs typeface="Times New Roman"/>
                        </a:rPr>
                        <a:t>A=</a:t>
                      </a:r>
                      <a:r>
                        <a:rPr lang="zh-CN" sz="1600" kern="100" dirty="0">
                          <a:effectLst/>
                          <a:latin typeface="Times New Roman"/>
                          <a:ea typeface="宋体"/>
                          <a:cs typeface="Times New Roman"/>
                        </a:rPr>
                        <a:t>主要使用版本的更新</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35127">
                <a:tc>
                  <a:txBody>
                    <a:bodyPr/>
                    <a:lstStyle/>
                    <a:p>
                      <a:pPr algn="l">
                        <a:lnSpc>
                          <a:spcPct val="100000"/>
                        </a:lnSpc>
                        <a:spcBef>
                          <a:spcPts val="600"/>
                        </a:spcBef>
                        <a:spcAft>
                          <a:spcPts val="600"/>
                        </a:spcAft>
                      </a:pPr>
                      <a:r>
                        <a:rPr lang="en-US" sz="1600" kern="100">
                          <a:effectLst/>
                          <a:latin typeface="Times New Roman"/>
                          <a:ea typeface="宋体"/>
                          <a:cs typeface="Times New Roman"/>
                        </a:rPr>
                        <a:t>T</a:t>
                      </a:r>
                      <a:endParaRPr lang="zh-CN" sz="1600" kern="100">
                        <a:effectLst/>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zh-CN" sz="1600" kern="100">
                          <a:effectLst/>
                          <a:latin typeface="Times New Roman"/>
                          <a:ea typeface="宋体"/>
                          <a:cs typeface="Times New Roman"/>
                        </a:rPr>
                        <a:t>运行温度范围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600" kern="100" dirty="0">
                          <a:effectLst/>
                          <a:latin typeface="Times New Roman"/>
                          <a:ea typeface="宋体"/>
                          <a:cs typeface="Times New Roman"/>
                        </a:rPr>
                        <a:t>V =–40</a:t>
                      </a:r>
                      <a:r>
                        <a:rPr lang="zh-CN" sz="1600" kern="100" dirty="0">
                          <a:effectLst/>
                          <a:latin typeface="Times New Roman"/>
                          <a:ea typeface="宋体"/>
                          <a:cs typeface="Times New Roman"/>
                        </a:rPr>
                        <a:t>℃</a:t>
                      </a:r>
                      <a:r>
                        <a:rPr lang="en-US" sz="1600" kern="100" dirty="0">
                          <a:effectLst/>
                          <a:latin typeface="Times New Roman"/>
                          <a:ea typeface="宋体"/>
                          <a:cs typeface="Times New Roman"/>
                        </a:rPr>
                        <a:t>~ 105</a:t>
                      </a:r>
                      <a:r>
                        <a:rPr lang="zh-CN" sz="1600" kern="100" dirty="0">
                          <a:effectLst/>
                          <a:latin typeface="Times New Roman"/>
                          <a:ea typeface="宋体"/>
                          <a:cs typeface="Times New Roman"/>
                        </a:rPr>
                        <a:t>℃</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451813">
                <a:tc>
                  <a:txBody>
                    <a:bodyPr/>
                    <a:lstStyle/>
                    <a:p>
                      <a:pPr algn="l">
                        <a:lnSpc>
                          <a:spcPct val="100000"/>
                        </a:lnSpc>
                        <a:spcBef>
                          <a:spcPts val="600"/>
                        </a:spcBef>
                        <a:spcAft>
                          <a:spcPts val="600"/>
                        </a:spcAft>
                      </a:pPr>
                      <a:r>
                        <a:rPr lang="en-US" sz="1600" kern="100">
                          <a:effectLst/>
                          <a:latin typeface="Times New Roman"/>
                          <a:ea typeface="宋体"/>
                          <a:cs typeface="Times New Roman"/>
                        </a:rPr>
                        <a:t>PP</a:t>
                      </a:r>
                      <a:endParaRPr lang="zh-CN" sz="1600" kern="100">
                        <a:effectLst/>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zh-CN" sz="1600" kern="100">
                          <a:effectLst/>
                          <a:latin typeface="Times New Roman"/>
                          <a:ea typeface="宋体"/>
                          <a:cs typeface="Times New Roman"/>
                        </a:rPr>
                        <a:t>封装类型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0"/>
                        </a:spcBef>
                        <a:spcAft>
                          <a:spcPts val="0"/>
                        </a:spcAft>
                      </a:pPr>
                      <a:r>
                        <a:rPr lang="en-US" sz="1600" kern="100" dirty="0">
                          <a:effectLst/>
                          <a:latin typeface="Times New Roman"/>
                          <a:ea typeface="宋体"/>
                          <a:cs typeface="Times New Roman"/>
                        </a:rPr>
                        <a:t>FM = 32 QFN (5 mm x 5 mm)</a:t>
                      </a:r>
                      <a:r>
                        <a:rPr lang="zh-CN" sz="1600" kern="100" dirty="0">
                          <a:effectLst/>
                          <a:latin typeface="Times New Roman"/>
                          <a:ea typeface="宋体"/>
                          <a:cs typeface="Times New Roman"/>
                        </a:rPr>
                        <a:t>；</a:t>
                      </a:r>
                      <a:r>
                        <a:rPr lang="en-US" sz="1600" kern="100" dirty="0">
                          <a:effectLst/>
                          <a:latin typeface="Times New Roman"/>
                          <a:ea typeface="宋体"/>
                          <a:cs typeface="Times New Roman"/>
                        </a:rPr>
                        <a:t>FT = 48 QFN (7 mm x 7 mm)</a:t>
                      </a:r>
                      <a:r>
                        <a:rPr lang="zh-CN" sz="1600" kern="100" dirty="0">
                          <a:effectLst/>
                          <a:latin typeface="Times New Roman"/>
                          <a:ea typeface="宋体"/>
                          <a:cs typeface="Times New Roman"/>
                        </a:rPr>
                        <a:t>；</a:t>
                      </a:r>
                    </a:p>
                    <a:p>
                      <a:pPr algn="l">
                        <a:lnSpc>
                          <a:spcPct val="100000"/>
                        </a:lnSpc>
                        <a:spcBef>
                          <a:spcPts val="0"/>
                        </a:spcBef>
                        <a:spcAft>
                          <a:spcPts val="0"/>
                        </a:spcAft>
                      </a:pPr>
                      <a:r>
                        <a:rPr lang="en-US" sz="1600" kern="100" dirty="0">
                          <a:effectLst/>
                          <a:latin typeface="Times New Roman"/>
                          <a:ea typeface="宋体"/>
                          <a:cs typeface="Times New Roman"/>
                        </a:rPr>
                        <a:t>LH = 64 LQFP (10 mm x 10 mm)</a:t>
                      </a:r>
                      <a:r>
                        <a:rPr lang="zh-CN" sz="1600" kern="100" dirty="0">
                          <a:effectLst/>
                          <a:latin typeface="Times New Roman"/>
                          <a:ea typeface="宋体"/>
                          <a:cs typeface="Times New Roman"/>
                        </a:rPr>
                        <a:t>；</a:t>
                      </a:r>
                      <a:r>
                        <a:rPr lang="en-US" sz="1600" kern="100" dirty="0">
                          <a:effectLst/>
                          <a:latin typeface="Times New Roman"/>
                          <a:ea typeface="宋体"/>
                          <a:cs typeface="Times New Roman"/>
                        </a:rPr>
                        <a:t>LK = 80 LQFP (12 mm x 12 mm)</a:t>
                      </a:r>
                      <a:endParaRPr lang="zh-CN" sz="1600" kern="100" dirty="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35127">
                <a:tc>
                  <a:txBody>
                    <a:bodyPr/>
                    <a:lstStyle/>
                    <a:p>
                      <a:pPr algn="l">
                        <a:lnSpc>
                          <a:spcPct val="100000"/>
                        </a:lnSpc>
                        <a:spcBef>
                          <a:spcPts val="600"/>
                        </a:spcBef>
                        <a:spcAft>
                          <a:spcPts val="600"/>
                        </a:spcAft>
                      </a:pPr>
                      <a:r>
                        <a:rPr lang="en-US" sz="1600" kern="100">
                          <a:effectLst/>
                          <a:latin typeface="Times New Roman"/>
                          <a:ea typeface="宋体"/>
                          <a:cs typeface="Times New Roman"/>
                        </a:rPr>
                        <a:t>CC</a:t>
                      </a:r>
                      <a:endParaRPr lang="zh-CN" sz="1600" kern="100">
                        <a:effectLst/>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600" kern="100">
                          <a:effectLst/>
                          <a:latin typeface="Times New Roman"/>
                          <a:ea typeface="宋体"/>
                          <a:cs typeface="Times New Roman"/>
                        </a:rPr>
                        <a:t>CPU</a:t>
                      </a:r>
                      <a:r>
                        <a:rPr lang="zh-CN" sz="1600" kern="100">
                          <a:effectLst/>
                          <a:latin typeface="Times New Roman"/>
                          <a:ea typeface="宋体"/>
                          <a:cs typeface="Times New Roman"/>
                        </a:rPr>
                        <a:t>最高频率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600" kern="100" dirty="0">
                          <a:effectLst/>
                          <a:latin typeface="Times New Roman"/>
                          <a:ea typeface="宋体"/>
                          <a:cs typeface="Times New Roman"/>
                        </a:rPr>
                        <a:t>4 = 48 MHz</a:t>
                      </a:r>
                      <a:endParaRPr lang="zh-CN" sz="1600" kern="100" dirty="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235127">
                <a:tc>
                  <a:txBody>
                    <a:bodyPr/>
                    <a:lstStyle/>
                    <a:p>
                      <a:pPr algn="l">
                        <a:lnSpc>
                          <a:spcPct val="100000"/>
                        </a:lnSpc>
                        <a:spcBef>
                          <a:spcPts val="600"/>
                        </a:spcBef>
                        <a:spcAft>
                          <a:spcPts val="600"/>
                        </a:spcAft>
                      </a:pPr>
                      <a:r>
                        <a:rPr lang="en-US" sz="1600" kern="100">
                          <a:effectLst/>
                          <a:latin typeface="Times New Roman"/>
                          <a:ea typeface="宋体"/>
                          <a:cs typeface="Times New Roman"/>
                        </a:rPr>
                        <a:t>N</a:t>
                      </a:r>
                      <a:endParaRPr lang="zh-CN" sz="1600" kern="100">
                        <a:effectLst/>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zh-CN" sz="1600" kern="100">
                          <a:effectLst/>
                          <a:latin typeface="Times New Roman"/>
                          <a:ea typeface="宋体"/>
                          <a:cs typeface="Times New Roman"/>
                        </a:rPr>
                        <a:t>包装类型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Bef>
                          <a:spcPts val="600"/>
                        </a:spcBef>
                        <a:spcAft>
                          <a:spcPts val="600"/>
                        </a:spcAft>
                      </a:pPr>
                      <a:r>
                        <a:rPr lang="en-US" sz="1600" kern="100" dirty="0">
                          <a:effectLst/>
                          <a:latin typeface="Times New Roman"/>
                          <a:ea typeface="宋体"/>
                          <a:cs typeface="Times New Roman"/>
                        </a:rPr>
                        <a:t>R=</a:t>
                      </a:r>
                      <a:r>
                        <a:rPr lang="zh-CN" sz="1600" kern="100" dirty="0">
                          <a:effectLst/>
                          <a:latin typeface="Times New Roman"/>
                          <a:ea typeface="宋体"/>
                          <a:cs typeface="Times New Roman"/>
                        </a:rPr>
                        <a:t>卷包装；（空）</a:t>
                      </a:r>
                      <a:r>
                        <a:rPr lang="en-US" sz="1600" kern="100" dirty="0">
                          <a:effectLst/>
                          <a:latin typeface="Times New Roman"/>
                          <a:ea typeface="宋体"/>
                          <a:cs typeface="Times New Roman"/>
                        </a:rPr>
                        <a:t>=</a:t>
                      </a:r>
                      <a:r>
                        <a:rPr lang="zh-CN" sz="1600" kern="100" dirty="0">
                          <a:effectLst/>
                          <a:latin typeface="Times New Roman"/>
                          <a:ea typeface="宋体"/>
                          <a:cs typeface="Times New Roman"/>
                        </a:rPr>
                        <a:t>盒包装</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100907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836712"/>
            <a:ext cx="3371436" cy="461665"/>
          </a:xfrm>
          <a:prstGeom prst="rect">
            <a:avLst/>
          </a:prstGeom>
        </p:spPr>
        <p:txBody>
          <a:bodyPr wrap="none">
            <a:spAutoFit/>
          </a:bodyPr>
          <a:lstStyle/>
          <a:p>
            <a:pPr lvl="0" eaLnBrk="0" hangingPunct="0">
              <a:spcBef>
                <a:spcPct val="20000"/>
              </a:spcBef>
              <a:buClr>
                <a:srgbClr val="00007D"/>
              </a:buClr>
              <a:buSzPct val="75000"/>
            </a:pP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3.2.1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KL</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系列</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简介</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灯片编号占位符 6"/>
          <p:cNvSpPr>
            <a:spLocks noGrp="1"/>
          </p:cNvSpPr>
          <p:nvPr>
            <p:ph type="sldNum" sz="quarter" idx="11"/>
          </p:nvPr>
        </p:nvSpPr>
        <p:spPr/>
        <p:txBody>
          <a:bodyPr/>
          <a:lstStyle/>
          <a:p>
            <a:fld id="{EC6778B1-67D4-4AA3-8FD6-2E505E694FD9}" type="slidenum">
              <a:rPr lang="en-US" altLang="zh-CN" smtClean="0"/>
              <a:pPr/>
              <a:t>7</a:t>
            </a:fld>
            <a:endParaRPr lang="en-US" altLang="zh-CN"/>
          </a:p>
        </p:txBody>
      </p:sp>
      <p:sp>
        <p:nvSpPr>
          <p:cNvPr id="8" name="矩形 7"/>
          <p:cNvSpPr/>
          <p:nvPr/>
        </p:nvSpPr>
        <p:spPr>
          <a:xfrm>
            <a:off x="1043608" y="260648"/>
            <a:ext cx="6904454"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3.2 </a:t>
            </a:r>
            <a:r>
              <a:rPr lang="zh-CN" altLang="en-US" sz="3200" b="1" dirty="0" smtClean="0">
                <a:solidFill>
                  <a:schemeClr val="bg1"/>
                </a:solidFill>
                <a:latin typeface="华文新魏" panose="02010800040101010101" pitchFamily="2" charset="-122"/>
                <a:ea typeface="华文新魏" panose="02010800040101010101" pitchFamily="2" charset="-122"/>
              </a:rPr>
              <a:t> </a:t>
            </a:r>
            <a:r>
              <a:rPr lang="en-US" altLang="zh-CN" sz="3200" b="1" dirty="0">
                <a:solidFill>
                  <a:schemeClr val="bg1"/>
                </a:solidFill>
                <a:latin typeface="华文新魏" panose="02010800040101010101" pitchFamily="2" charset="-122"/>
                <a:ea typeface="华文新魏" panose="02010800040101010101" pitchFamily="2" charset="-122"/>
              </a:rPr>
              <a:t>KL</a:t>
            </a:r>
            <a:r>
              <a:rPr lang="zh-CN" altLang="en-US" sz="3200" b="1" dirty="0">
                <a:solidFill>
                  <a:schemeClr val="bg1"/>
                </a:solidFill>
                <a:latin typeface="华文新魏" panose="02010800040101010101" pitchFamily="2" charset="-122"/>
                <a:ea typeface="华文新魏" panose="02010800040101010101" pitchFamily="2" charset="-122"/>
              </a:rPr>
              <a:t>系列</a:t>
            </a:r>
            <a:r>
              <a:rPr lang="en-US" altLang="zh-CN" sz="3200" b="1" dirty="0">
                <a:solidFill>
                  <a:schemeClr val="bg1"/>
                </a:solidFill>
                <a:latin typeface="华文新魏" panose="02010800040101010101" pitchFamily="2" charset="-122"/>
                <a:ea typeface="华文新魏" panose="02010800040101010101" pitchFamily="2" charset="-122"/>
              </a:rPr>
              <a:t>MCU</a:t>
            </a:r>
            <a:r>
              <a:rPr lang="zh-CN" altLang="en-US" sz="3200" b="1" dirty="0">
                <a:solidFill>
                  <a:schemeClr val="bg1"/>
                </a:solidFill>
                <a:latin typeface="华文新魏" panose="02010800040101010101" pitchFamily="2" charset="-122"/>
                <a:ea typeface="华文新魏" panose="02010800040101010101" pitchFamily="2" charset="-122"/>
              </a:rPr>
              <a:t>简介与体系结构概述</a:t>
            </a:r>
          </a:p>
        </p:txBody>
      </p:sp>
      <p:sp>
        <p:nvSpPr>
          <p:cNvPr id="9" name="矩形 8"/>
          <p:cNvSpPr/>
          <p:nvPr/>
        </p:nvSpPr>
        <p:spPr>
          <a:xfrm>
            <a:off x="206350" y="1268760"/>
            <a:ext cx="8424936" cy="1323439"/>
          </a:xfrm>
          <a:prstGeom prst="rect">
            <a:avLst/>
          </a:prstGeom>
        </p:spPr>
        <p:txBody>
          <a:bodyPr wrap="square">
            <a:spAutoFit/>
          </a:bodyPr>
          <a:lstStyle/>
          <a:p>
            <a:pPr marL="342900" indent="-342900" algn="just">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例如芯片命名为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MKL25Z128VLK4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，对应的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Z</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代表内核是</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Cortex-M0+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128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代表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Flash</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大小是</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128KB</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。到目前</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为止，该系列共有</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个具体芯片型号，它们之间有许多共同特点，但在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Flash</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容量、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RAM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容量、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I/O</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引脚数及封装形式等方面有差异</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。以便供</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选型使用。</a:t>
            </a:r>
          </a:p>
        </p:txBody>
      </p:sp>
      <p:graphicFrame>
        <p:nvGraphicFramePr>
          <p:cNvPr id="3" name="表格 2"/>
          <p:cNvGraphicFramePr>
            <a:graphicFrameLocks noGrp="1"/>
          </p:cNvGraphicFramePr>
          <p:nvPr>
            <p:extLst>
              <p:ext uri="{D42A27DB-BD31-4B8C-83A1-F6EECF244321}">
                <p14:modId xmlns:p14="http://schemas.microsoft.com/office/powerpoint/2010/main" val="805162510"/>
              </p:ext>
            </p:extLst>
          </p:nvPr>
        </p:nvGraphicFramePr>
        <p:xfrm>
          <a:off x="827585" y="2592195"/>
          <a:ext cx="7632847" cy="4184785"/>
        </p:xfrm>
        <a:graphic>
          <a:graphicData uri="http://schemas.openxmlformats.org/drawingml/2006/table">
            <a:tbl>
              <a:tblPr firstRow="1" firstCol="1" bandRow="1"/>
              <a:tblGrid>
                <a:gridCol w="816714">
                  <a:extLst>
                    <a:ext uri="{9D8B030D-6E8A-4147-A177-3AD203B41FA5}">
                      <a16:colId xmlns="" xmlns:a16="http://schemas.microsoft.com/office/drawing/2014/main" val="20000"/>
                    </a:ext>
                  </a:extLst>
                </a:gridCol>
                <a:gridCol w="961738">
                  <a:extLst>
                    <a:ext uri="{9D8B030D-6E8A-4147-A177-3AD203B41FA5}">
                      <a16:colId xmlns="" xmlns:a16="http://schemas.microsoft.com/office/drawing/2014/main" val="20001"/>
                    </a:ext>
                  </a:extLst>
                </a:gridCol>
                <a:gridCol w="885411">
                  <a:extLst>
                    <a:ext uri="{9D8B030D-6E8A-4147-A177-3AD203B41FA5}">
                      <a16:colId xmlns="" xmlns:a16="http://schemas.microsoft.com/office/drawing/2014/main" val="20002"/>
                    </a:ext>
                  </a:extLst>
                </a:gridCol>
                <a:gridCol w="893480">
                  <a:extLst>
                    <a:ext uri="{9D8B030D-6E8A-4147-A177-3AD203B41FA5}">
                      <a16:colId xmlns="" xmlns:a16="http://schemas.microsoft.com/office/drawing/2014/main" val="20003"/>
                    </a:ext>
                  </a:extLst>
                </a:gridCol>
                <a:gridCol w="2002313">
                  <a:extLst>
                    <a:ext uri="{9D8B030D-6E8A-4147-A177-3AD203B41FA5}">
                      <a16:colId xmlns="" xmlns:a16="http://schemas.microsoft.com/office/drawing/2014/main" val="20004"/>
                    </a:ext>
                  </a:extLst>
                </a:gridCol>
                <a:gridCol w="2073191">
                  <a:extLst>
                    <a:ext uri="{9D8B030D-6E8A-4147-A177-3AD203B41FA5}">
                      <a16:colId xmlns="" xmlns:a16="http://schemas.microsoft.com/office/drawing/2014/main" val="20005"/>
                    </a:ext>
                  </a:extLst>
                </a:gridCol>
              </a:tblGrid>
              <a:tr h="282191">
                <a:tc gridSpan="6">
                  <a:txBody>
                    <a:bodyPr/>
                    <a:lstStyle/>
                    <a:p>
                      <a:pPr indent="306070" algn="ctr">
                        <a:lnSpc>
                          <a:spcPct val="100000"/>
                        </a:lnSpc>
                        <a:spcAft>
                          <a:spcPts val="0"/>
                        </a:spcAft>
                        <a:tabLst>
                          <a:tab pos="4024630" algn="l"/>
                        </a:tabLst>
                      </a:pPr>
                      <a:r>
                        <a:rPr lang="zh-CN" sz="1800" b="1" kern="100" dirty="0">
                          <a:solidFill>
                            <a:srgbClr val="000000"/>
                          </a:solidFill>
                          <a:effectLst/>
                          <a:latin typeface="Times New Roman"/>
                          <a:ea typeface="黑体"/>
                          <a:cs typeface="Times New Roman"/>
                        </a:rPr>
                        <a:t>表</a:t>
                      </a:r>
                      <a:r>
                        <a:rPr lang="zh-CN" sz="1800" b="1" kern="100" dirty="0">
                          <a:solidFill>
                            <a:srgbClr val="000000"/>
                          </a:solidFill>
                          <a:effectLst/>
                          <a:latin typeface="Calibri"/>
                          <a:ea typeface="黑体"/>
                          <a:cs typeface="Times New Roman"/>
                        </a:rPr>
                        <a:t>3-4 KL25/26</a:t>
                      </a:r>
                      <a:r>
                        <a:rPr lang="zh-CN" sz="1800" b="1" kern="100" dirty="0">
                          <a:solidFill>
                            <a:srgbClr val="000000"/>
                          </a:solidFill>
                          <a:effectLst/>
                          <a:latin typeface="Times New Roman"/>
                          <a:ea typeface="黑体"/>
                          <a:cs typeface="Times New Roman"/>
                        </a:rPr>
                        <a:t>子系列</a:t>
                      </a:r>
                      <a:r>
                        <a:rPr lang="zh-CN" sz="1800" b="1" kern="100" dirty="0">
                          <a:solidFill>
                            <a:srgbClr val="000000"/>
                          </a:solidFill>
                          <a:effectLst/>
                          <a:latin typeface="Calibri"/>
                          <a:ea typeface="黑体"/>
                          <a:cs typeface="Times New Roman"/>
                        </a:rPr>
                        <a:t>MCU</a:t>
                      </a:r>
                      <a:r>
                        <a:rPr lang="zh-CN" sz="1800" b="1" kern="100" dirty="0">
                          <a:solidFill>
                            <a:srgbClr val="000000"/>
                          </a:solidFill>
                          <a:effectLst/>
                          <a:latin typeface="Times New Roman"/>
                          <a:ea typeface="黑体"/>
                          <a:cs typeface="Times New Roman"/>
                        </a:rPr>
                        <a:t>简明资源</a:t>
                      </a:r>
                      <a:endParaRPr lang="zh-CN" sz="1800" b="1" kern="100" dirty="0">
                        <a:solidFill>
                          <a:srgbClr val="000000"/>
                        </a:solidFill>
                        <a:effectLst/>
                        <a:latin typeface="Calibri"/>
                        <a:ea typeface="黑体"/>
                        <a:cs typeface="Times New Roman"/>
                      </a:endParaRPr>
                    </a:p>
                  </a:txBody>
                  <a:tcPr marL="67132" marR="67132"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219482">
                <a:tc>
                  <a:txBody>
                    <a:bodyPr/>
                    <a:lstStyle/>
                    <a:p>
                      <a:pPr algn="l">
                        <a:lnSpc>
                          <a:spcPct val="100000"/>
                        </a:lnSpc>
                        <a:spcAft>
                          <a:spcPts val="0"/>
                        </a:spcAft>
                      </a:pPr>
                      <a:r>
                        <a:rPr lang="zh-CN" sz="1400" kern="100" dirty="0">
                          <a:effectLst/>
                          <a:latin typeface="Times New Roman"/>
                          <a:ea typeface="宋体"/>
                          <a:cs typeface="Times New Roman"/>
                        </a:rPr>
                        <a:t>引脚数</a:t>
                      </a:r>
                    </a:p>
                  </a:txBody>
                  <a:tcPr marL="67132" marR="67132"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1400" kern="100">
                          <a:effectLst/>
                          <a:latin typeface="Times New Roman"/>
                          <a:ea typeface="宋体"/>
                          <a:cs typeface="Times New Roman"/>
                        </a:rPr>
                        <a:t>封装</a:t>
                      </a: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Flash</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SRAM</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KL25</a:t>
                      </a:r>
                      <a:r>
                        <a:rPr lang="zh-CN" sz="1400" kern="100">
                          <a:effectLst/>
                          <a:latin typeface="Times New Roman"/>
                          <a:ea typeface="宋体"/>
                          <a:cs typeface="Times New Roman"/>
                        </a:rPr>
                        <a:t>型号</a:t>
                      </a: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KL26</a:t>
                      </a:r>
                      <a:r>
                        <a:rPr lang="zh-CN" sz="1400" kern="100">
                          <a:effectLst/>
                          <a:latin typeface="Times New Roman"/>
                          <a:ea typeface="宋体"/>
                          <a:cs typeface="Times New Roman"/>
                        </a:rPr>
                        <a:t>型号</a:t>
                      </a: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06926">
                <a:tc rowSpan="3">
                  <a:txBody>
                    <a:bodyPr/>
                    <a:lstStyle/>
                    <a:p>
                      <a:pPr algn="l">
                        <a:lnSpc>
                          <a:spcPct val="100000"/>
                        </a:lnSpc>
                        <a:spcAft>
                          <a:spcPts val="0"/>
                        </a:spcAft>
                      </a:pPr>
                      <a:r>
                        <a:rPr lang="en-US" sz="1400" kern="100">
                          <a:effectLst/>
                          <a:latin typeface="Times New Roman"/>
                          <a:ea typeface="宋体"/>
                          <a:cs typeface="Times New Roman"/>
                        </a:rPr>
                        <a:t>32</a:t>
                      </a:r>
                      <a:endParaRPr lang="zh-CN" sz="1400" kern="100">
                        <a:effectLst/>
                        <a:latin typeface="Times New Roman"/>
                        <a:ea typeface="宋体"/>
                        <a:cs typeface="Times New Roman"/>
                      </a:endParaRPr>
                    </a:p>
                  </a:txBody>
                  <a:tcPr marL="67132" marR="67132"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a:lnSpc>
                          <a:spcPct val="100000"/>
                        </a:lnSpc>
                        <a:spcAft>
                          <a:spcPts val="0"/>
                        </a:spcAft>
                      </a:pPr>
                      <a:r>
                        <a:rPr lang="en-US" sz="1400" kern="100" dirty="0">
                          <a:effectLst/>
                          <a:latin typeface="Times New Roman"/>
                          <a:ea typeface="宋体"/>
                          <a:cs typeface="Times New Roman"/>
                        </a:rPr>
                        <a:t>QFN</a:t>
                      </a:r>
                      <a:endParaRPr lang="zh-CN" sz="1400" kern="100" dirty="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32 KB</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4 KB</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MKL25Z32VFM4(R)</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MKL26Z32VFM4(R)</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06926">
                <a:tc vMerge="1">
                  <a:txBody>
                    <a:bodyPr/>
                    <a:lstStyle/>
                    <a:p>
                      <a:endParaRPr lang="zh-CN" altLang="en-US"/>
                    </a:p>
                  </a:txBody>
                  <a:tcPr/>
                </a:tc>
                <a:tc vMerge="1">
                  <a:txBody>
                    <a:bodyPr/>
                    <a:lstStyle/>
                    <a:p>
                      <a:endParaRPr lang="zh-CN" altLang="en-US"/>
                    </a:p>
                  </a:txBody>
                  <a:tcPr/>
                </a:tc>
                <a:tc>
                  <a:txBody>
                    <a:bodyPr/>
                    <a:lstStyle/>
                    <a:p>
                      <a:pPr algn="l">
                        <a:lnSpc>
                          <a:spcPct val="100000"/>
                        </a:lnSpc>
                        <a:spcAft>
                          <a:spcPts val="0"/>
                        </a:spcAft>
                      </a:pPr>
                      <a:r>
                        <a:rPr lang="en-US" sz="1400" kern="100" dirty="0">
                          <a:effectLst/>
                          <a:latin typeface="Times New Roman"/>
                          <a:ea typeface="宋体"/>
                          <a:cs typeface="Times New Roman"/>
                        </a:rPr>
                        <a:t>64 KB</a:t>
                      </a:r>
                      <a:endParaRPr lang="zh-CN" sz="1400" kern="100" dirty="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8 KB</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MKL25Z64VFM4(R)</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MKL26Z64VFM4(R)</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06926">
                <a:tc vMerge="1">
                  <a:txBody>
                    <a:bodyPr/>
                    <a:lstStyle/>
                    <a:p>
                      <a:endParaRPr lang="zh-CN" altLang="en-US"/>
                    </a:p>
                  </a:txBody>
                  <a:tcPr/>
                </a:tc>
                <a:tc vMerge="1">
                  <a:txBody>
                    <a:bodyPr/>
                    <a:lstStyle/>
                    <a:p>
                      <a:endParaRPr lang="zh-CN" altLang="en-US"/>
                    </a:p>
                  </a:txBody>
                  <a:tcPr/>
                </a:tc>
                <a:tc>
                  <a:txBody>
                    <a:bodyPr/>
                    <a:lstStyle/>
                    <a:p>
                      <a:pPr algn="l">
                        <a:lnSpc>
                          <a:spcPct val="100000"/>
                        </a:lnSpc>
                        <a:spcAft>
                          <a:spcPts val="0"/>
                        </a:spcAft>
                      </a:pPr>
                      <a:r>
                        <a:rPr lang="en-US" sz="1400" kern="100" dirty="0">
                          <a:effectLst/>
                          <a:latin typeface="Times New Roman"/>
                          <a:ea typeface="宋体"/>
                          <a:cs typeface="Times New Roman"/>
                        </a:rPr>
                        <a:t>128 KB</a:t>
                      </a:r>
                      <a:endParaRPr lang="zh-CN" sz="1400" kern="100" dirty="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16 KB</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MKL25Z128VFM4(R)</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MKL26Z128VFM4(R)</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06926">
                <a:tc rowSpan="3">
                  <a:txBody>
                    <a:bodyPr/>
                    <a:lstStyle/>
                    <a:p>
                      <a:pPr algn="l">
                        <a:lnSpc>
                          <a:spcPct val="100000"/>
                        </a:lnSpc>
                        <a:spcAft>
                          <a:spcPts val="0"/>
                        </a:spcAft>
                      </a:pPr>
                      <a:r>
                        <a:rPr lang="en-US" sz="1400" kern="100">
                          <a:effectLst/>
                          <a:latin typeface="Times New Roman"/>
                          <a:ea typeface="宋体"/>
                          <a:cs typeface="Times New Roman"/>
                        </a:rPr>
                        <a:t>48</a:t>
                      </a:r>
                      <a:endParaRPr lang="zh-CN" sz="1400" kern="100">
                        <a:effectLst/>
                        <a:latin typeface="Times New Roman"/>
                        <a:ea typeface="宋体"/>
                        <a:cs typeface="Times New Roman"/>
                      </a:endParaRPr>
                    </a:p>
                  </a:txBody>
                  <a:tcPr marL="67132" marR="67132"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a:lnSpc>
                          <a:spcPct val="100000"/>
                        </a:lnSpc>
                        <a:spcAft>
                          <a:spcPts val="0"/>
                        </a:spcAft>
                      </a:pPr>
                      <a:r>
                        <a:rPr lang="en-US" sz="1400" kern="100">
                          <a:effectLst/>
                          <a:latin typeface="Times New Roman"/>
                          <a:ea typeface="宋体"/>
                          <a:cs typeface="Times New Roman"/>
                        </a:rPr>
                        <a:t>QFN</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32 KB</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4 KB</a:t>
                      </a:r>
                      <a:endParaRPr lang="zh-CN" sz="1400" kern="100" dirty="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MKL25Z32VFT4(R)</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MKL26Z32VFT4(R)</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306926">
                <a:tc vMerge="1">
                  <a:txBody>
                    <a:bodyPr/>
                    <a:lstStyle/>
                    <a:p>
                      <a:endParaRPr lang="zh-CN" altLang="en-US"/>
                    </a:p>
                  </a:txBody>
                  <a:tcPr/>
                </a:tc>
                <a:tc vMerge="1">
                  <a:txBody>
                    <a:bodyPr/>
                    <a:lstStyle/>
                    <a:p>
                      <a:endParaRPr lang="zh-CN" altLang="en-US"/>
                    </a:p>
                  </a:txBody>
                  <a:tcPr/>
                </a:tc>
                <a:tc>
                  <a:txBody>
                    <a:bodyPr/>
                    <a:lstStyle/>
                    <a:p>
                      <a:pPr algn="l">
                        <a:lnSpc>
                          <a:spcPct val="100000"/>
                        </a:lnSpc>
                        <a:spcAft>
                          <a:spcPts val="0"/>
                        </a:spcAft>
                      </a:pPr>
                      <a:r>
                        <a:rPr lang="en-US" sz="1400" kern="100">
                          <a:effectLst/>
                          <a:latin typeface="Times New Roman"/>
                          <a:ea typeface="宋体"/>
                          <a:cs typeface="Times New Roman"/>
                        </a:rPr>
                        <a:t>64 KB</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8 KB</a:t>
                      </a:r>
                      <a:endParaRPr lang="zh-CN" sz="1400" kern="100" dirty="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MKL25Z64VFT4(R)</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MKL26Z64VFT4(R)</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306926">
                <a:tc vMerge="1">
                  <a:txBody>
                    <a:bodyPr/>
                    <a:lstStyle/>
                    <a:p>
                      <a:endParaRPr lang="zh-CN" altLang="en-US"/>
                    </a:p>
                  </a:txBody>
                  <a:tcPr/>
                </a:tc>
                <a:tc vMerge="1">
                  <a:txBody>
                    <a:bodyPr/>
                    <a:lstStyle/>
                    <a:p>
                      <a:endParaRPr lang="zh-CN" altLang="en-US"/>
                    </a:p>
                  </a:txBody>
                  <a:tcPr/>
                </a:tc>
                <a:tc>
                  <a:txBody>
                    <a:bodyPr/>
                    <a:lstStyle/>
                    <a:p>
                      <a:pPr algn="l">
                        <a:lnSpc>
                          <a:spcPct val="100000"/>
                        </a:lnSpc>
                        <a:spcAft>
                          <a:spcPts val="0"/>
                        </a:spcAft>
                      </a:pPr>
                      <a:r>
                        <a:rPr lang="en-US" sz="1400" kern="100">
                          <a:effectLst/>
                          <a:latin typeface="Times New Roman"/>
                          <a:ea typeface="宋体"/>
                          <a:cs typeface="Times New Roman"/>
                        </a:rPr>
                        <a:t>128 KB</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16 KB</a:t>
                      </a:r>
                      <a:endParaRPr lang="zh-CN" sz="1400" kern="100" dirty="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MKL25Z128VFT4(R)</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MKL26Z128VFT4(R)</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306926">
                <a:tc rowSpan="3">
                  <a:txBody>
                    <a:bodyPr/>
                    <a:lstStyle/>
                    <a:p>
                      <a:pPr algn="l">
                        <a:lnSpc>
                          <a:spcPct val="100000"/>
                        </a:lnSpc>
                        <a:spcAft>
                          <a:spcPts val="0"/>
                        </a:spcAft>
                      </a:pPr>
                      <a:r>
                        <a:rPr lang="en-US" sz="1400" kern="100">
                          <a:effectLst/>
                          <a:latin typeface="Times New Roman"/>
                          <a:ea typeface="宋体"/>
                          <a:cs typeface="Times New Roman"/>
                        </a:rPr>
                        <a:t>64</a:t>
                      </a:r>
                      <a:endParaRPr lang="zh-CN" sz="1400" kern="100">
                        <a:effectLst/>
                        <a:latin typeface="Times New Roman"/>
                        <a:ea typeface="宋体"/>
                        <a:cs typeface="Times New Roman"/>
                      </a:endParaRPr>
                    </a:p>
                  </a:txBody>
                  <a:tcPr marL="67132" marR="67132"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a:lnSpc>
                          <a:spcPct val="100000"/>
                        </a:lnSpc>
                        <a:spcAft>
                          <a:spcPts val="0"/>
                        </a:spcAft>
                      </a:pPr>
                      <a:r>
                        <a:rPr lang="en-US" sz="1400" kern="100">
                          <a:effectLst/>
                          <a:latin typeface="Times New Roman"/>
                          <a:ea typeface="宋体"/>
                          <a:cs typeface="Times New Roman"/>
                        </a:rPr>
                        <a:t>LQFP</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32 KB</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4 KB</a:t>
                      </a:r>
                      <a:endParaRPr lang="zh-CN" sz="1400" kern="100" dirty="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MKL25Z32VLH4(R)</a:t>
                      </a:r>
                      <a:endParaRPr lang="zh-CN" sz="1400" kern="100" dirty="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MKL26Z32VLH4(R)</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306926">
                <a:tc vMerge="1">
                  <a:txBody>
                    <a:bodyPr/>
                    <a:lstStyle/>
                    <a:p>
                      <a:endParaRPr lang="zh-CN" altLang="en-US"/>
                    </a:p>
                  </a:txBody>
                  <a:tcPr/>
                </a:tc>
                <a:tc vMerge="1">
                  <a:txBody>
                    <a:bodyPr/>
                    <a:lstStyle/>
                    <a:p>
                      <a:endParaRPr lang="zh-CN" altLang="en-US"/>
                    </a:p>
                  </a:txBody>
                  <a:tcPr/>
                </a:tc>
                <a:tc>
                  <a:txBody>
                    <a:bodyPr/>
                    <a:lstStyle/>
                    <a:p>
                      <a:pPr algn="l">
                        <a:lnSpc>
                          <a:spcPct val="100000"/>
                        </a:lnSpc>
                        <a:spcAft>
                          <a:spcPts val="0"/>
                        </a:spcAft>
                      </a:pPr>
                      <a:r>
                        <a:rPr lang="en-US" sz="1400" kern="100">
                          <a:effectLst/>
                          <a:latin typeface="Times New Roman"/>
                          <a:ea typeface="宋体"/>
                          <a:cs typeface="Times New Roman"/>
                        </a:rPr>
                        <a:t>64 KB</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8 KB</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MKL25Z64VLH4(R)</a:t>
                      </a:r>
                      <a:endParaRPr lang="zh-CN" sz="1400" kern="100" dirty="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MKL26Z64VLH4(R)</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306926">
                <a:tc vMerge="1">
                  <a:txBody>
                    <a:bodyPr/>
                    <a:lstStyle/>
                    <a:p>
                      <a:endParaRPr lang="zh-CN" altLang="en-US"/>
                    </a:p>
                  </a:txBody>
                  <a:tcPr/>
                </a:tc>
                <a:tc vMerge="1">
                  <a:txBody>
                    <a:bodyPr/>
                    <a:lstStyle/>
                    <a:p>
                      <a:endParaRPr lang="zh-CN" altLang="en-US"/>
                    </a:p>
                  </a:txBody>
                  <a:tcPr/>
                </a:tc>
                <a:tc>
                  <a:txBody>
                    <a:bodyPr/>
                    <a:lstStyle/>
                    <a:p>
                      <a:pPr algn="l">
                        <a:lnSpc>
                          <a:spcPct val="100000"/>
                        </a:lnSpc>
                        <a:spcAft>
                          <a:spcPts val="0"/>
                        </a:spcAft>
                      </a:pPr>
                      <a:r>
                        <a:rPr lang="en-US" sz="1400" kern="100">
                          <a:effectLst/>
                          <a:latin typeface="Times New Roman"/>
                          <a:ea typeface="宋体"/>
                          <a:cs typeface="Times New Roman"/>
                        </a:rPr>
                        <a:t>128 KB</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16 KB</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MKL25Z128VLH4(R)</a:t>
                      </a:r>
                      <a:endParaRPr lang="zh-CN" sz="1400" kern="100" dirty="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MKL26Z128VLH4(R)</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 xmlns:a16="http://schemas.microsoft.com/office/drawing/2014/main" val="10010"/>
                  </a:ext>
                </a:extLst>
              </a:tr>
              <a:tr h="306926">
                <a:tc rowSpan="3">
                  <a:txBody>
                    <a:bodyPr/>
                    <a:lstStyle/>
                    <a:p>
                      <a:pPr algn="l">
                        <a:lnSpc>
                          <a:spcPct val="100000"/>
                        </a:lnSpc>
                        <a:spcAft>
                          <a:spcPts val="0"/>
                        </a:spcAft>
                      </a:pPr>
                      <a:r>
                        <a:rPr lang="en-US" sz="1400" kern="100">
                          <a:effectLst/>
                          <a:latin typeface="Times New Roman"/>
                          <a:ea typeface="宋体"/>
                          <a:cs typeface="Times New Roman"/>
                        </a:rPr>
                        <a:t>80</a:t>
                      </a:r>
                      <a:endParaRPr lang="zh-CN" sz="1400" kern="100">
                        <a:effectLst/>
                        <a:latin typeface="Times New Roman"/>
                        <a:ea typeface="宋体"/>
                        <a:cs typeface="Times New Roman"/>
                      </a:endParaRPr>
                    </a:p>
                  </a:txBody>
                  <a:tcPr marL="67132" marR="67132"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a:lnSpc>
                          <a:spcPct val="100000"/>
                        </a:lnSpc>
                        <a:spcAft>
                          <a:spcPts val="0"/>
                        </a:spcAft>
                      </a:pPr>
                      <a:r>
                        <a:rPr lang="en-US" sz="1400" kern="100">
                          <a:effectLst/>
                          <a:latin typeface="Times New Roman"/>
                          <a:ea typeface="宋体"/>
                          <a:cs typeface="Times New Roman"/>
                        </a:rPr>
                        <a:t>LQFP</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32 KB</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4 KB</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MKL25Z32VLK4(R)</a:t>
                      </a:r>
                      <a:endParaRPr lang="zh-CN" sz="1400" kern="100" dirty="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MKL26Z32VLK4(R)</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306926">
                <a:tc vMerge="1">
                  <a:txBody>
                    <a:bodyPr/>
                    <a:lstStyle/>
                    <a:p>
                      <a:endParaRPr lang="zh-CN" altLang="en-US"/>
                    </a:p>
                  </a:txBody>
                  <a:tcPr/>
                </a:tc>
                <a:tc vMerge="1">
                  <a:txBody>
                    <a:bodyPr/>
                    <a:lstStyle/>
                    <a:p>
                      <a:endParaRPr lang="zh-CN" altLang="en-US"/>
                    </a:p>
                  </a:txBody>
                  <a:tcPr/>
                </a:tc>
                <a:tc>
                  <a:txBody>
                    <a:bodyPr/>
                    <a:lstStyle/>
                    <a:p>
                      <a:pPr algn="l">
                        <a:lnSpc>
                          <a:spcPct val="100000"/>
                        </a:lnSpc>
                        <a:spcAft>
                          <a:spcPts val="0"/>
                        </a:spcAft>
                      </a:pPr>
                      <a:r>
                        <a:rPr lang="en-US" sz="1400" kern="100">
                          <a:effectLst/>
                          <a:latin typeface="Times New Roman"/>
                          <a:ea typeface="宋体"/>
                          <a:cs typeface="Times New Roman"/>
                        </a:rPr>
                        <a:t>64 KB</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8 KB</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MKL25Z64VLK4(R)</a:t>
                      </a:r>
                      <a:endParaRPr lang="zh-CN" sz="1400" kern="100" dirty="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dirty="0">
                          <a:effectLst/>
                          <a:latin typeface="Times New Roman"/>
                          <a:ea typeface="宋体"/>
                          <a:cs typeface="Times New Roman"/>
                        </a:rPr>
                        <a:t>MKL26Z64VLK4(R)</a:t>
                      </a:r>
                      <a:endParaRPr lang="zh-CN" sz="1400" kern="100" dirty="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306926">
                <a:tc vMerge="1">
                  <a:txBody>
                    <a:bodyPr/>
                    <a:lstStyle/>
                    <a:p>
                      <a:endParaRPr lang="zh-CN" altLang="en-US"/>
                    </a:p>
                  </a:txBody>
                  <a:tcPr/>
                </a:tc>
                <a:tc vMerge="1">
                  <a:txBody>
                    <a:bodyPr/>
                    <a:lstStyle/>
                    <a:p>
                      <a:endParaRPr lang="zh-CN" altLang="en-US"/>
                    </a:p>
                  </a:txBody>
                  <a:tcPr/>
                </a:tc>
                <a:tc>
                  <a:txBody>
                    <a:bodyPr/>
                    <a:lstStyle/>
                    <a:p>
                      <a:pPr algn="l">
                        <a:lnSpc>
                          <a:spcPct val="100000"/>
                        </a:lnSpc>
                        <a:spcAft>
                          <a:spcPts val="0"/>
                        </a:spcAft>
                      </a:pPr>
                      <a:r>
                        <a:rPr lang="en-US" sz="1400" kern="100">
                          <a:effectLst/>
                          <a:latin typeface="Times New Roman"/>
                          <a:ea typeface="宋体"/>
                          <a:cs typeface="Times New Roman"/>
                        </a:rPr>
                        <a:t>128 KB</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16 KB</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1400" kern="100">
                          <a:effectLst/>
                          <a:latin typeface="Times New Roman"/>
                          <a:ea typeface="宋体"/>
                          <a:cs typeface="Times New Roman"/>
                        </a:rPr>
                        <a:t>MKL25Z128VLK4(R)</a:t>
                      </a:r>
                      <a:endParaRPr lang="zh-CN" sz="1400" kern="10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lnSpc>
                          <a:spcPct val="100000"/>
                        </a:lnSpc>
                        <a:spcAft>
                          <a:spcPts val="0"/>
                        </a:spcAft>
                      </a:pPr>
                      <a:r>
                        <a:rPr lang="en-US" sz="1400" kern="100" dirty="0">
                          <a:effectLst/>
                          <a:latin typeface="Times New Roman"/>
                          <a:ea typeface="宋体"/>
                          <a:cs typeface="Times New Roman"/>
                        </a:rPr>
                        <a:t>MKL26Z128VLK4(R)</a:t>
                      </a:r>
                      <a:endParaRPr lang="zh-CN" sz="1400" kern="100" dirty="0">
                        <a:effectLst/>
                        <a:latin typeface="Times New Roman"/>
                        <a:ea typeface="宋体"/>
                        <a:cs typeface="Times New Roman"/>
                      </a:endParaRPr>
                    </a:p>
                  </a:txBody>
                  <a:tcPr marL="67132" marR="67132"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bl>
          </a:graphicData>
        </a:graphic>
      </p:graphicFrame>
    </p:spTree>
    <p:extLst>
      <p:ext uri="{BB962C8B-B14F-4D97-AF65-F5344CB8AC3E}">
        <p14:creationId xmlns:p14="http://schemas.microsoft.com/office/powerpoint/2010/main" val="1982526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836712"/>
            <a:ext cx="4608954" cy="461665"/>
          </a:xfrm>
          <a:prstGeom prst="rect">
            <a:avLst/>
          </a:prstGeom>
        </p:spPr>
        <p:txBody>
          <a:bodyPr wrap="none">
            <a:spAutoFit/>
          </a:bodyPr>
          <a:lstStyle/>
          <a:p>
            <a:pPr lvl="0" eaLnBrk="0" hangingPunct="0">
              <a:spcBef>
                <a:spcPct val="20000"/>
              </a:spcBef>
              <a:buClr>
                <a:srgbClr val="00007D"/>
              </a:buClr>
              <a:buSzPct val="75000"/>
            </a:pP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3.2.2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KL</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系列</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体系结构概述</a:t>
            </a:r>
          </a:p>
        </p:txBody>
      </p:sp>
      <p:sp>
        <p:nvSpPr>
          <p:cNvPr id="7" name="灯片编号占位符 6"/>
          <p:cNvSpPr>
            <a:spLocks noGrp="1"/>
          </p:cNvSpPr>
          <p:nvPr>
            <p:ph type="sldNum" sz="quarter" idx="11"/>
          </p:nvPr>
        </p:nvSpPr>
        <p:spPr/>
        <p:txBody>
          <a:bodyPr/>
          <a:lstStyle/>
          <a:p>
            <a:fld id="{EC6778B1-67D4-4AA3-8FD6-2E505E694FD9}" type="slidenum">
              <a:rPr lang="en-US" altLang="zh-CN" smtClean="0"/>
              <a:pPr/>
              <a:t>8</a:t>
            </a:fld>
            <a:endParaRPr lang="en-US" altLang="zh-CN"/>
          </a:p>
        </p:txBody>
      </p:sp>
      <p:sp>
        <p:nvSpPr>
          <p:cNvPr id="8" name="矩形 7"/>
          <p:cNvSpPr/>
          <p:nvPr/>
        </p:nvSpPr>
        <p:spPr>
          <a:xfrm>
            <a:off x="1043608" y="260648"/>
            <a:ext cx="6904454"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3.2 </a:t>
            </a:r>
            <a:r>
              <a:rPr lang="zh-CN" altLang="en-US" sz="3200" b="1" dirty="0" smtClean="0">
                <a:solidFill>
                  <a:schemeClr val="bg1"/>
                </a:solidFill>
                <a:latin typeface="华文新魏" panose="02010800040101010101" pitchFamily="2" charset="-122"/>
                <a:ea typeface="华文新魏" panose="02010800040101010101" pitchFamily="2" charset="-122"/>
              </a:rPr>
              <a:t> </a:t>
            </a:r>
            <a:r>
              <a:rPr lang="en-US" altLang="zh-CN" sz="3200" b="1" dirty="0">
                <a:solidFill>
                  <a:schemeClr val="bg1"/>
                </a:solidFill>
                <a:latin typeface="华文新魏" panose="02010800040101010101" pitchFamily="2" charset="-122"/>
                <a:ea typeface="华文新魏" panose="02010800040101010101" pitchFamily="2" charset="-122"/>
              </a:rPr>
              <a:t>KL</a:t>
            </a:r>
            <a:r>
              <a:rPr lang="zh-CN" altLang="en-US" sz="3200" b="1" dirty="0">
                <a:solidFill>
                  <a:schemeClr val="bg1"/>
                </a:solidFill>
                <a:latin typeface="华文新魏" panose="02010800040101010101" pitchFamily="2" charset="-122"/>
                <a:ea typeface="华文新魏" panose="02010800040101010101" pitchFamily="2" charset="-122"/>
              </a:rPr>
              <a:t>系列</a:t>
            </a:r>
            <a:r>
              <a:rPr lang="en-US" altLang="zh-CN" sz="3200" b="1" dirty="0">
                <a:solidFill>
                  <a:schemeClr val="bg1"/>
                </a:solidFill>
                <a:latin typeface="华文新魏" panose="02010800040101010101" pitchFamily="2" charset="-122"/>
                <a:ea typeface="华文新魏" panose="02010800040101010101" pitchFamily="2" charset="-122"/>
              </a:rPr>
              <a:t>MCU</a:t>
            </a:r>
            <a:r>
              <a:rPr lang="zh-CN" altLang="en-US" sz="3200" b="1" dirty="0">
                <a:solidFill>
                  <a:schemeClr val="bg1"/>
                </a:solidFill>
                <a:latin typeface="华文新魏" panose="02010800040101010101" pitchFamily="2" charset="-122"/>
                <a:ea typeface="华文新魏" panose="02010800040101010101" pitchFamily="2" charset="-122"/>
              </a:rPr>
              <a:t>简介与体系结构概述</a:t>
            </a:r>
          </a:p>
        </p:txBody>
      </p:sp>
      <p:sp>
        <p:nvSpPr>
          <p:cNvPr id="9" name="矩形 8"/>
          <p:cNvSpPr/>
          <p:nvPr/>
        </p:nvSpPr>
        <p:spPr>
          <a:xfrm>
            <a:off x="206350" y="1268760"/>
            <a:ext cx="8424936" cy="769441"/>
          </a:xfrm>
          <a:prstGeom prst="rect">
            <a:avLst/>
          </a:prstGeom>
        </p:spPr>
        <p:txBody>
          <a:bodyPr wrap="square">
            <a:spAutoFit/>
          </a:bodyPr>
          <a:lstStyle/>
          <a:p>
            <a:pPr marL="342900" indent="-342900" algn="just">
              <a:buClr>
                <a:srgbClr val="000099"/>
              </a:buClr>
              <a:buSzPct val="80000"/>
              <a:buFont typeface="Wingdings" panose="05000000000000000000" pitchFamily="2" charset="2"/>
              <a:buChar char="l"/>
            </a:pP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KL</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系列</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是以</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AMBA</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总线规范为架构的片上系统</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SOC</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System on chip</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如下图所</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示。</a:t>
            </a:r>
          </a:p>
        </p:txBody>
      </p:sp>
      <p:pic>
        <p:nvPicPr>
          <p:cNvPr id="10241" name="图片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668" y="1988840"/>
            <a:ext cx="6167676" cy="319099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79512" y="5157192"/>
            <a:ext cx="8784975" cy="1631216"/>
          </a:xfrm>
          <a:prstGeom prst="rect">
            <a:avLst/>
          </a:prstGeom>
        </p:spPr>
        <p:txBody>
          <a:bodyPr wrap="square">
            <a:spAutoFit/>
          </a:bodyPr>
          <a:lstStyle/>
          <a:p>
            <a:pPr marL="342900" indent="-342900" algn="just">
              <a:buClr>
                <a:srgbClr val="000099"/>
              </a:buClr>
              <a:buSzPct val="80000"/>
              <a:buFont typeface="Wingdings" panose="05000000000000000000" pitchFamily="2" charset="2"/>
              <a:buChar char="l"/>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AMBA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架构包含高性能系统总线</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AHB</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和高级外设总线</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APB</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。高性能系统总线</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AHB</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是负责连接</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ARM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内核、</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控制器、片内存储器或其他需要高带宽的模块。而高级外设总线</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APB</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则是用来连接系统的外围慢速模块，它的协议规则相对于系统总线</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AHB</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来说较为简单，它与系统总线</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AHB</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之间则通过总线桥相连，来达到减少系统总线的负载的目的。</a:t>
            </a:r>
          </a:p>
        </p:txBody>
      </p:sp>
    </p:spTree>
    <p:extLst>
      <p:ext uri="{BB962C8B-B14F-4D97-AF65-F5344CB8AC3E}">
        <p14:creationId xmlns:p14="http://schemas.microsoft.com/office/powerpoint/2010/main" val="2287495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87824" y="879103"/>
            <a:ext cx="1266693" cy="523220"/>
          </a:xfrm>
          <a:prstGeom prst="rect">
            <a:avLst/>
          </a:prstGeom>
        </p:spPr>
        <p:txBody>
          <a:bodyPr wrap="none">
            <a:spAutoFit/>
          </a:bodyPr>
          <a:lstStyle/>
          <a:p>
            <a:pPr lvl="0" eaLnBrk="0" hangingPunct="0">
              <a:spcBef>
                <a:spcPct val="20000"/>
              </a:spcBef>
              <a:buClr>
                <a:srgbClr val="00007D"/>
              </a:buClr>
              <a:buSzPct val="75000"/>
            </a:pP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灯片编号占位符 6"/>
          <p:cNvSpPr>
            <a:spLocks noGrp="1"/>
          </p:cNvSpPr>
          <p:nvPr>
            <p:ph type="sldNum" sz="quarter" idx="11"/>
          </p:nvPr>
        </p:nvSpPr>
        <p:spPr/>
        <p:txBody>
          <a:bodyPr/>
          <a:lstStyle/>
          <a:p>
            <a:fld id="{EC6778B1-67D4-4AA3-8FD6-2E505E694FD9}" type="slidenum">
              <a:rPr lang="en-US" altLang="zh-CN" smtClean="0"/>
              <a:pPr/>
              <a:t>9</a:t>
            </a:fld>
            <a:endParaRPr lang="en-US" altLang="zh-CN"/>
          </a:p>
        </p:txBody>
      </p:sp>
      <p:sp>
        <p:nvSpPr>
          <p:cNvPr id="8" name="矩形 7"/>
          <p:cNvSpPr/>
          <p:nvPr/>
        </p:nvSpPr>
        <p:spPr>
          <a:xfrm>
            <a:off x="1043608" y="260648"/>
            <a:ext cx="6904454"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3.2 </a:t>
            </a:r>
            <a:r>
              <a:rPr lang="zh-CN" altLang="en-US" sz="3200" b="1" dirty="0" smtClean="0">
                <a:solidFill>
                  <a:schemeClr val="bg1"/>
                </a:solidFill>
                <a:latin typeface="华文新魏" panose="02010800040101010101" pitchFamily="2" charset="-122"/>
                <a:ea typeface="华文新魏" panose="02010800040101010101" pitchFamily="2" charset="-122"/>
              </a:rPr>
              <a:t> </a:t>
            </a:r>
            <a:r>
              <a:rPr lang="en-US" altLang="zh-CN" sz="3200" b="1" dirty="0">
                <a:solidFill>
                  <a:schemeClr val="bg1"/>
                </a:solidFill>
                <a:latin typeface="华文新魏" panose="02010800040101010101" pitchFamily="2" charset="-122"/>
                <a:ea typeface="华文新魏" panose="02010800040101010101" pitchFamily="2" charset="-122"/>
              </a:rPr>
              <a:t>KL</a:t>
            </a:r>
            <a:r>
              <a:rPr lang="zh-CN" altLang="en-US" sz="3200" b="1" dirty="0">
                <a:solidFill>
                  <a:schemeClr val="bg1"/>
                </a:solidFill>
                <a:latin typeface="华文新魏" panose="02010800040101010101" pitchFamily="2" charset="-122"/>
                <a:ea typeface="华文新魏" panose="02010800040101010101" pitchFamily="2" charset="-122"/>
              </a:rPr>
              <a:t>系列</a:t>
            </a:r>
            <a:r>
              <a:rPr lang="en-US" altLang="zh-CN" sz="3200" b="1" dirty="0">
                <a:solidFill>
                  <a:schemeClr val="bg1"/>
                </a:solidFill>
                <a:latin typeface="华文新魏" panose="02010800040101010101" pitchFamily="2" charset="-122"/>
                <a:ea typeface="华文新魏" panose="02010800040101010101" pitchFamily="2" charset="-122"/>
              </a:rPr>
              <a:t>MCU</a:t>
            </a:r>
            <a:r>
              <a:rPr lang="zh-CN" altLang="en-US" sz="3200" b="1" dirty="0">
                <a:solidFill>
                  <a:schemeClr val="bg1"/>
                </a:solidFill>
                <a:latin typeface="华文新魏" panose="02010800040101010101" pitchFamily="2" charset="-122"/>
                <a:ea typeface="华文新魏" panose="02010800040101010101" pitchFamily="2" charset="-122"/>
              </a:rPr>
              <a:t>简介与体系结构概述</a:t>
            </a:r>
          </a:p>
        </p:txBody>
      </p:sp>
      <p:sp>
        <p:nvSpPr>
          <p:cNvPr id="3" name="矩形 2"/>
          <p:cNvSpPr/>
          <p:nvPr/>
        </p:nvSpPr>
        <p:spPr>
          <a:xfrm>
            <a:off x="316657" y="1340768"/>
            <a:ext cx="8568952" cy="5709255"/>
          </a:xfrm>
          <a:prstGeom prst="rect">
            <a:avLst/>
          </a:prstGeom>
        </p:spPr>
        <p:txBody>
          <a:bodyPr wrap="square">
            <a:spAutoFit/>
          </a:bodyPr>
          <a:lstStyle/>
          <a:p>
            <a:pPr lvl="0" algn="just">
              <a:lnSpc>
                <a:spcPct val="125000"/>
              </a:lnSpc>
              <a:spcBef>
                <a:spcPts val="240"/>
              </a:spcBef>
              <a:spcAft>
                <a:spcPts val="0"/>
              </a:spcAft>
              <a:buClr>
                <a:srgbClr val="002060"/>
              </a:buClr>
            </a:pPr>
            <a:r>
              <a:rPr lang="en-US" altLang="zh-CN"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kern="100" dirty="0" err="1" smtClean="0">
                <a:latin typeface="Times New Roman" panose="02020603050405020304" pitchFamily="18" charset="0"/>
                <a:ea typeface="黑体" panose="02010609060101010101" pitchFamily="49" charset="-122"/>
                <a:cs typeface="Times New Roman" panose="02020603050405020304" pitchFamily="18" charset="0"/>
              </a:rPr>
              <a:t>Kinetis</a:t>
            </a:r>
            <a:r>
              <a:rPr lang="en-US" altLang="zh-CN" sz="2400" b="1" kern="1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kern="100" dirty="0">
                <a:latin typeface="Times New Roman" panose="02020603050405020304" pitchFamily="18" charset="0"/>
                <a:ea typeface="黑体" panose="02010609060101010101" pitchFamily="49" charset="-122"/>
                <a:cs typeface="Times New Roman" panose="02020603050405020304" pitchFamily="18" charset="0"/>
              </a:rPr>
              <a:t>L</a:t>
            </a:r>
            <a:r>
              <a:rPr lang="zh-CN" altLang="zh-CN" sz="2400" b="1" kern="100" dirty="0">
                <a:latin typeface="Times New Roman" panose="02020603050405020304" pitchFamily="18" charset="0"/>
                <a:ea typeface="黑体" panose="02010609060101010101" pitchFamily="49" charset="-122"/>
                <a:cs typeface="Times New Roman" panose="02020603050405020304" pitchFamily="18" charset="0"/>
              </a:rPr>
              <a:t>系列微控制器的特点。</a:t>
            </a:r>
            <a:r>
              <a:rPr lang="zh-CN"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（内含温度传感器、</a:t>
            </a:r>
            <a:r>
              <a:rPr lang="en-US"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16</a:t>
            </a:r>
            <a:r>
              <a:rPr lang="zh-CN"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位</a:t>
            </a:r>
            <a:r>
              <a:rPr lang="en-US"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 </a:t>
            </a:r>
            <a:r>
              <a:rPr lang="zh-CN"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转换器与</a:t>
            </a:r>
            <a:r>
              <a:rPr lang="en-US"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12 </a:t>
            </a:r>
            <a:r>
              <a:rPr lang="zh-CN"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位</a:t>
            </a:r>
            <a:r>
              <a:rPr lang="en-US"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D/A</a:t>
            </a:r>
            <a:r>
              <a:rPr lang="zh-CN"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转换器，内部</a:t>
            </a:r>
            <a:r>
              <a:rPr lang="en-US"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Flash</a:t>
            </a:r>
            <a:r>
              <a:rPr lang="zh-CN"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在线编程，超低功耗（内核可达</a:t>
            </a:r>
            <a:r>
              <a:rPr lang="en-US"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kern="10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nA</a:t>
            </a:r>
            <a:r>
              <a:rPr lang="zh-CN"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级别的超低功耗），可通过编程使得部分引脚具有</a:t>
            </a:r>
            <a:r>
              <a:rPr lang="en-US"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 18mA </a:t>
            </a:r>
            <a:r>
              <a:rPr lang="zh-CN"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的驱动能力（一般为</a:t>
            </a:r>
            <a:r>
              <a:rPr lang="en-US"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 5mA </a:t>
            </a:r>
            <a:r>
              <a:rPr lang="zh-CN"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驱动能力），宽电压范围：</a:t>
            </a:r>
            <a:r>
              <a:rPr lang="en-US"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1.71V~ 3.6V</a:t>
            </a:r>
            <a:r>
              <a:rPr lang="zh-CN"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，运行温度范围：</a:t>
            </a:r>
            <a:r>
              <a:rPr lang="en-US"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-40</a:t>
            </a:r>
            <a:r>
              <a:rPr lang="zh-CN"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105</a:t>
            </a:r>
            <a:r>
              <a:rPr lang="zh-CN"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℃，可支持轻量级</a:t>
            </a:r>
            <a:r>
              <a:rPr lang="en-US"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 MQX</a:t>
            </a:r>
            <a:r>
              <a:rPr lang="zh-CN"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实时操作系统，内核中统一的</a:t>
            </a:r>
            <a:r>
              <a:rPr lang="en-US" altLang="zh-CN" sz="2400" kern="100"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Systick</a:t>
            </a:r>
            <a:r>
              <a:rPr lang="zh-CN" altLang="zh-CN" sz="2400" kern="10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25000"/>
              </a:lnSpc>
              <a:spcBef>
                <a:spcPts val="240"/>
              </a:spcBef>
              <a:spcAft>
                <a:spcPts val="0"/>
              </a:spcAft>
              <a:buClr>
                <a:srgbClr val="002060"/>
              </a:buClr>
            </a:pPr>
            <a:r>
              <a:rPr lang="en-US" altLang="zh-CN"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kern="10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99"/>
                </a:solidFill>
              </a:rPr>
              <a:t> </a:t>
            </a: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Kinetis</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L</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系列</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的型号标识中的主要参数的含义</a:t>
            </a:r>
            <a:r>
              <a:rPr lang="zh-CN"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25000"/>
              </a:lnSpc>
              <a:spcBef>
                <a:spcPts val="240"/>
              </a:spcBef>
              <a:spcAft>
                <a:spcPts val="0"/>
              </a:spcAft>
              <a:buClr>
                <a:srgbClr val="002060"/>
              </a:buClr>
            </a:pPr>
            <a:r>
              <a:rPr lang="en-US" altLang="zh-CN" sz="2400" b="1" dirty="0" smtClean="0">
                <a:solidFill>
                  <a:srgbClr val="000099"/>
                </a:solidFill>
                <a:latin typeface="Times New Roman" panose="02020603050405020304" pitchFamily="18" charset="0"/>
                <a:cs typeface="Times New Roman" panose="02020603050405020304" pitchFamily="18" charset="0"/>
              </a:rPr>
              <a:t>3</a:t>
            </a:r>
            <a:r>
              <a:rPr lang="zh-CN" altLang="en-US" sz="2400" dirty="0" smtClean="0">
                <a:solidFill>
                  <a:srgbClr val="000099"/>
                </a:solidFill>
              </a:rPr>
              <a:t>、</a:t>
            </a:r>
            <a:r>
              <a:rPr lang="zh-CN" altLang="zh-CN" sz="2400" b="1" dirty="0" smtClean="0">
                <a:latin typeface="Times New Roman" panose="02020603050405020304" pitchFamily="18" charset="0"/>
                <a:ea typeface="黑体" panose="02010609060101010101" pitchFamily="49" charset="-122"/>
                <a:cs typeface="Times New Roman" panose="02020603050405020304" pitchFamily="18" charset="0"/>
              </a:rPr>
              <a:t>说明</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RAM</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Flash</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ROM</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的作用，以及堆栈空间、全局变量、常量、程序分别存储在何处</a:t>
            </a:r>
            <a:r>
              <a:rPr lang="zh-CN"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kern="100"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25000"/>
              </a:lnSpc>
              <a:spcBef>
                <a:spcPts val="240"/>
              </a:spcBef>
              <a:spcAft>
                <a:spcPts val="0"/>
              </a:spcAft>
              <a:buClr>
                <a:srgbClr val="002060"/>
              </a:buClr>
            </a:pPr>
            <a:r>
              <a:rPr lang="zh-CN" altLang="en-US" sz="2400" b="1" kern="1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我觉得这个小节没有必要设计提问，因为这些也不需要记住的，也不存在原理的理解，唯一需要的就是总线架构需要理解。具体请王老师考虑</a:t>
            </a:r>
            <a:endParaRPr lang="zh-CN" altLang="zh-CN" sz="2000"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84607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5445</TotalTime>
  <Words>2797</Words>
  <Application>Microsoft Office PowerPoint</Application>
  <PresentationFormat>全屏显示(4:3)</PresentationFormat>
  <Paragraphs>585</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 Unicode MS</vt:lpstr>
      <vt:lpstr>黑体</vt:lpstr>
      <vt:lpstr>华文新魏</vt:lpstr>
      <vt:lpstr>楷体</vt:lpstr>
      <vt:lpstr>宋体</vt:lpstr>
      <vt:lpstr>Arial</vt:lpstr>
      <vt:lpstr>Arial Black</vt:lpstr>
      <vt:lpstr>Calibri</vt:lpstr>
      <vt:lpstr>Times New Roman</vt:lpstr>
      <vt:lpstr>Wingdings</vt:lpstr>
      <vt:lpstr>Pixel</vt:lpstr>
      <vt:lpstr>第3章 存储映像、中断源与硬件最小系统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 （Introduction to Computers）</dc:title>
  <dc:creator>User</dc:creator>
  <cp:lastModifiedBy>Windows 用户</cp:lastModifiedBy>
  <cp:revision>430</cp:revision>
  <dcterms:created xsi:type="dcterms:W3CDTF">2007-09-11T12:35:44Z</dcterms:created>
  <dcterms:modified xsi:type="dcterms:W3CDTF">2016-12-31T06:09:38Z</dcterms:modified>
</cp:coreProperties>
</file>