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4" r:id="rId1"/>
  </p:sldMasterIdLst>
  <p:notesMasterIdLst>
    <p:notesMasterId r:id="rId57"/>
  </p:notesMasterIdLst>
  <p:sldIdLst>
    <p:sldId id="377" r:id="rId2"/>
    <p:sldId id="470" r:id="rId3"/>
    <p:sldId id="531" r:id="rId4"/>
    <p:sldId id="508" r:id="rId5"/>
    <p:sldId id="549" r:id="rId6"/>
    <p:sldId id="550" r:id="rId7"/>
    <p:sldId id="551" r:id="rId8"/>
    <p:sldId id="593" r:id="rId9"/>
    <p:sldId id="548" r:id="rId10"/>
    <p:sldId id="584" r:id="rId11"/>
    <p:sldId id="585" r:id="rId12"/>
    <p:sldId id="552" r:id="rId13"/>
    <p:sldId id="553" r:id="rId14"/>
    <p:sldId id="555" r:id="rId15"/>
    <p:sldId id="556" r:id="rId16"/>
    <p:sldId id="557" r:id="rId17"/>
    <p:sldId id="558" r:id="rId18"/>
    <p:sldId id="559" r:id="rId19"/>
    <p:sldId id="560" r:id="rId20"/>
    <p:sldId id="595" r:id="rId21"/>
    <p:sldId id="554" r:id="rId22"/>
    <p:sldId id="586" r:id="rId23"/>
    <p:sldId id="561" r:id="rId24"/>
    <p:sldId id="562" r:id="rId25"/>
    <p:sldId id="563" r:id="rId26"/>
    <p:sldId id="564" r:id="rId27"/>
    <p:sldId id="565" r:id="rId28"/>
    <p:sldId id="596" r:id="rId29"/>
    <p:sldId id="588" r:id="rId30"/>
    <p:sldId id="587" r:id="rId31"/>
    <p:sldId id="566" r:id="rId32"/>
    <p:sldId id="567" r:id="rId33"/>
    <p:sldId id="568" r:id="rId34"/>
    <p:sldId id="569" r:id="rId35"/>
    <p:sldId id="597" r:id="rId36"/>
    <p:sldId id="589" r:id="rId37"/>
    <p:sldId id="590" r:id="rId38"/>
    <p:sldId id="570" r:id="rId39"/>
    <p:sldId id="571" r:id="rId40"/>
    <p:sldId id="572" r:id="rId41"/>
    <p:sldId id="573" r:id="rId42"/>
    <p:sldId id="574" r:id="rId43"/>
    <p:sldId id="598" r:id="rId44"/>
    <p:sldId id="591" r:id="rId45"/>
    <p:sldId id="592" r:id="rId46"/>
    <p:sldId id="575" r:id="rId47"/>
    <p:sldId id="576" r:id="rId48"/>
    <p:sldId id="577" r:id="rId49"/>
    <p:sldId id="578" r:id="rId50"/>
    <p:sldId id="579" r:id="rId51"/>
    <p:sldId id="580" r:id="rId52"/>
    <p:sldId id="581" r:id="rId53"/>
    <p:sldId id="582" r:id="rId54"/>
    <p:sldId id="583" r:id="rId55"/>
    <p:sldId id="469"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7790" autoAdjust="0"/>
  </p:normalViewPr>
  <p:slideViewPr>
    <p:cSldViewPr>
      <p:cViewPr varScale="1">
        <p:scale>
          <a:sx n="85" d="100"/>
          <a:sy n="85" d="100"/>
        </p:scale>
        <p:origin x="102" y="762"/>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4781C754-69B3-4B73-BD1B-795AD743E780}" type="datetimeFigureOut">
              <a:rPr lang="zh-CN" altLang="en-US"/>
              <a:pPr>
                <a:defRPr/>
              </a:pPr>
              <a:t>2016/12/31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F71525F1-DEE9-43B2-B323-A23D8CB0BE4B}" type="slidenum">
              <a:rPr lang="zh-CN" altLang="en-US"/>
              <a:pPr>
                <a:defRPr/>
              </a:pPr>
              <a:t>‹#›</a:t>
            </a:fld>
            <a:endParaRPr lang="zh-CN" altLang="en-US"/>
          </a:p>
        </p:txBody>
      </p:sp>
    </p:spTree>
    <p:extLst>
      <p:ext uri="{BB962C8B-B14F-4D97-AF65-F5344CB8AC3E}">
        <p14:creationId xmlns:p14="http://schemas.microsoft.com/office/powerpoint/2010/main" val="3454270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8729667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p>
        </p:txBody>
      </p:sp>
    </p:spTree>
    <p:extLst>
      <p:ext uri="{BB962C8B-B14F-4D97-AF65-F5344CB8AC3E}">
        <p14:creationId xmlns:p14="http://schemas.microsoft.com/office/powerpoint/2010/main" val="58556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p>
        </p:txBody>
      </p:sp>
    </p:spTree>
    <p:extLst>
      <p:ext uri="{BB962C8B-B14F-4D97-AF65-F5344CB8AC3E}">
        <p14:creationId xmlns:p14="http://schemas.microsoft.com/office/powerpoint/2010/main" val="20529904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pPr/>
              <a:t>‹#›</a:t>
            </a:fld>
            <a:endParaRPr lang="en-US" altLang="zh-CN"/>
          </a:p>
        </p:txBody>
      </p:sp>
    </p:spTree>
    <p:extLst>
      <p:ext uri="{BB962C8B-B14F-4D97-AF65-F5344CB8AC3E}">
        <p14:creationId xmlns:p14="http://schemas.microsoft.com/office/powerpoint/2010/main" val="924850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pPr/>
              <a:t>‹#›</a:t>
            </a:fld>
            <a:endParaRPr lang="en-US" altLang="zh-CN"/>
          </a:p>
        </p:txBody>
      </p:sp>
    </p:spTree>
    <p:extLst>
      <p:ext uri="{BB962C8B-B14F-4D97-AF65-F5344CB8AC3E}">
        <p14:creationId xmlns:p14="http://schemas.microsoft.com/office/powerpoint/2010/main" val="15086526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pPr/>
              <a:t>‹#›</a:t>
            </a:fld>
            <a:endParaRPr lang="en-US" altLang="zh-CN"/>
          </a:p>
        </p:txBody>
      </p:sp>
    </p:spTree>
    <p:extLst>
      <p:ext uri="{BB962C8B-B14F-4D97-AF65-F5344CB8AC3E}">
        <p14:creationId xmlns:p14="http://schemas.microsoft.com/office/powerpoint/2010/main" val="29673795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pPr/>
              <a:t>‹#›</a:t>
            </a:fld>
            <a:endParaRPr lang="en-US" altLang="zh-CN"/>
          </a:p>
        </p:txBody>
      </p:sp>
    </p:spTree>
    <p:extLst>
      <p:ext uri="{BB962C8B-B14F-4D97-AF65-F5344CB8AC3E}">
        <p14:creationId xmlns:p14="http://schemas.microsoft.com/office/powerpoint/2010/main" val="36609772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pPr/>
              <a:t>‹#›</a:t>
            </a:fld>
            <a:endParaRPr lang="en-US" altLang="zh-CN"/>
          </a:p>
        </p:txBody>
      </p:sp>
    </p:spTree>
    <p:extLst>
      <p:ext uri="{BB962C8B-B14F-4D97-AF65-F5344CB8AC3E}">
        <p14:creationId xmlns:p14="http://schemas.microsoft.com/office/powerpoint/2010/main" val="15299682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pPr/>
              <a:t>‹#›</a:t>
            </a:fld>
            <a:endParaRPr lang="en-US" altLang="zh-CN"/>
          </a:p>
        </p:txBody>
      </p:sp>
    </p:spTree>
    <p:extLst>
      <p:ext uri="{BB962C8B-B14F-4D97-AF65-F5344CB8AC3E}">
        <p14:creationId xmlns:p14="http://schemas.microsoft.com/office/powerpoint/2010/main" val="2887261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pPr/>
              <a:t>‹#›</a:t>
            </a:fld>
            <a:endParaRPr lang="en-US" altLang="zh-CN" dirty="0"/>
          </a:p>
        </p:txBody>
      </p:sp>
    </p:spTree>
    <p:extLst>
      <p:ext uri="{BB962C8B-B14F-4D97-AF65-F5344CB8AC3E}">
        <p14:creationId xmlns:p14="http://schemas.microsoft.com/office/powerpoint/2010/main" val="32075980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pPr/>
              <a:t>‹#›</a:t>
            </a:fld>
            <a:endParaRPr lang="en-US" altLang="zh-CN"/>
          </a:p>
        </p:txBody>
      </p:sp>
    </p:spTree>
    <p:extLst>
      <p:ext uri="{BB962C8B-B14F-4D97-AF65-F5344CB8AC3E}">
        <p14:creationId xmlns:p14="http://schemas.microsoft.com/office/powerpoint/2010/main" val="4541587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pPr/>
              <a:t>‹#›</a:t>
            </a:fld>
            <a:endParaRPr lang="en-US" altLang="zh-CN"/>
          </a:p>
        </p:txBody>
      </p:sp>
    </p:spTree>
    <p:extLst>
      <p:ext uri="{BB962C8B-B14F-4D97-AF65-F5344CB8AC3E}">
        <p14:creationId xmlns:p14="http://schemas.microsoft.com/office/powerpoint/2010/main" val="35628972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pPr/>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9" r:id="rId1"/>
    <p:sldLayoutId id="2147483878" r:id="rId2"/>
    <p:sldLayoutId id="2147483877" r:id="rId3"/>
    <p:sldLayoutId id="2147483876" r:id="rId4"/>
    <p:sldLayoutId id="2147483875" r:id="rId5"/>
    <p:sldLayoutId id="2147483874" r:id="rId6"/>
    <p:sldLayoutId id="2147483873" r:id="rId7"/>
    <p:sldLayoutId id="2147483872" r:id="rId8"/>
    <p:sldLayoutId id="2147483871" r:id="rId9"/>
    <p:sldLayoutId id="2147483870" r:id="rId10"/>
    <p:sldLayoutId id="2147483869" r:id="rId11"/>
    <p:sldLayoutId id="214748386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2483768" y="1700808"/>
            <a:ext cx="6379840" cy="2376264"/>
          </a:xfrm>
        </p:spPr>
        <p:txBody>
          <a:bodyPr/>
          <a:lstStyle/>
          <a:p>
            <a:pPr lvl="0" algn="ctr">
              <a:spcBef>
                <a:spcPts val="6600"/>
              </a:spcBef>
            </a:pPr>
            <a:r>
              <a:rPr lang="zh-CN" altLang="en-US" sz="4400" b="1" smtClean="0">
                <a:latin typeface="楷体" panose="02010609060101010101" pitchFamily="49" charset="-122"/>
                <a:ea typeface="楷体" panose="02010609060101010101" pitchFamily="49" charset="-122"/>
              </a:rPr>
              <a:t>第</a:t>
            </a:r>
            <a:r>
              <a:rPr lang="en-US" altLang="zh-CN" sz="4400" b="1" dirty="0">
                <a:latin typeface="楷体" panose="02010609060101010101" pitchFamily="49" charset="-122"/>
                <a:ea typeface="楷体" panose="02010609060101010101" pitchFamily="49" charset="-122"/>
              </a:rPr>
              <a:t>4</a:t>
            </a:r>
            <a:r>
              <a:rPr lang="zh-CN" altLang="en-US" sz="4400" b="1" dirty="0" smtClean="0">
                <a:latin typeface="楷体" panose="02010609060101010101" pitchFamily="49" charset="-122"/>
                <a:ea typeface="楷体" panose="02010609060101010101" pitchFamily="49" charset="-122"/>
              </a:rPr>
              <a:t>章 </a:t>
            </a:r>
            <a:r>
              <a:rPr lang="en-US" altLang="zh-CN" sz="4400" b="1" dirty="0">
                <a:latin typeface="楷体" panose="02010609060101010101" pitchFamily="49" charset="-122"/>
                <a:ea typeface="楷体" panose="02010609060101010101" pitchFamily="49" charset="-122"/>
              </a:rPr>
              <a:t>GPIO</a:t>
            </a:r>
            <a:r>
              <a:rPr lang="zh-CN" altLang="en-US" sz="4400" b="1" dirty="0">
                <a:latin typeface="楷体" panose="02010609060101010101" pitchFamily="49" charset="-122"/>
                <a:ea typeface="楷体" panose="02010609060101010101" pitchFamily="49" charset="-122"/>
              </a:rPr>
              <a:t>及程序框架</a:t>
            </a:r>
            <a:endParaRPr lang="zh-CN" altLang="en-US" sz="48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10</a:t>
            </a:fld>
            <a:endParaRPr lang="en-US" altLang="zh-CN"/>
          </a:p>
        </p:txBody>
      </p:sp>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017275" y="961564"/>
            <a:ext cx="3849131"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1043608" y="260648"/>
            <a:ext cx="6854762"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8" name="矩形 7"/>
          <p:cNvSpPr/>
          <p:nvPr/>
        </p:nvSpPr>
        <p:spPr>
          <a:xfrm>
            <a:off x="221963" y="1484784"/>
            <a:ext cx="8492120" cy="2400657"/>
          </a:xfrm>
          <a:prstGeom prst="rect">
            <a:avLst/>
          </a:prstGeom>
        </p:spPr>
        <p:txBody>
          <a:bodyPr wrap="square">
            <a:spAutoFit/>
          </a:bodyPr>
          <a:lstStyle/>
          <a:p>
            <a:pPr lvl="0">
              <a:lnSpc>
                <a:spcPct val="125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芯片</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输入引脚有哪三种不同的外部连接方式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nSpc>
                <a:spcPct val="125000"/>
              </a:lnSpc>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答：上拉</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电阻、下拉电阻和“悬空”</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连接。</a:t>
            </a:r>
          </a:p>
          <a:p>
            <a:pPr lvl="0">
              <a:lnSpc>
                <a:spcPct val="125000"/>
              </a:lnSpc>
            </a:pP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nSpc>
                <a:spcPct val="125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输出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引脚的两种基本接法</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nSpc>
                <a:spcPct val="125000"/>
              </a:lnSpc>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直接驱动</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或通过</a:t>
            </a:r>
            <a:r>
              <a:rPr lang="zh-CN" altLang="en-US"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一个</a:t>
            </a:r>
            <a:r>
              <a:rPr lang="en-US" altLang="zh-CN" sz="2400" b="1" dirty="0">
                <a:solidFill>
                  <a:srgbClr val="000099"/>
                </a:solidFill>
                <a:latin typeface="黑体" panose="02010609060101010101" pitchFamily="49" charset="-122"/>
                <a:ea typeface="黑体" panose="02010609060101010101" pitchFamily="49" charset="-122"/>
                <a:cs typeface="Times New Roman" panose="02020603050405020304" pitchFamily="18" charset="0"/>
              </a:rPr>
              <a:t>NPN</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三极管等驱动外部设备。</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56598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11</a:t>
            </a:fld>
            <a:endParaRPr lang="en-US" altLang="zh-CN"/>
          </a:p>
        </p:txBody>
      </p:sp>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017275" y="961564"/>
            <a:ext cx="3849131"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1043608" y="260648"/>
            <a:ext cx="6854762"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8" name="矩形 7"/>
          <p:cNvSpPr/>
          <p:nvPr/>
        </p:nvSpPr>
        <p:spPr>
          <a:xfrm>
            <a:off x="279759" y="1484784"/>
            <a:ext cx="8492120" cy="895630"/>
          </a:xfrm>
          <a:prstGeom prst="rect">
            <a:avLst/>
          </a:prstGeom>
        </p:spPr>
        <p:txBody>
          <a:bodyPr wrap="square">
            <a:spAutoFit/>
          </a:bodyPr>
          <a:lstStyle/>
          <a:p>
            <a:pPr lvl="0">
              <a:lnSpc>
                <a:spcPct val="125000"/>
              </a:lnSpc>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使用</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欧姆定律</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阐述，在</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图</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4-1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中，若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R1&gt;&gt;R2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R3&lt;&lt;R4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，则引脚</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在开关断开和闭合时，分别是高电平、低电平或其它</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2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 name="图片 2143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3" t="8089" r="54729"/>
          <a:stretch/>
        </p:blipFill>
        <p:spPr bwMode="auto">
          <a:xfrm>
            <a:off x="107504" y="2461637"/>
            <a:ext cx="3096655" cy="28395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5856" y="2384601"/>
            <a:ext cx="5796137" cy="3477875"/>
          </a:xfrm>
          <a:prstGeom prst="rect">
            <a:avLst/>
          </a:prstGeom>
          <a:noFill/>
        </p:spPr>
        <p:txBody>
          <a:bodyPr wrap="square" rtlCol="0">
            <a:spAutoFit/>
          </a:bodyPr>
          <a:lstStyle/>
          <a:p>
            <a:r>
              <a:rPr lang="zh-CN" altLang="en-US" sz="2200" b="1" dirty="0" smtClean="0">
                <a:solidFill>
                  <a:srgbClr val="000099"/>
                </a:solidFill>
                <a:latin typeface="Times New Roman" panose="02020603050405020304" pitchFamily="18" charset="0"/>
                <a:cs typeface="Times New Roman" panose="02020603050405020304" pitchFamily="18" charset="0"/>
              </a:rPr>
              <a:t>答：分析时，可以把引脚看为断开状态。</a:t>
            </a:r>
            <a:endParaRPr lang="en-US" altLang="zh-CN" sz="2200" b="1" dirty="0" smtClean="0">
              <a:solidFill>
                <a:srgbClr val="000099"/>
              </a:solidFill>
              <a:latin typeface="Times New Roman" panose="02020603050405020304" pitchFamily="18" charset="0"/>
              <a:cs typeface="Times New Roman" panose="02020603050405020304" pitchFamily="18" charset="0"/>
            </a:endParaRPr>
          </a:p>
          <a:p>
            <a:r>
              <a:rPr lang="zh-CN" altLang="en-US" sz="2200" b="1" dirty="0" smtClean="0">
                <a:latin typeface="Times New Roman" panose="02020603050405020304" pitchFamily="18" charset="0"/>
                <a:cs typeface="Times New Roman" panose="02020603050405020304" pitchFamily="18" charset="0"/>
              </a:rPr>
              <a:t>引脚</a:t>
            </a:r>
            <a:r>
              <a:rPr lang="en-US" altLang="zh-CN" sz="2200" b="1" dirty="0" smtClean="0">
                <a:latin typeface="Times New Roman" panose="02020603050405020304" pitchFamily="18" charset="0"/>
                <a:cs typeface="Times New Roman" panose="02020603050405020304" pitchFamily="18" charset="0"/>
              </a:rPr>
              <a:t>11</a:t>
            </a:r>
            <a:r>
              <a:rPr lang="zh-CN" altLang="en-US" sz="2200" b="1" dirty="0" smtClean="0">
                <a:latin typeface="Times New Roman" panose="02020603050405020304" pitchFamily="18" charset="0"/>
                <a:cs typeface="Times New Roman" panose="02020603050405020304" pitchFamily="18" charset="0"/>
              </a:rPr>
              <a:t>：</a:t>
            </a:r>
            <a:r>
              <a:rPr lang="zh-CN" altLang="en-US" sz="2200" b="1" dirty="0" smtClean="0">
                <a:solidFill>
                  <a:srgbClr val="000099"/>
                </a:solidFill>
                <a:latin typeface="Times New Roman" panose="02020603050405020304" pitchFamily="18" charset="0"/>
                <a:cs typeface="Times New Roman" panose="02020603050405020304" pitchFamily="18" charset="0"/>
              </a:rPr>
              <a:t>当</a:t>
            </a:r>
            <a:r>
              <a:rPr lang="en-US" altLang="zh-CN" sz="2200" b="1" dirty="0" smtClean="0">
                <a:solidFill>
                  <a:srgbClr val="000099"/>
                </a:solidFill>
                <a:latin typeface="Times New Roman" panose="02020603050405020304" pitchFamily="18" charset="0"/>
                <a:cs typeface="Times New Roman" panose="02020603050405020304" pitchFamily="18" charset="0"/>
              </a:rPr>
              <a:t>K1</a:t>
            </a:r>
            <a:r>
              <a:rPr lang="zh-CN" altLang="en-US" sz="2200" b="1" dirty="0" smtClean="0">
                <a:solidFill>
                  <a:srgbClr val="000099"/>
                </a:solidFill>
                <a:latin typeface="Times New Roman" panose="02020603050405020304" pitchFamily="18" charset="0"/>
                <a:cs typeface="Times New Roman" panose="02020603050405020304" pitchFamily="18" charset="0"/>
              </a:rPr>
              <a:t>闭合时，流经引脚的电流约为</a:t>
            </a:r>
            <a:r>
              <a:rPr lang="en-US" altLang="zh-CN" sz="2200" b="1" dirty="0" smtClean="0">
                <a:solidFill>
                  <a:srgbClr val="000099"/>
                </a:solidFill>
                <a:latin typeface="Times New Roman" panose="02020603050405020304" pitchFamily="18" charset="0"/>
                <a:cs typeface="Times New Roman" panose="02020603050405020304" pitchFamily="18" charset="0"/>
              </a:rPr>
              <a:t>I=</a:t>
            </a:r>
            <a:r>
              <a:rPr lang="en-US" altLang="zh-CN" sz="2200" b="1" dirty="0" err="1" smtClean="0">
                <a:solidFill>
                  <a:srgbClr val="000099"/>
                </a:solidFill>
                <a:latin typeface="Times New Roman" panose="02020603050405020304" pitchFamily="18" charset="0"/>
                <a:cs typeface="Times New Roman" panose="02020603050405020304" pitchFamily="18" charset="0"/>
              </a:rPr>
              <a:t>Vcc</a:t>
            </a:r>
            <a:r>
              <a:rPr lang="en-US" altLang="zh-CN" sz="2200" b="1" dirty="0" smtClean="0">
                <a:solidFill>
                  <a:srgbClr val="000099"/>
                </a:solidFill>
                <a:latin typeface="Times New Roman" panose="02020603050405020304" pitchFamily="18" charset="0"/>
                <a:cs typeface="Times New Roman" panose="02020603050405020304" pitchFamily="18" charset="0"/>
              </a:rPr>
              <a:t>/(R1+R2)</a:t>
            </a:r>
            <a:r>
              <a:rPr lang="zh-CN" altLang="en-US" sz="2200" b="1" dirty="0" smtClean="0">
                <a:solidFill>
                  <a:srgbClr val="000099"/>
                </a:solidFill>
                <a:latin typeface="Times New Roman" panose="02020603050405020304" pitchFamily="18" charset="0"/>
                <a:cs typeface="Times New Roman" panose="02020603050405020304" pitchFamily="18" charset="0"/>
              </a:rPr>
              <a:t>，引脚的电压约为</a:t>
            </a:r>
            <a:r>
              <a:rPr lang="en-US" altLang="zh-CN" sz="2200" b="1" dirty="0" smtClean="0">
                <a:solidFill>
                  <a:srgbClr val="000099"/>
                </a:solidFill>
                <a:latin typeface="Times New Roman" panose="02020603050405020304" pitchFamily="18" charset="0"/>
                <a:cs typeface="Times New Roman" panose="02020603050405020304" pitchFamily="18" charset="0"/>
              </a:rPr>
              <a:t>V11</a:t>
            </a:r>
            <a:r>
              <a:rPr lang="zh-CN" altLang="en-US" sz="2200" b="1" dirty="0" smtClean="0">
                <a:solidFill>
                  <a:srgbClr val="000099"/>
                </a:solidFill>
                <a:latin typeface="Times New Roman" panose="02020603050405020304" pitchFamily="18" charset="0"/>
                <a:cs typeface="Times New Roman" panose="02020603050405020304" pitchFamily="18" charset="0"/>
              </a:rPr>
              <a:t>＝</a:t>
            </a:r>
            <a:r>
              <a:rPr lang="en-US" altLang="zh-CN" sz="2200" b="1" dirty="0" smtClean="0">
                <a:solidFill>
                  <a:srgbClr val="000099"/>
                </a:solidFill>
                <a:latin typeface="Times New Roman" panose="02020603050405020304" pitchFamily="18" charset="0"/>
                <a:cs typeface="Times New Roman" panose="02020603050405020304" pitchFamily="18" charset="0"/>
              </a:rPr>
              <a:t>I*R2</a:t>
            </a:r>
            <a:r>
              <a:rPr lang="zh-CN" altLang="en-US" sz="2200" b="1" dirty="0" smtClean="0">
                <a:solidFill>
                  <a:srgbClr val="000099"/>
                </a:solidFill>
                <a:latin typeface="Times New Roman" panose="02020603050405020304" pitchFamily="18" charset="0"/>
                <a:cs typeface="Times New Roman" panose="02020603050405020304" pitchFamily="18" charset="0"/>
              </a:rPr>
              <a:t>＝</a:t>
            </a:r>
            <a:r>
              <a:rPr lang="en-US" altLang="zh-CN" sz="2200" b="1" dirty="0" smtClean="0">
                <a:solidFill>
                  <a:srgbClr val="000099"/>
                </a:solidFill>
                <a:latin typeface="Times New Roman" panose="02020603050405020304" pitchFamily="18" charset="0"/>
                <a:cs typeface="Times New Roman" panose="02020603050405020304" pitchFamily="18" charset="0"/>
              </a:rPr>
              <a:t>(</a:t>
            </a:r>
            <a:r>
              <a:rPr lang="en-US" altLang="zh-CN" sz="2200" b="1" dirty="0" err="1" smtClean="0">
                <a:solidFill>
                  <a:srgbClr val="000099"/>
                </a:solidFill>
                <a:latin typeface="Times New Roman" panose="02020603050405020304" pitchFamily="18" charset="0"/>
                <a:cs typeface="Times New Roman" panose="02020603050405020304" pitchFamily="18" charset="0"/>
              </a:rPr>
              <a:t>Vcc</a:t>
            </a:r>
            <a:r>
              <a:rPr lang="en-US" altLang="zh-CN" sz="2200" b="1" dirty="0" smtClean="0">
                <a:solidFill>
                  <a:srgbClr val="000099"/>
                </a:solidFill>
                <a:latin typeface="Times New Roman" panose="02020603050405020304" pitchFamily="18" charset="0"/>
                <a:cs typeface="Times New Roman" panose="02020603050405020304" pitchFamily="18" charset="0"/>
              </a:rPr>
              <a:t>*R2)/(R1+R2)</a:t>
            </a:r>
            <a:r>
              <a:rPr lang="zh-CN" altLang="en-US" sz="2200" b="1" dirty="0" smtClean="0">
                <a:solidFill>
                  <a:srgbClr val="000099"/>
                </a:solidFill>
                <a:latin typeface="Times New Roman" panose="02020603050405020304" pitchFamily="18" charset="0"/>
                <a:cs typeface="Times New Roman" panose="02020603050405020304" pitchFamily="18" charset="0"/>
              </a:rPr>
              <a:t>，由于</a:t>
            </a:r>
            <a:r>
              <a:rPr lang="en-US" altLang="zh-CN" sz="2200" b="1" dirty="0" smtClean="0">
                <a:solidFill>
                  <a:srgbClr val="000099"/>
                </a:solidFill>
                <a:latin typeface="Times New Roman" panose="02020603050405020304" pitchFamily="18" charset="0"/>
                <a:cs typeface="Times New Roman" panose="02020603050405020304" pitchFamily="18" charset="0"/>
              </a:rPr>
              <a:t>R1&gt;&gt;R2</a:t>
            </a:r>
            <a:r>
              <a:rPr lang="zh-CN" altLang="en-US" sz="2200" b="1" dirty="0" smtClean="0">
                <a:solidFill>
                  <a:srgbClr val="000099"/>
                </a:solidFill>
                <a:latin typeface="Times New Roman" panose="02020603050405020304" pitchFamily="18" charset="0"/>
                <a:cs typeface="Times New Roman" panose="02020603050405020304" pitchFamily="18" charset="0"/>
              </a:rPr>
              <a:t>，因此，闭合时</a:t>
            </a:r>
            <a:r>
              <a:rPr lang="en-US" altLang="zh-CN" sz="2200" b="1" dirty="0" smtClean="0">
                <a:solidFill>
                  <a:srgbClr val="000099"/>
                </a:solidFill>
                <a:latin typeface="Times New Roman" panose="02020603050405020304" pitchFamily="18" charset="0"/>
                <a:cs typeface="Times New Roman" panose="02020603050405020304" pitchFamily="18" charset="0"/>
              </a:rPr>
              <a:t>V11</a:t>
            </a:r>
            <a:r>
              <a:rPr lang="zh-CN" altLang="en-US" sz="2200" b="1" dirty="0" smtClean="0">
                <a:solidFill>
                  <a:srgbClr val="000099"/>
                </a:solidFill>
                <a:latin typeface="Times New Roman" panose="02020603050405020304" pitchFamily="18" charset="0"/>
                <a:cs typeface="Times New Roman" panose="02020603050405020304" pitchFamily="18" charset="0"/>
              </a:rPr>
              <a:t>约为</a:t>
            </a:r>
            <a:r>
              <a:rPr lang="en-US" altLang="zh-CN" sz="2200" b="1" dirty="0" smtClean="0">
                <a:solidFill>
                  <a:srgbClr val="000099"/>
                </a:solidFill>
                <a:latin typeface="Times New Roman" panose="02020603050405020304" pitchFamily="18" charset="0"/>
                <a:cs typeface="Times New Roman" panose="02020603050405020304" pitchFamily="18" charset="0"/>
              </a:rPr>
              <a:t>0</a:t>
            </a:r>
            <a:r>
              <a:rPr lang="zh-CN" altLang="en-US" sz="2200" b="1" dirty="0" smtClean="0">
                <a:solidFill>
                  <a:srgbClr val="000099"/>
                </a:solidFill>
                <a:latin typeface="Times New Roman" panose="02020603050405020304" pitchFamily="18" charset="0"/>
                <a:cs typeface="Times New Roman" panose="02020603050405020304" pitchFamily="18" charset="0"/>
              </a:rPr>
              <a:t>，为低电平；当</a:t>
            </a:r>
            <a:r>
              <a:rPr lang="en-US" altLang="zh-CN" sz="2200" b="1" dirty="0" smtClean="0">
                <a:solidFill>
                  <a:srgbClr val="000099"/>
                </a:solidFill>
                <a:latin typeface="Times New Roman" panose="02020603050405020304" pitchFamily="18" charset="0"/>
                <a:cs typeface="Times New Roman" panose="02020603050405020304" pitchFamily="18" charset="0"/>
              </a:rPr>
              <a:t>K1</a:t>
            </a:r>
            <a:r>
              <a:rPr lang="zh-CN" altLang="en-US" sz="2200" b="1" dirty="0" smtClean="0">
                <a:solidFill>
                  <a:srgbClr val="000099"/>
                </a:solidFill>
                <a:latin typeface="Times New Roman" panose="02020603050405020304" pitchFamily="18" charset="0"/>
                <a:cs typeface="Times New Roman" panose="02020603050405020304" pitchFamily="18" charset="0"/>
              </a:rPr>
              <a:t>断开时，</a:t>
            </a:r>
            <a:r>
              <a:rPr lang="en-US" altLang="zh-CN" sz="2200" b="1" dirty="0" smtClean="0">
                <a:solidFill>
                  <a:srgbClr val="000099"/>
                </a:solidFill>
                <a:latin typeface="Times New Roman" panose="02020603050405020304" pitchFamily="18" charset="0"/>
                <a:cs typeface="Times New Roman" panose="02020603050405020304" pitchFamily="18" charset="0"/>
              </a:rPr>
              <a:t>V11</a:t>
            </a:r>
            <a:r>
              <a:rPr lang="zh-CN" altLang="en-US" sz="2200" b="1" dirty="0" smtClean="0">
                <a:solidFill>
                  <a:srgbClr val="000099"/>
                </a:solidFill>
                <a:latin typeface="Times New Roman" panose="02020603050405020304" pitchFamily="18" charset="0"/>
                <a:cs typeface="Times New Roman" panose="02020603050405020304" pitchFamily="18" charset="0"/>
              </a:rPr>
              <a:t>处电压与</a:t>
            </a:r>
            <a:r>
              <a:rPr lang="en-US" altLang="zh-CN" sz="2200" b="1" dirty="0" err="1" smtClean="0">
                <a:solidFill>
                  <a:srgbClr val="000099"/>
                </a:solidFill>
                <a:latin typeface="Times New Roman" panose="02020603050405020304" pitchFamily="18" charset="0"/>
                <a:cs typeface="Times New Roman" panose="02020603050405020304" pitchFamily="18" charset="0"/>
              </a:rPr>
              <a:t>Vcc</a:t>
            </a:r>
            <a:r>
              <a:rPr lang="zh-CN" altLang="en-US" sz="2200" b="1" dirty="0" smtClean="0">
                <a:solidFill>
                  <a:srgbClr val="000099"/>
                </a:solidFill>
                <a:latin typeface="Times New Roman" panose="02020603050405020304" pitchFamily="18" charset="0"/>
                <a:cs typeface="Times New Roman" panose="02020603050405020304" pitchFamily="18" charset="0"/>
              </a:rPr>
              <a:t>相同，故为高电平。</a:t>
            </a:r>
            <a:endParaRPr lang="en-US" altLang="zh-CN" sz="2200" b="1" dirty="0" smtClean="0">
              <a:solidFill>
                <a:srgbClr val="000099"/>
              </a:solidFill>
              <a:latin typeface="Times New Roman" panose="02020603050405020304" pitchFamily="18" charset="0"/>
              <a:cs typeface="Times New Roman" panose="02020603050405020304" pitchFamily="18" charset="0"/>
            </a:endParaRPr>
          </a:p>
          <a:p>
            <a:r>
              <a:rPr lang="zh-CN" altLang="en-US" sz="2200" b="1" dirty="0" smtClean="0">
                <a:latin typeface="Times New Roman" panose="02020603050405020304" pitchFamily="18" charset="0"/>
                <a:cs typeface="Times New Roman" panose="02020603050405020304" pitchFamily="18" charset="0"/>
              </a:rPr>
              <a:t>引脚</a:t>
            </a:r>
            <a:r>
              <a:rPr lang="en-US" altLang="zh-CN" sz="2200" b="1" dirty="0" smtClean="0">
                <a:latin typeface="Times New Roman" panose="02020603050405020304" pitchFamily="18" charset="0"/>
                <a:cs typeface="Times New Roman" panose="02020603050405020304" pitchFamily="18" charset="0"/>
              </a:rPr>
              <a:t>12</a:t>
            </a:r>
            <a:r>
              <a:rPr lang="zh-CN" altLang="en-US" sz="2200" b="1" dirty="0" smtClean="0">
                <a:latin typeface="Times New Roman" panose="02020603050405020304" pitchFamily="18" charset="0"/>
                <a:cs typeface="Times New Roman" panose="02020603050405020304" pitchFamily="18" charset="0"/>
              </a:rPr>
              <a:t>：</a:t>
            </a:r>
            <a:r>
              <a:rPr lang="zh-CN" altLang="en-US" sz="2200" b="1" dirty="0" smtClean="0">
                <a:solidFill>
                  <a:srgbClr val="000099"/>
                </a:solidFill>
                <a:latin typeface="Times New Roman" panose="02020603050405020304" pitchFamily="18" charset="0"/>
                <a:cs typeface="Times New Roman" panose="02020603050405020304" pitchFamily="18" charset="0"/>
              </a:rPr>
              <a:t>同上，闭合时</a:t>
            </a:r>
            <a:r>
              <a:rPr lang="en-US" altLang="zh-CN" b="1" dirty="0" smtClean="0">
                <a:solidFill>
                  <a:srgbClr val="000099"/>
                </a:solidFill>
                <a:latin typeface="Times New Roman" panose="02020603050405020304" pitchFamily="18" charset="0"/>
                <a:cs typeface="Times New Roman" panose="02020603050405020304" pitchFamily="18" charset="0"/>
              </a:rPr>
              <a:t>V12</a:t>
            </a:r>
            <a:r>
              <a:rPr lang="zh-CN" altLang="en-US" b="1" dirty="0" smtClean="0">
                <a:solidFill>
                  <a:srgbClr val="000099"/>
                </a:solidFill>
                <a:latin typeface="Times New Roman" panose="02020603050405020304" pitchFamily="18" charset="0"/>
                <a:cs typeface="Times New Roman" panose="02020603050405020304" pitchFamily="18" charset="0"/>
              </a:rPr>
              <a:t>＝</a:t>
            </a:r>
            <a:r>
              <a:rPr lang="en-US" altLang="zh-CN" b="1" dirty="0" smtClean="0">
                <a:solidFill>
                  <a:srgbClr val="000099"/>
                </a:solidFill>
                <a:latin typeface="Times New Roman" panose="02020603050405020304" pitchFamily="18" charset="0"/>
                <a:cs typeface="Times New Roman" panose="02020603050405020304" pitchFamily="18" charset="0"/>
              </a:rPr>
              <a:t>(</a:t>
            </a:r>
            <a:r>
              <a:rPr lang="en-US" altLang="zh-CN" b="1" dirty="0" err="1" smtClean="0">
                <a:solidFill>
                  <a:srgbClr val="000099"/>
                </a:solidFill>
                <a:latin typeface="Times New Roman" panose="02020603050405020304" pitchFamily="18" charset="0"/>
                <a:cs typeface="Times New Roman" panose="02020603050405020304" pitchFamily="18" charset="0"/>
              </a:rPr>
              <a:t>Vcc</a:t>
            </a:r>
            <a:r>
              <a:rPr lang="en-US" altLang="zh-CN" b="1" dirty="0" smtClean="0">
                <a:solidFill>
                  <a:srgbClr val="000099"/>
                </a:solidFill>
                <a:latin typeface="Times New Roman" panose="02020603050405020304" pitchFamily="18" charset="0"/>
                <a:cs typeface="Times New Roman" panose="02020603050405020304" pitchFamily="18" charset="0"/>
              </a:rPr>
              <a:t>*R4)/(R3+R4)</a:t>
            </a:r>
            <a:r>
              <a:rPr lang="zh-CN" altLang="en-US" b="1" dirty="0" smtClean="0">
                <a:solidFill>
                  <a:srgbClr val="000099"/>
                </a:solidFill>
                <a:latin typeface="Times New Roman" panose="02020603050405020304" pitchFamily="18" charset="0"/>
                <a:cs typeface="Times New Roman" panose="02020603050405020304" pitchFamily="18" charset="0"/>
              </a:rPr>
              <a:t>，</a:t>
            </a:r>
            <a:r>
              <a:rPr lang="zh-CN" altLang="en-US" sz="2200" b="1" dirty="0" smtClean="0">
                <a:solidFill>
                  <a:srgbClr val="000099"/>
                </a:solidFill>
                <a:latin typeface="Times New Roman" panose="02020603050405020304" pitchFamily="18" charset="0"/>
                <a:cs typeface="Times New Roman" panose="02020603050405020304" pitchFamily="18" charset="0"/>
              </a:rPr>
              <a:t>由于</a:t>
            </a:r>
            <a:r>
              <a:rPr lang="en-US" altLang="zh-CN" sz="2200" b="1" dirty="0" smtClean="0">
                <a:solidFill>
                  <a:srgbClr val="000099"/>
                </a:solidFill>
                <a:latin typeface="Times New Roman" panose="02020603050405020304" pitchFamily="18" charset="0"/>
                <a:cs typeface="Times New Roman" panose="02020603050405020304" pitchFamily="18" charset="0"/>
              </a:rPr>
              <a:t>R3&lt;&lt;R4</a:t>
            </a:r>
            <a:r>
              <a:rPr lang="zh-CN" altLang="en-US" sz="2200" b="1" dirty="0" smtClean="0">
                <a:solidFill>
                  <a:srgbClr val="000099"/>
                </a:solidFill>
                <a:latin typeface="Times New Roman" panose="02020603050405020304" pitchFamily="18" charset="0"/>
                <a:cs typeface="Times New Roman" panose="02020603050405020304" pitchFamily="18" charset="0"/>
              </a:rPr>
              <a:t>，故</a:t>
            </a:r>
            <a:r>
              <a:rPr lang="en-US" altLang="zh-CN" sz="2200" b="1" dirty="0" smtClean="0">
                <a:solidFill>
                  <a:srgbClr val="000099"/>
                </a:solidFill>
                <a:latin typeface="Times New Roman" panose="02020603050405020304" pitchFamily="18" charset="0"/>
                <a:cs typeface="Times New Roman" panose="02020603050405020304" pitchFamily="18" charset="0"/>
              </a:rPr>
              <a:t>V12</a:t>
            </a:r>
            <a:r>
              <a:rPr lang="zh-CN" altLang="en-US" sz="2200" b="1" dirty="0" smtClean="0">
                <a:solidFill>
                  <a:srgbClr val="000099"/>
                </a:solidFill>
                <a:latin typeface="Times New Roman" panose="02020603050405020304" pitchFamily="18" charset="0"/>
                <a:cs typeface="Times New Roman" panose="02020603050405020304" pitchFamily="18" charset="0"/>
              </a:rPr>
              <a:t>为低电平；同上，断开时为高电平。</a:t>
            </a:r>
            <a:endParaRPr lang="en-US" altLang="zh-CN" sz="2200" b="1" dirty="0" smtClean="0">
              <a:solidFill>
                <a:srgbClr val="000099"/>
              </a:solidFill>
              <a:latin typeface="Times New Roman" panose="02020603050405020304" pitchFamily="18" charset="0"/>
              <a:cs typeface="Times New Roman" panose="02020603050405020304" pitchFamily="18" charset="0"/>
            </a:endParaRPr>
          </a:p>
          <a:p>
            <a:r>
              <a:rPr lang="zh-CN" altLang="en-US" sz="2200" b="1" dirty="0" smtClean="0">
                <a:latin typeface="Times New Roman" panose="02020603050405020304" pitchFamily="18" charset="0"/>
                <a:cs typeface="Times New Roman" panose="02020603050405020304" pitchFamily="18" charset="0"/>
              </a:rPr>
              <a:t>引脚</a:t>
            </a:r>
            <a:r>
              <a:rPr lang="en-US" altLang="zh-CN" sz="2200" b="1" dirty="0" smtClean="0">
                <a:latin typeface="Times New Roman" panose="02020603050405020304" pitchFamily="18" charset="0"/>
                <a:cs typeface="Times New Roman" panose="02020603050405020304" pitchFamily="18" charset="0"/>
              </a:rPr>
              <a:t>13</a:t>
            </a:r>
            <a:r>
              <a:rPr lang="zh-CN" altLang="en-US" sz="2200" b="1" dirty="0" smtClean="0">
                <a:latin typeface="Times New Roman" panose="02020603050405020304" pitchFamily="18" charset="0"/>
                <a:cs typeface="Times New Roman" panose="02020603050405020304" pitchFamily="18" charset="0"/>
              </a:rPr>
              <a:t>：</a:t>
            </a:r>
            <a:r>
              <a:rPr lang="zh-CN" altLang="en-US" sz="2200" b="1" dirty="0" smtClean="0">
                <a:solidFill>
                  <a:srgbClr val="000099"/>
                </a:solidFill>
                <a:latin typeface="Times New Roman" panose="02020603050405020304" pitchFamily="18" charset="0"/>
                <a:cs typeface="Times New Roman" panose="02020603050405020304" pitchFamily="18" charset="0"/>
              </a:rPr>
              <a:t>闭合时为高电平；断开时不确定。</a:t>
            </a:r>
            <a:endParaRPr lang="zh-CN" altLang="en-US" sz="2200" b="1" dirty="0">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094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12</a:t>
            </a:fld>
            <a:endParaRPr lang="en-US" altLang="zh-CN"/>
          </a:p>
        </p:txBody>
      </p:sp>
      <p:sp>
        <p:nvSpPr>
          <p:cNvPr id="4" name="矩形 3"/>
          <p:cNvSpPr/>
          <p:nvPr/>
        </p:nvSpPr>
        <p:spPr>
          <a:xfrm>
            <a:off x="35496" y="1348210"/>
            <a:ext cx="8784976" cy="2382191"/>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400" b="1" kern="0" dirty="0" smtClean="0">
                <a:latin typeface="Arial"/>
                <a:ea typeface="黑体" pitchFamily="2" charset="-122"/>
              </a:rPr>
              <a:t>KL25/KL26</a:t>
            </a:r>
            <a:r>
              <a:rPr lang="zh-CN" altLang="en-US" sz="2400" b="1" kern="0" dirty="0" smtClean="0">
                <a:latin typeface="Arial"/>
                <a:ea typeface="黑体" pitchFamily="2" charset="-122"/>
              </a:rPr>
              <a:t>的</a:t>
            </a:r>
            <a:r>
              <a:rPr lang="zh-CN" altLang="en-US" sz="2400" b="1" kern="0" dirty="0">
                <a:latin typeface="Arial"/>
                <a:ea typeface="黑体" pitchFamily="2" charset="-122"/>
              </a:rPr>
              <a:t>大部分引脚具有复用功能，可以通过端口控制模块</a:t>
            </a:r>
            <a:r>
              <a:rPr lang="en-US" altLang="zh-CN" sz="2400" b="1" kern="0" dirty="0" smtClean="0">
                <a:latin typeface="Arial"/>
                <a:ea typeface="黑体" pitchFamily="2" charset="-122"/>
              </a:rPr>
              <a:t>PORT</a:t>
            </a:r>
            <a:r>
              <a:rPr lang="zh-CN" altLang="en-US" sz="2400" b="1" kern="0" dirty="0" smtClean="0">
                <a:latin typeface="Arial"/>
                <a:ea typeface="黑体" pitchFamily="2" charset="-122"/>
              </a:rPr>
              <a:t>提供</a:t>
            </a:r>
            <a:r>
              <a:rPr lang="zh-CN" altLang="en-US" sz="2400" b="1" kern="0" dirty="0">
                <a:latin typeface="Arial"/>
                <a:ea typeface="黑体" pitchFamily="2" charset="-122"/>
              </a:rPr>
              <a:t>的寄存器编程指定其为某一具体功能</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marL="342900" lvl="0" indent="-342900" algn="just" eaLnBrk="0" hangingPunct="0">
              <a:spcBef>
                <a:spcPts val="0"/>
              </a:spcBef>
              <a:buClr>
                <a:srgbClr val="00007D"/>
              </a:buClr>
              <a:buSzPct val="75000"/>
              <a:buFont typeface="Wingdings" panose="05000000000000000000" pitchFamily="2" charset="2"/>
              <a:buChar char="l"/>
              <a:defRPr/>
            </a:pPr>
            <a:r>
              <a:rPr lang="en-US" altLang="zh-CN" sz="2400" b="1" kern="0" dirty="0">
                <a:latin typeface="Arial"/>
                <a:ea typeface="黑体" pitchFamily="2" charset="-122"/>
              </a:rPr>
              <a:t>KL25</a:t>
            </a:r>
            <a:r>
              <a:rPr lang="zh-CN" altLang="en-US" sz="2400" b="1" kern="0" dirty="0">
                <a:latin typeface="Arial"/>
                <a:ea typeface="黑体" pitchFamily="2" charset="-122"/>
              </a:rPr>
              <a:t>芯片有</a:t>
            </a:r>
            <a:r>
              <a:rPr lang="en-US" altLang="zh-CN" sz="2400" b="1" kern="0" dirty="0">
                <a:latin typeface="Arial"/>
                <a:ea typeface="黑体" pitchFamily="2" charset="-122"/>
              </a:rPr>
              <a:t>5</a:t>
            </a:r>
            <a:r>
              <a:rPr lang="zh-CN" altLang="en-US" sz="2400" b="1" kern="0" dirty="0">
                <a:latin typeface="Arial"/>
                <a:ea typeface="黑体" pitchFamily="2" charset="-122"/>
              </a:rPr>
              <a:t>个端口</a:t>
            </a:r>
            <a:r>
              <a:rPr lang="en-US" altLang="zh-CN" sz="2400" b="1" kern="0" dirty="0">
                <a:latin typeface="Arial"/>
                <a:ea typeface="黑体" pitchFamily="2" charset="-122"/>
              </a:rPr>
              <a:t>A~E</a:t>
            </a:r>
            <a:r>
              <a:rPr lang="zh-CN" altLang="en-US" sz="2400" b="1" kern="0" dirty="0">
                <a:latin typeface="Arial"/>
                <a:ea typeface="黑体" pitchFamily="2" charset="-122"/>
              </a:rPr>
              <a:t>。每个端口有</a:t>
            </a:r>
            <a:r>
              <a:rPr lang="en-US" altLang="zh-CN" sz="2400" b="1" kern="0" dirty="0">
                <a:latin typeface="Arial"/>
                <a:ea typeface="黑体" pitchFamily="2" charset="-122"/>
              </a:rPr>
              <a:t>32</a:t>
            </a:r>
            <a:r>
              <a:rPr lang="zh-CN" altLang="en-US" sz="2400" b="1" kern="0" dirty="0">
                <a:latin typeface="Arial"/>
                <a:ea typeface="黑体" pitchFamily="2" charset="-122"/>
              </a:rPr>
              <a:t>个引脚控制</a:t>
            </a:r>
            <a:r>
              <a:rPr lang="zh-CN" altLang="en-US" sz="2400" b="1" kern="0" dirty="0" smtClean="0">
                <a:latin typeface="Arial"/>
                <a:ea typeface="黑体" pitchFamily="2" charset="-122"/>
              </a:rPr>
              <a:t>寄存器，</a:t>
            </a:r>
            <a:r>
              <a:rPr lang="zh-CN" altLang="en-US" sz="2400" b="1" kern="0" dirty="0">
                <a:latin typeface="Arial"/>
                <a:ea typeface="黑体" pitchFamily="2" charset="-122"/>
              </a:rPr>
              <a:t>每一个寄存器都有独立的地址与之对应，对该地址进行读写就是对相应寄存器的读写</a:t>
            </a:r>
            <a:r>
              <a:rPr lang="zh-CN" altLang="en-US" sz="2400" b="1" kern="0" dirty="0" smtClean="0">
                <a:latin typeface="Arial"/>
                <a:ea typeface="黑体" pitchFamily="2" charset="-122"/>
              </a:rPr>
              <a:t>。如下图：</a:t>
            </a:r>
            <a:r>
              <a:rPr lang="en-US" altLang="zh-CN" sz="2400" b="1" kern="0" dirty="0">
                <a:latin typeface="Arial"/>
                <a:ea typeface="黑体" pitchFamily="2" charset="-122"/>
              </a:rPr>
              <a:t>A</a:t>
            </a:r>
            <a:r>
              <a:rPr lang="zh-CN" altLang="en-US" sz="2400" b="1" kern="0" dirty="0" smtClean="0">
                <a:latin typeface="Arial"/>
                <a:ea typeface="黑体" pitchFamily="2" charset="-122"/>
              </a:rPr>
              <a:t>端口的部份控制</a:t>
            </a:r>
            <a:r>
              <a:rPr lang="zh-CN" altLang="en-US" sz="2400" b="1" kern="0" dirty="0">
                <a:latin typeface="Arial"/>
                <a:ea typeface="黑体" pitchFamily="2" charset="-122"/>
              </a:rPr>
              <a:t>模块</a:t>
            </a:r>
            <a:r>
              <a:rPr lang="zh-CN" altLang="en-US" sz="2400" b="1" kern="0" dirty="0" smtClean="0">
                <a:latin typeface="Arial"/>
                <a:ea typeface="黑体" pitchFamily="2" charset="-122"/>
              </a:rPr>
              <a:t>寄存器。</a:t>
            </a:r>
            <a:endParaRPr lang="en-US" altLang="zh-CN" sz="2400" b="1" kern="0" dirty="0">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879103"/>
            <a:ext cx="551625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端口</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控制模块</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决定引脚复用功能</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bwMode="auto">
          <a:xfrm>
            <a:off x="836116" y="3645024"/>
            <a:ext cx="7470502" cy="3103404"/>
          </a:xfrm>
          <a:prstGeom prst="rect">
            <a:avLst/>
          </a:prstGeom>
          <a:noFill/>
          <a:ln>
            <a:noFill/>
          </a:ln>
        </p:spPr>
      </p:pic>
    </p:spTree>
    <p:extLst>
      <p:ext uri="{BB962C8B-B14F-4D97-AF65-F5344CB8AC3E}">
        <p14:creationId xmlns:p14="http://schemas.microsoft.com/office/powerpoint/2010/main" val="850146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13</a:t>
            </a:fld>
            <a:endParaRPr lang="en-US" altLang="zh-CN"/>
          </a:p>
        </p:txBody>
      </p:sp>
      <p:sp>
        <p:nvSpPr>
          <p:cNvPr id="4" name="矩形 3"/>
          <p:cNvSpPr/>
          <p:nvPr/>
        </p:nvSpPr>
        <p:spPr>
          <a:xfrm>
            <a:off x="35496" y="1348210"/>
            <a:ext cx="8784976" cy="1922449"/>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每个端口的每个引脚均有一个对应的引脚控制</a:t>
            </a:r>
            <a:r>
              <a:rPr lang="zh-CN" altLang="en-US" sz="2200" b="1" kern="0" dirty="0" smtClean="0">
                <a:latin typeface="Arial"/>
                <a:ea typeface="黑体" pitchFamily="2" charset="-122"/>
              </a:rPr>
              <a:t>寄存器。</a:t>
            </a:r>
            <a:endParaRPr lang="en-US" altLang="zh-CN" sz="2200" b="1" kern="0" dirty="0" smtClean="0">
              <a:latin typeface="Arial"/>
              <a:ea typeface="黑体" pitchFamily="2" charset="-122"/>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en-US" altLang="zh-CN" sz="2200" b="1" kern="0" dirty="0">
                <a:latin typeface="Arial"/>
                <a:ea typeface="黑体" pitchFamily="2" charset="-122"/>
              </a:rPr>
              <a:t>32</a:t>
            </a:r>
            <a:r>
              <a:rPr lang="zh-CN" altLang="en-US" sz="2200" b="1" kern="0" dirty="0">
                <a:latin typeface="Arial"/>
                <a:ea typeface="黑体" pitchFamily="2" charset="-122"/>
              </a:rPr>
              <a:t>位寄存器的中</a:t>
            </a:r>
            <a:r>
              <a:rPr lang="en-US" altLang="zh-CN" sz="2200" b="1" kern="0" dirty="0">
                <a:latin typeface="Arial"/>
                <a:ea typeface="黑体" pitchFamily="2" charset="-122"/>
              </a:rPr>
              <a:t>D10~D8</a:t>
            </a:r>
            <a:r>
              <a:rPr lang="zh-CN" altLang="en-US" sz="2200" b="1" kern="0" dirty="0">
                <a:latin typeface="Arial"/>
                <a:ea typeface="黑体" pitchFamily="2" charset="-122"/>
              </a:rPr>
              <a:t>这三位是最重要的</a:t>
            </a:r>
            <a:r>
              <a:rPr lang="zh-CN" altLang="en-US" sz="2200" b="1" kern="0" dirty="0" smtClean="0">
                <a:latin typeface="Arial"/>
                <a:ea typeface="黑体" pitchFamily="2" charset="-122"/>
              </a:rPr>
              <a:t>，又称</a:t>
            </a:r>
            <a:r>
              <a:rPr lang="en-US" altLang="zh-CN" sz="2200" b="1" kern="0" dirty="0" smtClean="0">
                <a:latin typeface="Arial"/>
                <a:ea typeface="黑体" pitchFamily="2" charset="-122"/>
              </a:rPr>
              <a:t>MUX</a:t>
            </a:r>
            <a:r>
              <a:rPr lang="zh-CN" altLang="en-US" sz="2200" b="1" kern="0" dirty="0" smtClean="0">
                <a:latin typeface="Arial"/>
                <a:ea typeface="黑体" pitchFamily="2" charset="-122"/>
              </a:rPr>
              <a:t>（引脚</a:t>
            </a:r>
            <a:r>
              <a:rPr lang="zh-CN" altLang="en-US" sz="2200" b="1" kern="0" dirty="0">
                <a:latin typeface="Arial"/>
                <a:ea typeface="黑体" pitchFamily="2" charset="-122"/>
              </a:rPr>
              <a:t>复用</a:t>
            </a:r>
            <a:r>
              <a:rPr lang="zh-CN" altLang="en-US" sz="2200" b="1" kern="0" dirty="0" smtClean="0">
                <a:latin typeface="Arial"/>
                <a:ea typeface="黑体" pitchFamily="2" charset="-122"/>
              </a:rPr>
              <a:t>控制字段），</a:t>
            </a:r>
            <a:r>
              <a:rPr lang="zh-CN" altLang="en-US" sz="2200" b="1" kern="0" dirty="0">
                <a:latin typeface="Arial"/>
                <a:ea typeface="黑体" pitchFamily="2" charset="-122"/>
              </a:rPr>
              <a:t>是引脚复用控制位段。当</a:t>
            </a:r>
            <a:r>
              <a:rPr lang="en-US" altLang="zh-CN" sz="2200" b="1" kern="0" dirty="0">
                <a:latin typeface="Arial"/>
                <a:ea typeface="黑体" pitchFamily="2" charset="-122"/>
              </a:rPr>
              <a:t>MUX =001</a:t>
            </a:r>
            <a:r>
              <a:rPr lang="zh-CN" altLang="en-US" sz="2200" b="1" kern="0" dirty="0">
                <a:latin typeface="Arial"/>
                <a:ea typeface="黑体" pitchFamily="2" charset="-122"/>
              </a:rPr>
              <a:t>时，定义该引脚为</a:t>
            </a:r>
            <a:r>
              <a:rPr lang="en-US" altLang="zh-CN" sz="2200" b="1" kern="0" dirty="0">
                <a:latin typeface="Arial"/>
                <a:ea typeface="黑体" pitchFamily="2" charset="-122"/>
              </a:rPr>
              <a:t>GPIO</a:t>
            </a:r>
            <a:r>
              <a:rPr lang="zh-CN" altLang="en-US" sz="2200" b="1" kern="0" dirty="0">
                <a:latin typeface="Arial"/>
                <a:ea typeface="黑体" pitchFamily="2" charset="-122"/>
              </a:rPr>
              <a:t>引脚，当</a:t>
            </a:r>
            <a:r>
              <a:rPr lang="en-US" altLang="zh-CN" sz="2200" b="1" kern="0" dirty="0">
                <a:latin typeface="Arial"/>
                <a:ea typeface="黑体" pitchFamily="2" charset="-122"/>
              </a:rPr>
              <a:t>MUX</a:t>
            </a:r>
            <a:r>
              <a:rPr lang="zh-CN" altLang="en-US" sz="2200" b="1" kern="0" dirty="0">
                <a:latin typeface="Arial"/>
                <a:ea typeface="黑体" pitchFamily="2" charset="-122"/>
              </a:rPr>
              <a:t>为其他值时，确定引脚为相应的功能，参见书稿附录</a:t>
            </a:r>
            <a:r>
              <a:rPr lang="en-US" altLang="zh-CN" sz="2200" b="1" kern="0" dirty="0">
                <a:latin typeface="Arial"/>
                <a:ea typeface="黑体" pitchFamily="2" charset="-122"/>
              </a:rPr>
              <a:t>A</a:t>
            </a:r>
            <a:r>
              <a:rPr lang="zh-CN" altLang="en-US" sz="2200" b="1" kern="0" dirty="0">
                <a:latin typeface="Arial"/>
                <a:ea typeface="黑体" pitchFamily="2" charset="-122"/>
              </a:rPr>
              <a:t>（</a:t>
            </a:r>
            <a:r>
              <a:rPr lang="en-US" altLang="zh-CN" sz="2200" b="1" kern="0" dirty="0">
                <a:latin typeface="Arial"/>
                <a:ea typeface="黑体" pitchFamily="2" charset="-122"/>
              </a:rPr>
              <a:t>KL25/26</a:t>
            </a:r>
            <a:r>
              <a:rPr lang="zh-CN" altLang="en-US" sz="2200" b="1" kern="0" dirty="0">
                <a:latin typeface="Arial"/>
                <a:ea typeface="黑体" pitchFamily="2" charset="-122"/>
              </a:rPr>
              <a:t>芯片引脚复用功能）。</a:t>
            </a:r>
            <a:endParaRPr lang="en-US" altLang="zh-CN" sz="2200" b="1" kern="0" dirty="0">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879103"/>
            <a:ext cx="2810385"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端口</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控制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graphicFrame>
        <p:nvGraphicFramePr>
          <p:cNvPr id="3" name="表格 2"/>
          <p:cNvGraphicFramePr>
            <a:graphicFrameLocks noGrp="1"/>
          </p:cNvGraphicFramePr>
          <p:nvPr>
            <p:extLst>
              <p:ext uri="{D42A27DB-BD31-4B8C-83A1-F6EECF244321}">
                <p14:modId xmlns:p14="http://schemas.microsoft.com/office/powerpoint/2010/main" val="715523351"/>
              </p:ext>
            </p:extLst>
          </p:nvPr>
        </p:nvGraphicFramePr>
        <p:xfrm>
          <a:off x="148059" y="3480434"/>
          <a:ext cx="8734311" cy="1388726"/>
        </p:xfrm>
        <a:graphic>
          <a:graphicData uri="http://schemas.openxmlformats.org/drawingml/2006/table">
            <a:tbl>
              <a:tblPr firstRow="1" firstCol="1" bandRow="1"/>
              <a:tblGrid>
                <a:gridCol w="1001092">
                  <a:extLst>
                    <a:ext uri="{9D8B030D-6E8A-4147-A177-3AD203B41FA5}">
                      <a16:colId xmlns="" xmlns:a16="http://schemas.microsoft.com/office/drawing/2014/main" val="20000"/>
                    </a:ext>
                  </a:extLst>
                </a:gridCol>
                <a:gridCol w="473419">
                  <a:extLst>
                    <a:ext uri="{9D8B030D-6E8A-4147-A177-3AD203B41FA5}">
                      <a16:colId xmlns="" xmlns:a16="http://schemas.microsoft.com/office/drawing/2014/main" val="20001"/>
                    </a:ext>
                  </a:extLst>
                </a:gridCol>
                <a:gridCol w="473419">
                  <a:extLst>
                    <a:ext uri="{9D8B030D-6E8A-4147-A177-3AD203B41FA5}">
                      <a16:colId xmlns="" xmlns:a16="http://schemas.microsoft.com/office/drawing/2014/main" val="20002"/>
                    </a:ext>
                  </a:extLst>
                </a:gridCol>
                <a:gridCol w="473419">
                  <a:extLst>
                    <a:ext uri="{9D8B030D-6E8A-4147-A177-3AD203B41FA5}">
                      <a16:colId xmlns="" xmlns:a16="http://schemas.microsoft.com/office/drawing/2014/main" val="20003"/>
                    </a:ext>
                  </a:extLst>
                </a:gridCol>
                <a:gridCol w="473419">
                  <a:extLst>
                    <a:ext uri="{9D8B030D-6E8A-4147-A177-3AD203B41FA5}">
                      <a16:colId xmlns="" xmlns:a16="http://schemas.microsoft.com/office/drawing/2014/main" val="20004"/>
                    </a:ext>
                  </a:extLst>
                </a:gridCol>
                <a:gridCol w="473419">
                  <a:extLst>
                    <a:ext uri="{9D8B030D-6E8A-4147-A177-3AD203B41FA5}">
                      <a16:colId xmlns="" xmlns:a16="http://schemas.microsoft.com/office/drawing/2014/main" val="20005"/>
                    </a:ext>
                  </a:extLst>
                </a:gridCol>
                <a:gridCol w="473419">
                  <a:extLst>
                    <a:ext uri="{9D8B030D-6E8A-4147-A177-3AD203B41FA5}">
                      <a16:colId xmlns="" xmlns:a16="http://schemas.microsoft.com/office/drawing/2014/main" val="20006"/>
                    </a:ext>
                  </a:extLst>
                </a:gridCol>
                <a:gridCol w="473419">
                  <a:extLst>
                    <a:ext uri="{9D8B030D-6E8A-4147-A177-3AD203B41FA5}">
                      <a16:colId xmlns="" xmlns:a16="http://schemas.microsoft.com/office/drawing/2014/main" val="20007"/>
                    </a:ext>
                  </a:extLst>
                </a:gridCol>
                <a:gridCol w="631934">
                  <a:extLst>
                    <a:ext uri="{9D8B030D-6E8A-4147-A177-3AD203B41FA5}">
                      <a16:colId xmlns="" xmlns:a16="http://schemas.microsoft.com/office/drawing/2014/main" val="20008"/>
                    </a:ext>
                  </a:extLst>
                </a:gridCol>
                <a:gridCol w="473419">
                  <a:extLst>
                    <a:ext uri="{9D8B030D-6E8A-4147-A177-3AD203B41FA5}">
                      <a16:colId xmlns="" xmlns:a16="http://schemas.microsoft.com/office/drawing/2014/main" val="20009"/>
                    </a:ext>
                  </a:extLst>
                </a:gridCol>
                <a:gridCol w="473419">
                  <a:extLst>
                    <a:ext uri="{9D8B030D-6E8A-4147-A177-3AD203B41FA5}">
                      <a16:colId xmlns="" xmlns:a16="http://schemas.microsoft.com/office/drawing/2014/main" val="20010"/>
                    </a:ext>
                  </a:extLst>
                </a:gridCol>
                <a:gridCol w="473419">
                  <a:extLst>
                    <a:ext uri="{9D8B030D-6E8A-4147-A177-3AD203B41FA5}">
                      <a16:colId xmlns="" xmlns:a16="http://schemas.microsoft.com/office/drawing/2014/main" val="20011"/>
                    </a:ext>
                  </a:extLst>
                </a:gridCol>
                <a:gridCol w="473419">
                  <a:extLst>
                    <a:ext uri="{9D8B030D-6E8A-4147-A177-3AD203B41FA5}">
                      <a16:colId xmlns="" xmlns:a16="http://schemas.microsoft.com/office/drawing/2014/main" val="20012"/>
                    </a:ext>
                  </a:extLst>
                </a:gridCol>
                <a:gridCol w="473419">
                  <a:extLst>
                    <a:ext uri="{9D8B030D-6E8A-4147-A177-3AD203B41FA5}">
                      <a16:colId xmlns="" xmlns:a16="http://schemas.microsoft.com/office/drawing/2014/main" val="20013"/>
                    </a:ext>
                  </a:extLst>
                </a:gridCol>
                <a:gridCol w="473419">
                  <a:extLst>
                    <a:ext uri="{9D8B030D-6E8A-4147-A177-3AD203B41FA5}">
                      <a16:colId xmlns="" xmlns:a16="http://schemas.microsoft.com/office/drawing/2014/main" val="20014"/>
                    </a:ext>
                  </a:extLst>
                </a:gridCol>
                <a:gridCol w="473419">
                  <a:extLst>
                    <a:ext uri="{9D8B030D-6E8A-4147-A177-3AD203B41FA5}">
                      <a16:colId xmlns="" xmlns:a16="http://schemas.microsoft.com/office/drawing/2014/main" val="20015"/>
                    </a:ext>
                  </a:extLst>
                </a:gridCol>
                <a:gridCol w="473419">
                  <a:extLst>
                    <a:ext uri="{9D8B030D-6E8A-4147-A177-3AD203B41FA5}">
                      <a16:colId xmlns="" xmlns:a16="http://schemas.microsoft.com/office/drawing/2014/main" val="20016"/>
                    </a:ext>
                  </a:extLst>
                </a:gridCol>
              </a:tblGrid>
              <a:tr h="370328">
                <a:tc>
                  <a:txBody>
                    <a:bodyPr/>
                    <a:lstStyle/>
                    <a:p>
                      <a:pPr indent="266700" algn="ctr">
                        <a:lnSpc>
                          <a:spcPts val="1000"/>
                        </a:lnSpc>
                        <a:spcAft>
                          <a:spcPts val="0"/>
                        </a:spcAft>
                        <a:tabLst>
                          <a:tab pos="4024630" algn="l"/>
                        </a:tabLst>
                      </a:pPr>
                      <a:r>
                        <a:rPr lang="zh-CN" sz="1600" kern="100" dirty="0">
                          <a:effectLst/>
                          <a:latin typeface="Times New Roman"/>
                          <a:ea typeface="宋体"/>
                          <a:cs typeface="Times New Roman"/>
                        </a:rPr>
                        <a:t>数据位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D31</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D30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D29</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D28</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D27</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D26</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D25</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D24</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D23</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D22</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D21</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D19</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D18</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D17</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D16</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21761">
                <a:tc>
                  <a:txBody>
                    <a:bodyPr/>
                    <a:lstStyle/>
                    <a:p>
                      <a:pPr indent="266700" algn="ctr">
                        <a:lnSpc>
                          <a:spcPts val="1000"/>
                        </a:lnSpc>
                        <a:spcAft>
                          <a:spcPts val="0"/>
                        </a:spcAft>
                        <a:tabLst>
                          <a:tab pos="4024630" algn="l"/>
                        </a:tabLst>
                      </a:pPr>
                      <a:r>
                        <a:rPr lang="zh-CN" sz="1600" kern="100">
                          <a:effectLst/>
                          <a:latin typeface="Times New Roman"/>
                          <a:ea typeface="宋体"/>
                          <a:cs typeface="Times New Roman"/>
                        </a:rPr>
                        <a:t>读</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ISF</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gridSpan="4">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IRQC</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extLst>
                  <a:ext uri="{0D108BD9-81ED-4DB2-BD59-A6C34878D82A}">
                    <a16:rowId xmlns="" xmlns:a16="http://schemas.microsoft.com/office/drawing/2014/main" val="10001"/>
                  </a:ext>
                </a:extLst>
              </a:tr>
              <a:tr h="339466">
                <a:tc>
                  <a:txBody>
                    <a:bodyPr/>
                    <a:lstStyle/>
                    <a:p>
                      <a:pPr indent="266700" algn="ctr">
                        <a:lnSpc>
                          <a:spcPts val="1000"/>
                        </a:lnSpc>
                        <a:spcAft>
                          <a:spcPts val="0"/>
                        </a:spcAft>
                        <a:tabLst>
                          <a:tab pos="4024630" algn="l"/>
                        </a:tabLst>
                      </a:pPr>
                      <a:r>
                        <a:rPr lang="zh-CN" sz="1600" kern="100">
                          <a:effectLst/>
                          <a:latin typeface="Times New Roman"/>
                          <a:ea typeface="宋体"/>
                          <a:cs typeface="Times New Roman"/>
                        </a:rPr>
                        <a:t>写</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w1c</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2"/>
                  </a:ext>
                </a:extLst>
              </a:tr>
              <a:tr h="257171">
                <a:tc>
                  <a:txBody>
                    <a:bodyPr/>
                    <a:lstStyle/>
                    <a:p>
                      <a:pPr indent="266700" algn="ctr">
                        <a:lnSpc>
                          <a:spcPts val="1000"/>
                        </a:lnSpc>
                        <a:spcAft>
                          <a:spcPts val="0"/>
                        </a:spcAft>
                        <a:tabLst>
                          <a:tab pos="4024630" algn="l"/>
                        </a:tabLst>
                      </a:pPr>
                      <a:r>
                        <a:rPr lang="zh-CN" sz="1600" kern="100">
                          <a:effectLst/>
                          <a:latin typeface="Times New Roman"/>
                          <a:ea typeface="宋体"/>
                          <a:cs typeface="Times New Roman"/>
                        </a:rPr>
                        <a:t>复位</a:t>
                      </a: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51859859"/>
              </p:ext>
            </p:extLst>
          </p:nvPr>
        </p:nvGraphicFramePr>
        <p:xfrm>
          <a:off x="179512" y="5157191"/>
          <a:ext cx="8765649" cy="1440161"/>
        </p:xfrm>
        <a:graphic>
          <a:graphicData uri="http://schemas.openxmlformats.org/drawingml/2006/table">
            <a:tbl>
              <a:tblPr firstRow="1" firstCol="1" bandRow="1"/>
              <a:tblGrid>
                <a:gridCol w="992098">
                  <a:extLst>
                    <a:ext uri="{9D8B030D-6E8A-4147-A177-3AD203B41FA5}">
                      <a16:colId xmlns="" xmlns:a16="http://schemas.microsoft.com/office/drawing/2014/main" val="20000"/>
                    </a:ext>
                  </a:extLst>
                </a:gridCol>
                <a:gridCol w="463192">
                  <a:extLst>
                    <a:ext uri="{9D8B030D-6E8A-4147-A177-3AD203B41FA5}">
                      <a16:colId xmlns="" xmlns:a16="http://schemas.microsoft.com/office/drawing/2014/main" val="20001"/>
                    </a:ext>
                  </a:extLst>
                </a:gridCol>
                <a:gridCol w="465311">
                  <a:extLst>
                    <a:ext uri="{9D8B030D-6E8A-4147-A177-3AD203B41FA5}">
                      <a16:colId xmlns="" xmlns:a16="http://schemas.microsoft.com/office/drawing/2014/main" val="20002"/>
                    </a:ext>
                  </a:extLst>
                </a:gridCol>
                <a:gridCol w="465311">
                  <a:extLst>
                    <a:ext uri="{9D8B030D-6E8A-4147-A177-3AD203B41FA5}">
                      <a16:colId xmlns="" xmlns:a16="http://schemas.microsoft.com/office/drawing/2014/main" val="20003"/>
                    </a:ext>
                  </a:extLst>
                </a:gridCol>
                <a:gridCol w="464251">
                  <a:extLst>
                    <a:ext uri="{9D8B030D-6E8A-4147-A177-3AD203B41FA5}">
                      <a16:colId xmlns="" xmlns:a16="http://schemas.microsoft.com/office/drawing/2014/main" val="20004"/>
                    </a:ext>
                  </a:extLst>
                </a:gridCol>
                <a:gridCol w="464251">
                  <a:extLst>
                    <a:ext uri="{9D8B030D-6E8A-4147-A177-3AD203B41FA5}">
                      <a16:colId xmlns="" xmlns:a16="http://schemas.microsoft.com/office/drawing/2014/main" val="20005"/>
                    </a:ext>
                  </a:extLst>
                </a:gridCol>
                <a:gridCol w="436693">
                  <a:extLst>
                    <a:ext uri="{9D8B030D-6E8A-4147-A177-3AD203B41FA5}">
                      <a16:colId xmlns="" xmlns:a16="http://schemas.microsoft.com/office/drawing/2014/main" val="20006"/>
                    </a:ext>
                  </a:extLst>
                </a:gridCol>
                <a:gridCol w="441992">
                  <a:extLst>
                    <a:ext uri="{9D8B030D-6E8A-4147-A177-3AD203B41FA5}">
                      <a16:colId xmlns="" xmlns:a16="http://schemas.microsoft.com/office/drawing/2014/main" val="20007"/>
                    </a:ext>
                  </a:extLst>
                </a:gridCol>
                <a:gridCol w="566005">
                  <a:extLst>
                    <a:ext uri="{9D8B030D-6E8A-4147-A177-3AD203B41FA5}">
                      <a16:colId xmlns="" xmlns:a16="http://schemas.microsoft.com/office/drawing/2014/main" val="20008"/>
                    </a:ext>
                  </a:extLst>
                </a:gridCol>
                <a:gridCol w="441992">
                  <a:extLst>
                    <a:ext uri="{9D8B030D-6E8A-4147-A177-3AD203B41FA5}">
                      <a16:colId xmlns="" xmlns:a16="http://schemas.microsoft.com/office/drawing/2014/main" val="20009"/>
                    </a:ext>
                  </a:extLst>
                </a:gridCol>
                <a:gridCol w="625360">
                  <a:extLst>
                    <a:ext uri="{9D8B030D-6E8A-4147-A177-3AD203B41FA5}">
                      <a16:colId xmlns="" xmlns:a16="http://schemas.microsoft.com/office/drawing/2014/main" val="20010"/>
                    </a:ext>
                  </a:extLst>
                </a:gridCol>
                <a:gridCol w="441992">
                  <a:extLst>
                    <a:ext uri="{9D8B030D-6E8A-4147-A177-3AD203B41FA5}">
                      <a16:colId xmlns="" xmlns:a16="http://schemas.microsoft.com/office/drawing/2014/main" val="20011"/>
                    </a:ext>
                  </a:extLst>
                </a:gridCol>
                <a:gridCol w="590382">
                  <a:extLst>
                    <a:ext uri="{9D8B030D-6E8A-4147-A177-3AD203B41FA5}">
                      <a16:colId xmlns="" xmlns:a16="http://schemas.microsoft.com/office/drawing/2014/main" val="20012"/>
                    </a:ext>
                  </a:extLst>
                </a:gridCol>
                <a:gridCol w="441992">
                  <a:extLst>
                    <a:ext uri="{9D8B030D-6E8A-4147-A177-3AD203B41FA5}">
                      <a16:colId xmlns="" xmlns:a16="http://schemas.microsoft.com/office/drawing/2014/main" val="20013"/>
                    </a:ext>
                  </a:extLst>
                </a:gridCol>
                <a:gridCol w="576603">
                  <a:extLst>
                    <a:ext uri="{9D8B030D-6E8A-4147-A177-3AD203B41FA5}">
                      <a16:colId xmlns="" xmlns:a16="http://schemas.microsoft.com/office/drawing/2014/main" val="20014"/>
                    </a:ext>
                  </a:extLst>
                </a:gridCol>
                <a:gridCol w="449412">
                  <a:extLst>
                    <a:ext uri="{9D8B030D-6E8A-4147-A177-3AD203B41FA5}">
                      <a16:colId xmlns="" xmlns:a16="http://schemas.microsoft.com/office/drawing/2014/main" val="20015"/>
                    </a:ext>
                  </a:extLst>
                </a:gridCol>
                <a:gridCol w="438812">
                  <a:extLst>
                    <a:ext uri="{9D8B030D-6E8A-4147-A177-3AD203B41FA5}">
                      <a16:colId xmlns="" xmlns:a16="http://schemas.microsoft.com/office/drawing/2014/main" val="20016"/>
                    </a:ext>
                  </a:extLst>
                </a:gridCol>
              </a:tblGrid>
              <a:tr h="480054">
                <a:tc>
                  <a:txBody>
                    <a:bodyPr/>
                    <a:lstStyle/>
                    <a:p>
                      <a:pPr marL="0" indent="0" algn="ctr">
                        <a:lnSpc>
                          <a:spcPts val="1000"/>
                        </a:lnSpc>
                        <a:spcAft>
                          <a:spcPts val="0"/>
                        </a:spcAft>
                        <a:tabLst>
                          <a:tab pos="4024630" algn="l"/>
                        </a:tabLst>
                      </a:pPr>
                      <a:r>
                        <a:rPr lang="zh-CN" sz="1600" kern="100" dirty="0">
                          <a:effectLst/>
                          <a:latin typeface="Times New Roman"/>
                          <a:ea typeface="宋体"/>
                          <a:cs typeface="Times New Roman"/>
                        </a:rPr>
                        <a:t>数据位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D15</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D14</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D13</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D12</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D11</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D9</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D8</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D7</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D6</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D5</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D4</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D3</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D2</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D1</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76031">
                <a:tc>
                  <a:txBody>
                    <a:bodyPr/>
                    <a:lstStyle/>
                    <a:p>
                      <a:pPr indent="266700" algn="ctr">
                        <a:lnSpc>
                          <a:spcPts val="1000"/>
                        </a:lnSpc>
                        <a:spcAft>
                          <a:spcPts val="0"/>
                        </a:spcAft>
                        <a:tabLst>
                          <a:tab pos="4024630" algn="l"/>
                        </a:tabLst>
                      </a:pPr>
                      <a:r>
                        <a:rPr lang="zh-CN" sz="1600" kern="100">
                          <a:effectLst/>
                          <a:latin typeface="Times New Roman"/>
                          <a:ea typeface="宋体"/>
                          <a:cs typeface="Times New Roman"/>
                        </a:rPr>
                        <a:t>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gridSpan="3">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MUX</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DSE</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PFE</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SRE</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PE</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ctr">
                        <a:lnSpc>
                          <a:spcPts val="1000"/>
                        </a:lnSpc>
                        <a:spcAft>
                          <a:spcPts val="0"/>
                        </a:spcAft>
                        <a:tabLst>
                          <a:tab pos="4024630" algn="l"/>
                        </a:tabLst>
                      </a:pPr>
                      <a:r>
                        <a:rPr lang="en-US" sz="1600" kern="100" dirty="0">
                          <a:effectLst/>
                          <a:latin typeface="Times New Roman"/>
                          <a:ea typeface="宋体"/>
                          <a:cs typeface="Times New Roman"/>
                        </a:rPr>
                        <a:t>PS</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76031">
                <a:tc>
                  <a:txBody>
                    <a:bodyPr/>
                    <a:lstStyle/>
                    <a:p>
                      <a:pPr indent="266700" algn="ctr">
                        <a:lnSpc>
                          <a:spcPts val="1000"/>
                        </a:lnSpc>
                        <a:spcAft>
                          <a:spcPts val="0"/>
                        </a:spcAft>
                        <a:tabLst>
                          <a:tab pos="4024630" algn="l"/>
                        </a:tabLst>
                      </a:pPr>
                      <a:r>
                        <a:rPr lang="zh-CN" sz="1600" kern="100">
                          <a:effectLst/>
                          <a:latin typeface="Times New Roman"/>
                          <a:ea typeface="宋体"/>
                          <a:cs typeface="Times New Roman"/>
                        </a:rPr>
                        <a:t>写</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0002"/>
                  </a:ext>
                </a:extLst>
              </a:tr>
              <a:tr h="408045">
                <a:tc>
                  <a:txBody>
                    <a:bodyPr/>
                    <a:lstStyle/>
                    <a:p>
                      <a:pPr indent="266700" algn="ctr">
                        <a:lnSpc>
                          <a:spcPts val="1000"/>
                        </a:lnSpc>
                        <a:spcAft>
                          <a:spcPts val="0"/>
                        </a:spcAft>
                        <a:tabLst>
                          <a:tab pos="4024630" algn="l"/>
                        </a:tabLst>
                      </a:pPr>
                      <a:r>
                        <a:rPr lang="zh-CN" sz="1600" kern="100">
                          <a:effectLst/>
                          <a:latin typeface="Times New Roman"/>
                          <a:ea typeface="宋体"/>
                          <a:cs typeface="Times New Roman"/>
                        </a:rPr>
                        <a:t>复位</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X</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X</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X</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0</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a:effectLst/>
                          <a:latin typeface="Times New Roman"/>
                          <a:ea typeface="宋体"/>
                          <a:cs typeface="Times New Roman"/>
                        </a:rPr>
                        <a:t>X</a:t>
                      </a:r>
                      <a:endParaRPr lang="zh-CN" sz="1600" kern="10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X</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0</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X</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X</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en-US" sz="1600" kern="100" dirty="0">
                          <a:effectLst/>
                          <a:latin typeface="Times New Roman"/>
                          <a:ea typeface="宋体"/>
                          <a:cs typeface="Times New Roman"/>
                        </a:rPr>
                        <a:t>X</a:t>
                      </a:r>
                      <a:endParaRPr lang="zh-CN" sz="16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41347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14</a:t>
            </a:fld>
            <a:endParaRPr lang="en-US" altLang="zh-CN"/>
          </a:p>
        </p:txBody>
      </p:sp>
      <p:sp>
        <p:nvSpPr>
          <p:cNvPr id="4" name="矩形 3"/>
          <p:cNvSpPr/>
          <p:nvPr/>
        </p:nvSpPr>
        <p:spPr>
          <a:xfrm>
            <a:off x="118914" y="1397353"/>
            <a:ext cx="8826248" cy="4416594"/>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smtClean="0">
                <a:latin typeface="Arial"/>
                <a:ea typeface="黑体" pitchFamily="2" charset="-122"/>
              </a:rPr>
              <a:t>引脚</a:t>
            </a:r>
            <a:r>
              <a:rPr lang="zh-CN" altLang="en-US" sz="2200" b="1" kern="0" dirty="0">
                <a:latin typeface="Arial"/>
                <a:ea typeface="黑体" pitchFamily="2" charset="-122"/>
              </a:rPr>
              <a:t>被定义为</a:t>
            </a:r>
            <a:r>
              <a:rPr lang="en-US" altLang="zh-CN" sz="2200" b="1" kern="0" dirty="0">
                <a:latin typeface="Arial"/>
                <a:ea typeface="黑体" pitchFamily="2" charset="-122"/>
              </a:rPr>
              <a:t>GPIO</a:t>
            </a:r>
            <a:r>
              <a:rPr lang="zh-CN" altLang="en-US" sz="2200" b="1" kern="0" dirty="0">
                <a:latin typeface="Arial"/>
                <a:ea typeface="黑体" pitchFamily="2" charset="-122"/>
              </a:rPr>
              <a:t>引脚后，再通过</a:t>
            </a:r>
            <a:r>
              <a:rPr lang="en-US" altLang="zh-CN" sz="2200" b="1" kern="0" dirty="0">
                <a:latin typeface="Arial"/>
                <a:ea typeface="黑体" pitchFamily="2" charset="-122"/>
              </a:rPr>
              <a:t>GPIO</a:t>
            </a:r>
            <a:r>
              <a:rPr lang="zh-CN" altLang="en-US" sz="2200" b="1" kern="0" dirty="0">
                <a:latin typeface="Arial"/>
                <a:ea typeface="黑体" pitchFamily="2" charset="-122"/>
              </a:rPr>
              <a:t>模块寄存器进行后续</a:t>
            </a:r>
            <a:r>
              <a:rPr lang="zh-CN" altLang="en-US" sz="2200" b="1" kern="0" dirty="0" smtClean="0">
                <a:latin typeface="Arial"/>
                <a:ea typeface="黑体" pitchFamily="2" charset="-122"/>
              </a:rPr>
              <a:t>编程</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端口的引脚作为</a:t>
            </a:r>
            <a:r>
              <a:rPr lang="en-US" altLang="zh-CN" sz="2200" b="1" kern="0" dirty="0">
                <a:latin typeface="Arial"/>
                <a:ea typeface="黑体" pitchFamily="2" charset="-122"/>
              </a:rPr>
              <a:t>GPIO</a:t>
            </a:r>
            <a:r>
              <a:rPr lang="zh-CN" altLang="en-US" sz="2200" b="1" kern="0" dirty="0">
                <a:latin typeface="Arial"/>
                <a:ea typeface="黑体" pitchFamily="2" charset="-122"/>
              </a:rPr>
              <a:t>时，逻辑</a:t>
            </a:r>
            <a:r>
              <a:rPr lang="en-US" altLang="zh-CN" sz="2200" b="1" kern="0" dirty="0">
                <a:latin typeface="Arial"/>
                <a:ea typeface="黑体" pitchFamily="2" charset="-122"/>
              </a:rPr>
              <a:t>1</a:t>
            </a:r>
            <a:r>
              <a:rPr lang="zh-CN" altLang="en-US" sz="2200" b="1" kern="0" dirty="0">
                <a:latin typeface="Arial"/>
                <a:ea typeface="黑体" pitchFamily="2" charset="-122"/>
              </a:rPr>
              <a:t>对应高电平，逻辑</a:t>
            </a:r>
            <a:r>
              <a:rPr lang="en-US" altLang="zh-CN" sz="2200" b="1" kern="0" dirty="0">
                <a:latin typeface="Arial"/>
                <a:ea typeface="黑体" pitchFamily="2" charset="-122"/>
              </a:rPr>
              <a:t>0</a:t>
            </a:r>
            <a:r>
              <a:rPr lang="zh-CN" altLang="en-US" sz="2200" b="1" kern="0" dirty="0">
                <a:latin typeface="Arial"/>
                <a:ea typeface="黑体" pitchFamily="2" charset="-122"/>
              </a:rPr>
              <a:t>对应着低</a:t>
            </a:r>
            <a:r>
              <a:rPr lang="zh-CN" altLang="en-US" sz="2200" b="1" kern="0" dirty="0" smtClean="0">
                <a:latin typeface="Arial"/>
                <a:ea typeface="黑体" pitchFamily="2" charset="-122"/>
              </a:rPr>
              <a:t>电平</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200" b="1" kern="0" dirty="0" smtClean="0">
                <a:latin typeface="Arial"/>
                <a:ea typeface="黑体" pitchFamily="2" charset="-122"/>
              </a:rPr>
              <a:t>80</a:t>
            </a:r>
            <a:r>
              <a:rPr lang="zh-CN" altLang="en-US" sz="2200" b="1" kern="0" dirty="0">
                <a:latin typeface="Arial"/>
                <a:ea typeface="黑体" pitchFamily="2" charset="-122"/>
              </a:rPr>
              <a:t>引脚封装的</a:t>
            </a:r>
            <a:r>
              <a:rPr lang="en-US" altLang="zh-CN" sz="2200" b="1" kern="0" dirty="0">
                <a:latin typeface="Arial"/>
                <a:ea typeface="黑体" pitchFamily="2" charset="-122"/>
              </a:rPr>
              <a:t>KL25</a:t>
            </a:r>
            <a:r>
              <a:rPr lang="zh-CN" altLang="en-US" sz="2200" b="1" kern="0" dirty="0">
                <a:latin typeface="Arial"/>
                <a:ea typeface="黑体" pitchFamily="2" charset="-122"/>
              </a:rPr>
              <a:t>芯片的</a:t>
            </a:r>
            <a:r>
              <a:rPr lang="en-US" altLang="zh-CN" sz="2200" b="1" kern="0" dirty="0">
                <a:latin typeface="Arial"/>
                <a:ea typeface="黑体" pitchFamily="2" charset="-122"/>
              </a:rPr>
              <a:t>GPIO</a:t>
            </a:r>
            <a:r>
              <a:rPr lang="zh-CN" altLang="en-US" sz="2200" b="1" kern="0" dirty="0">
                <a:latin typeface="Arial"/>
                <a:ea typeface="黑体" pitchFamily="2" charset="-122"/>
              </a:rPr>
              <a:t>引脚分为</a:t>
            </a:r>
            <a:r>
              <a:rPr lang="en-US" altLang="zh-CN" sz="2200" b="1" kern="0" dirty="0">
                <a:latin typeface="Arial"/>
                <a:ea typeface="黑体" pitchFamily="2" charset="-122"/>
              </a:rPr>
              <a:t>5</a:t>
            </a:r>
            <a:r>
              <a:rPr lang="zh-CN" altLang="en-US" sz="2200" b="1" kern="0" dirty="0">
                <a:latin typeface="Arial"/>
                <a:ea typeface="黑体" pitchFamily="2" charset="-122"/>
              </a:rPr>
              <a:t>个端口，标记为</a:t>
            </a:r>
            <a:r>
              <a:rPr lang="en-US" altLang="zh-CN" sz="2200" b="1" kern="0" dirty="0">
                <a:latin typeface="Arial"/>
                <a:ea typeface="黑体" pitchFamily="2" charset="-122"/>
              </a:rPr>
              <a:t>A</a:t>
            </a:r>
            <a:r>
              <a:rPr lang="zh-CN" altLang="en-US" sz="2200" b="1" kern="0" dirty="0">
                <a:latin typeface="Arial"/>
                <a:ea typeface="黑体" pitchFamily="2" charset="-122"/>
              </a:rPr>
              <a:t>、</a:t>
            </a:r>
            <a:r>
              <a:rPr lang="en-US" altLang="zh-CN" sz="2200" b="1" kern="0" dirty="0">
                <a:latin typeface="Arial"/>
                <a:ea typeface="黑体" pitchFamily="2" charset="-122"/>
              </a:rPr>
              <a:t>B</a:t>
            </a:r>
            <a:r>
              <a:rPr lang="zh-CN" altLang="en-US" sz="2200" b="1" kern="0" dirty="0">
                <a:latin typeface="Arial"/>
                <a:ea typeface="黑体" pitchFamily="2" charset="-122"/>
              </a:rPr>
              <a:t>、</a:t>
            </a:r>
            <a:r>
              <a:rPr lang="en-US" altLang="zh-CN" sz="2200" b="1" kern="0" dirty="0">
                <a:latin typeface="Arial"/>
                <a:ea typeface="黑体" pitchFamily="2" charset="-122"/>
              </a:rPr>
              <a:t>C</a:t>
            </a:r>
            <a:r>
              <a:rPr lang="zh-CN" altLang="en-US" sz="2200" b="1" kern="0" dirty="0">
                <a:latin typeface="Arial"/>
                <a:ea typeface="黑体" pitchFamily="2" charset="-122"/>
              </a:rPr>
              <a:t>、</a:t>
            </a:r>
            <a:r>
              <a:rPr lang="en-US" altLang="zh-CN" sz="2200" b="1" kern="0" dirty="0">
                <a:latin typeface="Arial"/>
                <a:ea typeface="黑体" pitchFamily="2" charset="-122"/>
              </a:rPr>
              <a:t>D</a:t>
            </a:r>
            <a:r>
              <a:rPr lang="zh-CN" altLang="en-US" sz="2200" b="1" kern="0" dirty="0">
                <a:latin typeface="Arial"/>
                <a:ea typeface="黑体" pitchFamily="2" charset="-122"/>
              </a:rPr>
              <a:t>、</a:t>
            </a:r>
            <a:r>
              <a:rPr lang="en-US" altLang="zh-CN" sz="2200" b="1" kern="0" dirty="0">
                <a:latin typeface="Arial"/>
                <a:ea typeface="黑体" pitchFamily="2" charset="-122"/>
              </a:rPr>
              <a:t>E</a:t>
            </a:r>
            <a:r>
              <a:rPr lang="zh-CN" altLang="en-US" sz="2200" b="1" kern="0" dirty="0">
                <a:latin typeface="Arial"/>
                <a:ea typeface="黑体" pitchFamily="2" charset="-122"/>
              </a:rPr>
              <a:t>，共含</a:t>
            </a:r>
            <a:r>
              <a:rPr lang="en-US" altLang="zh-CN" sz="2200" b="1" kern="0" dirty="0">
                <a:latin typeface="Arial"/>
                <a:ea typeface="黑体" pitchFamily="2" charset="-122"/>
              </a:rPr>
              <a:t>61</a:t>
            </a:r>
            <a:r>
              <a:rPr lang="zh-CN" altLang="en-US" sz="2200" b="1" kern="0" dirty="0">
                <a:latin typeface="Arial"/>
                <a:ea typeface="黑体" pitchFamily="2" charset="-122"/>
              </a:rPr>
              <a:t>个引脚</a:t>
            </a:r>
            <a:r>
              <a:rPr lang="zh-CN" altLang="en-US" sz="2200" b="1" kern="0" dirty="0" smtClean="0">
                <a:latin typeface="Arial"/>
                <a:ea typeface="黑体" pitchFamily="2" charset="-122"/>
              </a:rPr>
              <a:t>。</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latin typeface="Arial"/>
                <a:ea typeface="黑体" pitchFamily="2" charset="-122"/>
              </a:rPr>
              <a:t>每个</a:t>
            </a:r>
            <a:r>
              <a:rPr lang="en-US" altLang="zh-CN" sz="2200" b="1" kern="0" dirty="0" smtClean="0">
                <a:latin typeface="Arial"/>
                <a:ea typeface="黑体" pitchFamily="2" charset="-122"/>
              </a:rPr>
              <a:t>(</a:t>
            </a:r>
            <a:r>
              <a:rPr lang="zh-CN" altLang="en-US" sz="2200" b="1" kern="0" dirty="0" smtClean="0">
                <a:latin typeface="Arial"/>
                <a:ea typeface="黑体" pitchFamily="2" charset="-122"/>
              </a:rPr>
              <a:t>端</a:t>
            </a:r>
            <a:r>
              <a:rPr lang="en-US" altLang="zh-CN" sz="2200" b="1" kern="0" dirty="0" smtClean="0">
                <a:latin typeface="Arial"/>
                <a:ea typeface="黑体" pitchFamily="2" charset="-122"/>
              </a:rPr>
              <a:t>)</a:t>
            </a:r>
            <a:r>
              <a:rPr lang="zh-CN" altLang="en-US" sz="2200" b="1" kern="0" dirty="0" smtClean="0">
                <a:latin typeface="Arial"/>
                <a:ea typeface="黑体" pitchFamily="2" charset="-122"/>
              </a:rPr>
              <a:t>口</a:t>
            </a:r>
            <a:r>
              <a:rPr lang="zh-CN" altLang="en-US" sz="2200" b="1" kern="0" dirty="0">
                <a:latin typeface="Arial"/>
                <a:ea typeface="黑体" pitchFamily="2" charset="-122"/>
              </a:rPr>
              <a:t>实际可用的引脚数因封装不同而有差异</a:t>
            </a:r>
            <a:r>
              <a:rPr lang="zh-CN" altLang="en-US" sz="2200" b="1" kern="0" dirty="0" smtClean="0">
                <a:latin typeface="Arial"/>
                <a:ea typeface="黑体" pitchFamily="2" charset="-122"/>
              </a:rPr>
              <a:t>。</a:t>
            </a:r>
            <a:endParaRPr lang="en-US" altLang="zh-CN" sz="2200" b="1" kern="0" dirty="0" smtClean="0">
              <a:latin typeface="Arial"/>
              <a:ea typeface="黑体" pitchFamily="2" charset="-122"/>
            </a:endParaRPr>
          </a:p>
          <a:p>
            <a:pPr lvl="0" indent="514350" algn="just" eaLnBrk="0" hangingPunct="0">
              <a:lnSpc>
                <a:spcPct val="110000"/>
              </a:lnSpc>
              <a:spcBef>
                <a:spcPts val="1200"/>
              </a:spcBef>
              <a:buClr>
                <a:srgbClr val="00007D"/>
              </a:buClr>
              <a:buSzPct val="75000"/>
              <a:defRPr/>
            </a:pPr>
            <a:r>
              <a:rPr lang="zh-CN" altLang="en-US" sz="2000" b="1" kern="0" dirty="0" smtClean="0">
                <a:latin typeface="Arial"/>
                <a:ea typeface="黑体" pitchFamily="2" charset="-122"/>
              </a:rPr>
              <a:t>（</a:t>
            </a:r>
            <a:r>
              <a:rPr lang="en-US" altLang="zh-CN" sz="2000" b="1" kern="0" dirty="0">
                <a:latin typeface="Arial"/>
                <a:ea typeface="黑体" pitchFamily="2" charset="-122"/>
              </a:rPr>
              <a:t>1</a:t>
            </a:r>
            <a:r>
              <a:rPr lang="zh-CN" altLang="en-US" sz="2000" b="1" kern="0" dirty="0">
                <a:latin typeface="Arial"/>
                <a:ea typeface="黑体" pitchFamily="2" charset="-122"/>
              </a:rPr>
              <a:t>）</a:t>
            </a:r>
            <a:r>
              <a:rPr lang="en-US" altLang="zh-CN" sz="2000" b="1" kern="0" dirty="0">
                <a:latin typeface="Arial"/>
                <a:ea typeface="黑体" pitchFamily="2" charset="-122"/>
              </a:rPr>
              <a:t>A</a:t>
            </a:r>
            <a:r>
              <a:rPr lang="zh-CN" altLang="en-US" sz="2000" b="1" kern="0" dirty="0">
                <a:latin typeface="Arial"/>
                <a:ea typeface="黑体" pitchFamily="2" charset="-122"/>
              </a:rPr>
              <a:t>口有</a:t>
            </a:r>
            <a:r>
              <a:rPr lang="en-US" altLang="zh-CN" sz="2000" b="1" kern="0" dirty="0">
                <a:latin typeface="Arial"/>
                <a:ea typeface="黑体" pitchFamily="2" charset="-122"/>
              </a:rPr>
              <a:t>10</a:t>
            </a:r>
            <a:r>
              <a:rPr lang="zh-CN" altLang="en-US" sz="2000" b="1" kern="0" dirty="0">
                <a:latin typeface="Arial"/>
                <a:ea typeface="黑体" pitchFamily="2" charset="-122"/>
              </a:rPr>
              <a:t>个引脚，分别记为</a:t>
            </a:r>
            <a:r>
              <a:rPr lang="en-US" altLang="zh-CN" sz="2000" b="1" kern="0" dirty="0">
                <a:latin typeface="Arial"/>
                <a:ea typeface="黑体" pitchFamily="2" charset="-122"/>
              </a:rPr>
              <a:t>PTA1~2</a:t>
            </a:r>
            <a:r>
              <a:rPr lang="zh-CN" altLang="en-US" sz="2000" b="1" kern="0" dirty="0">
                <a:latin typeface="Arial"/>
                <a:ea typeface="黑体" pitchFamily="2" charset="-122"/>
              </a:rPr>
              <a:t>、</a:t>
            </a:r>
            <a:r>
              <a:rPr lang="en-US" altLang="zh-CN" sz="2000" b="1" kern="0" dirty="0">
                <a:latin typeface="Arial"/>
                <a:ea typeface="黑体" pitchFamily="2" charset="-122"/>
              </a:rPr>
              <a:t>PTA4~5</a:t>
            </a:r>
            <a:r>
              <a:rPr lang="zh-CN" altLang="en-US" sz="2000" b="1" kern="0" dirty="0">
                <a:latin typeface="Arial"/>
                <a:ea typeface="黑体" pitchFamily="2" charset="-122"/>
              </a:rPr>
              <a:t>、</a:t>
            </a:r>
            <a:r>
              <a:rPr lang="en-US" altLang="zh-CN" sz="2000" b="1" kern="0" dirty="0">
                <a:latin typeface="Arial"/>
                <a:ea typeface="黑体" pitchFamily="2" charset="-122"/>
              </a:rPr>
              <a:t>PTA12~17</a:t>
            </a:r>
            <a:r>
              <a:rPr lang="zh-CN" altLang="en-US" sz="2000" b="1" kern="0" dirty="0">
                <a:latin typeface="Arial"/>
                <a:ea typeface="黑体" pitchFamily="2" charset="-122"/>
              </a:rPr>
              <a:t>；</a:t>
            </a:r>
          </a:p>
          <a:p>
            <a:pPr lvl="0" indent="51435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2</a:t>
            </a:r>
            <a:r>
              <a:rPr lang="zh-CN" altLang="en-US" sz="2000" b="1" kern="0" dirty="0">
                <a:latin typeface="Arial"/>
                <a:ea typeface="黑体" pitchFamily="2" charset="-122"/>
              </a:rPr>
              <a:t>）</a:t>
            </a:r>
            <a:r>
              <a:rPr lang="en-US" altLang="zh-CN" sz="2000" b="1" kern="0" dirty="0">
                <a:latin typeface="Arial"/>
                <a:ea typeface="黑体" pitchFamily="2" charset="-122"/>
              </a:rPr>
              <a:t>B</a:t>
            </a:r>
            <a:r>
              <a:rPr lang="zh-CN" altLang="en-US" sz="2000" b="1" kern="0" dirty="0">
                <a:latin typeface="Arial"/>
                <a:ea typeface="黑体" pitchFamily="2" charset="-122"/>
              </a:rPr>
              <a:t>口有</a:t>
            </a:r>
            <a:r>
              <a:rPr lang="en-US" altLang="zh-CN" sz="2000" b="1" kern="0" dirty="0">
                <a:latin typeface="Arial"/>
                <a:ea typeface="黑体" pitchFamily="2" charset="-122"/>
              </a:rPr>
              <a:t>12</a:t>
            </a:r>
            <a:r>
              <a:rPr lang="zh-CN" altLang="en-US" sz="2000" b="1" kern="0" dirty="0">
                <a:latin typeface="Arial"/>
                <a:ea typeface="黑体" pitchFamily="2" charset="-122"/>
              </a:rPr>
              <a:t>个引脚，分别记为</a:t>
            </a:r>
            <a:r>
              <a:rPr lang="en-US" altLang="zh-CN" sz="2000" b="1" kern="0" dirty="0">
                <a:latin typeface="Arial"/>
                <a:ea typeface="黑体" pitchFamily="2" charset="-122"/>
              </a:rPr>
              <a:t>PTB0~3</a:t>
            </a:r>
            <a:r>
              <a:rPr lang="zh-CN" altLang="en-US" sz="2000" b="1" kern="0" dirty="0">
                <a:latin typeface="Arial"/>
                <a:ea typeface="黑体" pitchFamily="2" charset="-122"/>
              </a:rPr>
              <a:t>、</a:t>
            </a:r>
            <a:r>
              <a:rPr lang="en-US" altLang="zh-CN" sz="2000" b="1" kern="0" dirty="0">
                <a:latin typeface="Arial"/>
                <a:ea typeface="黑体" pitchFamily="2" charset="-122"/>
              </a:rPr>
              <a:t>PTB8~11</a:t>
            </a:r>
            <a:r>
              <a:rPr lang="zh-CN" altLang="en-US" sz="2000" b="1" kern="0" dirty="0">
                <a:latin typeface="Arial"/>
                <a:ea typeface="黑体" pitchFamily="2" charset="-122"/>
              </a:rPr>
              <a:t>、</a:t>
            </a:r>
            <a:r>
              <a:rPr lang="en-US" altLang="zh-CN" sz="2000" b="1" kern="0" dirty="0">
                <a:latin typeface="Arial"/>
                <a:ea typeface="黑体" pitchFamily="2" charset="-122"/>
              </a:rPr>
              <a:t>PTB16~19</a:t>
            </a:r>
            <a:r>
              <a:rPr lang="zh-CN" altLang="en-US" sz="2000" b="1" kern="0" dirty="0">
                <a:latin typeface="Arial"/>
                <a:ea typeface="黑体" pitchFamily="2" charset="-122"/>
              </a:rPr>
              <a:t>；</a:t>
            </a:r>
          </a:p>
          <a:p>
            <a:pPr lvl="0" indent="51435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3</a:t>
            </a:r>
            <a:r>
              <a:rPr lang="zh-CN" altLang="en-US" sz="2000" b="1" kern="0" dirty="0">
                <a:latin typeface="Arial"/>
                <a:ea typeface="黑体" pitchFamily="2" charset="-122"/>
              </a:rPr>
              <a:t>）</a:t>
            </a:r>
            <a:r>
              <a:rPr lang="en-US" altLang="zh-CN" sz="2000" b="1" kern="0" dirty="0">
                <a:latin typeface="Arial"/>
                <a:ea typeface="黑体" pitchFamily="2" charset="-122"/>
              </a:rPr>
              <a:t>C</a:t>
            </a:r>
            <a:r>
              <a:rPr lang="zh-CN" altLang="en-US" sz="2000" b="1" kern="0" dirty="0">
                <a:latin typeface="Arial"/>
                <a:ea typeface="黑体" pitchFamily="2" charset="-122"/>
              </a:rPr>
              <a:t>口有</a:t>
            </a:r>
            <a:r>
              <a:rPr lang="en-US" altLang="zh-CN" sz="2000" b="1" kern="0" dirty="0">
                <a:latin typeface="Arial"/>
                <a:ea typeface="黑体" pitchFamily="2" charset="-122"/>
              </a:rPr>
              <a:t>16</a:t>
            </a:r>
            <a:r>
              <a:rPr lang="zh-CN" altLang="en-US" sz="2000" b="1" kern="0" dirty="0">
                <a:latin typeface="Arial"/>
                <a:ea typeface="黑体" pitchFamily="2" charset="-122"/>
              </a:rPr>
              <a:t>个引脚，分别记为</a:t>
            </a:r>
            <a:r>
              <a:rPr lang="en-US" altLang="zh-CN" sz="2000" b="1" kern="0" dirty="0">
                <a:latin typeface="Arial"/>
                <a:ea typeface="黑体" pitchFamily="2" charset="-122"/>
              </a:rPr>
              <a:t>PTC0~13</a:t>
            </a:r>
            <a:r>
              <a:rPr lang="zh-CN" altLang="en-US" sz="2000" b="1" kern="0" dirty="0">
                <a:latin typeface="Arial"/>
                <a:ea typeface="黑体" pitchFamily="2" charset="-122"/>
              </a:rPr>
              <a:t>、</a:t>
            </a:r>
            <a:r>
              <a:rPr lang="en-US" altLang="zh-CN" sz="2000" b="1" kern="0" dirty="0">
                <a:latin typeface="Arial"/>
                <a:ea typeface="黑体" pitchFamily="2" charset="-122"/>
              </a:rPr>
              <a:t>PTC16~17</a:t>
            </a:r>
            <a:r>
              <a:rPr lang="zh-CN" altLang="en-US" sz="2000" b="1" kern="0" dirty="0">
                <a:latin typeface="Arial"/>
                <a:ea typeface="黑体" pitchFamily="2" charset="-122"/>
              </a:rPr>
              <a:t>；</a:t>
            </a:r>
          </a:p>
          <a:p>
            <a:pPr lvl="0" indent="51435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4</a:t>
            </a:r>
            <a:r>
              <a:rPr lang="zh-CN" altLang="en-US" sz="2000" b="1" kern="0" dirty="0">
                <a:latin typeface="Arial"/>
                <a:ea typeface="黑体" pitchFamily="2" charset="-122"/>
              </a:rPr>
              <a:t>）</a:t>
            </a:r>
            <a:r>
              <a:rPr lang="en-US" altLang="zh-CN" sz="2000" b="1" kern="0" dirty="0">
                <a:latin typeface="Arial"/>
                <a:ea typeface="黑体" pitchFamily="2" charset="-122"/>
              </a:rPr>
              <a:t>D</a:t>
            </a:r>
            <a:r>
              <a:rPr lang="zh-CN" altLang="en-US" sz="2000" b="1" kern="0" dirty="0">
                <a:latin typeface="Arial"/>
                <a:ea typeface="黑体" pitchFamily="2" charset="-122"/>
              </a:rPr>
              <a:t>口有</a:t>
            </a:r>
            <a:r>
              <a:rPr lang="en-US" altLang="zh-CN" sz="2000" b="1" kern="0" dirty="0">
                <a:latin typeface="Arial"/>
                <a:ea typeface="黑体" pitchFamily="2" charset="-122"/>
              </a:rPr>
              <a:t>8</a:t>
            </a:r>
            <a:r>
              <a:rPr lang="zh-CN" altLang="en-US" sz="2000" b="1" kern="0" dirty="0">
                <a:latin typeface="Arial"/>
                <a:ea typeface="黑体" pitchFamily="2" charset="-122"/>
              </a:rPr>
              <a:t>个引脚，分别记为</a:t>
            </a:r>
            <a:r>
              <a:rPr lang="en-US" altLang="zh-CN" sz="2000" b="1" kern="0" dirty="0">
                <a:latin typeface="Arial"/>
                <a:ea typeface="黑体" pitchFamily="2" charset="-122"/>
              </a:rPr>
              <a:t>PTD0~7</a:t>
            </a:r>
            <a:r>
              <a:rPr lang="zh-CN" altLang="en-US" sz="2000" b="1" kern="0" dirty="0">
                <a:latin typeface="Arial"/>
                <a:ea typeface="黑体" pitchFamily="2" charset="-122"/>
              </a:rPr>
              <a:t>；</a:t>
            </a:r>
          </a:p>
          <a:p>
            <a:pPr lvl="0" indent="51435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5</a:t>
            </a:r>
            <a:r>
              <a:rPr lang="zh-CN" altLang="en-US" sz="2000" b="1" kern="0" dirty="0">
                <a:latin typeface="Arial"/>
                <a:ea typeface="黑体" pitchFamily="2" charset="-122"/>
              </a:rPr>
              <a:t>）</a:t>
            </a:r>
            <a:r>
              <a:rPr lang="en-US" altLang="zh-CN" sz="2000" b="1" kern="0" dirty="0">
                <a:latin typeface="Arial"/>
                <a:ea typeface="黑体" pitchFamily="2" charset="-122"/>
              </a:rPr>
              <a:t>E</a:t>
            </a:r>
            <a:r>
              <a:rPr lang="zh-CN" altLang="en-US" sz="2000" b="1" kern="0" dirty="0">
                <a:latin typeface="Arial"/>
                <a:ea typeface="黑体" pitchFamily="2" charset="-122"/>
              </a:rPr>
              <a:t>口有</a:t>
            </a:r>
            <a:r>
              <a:rPr lang="en-US" altLang="zh-CN" sz="2000" b="1" kern="0" dirty="0">
                <a:latin typeface="Arial"/>
                <a:ea typeface="黑体" pitchFamily="2" charset="-122"/>
              </a:rPr>
              <a:t>15</a:t>
            </a:r>
            <a:r>
              <a:rPr lang="zh-CN" altLang="en-US" sz="2000" b="1" kern="0" dirty="0">
                <a:latin typeface="Arial"/>
                <a:ea typeface="黑体" pitchFamily="2" charset="-122"/>
              </a:rPr>
              <a:t>个引脚，分别记为</a:t>
            </a:r>
            <a:r>
              <a:rPr lang="en-US" altLang="zh-CN" sz="2000" b="1" kern="0" dirty="0">
                <a:latin typeface="Arial"/>
                <a:ea typeface="黑体" pitchFamily="2" charset="-122"/>
              </a:rPr>
              <a:t>PTE0~5</a:t>
            </a:r>
            <a:r>
              <a:rPr lang="zh-CN" altLang="en-US" sz="2000" b="1" kern="0" dirty="0">
                <a:latin typeface="Arial"/>
                <a:ea typeface="黑体" pitchFamily="2" charset="-122"/>
              </a:rPr>
              <a:t>、</a:t>
            </a:r>
            <a:r>
              <a:rPr lang="en-US" altLang="zh-CN" sz="2000" b="1" kern="0" dirty="0">
                <a:latin typeface="Arial"/>
                <a:ea typeface="黑体" pitchFamily="2" charset="-122"/>
              </a:rPr>
              <a:t>PTE20~25</a:t>
            </a:r>
            <a:r>
              <a:rPr lang="zh-CN" altLang="en-US" sz="2000" b="1" kern="0" dirty="0">
                <a:latin typeface="Arial"/>
                <a:ea typeface="黑体" pitchFamily="2" charset="-122"/>
              </a:rPr>
              <a:t>、</a:t>
            </a:r>
            <a:r>
              <a:rPr lang="en-US" altLang="zh-CN" sz="2000" b="1" kern="0" dirty="0">
                <a:latin typeface="Arial"/>
                <a:ea typeface="黑体" pitchFamily="2" charset="-122"/>
              </a:rPr>
              <a:t>PTE29~31</a:t>
            </a:r>
            <a:r>
              <a:rPr lang="zh-CN" altLang="en-US" sz="2000" b="1" kern="0" dirty="0" smtClean="0">
                <a:latin typeface="Arial"/>
                <a:ea typeface="黑体" pitchFamily="2" charset="-122"/>
              </a:rPr>
              <a:t>。</a:t>
            </a:r>
            <a:endParaRPr lang="en-US" altLang="zh-CN" sz="2000" b="1" kern="0" dirty="0">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879103"/>
            <a:ext cx="2358338"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4.2.2  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Tree>
    <p:extLst>
      <p:ext uri="{BB962C8B-B14F-4D97-AF65-F5344CB8AC3E}">
        <p14:creationId xmlns:p14="http://schemas.microsoft.com/office/powerpoint/2010/main" val="3293615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15</a:t>
            </a:fld>
            <a:endParaRPr lang="en-US" altLang="zh-CN"/>
          </a:p>
        </p:txBody>
      </p:sp>
      <p:sp>
        <p:nvSpPr>
          <p:cNvPr id="4" name="矩形 3"/>
          <p:cNvSpPr/>
          <p:nvPr/>
        </p:nvSpPr>
        <p:spPr>
          <a:xfrm>
            <a:off x="118914" y="1268760"/>
            <a:ext cx="8826248" cy="1177630"/>
          </a:xfrm>
          <a:prstGeom prst="rect">
            <a:avLst/>
          </a:prstGeom>
        </p:spPr>
        <p:txBody>
          <a:bodyPr wrap="square">
            <a:spAutoFit/>
          </a:bodyPr>
          <a:lstStyle/>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每个</a:t>
            </a:r>
            <a:r>
              <a:rPr lang="en-US" altLang="zh-CN" sz="2200" b="1" kern="0" dirty="0">
                <a:latin typeface="Arial"/>
                <a:ea typeface="黑体" pitchFamily="2" charset="-122"/>
              </a:rPr>
              <a:t>GPIO</a:t>
            </a:r>
            <a:r>
              <a:rPr lang="zh-CN" altLang="en-US" sz="2200" b="1" kern="0" dirty="0">
                <a:latin typeface="Arial"/>
                <a:ea typeface="黑体" pitchFamily="2" charset="-122"/>
              </a:rPr>
              <a:t>口均有</a:t>
            </a:r>
            <a:r>
              <a:rPr lang="en-US" altLang="zh-CN" sz="2200" b="1" kern="0" dirty="0">
                <a:latin typeface="Arial"/>
                <a:ea typeface="黑体" pitchFamily="2" charset="-122"/>
              </a:rPr>
              <a:t>6</a:t>
            </a:r>
            <a:r>
              <a:rPr lang="zh-CN" altLang="en-US" sz="2200" b="1" kern="0" dirty="0">
                <a:latin typeface="Arial"/>
                <a:ea typeface="黑体" pitchFamily="2" charset="-122"/>
              </a:rPr>
              <a:t>个寄存器，分别是数据输出寄存器、输出置</a:t>
            </a:r>
            <a:r>
              <a:rPr lang="en-US" altLang="zh-CN" sz="2200" b="1" kern="0" dirty="0">
                <a:latin typeface="Arial"/>
                <a:ea typeface="黑体" pitchFamily="2" charset="-122"/>
              </a:rPr>
              <a:t>1</a:t>
            </a:r>
            <a:r>
              <a:rPr lang="zh-CN" altLang="en-US" sz="2200" b="1" kern="0" dirty="0">
                <a:latin typeface="Arial"/>
                <a:ea typeface="黑体" pitchFamily="2" charset="-122"/>
              </a:rPr>
              <a:t>寄存器、输出清</a:t>
            </a:r>
            <a:r>
              <a:rPr lang="en-US" altLang="zh-CN" sz="2200" b="1" kern="0" dirty="0">
                <a:latin typeface="Arial"/>
                <a:ea typeface="黑体" pitchFamily="2" charset="-122"/>
              </a:rPr>
              <a:t>0</a:t>
            </a:r>
            <a:r>
              <a:rPr lang="zh-CN" altLang="en-US" sz="2200" b="1" kern="0" dirty="0">
                <a:latin typeface="Arial"/>
                <a:ea typeface="黑体" pitchFamily="2" charset="-122"/>
              </a:rPr>
              <a:t>寄存器、输出反转寄存器、数据输入寄存器、数据方向寄存器。</a:t>
            </a:r>
            <a:endParaRPr lang="en-US" altLang="zh-CN" sz="2000" b="1" kern="0" dirty="0">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836712"/>
            <a:ext cx="2358338"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4.2.2  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graphicFrame>
        <p:nvGraphicFramePr>
          <p:cNvPr id="3" name="表格 2"/>
          <p:cNvGraphicFramePr>
            <a:graphicFrameLocks noGrp="1"/>
          </p:cNvGraphicFramePr>
          <p:nvPr>
            <p:extLst>
              <p:ext uri="{D42A27DB-BD31-4B8C-83A1-F6EECF244321}">
                <p14:modId xmlns:p14="http://schemas.microsoft.com/office/powerpoint/2010/main" val="1536210910"/>
              </p:ext>
            </p:extLst>
          </p:nvPr>
        </p:nvGraphicFramePr>
        <p:xfrm>
          <a:off x="611560" y="2420888"/>
          <a:ext cx="8020827" cy="4153862"/>
        </p:xfrm>
        <a:graphic>
          <a:graphicData uri="http://schemas.openxmlformats.org/drawingml/2006/table">
            <a:tbl>
              <a:tblPr firstRow="1" firstCol="1" bandRow="1"/>
              <a:tblGrid>
                <a:gridCol w="696186">
                  <a:extLst>
                    <a:ext uri="{9D8B030D-6E8A-4147-A177-3AD203B41FA5}">
                      <a16:colId xmlns="" xmlns:a16="http://schemas.microsoft.com/office/drawing/2014/main" val="20000"/>
                    </a:ext>
                  </a:extLst>
                </a:gridCol>
                <a:gridCol w="326754">
                  <a:extLst>
                    <a:ext uri="{9D8B030D-6E8A-4147-A177-3AD203B41FA5}">
                      <a16:colId xmlns="" xmlns:a16="http://schemas.microsoft.com/office/drawing/2014/main" val="20001"/>
                    </a:ext>
                  </a:extLst>
                </a:gridCol>
                <a:gridCol w="489229">
                  <a:extLst>
                    <a:ext uri="{9D8B030D-6E8A-4147-A177-3AD203B41FA5}">
                      <a16:colId xmlns="" xmlns:a16="http://schemas.microsoft.com/office/drawing/2014/main" val="20002"/>
                    </a:ext>
                  </a:extLst>
                </a:gridCol>
                <a:gridCol w="1008112">
                  <a:extLst>
                    <a:ext uri="{9D8B030D-6E8A-4147-A177-3AD203B41FA5}">
                      <a16:colId xmlns="" xmlns:a16="http://schemas.microsoft.com/office/drawing/2014/main" val="20003"/>
                    </a:ext>
                  </a:extLst>
                </a:gridCol>
                <a:gridCol w="1342092">
                  <a:extLst>
                    <a:ext uri="{9D8B030D-6E8A-4147-A177-3AD203B41FA5}">
                      <a16:colId xmlns="" xmlns:a16="http://schemas.microsoft.com/office/drawing/2014/main" val="20004"/>
                    </a:ext>
                  </a:extLst>
                </a:gridCol>
                <a:gridCol w="818148">
                  <a:extLst>
                    <a:ext uri="{9D8B030D-6E8A-4147-A177-3AD203B41FA5}">
                      <a16:colId xmlns="" xmlns:a16="http://schemas.microsoft.com/office/drawing/2014/main" val="20005"/>
                    </a:ext>
                  </a:extLst>
                </a:gridCol>
                <a:gridCol w="3340306">
                  <a:extLst>
                    <a:ext uri="{9D8B030D-6E8A-4147-A177-3AD203B41FA5}">
                      <a16:colId xmlns="" xmlns:a16="http://schemas.microsoft.com/office/drawing/2014/main" val="20006"/>
                    </a:ext>
                  </a:extLst>
                </a:gridCol>
              </a:tblGrid>
              <a:tr h="161275">
                <a:tc gridSpan="7">
                  <a:txBody>
                    <a:bodyPr/>
                    <a:lstStyle/>
                    <a:p>
                      <a:pPr indent="306070" algn="ctr">
                        <a:spcAft>
                          <a:spcPts val="0"/>
                        </a:spcAft>
                        <a:tabLst>
                          <a:tab pos="4024630" algn="l"/>
                        </a:tabLst>
                      </a:pPr>
                      <a:r>
                        <a:rPr lang="zh-CN" sz="1800" b="1" kern="100" dirty="0">
                          <a:solidFill>
                            <a:srgbClr val="000000"/>
                          </a:solidFill>
                          <a:effectLst/>
                          <a:latin typeface="Times New Roman"/>
                          <a:ea typeface="黑体"/>
                          <a:cs typeface="Times New Roman"/>
                        </a:rPr>
                        <a:t>表</a:t>
                      </a:r>
                      <a:r>
                        <a:rPr lang="zh-CN" sz="1800" b="1" kern="100" dirty="0">
                          <a:solidFill>
                            <a:srgbClr val="000000"/>
                          </a:solidFill>
                          <a:effectLst/>
                          <a:latin typeface="Calibri"/>
                          <a:ea typeface="黑体"/>
                          <a:cs typeface="Times New Roman"/>
                        </a:rPr>
                        <a:t>4-1 PORTA</a:t>
                      </a:r>
                      <a:r>
                        <a:rPr lang="zh-CN" sz="1800" b="1" kern="100" dirty="0">
                          <a:solidFill>
                            <a:srgbClr val="000000"/>
                          </a:solidFill>
                          <a:effectLst/>
                          <a:latin typeface="Times New Roman"/>
                          <a:ea typeface="黑体"/>
                          <a:cs typeface="Times New Roman"/>
                        </a:rPr>
                        <a:t>寄存器</a:t>
                      </a:r>
                      <a:endParaRPr lang="zh-CN" sz="1800" b="1" kern="100" dirty="0">
                        <a:solidFill>
                          <a:srgbClr val="000000"/>
                        </a:solidFill>
                        <a:effectLst/>
                        <a:latin typeface="Calibri"/>
                        <a:ea typeface="黑体"/>
                        <a:cs typeface="Times New Roman"/>
                      </a:endParaRPr>
                    </a:p>
                  </a:txBody>
                  <a:tcPr marL="28489" marR="28489"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97591">
                <a:tc rowSpan="2">
                  <a:txBody>
                    <a:bodyPr/>
                    <a:lstStyle/>
                    <a:p>
                      <a:pPr algn="l">
                        <a:lnSpc>
                          <a:spcPts val="1200"/>
                        </a:lnSpc>
                        <a:spcAft>
                          <a:spcPts val="0"/>
                        </a:spcAft>
                      </a:pPr>
                      <a:r>
                        <a:rPr lang="zh-CN" sz="1200" kern="100">
                          <a:effectLst/>
                          <a:latin typeface="Times New Roman"/>
                          <a:ea typeface="宋体"/>
                          <a:cs typeface="Times New Roman"/>
                        </a:rPr>
                        <a:t>基地址</a:t>
                      </a:r>
                    </a:p>
                  </a:txBody>
                  <a:tcPr marL="28489" marR="2848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ts val="1200"/>
                        </a:lnSpc>
                        <a:spcAft>
                          <a:spcPts val="0"/>
                        </a:spcAft>
                      </a:pPr>
                      <a:r>
                        <a:rPr lang="zh-CN" sz="1200" kern="100" dirty="0">
                          <a:effectLst/>
                          <a:latin typeface="Times New Roman"/>
                          <a:ea typeface="宋体"/>
                          <a:cs typeface="Times New Roman"/>
                        </a:rPr>
                        <a:t>地址偏移</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l">
                        <a:lnSpc>
                          <a:spcPts val="1200"/>
                        </a:lnSpc>
                        <a:spcAft>
                          <a:spcPts val="0"/>
                        </a:spcAft>
                      </a:pPr>
                      <a:r>
                        <a:rPr lang="zh-CN" sz="1200" kern="100">
                          <a:effectLst/>
                          <a:latin typeface="Times New Roman"/>
                          <a:ea typeface="宋体"/>
                          <a:cs typeface="Times New Roman"/>
                        </a:rPr>
                        <a:t>绝对地址</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ts val="1200"/>
                        </a:lnSpc>
                        <a:spcAft>
                          <a:spcPts val="0"/>
                        </a:spcAft>
                      </a:pPr>
                      <a:r>
                        <a:rPr lang="zh-CN" sz="1200" kern="100">
                          <a:effectLst/>
                          <a:latin typeface="Times New Roman"/>
                          <a:ea typeface="宋体"/>
                          <a:cs typeface="Times New Roman"/>
                        </a:rPr>
                        <a:t>寄存器名</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ts val="1200"/>
                        </a:lnSpc>
                        <a:spcAft>
                          <a:spcPts val="0"/>
                        </a:spcAft>
                      </a:pPr>
                      <a:r>
                        <a:rPr lang="zh-CN" sz="1200" kern="100">
                          <a:effectLst/>
                          <a:latin typeface="Times New Roman"/>
                          <a:ea typeface="宋体"/>
                          <a:cs typeface="Times New Roman"/>
                        </a:rPr>
                        <a:t>访问</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ts val="1200"/>
                        </a:lnSpc>
                        <a:spcAft>
                          <a:spcPts val="0"/>
                        </a:spcAft>
                      </a:pPr>
                      <a:r>
                        <a:rPr lang="zh-CN" sz="1200" kern="100">
                          <a:effectLst/>
                          <a:latin typeface="Times New Roman"/>
                          <a:ea typeface="宋体"/>
                          <a:cs typeface="Times New Roman"/>
                        </a:rPr>
                        <a:t>功能描述</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74602">
                <a:tc vMerge="1">
                  <a:txBody>
                    <a:bodyPr/>
                    <a:lstStyle/>
                    <a:p>
                      <a:endParaRPr lang="zh-CN" altLang="en-US"/>
                    </a:p>
                  </a:txBody>
                  <a:tcPr/>
                </a:tc>
                <a:tc>
                  <a:txBody>
                    <a:bodyPr/>
                    <a:lstStyle/>
                    <a:p>
                      <a:pPr algn="l">
                        <a:lnSpc>
                          <a:spcPts val="1200"/>
                        </a:lnSpc>
                        <a:spcAft>
                          <a:spcPts val="0"/>
                        </a:spcAft>
                      </a:pPr>
                      <a:r>
                        <a:rPr lang="zh-CN" sz="1200" kern="100">
                          <a:effectLst/>
                          <a:latin typeface="Times New Roman"/>
                          <a:ea typeface="宋体"/>
                          <a:cs typeface="Times New Roman"/>
                        </a:rPr>
                        <a:t>字</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字节</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0002"/>
                  </a:ext>
                </a:extLst>
              </a:tr>
              <a:tr h="527029">
                <a:tc rowSpan="6">
                  <a:txBody>
                    <a:bodyPr/>
                    <a:lstStyle/>
                    <a:p>
                      <a:pPr algn="l">
                        <a:lnSpc>
                          <a:spcPts val="1200"/>
                        </a:lnSpc>
                        <a:spcAft>
                          <a:spcPts val="0"/>
                        </a:spcAft>
                      </a:pPr>
                      <a:r>
                        <a:rPr lang="en-US" sz="1200" kern="100">
                          <a:effectLst/>
                          <a:latin typeface="Times New Roman"/>
                          <a:ea typeface="宋体"/>
                          <a:cs typeface="Times New Roman"/>
                        </a:rPr>
                        <a:t>400F_F000h</a:t>
                      </a:r>
                      <a:endParaRPr lang="zh-CN" sz="1200" kern="100">
                        <a:effectLst/>
                        <a:latin typeface="Times New Roman"/>
                        <a:ea typeface="宋体"/>
                        <a:cs typeface="Times New Roman"/>
                      </a:endParaRPr>
                    </a:p>
                  </a:txBody>
                  <a:tcPr marL="28489" marR="28489"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0</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0h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400F_F000h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数据输出寄存器</a:t>
                      </a:r>
                    </a:p>
                    <a:p>
                      <a:pPr algn="l">
                        <a:lnSpc>
                          <a:spcPts val="1200"/>
                        </a:lnSpc>
                        <a:spcAft>
                          <a:spcPts val="0"/>
                        </a:spcAft>
                      </a:pPr>
                      <a:r>
                        <a:rPr lang="zh-CN" sz="1200" kern="100">
                          <a:effectLst/>
                          <a:latin typeface="Times New Roman"/>
                          <a:ea typeface="宋体"/>
                          <a:cs typeface="Times New Roman"/>
                        </a:rPr>
                        <a:t>（</a:t>
                      </a:r>
                      <a:r>
                        <a:rPr lang="en-US" sz="1200" kern="100">
                          <a:effectLst/>
                          <a:latin typeface="Times New Roman"/>
                          <a:ea typeface="宋体"/>
                          <a:cs typeface="Times New Roman"/>
                        </a:rPr>
                        <a:t>GPIOA_PDOR</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R/W</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当引脚被配置为输出时，若某一位为</a:t>
                      </a:r>
                      <a:r>
                        <a:rPr lang="en-US" sz="1200" kern="100">
                          <a:effectLst/>
                          <a:latin typeface="Times New Roman"/>
                          <a:ea typeface="宋体"/>
                          <a:cs typeface="Times New Roman"/>
                        </a:rPr>
                        <a:t>0</a:t>
                      </a:r>
                      <a:r>
                        <a:rPr lang="zh-CN" sz="1200" kern="100">
                          <a:effectLst/>
                          <a:latin typeface="Times New Roman"/>
                          <a:ea typeface="宋体"/>
                          <a:cs typeface="Times New Roman"/>
                        </a:rPr>
                        <a:t>，则对应引脚输出低电平；为</a:t>
                      </a:r>
                      <a:r>
                        <a:rPr lang="en-US" sz="1200" kern="100">
                          <a:effectLst/>
                          <a:latin typeface="Times New Roman"/>
                          <a:ea typeface="宋体"/>
                          <a:cs typeface="Times New Roman"/>
                        </a:rPr>
                        <a:t>1</a:t>
                      </a:r>
                      <a:r>
                        <a:rPr lang="zh-CN" sz="1200" kern="100">
                          <a:effectLst/>
                          <a:latin typeface="Times New Roman"/>
                          <a:ea typeface="宋体"/>
                          <a:cs typeface="Times New Roman"/>
                        </a:rPr>
                        <a:t>，则对应引脚输出高电平。</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76064">
                <a:tc vMerge="1">
                  <a:txBody>
                    <a:bodyPr/>
                    <a:lstStyle/>
                    <a:p>
                      <a:endParaRPr lang="zh-CN" altLang="en-US"/>
                    </a:p>
                  </a:txBody>
                  <a:tcPr/>
                </a:tc>
                <a:tc>
                  <a:txBody>
                    <a:bodyPr/>
                    <a:lstStyle/>
                    <a:p>
                      <a:pPr algn="l">
                        <a:lnSpc>
                          <a:spcPts val="1200"/>
                        </a:lnSpc>
                        <a:spcAft>
                          <a:spcPts val="0"/>
                        </a:spcAft>
                      </a:pPr>
                      <a:r>
                        <a:rPr lang="en-US" sz="1200" kern="100">
                          <a:effectLst/>
                          <a:latin typeface="Times New Roman"/>
                          <a:ea typeface="宋体"/>
                          <a:cs typeface="Times New Roman"/>
                        </a:rPr>
                        <a:t>1</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400F_F004h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输出置</a:t>
                      </a:r>
                      <a:r>
                        <a:rPr lang="en-US" sz="1200" kern="100">
                          <a:effectLst/>
                          <a:latin typeface="Times New Roman"/>
                          <a:ea typeface="宋体"/>
                          <a:cs typeface="Times New Roman"/>
                        </a:rPr>
                        <a:t>1</a:t>
                      </a:r>
                      <a:r>
                        <a:rPr lang="zh-CN" sz="1200" kern="100">
                          <a:effectLst/>
                          <a:latin typeface="Times New Roman"/>
                          <a:ea typeface="宋体"/>
                          <a:cs typeface="Times New Roman"/>
                        </a:rPr>
                        <a:t>寄存器</a:t>
                      </a:r>
                    </a:p>
                    <a:p>
                      <a:pPr algn="l">
                        <a:lnSpc>
                          <a:spcPts val="1200"/>
                        </a:lnSpc>
                        <a:spcAft>
                          <a:spcPts val="0"/>
                        </a:spcAft>
                      </a:pPr>
                      <a:r>
                        <a:rPr lang="zh-CN" sz="1200" kern="100">
                          <a:effectLst/>
                          <a:latin typeface="Times New Roman"/>
                          <a:ea typeface="宋体"/>
                          <a:cs typeface="Times New Roman"/>
                        </a:rPr>
                        <a:t>（</a:t>
                      </a:r>
                      <a:r>
                        <a:rPr lang="en-US" sz="1200" kern="100">
                          <a:effectLst/>
                          <a:latin typeface="Times New Roman"/>
                          <a:ea typeface="宋体"/>
                          <a:cs typeface="Times New Roman"/>
                        </a:rPr>
                        <a:t>GPIOA_PSOR</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W</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写</a:t>
                      </a:r>
                      <a:r>
                        <a:rPr lang="en-US" sz="1200" kern="100">
                          <a:effectLst/>
                          <a:latin typeface="Times New Roman"/>
                          <a:ea typeface="宋体"/>
                          <a:cs typeface="Times New Roman"/>
                        </a:rPr>
                        <a:t>0</a:t>
                      </a:r>
                      <a:r>
                        <a:rPr lang="zh-CN" sz="1200" kern="100">
                          <a:effectLst/>
                          <a:latin typeface="Times New Roman"/>
                          <a:ea typeface="宋体"/>
                          <a:cs typeface="Times New Roman"/>
                        </a:rPr>
                        <a:t>不改变输出寄存器相应位，写</a:t>
                      </a:r>
                      <a:r>
                        <a:rPr lang="en-US" sz="1200" kern="100">
                          <a:effectLst/>
                          <a:latin typeface="Times New Roman"/>
                          <a:ea typeface="宋体"/>
                          <a:cs typeface="Times New Roman"/>
                        </a:rPr>
                        <a:t>1</a:t>
                      </a:r>
                      <a:r>
                        <a:rPr lang="zh-CN" sz="1200" kern="100">
                          <a:effectLst/>
                          <a:latin typeface="Times New Roman"/>
                          <a:ea typeface="宋体"/>
                          <a:cs typeface="Times New Roman"/>
                        </a:rPr>
                        <a:t>将输出寄存器相应位置</a:t>
                      </a:r>
                      <a:r>
                        <a:rPr lang="en-US" sz="1200" kern="100">
                          <a:effectLst/>
                          <a:latin typeface="Times New Roman"/>
                          <a:ea typeface="宋体"/>
                          <a:cs typeface="Times New Roman"/>
                        </a:rPr>
                        <a:t>1</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76064">
                <a:tc vMerge="1">
                  <a:txBody>
                    <a:bodyPr/>
                    <a:lstStyle/>
                    <a:p>
                      <a:endParaRPr lang="zh-CN" altLang="en-US"/>
                    </a:p>
                  </a:txBody>
                  <a:tcPr/>
                </a:tc>
                <a:tc>
                  <a:txBody>
                    <a:bodyPr/>
                    <a:lstStyle/>
                    <a:p>
                      <a:pPr algn="l">
                        <a:lnSpc>
                          <a:spcPts val="1200"/>
                        </a:lnSpc>
                        <a:spcAft>
                          <a:spcPts val="0"/>
                        </a:spcAft>
                      </a:pPr>
                      <a:r>
                        <a:rPr lang="en-US" sz="1200" kern="100">
                          <a:effectLst/>
                          <a:latin typeface="Times New Roman"/>
                          <a:ea typeface="宋体"/>
                          <a:cs typeface="Times New Roman"/>
                        </a:rPr>
                        <a:t>2</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8h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400F_F008h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输出清</a:t>
                      </a:r>
                      <a:r>
                        <a:rPr lang="en-US" sz="1200" kern="100">
                          <a:effectLst/>
                          <a:latin typeface="Times New Roman"/>
                          <a:ea typeface="宋体"/>
                          <a:cs typeface="Times New Roman"/>
                        </a:rPr>
                        <a:t>0</a:t>
                      </a:r>
                      <a:r>
                        <a:rPr lang="zh-CN" sz="1200" kern="100">
                          <a:effectLst/>
                          <a:latin typeface="Times New Roman"/>
                          <a:ea typeface="宋体"/>
                          <a:cs typeface="Times New Roman"/>
                        </a:rPr>
                        <a:t>寄存器</a:t>
                      </a:r>
                    </a:p>
                    <a:p>
                      <a:pPr algn="l">
                        <a:lnSpc>
                          <a:spcPts val="1200"/>
                        </a:lnSpc>
                        <a:spcAft>
                          <a:spcPts val="0"/>
                        </a:spcAft>
                      </a:pPr>
                      <a:r>
                        <a:rPr lang="zh-CN" sz="1200" kern="100">
                          <a:effectLst/>
                          <a:latin typeface="Times New Roman"/>
                          <a:ea typeface="宋体"/>
                          <a:cs typeface="Times New Roman"/>
                        </a:rPr>
                        <a:t>（</a:t>
                      </a:r>
                      <a:r>
                        <a:rPr lang="en-US" sz="1200" kern="100">
                          <a:effectLst/>
                          <a:latin typeface="Times New Roman"/>
                          <a:ea typeface="宋体"/>
                          <a:cs typeface="Times New Roman"/>
                        </a:rPr>
                        <a:t>GPIOA_PCOR</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W</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写</a:t>
                      </a:r>
                      <a:r>
                        <a:rPr lang="en-US" sz="1200" kern="100">
                          <a:effectLst/>
                          <a:latin typeface="Times New Roman"/>
                          <a:ea typeface="宋体"/>
                          <a:cs typeface="Times New Roman"/>
                        </a:rPr>
                        <a:t>0</a:t>
                      </a:r>
                      <a:r>
                        <a:rPr lang="zh-CN" sz="1200" kern="100">
                          <a:effectLst/>
                          <a:latin typeface="Times New Roman"/>
                          <a:ea typeface="宋体"/>
                          <a:cs typeface="Times New Roman"/>
                        </a:rPr>
                        <a:t>不改变输出寄存器相应位，写</a:t>
                      </a:r>
                      <a:r>
                        <a:rPr lang="en-US" sz="1200" kern="100">
                          <a:effectLst/>
                          <a:latin typeface="Times New Roman"/>
                          <a:ea typeface="宋体"/>
                          <a:cs typeface="Times New Roman"/>
                        </a:rPr>
                        <a:t>1</a:t>
                      </a:r>
                      <a:r>
                        <a:rPr lang="zh-CN" sz="1200" kern="100">
                          <a:effectLst/>
                          <a:latin typeface="Times New Roman"/>
                          <a:ea typeface="宋体"/>
                          <a:cs typeface="Times New Roman"/>
                        </a:rPr>
                        <a:t>将输出寄存器相应位清</a:t>
                      </a:r>
                      <a:r>
                        <a:rPr lang="en-US" sz="1200" kern="100">
                          <a:effectLst/>
                          <a:latin typeface="Times New Roman"/>
                          <a:ea typeface="宋体"/>
                          <a:cs typeface="Times New Roman"/>
                        </a:rPr>
                        <a:t>0</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76064">
                <a:tc vMerge="1">
                  <a:txBody>
                    <a:bodyPr/>
                    <a:lstStyle/>
                    <a:p>
                      <a:endParaRPr lang="zh-CN" altLang="en-US"/>
                    </a:p>
                  </a:txBody>
                  <a:tcPr/>
                </a:tc>
                <a:tc>
                  <a:txBody>
                    <a:bodyPr/>
                    <a:lstStyle/>
                    <a:p>
                      <a:pPr algn="l">
                        <a:lnSpc>
                          <a:spcPts val="1200"/>
                        </a:lnSpc>
                        <a:spcAft>
                          <a:spcPts val="0"/>
                        </a:spcAft>
                      </a:pPr>
                      <a:r>
                        <a:rPr lang="en-US" sz="1200" kern="100">
                          <a:effectLst/>
                          <a:latin typeface="Times New Roman"/>
                          <a:ea typeface="宋体"/>
                          <a:cs typeface="Times New Roman"/>
                        </a:rPr>
                        <a:t>3</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Ch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400F_F00Ch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输出取反寄存器</a:t>
                      </a:r>
                    </a:p>
                    <a:p>
                      <a:pPr algn="l">
                        <a:lnSpc>
                          <a:spcPts val="1200"/>
                        </a:lnSpc>
                        <a:spcAft>
                          <a:spcPts val="0"/>
                        </a:spcAft>
                      </a:pPr>
                      <a:r>
                        <a:rPr lang="zh-CN" sz="1200" kern="100">
                          <a:effectLst/>
                          <a:latin typeface="Times New Roman"/>
                          <a:ea typeface="宋体"/>
                          <a:cs typeface="Times New Roman"/>
                        </a:rPr>
                        <a:t>（</a:t>
                      </a:r>
                      <a:r>
                        <a:rPr lang="en-US" sz="1200" kern="100">
                          <a:effectLst/>
                          <a:latin typeface="Times New Roman"/>
                          <a:ea typeface="宋体"/>
                          <a:cs typeface="Times New Roman"/>
                        </a:rPr>
                        <a:t>GPIOA_PTOR</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W</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写</a:t>
                      </a:r>
                      <a:r>
                        <a:rPr lang="en-US" sz="1200" kern="100">
                          <a:effectLst/>
                          <a:latin typeface="Times New Roman"/>
                          <a:ea typeface="宋体"/>
                          <a:cs typeface="Times New Roman"/>
                        </a:rPr>
                        <a:t>0</a:t>
                      </a:r>
                      <a:r>
                        <a:rPr lang="zh-CN" sz="1200" kern="100">
                          <a:effectLst/>
                          <a:latin typeface="Times New Roman"/>
                          <a:ea typeface="宋体"/>
                          <a:cs typeface="Times New Roman"/>
                        </a:rPr>
                        <a:t>不改变输出寄存器相应位，写</a:t>
                      </a:r>
                      <a:r>
                        <a:rPr lang="en-US" sz="1200" kern="100">
                          <a:effectLst/>
                          <a:latin typeface="Times New Roman"/>
                          <a:ea typeface="宋体"/>
                          <a:cs typeface="Times New Roman"/>
                        </a:rPr>
                        <a:t>1</a:t>
                      </a:r>
                      <a:r>
                        <a:rPr lang="zh-CN" sz="1200" kern="100">
                          <a:effectLst/>
                          <a:latin typeface="Times New Roman"/>
                          <a:ea typeface="宋体"/>
                          <a:cs typeface="Times New Roman"/>
                        </a:rPr>
                        <a:t>将输出寄存器的相应位取反（即</a:t>
                      </a:r>
                      <a:r>
                        <a:rPr lang="en-US" sz="1200" kern="100">
                          <a:effectLst/>
                          <a:latin typeface="Times New Roman"/>
                          <a:ea typeface="宋体"/>
                          <a:cs typeface="Times New Roman"/>
                        </a:rPr>
                        <a:t>1</a:t>
                      </a:r>
                      <a:r>
                        <a:rPr lang="zh-CN" sz="1200" kern="100">
                          <a:effectLst/>
                          <a:latin typeface="Times New Roman"/>
                          <a:ea typeface="宋体"/>
                          <a:cs typeface="Times New Roman"/>
                        </a:rPr>
                        <a:t>变</a:t>
                      </a:r>
                      <a:r>
                        <a:rPr lang="en-US" sz="1200" kern="100">
                          <a:effectLst/>
                          <a:latin typeface="Times New Roman"/>
                          <a:ea typeface="宋体"/>
                          <a:cs typeface="Times New Roman"/>
                        </a:rPr>
                        <a:t>0</a:t>
                      </a:r>
                      <a:r>
                        <a:rPr lang="zh-CN" sz="1200" kern="100">
                          <a:effectLst/>
                          <a:latin typeface="Times New Roman"/>
                          <a:ea typeface="宋体"/>
                          <a:cs typeface="Times New Roman"/>
                        </a:rPr>
                        <a:t>，</a:t>
                      </a:r>
                      <a:r>
                        <a:rPr lang="en-US" sz="1200" kern="100">
                          <a:effectLst/>
                          <a:latin typeface="Times New Roman"/>
                          <a:ea typeface="宋体"/>
                          <a:cs typeface="Times New Roman"/>
                        </a:rPr>
                        <a:t>0</a:t>
                      </a:r>
                      <a:r>
                        <a:rPr lang="zh-CN" sz="1200" kern="100">
                          <a:effectLst/>
                          <a:latin typeface="Times New Roman"/>
                          <a:ea typeface="宋体"/>
                          <a:cs typeface="Times New Roman"/>
                        </a:rPr>
                        <a:t>变</a:t>
                      </a:r>
                      <a:r>
                        <a:rPr lang="en-US" sz="1200" kern="100">
                          <a:effectLst/>
                          <a:latin typeface="Times New Roman"/>
                          <a:ea typeface="宋体"/>
                          <a:cs typeface="Times New Roman"/>
                        </a:rPr>
                        <a:t>1</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504056">
                <a:tc vMerge="1">
                  <a:txBody>
                    <a:bodyPr/>
                    <a:lstStyle/>
                    <a:p>
                      <a:endParaRPr lang="zh-CN" altLang="en-US"/>
                    </a:p>
                  </a:txBody>
                  <a:tcPr/>
                </a:tc>
                <a:tc>
                  <a:txBody>
                    <a:bodyPr/>
                    <a:lstStyle/>
                    <a:p>
                      <a:pPr algn="l">
                        <a:lnSpc>
                          <a:spcPts val="1200"/>
                        </a:lnSpc>
                        <a:spcAft>
                          <a:spcPts val="0"/>
                        </a:spcAft>
                      </a:pPr>
                      <a:r>
                        <a:rPr lang="en-US" sz="1200" kern="100">
                          <a:effectLst/>
                          <a:latin typeface="Times New Roman"/>
                          <a:ea typeface="宋体"/>
                          <a:cs typeface="Times New Roman"/>
                        </a:rPr>
                        <a:t>4</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10h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400F_F010h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数据输入寄存器</a:t>
                      </a:r>
                    </a:p>
                    <a:p>
                      <a:pPr algn="l">
                        <a:lnSpc>
                          <a:spcPts val="1200"/>
                        </a:lnSpc>
                        <a:spcAft>
                          <a:spcPts val="0"/>
                        </a:spcAft>
                      </a:pPr>
                      <a:r>
                        <a:rPr lang="zh-CN" sz="1200" kern="100">
                          <a:effectLst/>
                          <a:latin typeface="Times New Roman"/>
                          <a:ea typeface="宋体"/>
                          <a:cs typeface="Times New Roman"/>
                        </a:rPr>
                        <a:t>（</a:t>
                      </a:r>
                      <a:r>
                        <a:rPr lang="en-US" sz="1200" kern="100">
                          <a:effectLst/>
                          <a:latin typeface="Times New Roman"/>
                          <a:ea typeface="宋体"/>
                          <a:cs typeface="Times New Roman"/>
                        </a:rPr>
                        <a:t>GPIOA_PDIR</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R</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若读出为</a:t>
                      </a:r>
                      <a:r>
                        <a:rPr lang="en-US" sz="1200" kern="100">
                          <a:effectLst/>
                          <a:latin typeface="Times New Roman"/>
                          <a:ea typeface="宋体"/>
                          <a:cs typeface="Times New Roman"/>
                        </a:rPr>
                        <a:t>0</a:t>
                      </a:r>
                      <a:r>
                        <a:rPr lang="zh-CN" sz="1200" kern="100">
                          <a:effectLst/>
                          <a:latin typeface="Times New Roman"/>
                          <a:ea typeface="宋体"/>
                          <a:cs typeface="Times New Roman"/>
                        </a:rPr>
                        <a:t>，表明相应引脚上为低电平；若读出为</a:t>
                      </a:r>
                      <a:r>
                        <a:rPr lang="en-US" sz="1200" kern="100">
                          <a:effectLst/>
                          <a:latin typeface="Times New Roman"/>
                          <a:ea typeface="宋体"/>
                          <a:cs typeface="Times New Roman"/>
                        </a:rPr>
                        <a:t>1</a:t>
                      </a:r>
                      <a:r>
                        <a:rPr lang="zh-CN" sz="1200" kern="100">
                          <a:effectLst/>
                          <a:latin typeface="Times New Roman"/>
                          <a:ea typeface="宋体"/>
                          <a:cs typeface="Times New Roman"/>
                        </a:rPr>
                        <a:t>，表明相应引脚上为高电平。</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648072">
                <a:tc vMerge="1">
                  <a:txBody>
                    <a:bodyPr/>
                    <a:lstStyle/>
                    <a:p>
                      <a:endParaRPr lang="zh-CN" altLang="en-US"/>
                    </a:p>
                  </a:txBody>
                  <a:tcPr/>
                </a:tc>
                <a:tc>
                  <a:txBody>
                    <a:bodyPr/>
                    <a:lstStyle/>
                    <a:p>
                      <a:pPr algn="l">
                        <a:lnSpc>
                          <a:spcPts val="1200"/>
                        </a:lnSpc>
                        <a:spcAft>
                          <a:spcPts val="0"/>
                        </a:spcAft>
                      </a:pPr>
                      <a:r>
                        <a:rPr lang="en-US" sz="1200" kern="100">
                          <a:effectLst/>
                          <a:latin typeface="Times New Roman"/>
                          <a:ea typeface="宋体"/>
                          <a:cs typeface="Times New Roman"/>
                        </a:rPr>
                        <a:t>5</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14h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400F_F014h</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a:effectLst/>
                          <a:latin typeface="Times New Roman"/>
                          <a:ea typeface="宋体"/>
                          <a:cs typeface="Times New Roman"/>
                        </a:rPr>
                        <a:t>数据方向寄存器</a:t>
                      </a:r>
                    </a:p>
                    <a:p>
                      <a:pPr algn="l">
                        <a:lnSpc>
                          <a:spcPts val="1200"/>
                        </a:lnSpc>
                        <a:spcAft>
                          <a:spcPts val="0"/>
                        </a:spcAft>
                      </a:pPr>
                      <a:r>
                        <a:rPr lang="zh-CN" sz="1200" kern="100">
                          <a:effectLst/>
                          <a:latin typeface="Times New Roman"/>
                          <a:ea typeface="宋体"/>
                          <a:cs typeface="Times New Roman"/>
                        </a:rPr>
                        <a:t>（</a:t>
                      </a:r>
                      <a:r>
                        <a:rPr lang="en-US" sz="1200" kern="100">
                          <a:effectLst/>
                          <a:latin typeface="Times New Roman"/>
                          <a:ea typeface="宋体"/>
                          <a:cs typeface="Times New Roman"/>
                        </a:rPr>
                        <a:t>GPIOA_PDDR</a:t>
                      </a:r>
                      <a:r>
                        <a:rPr lang="zh-CN" sz="1200" kern="100">
                          <a:effectLst/>
                          <a:latin typeface="Times New Roman"/>
                          <a:ea typeface="宋体"/>
                          <a:cs typeface="Times New Roman"/>
                        </a:rPr>
                        <a:t>）</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200" kern="100">
                          <a:effectLst/>
                          <a:latin typeface="Times New Roman"/>
                          <a:ea typeface="宋体"/>
                          <a:cs typeface="Times New Roman"/>
                        </a:rPr>
                        <a:t>R/W</a:t>
                      </a:r>
                      <a:endParaRPr lang="zh-CN" sz="1200" kern="100">
                        <a:effectLst/>
                        <a:latin typeface="Times New Roman"/>
                        <a:ea typeface="宋体"/>
                        <a:cs typeface="Times New Roman"/>
                      </a:endParaRP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200" kern="100" dirty="0">
                          <a:effectLst/>
                          <a:latin typeface="Times New Roman"/>
                          <a:ea typeface="宋体"/>
                          <a:cs typeface="Times New Roman"/>
                        </a:rPr>
                        <a:t>各位值决定了相对应的引脚为输入还是输出。若其某位设定为</a:t>
                      </a:r>
                      <a:r>
                        <a:rPr lang="en-US" sz="1200" kern="100" dirty="0">
                          <a:effectLst/>
                          <a:latin typeface="Times New Roman"/>
                          <a:ea typeface="宋体"/>
                          <a:cs typeface="Times New Roman"/>
                        </a:rPr>
                        <a:t>0</a:t>
                      </a:r>
                      <a:r>
                        <a:rPr lang="zh-CN" sz="1200" kern="100" dirty="0">
                          <a:effectLst/>
                          <a:latin typeface="Times New Roman"/>
                          <a:ea typeface="宋体"/>
                          <a:cs typeface="Times New Roman"/>
                        </a:rPr>
                        <a:t>，则相对应的引脚为输入；为</a:t>
                      </a:r>
                      <a:r>
                        <a:rPr lang="en-US" sz="1200" kern="100" dirty="0">
                          <a:effectLst/>
                          <a:latin typeface="Times New Roman"/>
                          <a:ea typeface="宋体"/>
                          <a:cs typeface="Times New Roman"/>
                        </a:rPr>
                        <a:t>1</a:t>
                      </a:r>
                      <a:r>
                        <a:rPr lang="zh-CN" sz="1200" kern="100" dirty="0">
                          <a:effectLst/>
                          <a:latin typeface="Times New Roman"/>
                          <a:ea typeface="宋体"/>
                          <a:cs typeface="Times New Roman"/>
                        </a:rPr>
                        <a:t>，则相对应的引脚为输出。</a:t>
                      </a:r>
                    </a:p>
                  </a:txBody>
                  <a:tcPr marL="28489" marR="28489"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109536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16</a:t>
            </a:fld>
            <a:endParaRPr lang="en-US" altLang="zh-CN"/>
          </a:p>
        </p:txBody>
      </p:sp>
      <p:sp>
        <p:nvSpPr>
          <p:cNvPr id="4" name="矩形 3"/>
          <p:cNvSpPr/>
          <p:nvPr/>
        </p:nvSpPr>
        <p:spPr>
          <a:xfrm>
            <a:off x="118914" y="1442264"/>
            <a:ext cx="8826248" cy="3642920"/>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Arial"/>
                <a:ea typeface="黑体" pitchFamily="2" charset="-122"/>
              </a:rPr>
              <a:t>（</a:t>
            </a:r>
            <a:r>
              <a:rPr lang="en-US" altLang="zh-CN" sz="2200" b="1" kern="0" dirty="0" smtClean="0">
                <a:solidFill>
                  <a:srgbClr val="000099"/>
                </a:solidFill>
                <a:latin typeface="Arial"/>
                <a:ea typeface="黑体" pitchFamily="2" charset="-122"/>
              </a:rPr>
              <a:t>1</a:t>
            </a:r>
            <a:r>
              <a:rPr lang="zh-CN" altLang="en-US" sz="2200" b="1" kern="0" dirty="0" smtClean="0">
                <a:solidFill>
                  <a:srgbClr val="000099"/>
                </a:solidFill>
                <a:latin typeface="Arial"/>
                <a:ea typeface="黑体" pitchFamily="2" charset="-122"/>
              </a:rPr>
              <a:t>）基本编程步骤</a:t>
            </a:r>
            <a:endParaRPr lang="zh-CN" altLang="en-US" sz="2200" b="1" kern="0" dirty="0">
              <a:solidFill>
                <a:srgbClr val="000099"/>
              </a:solidFill>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第一步：通过端口控制模块的引脚控制寄存器中的引脚复用控制字段（</a:t>
            </a:r>
            <a:r>
              <a:rPr lang="en-US" altLang="zh-CN" sz="2200" b="1" kern="0" dirty="0">
                <a:latin typeface="Arial"/>
                <a:ea typeface="黑体" pitchFamily="2" charset="-122"/>
              </a:rPr>
              <a:t>MUX</a:t>
            </a:r>
            <a:r>
              <a:rPr lang="zh-CN" altLang="en-US" sz="2200" b="1" kern="0" dirty="0">
                <a:latin typeface="Arial"/>
                <a:ea typeface="黑体" pitchFamily="2" charset="-122"/>
              </a:rPr>
              <a:t>）设定其为</a:t>
            </a:r>
            <a:r>
              <a:rPr lang="en-US" altLang="zh-CN" sz="2200" b="1" kern="0" dirty="0">
                <a:latin typeface="Arial"/>
                <a:ea typeface="黑体" pitchFamily="2" charset="-122"/>
              </a:rPr>
              <a:t>GPIO</a:t>
            </a:r>
            <a:r>
              <a:rPr lang="zh-CN" altLang="en-US" sz="2200" b="1" kern="0" dirty="0">
                <a:latin typeface="Arial"/>
                <a:ea typeface="黑体" pitchFamily="2" charset="-122"/>
              </a:rPr>
              <a:t>功能，也就是即令</a:t>
            </a:r>
            <a:r>
              <a:rPr lang="en-US" altLang="zh-CN" sz="2200" b="1" kern="0" dirty="0">
                <a:latin typeface="Arial"/>
                <a:ea typeface="黑体" pitchFamily="2" charset="-122"/>
              </a:rPr>
              <a:t>MUX=0b001</a:t>
            </a:r>
            <a:r>
              <a:rPr lang="zh-CN" altLang="en-US" sz="2200" b="1" kern="0" dirty="0">
                <a:latin typeface="Arial"/>
                <a:ea typeface="黑体" pitchFamily="2" charset="-122"/>
              </a:rPr>
              <a:t>；</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第二步：通过</a:t>
            </a:r>
            <a:r>
              <a:rPr lang="en-US" altLang="zh-CN" sz="2200" b="1" kern="0" dirty="0">
                <a:latin typeface="Arial"/>
                <a:ea typeface="黑体" pitchFamily="2" charset="-122"/>
              </a:rPr>
              <a:t>GPIO</a:t>
            </a:r>
            <a:r>
              <a:rPr lang="zh-CN" altLang="en-US" sz="2200" b="1" kern="0" dirty="0">
                <a:latin typeface="Arial"/>
                <a:ea typeface="黑体" pitchFamily="2" charset="-122"/>
              </a:rPr>
              <a:t>模块相应口的“数据方向寄存器”来指定相应引脚为输入或输出功能；若指定位为</a:t>
            </a:r>
            <a:r>
              <a:rPr lang="en-US" altLang="zh-CN" sz="2200" b="1" kern="0" dirty="0">
                <a:latin typeface="Arial"/>
                <a:ea typeface="黑体" pitchFamily="2" charset="-122"/>
              </a:rPr>
              <a:t>0</a:t>
            </a:r>
            <a:r>
              <a:rPr lang="zh-CN" altLang="en-US" sz="2200" b="1" kern="0" dirty="0">
                <a:latin typeface="Arial"/>
                <a:ea typeface="黑体" pitchFamily="2" charset="-122"/>
              </a:rPr>
              <a:t>，则为对应引脚输入；若指定位为</a:t>
            </a:r>
            <a:r>
              <a:rPr lang="en-US" altLang="zh-CN" sz="2200" b="1" kern="0" dirty="0">
                <a:latin typeface="Arial"/>
                <a:ea typeface="黑体" pitchFamily="2" charset="-122"/>
              </a:rPr>
              <a:t>1</a:t>
            </a:r>
            <a:r>
              <a:rPr lang="zh-CN" altLang="en-US" sz="2200" b="1" kern="0" dirty="0">
                <a:latin typeface="Arial"/>
                <a:ea typeface="黑体" pitchFamily="2" charset="-122"/>
              </a:rPr>
              <a:t>，则为对应引脚输出。</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第三步：若是输出引脚，则通过设置“数据输出寄存器”来指定相应引脚输出</a:t>
            </a:r>
            <a:r>
              <a:rPr lang="en-US" altLang="zh-CN" sz="2200" b="1" kern="0" dirty="0">
                <a:latin typeface="Arial"/>
                <a:ea typeface="黑体" pitchFamily="2" charset="-122"/>
              </a:rPr>
              <a:t>0</a:t>
            </a:r>
            <a:r>
              <a:rPr lang="zh-CN" altLang="en-US" sz="2200" b="1" kern="0" dirty="0">
                <a:latin typeface="Arial"/>
                <a:ea typeface="黑体" pitchFamily="2" charset="-122"/>
              </a:rPr>
              <a:t>或</a:t>
            </a:r>
            <a:r>
              <a:rPr lang="en-US" altLang="zh-CN" sz="2200" b="1" kern="0" dirty="0">
                <a:latin typeface="Arial"/>
                <a:ea typeface="黑体" pitchFamily="2" charset="-122"/>
              </a:rPr>
              <a:t>1</a:t>
            </a:r>
            <a:r>
              <a:rPr lang="zh-CN" altLang="en-US" sz="2200" b="1" kern="0" dirty="0">
                <a:latin typeface="Arial"/>
                <a:ea typeface="黑体" pitchFamily="2" charset="-122"/>
              </a:rPr>
              <a:t>，也可以通过其他三个寄存器改变引脚状态。若是输入引脚，则通过“数据输入寄存器”读取引脚数据。</a:t>
            </a: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951111"/>
            <a:ext cx="576151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4.2.2  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基本编程步骤与基本打通程序</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Tree>
    <p:extLst>
      <p:ext uri="{BB962C8B-B14F-4D97-AF65-F5344CB8AC3E}">
        <p14:creationId xmlns:p14="http://schemas.microsoft.com/office/powerpoint/2010/main" val="483196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17</a:t>
            </a:fld>
            <a:endParaRPr lang="en-US" altLang="zh-CN"/>
          </a:p>
        </p:txBody>
      </p:sp>
      <p:sp>
        <p:nvSpPr>
          <p:cNvPr id="4" name="矩形 3"/>
          <p:cNvSpPr/>
          <p:nvPr/>
        </p:nvSpPr>
        <p:spPr>
          <a:xfrm>
            <a:off x="118913" y="1442264"/>
            <a:ext cx="5983043" cy="2480679"/>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Arial"/>
                <a:ea typeface="黑体" pitchFamily="2" charset="-122"/>
              </a:rPr>
              <a:t>（</a:t>
            </a:r>
            <a:r>
              <a:rPr lang="en-US" altLang="zh-CN" sz="2200" b="1" kern="0" dirty="0">
                <a:solidFill>
                  <a:srgbClr val="000099"/>
                </a:solidFill>
                <a:latin typeface="Arial"/>
                <a:ea typeface="黑体" pitchFamily="2" charset="-122"/>
              </a:rPr>
              <a:t>2</a:t>
            </a:r>
            <a:r>
              <a:rPr lang="zh-CN" altLang="en-US" sz="2200" b="1" kern="0" dirty="0" smtClean="0">
                <a:solidFill>
                  <a:srgbClr val="000099"/>
                </a:solidFill>
                <a:latin typeface="Arial"/>
                <a:ea typeface="黑体" pitchFamily="2" charset="-122"/>
              </a:rPr>
              <a:t>）</a:t>
            </a:r>
            <a:r>
              <a:rPr lang="en-US" altLang="zh-CN" sz="2200" b="1" kern="0" dirty="0" smtClean="0">
                <a:solidFill>
                  <a:srgbClr val="000099"/>
                </a:solidFill>
                <a:latin typeface="Arial"/>
                <a:ea typeface="黑体" pitchFamily="2" charset="-122"/>
              </a:rPr>
              <a:t>GPIO</a:t>
            </a:r>
            <a:r>
              <a:rPr lang="zh-CN" altLang="en-US" sz="2200" b="1" kern="0" dirty="0">
                <a:solidFill>
                  <a:srgbClr val="000099"/>
                </a:solidFill>
                <a:latin typeface="Arial"/>
                <a:ea typeface="黑体" pitchFamily="2" charset="-122"/>
              </a:rPr>
              <a:t>基本编程步骤举例</a:t>
            </a:r>
            <a:r>
              <a:rPr lang="en-US" altLang="zh-CN" sz="2200" b="1" kern="0" dirty="0">
                <a:solidFill>
                  <a:srgbClr val="000099"/>
                </a:solidFill>
                <a:latin typeface="Arial"/>
                <a:ea typeface="黑体" pitchFamily="2" charset="-122"/>
              </a:rPr>
              <a:t>—</a:t>
            </a:r>
            <a:r>
              <a:rPr lang="zh-CN" altLang="en-US" sz="2200" b="1" kern="0" dirty="0">
                <a:solidFill>
                  <a:srgbClr val="000099"/>
                </a:solidFill>
                <a:latin typeface="Arial"/>
                <a:ea typeface="黑体" pitchFamily="2" charset="-122"/>
              </a:rPr>
              <a:t>基本打通</a:t>
            </a:r>
            <a:r>
              <a:rPr lang="zh-CN" altLang="en-US" sz="2200" b="1" kern="0" dirty="0" smtClean="0">
                <a:solidFill>
                  <a:srgbClr val="000099"/>
                </a:solidFill>
                <a:latin typeface="Arial"/>
                <a:ea typeface="黑体" pitchFamily="2" charset="-122"/>
              </a:rPr>
              <a:t>程序</a:t>
            </a:r>
            <a:endParaRPr lang="en-US" altLang="zh-CN" sz="2200" b="1" kern="0" dirty="0" smtClean="0">
              <a:solidFill>
                <a:srgbClr val="000099"/>
              </a:solidFill>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n"/>
              <a:defRPr/>
            </a:pPr>
            <a:r>
              <a:rPr lang="zh-CN" altLang="en-US" sz="2200" b="1" kern="0" dirty="0">
                <a:latin typeface="Arial"/>
                <a:ea typeface="黑体" pitchFamily="2" charset="-122"/>
              </a:rPr>
              <a:t>假设</a:t>
            </a:r>
            <a:r>
              <a:rPr lang="en-US" altLang="zh-CN" sz="2200" b="1" kern="0" dirty="0">
                <a:latin typeface="Arial"/>
                <a:ea typeface="黑体" pitchFamily="2" charset="-122"/>
              </a:rPr>
              <a:t>B</a:t>
            </a:r>
            <a:r>
              <a:rPr lang="zh-CN" altLang="en-US" sz="2200" b="1" kern="0" dirty="0">
                <a:latin typeface="Arial"/>
                <a:ea typeface="黑体" pitchFamily="2" charset="-122"/>
              </a:rPr>
              <a:t>口的</a:t>
            </a:r>
            <a:r>
              <a:rPr lang="en-US" altLang="zh-CN" sz="2200" b="1" kern="0" dirty="0">
                <a:latin typeface="Arial"/>
                <a:ea typeface="黑体" pitchFamily="2" charset="-122"/>
              </a:rPr>
              <a:t>19</a:t>
            </a:r>
            <a:r>
              <a:rPr lang="zh-CN" altLang="en-US" sz="2200" b="1" kern="0" dirty="0">
                <a:latin typeface="Arial"/>
                <a:ea typeface="黑体" pitchFamily="2" charset="-122"/>
              </a:rPr>
              <a:t>脚接一个发光二极管，低电平点</a:t>
            </a:r>
            <a:r>
              <a:rPr lang="zh-CN" altLang="en-US" sz="2200" b="1" kern="0" dirty="0" smtClean="0">
                <a:latin typeface="Arial"/>
                <a:ea typeface="黑体" pitchFamily="2" charset="-122"/>
              </a:rPr>
              <a:t>亮，硬件如右图连接。</a:t>
            </a:r>
            <a:r>
              <a:rPr lang="zh-CN" altLang="en-US" sz="2200" b="1" kern="0" dirty="0">
                <a:latin typeface="Arial"/>
                <a:ea typeface="黑体" pitchFamily="2" charset="-122"/>
              </a:rPr>
              <a:t>现在要点亮这个发光二极管，编程的</a:t>
            </a:r>
            <a:r>
              <a:rPr lang="zh-CN" altLang="en-US" sz="2200" b="1" kern="0" dirty="0" smtClean="0">
                <a:latin typeface="Arial"/>
                <a:ea typeface="黑体" pitchFamily="2" charset="-122"/>
              </a:rPr>
              <a:t>步骤如下：</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第一步：首先计算出所需寄存器的地址</a:t>
            </a:r>
            <a:r>
              <a:rPr lang="zh-CN" altLang="en-US" sz="2200" b="1" kern="0" dirty="0" smtClean="0">
                <a:latin typeface="Arial"/>
                <a:ea typeface="黑体" pitchFamily="2" charset="-122"/>
              </a:rPr>
              <a:t>；这</a:t>
            </a:r>
            <a:r>
              <a:rPr lang="zh-CN" altLang="en-US" sz="2200" b="1" kern="0" dirty="0">
                <a:latin typeface="Arial"/>
                <a:ea typeface="黑体" pitchFamily="2" charset="-122"/>
              </a:rPr>
              <a:t>需要花一点时间理解！</a:t>
            </a: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951111"/>
            <a:ext cx="576151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4.2.2  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基本编程步骤与基本打通程序</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2"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pic>
        <p:nvPicPr>
          <p:cNvPr id="1127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5630"/>
          <a:stretch/>
        </p:blipFill>
        <p:spPr bwMode="auto">
          <a:xfrm>
            <a:off x="6012160" y="894672"/>
            <a:ext cx="3006547"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p14="http://schemas.microsoft.com/office/powerpoint/2010/main" val="1231624179"/>
              </p:ext>
            </p:extLst>
          </p:nvPr>
        </p:nvGraphicFramePr>
        <p:xfrm>
          <a:off x="899592" y="4077072"/>
          <a:ext cx="6768753" cy="1828800"/>
        </p:xfrm>
        <a:graphic>
          <a:graphicData uri="http://schemas.openxmlformats.org/drawingml/2006/table">
            <a:tbl>
              <a:tblPr firstRow="1" firstCol="1" bandRow="1"/>
              <a:tblGrid>
                <a:gridCol w="6768753">
                  <a:extLst>
                    <a:ext uri="{9D8B030D-6E8A-4147-A177-3AD203B41FA5}">
                      <a16:colId xmlns="" xmlns:a16="http://schemas.microsoft.com/office/drawing/2014/main" val="20000"/>
                    </a:ext>
                  </a:extLst>
                </a:gridCol>
              </a:tblGrid>
              <a:tr h="1728192">
                <a:tc>
                  <a:txBody>
                    <a:bodyPr/>
                    <a:lstStyle/>
                    <a:p>
                      <a:pPr indent="266700" algn="just">
                        <a:spcBef>
                          <a:spcPts val="600"/>
                        </a:spcBef>
                        <a:spcAft>
                          <a:spcPts val="0"/>
                        </a:spcAft>
                        <a:tabLst>
                          <a:tab pos="4024630" algn="l"/>
                          <a:tab pos="4024630" algn="l"/>
                        </a:tabLst>
                      </a:pPr>
                      <a:r>
                        <a:rPr lang="en-US" sz="2000" kern="0" dirty="0">
                          <a:effectLst/>
                          <a:latin typeface="Times New Roman"/>
                          <a:ea typeface="宋体"/>
                        </a:rPr>
                        <a:t>volatile  uint_32  *</a:t>
                      </a:r>
                      <a:r>
                        <a:rPr lang="en-US" sz="2000" kern="0" dirty="0" err="1">
                          <a:effectLst/>
                          <a:latin typeface="Times New Roman"/>
                          <a:ea typeface="宋体"/>
                        </a:rPr>
                        <a:t>portB_ptr</a:t>
                      </a:r>
                      <a:r>
                        <a:rPr lang="en-US" sz="2000" kern="0" dirty="0">
                          <a:effectLst/>
                          <a:latin typeface="Times New Roman"/>
                          <a:ea typeface="宋体"/>
                        </a:rPr>
                        <a:t> = (uint_32*)0x4004A000u;</a:t>
                      </a:r>
                      <a:endParaRPr lang="zh-CN" sz="2000" kern="100" dirty="0">
                        <a:effectLst/>
                        <a:latin typeface="Times New Roman"/>
                        <a:ea typeface="宋体"/>
                      </a:endParaRPr>
                    </a:p>
                    <a:p>
                      <a:pPr indent="266700" algn="just">
                        <a:spcBef>
                          <a:spcPts val="600"/>
                        </a:spcBef>
                        <a:spcAft>
                          <a:spcPts val="0"/>
                        </a:spcAft>
                        <a:tabLst>
                          <a:tab pos="4024630" algn="l"/>
                          <a:tab pos="4024630" algn="l"/>
                        </a:tabLst>
                      </a:pPr>
                      <a:r>
                        <a:rPr lang="en-US" sz="2000" kern="0" dirty="0">
                          <a:effectLst/>
                          <a:latin typeface="Times New Roman"/>
                          <a:ea typeface="宋体"/>
                        </a:rPr>
                        <a:t>volatile  uint_32  *portB_PCR_19 = </a:t>
                      </a:r>
                      <a:r>
                        <a:rPr lang="en-US" sz="2000" kern="0" dirty="0" err="1">
                          <a:effectLst/>
                          <a:latin typeface="Times New Roman"/>
                          <a:ea typeface="宋体"/>
                        </a:rPr>
                        <a:t>portB_ptr</a:t>
                      </a:r>
                      <a:r>
                        <a:rPr lang="en-US" sz="2000" kern="0" dirty="0">
                          <a:effectLst/>
                          <a:latin typeface="Times New Roman"/>
                          <a:ea typeface="宋体"/>
                        </a:rPr>
                        <a:t> + 19;</a:t>
                      </a:r>
                      <a:endParaRPr lang="zh-CN" sz="2000" kern="100" dirty="0">
                        <a:effectLst/>
                        <a:latin typeface="Times New Roman"/>
                        <a:ea typeface="宋体"/>
                      </a:endParaRPr>
                    </a:p>
                    <a:p>
                      <a:pPr indent="266700" algn="just">
                        <a:spcBef>
                          <a:spcPts val="600"/>
                        </a:spcBef>
                        <a:spcAft>
                          <a:spcPts val="0"/>
                        </a:spcAft>
                        <a:tabLst>
                          <a:tab pos="4024630" algn="l"/>
                          <a:tab pos="4024630" algn="l"/>
                        </a:tabLst>
                      </a:pPr>
                      <a:r>
                        <a:rPr lang="en-US" sz="2000" kern="0" dirty="0">
                          <a:effectLst/>
                          <a:latin typeface="Times New Roman"/>
                          <a:ea typeface="宋体"/>
                        </a:rPr>
                        <a:t>volatile </a:t>
                      </a:r>
                      <a:r>
                        <a:rPr lang="en-US" sz="2000" kern="0" dirty="0" smtClean="0">
                          <a:effectLst/>
                          <a:latin typeface="Times New Roman"/>
                          <a:ea typeface="宋体"/>
                        </a:rPr>
                        <a:t> uint_32  </a:t>
                      </a:r>
                      <a:r>
                        <a:rPr lang="en-US" sz="2000" kern="0" dirty="0">
                          <a:effectLst/>
                          <a:latin typeface="Times New Roman"/>
                          <a:ea typeface="宋体"/>
                        </a:rPr>
                        <a:t>*</a:t>
                      </a:r>
                      <a:r>
                        <a:rPr lang="en-US" sz="2000" kern="0" dirty="0" err="1">
                          <a:effectLst/>
                          <a:latin typeface="Times New Roman"/>
                          <a:ea typeface="宋体"/>
                        </a:rPr>
                        <a:t>gpioB_ptr</a:t>
                      </a:r>
                      <a:r>
                        <a:rPr lang="en-US" sz="2000" kern="0" dirty="0">
                          <a:effectLst/>
                          <a:latin typeface="Times New Roman"/>
                          <a:ea typeface="宋体"/>
                        </a:rPr>
                        <a:t> = (uint_32*)0x400FF040u;</a:t>
                      </a:r>
                      <a:endParaRPr lang="zh-CN" sz="2000" kern="100" dirty="0">
                        <a:effectLst/>
                        <a:latin typeface="Times New Roman"/>
                        <a:ea typeface="宋体"/>
                      </a:endParaRPr>
                    </a:p>
                    <a:p>
                      <a:pPr indent="266700" algn="just">
                        <a:spcBef>
                          <a:spcPts val="600"/>
                        </a:spcBef>
                        <a:spcAft>
                          <a:spcPts val="0"/>
                        </a:spcAft>
                        <a:tabLst>
                          <a:tab pos="4024630" algn="l"/>
                          <a:tab pos="4024630" algn="l"/>
                        </a:tabLst>
                      </a:pPr>
                      <a:r>
                        <a:rPr lang="en-US" sz="2000" kern="0" dirty="0">
                          <a:solidFill>
                            <a:srgbClr val="000000"/>
                          </a:solidFill>
                          <a:effectLst/>
                          <a:latin typeface="Times New Roman"/>
                          <a:ea typeface="宋体"/>
                        </a:rPr>
                        <a:t>volatile </a:t>
                      </a:r>
                      <a:r>
                        <a:rPr lang="en-US" sz="2000" kern="0" dirty="0" smtClean="0">
                          <a:solidFill>
                            <a:srgbClr val="000000"/>
                          </a:solidFill>
                          <a:effectLst/>
                          <a:latin typeface="Times New Roman"/>
                          <a:ea typeface="宋体"/>
                        </a:rPr>
                        <a:t> uint_32  </a:t>
                      </a:r>
                      <a:r>
                        <a:rPr lang="en-US" sz="2000" kern="0" dirty="0">
                          <a:solidFill>
                            <a:srgbClr val="000000"/>
                          </a:solidFill>
                          <a:effectLst/>
                          <a:latin typeface="Times New Roman"/>
                          <a:ea typeface="宋体"/>
                        </a:rPr>
                        <a:t>*</a:t>
                      </a:r>
                      <a:r>
                        <a:rPr lang="en-US" sz="2000" kern="0" dirty="0" err="1">
                          <a:solidFill>
                            <a:srgbClr val="000000"/>
                          </a:solidFill>
                          <a:effectLst/>
                          <a:latin typeface="Times New Roman"/>
                          <a:ea typeface="宋体"/>
                        </a:rPr>
                        <a:t>portB_PDDR</a:t>
                      </a:r>
                      <a:r>
                        <a:rPr lang="en-US" sz="2000" kern="0" dirty="0">
                          <a:solidFill>
                            <a:srgbClr val="000000"/>
                          </a:solidFill>
                          <a:effectLst/>
                          <a:latin typeface="Times New Roman"/>
                          <a:ea typeface="宋体"/>
                        </a:rPr>
                        <a:t> =gpioB_ptr+5;</a:t>
                      </a:r>
                      <a:endParaRPr lang="zh-CN" sz="2000" kern="100" dirty="0">
                        <a:effectLst/>
                        <a:latin typeface="Times New Roman"/>
                        <a:ea typeface="宋体"/>
                      </a:endParaRPr>
                    </a:p>
                    <a:p>
                      <a:pPr indent="266700" algn="just">
                        <a:spcBef>
                          <a:spcPts val="600"/>
                        </a:spcBef>
                        <a:spcAft>
                          <a:spcPts val="0"/>
                        </a:spcAft>
                        <a:tabLst>
                          <a:tab pos="4024630" algn="l"/>
                          <a:tab pos="4024630" algn="l"/>
                        </a:tabLst>
                      </a:pPr>
                      <a:r>
                        <a:rPr lang="en-US" sz="2000" kern="0" dirty="0">
                          <a:solidFill>
                            <a:srgbClr val="000000"/>
                          </a:solidFill>
                          <a:effectLst/>
                          <a:latin typeface="Times New Roman"/>
                          <a:ea typeface="宋体"/>
                        </a:rPr>
                        <a:t>volatile </a:t>
                      </a:r>
                      <a:r>
                        <a:rPr lang="en-US" sz="2000" kern="0" dirty="0" smtClean="0">
                          <a:solidFill>
                            <a:srgbClr val="000000"/>
                          </a:solidFill>
                          <a:effectLst/>
                          <a:latin typeface="Times New Roman"/>
                          <a:ea typeface="宋体"/>
                        </a:rPr>
                        <a:t> uint_32  </a:t>
                      </a:r>
                      <a:r>
                        <a:rPr lang="en-US" sz="2000" kern="0" dirty="0">
                          <a:solidFill>
                            <a:srgbClr val="000000"/>
                          </a:solidFill>
                          <a:effectLst/>
                          <a:latin typeface="Times New Roman"/>
                          <a:ea typeface="宋体"/>
                        </a:rPr>
                        <a:t>*</a:t>
                      </a:r>
                      <a:r>
                        <a:rPr lang="en-US" sz="2000" kern="0" dirty="0" err="1">
                          <a:solidFill>
                            <a:srgbClr val="000000"/>
                          </a:solidFill>
                          <a:effectLst/>
                          <a:latin typeface="Times New Roman"/>
                          <a:ea typeface="宋体"/>
                        </a:rPr>
                        <a:t>portB_PDO</a:t>
                      </a:r>
                      <a:r>
                        <a:rPr lang="en-US" sz="2000" kern="0" dirty="0">
                          <a:solidFill>
                            <a:srgbClr val="000000"/>
                          </a:solidFill>
                          <a:effectLst/>
                          <a:latin typeface="Times New Roman"/>
                          <a:ea typeface="宋体"/>
                        </a:rPr>
                        <a:t>  =gpioB_ptr+0;</a:t>
                      </a:r>
                      <a:endParaRPr lang="zh-CN" sz="20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267228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18</a:t>
            </a:fld>
            <a:endParaRPr lang="en-US" altLang="zh-CN"/>
          </a:p>
        </p:txBody>
      </p:sp>
      <p:sp>
        <p:nvSpPr>
          <p:cNvPr id="4" name="矩形 3"/>
          <p:cNvSpPr/>
          <p:nvPr/>
        </p:nvSpPr>
        <p:spPr>
          <a:xfrm>
            <a:off x="118913" y="1442264"/>
            <a:ext cx="8618140" cy="1286506"/>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Arial"/>
                <a:ea typeface="黑体" pitchFamily="2" charset="-122"/>
              </a:rPr>
              <a:t>（</a:t>
            </a:r>
            <a:r>
              <a:rPr lang="en-US" altLang="zh-CN" sz="2200" b="1" kern="0" dirty="0">
                <a:solidFill>
                  <a:srgbClr val="000099"/>
                </a:solidFill>
                <a:latin typeface="Arial"/>
                <a:ea typeface="黑体" pitchFamily="2" charset="-122"/>
              </a:rPr>
              <a:t>2</a:t>
            </a:r>
            <a:r>
              <a:rPr lang="zh-CN" altLang="en-US" sz="2200" b="1" kern="0" dirty="0" smtClean="0">
                <a:solidFill>
                  <a:srgbClr val="000099"/>
                </a:solidFill>
                <a:latin typeface="Arial"/>
                <a:ea typeface="黑体" pitchFamily="2" charset="-122"/>
              </a:rPr>
              <a:t>）</a:t>
            </a:r>
            <a:r>
              <a:rPr lang="en-US" altLang="zh-CN" sz="2200" b="1" kern="0" dirty="0" smtClean="0">
                <a:solidFill>
                  <a:srgbClr val="000099"/>
                </a:solidFill>
                <a:latin typeface="Arial"/>
                <a:ea typeface="黑体" pitchFamily="2" charset="-122"/>
              </a:rPr>
              <a:t>GPIO</a:t>
            </a:r>
            <a:r>
              <a:rPr lang="zh-CN" altLang="en-US" sz="2200" b="1" kern="0" dirty="0">
                <a:solidFill>
                  <a:srgbClr val="000099"/>
                </a:solidFill>
                <a:latin typeface="Arial"/>
                <a:ea typeface="黑体" pitchFamily="2" charset="-122"/>
              </a:rPr>
              <a:t>基本编程步骤举例</a:t>
            </a:r>
            <a:r>
              <a:rPr lang="en-US" altLang="zh-CN" sz="2200" b="1" kern="0" dirty="0">
                <a:solidFill>
                  <a:srgbClr val="000099"/>
                </a:solidFill>
                <a:latin typeface="Arial"/>
                <a:ea typeface="黑体" pitchFamily="2" charset="-122"/>
              </a:rPr>
              <a:t>—</a:t>
            </a:r>
            <a:r>
              <a:rPr lang="zh-CN" altLang="en-US" sz="2200" b="1" kern="0" dirty="0">
                <a:solidFill>
                  <a:srgbClr val="000099"/>
                </a:solidFill>
                <a:latin typeface="Arial"/>
                <a:ea typeface="黑体" pitchFamily="2" charset="-122"/>
              </a:rPr>
              <a:t>基本打通</a:t>
            </a:r>
            <a:r>
              <a:rPr lang="zh-CN" altLang="en-US" sz="2200" b="1" kern="0" dirty="0" smtClean="0">
                <a:solidFill>
                  <a:srgbClr val="000099"/>
                </a:solidFill>
                <a:latin typeface="Arial"/>
                <a:ea typeface="黑体" pitchFamily="2" charset="-122"/>
              </a:rPr>
              <a:t>程序</a:t>
            </a:r>
            <a:endParaRPr lang="en-US" altLang="zh-CN" sz="2200" b="1" kern="0" dirty="0" smtClean="0">
              <a:solidFill>
                <a:srgbClr val="000099"/>
              </a:solidFill>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latin typeface="Arial"/>
                <a:ea typeface="黑体" pitchFamily="2" charset="-122"/>
              </a:rPr>
              <a:t>第二步：设置</a:t>
            </a:r>
            <a:r>
              <a:rPr lang="en-US" altLang="zh-CN" sz="2200" b="1" kern="0" dirty="0">
                <a:latin typeface="Arial"/>
                <a:ea typeface="黑体" pitchFamily="2" charset="-122"/>
              </a:rPr>
              <a:t>PORTB</a:t>
            </a:r>
            <a:r>
              <a:rPr lang="zh-CN" altLang="en-US" sz="2200" b="1" kern="0" dirty="0">
                <a:latin typeface="Arial"/>
                <a:ea typeface="黑体" pitchFamily="2" charset="-122"/>
              </a:rPr>
              <a:t>的第</a:t>
            </a:r>
            <a:r>
              <a:rPr lang="en-US" altLang="zh-CN" sz="2200" b="1" kern="0" dirty="0">
                <a:latin typeface="Arial"/>
                <a:ea typeface="黑体" pitchFamily="2" charset="-122"/>
              </a:rPr>
              <a:t>19</a:t>
            </a:r>
            <a:r>
              <a:rPr lang="zh-CN" altLang="en-US" sz="2200" b="1" kern="0" dirty="0">
                <a:latin typeface="Arial"/>
                <a:ea typeface="黑体" pitchFamily="2" charset="-122"/>
              </a:rPr>
              <a:t>引脚为</a:t>
            </a:r>
            <a:r>
              <a:rPr lang="en-US" altLang="zh-CN" sz="2200" b="1" kern="0" dirty="0">
                <a:latin typeface="Arial"/>
                <a:ea typeface="黑体" pitchFamily="2" charset="-122"/>
              </a:rPr>
              <a:t>GPIO</a:t>
            </a:r>
            <a:r>
              <a:rPr lang="zh-CN" altLang="en-US" sz="2200" b="1" kern="0" dirty="0" smtClean="0">
                <a:latin typeface="Arial"/>
                <a:ea typeface="黑体" pitchFamily="2" charset="-122"/>
              </a:rPr>
              <a:t>；</a:t>
            </a:r>
            <a:r>
              <a:rPr lang="zh-CN" altLang="en-US" sz="2200" b="1" kern="0" dirty="0">
                <a:latin typeface="Arial"/>
                <a:ea typeface="黑体" pitchFamily="2" charset="-122"/>
              </a:rPr>
              <a:t>即</a:t>
            </a:r>
            <a:r>
              <a:rPr lang="zh-CN" altLang="en-US" sz="2200" b="1" kern="0" dirty="0" smtClean="0">
                <a:latin typeface="Arial"/>
                <a:ea typeface="黑体" pitchFamily="2" charset="-122"/>
              </a:rPr>
              <a:t>令</a:t>
            </a:r>
            <a:r>
              <a:rPr lang="zh-CN" altLang="en-US" sz="2200" b="1" kern="0" dirty="0">
                <a:latin typeface="Arial"/>
                <a:ea typeface="黑体" pitchFamily="2" charset="-122"/>
              </a:rPr>
              <a:t>相应引脚控制寄存器的</a:t>
            </a:r>
            <a:r>
              <a:rPr lang="en-US" altLang="zh-CN" sz="2200" b="1" kern="0" dirty="0">
                <a:latin typeface="Arial"/>
                <a:ea typeface="黑体" pitchFamily="2" charset="-122"/>
              </a:rPr>
              <a:t>10-8</a:t>
            </a:r>
            <a:r>
              <a:rPr lang="zh-CN" altLang="en-US" sz="2200" b="1" kern="0" dirty="0">
                <a:latin typeface="Arial"/>
                <a:ea typeface="黑体" pitchFamily="2" charset="-122"/>
              </a:rPr>
              <a:t>位（</a:t>
            </a:r>
            <a:r>
              <a:rPr lang="en-US" altLang="zh-CN" sz="2200" b="1" kern="0" dirty="0">
                <a:latin typeface="Arial"/>
                <a:ea typeface="黑体" pitchFamily="2" charset="-122"/>
              </a:rPr>
              <a:t>MUX</a:t>
            </a:r>
            <a:r>
              <a:rPr lang="zh-CN" altLang="en-US" sz="2200" b="1" kern="0" dirty="0">
                <a:latin typeface="Arial"/>
                <a:ea typeface="黑体" pitchFamily="2" charset="-122"/>
              </a:rPr>
              <a:t>位段）为</a:t>
            </a:r>
            <a:r>
              <a:rPr lang="en-US" altLang="zh-CN" sz="2200" b="1" kern="0" dirty="0">
                <a:latin typeface="Arial"/>
                <a:ea typeface="黑体" pitchFamily="2" charset="-122"/>
              </a:rPr>
              <a:t>0b001</a:t>
            </a:r>
            <a:r>
              <a:rPr lang="zh-CN" altLang="en-US" sz="2200" b="1" kern="0" dirty="0">
                <a:latin typeface="Arial"/>
                <a:ea typeface="黑体" pitchFamily="2" charset="-122"/>
              </a:rPr>
              <a:t>，其他位保持：</a:t>
            </a: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951111"/>
            <a:ext cx="576151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4.2.2  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基本编程步骤与基本打通程序</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2"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graphicFrame>
        <p:nvGraphicFramePr>
          <p:cNvPr id="6" name="表格 5"/>
          <p:cNvGraphicFramePr>
            <a:graphicFrameLocks noGrp="1"/>
          </p:cNvGraphicFramePr>
          <p:nvPr>
            <p:extLst>
              <p:ext uri="{D42A27DB-BD31-4B8C-83A1-F6EECF244321}">
                <p14:modId xmlns:p14="http://schemas.microsoft.com/office/powerpoint/2010/main" val="1919435386"/>
              </p:ext>
            </p:extLst>
          </p:nvPr>
        </p:nvGraphicFramePr>
        <p:xfrm>
          <a:off x="478955" y="2708920"/>
          <a:ext cx="8413525" cy="576064"/>
        </p:xfrm>
        <a:graphic>
          <a:graphicData uri="http://schemas.openxmlformats.org/drawingml/2006/table">
            <a:tbl>
              <a:tblPr firstRow="1" firstCol="1" bandRow="1"/>
              <a:tblGrid>
                <a:gridCol w="8413525">
                  <a:extLst>
                    <a:ext uri="{9D8B030D-6E8A-4147-A177-3AD203B41FA5}">
                      <a16:colId xmlns="" xmlns:a16="http://schemas.microsoft.com/office/drawing/2014/main" val="20000"/>
                    </a:ext>
                  </a:extLst>
                </a:gridCol>
              </a:tblGrid>
              <a:tr h="576064">
                <a:tc>
                  <a:txBody>
                    <a:bodyPr/>
                    <a:lstStyle/>
                    <a:p>
                      <a:pPr marL="0" indent="0" algn="just">
                        <a:spcAft>
                          <a:spcPts val="0"/>
                        </a:spcAft>
                        <a:tabLst>
                          <a:tab pos="4024630" algn="l"/>
                          <a:tab pos="4024630" algn="l"/>
                        </a:tabLst>
                      </a:pPr>
                      <a:r>
                        <a:rPr lang="en-US" sz="1800" kern="0" dirty="0">
                          <a:solidFill>
                            <a:srgbClr val="000000"/>
                          </a:solidFill>
                          <a:effectLst/>
                          <a:latin typeface="Times New Roman"/>
                          <a:ea typeface="宋体"/>
                        </a:rPr>
                        <a:t>*portB_PCR_19 &amp;= 0b1111 1111 1111 1111 1111 1000 1111 1111;  //</a:t>
                      </a:r>
                      <a:r>
                        <a:rPr lang="zh-CN" sz="1800" kern="0" dirty="0">
                          <a:solidFill>
                            <a:srgbClr val="000000"/>
                          </a:solidFill>
                          <a:effectLst/>
                          <a:latin typeface="Times New Roman"/>
                          <a:ea typeface="宋体"/>
                        </a:rPr>
                        <a:t>清</a:t>
                      </a:r>
                      <a:r>
                        <a:rPr lang="en-US" sz="1800" kern="0" dirty="0">
                          <a:solidFill>
                            <a:srgbClr val="000000"/>
                          </a:solidFill>
                          <a:effectLst/>
                          <a:latin typeface="Times New Roman"/>
                          <a:ea typeface="宋体"/>
                        </a:rPr>
                        <a:t>MUX</a:t>
                      </a:r>
                      <a:r>
                        <a:rPr lang="zh-CN" sz="1800" kern="0" dirty="0">
                          <a:solidFill>
                            <a:srgbClr val="000000"/>
                          </a:solidFill>
                          <a:effectLst/>
                          <a:latin typeface="Times New Roman"/>
                          <a:ea typeface="宋体"/>
                        </a:rPr>
                        <a:t>位段</a:t>
                      </a:r>
                      <a:endParaRPr lang="zh-CN" sz="1800" kern="100" dirty="0">
                        <a:effectLst/>
                        <a:latin typeface="Times New Roman"/>
                        <a:ea typeface="宋体"/>
                      </a:endParaRPr>
                    </a:p>
                    <a:p>
                      <a:pPr marL="0" indent="0" algn="just">
                        <a:spcAft>
                          <a:spcPts val="0"/>
                        </a:spcAft>
                        <a:tabLst>
                          <a:tab pos="4024630" algn="l"/>
                          <a:tab pos="4024630" algn="l"/>
                        </a:tabLst>
                      </a:pPr>
                      <a:r>
                        <a:rPr lang="en-US" sz="1800" kern="0" dirty="0">
                          <a:solidFill>
                            <a:srgbClr val="000000"/>
                          </a:solidFill>
                          <a:effectLst/>
                          <a:latin typeface="Times New Roman"/>
                          <a:ea typeface="宋体"/>
                        </a:rPr>
                        <a:t>*portB_PCR_19 |= 0b0000 0000 0000 0000 0000 0001 0000 0000; </a:t>
                      </a:r>
                      <a:endParaRPr lang="zh-CN" sz="18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9" name="矩形 8"/>
          <p:cNvSpPr/>
          <p:nvPr/>
        </p:nvSpPr>
        <p:spPr>
          <a:xfrm>
            <a:off x="179512" y="3356992"/>
            <a:ext cx="8557541" cy="1107996"/>
          </a:xfrm>
          <a:prstGeom prst="rect">
            <a:avLst/>
          </a:prstGeom>
        </p:spPr>
        <p:txBody>
          <a:bodyPr wrap="square">
            <a:spAutoFit/>
          </a:bodyPr>
          <a:lstStyle/>
          <a:p>
            <a:pPr marL="342900" indent="-342900" algn="just">
              <a:spcAft>
                <a:spcPts val="0"/>
              </a:spcAft>
              <a:buClr>
                <a:srgbClr val="000099"/>
              </a:buClr>
              <a:buSzPct val="80000"/>
              <a:buFont typeface="Wingdings" panose="05000000000000000000" pitchFamily="2" charset="2"/>
              <a:buChar char="l"/>
            </a:pP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第三步：设置引脚为输出</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通过</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PORTB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的方向寄存器相应位为</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，定义</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PORTB19</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引脚为</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输出。</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注意</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干预一位，不影响其他位的方法。</a:t>
            </a:r>
            <a:endParaRPr lang="zh-CN" altLang="zh-CN" sz="22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200623755"/>
              </p:ext>
            </p:extLst>
          </p:nvPr>
        </p:nvGraphicFramePr>
        <p:xfrm>
          <a:off x="1907704" y="4293096"/>
          <a:ext cx="3384376" cy="304800"/>
        </p:xfrm>
        <a:graphic>
          <a:graphicData uri="http://schemas.openxmlformats.org/drawingml/2006/table">
            <a:tbl>
              <a:tblPr firstRow="1" firstCol="1" bandRow="1"/>
              <a:tblGrid>
                <a:gridCol w="3384376">
                  <a:extLst>
                    <a:ext uri="{9D8B030D-6E8A-4147-A177-3AD203B41FA5}">
                      <a16:colId xmlns="" xmlns:a16="http://schemas.microsoft.com/office/drawing/2014/main" val="20000"/>
                    </a:ext>
                  </a:extLst>
                </a:gridCol>
              </a:tblGrid>
              <a:tr h="0">
                <a:tc>
                  <a:txBody>
                    <a:bodyPr/>
                    <a:lstStyle/>
                    <a:p>
                      <a:pPr indent="266700" algn="just">
                        <a:spcAft>
                          <a:spcPts val="0"/>
                        </a:spcAft>
                        <a:tabLst>
                          <a:tab pos="4024630" algn="l"/>
                          <a:tab pos="4024630" algn="l"/>
                        </a:tabLst>
                      </a:pPr>
                      <a:r>
                        <a:rPr lang="en-US" sz="2000" kern="0" dirty="0">
                          <a:solidFill>
                            <a:srgbClr val="000000"/>
                          </a:solidFill>
                          <a:effectLst/>
                          <a:latin typeface="Times New Roman"/>
                          <a:ea typeface="宋体"/>
                        </a:rPr>
                        <a:t>*</a:t>
                      </a:r>
                      <a:r>
                        <a:rPr lang="en-US" sz="2000" kern="0" dirty="0" err="1">
                          <a:solidFill>
                            <a:srgbClr val="000000"/>
                          </a:solidFill>
                          <a:effectLst/>
                          <a:latin typeface="Times New Roman"/>
                          <a:ea typeface="宋体"/>
                        </a:rPr>
                        <a:t>portB_PDDR</a:t>
                      </a:r>
                      <a:r>
                        <a:rPr lang="en-US" sz="2000" kern="0" dirty="0">
                          <a:solidFill>
                            <a:srgbClr val="000000"/>
                          </a:solidFill>
                          <a:effectLst/>
                          <a:latin typeface="Times New Roman"/>
                          <a:ea typeface="宋体"/>
                        </a:rPr>
                        <a:t> |= (1&lt;&lt;19);</a:t>
                      </a:r>
                      <a:endParaRPr lang="zh-CN" sz="20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22" name="矩形 21"/>
          <p:cNvSpPr/>
          <p:nvPr/>
        </p:nvSpPr>
        <p:spPr>
          <a:xfrm>
            <a:off x="179512" y="4725144"/>
            <a:ext cx="8694258" cy="769441"/>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zh-CN" sz="2200" b="1" dirty="0" smtClean="0">
                <a:latin typeface="黑体" panose="02010609060101010101" pitchFamily="49" charset="-122"/>
                <a:ea typeface="黑体" panose="02010609060101010101" pitchFamily="49" charset="-122"/>
              </a:rPr>
              <a:t>第四步：改变引脚状态</a:t>
            </a:r>
            <a:r>
              <a:rPr lang="zh-CN" altLang="en-US" sz="2200" b="1" dirty="0">
                <a:latin typeface="黑体" panose="02010609060101010101" pitchFamily="49" charset="-122"/>
                <a:ea typeface="黑体" panose="02010609060101010101" pitchFamily="49" charset="-122"/>
              </a:rPr>
              <a:t>；通过</a:t>
            </a:r>
            <a:r>
              <a:rPr lang="en-US" altLang="zh-CN" sz="2200" b="1" dirty="0">
                <a:latin typeface="黑体" panose="02010609060101010101" pitchFamily="49" charset="-122"/>
                <a:ea typeface="黑体" panose="02010609060101010101" pitchFamily="49" charset="-122"/>
              </a:rPr>
              <a:t>PORTB</a:t>
            </a:r>
            <a:r>
              <a:rPr lang="zh-CN" altLang="en-US" sz="2200" b="1" dirty="0">
                <a:latin typeface="黑体" panose="02010609060101010101" pitchFamily="49" charset="-122"/>
                <a:ea typeface="黑体" panose="02010609060101010101" pitchFamily="49" charset="-122"/>
              </a:rPr>
              <a:t>的输出寄存器相应位赋</a:t>
            </a:r>
            <a:r>
              <a:rPr lang="en-US" altLang="zh-CN" sz="2200" b="1" dirty="0">
                <a:latin typeface="黑体" panose="02010609060101010101" pitchFamily="49" charset="-122"/>
                <a:ea typeface="黑体" panose="02010609060101010101" pitchFamily="49" charset="-122"/>
              </a:rPr>
              <a:t>0</a:t>
            </a:r>
            <a:r>
              <a:rPr lang="zh-CN" altLang="en-US" sz="2200" b="1" dirty="0">
                <a:latin typeface="黑体" panose="02010609060101010101" pitchFamily="49" charset="-122"/>
                <a:ea typeface="黑体" panose="02010609060101010101" pitchFamily="49" charset="-122"/>
              </a:rPr>
              <a:t>，使</a:t>
            </a:r>
            <a:r>
              <a:rPr lang="en-US" altLang="zh-CN" sz="2200" b="1" dirty="0">
                <a:latin typeface="黑体" panose="02010609060101010101" pitchFamily="49" charset="-122"/>
                <a:ea typeface="黑体" panose="02010609060101010101" pitchFamily="49" charset="-122"/>
              </a:rPr>
              <a:t>PORTB19</a:t>
            </a:r>
            <a:r>
              <a:rPr lang="zh-CN" altLang="en-US" sz="2200" b="1" dirty="0">
                <a:latin typeface="黑体" panose="02010609060101010101" pitchFamily="49" charset="-122"/>
                <a:ea typeface="黑体" panose="02010609060101010101" pitchFamily="49" charset="-122"/>
              </a:rPr>
              <a:t>引脚输出低</a:t>
            </a:r>
            <a:r>
              <a:rPr lang="zh-CN" altLang="en-US" sz="2200" b="1" dirty="0" smtClean="0">
                <a:latin typeface="黑体" panose="02010609060101010101" pitchFamily="49" charset="-122"/>
                <a:ea typeface="黑体" panose="02010609060101010101" pitchFamily="49" charset="-122"/>
              </a:rPr>
              <a:t>电平。</a:t>
            </a:r>
            <a:endParaRPr lang="zh-CN" altLang="en-US" sz="2200" dirty="0">
              <a:latin typeface="黑体" panose="02010609060101010101" pitchFamily="49" charset="-122"/>
              <a:ea typeface="黑体" panose="02010609060101010101" pitchFamily="49"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1634811126"/>
              </p:ext>
            </p:extLst>
          </p:nvPr>
        </p:nvGraphicFramePr>
        <p:xfrm>
          <a:off x="1887167" y="5661248"/>
          <a:ext cx="3476921" cy="304800"/>
        </p:xfrm>
        <a:graphic>
          <a:graphicData uri="http://schemas.openxmlformats.org/drawingml/2006/table">
            <a:tbl>
              <a:tblPr firstRow="1" firstCol="1" bandRow="1"/>
              <a:tblGrid>
                <a:gridCol w="3476921">
                  <a:extLst>
                    <a:ext uri="{9D8B030D-6E8A-4147-A177-3AD203B41FA5}">
                      <a16:colId xmlns="" xmlns:a16="http://schemas.microsoft.com/office/drawing/2014/main" val="20000"/>
                    </a:ext>
                  </a:extLst>
                </a:gridCol>
              </a:tblGrid>
              <a:tr h="50800">
                <a:tc>
                  <a:txBody>
                    <a:bodyPr/>
                    <a:lstStyle/>
                    <a:p>
                      <a:pPr indent="266700" algn="just">
                        <a:spcAft>
                          <a:spcPts val="0"/>
                        </a:spcAft>
                        <a:tabLst>
                          <a:tab pos="4024630" algn="l"/>
                          <a:tab pos="4024630" algn="l"/>
                        </a:tabLst>
                      </a:pPr>
                      <a:r>
                        <a:rPr lang="en-US" sz="2000" kern="0" dirty="0">
                          <a:solidFill>
                            <a:srgbClr val="000000"/>
                          </a:solidFill>
                          <a:effectLst/>
                          <a:latin typeface="Times New Roman"/>
                          <a:ea typeface="宋体"/>
                        </a:rPr>
                        <a:t>*</a:t>
                      </a:r>
                      <a:r>
                        <a:rPr lang="en-US" sz="2000" kern="0" dirty="0" err="1">
                          <a:solidFill>
                            <a:srgbClr val="000000"/>
                          </a:solidFill>
                          <a:effectLst/>
                          <a:latin typeface="Times New Roman"/>
                          <a:ea typeface="宋体"/>
                        </a:rPr>
                        <a:t>portB_PDO</a:t>
                      </a:r>
                      <a:r>
                        <a:rPr lang="en-US" sz="2000" kern="0" dirty="0">
                          <a:solidFill>
                            <a:srgbClr val="000000"/>
                          </a:solidFill>
                          <a:effectLst/>
                          <a:latin typeface="Times New Roman"/>
                          <a:ea typeface="宋体"/>
                        </a:rPr>
                        <a:t> &amp;=~ (1&lt;&lt;19);</a:t>
                      </a:r>
                      <a:endParaRPr lang="zh-CN" sz="20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507925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19</a:t>
            </a:fld>
            <a:endParaRPr lang="en-US" altLang="zh-CN"/>
          </a:p>
        </p:txBody>
      </p:sp>
      <p:sp>
        <p:nvSpPr>
          <p:cNvPr id="4" name="矩形 3"/>
          <p:cNvSpPr/>
          <p:nvPr/>
        </p:nvSpPr>
        <p:spPr>
          <a:xfrm>
            <a:off x="118913" y="1628800"/>
            <a:ext cx="8618140" cy="3945696"/>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Arial"/>
                <a:ea typeface="黑体" pitchFamily="2" charset="-122"/>
              </a:rPr>
              <a:t>（</a:t>
            </a:r>
            <a:r>
              <a:rPr lang="en-US" altLang="zh-CN" sz="2200" b="1" kern="0" dirty="0">
                <a:solidFill>
                  <a:srgbClr val="000099"/>
                </a:solidFill>
                <a:latin typeface="Arial"/>
                <a:ea typeface="黑体" pitchFamily="2" charset="-122"/>
              </a:rPr>
              <a:t>2</a:t>
            </a:r>
            <a:r>
              <a:rPr lang="zh-CN" altLang="en-US" sz="2200" b="1" kern="0" dirty="0" smtClean="0">
                <a:solidFill>
                  <a:srgbClr val="000099"/>
                </a:solidFill>
                <a:latin typeface="Arial"/>
                <a:ea typeface="黑体" pitchFamily="2" charset="-122"/>
              </a:rPr>
              <a:t>）</a:t>
            </a:r>
            <a:r>
              <a:rPr lang="en-US" altLang="zh-CN" sz="2200" b="1" kern="0" dirty="0" smtClean="0">
                <a:solidFill>
                  <a:srgbClr val="000099"/>
                </a:solidFill>
                <a:latin typeface="Arial"/>
                <a:ea typeface="黑体" pitchFamily="2" charset="-122"/>
              </a:rPr>
              <a:t>GPIO</a:t>
            </a:r>
            <a:r>
              <a:rPr lang="zh-CN" altLang="en-US" sz="2200" b="1" kern="0" dirty="0">
                <a:solidFill>
                  <a:srgbClr val="000099"/>
                </a:solidFill>
                <a:latin typeface="Arial"/>
                <a:ea typeface="黑体" pitchFamily="2" charset="-122"/>
              </a:rPr>
              <a:t>基本编程步骤举例</a:t>
            </a:r>
            <a:r>
              <a:rPr lang="en-US" altLang="zh-CN" sz="2200" b="1" kern="0" dirty="0">
                <a:solidFill>
                  <a:srgbClr val="000099"/>
                </a:solidFill>
                <a:latin typeface="Arial"/>
                <a:ea typeface="黑体" pitchFamily="2" charset="-122"/>
              </a:rPr>
              <a:t>—</a:t>
            </a:r>
            <a:r>
              <a:rPr lang="zh-CN" altLang="en-US" sz="2200" b="1" kern="0" dirty="0">
                <a:solidFill>
                  <a:srgbClr val="000099"/>
                </a:solidFill>
                <a:latin typeface="Arial"/>
                <a:ea typeface="黑体" pitchFamily="2" charset="-122"/>
              </a:rPr>
              <a:t>基本打通</a:t>
            </a:r>
            <a:r>
              <a:rPr lang="zh-CN" altLang="en-US" sz="2200" b="1" kern="0" dirty="0" smtClean="0">
                <a:solidFill>
                  <a:srgbClr val="000099"/>
                </a:solidFill>
                <a:latin typeface="Arial"/>
                <a:ea typeface="黑体" pitchFamily="2" charset="-122"/>
              </a:rPr>
              <a:t>程序</a:t>
            </a:r>
            <a:endParaRPr lang="en-US" altLang="zh-CN" sz="2200" b="1" kern="0" dirty="0" smtClean="0">
              <a:solidFill>
                <a:srgbClr val="000099"/>
              </a:solidFill>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latin typeface="Arial"/>
                <a:ea typeface="黑体" pitchFamily="2" charset="-122"/>
              </a:rPr>
              <a:t>通过以上四步编程，这个</a:t>
            </a:r>
            <a:r>
              <a:rPr lang="zh-CN" altLang="en-US" sz="2400" b="1" kern="0" dirty="0">
                <a:latin typeface="Arial"/>
                <a:ea typeface="黑体" pitchFamily="2" charset="-122"/>
              </a:rPr>
              <a:t>发光二极管就亮起来了。实现了通过程序的方法对硬件的干预！</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学到这里，应该进行实验，通过实验，理解基本原理，学会软件、硬件工具的使用与基本调试方法</a:t>
            </a:r>
            <a:r>
              <a:rPr lang="zh-CN" altLang="en-US" sz="2400" b="1" kern="0" dirty="0" smtClean="0">
                <a:latin typeface="Arial"/>
                <a:ea typeface="黑体" pitchFamily="2" charset="-122"/>
              </a:rPr>
              <a:t>。</a:t>
            </a:r>
            <a:endParaRPr lang="zh-CN" altLang="en-US" sz="2400" b="1" kern="0" dirty="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需要进一步说明的是，这样编程只是为了理解</a:t>
            </a:r>
            <a:r>
              <a:rPr lang="en-US" altLang="zh-CN" sz="2400" b="1" kern="0" dirty="0">
                <a:latin typeface="Arial"/>
                <a:ea typeface="黑体" pitchFamily="2" charset="-122"/>
              </a:rPr>
              <a:t>GPIO</a:t>
            </a:r>
            <a:r>
              <a:rPr lang="zh-CN" altLang="en-US" sz="2400" b="1" kern="0" dirty="0">
                <a:latin typeface="Arial"/>
                <a:ea typeface="黑体" pitchFamily="2" charset="-122"/>
              </a:rPr>
              <a:t>的基本编程方法，实际并不使用。芯片那么多引脚，不可能这样编程，要把对底层硬件的</a:t>
            </a:r>
            <a:r>
              <a:rPr lang="zh-CN" altLang="en-US" sz="2400" b="1" kern="0" dirty="0" smtClean="0">
                <a:latin typeface="Arial"/>
                <a:ea typeface="黑体" pitchFamily="2" charset="-122"/>
              </a:rPr>
              <a:t>操作的代码做成构件，并把</a:t>
            </a:r>
            <a:r>
              <a:rPr lang="zh-CN" altLang="en-US" sz="2400" b="1" kern="0" dirty="0">
                <a:latin typeface="Arial"/>
                <a:ea typeface="黑体" pitchFamily="2" charset="-122"/>
              </a:rPr>
              <a:t>它们封装起来，给出函数名与接口参数，供实际编程时使用</a:t>
            </a:r>
            <a:r>
              <a:rPr lang="zh-CN" altLang="en-US" sz="2400" b="1" kern="0" dirty="0" smtClean="0">
                <a:latin typeface="Arial"/>
                <a:ea typeface="黑体" pitchFamily="2" charset="-122"/>
              </a:rPr>
              <a:t>。</a:t>
            </a:r>
            <a:endParaRPr lang="en-US" altLang="zh-CN" sz="2200" b="1" kern="0" dirty="0" smtClean="0">
              <a:solidFill>
                <a:srgbClr val="000099"/>
              </a:solidFill>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179512" y="1052736"/>
            <a:ext cx="576151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4.2.2  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基本编程步骤与基本打通程序</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2"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Tree>
    <p:extLst>
      <p:ext uri="{BB962C8B-B14F-4D97-AF65-F5344CB8AC3E}">
        <p14:creationId xmlns:p14="http://schemas.microsoft.com/office/powerpoint/2010/main" val="2042389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95536" y="1268760"/>
            <a:ext cx="8208912" cy="5184576"/>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600"/>
              </a:spcBef>
            </a:pPr>
            <a:r>
              <a:rPr lang="zh-CN" altLang="en-US" sz="2400" dirty="0">
                <a:solidFill>
                  <a:schemeClr val="tx1"/>
                </a:solidFill>
                <a:latin typeface="Times New Roman" panose="02020603050405020304" pitchFamily="18" charset="0"/>
                <a:cs typeface="Times New Roman" panose="02020603050405020304" pitchFamily="18" charset="0"/>
              </a:rPr>
              <a:t>本章是全书的重点和难点</a:t>
            </a:r>
            <a:r>
              <a:rPr lang="zh-CN" altLang="en-US" sz="2400" dirty="0" smtClean="0">
                <a:solidFill>
                  <a:schemeClr val="tx1"/>
                </a:solidFill>
                <a:latin typeface="Times New Roman" panose="02020603050405020304" pitchFamily="18" charset="0"/>
                <a:cs typeface="Times New Roman" panose="02020603050405020304" pitchFamily="18" charset="0"/>
              </a:rPr>
              <a:t>之一，需要</a:t>
            </a:r>
            <a:r>
              <a:rPr lang="zh-CN" altLang="en-US" sz="2400" dirty="0">
                <a:solidFill>
                  <a:schemeClr val="tx1"/>
                </a:solidFill>
                <a:latin typeface="Times New Roman" panose="02020603050405020304" pitchFamily="18" charset="0"/>
                <a:cs typeface="Times New Roman" panose="02020603050405020304" pitchFamily="18" charset="0"/>
              </a:rPr>
              <a:t>花功夫透彻理解，达到快速且规范入门的目的</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zh-CN" sz="2400" dirty="0">
                <a:solidFill>
                  <a:schemeClr val="tx1"/>
                </a:solidFill>
                <a:latin typeface="Times New Roman" panose="02020603050405020304" pitchFamily="18" charset="0"/>
                <a:cs typeface="Times New Roman" panose="02020603050405020304" pitchFamily="18" charset="0"/>
              </a:rPr>
              <a:t>本</a:t>
            </a:r>
            <a:r>
              <a:rPr lang="zh-CN" altLang="en-US" sz="2400" dirty="0">
                <a:solidFill>
                  <a:schemeClr val="tx1"/>
                </a:solidFill>
                <a:latin typeface="Times New Roman" panose="02020603050405020304" pitchFamily="18" charset="0"/>
                <a:cs typeface="Times New Roman" panose="02020603050405020304" pitchFamily="18" charset="0"/>
              </a:rPr>
              <a:t>章</a:t>
            </a:r>
            <a:r>
              <a:rPr lang="zh-CN" altLang="zh-CN" sz="2400" dirty="0">
                <a:solidFill>
                  <a:schemeClr val="tx1"/>
                </a:solidFill>
                <a:latin typeface="Times New Roman" panose="02020603050405020304" pitchFamily="18" charset="0"/>
                <a:cs typeface="Times New Roman" panose="02020603050405020304" pitchFamily="18" charset="0"/>
              </a:rPr>
              <a:t>将</a:t>
            </a:r>
            <a:r>
              <a:rPr lang="zh-CN" altLang="en-US" sz="2400" dirty="0">
                <a:solidFill>
                  <a:schemeClr val="tx1"/>
                </a:solidFill>
                <a:latin typeface="Times New Roman" panose="02020603050405020304" pitchFamily="18" charset="0"/>
                <a:cs typeface="Times New Roman" panose="02020603050405020304" pitchFamily="18" charset="0"/>
              </a:rPr>
              <a:t>介绍</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zh-CN" sz="2400" dirty="0">
                <a:solidFill>
                  <a:schemeClr val="tx1"/>
                </a:solidFill>
                <a:latin typeface="Times New Roman" panose="02020603050405020304" pitchFamily="18" charset="0"/>
                <a:cs typeface="Times New Roman" panose="02020603050405020304" pitchFamily="18" charset="0"/>
              </a:rPr>
              <a:t>接口的基本概念，</a:t>
            </a:r>
            <a:r>
              <a:rPr lang="zh-CN" altLang="en-US" sz="2400" dirty="0">
                <a:solidFill>
                  <a:schemeClr val="tx1"/>
                </a:solidFill>
                <a:latin typeface="Times New Roman" panose="02020603050405020304" pitchFamily="18" charset="0"/>
                <a:cs typeface="Times New Roman" panose="02020603050405020304" pitchFamily="18" charset="0"/>
              </a:rPr>
              <a:t>简明扼要给出</a:t>
            </a:r>
            <a:r>
              <a:rPr lang="en-US" altLang="zh-CN" sz="2400" dirty="0">
                <a:solidFill>
                  <a:schemeClr val="tx1"/>
                </a:solidFill>
                <a:latin typeface="Times New Roman" panose="02020603050405020304" pitchFamily="18" charset="0"/>
                <a:cs typeface="Times New Roman" panose="02020603050405020304" pitchFamily="18" charset="0"/>
              </a:rPr>
              <a:t>KL</a:t>
            </a:r>
            <a:r>
              <a:rPr lang="zh-CN" altLang="en-US" sz="2400" dirty="0">
                <a:solidFill>
                  <a:schemeClr val="tx1"/>
                </a:solidFill>
                <a:latin typeface="Times New Roman" panose="02020603050405020304" pitchFamily="18" charset="0"/>
                <a:cs typeface="Times New Roman" panose="02020603050405020304" pitchFamily="18" charset="0"/>
              </a:rPr>
              <a:t>的端口控制模块与</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en-US" sz="2400" dirty="0">
                <a:solidFill>
                  <a:schemeClr val="tx1"/>
                </a:solidFill>
                <a:latin typeface="Times New Roman" panose="02020603050405020304" pitchFamily="18" charset="0"/>
                <a:cs typeface="Times New Roman" panose="02020603050405020304" pitchFamily="18" charset="0"/>
              </a:rPr>
              <a:t>模块的编程结构，阐述设计底层驱动构件的必要性及基本方法，给出第一个构件化编程框架、文件组织、上电启动执行过程分析等。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600"/>
              </a:spcBef>
            </a:pPr>
            <a:r>
              <a:rPr lang="zh-CN" altLang="en-US" sz="2400" dirty="0">
                <a:solidFill>
                  <a:schemeClr val="tx1"/>
                </a:solidFill>
                <a:latin typeface="Times New Roman" panose="02020603050405020304" pitchFamily="18" charset="0"/>
                <a:cs typeface="Times New Roman" panose="02020603050405020304" pitchFamily="18" charset="0"/>
              </a:rPr>
              <a:t>通过</a:t>
            </a:r>
            <a:r>
              <a:rPr lang="zh-CN" altLang="zh-CN" sz="2400" dirty="0">
                <a:solidFill>
                  <a:schemeClr val="tx1"/>
                </a:solidFill>
                <a:latin typeface="Times New Roman" panose="02020603050405020304" pitchFamily="18" charset="0"/>
                <a:cs typeface="Times New Roman" panose="02020603050405020304" pitchFamily="18" charset="0"/>
              </a:rPr>
              <a:t>阐述打通</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zh-CN" sz="2400" dirty="0">
                <a:solidFill>
                  <a:schemeClr val="tx1"/>
                </a:solidFill>
                <a:latin typeface="Times New Roman" panose="02020603050405020304" pitchFamily="18" charset="0"/>
                <a:cs typeface="Times New Roman" panose="02020603050405020304" pitchFamily="18" charset="0"/>
              </a:rPr>
              <a:t>操作原理</a:t>
            </a:r>
            <a:r>
              <a:rPr lang="zh-CN" altLang="en-US" sz="2400" dirty="0">
                <a:solidFill>
                  <a:schemeClr val="tx1"/>
                </a:solidFill>
                <a:latin typeface="Times New Roman" panose="02020603050405020304" pitchFamily="18" charset="0"/>
                <a:cs typeface="Times New Roman" panose="02020603050405020304" pitchFamily="18" charset="0"/>
              </a:rPr>
              <a:t>，</a:t>
            </a:r>
            <a:r>
              <a:rPr lang="zh-CN" altLang="zh-CN" sz="2400" dirty="0">
                <a:solidFill>
                  <a:schemeClr val="tx1"/>
                </a:solidFill>
                <a:latin typeface="Times New Roman" panose="02020603050405020304" pitchFamily="18" charset="0"/>
                <a:cs typeface="Times New Roman" panose="02020603050405020304" pitchFamily="18" charset="0"/>
              </a:rPr>
              <a:t>以</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zh-CN" sz="2400" dirty="0">
                <a:solidFill>
                  <a:schemeClr val="tx1"/>
                </a:solidFill>
                <a:latin typeface="Times New Roman" panose="02020603050405020304" pitchFamily="18" charset="0"/>
                <a:cs typeface="Times New Roman" panose="02020603050405020304" pitchFamily="18" charset="0"/>
              </a:rPr>
              <a:t>为切入点，开启底层驱动的学习之旅。所谓底层驱动，就是如何通过程序直接干预硬件</a:t>
            </a:r>
            <a:r>
              <a:rPr lang="zh-CN" altLang="zh-CN" sz="2400" dirty="0" smtClean="0">
                <a:solidFill>
                  <a:schemeClr val="tx1"/>
                </a:solidFill>
                <a:latin typeface="Times New Roman" panose="02020603050405020304" pitchFamily="18" charset="0"/>
                <a:cs typeface="Times New Roman" panose="02020603050405020304" pitchFamily="18" charset="0"/>
              </a:rPr>
              <a:t>。</a:t>
            </a:r>
            <a:r>
              <a:rPr lang="zh-CN" altLang="zh-CN" sz="2400" dirty="0">
                <a:solidFill>
                  <a:schemeClr val="tx1"/>
                </a:solidFill>
                <a:latin typeface="Times New Roman" panose="02020603050405020304" pitchFamily="18" charset="0"/>
                <a:cs typeface="Times New Roman" panose="02020603050405020304" pitchFamily="18" charset="0"/>
              </a:rPr>
              <a:t>以</a:t>
            </a:r>
            <a:r>
              <a:rPr lang="en-US" altLang="zh-CN" sz="2400" dirty="0">
                <a:solidFill>
                  <a:schemeClr val="tx1"/>
                </a:solidFill>
                <a:latin typeface="Times New Roman" panose="02020603050405020304" pitchFamily="18" charset="0"/>
                <a:cs typeface="Times New Roman" panose="02020603050405020304" pitchFamily="18" charset="0"/>
              </a:rPr>
              <a:t>GPIO</a:t>
            </a:r>
            <a:r>
              <a:rPr lang="zh-CN" altLang="zh-CN" sz="2400" dirty="0">
                <a:solidFill>
                  <a:schemeClr val="tx1"/>
                </a:solidFill>
                <a:latin typeface="Times New Roman" panose="02020603050405020304" pitchFamily="18" charset="0"/>
                <a:cs typeface="Times New Roman" panose="02020603050405020304" pitchFamily="18" charset="0"/>
              </a:rPr>
              <a:t>为例来</a:t>
            </a:r>
            <a:r>
              <a:rPr lang="zh-CN" altLang="zh-CN" sz="2400" dirty="0" smtClean="0">
                <a:solidFill>
                  <a:schemeClr val="tx1"/>
                </a:solidFill>
                <a:latin typeface="Times New Roman" panose="02020603050405020304" pitchFamily="18" charset="0"/>
                <a:cs typeface="Times New Roman" panose="02020603050405020304" pitchFamily="18" charset="0"/>
              </a:rPr>
              <a:t>阐述</a:t>
            </a:r>
            <a:r>
              <a:rPr lang="zh-CN" altLang="en-US" sz="2400" dirty="0" smtClean="0">
                <a:solidFill>
                  <a:schemeClr val="tx1"/>
                </a:solidFill>
                <a:latin typeface="Times New Roman" panose="02020603050405020304" pitchFamily="18" charset="0"/>
                <a:cs typeface="Times New Roman" panose="02020603050405020304" pitchFamily="18" charset="0"/>
              </a:rPr>
              <a:t>驱动</a:t>
            </a:r>
            <a:r>
              <a:rPr lang="zh-CN" altLang="en-US" sz="2400" dirty="0">
                <a:solidFill>
                  <a:schemeClr val="tx1"/>
                </a:solidFill>
                <a:latin typeface="Times New Roman" panose="02020603050405020304" pitchFamily="18" charset="0"/>
                <a:cs typeface="Times New Roman" panose="02020603050405020304" pitchFamily="18" charset="0"/>
              </a:rPr>
              <a:t>构件封装方法与驱动构件封装最基本的规范，然后，利用构件的方法来控制小灯的闪烁，最后给出工程文件组织框架</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1043608" y="260648"/>
            <a:ext cx="4485523"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4</a:t>
            </a:r>
            <a:r>
              <a:rPr lang="zh-CN" altLang="en-US" sz="3200" b="1" dirty="0" smtClean="0">
                <a:solidFill>
                  <a:schemeClr val="bg1"/>
                </a:solidFill>
                <a:latin typeface="华文新魏" panose="02010800040101010101" pitchFamily="2" charset="-122"/>
                <a:ea typeface="华文新魏" panose="02010800040101010101" pitchFamily="2" charset="-122"/>
              </a:rPr>
              <a:t>章  </a:t>
            </a:r>
            <a:r>
              <a:rPr lang="en-US" altLang="zh-CN" sz="3200" b="1" dirty="0" smtClean="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及程序框架</a:t>
            </a:r>
          </a:p>
        </p:txBody>
      </p:sp>
      <p:sp>
        <p:nvSpPr>
          <p:cNvPr id="6" name="灯片编号占位符 5"/>
          <p:cNvSpPr>
            <a:spLocks noGrp="1"/>
          </p:cNvSpPr>
          <p:nvPr>
            <p:ph type="sldNum" sz="quarter" idx="11"/>
          </p:nvPr>
        </p:nvSpPr>
        <p:spPr/>
        <p:txBody>
          <a:bodyPr/>
          <a:lstStyle/>
          <a:p>
            <a:fld id="{EC6778B1-67D4-4AA3-8FD6-2E505E694FD9}" type="slidenum">
              <a:rPr lang="en-US" altLang="zh-CN" smtClean="0"/>
              <a:pPr/>
              <a:t>2</a:t>
            </a:fld>
            <a:endParaRPr lang="en-US" altLang="zh-CN"/>
          </a:p>
        </p:txBody>
      </p:sp>
    </p:spTree>
    <p:extLst>
      <p:ext uri="{BB962C8B-B14F-4D97-AF65-F5344CB8AC3E}">
        <p14:creationId xmlns:p14="http://schemas.microsoft.com/office/powerpoint/2010/main" val="510254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6681637"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4.2 </a:t>
            </a:r>
            <a:r>
              <a:rPr lang="zh-CN" altLang="en-US" sz="2800" b="1" dirty="0">
                <a:solidFill>
                  <a:schemeClr val="bg1"/>
                </a:solidFill>
                <a:latin typeface="华文新魏" panose="02010800040101010101" pitchFamily="2" charset="-122"/>
                <a:ea typeface="华文新魏" panose="02010800040101010101" pitchFamily="2" charset="-122"/>
              </a:rPr>
              <a:t>端口控制模块与</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5" name="矩形 4"/>
          <p:cNvSpPr/>
          <p:nvPr/>
        </p:nvSpPr>
        <p:spPr>
          <a:xfrm>
            <a:off x="971600" y="815707"/>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20</a:t>
            </a:fld>
            <a:endParaRPr lang="en-US" altLang="zh-CN"/>
          </a:p>
        </p:txBody>
      </p:sp>
      <p:sp>
        <p:nvSpPr>
          <p:cNvPr id="11" name="矩形 10"/>
          <p:cNvSpPr/>
          <p:nvPr/>
        </p:nvSpPr>
        <p:spPr>
          <a:xfrm>
            <a:off x="850454" y="1339989"/>
            <a:ext cx="7901433" cy="4478149"/>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）引脚复用</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）寄存器</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）数字</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）模拟</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）引脚</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驱动能力</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）输出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）数据</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方向</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寄存器</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）清除寄存器某位</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）置位</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寄存器某</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位</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09582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21</a:t>
            </a:fld>
            <a:endParaRPr lang="en-US" altLang="zh-CN"/>
          </a:p>
        </p:txBody>
      </p:sp>
      <p:sp>
        <p:nvSpPr>
          <p:cNvPr id="4" name="矩形 3"/>
          <p:cNvSpPr/>
          <p:nvPr/>
        </p:nvSpPr>
        <p:spPr>
          <a:xfrm>
            <a:off x="307185" y="1397417"/>
            <a:ext cx="8606628" cy="1959575"/>
          </a:xfrm>
          <a:prstGeom prst="rect">
            <a:avLst/>
          </a:prstGeom>
        </p:spPr>
        <p:txBody>
          <a:bodyPr wrap="square">
            <a:spAutoFit/>
          </a:bodyPr>
          <a:lstStyle/>
          <a:p>
            <a:pPr lvl="0" algn="just" eaLnBrk="0" hangingPunct="0">
              <a:lnSpc>
                <a:spcPct val="130000"/>
              </a:lnSpc>
              <a:spcBef>
                <a:spcPts val="0"/>
              </a:spcBef>
              <a:buClr>
                <a:srgbClr val="00007D"/>
              </a:buClr>
              <a:buSzPct val="75000"/>
              <a:defRPr/>
            </a:pPr>
            <a:r>
              <a:rPr lang="en-US" altLang="zh-CN" sz="2400" b="1" kern="0" dirty="0" smtClean="0">
                <a:latin typeface="Arial"/>
                <a:ea typeface="黑体" pitchFamily="2" charset="-122"/>
              </a:rPr>
              <a:t>1</a:t>
            </a:r>
            <a:r>
              <a:rPr lang="zh-CN" altLang="en-US" sz="2400" b="1" kern="0" dirty="0" smtClean="0">
                <a:latin typeface="Arial"/>
                <a:ea typeface="黑体" pitchFamily="2" charset="-122"/>
              </a:rPr>
              <a:t>、端口与引脚的关系？</a:t>
            </a:r>
            <a:endParaRPr lang="en-US" altLang="zh-CN" sz="2400" b="1" kern="0" dirty="0" smtClean="0">
              <a:latin typeface="Arial"/>
              <a:ea typeface="黑体" pitchFamily="2" charset="-122"/>
            </a:endParaRPr>
          </a:p>
          <a:p>
            <a:pPr marL="514350" lvl="0" indent="-514350" algn="just" eaLnBrk="0" hangingPunct="0">
              <a:lnSpc>
                <a:spcPct val="130000"/>
              </a:lnSpc>
              <a:spcBef>
                <a:spcPts val="0"/>
              </a:spcBef>
              <a:buClr>
                <a:srgbClr val="00007D"/>
              </a:buClr>
              <a:buSzPct val="75000"/>
              <a:defRPr/>
            </a:pPr>
            <a:r>
              <a:rPr lang="en-US" altLang="zh-CN" sz="2400" b="1" kern="0" dirty="0" smtClean="0">
                <a:latin typeface="Arial"/>
                <a:ea typeface="黑体" pitchFamily="2" charset="-122"/>
              </a:rPr>
              <a:t>2</a:t>
            </a:r>
            <a:r>
              <a:rPr lang="zh-CN" altLang="en-US" sz="2400" b="1" kern="0" dirty="0">
                <a:latin typeface="Arial"/>
                <a:ea typeface="黑体" pitchFamily="2" charset="-122"/>
              </a:rPr>
              <a:t>、</a:t>
            </a:r>
            <a:r>
              <a:rPr lang="zh-CN" altLang="en-US" sz="2400" b="1" kern="0" dirty="0" smtClean="0">
                <a:latin typeface="Arial"/>
                <a:ea typeface="黑体" pitchFamily="2" charset="-122"/>
              </a:rPr>
              <a:t>引脚具有复用功能，在具体使用时，只能使用一种功能，如何定义其功能？</a:t>
            </a:r>
            <a:endParaRPr lang="en-US" altLang="zh-CN" sz="2400" b="1" kern="0" dirty="0" smtClean="0">
              <a:latin typeface="Arial"/>
              <a:ea typeface="黑体" pitchFamily="2" charset="-122"/>
            </a:endParaRPr>
          </a:p>
          <a:p>
            <a:pPr marL="514350" lvl="0" indent="-514350" algn="just" eaLnBrk="0" hangingPunct="0">
              <a:lnSpc>
                <a:spcPct val="130000"/>
              </a:lnSpc>
              <a:spcBef>
                <a:spcPts val="0"/>
              </a:spcBef>
              <a:buClr>
                <a:srgbClr val="00007D"/>
              </a:buClr>
              <a:buSzPct val="75000"/>
              <a:defRPr/>
            </a:pPr>
            <a:r>
              <a:rPr lang="en-US" altLang="zh-CN" sz="2400" b="1" kern="0" dirty="0" smtClean="0">
                <a:latin typeface="Arial"/>
                <a:ea typeface="黑体" pitchFamily="2" charset="-122"/>
              </a:rPr>
              <a:t>3</a:t>
            </a:r>
            <a:r>
              <a:rPr lang="zh-CN" altLang="en-US" sz="2400" b="1" kern="0" dirty="0" smtClean="0">
                <a:latin typeface="Arial"/>
                <a:ea typeface="黑体" pitchFamily="2" charset="-122"/>
              </a:rPr>
              <a:t>、当引脚</a:t>
            </a:r>
            <a:r>
              <a:rPr lang="zh-CN" altLang="en-US" sz="2400" b="1" kern="0" dirty="0">
                <a:latin typeface="Arial"/>
                <a:ea typeface="黑体" pitchFamily="2" charset="-122"/>
              </a:rPr>
              <a:t>被定义为</a:t>
            </a:r>
            <a:r>
              <a:rPr lang="en-US" altLang="zh-CN" sz="2400" b="1" kern="0" dirty="0">
                <a:latin typeface="Arial"/>
                <a:ea typeface="黑体" pitchFamily="2" charset="-122"/>
              </a:rPr>
              <a:t>GPIO</a:t>
            </a:r>
            <a:r>
              <a:rPr lang="zh-CN" altLang="en-US" sz="2400" b="1" kern="0" dirty="0">
                <a:latin typeface="Arial"/>
                <a:ea typeface="黑体" pitchFamily="2" charset="-122"/>
              </a:rPr>
              <a:t>引脚后</a:t>
            </a:r>
            <a:r>
              <a:rPr lang="zh-CN" altLang="en-US" sz="2400" b="1" kern="0" dirty="0" smtClean="0">
                <a:latin typeface="Arial"/>
                <a:ea typeface="黑体" pitchFamily="2" charset="-122"/>
              </a:rPr>
              <a:t>，如何对其进行编程操作？</a:t>
            </a:r>
            <a:endParaRPr lang="en-US" altLang="zh-CN" sz="2400" b="1" kern="0" dirty="0">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871581" y="886545"/>
            <a:ext cx="1805302"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Tree>
    <p:extLst>
      <p:ext uri="{BB962C8B-B14F-4D97-AF65-F5344CB8AC3E}">
        <p14:creationId xmlns:p14="http://schemas.microsoft.com/office/powerpoint/2010/main" val="3940166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22</a:t>
            </a:fld>
            <a:endParaRPr lang="en-US" altLang="zh-CN"/>
          </a:p>
        </p:txBody>
      </p:sp>
      <p:sp>
        <p:nvSpPr>
          <p:cNvPr id="4" name="矩形 3"/>
          <p:cNvSpPr/>
          <p:nvPr/>
        </p:nvSpPr>
        <p:spPr>
          <a:xfrm>
            <a:off x="307185" y="1594183"/>
            <a:ext cx="8606628" cy="4715137"/>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400" b="1" kern="0" dirty="0" smtClean="0">
                <a:latin typeface="Arial"/>
                <a:ea typeface="黑体" pitchFamily="2" charset="-122"/>
              </a:rPr>
              <a:t>1</a:t>
            </a:r>
            <a:r>
              <a:rPr lang="zh-CN" altLang="en-US" sz="2400" b="1" kern="0" dirty="0" smtClean="0">
                <a:latin typeface="Arial"/>
                <a:ea typeface="黑体" pitchFamily="2" charset="-122"/>
              </a:rPr>
              <a:t>、端口与引脚的关系？</a:t>
            </a:r>
            <a:endParaRPr lang="en-US" altLang="zh-CN" sz="2400" b="1" kern="0" dirty="0" smtClean="0">
              <a:latin typeface="Arial"/>
              <a:ea typeface="黑体" pitchFamily="2" charset="-122"/>
            </a:endParaRPr>
          </a:p>
          <a:p>
            <a:pPr lvl="0" algn="just" eaLnBrk="0" hangingPunct="0">
              <a:lnSpc>
                <a:spcPct val="110000"/>
              </a:lnSpc>
              <a:spcBef>
                <a:spcPts val="0"/>
              </a:spcBef>
              <a:buClr>
                <a:srgbClr val="00007D"/>
              </a:buClr>
              <a:buSzPct val="75000"/>
              <a:defRPr/>
            </a:pPr>
            <a:r>
              <a:rPr lang="zh-CN" altLang="en-US" sz="2400" b="1" kern="0" dirty="0" smtClean="0">
                <a:solidFill>
                  <a:srgbClr val="000099"/>
                </a:solidFill>
                <a:latin typeface="Arial"/>
                <a:ea typeface="黑体" pitchFamily="2" charset="-122"/>
              </a:rPr>
              <a:t>答：引脚是</a:t>
            </a:r>
            <a:r>
              <a:rPr lang="en-US" altLang="zh-CN" sz="2400" b="1" kern="0" dirty="0" smtClean="0">
                <a:solidFill>
                  <a:srgbClr val="000099"/>
                </a:solidFill>
                <a:latin typeface="Arial"/>
                <a:ea typeface="黑体" pitchFamily="2" charset="-122"/>
              </a:rPr>
              <a:t>MCU</a:t>
            </a:r>
            <a:r>
              <a:rPr lang="zh-CN" altLang="en-US" sz="2400" b="1" kern="0" dirty="0" smtClean="0">
                <a:solidFill>
                  <a:srgbClr val="000099"/>
                </a:solidFill>
                <a:latin typeface="Arial"/>
                <a:ea typeface="黑体" pitchFamily="2" charset="-122"/>
              </a:rPr>
              <a:t>芯片提供的最基本的对外接口，而端口是把几个引脚组合起来构成某种功能口，如串口等。</a:t>
            </a:r>
            <a:endParaRPr lang="en-US" altLang="zh-CN" sz="2400" b="1" kern="0" dirty="0" smtClean="0">
              <a:solidFill>
                <a:srgbClr val="000099"/>
              </a:solidFill>
              <a:latin typeface="Arial"/>
              <a:ea typeface="黑体" pitchFamily="2" charset="-122"/>
            </a:endParaRPr>
          </a:p>
          <a:p>
            <a:pPr marL="514350" lvl="0" indent="-514350" algn="just" eaLnBrk="0" hangingPunct="0">
              <a:lnSpc>
                <a:spcPct val="110000"/>
              </a:lnSpc>
              <a:spcBef>
                <a:spcPts val="600"/>
              </a:spcBef>
              <a:buClr>
                <a:srgbClr val="00007D"/>
              </a:buClr>
              <a:buSzPct val="75000"/>
              <a:defRPr/>
            </a:pPr>
            <a:r>
              <a:rPr lang="en-US" altLang="zh-CN" sz="2400" b="1" kern="0" dirty="0" smtClean="0">
                <a:latin typeface="Arial"/>
                <a:ea typeface="黑体" pitchFamily="2" charset="-122"/>
              </a:rPr>
              <a:t>2</a:t>
            </a:r>
            <a:r>
              <a:rPr lang="zh-CN" altLang="en-US" sz="2400" b="1" kern="0" dirty="0">
                <a:latin typeface="Arial"/>
                <a:ea typeface="黑体" pitchFamily="2" charset="-122"/>
              </a:rPr>
              <a:t>、</a:t>
            </a:r>
            <a:r>
              <a:rPr lang="zh-CN" altLang="en-US" sz="2400" b="1" kern="0" dirty="0" smtClean="0">
                <a:latin typeface="Arial"/>
                <a:ea typeface="黑体" pitchFamily="2" charset="-122"/>
              </a:rPr>
              <a:t>引脚具有复用功能，在具体使用时，只能使用一种功能，如何定义其功能？</a:t>
            </a:r>
            <a:endParaRPr lang="en-US" altLang="zh-CN" sz="2400" b="1" kern="0" dirty="0" smtClean="0">
              <a:latin typeface="Arial"/>
              <a:ea typeface="黑体" pitchFamily="2" charset="-122"/>
            </a:endParaRPr>
          </a:p>
          <a:p>
            <a:pPr marL="514350" lvl="0" indent="-514350" algn="just" eaLnBrk="0" hangingPunct="0">
              <a:lnSpc>
                <a:spcPct val="110000"/>
              </a:lnSpc>
              <a:spcBef>
                <a:spcPts val="0"/>
              </a:spcBef>
              <a:buClr>
                <a:srgbClr val="00007D"/>
              </a:buClr>
              <a:buSzPct val="75000"/>
              <a:defRPr/>
            </a:pPr>
            <a:r>
              <a:rPr lang="zh-CN" altLang="en-US" sz="2400" b="1" kern="0" dirty="0" smtClean="0">
                <a:solidFill>
                  <a:srgbClr val="000099"/>
                </a:solidFill>
                <a:latin typeface="Arial"/>
                <a:ea typeface="黑体" pitchFamily="2" charset="-122"/>
              </a:rPr>
              <a:t>答：通过引脚</a:t>
            </a:r>
            <a:r>
              <a:rPr lang="zh-CN" altLang="en-US" sz="2400" b="1" kern="0" dirty="0">
                <a:solidFill>
                  <a:srgbClr val="000099"/>
                </a:solidFill>
                <a:latin typeface="Arial"/>
                <a:ea typeface="黑体" pitchFamily="2" charset="-122"/>
              </a:rPr>
              <a:t>控制</a:t>
            </a:r>
            <a:r>
              <a:rPr lang="zh-CN" altLang="en-US" sz="2400" b="1" kern="0" dirty="0" smtClean="0">
                <a:solidFill>
                  <a:srgbClr val="000099"/>
                </a:solidFill>
                <a:latin typeface="Arial"/>
                <a:ea typeface="黑体" pitchFamily="2" charset="-122"/>
              </a:rPr>
              <a:t>寄存器定义其功能。</a:t>
            </a:r>
            <a:endParaRPr lang="en-US" altLang="zh-CN" sz="2400" b="1" kern="0" dirty="0" smtClean="0">
              <a:solidFill>
                <a:srgbClr val="000099"/>
              </a:solidFill>
              <a:latin typeface="Arial"/>
              <a:ea typeface="黑体" pitchFamily="2" charset="-122"/>
            </a:endParaRPr>
          </a:p>
          <a:p>
            <a:pPr marL="514350" lvl="0" indent="-514350" algn="just" eaLnBrk="0" hangingPunct="0">
              <a:lnSpc>
                <a:spcPct val="110000"/>
              </a:lnSpc>
              <a:spcBef>
                <a:spcPts val="600"/>
              </a:spcBef>
              <a:buClr>
                <a:srgbClr val="00007D"/>
              </a:buClr>
              <a:buSzPct val="75000"/>
              <a:defRPr/>
            </a:pPr>
            <a:r>
              <a:rPr lang="en-US" altLang="zh-CN" sz="2400" b="1" kern="0" dirty="0" smtClean="0">
                <a:latin typeface="Arial"/>
                <a:ea typeface="黑体" pitchFamily="2" charset="-122"/>
              </a:rPr>
              <a:t>3</a:t>
            </a:r>
            <a:r>
              <a:rPr lang="zh-CN" altLang="en-US" sz="2400" b="1" kern="0" dirty="0" smtClean="0">
                <a:latin typeface="Arial"/>
                <a:ea typeface="黑体" pitchFamily="2" charset="-122"/>
              </a:rPr>
              <a:t>、当引脚</a:t>
            </a:r>
            <a:r>
              <a:rPr lang="zh-CN" altLang="en-US" sz="2400" b="1" kern="0" dirty="0">
                <a:latin typeface="Arial"/>
                <a:ea typeface="黑体" pitchFamily="2" charset="-122"/>
              </a:rPr>
              <a:t>被定义为</a:t>
            </a:r>
            <a:r>
              <a:rPr lang="en-US" altLang="zh-CN" sz="2400" b="1" kern="0" dirty="0">
                <a:latin typeface="Arial"/>
                <a:ea typeface="黑体" pitchFamily="2" charset="-122"/>
              </a:rPr>
              <a:t>GPIO</a:t>
            </a:r>
            <a:r>
              <a:rPr lang="zh-CN" altLang="en-US" sz="2400" b="1" kern="0" dirty="0">
                <a:latin typeface="Arial"/>
                <a:ea typeface="黑体" pitchFamily="2" charset="-122"/>
              </a:rPr>
              <a:t>引脚后</a:t>
            </a:r>
            <a:r>
              <a:rPr lang="zh-CN" altLang="en-US" sz="2400" b="1" kern="0" dirty="0" smtClean="0">
                <a:latin typeface="Arial"/>
                <a:ea typeface="黑体" pitchFamily="2" charset="-122"/>
              </a:rPr>
              <a:t>，如何对其进行编程操作？</a:t>
            </a:r>
            <a:endParaRPr lang="en-US" altLang="zh-CN" sz="2400" b="1" kern="0" dirty="0" smtClean="0">
              <a:latin typeface="Arial"/>
              <a:ea typeface="黑体" pitchFamily="2" charset="-122"/>
            </a:endParaRPr>
          </a:p>
          <a:p>
            <a:pPr marL="514350" lvl="0" indent="-514350" algn="just" eaLnBrk="0" hangingPunct="0">
              <a:lnSpc>
                <a:spcPct val="110000"/>
              </a:lnSpc>
              <a:spcBef>
                <a:spcPts val="0"/>
              </a:spcBef>
              <a:buClr>
                <a:srgbClr val="00007D"/>
              </a:buClr>
              <a:buSzPct val="75000"/>
              <a:defRPr/>
            </a:pPr>
            <a:r>
              <a:rPr lang="zh-CN" altLang="en-US" sz="2400" b="1" kern="0" dirty="0" smtClean="0">
                <a:solidFill>
                  <a:srgbClr val="000099"/>
                </a:solidFill>
                <a:latin typeface="Arial"/>
                <a:ea typeface="黑体" pitchFamily="2" charset="-122"/>
              </a:rPr>
              <a:t>答：通过</a:t>
            </a:r>
            <a:r>
              <a:rPr lang="en-US" altLang="zh-CN" sz="2400" b="1" kern="0" dirty="0">
                <a:solidFill>
                  <a:srgbClr val="000099"/>
                </a:solidFill>
                <a:latin typeface="Arial"/>
                <a:ea typeface="黑体" pitchFamily="2" charset="-122"/>
              </a:rPr>
              <a:t>GPIO</a:t>
            </a:r>
            <a:r>
              <a:rPr lang="zh-CN" altLang="en-US" sz="2400" b="1" kern="0" dirty="0">
                <a:solidFill>
                  <a:srgbClr val="000099"/>
                </a:solidFill>
                <a:latin typeface="Arial"/>
                <a:ea typeface="黑体" pitchFamily="2" charset="-122"/>
              </a:rPr>
              <a:t>模块寄存器</a:t>
            </a:r>
            <a:r>
              <a:rPr lang="zh-CN" altLang="en-US" sz="2400" b="1" kern="0" dirty="0" smtClean="0">
                <a:solidFill>
                  <a:srgbClr val="000099"/>
                </a:solidFill>
                <a:latin typeface="Arial"/>
                <a:ea typeface="黑体" pitchFamily="2" charset="-122"/>
              </a:rPr>
              <a:t>进行编程操作。</a:t>
            </a:r>
            <a:endParaRPr lang="en-US" altLang="zh-CN" sz="2400" b="1" kern="0" dirty="0" smtClean="0">
              <a:solidFill>
                <a:srgbClr val="000099"/>
              </a:solidFill>
              <a:latin typeface="Arial"/>
              <a:ea typeface="黑体" pitchFamily="2" charset="-122"/>
            </a:endParaRPr>
          </a:p>
          <a:p>
            <a:pPr marL="514350" lvl="0" indent="-514350" algn="just" eaLnBrk="0" hangingPunct="0">
              <a:lnSpc>
                <a:spcPct val="110000"/>
              </a:lnSpc>
              <a:spcBef>
                <a:spcPts val="0"/>
              </a:spcBef>
              <a:buClr>
                <a:srgbClr val="00007D"/>
              </a:buClr>
              <a:buSzPct val="75000"/>
              <a:defRPr/>
            </a:pPr>
            <a:endParaRPr lang="zh-CN" altLang="en-US" sz="2400" b="1" kern="0" dirty="0">
              <a:latin typeface="Arial"/>
              <a:ea typeface="黑体" pitchFamily="2" charset="-122"/>
            </a:endParaRPr>
          </a:p>
          <a:p>
            <a:pPr marL="514350" lvl="0" indent="-514350" algn="just" eaLnBrk="0" hangingPunct="0">
              <a:lnSpc>
                <a:spcPct val="110000"/>
              </a:lnSpc>
              <a:spcBef>
                <a:spcPts val="0"/>
              </a:spcBef>
              <a:buClr>
                <a:srgbClr val="00007D"/>
              </a:buClr>
              <a:buSzPct val="75000"/>
              <a:defRPr/>
            </a:pPr>
            <a:endParaRPr lang="en-US" altLang="zh-CN" sz="2400" b="1" kern="0" dirty="0" smtClean="0">
              <a:latin typeface="Arial"/>
              <a:ea typeface="黑体" pitchFamily="2" charset="-122"/>
            </a:endParaRPr>
          </a:p>
          <a:p>
            <a:pPr marL="514350" lvl="0" indent="-514350" algn="just" eaLnBrk="0" hangingPunct="0">
              <a:lnSpc>
                <a:spcPct val="110000"/>
              </a:lnSpc>
              <a:spcBef>
                <a:spcPts val="0"/>
              </a:spcBef>
              <a:buClr>
                <a:srgbClr val="00007D"/>
              </a:buClr>
              <a:buSzPct val="75000"/>
              <a:defRPr/>
            </a:pPr>
            <a:endParaRPr lang="en-US" altLang="zh-CN" sz="2400" b="1" kern="0" dirty="0">
              <a:latin typeface="Arial"/>
              <a:ea typeface="黑体" pitchFamily="2" charset="-122"/>
            </a:endParaRPr>
          </a:p>
        </p:txBody>
      </p:sp>
      <p:sp>
        <p:nvSpPr>
          <p:cNvPr id="8" name="矩形 7"/>
          <p:cNvSpPr/>
          <p:nvPr/>
        </p:nvSpPr>
        <p:spPr>
          <a:xfrm>
            <a:off x="899592" y="260648"/>
            <a:ext cx="753764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4.2 </a:t>
            </a:r>
            <a:r>
              <a:rPr lang="zh-CN" altLang="en-US" sz="3200" b="1" dirty="0" smtClean="0">
                <a:solidFill>
                  <a:schemeClr val="bg1"/>
                </a:solidFill>
                <a:latin typeface="华文新魏" panose="02010800040101010101" pitchFamily="2" charset="-122"/>
                <a:ea typeface="华文新魏" panose="02010800040101010101" pitchFamily="2" charset="-122"/>
              </a:rPr>
              <a:t>端口</a:t>
            </a:r>
            <a:r>
              <a:rPr lang="zh-CN" altLang="en-US" sz="3200" b="1" dirty="0">
                <a:solidFill>
                  <a:schemeClr val="bg1"/>
                </a:solidFill>
                <a:latin typeface="华文新魏" panose="02010800040101010101" pitchFamily="2" charset="-122"/>
                <a:ea typeface="华文新魏" panose="02010800040101010101" pitchFamily="2" charset="-122"/>
              </a:rPr>
              <a:t>控制模块与</a:t>
            </a:r>
            <a:r>
              <a:rPr lang="en-US" altLang="zh-CN" sz="3200" b="1" dirty="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2843808" y="886545"/>
            <a:ext cx="3248005" cy="523220"/>
          </a:xfrm>
          <a:prstGeom prst="rect">
            <a:avLst/>
          </a:prstGeom>
        </p:spPr>
        <p:txBody>
          <a:bodyPr wrap="none">
            <a:spAutoFit/>
          </a:bodyPr>
          <a:lstStyle/>
          <a:p>
            <a:r>
              <a:rPr lang="en-US" altLang="zh-CN" sz="2800" b="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Tree>
    <p:extLst>
      <p:ext uri="{BB962C8B-B14F-4D97-AF65-F5344CB8AC3E}">
        <p14:creationId xmlns:p14="http://schemas.microsoft.com/office/powerpoint/2010/main" val="3608296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23</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35496" y="836712"/>
            <a:ext cx="9036496"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4.3.1 </a:t>
            </a:r>
            <a:r>
              <a:rPr lang="zh-CN"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驱动构件的必要性及</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07504" y="1340768"/>
            <a:ext cx="8837658" cy="5201424"/>
          </a:xfrm>
          <a:prstGeom prst="rect">
            <a:avLst/>
          </a:prstGeom>
        </p:spPr>
        <p:txBody>
          <a:bodyPr wrap="square">
            <a:spAutoFit/>
          </a:bodyPr>
          <a:lstStyle/>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驱动构件的</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必要性</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软件构件</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Software component</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）技术的出现，为实现软件构件的工业化生产提供了理论与技术基石</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在嵌入式软件开发中，利用</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软件构件</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技术，可有效提高编程效率，并且使得程序更加规范。将底层驱动封装构件，可减少重复劳动，使应用程序开发者，能够更多关注软件优化与稳定性</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以</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为例，它有</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61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个引脚可以作为</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，分布在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个端口，不可能使用直接地址去操作相关寄存器，那样无法实现软件移植与复用。应该把对</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的操作封装成构件，通过函数调用与传参的方式实现对引脚的干预与状态获取，这样软件才便于维护与</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移植。</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因此</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十分必要。同时，底层驱动构件的封装，也为在操作系统下对底层硬件的操作提供了</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基础。</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41875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24</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35496" y="836712"/>
            <a:ext cx="9036496"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4.3.1 </a:t>
            </a:r>
            <a:r>
              <a:rPr lang="zh-CN"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驱动构件的必要性及</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07504" y="1268760"/>
            <a:ext cx="8837658" cy="2985433"/>
          </a:xfrm>
          <a:prstGeom prst="rect">
            <a:avLst/>
          </a:prstGeom>
        </p:spPr>
        <p:txBody>
          <a:bodyPr wrap="square">
            <a:spAutoFit/>
          </a:bodyPr>
          <a:lstStyle/>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构件的设计必须需要遵循一定的规范，需要进行封装要点分析，即分析应该设计哪些函数以及函数的入口参数是什么</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首先是模块初始化</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模块的引脚可以复用为不同的功能，在初始化时要先</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某一引脚的功能</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，然后还需要</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引脚是</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输入还是输出</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，若是输出，还需设置其初始状态，这些信息必须通过参数传递进来，初始化功能一般不需要返回值，由此可以得出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模块初始化函数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原型。</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102313332"/>
              </p:ext>
            </p:extLst>
          </p:nvPr>
        </p:nvGraphicFramePr>
        <p:xfrm>
          <a:off x="539552" y="4221088"/>
          <a:ext cx="8496944" cy="2438400"/>
        </p:xfrm>
        <a:graphic>
          <a:graphicData uri="http://schemas.openxmlformats.org/drawingml/2006/table">
            <a:tbl>
              <a:tblPr firstRow="1" firstCol="1" bandRow="1"/>
              <a:tblGrid>
                <a:gridCol w="8496944">
                  <a:extLst>
                    <a:ext uri="{9D8B030D-6E8A-4147-A177-3AD203B41FA5}">
                      <a16:colId xmlns="" xmlns:a16="http://schemas.microsoft.com/office/drawing/2014/main" val="20000"/>
                    </a:ext>
                  </a:extLst>
                </a:gridCol>
              </a:tblGrid>
              <a:tr h="2055708">
                <a:tc>
                  <a:txBody>
                    <a:bodyPr/>
                    <a:lstStyle/>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函数名称：</a:t>
                      </a:r>
                      <a:r>
                        <a:rPr lang="en-US" sz="1600" kern="0" dirty="0" err="1">
                          <a:effectLst/>
                          <a:latin typeface="Times New Roman"/>
                          <a:ea typeface="宋体"/>
                          <a:cs typeface="Times New Roman"/>
                        </a:rPr>
                        <a:t>gpio_init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函数返回：无</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参数说明：</a:t>
                      </a:r>
                      <a:r>
                        <a:rPr lang="en-US" sz="1600" kern="0" dirty="0" err="1">
                          <a:effectLst/>
                          <a:latin typeface="Times New Roman"/>
                          <a:ea typeface="宋体"/>
                          <a:cs typeface="Times New Roman"/>
                        </a:rPr>
                        <a:t>port_pin</a:t>
                      </a:r>
                      <a:r>
                        <a:rPr lang="zh-CN" sz="1600" kern="0" dirty="0">
                          <a:effectLst/>
                          <a:latin typeface="Times New Roman"/>
                          <a:ea typeface="宋体"/>
                          <a:cs typeface="Times New Roman"/>
                        </a:rPr>
                        <a:t>：</a:t>
                      </a:r>
                      <a:r>
                        <a:rPr lang="en-US" sz="1600" kern="0" dirty="0">
                          <a:effectLst/>
                          <a:latin typeface="Times New Roman"/>
                          <a:ea typeface="宋体"/>
                          <a:cs typeface="Times New Roman"/>
                        </a:rPr>
                        <a:t>(</a:t>
                      </a:r>
                      <a:r>
                        <a:rPr lang="zh-CN" sz="1600" kern="0" dirty="0">
                          <a:effectLst/>
                          <a:latin typeface="Times New Roman"/>
                          <a:ea typeface="宋体"/>
                          <a:cs typeface="Times New Roman"/>
                        </a:rPr>
                        <a:t>端口号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引脚号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（如：</a:t>
                      </a:r>
                      <a:r>
                        <a:rPr lang="en-US" sz="1600" kern="0" dirty="0">
                          <a:effectLst/>
                          <a:latin typeface="Times New Roman"/>
                          <a:ea typeface="宋体"/>
                          <a:cs typeface="Times New Roman"/>
                        </a:rPr>
                        <a:t>(PTB_NUM)|(9) </a:t>
                      </a:r>
                      <a:r>
                        <a:rPr lang="zh-CN" sz="1600" kern="0" dirty="0">
                          <a:effectLst/>
                          <a:latin typeface="Times New Roman"/>
                          <a:ea typeface="宋体"/>
                          <a:cs typeface="Times New Roman"/>
                        </a:rPr>
                        <a:t>表示为</a:t>
                      </a:r>
                      <a:r>
                        <a:rPr lang="en-US" sz="1600" kern="0" dirty="0">
                          <a:effectLst/>
                          <a:latin typeface="Times New Roman"/>
                          <a:ea typeface="宋体"/>
                          <a:cs typeface="Times New Roman"/>
                        </a:rPr>
                        <a:t>B</a:t>
                      </a:r>
                      <a:r>
                        <a:rPr lang="zh-CN" sz="1600" kern="0" dirty="0">
                          <a:effectLst/>
                          <a:latin typeface="Times New Roman"/>
                          <a:ea typeface="宋体"/>
                          <a:cs typeface="Times New Roman"/>
                        </a:rPr>
                        <a:t>口</a:t>
                      </a:r>
                      <a:r>
                        <a:rPr lang="en-US" sz="1600" kern="0" dirty="0">
                          <a:effectLst/>
                          <a:latin typeface="Times New Roman"/>
                          <a:ea typeface="宋体"/>
                          <a:cs typeface="Times New Roman"/>
                        </a:rPr>
                        <a:t>9</a:t>
                      </a:r>
                      <a:r>
                        <a:rPr lang="zh-CN" sz="1600" kern="0" dirty="0">
                          <a:effectLst/>
                          <a:latin typeface="Times New Roman"/>
                          <a:ea typeface="宋体"/>
                          <a:cs typeface="Times New Roman"/>
                        </a:rPr>
                        <a:t>号脚）</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          </a:t>
                      </a:r>
                      <a:r>
                        <a:rPr lang="en-US" sz="1600" kern="0" dirty="0" err="1">
                          <a:effectLst/>
                          <a:latin typeface="Times New Roman"/>
                          <a:ea typeface="宋体"/>
                          <a:cs typeface="Times New Roman"/>
                        </a:rPr>
                        <a:t>dir</a:t>
                      </a:r>
                      <a:r>
                        <a:rPr lang="zh-CN" sz="1600" kern="0" dirty="0">
                          <a:effectLst/>
                          <a:latin typeface="Times New Roman"/>
                          <a:ea typeface="宋体"/>
                          <a:cs typeface="Times New Roman"/>
                        </a:rPr>
                        <a:t>：引脚方向（</a:t>
                      </a:r>
                      <a:r>
                        <a:rPr lang="en-US" sz="1600" kern="0" dirty="0">
                          <a:effectLst/>
                          <a:latin typeface="Times New Roman"/>
                          <a:ea typeface="宋体"/>
                          <a:cs typeface="Times New Roman"/>
                        </a:rPr>
                        <a:t>0=</a:t>
                      </a:r>
                      <a:r>
                        <a:rPr lang="zh-CN" sz="1600" kern="0" dirty="0">
                          <a:effectLst/>
                          <a:latin typeface="Times New Roman"/>
                          <a:ea typeface="宋体"/>
                          <a:cs typeface="Times New Roman"/>
                        </a:rPr>
                        <a:t>输入，</a:t>
                      </a:r>
                      <a:r>
                        <a:rPr lang="en-US" sz="1600" kern="0" dirty="0">
                          <a:effectLst/>
                          <a:latin typeface="Times New Roman"/>
                          <a:ea typeface="宋体"/>
                          <a:cs typeface="Times New Roman"/>
                        </a:rPr>
                        <a:t>1=</a:t>
                      </a:r>
                      <a:r>
                        <a:rPr lang="zh-CN" sz="1600" kern="0" dirty="0">
                          <a:effectLst/>
                          <a:latin typeface="Times New Roman"/>
                          <a:ea typeface="宋体"/>
                          <a:cs typeface="Times New Roman"/>
                        </a:rPr>
                        <a:t>输出</a:t>
                      </a:r>
                      <a:r>
                        <a:rPr lang="en-US" sz="1600" kern="0" dirty="0">
                          <a:effectLst/>
                          <a:latin typeface="Times New Roman"/>
                          <a:ea typeface="宋体"/>
                          <a:cs typeface="Times New Roman"/>
                        </a:rPr>
                        <a:t>,</a:t>
                      </a:r>
                      <a:r>
                        <a:rPr lang="zh-CN" sz="1600" kern="0" dirty="0">
                          <a:effectLst/>
                          <a:latin typeface="Times New Roman"/>
                          <a:ea typeface="宋体"/>
                          <a:cs typeface="Times New Roman"/>
                        </a:rPr>
                        <a:t>可用引脚方向宏定义）</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          state</a:t>
                      </a:r>
                      <a:r>
                        <a:rPr lang="zh-CN" sz="1600" kern="0" dirty="0">
                          <a:effectLst/>
                          <a:latin typeface="Times New Roman"/>
                          <a:ea typeface="宋体"/>
                          <a:cs typeface="Times New Roman"/>
                        </a:rPr>
                        <a:t>：端口引脚初始状态（</a:t>
                      </a:r>
                      <a:r>
                        <a:rPr lang="en-US" sz="1600" kern="0" dirty="0">
                          <a:effectLst/>
                          <a:latin typeface="Times New Roman"/>
                          <a:ea typeface="宋体"/>
                          <a:cs typeface="Times New Roman"/>
                        </a:rPr>
                        <a:t>0=</a:t>
                      </a:r>
                      <a:r>
                        <a:rPr lang="zh-CN" sz="1600" kern="0" dirty="0">
                          <a:effectLst/>
                          <a:latin typeface="Times New Roman"/>
                          <a:ea typeface="宋体"/>
                          <a:cs typeface="Times New Roman"/>
                        </a:rPr>
                        <a:t>低电平，</a:t>
                      </a:r>
                      <a:r>
                        <a:rPr lang="en-US" sz="1600" kern="0" dirty="0">
                          <a:effectLst/>
                          <a:latin typeface="Times New Roman"/>
                          <a:ea typeface="宋体"/>
                          <a:cs typeface="Times New Roman"/>
                        </a:rPr>
                        <a:t>1=</a:t>
                      </a:r>
                      <a:r>
                        <a:rPr lang="zh-CN" sz="1600" kern="0" dirty="0">
                          <a:effectLst/>
                          <a:latin typeface="Times New Roman"/>
                          <a:ea typeface="宋体"/>
                          <a:cs typeface="Times New Roman"/>
                        </a:rPr>
                        <a:t>高电平）</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功能概要：初始化指定端口引脚作为</a:t>
                      </a:r>
                      <a:r>
                        <a:rPr lang="en-US" sz="1600" kern="0" dirty="0">
                          <a:effectLst/>
                          <a:latin typeface="Times New Roman"/>
                          <a:ea typeface="宋体"/>
                          <a:cs typeface="Times New Roman"/>
                        </a:rPr>
                        <a:t>GPIO</a:t>
                      </a:r>
                      <a:r>
                        <a:rPr lang="zh-CN" sz="1600" kern="0" dirty="0">
                          <a:effectLst/>
                          <a:latin typeface="Times New Roman"/>
                          <a:ea typeface="宋体"/>
                          <a:cs typeface="Times New Roman"/>
                        </a:rPr>
                        <a:t>引脚功能，并定义为输入或输出，若是输出，</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          </a:t>
                      </a:r>
                      <a:r>
                        <a:rPr lang="zh-CN" sz="1600" kern="0" dirty="0">
                          <a:effectLst/>
                          <a:latin typeface="Times New Roman"/>
                          <a:ea typeface="宋体"/>
                          <a:cs typeface="Times New Roman"/>
                        </a:rPr>
                        <a:t>还指定初始状态是低电平或高电平</a:t>
                      </a:r>
                      <a:endParaRPr lang="zh-CN" sz="1600" kern="100" dirty="0">
                        <a:effectLst/>
                        <a:latin typeface="等线"/>
                        <a:ea typeface="等线"/>
                        <a:cs typeface="Times New Roman"/>
                      </a:endParaRPr>
                    </a:p>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266700" algn="l"/>
                        </a:tabLst>
                      </a:pPr>
                      <a:r>
                        <a:rPr lang="en-US" sz="1600" kern="0" dirty="0">
                          <a:effectLst/>
                          <a:latin typeface="Times New Roman"/>
                          <a:ea typeface="宋体"/>
                          <a:cs typeface="Times New Roman"/>
                        </a:rPr>
                        <a:t>void </a:t>
                      </a:r>
                      <a:r>
                        <a:rPr lang="en-US" sz="1600" kern="0" dirty="0" err="1">
                          <a:effectLst/>
                          <a:latin typeface="Times New Roman"/>
                          <a:ea typeface="宋体"/>
                          <a:cs typeface="Times New Roman"/>
                        </a:rPr>
                        <a:t>gpio_init</a:t>
                      </a:r>
                      <a:r>
                        <a:rPr lang="en-US" sz="1600" kern="0" dirty="0">
                          <a:effectLst/>
                          <a:latin typeface="Times New Roman"/>
                          <a:ea typeface="宋体"/>
                          <a:cs typeface="Times New Roman"/>
                        </a:rPr>
                        <a:t>(uint_16 </a:t>
                      </a:r>
                      <a:r>
                        <a:rPr lang="en-US" sz="1600" kern="0" dirty="0" err="1">
                          <a:effectLst/>
                          <a:latin typeface="Times New Roman"/>
                          <a:ea typeface="宋体"/>
                          <a:cs typeface="Times New Roman"/>
                        </a:rPr>
                        <a:t>port_pin</a:t>
                      </a:r>
                      <a:r>
                        <a:rPr lang="en-US" sz="1600" kern="0" dirty="0">
                          <a:effectLst/>
                          <a:latin typeface="Times New Roman"/>
                          <a:ea typeface="宋体"/>
                          <a:cs typeface="Times New Roman"/>
                        </a:rPr>
                        <a:t>, uint_8 </a:t>
                      </a:r>
                      <a:r>
                        <a:rPr lang="en-US" sz="1600" kern="0" dirty="0" err="1">
                          <a:effectLst/>
                          <a:latin typeface="Times New Roman"/>
                          <a:ea typeface="宋体"/>
                          <a:cs typeface="Times New Roman"/>
                        </a:rPr>
                        <a:t>dir</a:t>
                      </a:r>
                      <a:r>
                        <a:rPr lang="en-US" sz="1600" kern="0" dirty="0">
                          <a:effectLst/>
                          <a:latin typeface="Times New Roman"/>
                          <a:ea typeface="宋体"/>
                          <a:cs typeface="Times New Roman"/>
                        </a:rPr>
                        <a:t>, uint_8 state);</a:t>
                      </a:r>
                      <a:endParaRPr lang="zh-CN" sz="16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490292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25</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35496" y="836712"/>
            <a:ext cx="9036496"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4.3.1 </a:t>
            </a:r>
            <a:r>
              <a:rPr lang="zh-CN"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驱动构件的必要性及</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07504" y="1268760"/>
            <a:ext cx="8837658" cy="1554272"/>
          </a:xfrm>
          <a:prstGeom prst="rect">
            <a:avLst/>
          </a:prstGeom>
        </p:spPr>
        <p:txBody>
          <a:bodyPr wrap="square">
            <a:spAutoFit/>
          </a:bodyPr>
          <a:lstStyle/>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模块引脚</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初始化完成后</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，就可以对引脚进行</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读写操作</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，同理分析可以得出</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模块的</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设置引脚状态</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获得引脚状态</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这两个功能的函数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原型。</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507630231"/>
              </p:ext>
            </p:extLst>
          </p:nvPr>
        </p:nvGraphicFramePr>
        <p:xfrm>
          <a:off x="467544" y="2852936"/>
          <a:ext cx="8264114" cy="1950720"/>
        </p:xfrm>
        <a:graphic>
          <a:graphicData uri="http://schemas.openxmlformats.org/drawingml/2006/table">
            <a:tbl>
              <a:tblPr firstRow="1" firstCol="1" bandRow="1"/>
              <a:tblGrid>
                <a:gridCol w="8264114">
                  <a:extLst>
                    <a:ext uri="{9D8B030D-6E8A-4147-A177-3AD203B41FA5}">
                      <a16:colId xmlns="" xmlns:a16="http://schemas.microsoft.com/office/drawing/2014/main" val="20000"/>
                    </a:ext>
                  </a:extLst>
                </a:gridCol>
              </a:tblGrid>
              <a:tr h="1656184">
                <a:tc>
                  <a:txBody>
                    <a:bodyPr/>
                    <a:lstStyle/>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函数名称：</a:t>
                      </a:r>
                      <a:r>
                        <a:rPr lang="en-US" sz="1600" kern="0" dirty="0" err="1">
                          <a:effectLst/>
                          <a:latin typeface="Times New Roman"/>
                          <a:ea typeface="宋体"/>
                          <a:cs typeface="Times New Roman"/>
                        </a:rPr>
                        <a:t>gpio_set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函数返回：无</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参数说明：</a:t>
                      </a:r>
                      <a:r>
                        <a:rPr lang="en-US" sz="1600" kern="0" dirty="0" err="1">
                          <a:effectLst/>
                          <a:latin typeface="Times New Roman"/>
                          <a:ea typeface="宋体"/>
                          <a:cs typeface="Times New Roman"/>
                        </a:rPr>
                        <a:t>port_pin</a:t>
                      </a:r>
                      <a:r>
                        <a:rPr lang="zh-CN" sz="1600" kern="0" dirty="0">
                          <a:effectLst/>
                          <a:latin typeface="Times New Roman"/>
                          <a:ea typeface="宋体"/>
                          <a:cs typeface="Times New Roman"/>
                        </a:rPr>
                        <a:t>：</a:t>
                      </a:r>
                      <a:r>
                        <a:rPr lang="en-US" sz="1600" kern="0" dirty="0">
                          <a:effectLst/>
                          <a:latin typeface="Times New Roman"/>
                          <a:ea typeface="宋体"/>
                          <a:cs typeface="Times New Roman"/>
                        </a:rPr>
                        <a:t>(</a:t>
                      </a:r>
                      <a:r>
                        <a:rPr lang="zh-CN" sz="1600" kern="0" dirty="0">
                          <a:effectLst/>
                          <a:latin typeface="Times New Roman"/>
                          <a:ea typeface="宋体"/>
                          <a:cs typeface="Times New Roman"/>
                        </a:rPr>
                        <a:t>端口号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引脚号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（如：</a:t>
                      </a:r>
                      <a:r>
                        <a:rPr lang="en-US" sz="1600" kern="0" dirty="0">
                          <a:effectLst/>
                          <a:latin typeface="Times New Roman"/>
                          <a:ea typeface="宋体"/>
                          <a:cs typeface="Times New Roman"/>
                        </a:rPr>
                        <a:t>(PTB_NUM)|(9) </a:t>
                      </a:r>
                      <a:r>
                        <a:rPr lang="zh-CN" sz="1600" kern="0" dirty="0">
                          <a:effectLst/>
                          <a:latin typeface="Times New Roman"/>
                          <a:ea typeface="宋体"/>
                          <a:cs typeface="Times New Roman"/>
                        </a:rPr>
                        <a:t>表示为</a:t>
                      </a:r>
                      <a:r>
                        <a:rPr lang="en-US" sz="1600" kern="0" dirty="0">
                          <a:effectLst/>
                          <a:latin typeface="Times New Roman"/>
                          <a:ea typeface="宋体"/>
                          <a:cs typeface="Times New Roman"/>
                        </a:rPr>
                        <a:t>B</a:t>
                      </a:r>
                      <a:r>
                        <a:rPr lang="zh-CN" sz="1600" kern="0" dirty="0">
                          <a:effectLst/>
                          <a:latin typeface="Times New Roman"/>
                          <a:ea typeface="宋体"/>
                          <a:cs typeface="Times New Roman"/>
                        </a:rPr>
                        <a:t>口</a:t>
                      </a:r>
                      <a:r>
                        <a:rPr lang="en-US" sz="1600" kern="0" dirty="0">
                          <a:effectLst/>
                          <a:latin typeface="Times New Roman"/>
                          <a:ea typeface="宋体"/>
                          <a:cs typeface="Times New Roman"/>
                        </a:rPr>
                        <a:t>9</a:t>
                      </a:r>
                      <a:r>
                        <a:rPr lang="zh-CN" sz="1600" kern="0" dirty="0">
                          <a:effectLst/>
                          <a:latin typeface="Times New Roman"/>
                          <a:ea typeface="宋体"/>
                          <a:cs typeface="Times New Roman"/>
                        </a:rPr>
                        <a:t>号脚）</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          state</a:t>
                      </a:r>
                      <a:r>
                        <a:rPr lang="zh-CN" sz="1600" kern="0" dirty="0">
                          <a:effectLst/>
                          <a:latin typeface="Times New Roman"/>
                          <a:ea typeface="宋体"/>
                          <a:cs typeface="Times New Roman"/>
                        </a:rPr>
                        <a:t>：希望设置的端口引脚状态（</a:t>
                      </a:r>
                      <a:r>
                        <a:rPr lang="en-US" sz="1600" kern="0" dirty="0">
                          <a:effectLst/>
                          <a:latin typeface="Times New Roman"/>
                          <a:ea typeface="宋体"/>
                          <a:cs typeface="Times New Roman"/>
                        </a:rPr>
                        <a:t>0=</a:t>
                      </a:r>
                      <a:r>
                        <a:rPr lang="zh-CN" sz="1600" kern="0" dirty="0">
                          <a:effectLst/>
                          <a:latin typeface="Times New Roman"/>
                          <a:ea typeface="宋体"/>
                          <a:cs typeface="Times New Roman"/>
                        </a:rPr>
                        <a:t>低电平，</a:t>
                      </a:r>
                      <a:r>
                        <a:rPr lang="en-US" sz="1600" kern="0" dirty="0">
                          <a:effectLst/>
                          <a:latin typeface="Times New Roman"/>
                          <a:ea typeface="宋体"/>
                          <a:cs typeface="Times New Roman"/>
                        </a:rPr>
                        <a:t>1=</a:t>
                      </a:r>
                      <a:r>
                        <a:rPr lang="zh-CN" sz="1600" kern="0" dirty="0">
                          <a:effectLst/>
                          <a:latin typeface="Times New Roman"/>
                          <a:ea typeface="宋体"/>
                          <a:cs typeface="Times New Roman"/>
                        </a:rPr>
                        <a:t>高电平）</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功能概要：当指定端口引脚被定义为</a:t>
                      </a:r>
                      <a:r>
                        <a:rPr lang="en-US" sz="1600" kern="0" dirty="0">
                          <a:effectLst/>
                          <a:latin typeface="Times New Roman"/>
                          <a:ea typeface="宋体"/>
                          <a:cs typeface="Times New Roman"/>
                        </a:rPr>
                        <a:t>GPIO</a:t>
                      </a:r>
                      <a:r>
                        <a:rPr lang="zh-CN" sz="1600" kern="0" dirty="0">
                          <a:effectLst/>
                          <a:latin typeface="Times New Roman"/>
                          <a:ea typeface="宋体"/>
                          <a:cs typeface="Times New Roman"/>
                        </a:rPr>
                        <a:t>功能且为输出时，本函数设定引脚状态</a:t>
                      </a:r>
                      <a:endParaRPr lang="zh-CN" sz="1600" kern="100" dirty="0">
                        <a:effectLst/>
                        <a:latin typeface="等线"/>
                        <a:ea typeface="等线"/>
                        <a:cs typeface="Times New Roman"/>
                      </a:endParaRPr>
                    </a:p>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266700" algn="l"/>
                        </a:tabLst>
                      </a:pPr>
                      <a:r>
                        <a:rPr lang="en-US" sz="1600" kern="0" dirty="0">
                          <a:effectLst/>
                          <a:latin typeface="Times New Roman"/>
                          <a:ea typeface="宋体"/>
                          <a:cs typeface="Times New Roman"/>
                        </a:rPr>
                        <a:t>void </a:t>
                      </a:r>
                      <a:r>
                        <a:rPr lang="en-US" sz="1600" kern="0" dirty="0" err="1">
                          <a:effectLst/>
                          <a:latin typeface="Times New Roman"/>
                          <a:ea typeface="宋体"/>
                          <a:cs typeface="Times New Roman"/>
                        </a:rPr>
                        <a:t>gpio_set</a:t>
                      </a:r>
                      <a:r>
                        <a:rPr lang="en-US" sz="1600" kern="0" dirty="0">
                          <a:effectLst/>
                          <a:latin typeface="Times New Roman"/>
                          <a:ea typeface="宋体"/>
                          <a:cs typeface="Times New Roman"/>
                        </a:rPr>
                        <a:t>(uint_16 </a:t>
                      </a:r>
                      <a:r>
                        <a:rPr lang="en-US" sz="1600" kern="0" dirty="0" err="1">
                          <a:effectLst/>
                          <a:latin typeface="Times New Roman"/>
                          <a:ea typeface="宋体"/>
                          <a:cs typeface="Times New Roman"/>
                        </a:rPr>
                        <a:t>port_pin</a:t>
                      </a:r>
                      <a:r>
                        <a:rPr lang="en-US" sz="1600" kern="0" dirty="0">
                          <a:effectLst/>
                          <a:latin typeface="Times New Roman"/>
                          <a:ea typeface="宋体"/>
                          <a:cs typeface="Times New Roman"/>
                        </a:rPr>
                        <a:t>, uint_8 state);</a:t>
                      </a:r>
                      <a:endParaRPr lang="zh-CN" sz="16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89064640"/>
              </p:ext>
            </p:extLst>
          </p:nvPr>
        </p:nvGraphicFramePr>
        <p:xfrm>
          <a:off x="467543" y="4941168"/>
          <a:ext cx="8269509" cy="1800200"/>
        </p:xfrm>
        <a:graphic>
          <a:graphicData uri="http://schemas.openxmlformats.org/drawingml/2006/table">
            <a:tbl>
              <a:tblPr firstRow="1" firstCol="1" bandRow="1"/>
              <a:tblGrid>
                <a:gridCol w="8269509">
                  <a:extLst>
                    <a:ext uri="{9D8B030D-6E8A-4147-A177-3AD203B41FA5}">
                      <a16:colId xmlns="" xmlns:a16="http://schemas.microsoft.com/office/drawing/2014/main" val="20000"/>
                    </a:ext>
                  </a:extLst>
                </a:gridCol>
              </a:tblGrid>
              <a:tr h="1800200">
                <a:tc>
                  <a:txBody>
                    <a:bodyPr/>
                    <a:lstStyle/>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函数名称：</a:t>
                      </a:r>
                      <a:r>
                        <a:rPr lang="en-US" sz="1600" kern="0" dirty="0" err="1">
                          <a:effectLst/>
                          <a:latin typeface="Times New Roman"/>
                          <a:ea typeface="宋体"/>
                          <a:cs typeface="Times New Roman"/>
                        </a:rPr>
                        <a:t>gpio_get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函数返回：指定端口引脚的状态（</a:t>
                      </a:r>
                      <a:r>
                        <a:rPr lang="en-US" sz="1600" kern="0" dirty="0">
                          <a:effectLst/>
                          <a:latin typeface="Times New Roman"/>
                          <a:ea typeface="宋体"/>
                          <a:cs typeface="Times New Roman"/>
                        </a:rPr>
                        <a:t>1</a:t>
                      </a:r>
                      <a:r>
                        <a:rPr lang="zh-CN" sz="1600" kern="0" dirty="0">
                          <a:effectLst/>
                          <a:latin typeface="Times New Roman"/>
                          <a:ea typeface="宋体"/>
                          <a:cs typeface="Times New Roman"/>
                        </a:rPr>
                        <a:t>或</a:t>
                      </a:r>
                      <a:r>
                        <a:rPr lang="en-US" sz="1600" kern="0" dirty="0">
                          <a:effectLst/>
                          <a:latin typeface="Times New Roman"/>
                          <a:ea typeface="宋体"/>
                          <a:cs typeface="Times New Roman"/>
                        </a:rPr>
                        <a:t>0</a:t>
                      </a:r>
                      <a:r>
                        <a:rPr lang="zh-CN"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参数说明：</a:t>
                      </a:r>
                      <a:r>
                        <a:rPr lang="en-US" sz="1600" kern="0" dirty="0" err="1">
                          <a:effectLst/>
                          <a:latin typeface="Times New Roman"/>
                          <a:ea typeface="宋体"/>
                          <a:cs typeface="Times New Roman"/>
                        </a:rPr>
                        <a:t>port_pin</a:t>
                      </a:r>
                      <a:r>
                        <a:rPr lang="zh-CN" sz="1600" kern="0" dirty="0">
                          <a:effectLst/>
                          <a:latin typeface="Times New Roman"/>
                          <a:ea typeface="宋体"/>
                          <a:cs typeface="Times New Roman"/>
                        </a:rPr>
                        <a:t>：</a:t>
                      </a:r>
                      <a:r>
                        <a:rPr lang="en-US" sz="1600" kern="0" dirty="0">
                          <a:effectLst/>
                          <a:latin typeface="Times New Roman"/>
                          <a:ea typeface="宋体"/>
                          <a:cs typeface="Times New Roman"/>
                        </a:rPr>
                        <a:t>(</a:t>
                      </a:r>
                      <a:r>
                        <a:rPr lang="zh-CN" sz="1600" kern="0" dirty="0">
                          <a:effectLst/>
                          <a:latin typeface="Times New Roman"/>
                          <a:ea typeface="宋体"/>
                          <a:cs typeface="Times New Roman"/>
                        </a:rPr>
                        <a:t>端口号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引脚号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（如：</a:t>
                      </a:r>
                      <a:r>
                        <a:rPr lang="en-US" sz="1600" kern="0" dirty="0">
                          <a:effectLst/>
                          <a:latin typeface="Times New Roman"/>
                          <a:ea typeface="宋体"/>
                          <a:cs typeface="Times New Roman"/>
                        </a:rPr>
                        <a:t>(PTB_NUM)|(9) </a:t>
                      </a:r>
                      <a:r>
                        <a:rPr lang="zh-CN" sz="1600" kern="0" dirty="0">
                          <a:effectLst/>
                          <a:latin typeface="Times New Roman"/>
                          <a:ea typeface="宋体"/>
                          <a:cs typeface="Times New Roman"/>
                        </a:rPr>
                        <a:t>表示为</a:t>
                      </a:r>
                      <a:r>
                        <a:rPr lang="en-US" sz="1600" kern="0" dirty="0">
                          <a:effectLst/>
                          <a:latin typeface="Times New Roman"/>
                          <a:ea typeface="宋体"/>
                          <a:cs typeface="Times New Roman"/>
                        </a:rPr>
                        <a:t>B</a:t>
                      </a:r>
                      <a:r>
                        <a:rPr lang="zh-CN" sz="1600" kern="0" dirty="0">
                          <a:effectLst/>
                          <a:latin typeface="Times New Roman"/>
                          <a:ea typeface="宋体"/>
                          <a:cs typeface="Times New Roman"/>
                        </a:rPr>
                        <a:t>口</a:t>
                      </a:r>
                      <a:r>
                        <a:rPr lang="en-US" sz="1600" kern="0" dirty="0">
                          <a:effectLst/>
                          <a:latin typeface="Times New Roman"/>
                          <a:ea typeface="宋体"/>
                          <a:cs typeface="Times New Roman"/>
                        </a:rPr>
                        <a:t>9</a:t>
                      </a:r>
                      <a:r>
                        <a:rPr lang="zh-CN" sz="1600" kern="0" dirty="0">
                          <a:effectLst/>
                          <a:latin typeface="Times New Roman"/>
                          <a:ea typeface="宋体"/>
                          <a:cs typeface="Times New Roman"/>
                        </a:rPr>
                        <a:t>号脚）</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功能概要：当指定端口引脚被定义为</a:t>
                      </a:r>
                      <a:r>
                        <a:rPr lang="en-US" sz="1600" kern="0" dirty="0">
                          <a:effectLst/>
                          <a:latin typeface="Times New Roman"/>
                          <a:ea typeface="宋体"/>
                          <a:cs typeface="Times New Roman"/>
                        </a:rPr>
                        <a:t>GPIO</a:t>
                      </a:r>
                      <a:r>
                        <a:rPr lang="zh-CN" sz="1600" kern="0" dirty="0">
                          <a:effectLst/>
                          <a:latin typeface="Times New Roman"/>
                          <a:ea typeface="宋体"/>
                          <a:cs typeface="Times New Roman"/>
                        </a:rPr>
                        <a:t>功能且为输入时，本函数获取指定引脚状态</a:t>
                      </a:r>
                      <a:endParaRPr lang="zh-CN" sz="1600" kern="100" dirty="0">
                        <a:effectLst/>
                        <a:latin typeface="等线"/>
                        <a:ea typeface="等线"/>
                        <a:cs typeface="Times New Roman"/>
                      </a:endParaRPr>
                    </a:p>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266700" algn="l"/>
                        </a:tabLst>
                      </a:pPr>
                      <a:r>
                        <a:rPr lang="en-US" sz="1600" kern="0" dirty="0">
                          <a:effectLst/>
                          <a:latin typeface="Times New Roman"/>
                          <a:ea typeface="宋体"/>
                          <a:cs typeface="Times New Roman"/>
                        </a:rPr>
                        <a:t>uint_8 </a:t>
                      </a:r>
                      <a:r>
                        <a:rPr lang="en-US" sz="1600" kern="0" dirty="0" err="1">
                          <a:effectLst/>
                          <a:latin typeface="Times New Roman"/>
                          <a:ea typeface="宋体"/>
                          <a:cs typeface="Times New Roman"/>
                        </a:rPr>
                        <a:t>gpio_get</a:t>
                      </a:r>
                      <a:r>
                        <a:rPr lang="en-US" sz="1600" kern="0" dirty="0">
                          <a:effectLst/>
                          <a:latin typeface="Times New Roman"/>
                          <a:ea typeface="宋体"/>
                          <a:cs typeface="Times New Roman"/>
                        </a:rPr>
                        <a:t>(uint_16 </a:t>
                      </a:r>
                      <a:r>
                        <a:rPr lang="en-US" sz="1600" kern="0" dirty="0" err="1">
                          <a:effectLst/>
                          <a:latin typeface="Times New Roman"/>
                          <a:ea typeface="宋体"/>
                          <a:cs typeface="Times New Roman"/>
                        </a:rPr>
                        <a:t>port_pin</a:t>
                      </a: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254027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26</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35496" y="836712"/>
            <a:ext cx="9036496"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4.3.1 </a:t>
            </a:r>
            <a:r>
              <a:rPr lang="zh-CN"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驱动构件的必要性及</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07504" y="1268760"/>
            <a:ext cx="8837658" cy="1215717"/>
          </a:xfrm>
          <a:prstGeom prst="rect">
            <a:avLst/>
          </a:prstGeom>
        </p:spPr>
        <p:txBody>
          <a:bodyPr wrap="square">
            <a:spAutoFit/>
          </a:bodyPr>
          <a:lstStyle/>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驱动构件封装要点分析</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当然为了更方便的对引脚进行操作，分析后得出还可以封装</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引脚状态翻转函数</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引脚内部上拉函数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等等。</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116871395"/>
              </p:ext>
            </p:extLst>
          </p:nvPr>
        </p:nvGraphicFramePr>
        <p:xfrm>
          <a:off x="395536" y="2492896"/>
          <a:ext cx="7880635" cy="1766292"/>
        </p:xfrm>
        <a:graphic>
          <a:graphicData uri="http://schemas.openxmlformats.org/drawingml/2006/table">
            <a:tbl>
              <a:tblPr firstRow="1" firstCol="1" bandRow="1"/>
              <a:tblGrid>
                <a:gridCol w="7880635">
                  <a:extLst>
                    <a:ext uri="{9D8B030D-6E8A-4147-A177-3AD203B41FA5}">
                      <a16:colId xmlns="" xmlns:a16="http://schemas.microsoft.com/office/drawing/2014/main" val="20000"/>
                    </a:ext>
                  </a:extLst>
                </a:gridCol>
              </a:tblGrid>
              <a:tr h="1766292">
                <a:tc>
                  <a:txBody>
                    <a:bodyPr/>
                    <a:lstStyle/>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函数名称：</a:t>
                      </a:r>
                      <a:r>
                        <a:rPr lang="en-US" sz="1600" kern="0" dirty="0" err="1">
                          <a:effectLst/>
                          <a:latin typeface="Times New Roman"/>
                          <a:ea typeface="宋体"/>
                          <a:cs typeface="Times New Roman"/>
                        </a:rPr>
                        <a:t>gpio_reverse</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函数返回：无</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参数说明：</a:t>
                      </a:r>
                      <a:r>
                        <a:rPr lang="en-US" sz="1600" kern="0" dirty="0" err="1">
                          <a:effectLst/>
                          <a:latin typeface="Times New Roman"/>
                          <a:ea typeface="宋体"/>
                          <a:cs typeface="Times New Roman"/>
                        </a:rPr>
                        <a:t>port_pin</a:t>
                      </a:r>
                      <a:r>
                        <a:rPr lang="zh-CN" sz="1600" kern="0" dirty="0">
                          <a:effectLst/>
                          <a:latin typeface="Times New Roman"/>
                          <a:ea typeface="宋体"/>
                          <a:cs typeface="Times New Roman"/>
                        </a:rPr>
                        <a:t>：</a:t>
                      </a:r>
                      <a:r>
                        <a:rPr lang="en-US" sz="1600" kern="0" dirty="0">
                          <a:effectLst/>
                          <a:latin typeface="Times New Roman"/>
                          <a:ea typeface="宋体"/>
                          <a:cs typeface="Times New Roman"/>
                        </a:rPr>
                        <a:t>(</a:t>
                      </a:r>
                      <a:r>
                        <a:rPr lang="zh-CN" sz="1600" kern="0" dirty="0">
                          <a:effectLst/>
                          <a:latin typeface="Times New Roman"/>
                          <a:ea typeface="宋体"/>
                          <a:cs typeface="Times New Roman"/>
                        </a:rPr>
                        <a:t>端口号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引脚号</a:t>
                      </a:r>
                      <a:r>
                        <a:rPr lang="en-US" sz="1600" kern="0" dirty="0">
                          <a:effectLst/>
                          <a:latin typeface="Times New Roman"/>
                          <a:ea typeface="宋体"/>
                          <a:cs typeface="Times New Roman"/>
                        </a:rPr>
                        <a:t>)</a:t>
                      </a:r>
                      <a:r>
                        <a:rPr lang="zh-CN" sz="1600" kern="0" dirty="0">
                          <a:effectLst/>
                          <a:latin typeface="Times New Roman"/>
                          <a:ea typeface="宋体"/>
                          <a:cs typeface="Times New Roman"/>
                        </a:rPr>
                        <a:t>（如：</a:t>
                      </a:r>
                      <a:r>
                        <a:rPr lang="en-US" sz="1600" kern="0" dirty="0">
                          <a:effectLst/>
                          <a:latin typeface="Times New Roman"/>
                          <a:ea typeface="宋体"/>
                          <a:cs typeface="Times New Roman"/>
                        </a:rPr>
                        <a:t>(PTB_NUM)|(9) </a:t>
                      </a:r>
                      <a:r>
                        <a:rPr lang="zh-CN" sz="1600" kern="0" dirty="0">
                          <a:effectLst/>
                          <a:latin typeface="Times New Roman"/>
                          <a:ea typeface="宋体"/>
                          <a:cs typeface="Times New Roman"/>
                        </a:rPr>
                        <a:t>表示为</a:t>
                      </a:r>
                      <a:r>
                        <a:rPr lang="en-US" sz="1600" kern="0" dirty="0">
                          <a:effectLst/>
                          <a:latin typeface="Times New Roman"/>
                          <a:ea typeface="宋体"/>
                          <a:cs typeface="Times New Roman"/>
                        </a:rPr>
                        <a:t>B</a:t>
                      </a:r>
                      <a:r>
                        <a:rPr lang="zh-CN" sz="1600" kern="0" dirty="0">
                          <a:effectLst/>
                          <a:latin typeface="Times New Roman"/>
                          <a:ea typeface="宋体"/>
                          <a:cs typeface="Times New Roman"/>
                        </a:rPr>
                        <a:t>口</a:t>
                      </a:r>
                      <a:r>
                        <a:rPr lang="en-US" sz="1600" kern="0" dirty="0">
                          <a:effectLst/>
                          <a:latin typeface="Times New Roman"/>
                          <a:ea typeface="宋体"/>
                          <a:cs typeface="Times New Roman"/>
                        </a:rPr>
                        <a:t>9</a:t>
                      </a:r>
                      <a:r>
                        <a:rPr lang="zh-CN" sz="1600" kern="0" dirty="0">
                          <a:effectLst/>
                          <a:latin typeface="Times New Roman"/>
                          <a:ea typeface="宋体"/>
                          <a:cs typeface="Times New Roman"/>
                        </a:rPr>
                        <a:t>号脚）</a:t>
                      </a:r>
                      <a:endParaRPr lang="zh-CN" sz="1600" kern="100" dirty="0">
                        <a:effectLst/>
                        <a:latin typeface="等线"/>
                        <a:ea typeface="等线"/>
                        <a:cs typeface="Times New Roman"/>
                      </a:endParaRPr>
                    </a:p>
                    <a:p>
                      <a:pPr indent="254000" algn="just">
                        <a:spcAft>
                          <a:spcPts val="0"/>
                        </a:spcAft>
                        <a:tabLst>
                          <a:tab pos="4024630" algn="l"/>
                          <a:tab pos="4024630" algn="l"/>
                        </a:tabLst>
                      </a:pPr>
                      <a:r>
                        <a:rPr lang="en-US" sz="1600" kern="0" dirty="0">
                          <a:effectLst/>
                          <a:latin typeface="Times New Roman"/>
                          <a:ea typeface="宋体"/>
                          <a:cs typeface="Times New Roman"/>
                        </a:rPr>
                        <a:t>//</a:t>
                      </a:r>
                      <a:r>
                        <a:rPr lang="zh-CN" sz="1600" kern="0" dirty="0">
                          <a:effectLst/>
                          <a:latin typeface="Times New Roman"/>
                          <a:ea typeface="宋体"/>
                          <a:cs typeface="Times New Roman"/>
                        </a:rPr>
                        <a:t>功能概要：当指定端口引脚被定义为</a:t>
                      </a:r>
                      <a:r>
                        <a:rPr lang="en-US" sz="1600" kern="0" dirty="0">
                          <a:effectLst/>
                          <a:latin typeface="Times New Roman"/>
                          <a:ea typeface="宋体"/>
                          <a:cs typeface="Times New Roman"/>
                        </a:rPr>
                        <a:t>GPIO</a:t>
                      </a:r>
                      <a:r>
                        <a:rPr lang="zh-CN" sz="1600" kern="0" dirty="0">
                          <a:effectLst/>
                          <a:latin typeface="Times New Roman"/>
                          <a:ea typeface="宋体"/>
                          <a:cs typeface="Times New Roman"/>
                        </a:rPr>
                        <a:t>功能且为输出时，本函数反转引脚状态</a:t>
                      </a:r>
                      <a:endParaRPr lang="zh-CN" sz="1600" kern="100" dirty="0">
                        <a:effectLst/>
                        <a:latin typeface="等线"/>
                        <a:ea typeface="等线"/>
                        <a:cs typeface="Times New Roman"/>
                      </a:endParaRPr>
                    </a:p>
                    <a:p>
                      <a:pPr indent="127000" algn="just">
                        <a:spcAft>
                          <a:spcPts val="0"/>
                        </a:spcAft>
                        <a:tabLst>
                          <a:tab pos="4024630" algn="l"/>
                          <a:tab pos="4024630" algn="l"/>
                        </a:tabLst>
                      </a:pP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p>
                      <a:pPr indent="254000" algn="just">
                        <a:spcAft>
                          <a:spcPts val="0"/>
                        </a:spcAft>
                        <a:tabLst>
                          <a:tab pos="4024630" algn="l"/>
                          <a:tab pos="266700" algn="l"/>
                        </a:tabLst>
                      </a:pPr>
                      <a:r>
                        <a:rPr lang="en-US" sz="1600" kern="0" dirty="0">
                          <a:effectLst/>
                          <a:latin typeface="Times New Roman"/>
                          <a:ea typeface="宋体"/>
                          <a:cs typeface="Times New Roman"/>
                        </a:rPr>
                        <a:t>void </a:t>
                      </a:r>
                      <a:r>
                        <a:rPr lang="en-US" sz="1600" kern="0" dirty="0" err="1">
                          <a:effectLst/>
                          <a:latin typeface="Times New Roman"/>
                          <a:ea typeface="宋体"/>
                          <a:cs typeface="Times New Roman"/>
                        </a:rPr>
                        <a:t>gpio_reverse</a:t>
                      </a:r>
                      <a:r>
                        <a:rPr lang="en-US" sz="1600" kern="0" dirty="0">
                          <a:effectLst/>
                          <a:latin typeface="Times New Roman"/>
                          <a:ea typeface="宋体"/>
                          <a:cs typeface="Times New Roman"/>
                        </a:rPr>
                        <a:t>(uint_16 </a:t>
                      </a:r>
                      <a:r>
                        <a:rPr lang="en-US" sz="1600" kern="0" dirty="0" err="1">
                          <a:effectLst/>
                          <a:latin typeface="Times New Roman"/>
                          <a:ea typeface="宋体"/>
                          <a:cs typeface="Times New Roman"/>
                        </a:rPr>
                        <a:t>port_pin</a:t>
                      </a:r>
                      <a:r>
                        <a:rPr lang="en-US" sz="1600" kern="0" dirty="0">
                          <a:effectLst/>
                          <a:latin typeface="Times New Roman"/>
                          <a:ea typeface="宋体"/>
                          <a:cs typeface="Times New Roman"/>
                        </a:rPr>
                        <a:t>);</a:t>
                      </a:r>
                      <a:endParaRPr lang="zh-CN" sz="16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9" name="矩形 8"/>
          <p:cNvSpPr/>
          <p:nvPr/>
        </p:nvSpPr>
        <p:spPr>
          <a:xfrm>
            <a:off x="2627784" y="4221088"/>
            <a:ext cx="3070071" cy="369332"/>
          </a:xfrm>
          <a:prstGeom prst="rect">
            <a:avLst/>
          </a:prstGeom>
        </p:spPr>
        <p:txBody>
          <a:bodyPr wrap="none">
            <a:spAutoFit/>
          </a:bodyPr>
          <a:lstStyle/>
          <a:p>
            <a:r>
              <a:rPr lang="en-US" altLang="zh-CN" b="1" dirty="0"/>
              <a:t>GPIO</a:t>
            </a:r>
            <a:r>
              <a:rPr lang="zh-CN" altLang="en-US" b="1" dirty="0"/>
              <a:t>模块引脚状态翻转函数</a:t>
            </a:r>
          </a:p>
        </p:txBody>
      </p:sp>
      <p:graphicFrame>
        <p:nvGraphicFramePr>
          <p:cNvPr id="10" name="表格 9"/>
          <p:cNvGraphicFramePr>
            <a:graphicFrameLocks noGrp="1"/>
          </p:cNvGraphicFramePr>
          <p:nvPr>
            <p:extLst>
              <p:ext uri="{D42A27DB-BD31-4B8C-83A1-F6EECF244321}">
                <p14:modId xmlns:p14="http://schemas.microsoft.com/office/powerpoint/2010/main" val="1229935040"/>
              </p:ext>
            </p:extLst>
          </p:nvPr>
        </p:nvGraphicFramePr>
        <p:xfrm>
          <a:off x="395536" y="4653136"/>
          <a:ext cx="7974558" cy="1706880"/>
        </p:xfrm>
        <a:graphic>
          <a:graphicData uri="http://schemas.openxmlformats.org/drawingml/2006/table">
            <a:tbl>
              <a:tblPr firstRow="1" firstCol="1" bandRow="1"/>
              <a:tblGrid>
                <a:gridCol w="7974558">
                  <a:extLst>
                    <a:ext uri="{9D8B030D-6E8A-4147-A177-3AD203B41FA5}">
                      <a16:colId xmlns="" xmlns:a16="http://schemas.microsoft.com/office/drawing/2014/main" val="20000"/>
                    </a:ext>
                  </a:extLst>
                </a:gridCol>
              </a:tblGrid>
              <a:tr h="0">
                <a:tc>
                  <a:txBody>
                    <a:bodyPr/>
                    <a:lstStyle/>
                    <a:p>
                      <a:pPr indent="127000" algn="just">
                        <a:spcAft>
                          <a:spcPts val="0"/>
                        </a:spcAft>
                        <a:tabLst>
                          <a:tab pos="4024630" algn="l"/>
                          <a:tab pos="4024630" algn="l"/>
                        </a:tabLst>
                      </a:pPr>
                      <a:r>
                        <a:rPr lang="en-US" sz="1400" kern="0" dirty="0">
                          <a:effectLst/>
                          <a:latin typeface="Times New Roman"/>
                          <a:ea typeface="宋体"/>
                          <a:cs typeface="Times New Roman"/>
                        </a:rPr>
                        <a:t>//===============================================================</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函数名称：</a:t>
                      </a:r>
                      <a:r>
                        <a:rPr lang="en-US" sz="1400" kern="0" dirty="0" err="1">
                          <a:effectLst/>
                          <a:latin typeface="Times New Roman"/>
                          <a:ea typeface="宋体"/>
                          <a:cs typeface="Times New Roman"/>
                        </a:rPr>
                        <a:t>gpio_pull</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函数返回：无</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参数说明：</a:t>
                      </a:r>
                      <a:r>
                        <a:rPr lang="en-US" sz="1400" kern="0" dirty="0" err="1">
                          <a:effectLst/>
                          <a:latin typeface="Times New Roman"/>
                          <a:ea typeface="宋体"/>
                          <a:cs typeface="Times New Roman"/>
                        </a:rPr>
                        <a:t>port_pin</a:t>
                      </a:r>
                      <a:r>
                        <a:rPr lang="zh-CN" sz="1400" kern="0" dirty="0">
                          <a:effectLst/>
                          <a:latin typeface="Times New Roman"/>
                          <a:ea typeface="宋体"/>
                          <a:cs typeface="Times New Roman"/>
                        </a:rPr>
                        <a:t>：</a:t>
                      </a:r>
                      <a:r>
                        <a:rPr lang="en-US" sz="1400" kern="0" dirty="0">
                          <a:effectLst/>
                          <a:latin typeface="Times New Roman"/>
                          <a:ea typeface="宋体"/>
                          <a:cs typeface="Times New Roman"/>
                        </a:rPr>
                        <a:t>(</a:t>
                      </a:r>
                      <a:r>
                        <a:rPr lang="zh-CN" sz="1400" kern="0" dirty="0">
                          <a:effectLst/>
                          <a:latin typeface="Times New Roman"/>
                          <a:ea typeface="宋体"/>
                          <a:cs typeface="Times New Roman"/>
                        </a:rPr>
                        <a:t>端口号</a:t>
                      </a:r>
                      <a:r>
                        <a:rPr lang="en-US" sz="1400" kern="0" dirty="0">
                          <a:effectLst/>
                          <a:latin typeface="Times New Roman"/>
                          <a:ea typeface="宋体"/>
                          <a:cs typeface="Times New Roman"/>
                        </a:rPr>
                        <a:t>)|(</a:t>
                      </a:r>
                      <a:r>
                        <a:rPr lang="zh-CN" sz="1400" kern="0" dirty="0">
                          <a:effectLst/>
                          <a:latin typeface="Times New Roman"/>
                          <a:ea typeface="宋体"/>
                          <a:cs typeface="Times New Roman"/>
                        </a:rPr>
                        <a:t>引脚号</a:t>
                      </a:r>
                      <a:r>
                        <a:rPr lang="en-US" sz="1400" kern="0" dirty="0">
                          <a:effectLst/>
                          <a:latin typeface="Times New Roman"/>
                          <a:ea typeface="宋体"/>
                          <a:cs typeface="Times New Roman"/>
                        </a:rPr>
                        <a:t>)</a:t>
                      </a:r>
                      <a:r>
                        <a:rPr lang="zh-CN" sz="1400" kern="0" dirty="0">
                          <a:effectLst/>
                          <a:latin typeface="Times New Roman"/>
                          <a:ea typeface="宋体"/>
                          <a:cs typeface="Times New Roman"/>
                        </a:rPr>
                        <a:t>（如：</a:t>
                      </a:r>
                      <a:r>
                        <a:rPr lang="en-US" sz="1400" kern="0" dirty="0">
                          <a:effectLst/>
                          <a:latin typeface="Times New Roman"/>
                          <a:ea typeface="宋体"/>
                          <a:cs typeface="Times New Roman"/>
                        </a:rPr>
                        <a:t>(PTB_NUM)|(9) </a:t>
                      </a:r>
                      <a:r>
                        <a:rPr lang="zh-CN" sz="1400" kern="0" dirty="0">
                          <a:effectLst/>
                          <a:latin typeface="Times New Roman"/>
                          <a:ea typeface="宋体"/>
                          <a:cs typeface="Times New Roman"/>
                        </a:rPr>
                        <a:t>表示为</a:t>
                      </a:r>
                      <a:r>
                        <a:rPr lang="en-US" sz="1400" kern="0" dirty="0">
                          <a:effectLst/>
                          <a:latin typeface="Times New Roman"/>
                          <a:ea typeface="宋体"/>
                          <a:cs typeface="Times New Roman"/>
                        </a:rPr>
                        <a:t>B</a:t>
                      </a:r>
                      <a:r>
                        <a:rPr lang="zh-CN" sz="1400" kern="0" dirty="0">
                          <a:effectLst/>
                          <a:latin typeface="Times New Roman"/>
                          <a:ea typeface="宋体"/>
                          <a:cs typeface="Times New Roman"/>
                        </a:rPr>
                        <a:t>口</a:t>
                      </a:r>
                      <a:r>
                        <a:rPr lang="en-US" sz="1400" kern="0" dirty="0">
                          <a:effectLst/>
                          <a:latin typeface="Times New Roman"/>
                          <a:ea typeface="宋体"/>
                          <a:cs typeface="Times New Roman"/>
                        </a:rPr>
                        <a:t>9</a:t>
                      </a:r>
                      <a:r>
                        <a:rPr lang="zh-CN" sz="1400" kern="0" dirty="0">
                          <a:effectLst/>
                          <a:latin typeface="Times New Roman"/>
                          <a:ea typeface="宋体"/>
                          <a:cs typeface="Times New Roman"/>
                        </a:rPr>
                        <a:t>号脚）</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       </a:t>
                      </a:r>
                      <a:r>
                        <a:rPr lang="en-US" sz="1400" kern="0" dirty="0" err="1">
                          <a:effectLst/>
                          <a:latin typeface="Times New Roman"/>
                          <a:ea typeface="宋体"/>
                          <a:cs typeface="Times New Roman"/>
                        </a:rPr>
                        <a:t>pullselect</a:t>
                      </a:r>
                      <a:r>
                        <a:rPr lang="zh-CN" sz="1400" kern="0" dirty="0">
                          <a:effectLst/>
                          <a:latin typeface="Times New Roman"/>
                          <a:ea typeface="宋体"/>
                          <a:cs typeface="Times New Roman"/>
                        </a:rPr>
                        <a:t>：下拉</a:t>
                      </a:r>
                      <a:r>
                        <a:rPr lang="en-US" sz="1400" kern="0" dirty="0">
                          <a:effectLst/>
                          <a:latin typeface="Times New Roman"/>
                          <a:ea typeface="宋体"/>
                          <a:cs typeface="Times New Roman"/>
                        </a:rPr>
                        <a:t>/</a:t>
                      </a:r>
                      <a:r>
                        <a:rPr lang="zh-CN" sz="1400" kern="0" dirty="0">
                          <a:effectLst/>
                          <a:latin typeface="Times New Roman"/>
                          <a:ea typeface="宋体"/>
                          <a:cs typeface="Times New Roman"/>
                        </a:rPr>
                        <a:t>上拉（</a:t>
                      </a:r>
                      <a:r>
                        <a:rPr lang="en-US" sz="1400" kern="0" dirty="0">
                          <a:effectLst/>
                          <a:latin typeface="Times New Roman"/>
                          <a:ea typeface="宋体"/>
                          <a:cs typeface="Times New Roman"/>
                        </a:rPr>
                        <a:t>0=</a:t>
                      </a:r>
                      <a:r>
                        <a:rPr lang="zh-CN" sz="1400" kern="0" dirty="0">
                          <a:effectLst/>
                          <a:latin typeface="Times New Roman"/>
                          <a:ea typeface="宋体"/>
                          <a:cs typeface="Times New Roman"/>
                        </a:rPr>
                        <a:t>下拉，</a:t>
                      </a:r>
                      <a:r>
                        <a:rPr lang="en-US" sz="1400" kern="0" dirty="0">
                          <a:effectLst/>
                          <a:latin typeface="Times New Roman"/>
                          <a:ea typeface="宋体"/>
                          <a:cs typeface="Times New Roman"/>
                        </a:rPr>
                        <a:t>1=</a:t>
                      </a:r>
                      <a:r>
                        <a:rPr lang="zh-CN" sz="1400" kern="0" dirty="0">
                          <a:effectLst/>
                          <a:latin typeface="Times New Roman"/>
                          <a:ea typeface="宋体"/>
                          <a:cs typeface="Times New Roman"/>
                        </a:rPr>
                        <a:t>上拉）</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功能概要：当指定端口引脚被定义为</a:t>
                      </a:r>
                      <a:r>
                        <a:rPr lang="en-US" sz="1400" kern="0" dirty="0">
                          <a:effectLst/>
                          <a:latin typeface="Times New Roman"/>
                          <a:ea typeface="宋体"/>
                          <a:cs typeface="Times New Roman"/>
                        </a:rPr>
                        <a:t>GPIO</a:t>
                      </a:r>
                      <a:r>
                        <a:rPr lang="zh-CN" sz="1400" kern="0" dirty="0">
                          <a:effectLst/>
                          <a:latin typeface="Times New Roman"/>
                          <a:ea typeface="宋体"/>
                          <a:cs typeface="Times New Roman"/>
                        </a:rPr>
                        <a:t>功能且为输入时，本函数设置引脚下拉</a:t>
                      </a:r>
                      <a:r>
                        <a:rPr lang="en-US" sz="1400" kern="0" dirty="0">
                          <a:effectLst/>
                          <a:latin typeface="Times New Roman"/>
                          <a:ea typeface="宋体"/>
                          <a:cs typeface="Times New Roman"/>
                        </a:rPr>
                        <a:t>/</a:t>
                      </a:r>
                      <a:r>
                        <a:rPr lang="zh-CN" sz="1400" kern="0" dirty="0">
                          <a:effectLst/>
                          <a:latin typeface="Times New Roman"/>
                          <a:ea typeface="宋体"/>
                          <a:cs typeface="Times New Roman"/>
                        </a:rPr>
                        <a:t>上拉</a:t>
                      </a:r>
                      <a:endParaRPr lang="zh-CN" sz="1400" kern="100" dirty="0">
                        <a:effectLst/>
                        <a:latin typeface="等线"/>
                        <a:ea typeface="等线"/>
                        <a:cs typeface="Times New Roman"/>
                      </a:endParaRPr>
                    </a:p>
                    <a:p>
                      <a:pPr indent="127000" algn="just">
                        <a:spcAft>
                          <a:spcPts val="0"/>
                        </a:spcAft>
                        <a:tabLst>
                          <a:tab pos="4024630" algn="l"/>
                          <a:tab pos="4024630" algn="l"/>
                        </a:tabLst>
                      </a:pPr>
                      <a:r>
                        <a:rPr lang="en-US" sz="1400" kern="0" dirty="0">
                          <a:effectLst/>
                          <a:latin typeface="Times New Roman"/>
                          <a:ea typeface="宋体"/>
                          <a:cs typeface="Times New Roman"/>
                        </a:rPr>
                        <a:t>//=================================================================</a:t>
                      </a:r>
                      <a:endParaRPr lang="zh-CN" sz="1400" kern="100" dirty="0">
                        <a:effectLst/>
                        <a:latin typeface="等线"/>
                        <a:ea typeface="等线"/>
                        <a:cs typeface="Times New Roman"/>
                      </a:endParaRPr>
                    </a:p>
                    <a:p>
                      <a:pPr indent="254000" algn="just">
                        <a:spcAft>
                          <a:spcPts val="0"/>
                        </a:spcAft>
                        <a:tabLst>
                          <a:tab pos="4024630" algn="l"/>
                          <a:tab pos="266700" algn="l"/>
                        </a:tabLst>
                      </a:pPr>
                      <a:r>
                        <a:rPr lang="en-US" sz="1400" kern="0" dirty="0">
                          <a:effectLst/>
                          <a:latin typeface="Times New Roman"/>
                          <a:ea typeface="宋体"/>
                          <a:cs typeface="Times New Roman"/>
                        </a:rPr>
                        <a:t>void </a:t>
                      </a:r>
                      <a:r>
                        <a:rPr lang="en-US" sz="1400" kern="0" dirty="0" err="1">
                          <a:effectLst/>
                          <a:latin typeface="Times New Roman"/>
                          <a:ea typeface="宋体"/>
                          <a:cs typeface="Times New Roman"/>
                        </a:rPr>
                        <a:t>gpio_pull</a:t>
                      </a:r>
                      <a:r>
                        <a:rPr lang="en-US" sz="1400" kern="0" dirty="0">
                          <a:effectLst/>
                          <a:latin typeface="Times New Roman"/>
                          <a:ea typeface="宋体"/>
                          <a:cs typeface="Times New Roman"/>
                        </a:rPr>
                        <a:t>(uint_16 </a:t>
                      </a:r>
                      <a:r>
                        <a:rPr lang="en-US" sz="1400" kern="0" dirty="0" err="1">
                          <a:effectLst/>
                          <a:latin typeface="Times New Roman"/>
                          <a:ea typeface="宋体"/>
                          <a:cs typeface="Times New Roman"/>
                        </a:rPr>
                        <a:t>port_pin</a:t>
                      </a:r>
                      <a:r>
                        <a:rPr lang="en-US" sz="1400" kern="0" dirty="0">
                          <a:effectLst/>
                          <a:latin typeface="Times New Roman"/>
                          <a:ea typeface="宋体"/>
                          <a:cs typeface="Times New Roman"/>
                        </a:rPr>
                        <a:t>, uint_8 </a:t>
                      </a:r>
                      <a:r>
                        <a:rPr lang="en-US" sz="1400" kern="0" dirty="0" err="1">
                          <a:effectLst/>
                          <a:latin typeface="Times New Roman"/>
                          <a:ea typeface="宋体"/>
                          <a:cs typeface="Times New Roman"/>
                        </a:rPr>
                        <a:t>pullselect</a:t>
                      </a:r>
                      <a:r>
                        <a:rPr lang="en-US" sz="1400" kern="0" dirty="0">
                          <a:effectLst/>
                          <a:latin typeface="Times New Roman"/>
                          <a:ea typeface="宋体"/>
                          <a:cs typeface="Times New Roman"/>
                        </a:rPr>
                        <a:t>);</a:t>
                      </a:r>
                      <a:endParaRPr lang="zh-CN" sz="14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11" name="矩形 10"/>
          <p:cNvSpPr/>
          <p:nvPr/>
        </p:nvSpPr>
        <p:spPr>
          <a:xfrm>
            <a:off x="2987824" y="6381328"/>
            <a:ext cx="2608406" cy="369332"/>
          </a:xfrm>
          <a:prstGeom prst="rect">
            <a:avLst/>
          </a:prstGeom>
        </p:spPr>
        <p:txBody>
          <a:bodyPr wrap="none">
            <a:spAutoFit/>
          </a:bodyPr>
          <a:lstStyle/>
          <a:p>
            <a:r>
              <a:rPr lang="en-US" altLang="zh-CN" b="1" dirty="0"/>
              <a:t>GPIO</a:t>
            </a:r>
            <a:r>
              <a:rPr lang="zh-CN" altLang="en-US" b="1" dirty="0"/>
              <a:t>引脚内部上拉函数</a:t>
            </a:r>
          </a:p>
        </p:txBody>
      </p:sp>
    </p:spTree>
    <p:extLst>
      <p:ext uri="{BB962C8B-B14F-4D97-AF65-F5344CB8AC3E}">
        <p14:creationId xmlns:p14="http://schemas.microsoft.com/office/powerpoint/2010/main" val="2250337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27</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179512" y="836712"/>
            <a:ext cx="5040560"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驱动构件封装规范</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概要</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107504" y="1268760"/>
            <a:ext cx="8837658" cy="2123658"/>
          </a:xfrm>
          <a:prstGeom prst="rect">
            <a:avLst/>
          </a:prstGeom>
        </p:spPr>
        <p:txBody>
          <a:bodyPr wrap="square">
            <a:spAutoFit/>
          </a:bodyPr>
          <a:lstStyle/>
          <a:p>
            <a:pPr marL="342900" indent="-342900">
              <a:spcBef>
                <a:spcPts val="600"/>
              </a:spcBef>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将</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底层操作封装为构件的过程中还需要特别注意的就是要遵守一定的规范，这样才能使得设计出来的构件符合基本规范，便于移植、复用、交流</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第一点：每个构件由头文件和源文件两个独立文件组成，放在以构件命名的文件夹中，驱动头文件中仅仅包含了对外接口函数的声明，相当于使用</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指南。</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487697987"/>
              </p:ext>
            </p:extLst>
          </p:nvPr>
        </p:nvGraphicFramePr>
        <p:xfrm>
          <a:off x="1032063" y="4394408"/>
          <a:ext cx="6276241" cy="2346960"/>
        </p:xfrm>
        <a:graphic>
          <a:graphicData uri="http://schemas.openxmlformats.org/drawingml/2006/table">
            <a:tbl>
              <a:tblPr firstRow="1" firstCol="1" bandRow="1"/>
              <a:tblGrid>
                <a:gridCol w="6276241">
                  <a:extLst>
                    <a:ext uri="{9D8B030D-6E8A-4147-A177-3AD203B41FA5}">
                      <a16:colId xmlns="" xmlns:a16="http://schemas.microsoft.com/office/drawing/2014/main" val="20000"/>
                    </a:ext>
                  </a:extLst>
                </a:gridCol>
              </a:tblGrid>
              <a:tr h="2196822">
                <a:tc>
                  <a:txBody>
                    <a:bodyPr/>
                    <a:lstStyle/>
                    <a:p>
                      <a:pPr indent="254000" algn="just">
                        <a:spcAft>
                          <a:spcPts val="0"/>
                        </a:spcAft>
                        <a:tabLst>
                          <a:tab pos="4024630" algn="l"/>
                          <a:tab pos="4024630" algn="l"/>
                        </a:tabLst>
                      </a:pPr>
                      <a:r>
                        <a:rPr lang="en-US" sz="1400" kern="0" dirty="0" smtClean="0">
                          <a:effectLst/>
                          <a:latin typeface="Times New Roman"/>
                          <a:ea typeface="宋体"/>
                          <a:cs typeface="Times New Roman"/>
                        </a:rPr>
                        <a:t>//==========================================================</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文件名称：</a:t>
                      </a:r>
                      <a:r>
                        <a:rPr lang="en-US" sz="1400" kern="0" dirty="0" err="1">
                          <a:effectLst/>
                          <a:latin typeface="Times New Roman"/>
                          <a:ea typeface="宋体"/>
                          <a:cs typeface="Times New Roman"/>
                        </a:rPr>
                        <a:t>gpio.h</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功能概要：</a:t>
                      </a:r>
                      <a:r>
                        <a:rPr lang="en-US" sz="1400" kern="0" dirty="0">
                          <a:effectLst/>
                          <a:latin typeface="Times New Roman"/>
                          <a:ea typeface="宋体"/>
                          <a:cs typeface="Times New Roman"/>
                        </a:rPr>
                        <a:t>GPIO</a:t>
                      </a:r>
                      <a:r>
                        <a:rPr lang="zh-CN" sz="1400" kern="0" dirty="0">
                          <a:effectLst/>
                          <a:latin typeface="Times New Roman"/>
                          <a:ea typeface="宋体"/>
                          <a:cs typeface="Times New Roman"/>
                        </a:rPr>
                        <a:t>底层驱动构件头文件，测试过芯片：</a:t>
                      </a:r>
                      <a:r>
                        <a:rPr lang="en-US" sz="1400" kern="0" dirty="0">
                          <a:effectLst/>
                          <a:latin typeface="Times New Roman"/>
                          <a:ea typeface="宋体"/>
                          <a:cs typeface="Times New Roman"/>
                        </a:rPr>
                        <a:t>KL25</a:t>
                      </a:r>
                      <a:r>
                        <a:rPr lang="zh-CN" sz="1400" kern="0" dirty="0">
                          <a:effectLst/>
                          <a:latin typeface="Times New Roman"/>
                          <a:ea typeface="宋体"/>
                          <a:cs typeface="Times New Roman"/>
                        </a:rPr>
                        <a:t>、</a:t>
                      </a:r>
                      <a:r>
                        <a:rPr lang="en-US" sz="1400" kern="0" dirty="0">
                          <a:effectLst/>
                          <a:latin typeface="Times New Roman"/>
                          <a:ea typeface="宋体"/>
                          <a:cs typeface="Times New Roman"/>
                        </a:rPr>
                        <a:t>KL26</a:t>
                      </a:r>
                      <a:r>
                        <a:rPr lang="zh-CN" sz="1400" kern="0" dirty="0">
                          <a:effectLst/>
                          <a:latin typeface="Times New Roman"/>
                          <a:ea typeface="宋体"/>
                          <a:cs typeface="Times New Roman"/>
                        </a:rPr>
                        <a:t>、</a:t>
                      </a:r>
                      <a:r>
                        <a:rPr lang="en-US" sz="1400" kern="0" dirty="0">
                          <a:effectLst/>
                          <a:latin typeface="Times New Roman"/>
                          <a:ea typeface="宋体"/>
                          <a:cs typeface="Times New Roman"/>
                        </a:rPr>
                        <a:t>KW01</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制作单位：苏州大学</a:t>
                      </a:r>
                      <a:r>
                        <a:rPr lang="en-US" sz="1400" kern="0" dirty="0">
                          <a:effectLst/>
                          <a:latin typeface="Times New Roman"/>
                          <a:ea typeface="宋体"/>
                          <a:cs typeface="Times New Roman"/>
                        </a:rPr>
                        <a:t>NXP</a:t>
                      </a:r>
                      <a:r>
                        <a:rPr lang="zh-CN" sz="1400" kern="0" dirty="0">
                          <a:effectLst/>
                          <a:latin typeface="Times New Roman"/>
                          <a:ea typeface="宋体"/>
                          <a:cs typeface="Times New Roman"/>
                        </a:rPr>
                        <a:t>嵌入式中心</a:t>
                      </a:r>
                      <a:r>
                        <a:rPr lang="en-US" sz="1400" kern="0" dirty="0">
                          <a:effectLst/>
                          <a:latin typeface="Times New Roman"/>
                          <a:ea typeface="宋体"/>
                          <a:cs typeface="Times New Roman"/>
                        </a:rPr>
                        <a:t>(sumcu.suda.edu.cn)</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a:t>
                      </a:r>
                      <a:r>
                        <a:rPr lang="zh-CN" sz="1400" kern="0" dirty="0">
                          <a:effectLst/>
                          <a:latin typeface="Times New Roman"/>
                          <a:ea typeface="宋体"/>
                          <a:cs typeface="Times New Roman"/>
                        </a:rPr>
                        <a:t>版</a:t>
                      </a:r>
                      <a:r>
                        <a:rPr lang="en-US" sz="1400" kern="0" dirty="0">
                          <a:effectLst/>
                          <a:latin typeface="Times New Roman"/>
                          <a:ea typeface="宋体"/>
                          <a:cs typeface="Times New Roman"/>
                        </a:rPr>
                        <a:t>    </a:t>
                      </a:r>
                      <a:r>
                        <a:rPr lang="zh-CN" sz="1400" kern="0" dirty="0">
                          <a:effectLst/>
                          <a:latin typeface="Times New Roman"/>
                          <a:ea typeface="宋体"/>
                          <a:cs typeface="Times New Roman"/>
                        </a:rPr>
                        <a:t>本：</a:t>
                      </a:r>
                      <a:r>
                        <a:rPr lang="en-US" sz="1400" kern="0" dirty="0">
                          <a:effectLst/>
                          <a:latin typeface="Times New Roman"/>
                          <a:ea typeface="宋体"/>
                          <a:cs typeface="Times New Roman"/>
                        </a:rPr>
                        <a:t>2012-10-12  V1.0; 2016-3-26 V6.0(WYH</a:t>
                      </a:r>
                      <a:r>
                        <a:rPr lang="en-US" sz="1400" kern="0" dirty="0" smtClean="0">
                          <a:effectLst/>
                          <a:latin typeface="Times New Roman"/>
                          <a:ea typeface="宋体"/>
                          <a:cs typeface="Times New Roman"/>
                        </a:rPr>
                        <a:t>)</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smtClean="0">
                          <a:effectLst/>
                          <a:latin typeface="Times New Roman"/>
                          <a:ea typeface="宋体"/>
                          <a:cs typeface="Times New Roman"/>
                        </a:rPr>
                        <a:t>//==========================================================</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 </a:t>
                      </a:r>
                      <a:r>
                        <a:rPr lang="en-US" sz="1400" kern="0" dirty="0" smtClean="0">
                          <a:effectLst/>
                          <a:latin typeface="Times New Roman"/>
                          <a:ea typeface="宋体"/>
                          <a:cs typeface="Times New Roman"/>
                        </a:rPr>
                        <a:t>#</a:t>
                      </a:r>
                      <a:r>
                        <a:rPr lang="en-US" sz="1400" kern="0" dirty="0" err="1">
                          <a:effectLst/>
                          <a:latin typeface="Times New Roman"/>
                          <a:ea typeface="宋体"/>
                          <a:cs typeface="Times New Roman"/>
                        </a:rPr>
                        <a:t>ifndef</a:t>
                      </a:r>
                      <a:r>
                        <a:rPr lang="en-US" sz="1400" kern="0" dirty="0">
                          <a:effectLst/>
                          <a:latin typeface="Times New Roman"/>
                          <a:ea typeface="宋体"/>
                          <a:cs typeface="Times New Roman"/>
                        </a:rPr>
                        <a:t> _GPIO_H       //</a:t>
                      </a:r>
                      <a:r>
                        <a:rPr lang="zh-CN" sz="1400" kern="0" dirty="0">
                          <a:effectLst/>
                          <a:latin typeface="Times New Roman"/>
                          <a:ea typeface="宋体"/>
                          <a:cs typeface="Times New Roman"/>
                        </a:rPr>
                        <a:t>防止重复定义（</a:t>
                      </a:r>
                      <a:r>
                        <a:rPr lang="en-US" sz="1400" kern="0" dirty="0">
                          <a:effectLst/>
                          <a:latin typeface="Times New Roman"/>
                          <a:ea typeface="宋体"/>
                          <a:cs typeface="Times New Roman"/>
                        </a:rPr>
                        <a:t>_GPIO_H  </a:t>
                      </a:r>
                      <a:r>
                        <a:rPr lang="zh-CN" sz="1400" kern="0" dirty="0">
                          <a:effectLst/>
                          <a:latin typeface="Times New Roman"/>
                          <a:ea typeface="宋体"/>
                          <a:cs typeface="Times New Roman"/>
                        </a:rPr>
                        <a:t>开头</a:t>
                      </a:r>
                      <a:r>
                        <a:rPr lang="en-US" sz="1400" kern="0" dirty="0">
                          <a:effectLst/>
                          <a:latin typeface="Times New Roman"/>
                          <a:ea typeface="宋体"/>
                          <a:cs typeface="Times New Roman"/>
                        </a:rPr>
                        <a:t>)</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#define _GPIO_H</a:t>
                      </a:r>
                      <a:endParaRPr lang="zh-CN" sz="1400"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 </a:t>
                      </a:r>
                      <a:r>
                        <a:rPr lang="en-US" sz="1400" kern="0" dirty="0" smtClean="0">
                          <a:effectLst/>
                          <a:latin typeface="Times New Roman"/>
                          <a:ea typeface="宋体"/>
                          <a:cs typeface="Times New Roman"/>
                        </a:rPr>
                        <a:t>#</a:t>
                      </a:r>
                      <a:r>
                        <a:rPr lang="en-US" sz="1400" kern="0" dirty="0">
                          <a:effectLst/>
                          <a:latin typeface="Times New Roman"/>
                          <a:ea typeface="宋体"/>
                          <a:cs typeface="Times New Roman"/>
                        </a:rPr>
                        <a:t>include "</a:t>
                      </a:r>
                      <a:r>
                        <a:rPr lang="en-US" sz="1400" kern="0" dirty="0" err="1">
                          <a:effectLst/>
                          <a:latin typeface="Times New Roman"/>
                          <a:ea typeface="宋体"/>
                          <a:cs typeface="Times New Roman"/>
                        </a:rPr>
                        <a:t>common.h</a:t>
                      </a:r>
                      <a:r>
                        <a:rPr lang="en-US" sz="1400" kern="0" dirty="0">
                          <a:effectLst/>
                          <a:latin typeface="Times New Roman"/>
                          <a:ea typeface="宋体"/>
                          <a:cs typeface="Times New Roman"/>
                        </a:rPr>
                        <a:t>"   //</a:t>
                      </a:r>
                      <a:r>
                        <a:rPr lang="zh-CN" sz="1400" kern="0" dirty="0">
                          <a:effectLst/>
                          <a:latin typeface="Times New Roman"/>
                          <a:ea typeface="宋体"/>
                          <a:cs typeface="Times New Roman"/>
                        </a:rPr>
                        <a:t>包含公共要素</a:t>
                      </a:r>
                      <a:r>
                        <a:rPr lang="zh-CN" sz="1400" kern="0" dirty="0" smtClean="0">
                          <a:effectLst/>
                          <a:latin typeface="Times New Roman"/>
                          <a:ea typeface="宋体"/>
                          <a:cs typeface="Times New Roman"/>
                        </a:rPr>
                        <a:t>头文件</a:t>
                      </a:r>
                      <a:endParaRPr lang="en-US" altLang="zh-CN" sz="1400" kern="0" dirty="0" smtClean="0">
                        <a:effectLst/>
                        <a:latin typeface="Times New Roman"/>
                        <a:ea typeface="宋体"/>
                        <a:cs typeface="Times New Roman"/>
                      </a:endParaRPr>
                    </a:p>
                    <a:p>
                      <a:pPr indent="254000" algn="just">
                        <a:spcAft>
                          <a:spcPts val="0"/>
                        </a:spcAft>
                        <a:tabLst>
                          <a:tab pos="4024630" algn="l"/>
                          <a:tab pos="4024630" algn="l"/>
                        </a:tabLst>
                      </a:pPr>
                      <a:r>
                        <a:rPr lang="en-US" altLang="zh-CN" sz="1400" b="1" kern="0" dirty="0" smtClean="0">
                          <a:effectLst/>
                          <a:latin typeface="Times New Roman"/>
                          <a:ea typeface="宋体"/>
                          <a:cs typeface="Times New Roman"/>
                        </a:rPr>
                        <a:t>……..</a:t>
                      </a:r>
                      <a:endParaRPr lang="zh-CN" sz="1400" b="1" kern="100" dirty="0">
                        <a:effectLst/>
                        <a:latin typeface="等线"/>
                        <a:ea typeface="等线"/>
                        <a:cs typeface="Times New Roman"/>
                      </a:endParaRPr>
                    </a:p>
                    <a:p>
                      <a:pPr indent="254000" algn="just">
                        <a:spcAft>
                          <a:spcPts val="0"/>
                        </a:spcAft>
                        <a:tabLst>
                          <a:tab pos="4024630" algn="l"/>
                          <a:tab pos="4024630" algn="l"/>
                        </a:tabLst>
                      </a:pPr>
                      <a:r>
                        <a:rPr lang="en-US" sz="1400" kern="0" dirty="0">
                          <a:effectLst/>
                          <a:latin typeface="Times New Roman"/>
                          <a:ea typeface="宋体"/>
                          <a:cs typeface="Times New Roman"/>
                        </a:rPr>
                        <a:t> </a:t>
                      </a:r>
                      <a:endParaRPr lang="zh-CN" sz="1400" kern="100" dirty="0">
                        <a:effectLst/>
                        <a:latin typeface="等线"/>
                        <a:ea typeface="等线"/>
                        <a:cs typeface="Times New Roman"/>
                      </a:endParaRPr>
                    </a:p>
                  </a:txBody>
                  <a:tcPr marL="35690" marR="3569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5" name="TextBox 4"/>
          <p:cNvSpPr txBox="1"/>
          <p:nvPr/>
        </p:nvSpPr>
        <p:spPr>
          <a:xfrm>
            <a:off x="7387382" y="6309320"/>
            <a:ext cx="1368152" cy="400110"/>
          </a:xfrm>
          <a:prstGeom prst="rect">
            <a:avLst/>
          </a:prstGeom>
          <a:noFill/>
        </p:spPr>
        <p:txBody>
          <a:bodyPr wrap="square" rtlCol="0">
            <a:spAutoFit/>
          </a:bodyPr>
          <a:lstStyle/>
          <a:p>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P83</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107504" y="3284984"/>
            <a:ext cx="8990828" cy="1107996"/>
          </a:xfrm>
          <a:prstGeom prst="rect">
            <a:avLst/>
          </a:prstGeom>
        </p:spPr>
        <p:txBody>
          <a:bodyPr wrap="square">
            <a:spAutoFit/>
          </a:bodyPr>
          <a:lstStyle/>
          <a:p>
            <a:pPr marL="342900" lvl="0" indent="-342900" algn="just">
              <a:spcBef>
                <a:spcPts val="60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第二点：构件的设计需要满足几个基本要求，要考虑使用与移植的方便行；要有统一、规范的编码风格与注释；宏的使用是有限制的；在构件中不使用全局变量。第</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章</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将详细</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阐述底层驱动构件封装</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规范。</a:t>
            </a:r>
            <a:endPar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2329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7847020"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4.3 </a:t>
            </a:r>
            <a:r>
              <a:rPr lang="zh-CN" altLang="en-US" sz="2800" b="1" dirty="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sp>
        <p:nvSpPr>
          <p:cNvPr id="5" name="矩形 4"/>
          <p:cNvSpPr/>
          <p:nvPr/>
        </p:nvSpPr>
        <p:spPr>
          <a:xfrm>
            <a:off x="971600" y="815707"/>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28</a:t>
            </a:fld>
            <a:endParaRPr lang="en-US" altLang="zh-CN"/>
          </a:p>
        </p:txBody>
      </p:sp>
      <p:sp>
        <p:nvSpPr>
          <p:cNvPr id="11" name="矩形 10"/>
          <p:cNvSpPr/>
          <p:nvPr/>
        </p:nvSpPr>
        <p:spPr>
          <a:xfrm>
            <a:off x="850454" y="1339989"/>
            <a:ext cx="7901433" cy="2246769"/>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）软件构件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）驱动构件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）硬件驱动构件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）宏</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函数</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类型重</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定义</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88108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29</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3345755" y="1043791"/>
            <a:ext cx="2104753" cy="523220"/>
          </a:xfrm>
          <a:prstGeom prst="rect">
            <a:avLst/>
          </a:prstGeom>
        </p:spPr>
        <p:txBody>
          <a:bodyPr wrap="squar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467544" y="1704871"/>
            <a:ext cx="7861176" cy="1508105"/>
          </a:xfrm>
          <a:prstGeom prst="rect">
            <a:avLst/>
          </a:prstGeom>
        </p:spPr>
        <p:txBody>
          <a:bodyPr wrap="square">
            <a:spAutoFit/>
          </a:bodyPr>
          <a:lstStyle/>
          <a:p>
            <a:pPr lvl="0" algn="just">
              <a:spcBef>
                <a:spcPts val="12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什么是</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软件</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12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什么是底层</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驱动</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构件？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12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什么是驱动构件封装</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5999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528" y="1343000"/>
            <a:ext cx="8064896" cy="4462264"/>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1200"/>
              </a:spcBef>
            </a:pPr>
            <a:r>
              <a:rPr lang="en-US" altLang="zh-CN" dirty="0">
                <a:solidFill>
                  <a:srgbClr val="000099"/>
                </a:solidFill>
                <a:latin typeface="Times New Roman" panose="02020603050405020304" pitchFamily="18" charset="0"/>
                <a:cs typeface="Times New Roman" panose="02020603050405020304" pitchFamily="18" charset="0"/>
              </a:rPr>
              <a:t>4</a:t>
            </a:r>
            <a:r>
              <a:rPr lang="en-US" altLang="zh-CN" dirty="0" smtClean="0">
                <a:solidFill>
                  <a:srgbClr val="000099"/>
                </a:solidFill>
                <a:latin typeface="Times New Roman" panose="02020603050405020304" pitchFamily="18" charset="0"/>
                <a:cs typeface="Times New Roman" panose="02020603050405020304" pitchFamily="18" charset="0"/>
              </a:rPr>
              <a:t>.1  </a:t>
            </a:r>
            <a:r>
              <a:rPr lang="zh-CN" altLang="en-US" dirty="0" smtClean="0">
                <a:solidFill>
                  <a:srgbClr val="000099"/>
                </a:solidFill>
                <a:latin typeface="Times New Roman" panose="02020603050405020304" pitchFamily="18" charset="0"/>
                <a:cs typeface="Times New Roman" panose="02020603050405020304" pitchFamily="18" charset="0"/>
              </a:rPr>
              <a:t>通用</a:t>
            </a:r>
            <a:r>
              <a:rPr lang="en-US" altLang="zh-CN" dirty="0">
                <a:solidFill>
                  <a:srgbClr val="000099"/>
                </a:solidFill>
                <a:latin typeface="Times New Roman" panose="02020603050405020304" pitchFamily="18" charset="0"/>
                <a:cs typeface="Times New Roman" panose="02020603050405020304" pitchFamily="18" charset="0"/>
              </a:rPr>
              <a:t>I/O</a:t>
            </a:r>
            <a:r>
              <a:rPr lang="zh-CN" altLang="en-US" dirty="0">
                <a:solidFill>
                  <a:srgbClr val="000099"/>
                </a:solidFill>
                <a:latin typeface="Times New Roman" panose="02020603050405020304" pitchFamily="18" charset="0"/>
                <a:cs typeface="Times New Roman" panose="02020603050405020304" pitchFamily="18" charset="0"/>
              </a:rPr>
              <a:t>接口基本概念及连接方法</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pPr>
            <a:r>
              <a:rPr lang="en-US" altLang="zh-CN" dirty="0">
                <a:solidFill>
                  <a:srgbClr val="000099"/>
                </a:solidFill>
                <a:latin typeface="Times New Roman" panose="02020603050405020304" pitchFamily="18" charset="0"/>
                <a:cs typeface="Times New Roman" panose="02020603050405020304" pitchFamily="18" charset="0"/>
              </a:rPr>
              <a:t>4</a:t>
            </a:r>
            <a:r>
              <a:rPr lang="en-US" altLang="zh-CN" dirty="0" smtClean="0">
                <a:solidFill>
                  <a:srgbClr val="000099"/>
                </a:solidFill>
                <a:latin typeface="Times New Roman" panose="02020603050405020304" pitchFamily="18" charset="0"/>
                <a:cs typeface="Times New Roman" panose="02020603050405020304" pitchFamily="18" charset="0"/>
              </a:rPr>
              <a:t>.2  </a:t>
            </a:r>
            <a:r>
              <a:rPr lang="zh-CN" altLang="en-US" dirty="0" smtClean="0">
                <a:solidFill>
                  <a:srgbClr val="000099"/>
                </a:solidFill>
                <a:latin typeface="Times New Roman" panose="02020603050405020304" pitchFamily="18" charset="0"/>
                <a:cs typeface="Times New Roman" panose="02020603050405020304" pitchFamily="18" charset="0"/>
              </a:rPr>
              <a:t>端口</a:t>
            </a:r>
            <a:r>
              <a:rPr lang="zh-CN" altLang="en-US" dirty="0">
                <a:solidFill>
                  <a:srgbClr val="000099"/>
                </a:solidFill>
                <a:latin typeface="Times New Roman" panose="02020603050405020304" pitchFamily="18" charset="0"/>
                <a:cs typeface="Times New Roman" panose="02020603050405020304" pitchFamily="18" charset="0"/>
              </a:rPr>
              <a:t>控制模块与</a:t>
            </a:r>
            <a:r>
              <a:rPr lang="en-US" altLang="zh-CN" dirty="0">
                <a:solidFill>
                  <a:srgbClr val="000099"/>
                </a:solidFill>
                <a:latin typeface="Times New Roman" panose="02020603050405020304" pitchFamily="18" charset="0"/>
                <a:cs typeface="Times New Roman" panose="02020603050405020304" pitchFamily="18" charset="0"/>
              </a:rPr>
              <a:t>GPIO</a:t>
            </a:r>
            <a:r>
              <a:rPr lang="zh-CN" altLang="en-US" dirty="0">
                <a:solidFill>
                  <a:srgbClr val="000099"/>
                </a:solidFill>
                <a:latin typeface="Times New Roman" panose="02020603050405020304" pitchFamily="18" charset="0"/>
                <a:cs typeface="Times New Roman" panose="02020603050405020304" pitchFamily="18" charset="0"/>
              </a:rPr>
              <a:t>模块的编程结构</a:t>
            </a:r>
          </a:p>
          <a:p>
            <a:pPr lvl="1" indent="-914400">
              <a:lnSpc>
                <a:spcPct val="125000"/>
              </a:lnSpc>
            </a:pPr>
            <a:r>
              <a:rPr lang="en-US" altLang="zh-CN" dirty="0">
                <a:solidFill>
                  <a:srgbClr val="000099"/>
                </a:solidFill>
                <a:latin typeface="Times New Roman" panose="02020603050405020304" pitchFamily="18" charset="0"/>
                <a:cs typeface="Times New Roman" panose="02020603050405020304" pitchFamily="18" charset="0"/>
              </a:rPr>
              <a:t>4</a:t>
            </a:r>
            <a:r>
              <a:rPr lang="en-US" altLang="zh-CN" dirty="0" smtClean="0">
                <a:solidFill>
                  <a:srgbClr val="000099"/>
                </a:solidFill>
                <a:latin typeface="Times New Roman" panose="02020603050405020304" pitchFamily="18" charset="0"/>
                <a:cs typeface="Times New Roman" panose="02020603050405020304" pitchFamily="18" charset="0"/>
              </a:rPr>
              <a:t>.3  </a:t>
            </a:r>
            <a:r>
              <a:rPr lang="en-US" altLang="zh-CN" dirty="0">
                <a:solidFill>
                  <a:srgbClr val="000099"/>
                </a:solidFill>
                <a:latin typeface="Times New Roman" panose="02020603050405020304" pitchFamily="18" charset="0"/>
                <a:cs typeface="Times New Roman" panose="02020603050405020304" pitchFamily="18" charset="0"/>
              </a:rPr>
              <a:t>GPIO</a:t>
            </a:r>
            <a:r>
              <a:rPr lang="zh-CN" altLang="en-US" dirty="0">
                <a:solidFill>
                  <a:srgbClr val="000099"/>
                </a:solidFill>
                <a:latin typeface="Times New Roman" panose="02020603050405020304" pitchFamily="18" charset="0"/>
                <a:cs typeface="Times New Roman" panose="02020603050405020304" pitchFamily="18" charset="0"/>
              </a:rPr>
              <a:t>驱动构件封装方法与驱动构件封装</a:t>
            </a:r>
            <a:r>
              <a:rPr lang="zh-CN" altLang="en-US" dirty="0" smtClean="0">
                <a:solidFill>
                  <a:srgbClr val="000099"/>
                </a:solidFill>
                <a:latin typeface="Times New Roman" panose="02020603050405020304" pitchFamily="18" charset="0"/>
                <a:cs typeface="Times New Roman" panose="02020603050405020304" pitchFamily="18" charset="0"/>
              </a:rPr>
              <a:t>规范</a:t>
            </a:r>
            <a:endParaRPr lang="en-US" altLang="zh-CN" dirty="0">
              <a:solidFill>
                <a:srgbClr val="000099"/>
              </a:solidFill>
              <a:latin typeface="Times New Roman" panose="02020603050405020304" pitchFamily="18" charset="0"/>
              <a:cs typeface="Times New Roman" panose="02020603050405020304" pitchFamily="18" charset="0"/>
            </a:endParaRPr>
          </a:p>
          <a:p>
            <a:pPr lvl="1" indent="-914400">
              <a:lnSpc>
                <a:spcPct val="125000"/>
              </a:lnSpc>
            </a:pPr>
            <a:r>
              <a:rPr lang="en-US" altLang="zh-CN" dirty="0" smtClean="0">
                <a:solidFill>
                  <a:srgbClr val="000099"/>
                </a:solidFill>
                <a:latin typeface="Times New Roman" panose="02020603050405020304" pitchFamily="18" charset="0"/>
                <a:cs typeface="Times New Roman" panose="02020603050405020304" pitchFamily="18" charset="0"/>
              </a:rPr>
              <a:t>4.4  </a:t>
            </a:r>
            <a:r>
              <a:rPr lang="zh-CN" altLang="en-US" dirty="0" smtClean="0">
                <a:solidFill>
                  <a:srgbClr val="000099"/>
                </a:solidFill>
                <a:latin typeface="Times New Roman" panose="02020603050405020304" pitchFamily="18" charset="0"/>
                <a:cs typeface="Times New Roman" panose="02020603050405020304" pitchFamily="18" charset="0"/>
              </a:rPr>
              <a:t>利用</a:t>
            </a:r>
            <a:r>
              <a:rPr lang="zh-CN" altLang="en-US" dirty="0">
                <a:solidFill>
                  <a:srgbClr val="000099"/>
                </a:solidFill>
                <a:latin typeface="Times New Roman" panose="02020603050405020304" pitchFamily="18" charset="0"/>
                <a:cs typeface="Times New Roman" panose="02020603050405020304" pitchFamily="18" charset="0"/>
              </a:rPr>
              <a:t>构件方法控制小灯闪烁</a:t>
            </a:r>
            <a:endParaRPr lang="en-US" altLang="zh-CN" dirty="0" smtClean="0">
              <a:solidFill>
                <a:srgbClr val="000099"/>
              </a:solidFill>
              <a:latin typeface="Times New Roman" panose="02020603050405020304" pitchFamily="18" charset="0"/>
              <a:cs typeface="Times New Roman" panose="02020603050405020304" pitchFamily="18" charset="0"/>
            </a:endParaRPr>
          </a:p>
          <a:p>
            <a:pPr lvl="1" indent="-914400">
              <a:lnSpc>
                <a:spcPct val="125000"/>
              </a:lnSpc>
            </a:pPr>
            <a:r>
              <a:rPr lang="en-US" altLang="zh-CN" dirty="0" smtClean="0">
                <a:solidFill>
                  <a:srgbClr val="000099"/>
                </a:solidFill>
                <a:latin typeface="Times New Roman" panose="02020603050405020304" pitchFamily="18" charset="0"/>
                <a:cs typeface="Times New Roman" panose="02020603050405020304" pitchFamily="18" charset="0"/>
              </a:rPr>
              <a:t>4.5  </a:t>
            </a:r>
            <a:r>
              <a:rPr lang="zh-CN" altLang="en-US" dirty="0" smtClean="0">
                <a:solidFill>
                  <a:srgbClr val="000099"/>
                </a:solidFill>
                <a:latin typeface="Times New Roman" panose="02020603050405020304" pitchFamily="18" charset="0"/>
                <a:cs typeface="Times New Roman" panose="02020603050405020304" pitchFamily="18" charset="0"/>
              </a:rPr>
              <a:t>工程</a:t>
            </a:r>
            <a:r>
              <a:rPr lang="zh-CN" altLang="en-US" dirty="0">
                <a:solidFill>
                  <a:srgbClr val="000099"/>
                </a:solidFill>
                <a:latin typeface="Times New Roman" panose="02020603050405020304" pitchFamily="18" charset="0"/>
                <a:cs typeface="Times New Roman" panose="02020603050405020304" pitchFamily="18" charset="0"/>
              </a:rPr>
              <a:t>文件组织框架与第一个</a:t>
            </a:r>
            <a:r>
              <a:rPr lang="en-US" altLang="zh-CN" dirty="0">
                <a:solidFill>
                  <a:srgbClr val="000099"/>
                </a:solidFill>
                <a:latin typeface="Times New Roman" panose="02020603050405020304" pitchFamily="18" charset="0"/>
                <a:cs typeface="Times New Roman" panose="02020603050405020304" pitchFamily="18" charset="0"/>
              </a:rPr>
              <a:t>C</a:t>
            </a:r>
            <a:r>
              <a:rPr lang="zh-CN" altLang="en-US" dirty="0">
                <a:solidFill>
                  <a:srgbClr val="000099"/>
                </a:solidFill>
                <a:latin typeface="Times New Roman" panose="02020603050405020304" pitchFamily="18" charset="0"/>
                <a:cs typeface="Times New Roman" panose="02020603050405020304" pitchFamily="18" charset="0"/>
              </a:rPr>
              <a:t>语言工程分析</a:t>
            </a:r>
            <a:endParaRPr lang="en-US" altLang="zh-CN" dirty="0" smtClean="0">
              <a:solidFill>
                <a:srgbClr val="000099"/>
              </a:solidFill>
              <a:latin typeface="Times New Roman" panose="02020603050405020304" pitchFamily="18" charset="0"/>
              <a:cs typeface="Times New Roman" panose="02020603050405020304" pitchFamily="18" charset="0"/>
            </a:endParaRPr>
          </a:p>
          <a:p>
            <a:pPr lvl="1" indent="-914400">
              <a:lnSpc>
                <a:spcPct val="125000"/>
              </a:lnSpc>
            </a:pPr>
            <a:r>
              <a:rPr lang="en-US" altLang="zh-CN" dirty="0" smtClean="0">
                <a:solidFill>
                  <a:srgbClr val="000099"/>
                </a:solidFill>
                <a:latin typeface="Times New Roman" panose="02020603050405020304" pitchFamily="18" charset="0"/>
                <a:cs typeface="Times New Roman" panose="02020603050405020304" pitchFamily="18" charset="0"/>
              </a:rPr>
              <a:t>4.6  </a:t>
            </a:r>
            <a:r>
              <a:rPr lang="zh-CN" altLang="en-US" dirty="0" smtClean="0">
                <a:solidFill>
                  <a:srgbClr val="000099"/>
                </a:solidFill>
                <a:latin typeface="Times New Roman" panose="02020603050405020304" pitchFamily="18" charset="0"/>
                <a:cs typeface="Times New Roman" panose="02020603050405020304" pitchFamily="18" charset="0"/>
              </a:rPr>
              <a:t>第一</a:t>
            </a:r>
            <a:r>
              <a:rPr lang="zh-CN" altLang="en-US" dirty="0">
                <a:solidFill>
                  <a:srgbClr val="000099"/>
                </a:solidFill>
                <a:latin typeface="Times New Roman" panose="02020603050405020304" pitchFamily="18" charset="0"/>
                <a:cs typeface="Times New Roman" panose="02020603050405020304" pitchFamily="18" charset="0"/>
              </a:rPr>
              <a:t>个汇编语言工程：控制小灯闪烁</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pPr/>
              <a:t>3</a:t>
            </a:fld>
            <a:endParaRPr lang="en-US" altLang="zh-CN"/>
          </a:p>
        </p:txBody>
      </p:sp>
      <p:sp>
        <p:nvSpPr>
          <p:cNvPr id="5" name="矩形 4"/>
          <p:cNvSpPr/>
          <p:nvPr/>
        </p:nvSpPr>
        <p:spPr>
          <a:xfrm>
            <a:off x="1043608" y="260648"/>
            <a:ext cx="4485523"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smtClean="0">
                <a:solidFill>
                  <a:schemeClr val="bg1"/>
                </a:solidFill>
                <a:latin typeface="华文新魏" panose="02010800040101010101" pitchFamily="2" charset="-122"/>
                <a:ea typeface="华文新魏" panose="02010800040101010101" pitchFamily="2" charset="-122"/>
              </a:rPr>
              <a:t>4</a:t>
            </a:r>
            <a:r>
              <a:rPr lang="zh-CN" altLang="en-US" sz="3200" b="1" dirty="0" smtClean="0">
                <a:solidFill>
                  <a:schemeClr val="bg1"/>
                </a:solidFill>
                <a:latin typeface="华文新魏" panose="02010800040101010101" pitchFamily="2" charset="-122"/>
                <a:ea typeface="华文新魏" panose="02010800040101010101" pitchFamily="2" charset="-122"/>
              </a:rPr>
              <a:t>章  </a:t>
            </a:r>
            <a:r>
              <a:rPr lang="en-US" altLang="zh-CN" sz="3200" b="1" dirty="0" smtClean="0">
                <a:solidFill>
                  <a:schemeClr val="bg1"/>
                </a:solidFill>
                <a:latin typeface="华文新魏" panose="02010800040101010101" pitchFamily="2" charset="-122"/>
                <a:ea typeface="华文新魏" panose="02010800040101010101" pitchFamily="2" charset="-122"/>
              </a:rPr>
              <a:t>GPIO</a:t>
            </a:r>
            <a:r>
              <a:rPr lang="zh-CN" altLang="en-US" sz="3200" b="1" dirty="0">
                <a:solidFill>
                  <a:schemeClr val="bg1"/>
                </a:solidFill>
                <a:latin typeface="华文新魏" panose="02010800040101010101" pitchFamily="2" charset="-122"/>
                <a:ea typeface="华文新魏" panose="02010800040101010101" pitchFamily="2" charset="-122"/>
              </a:rPr>
              <a:t>及程序框架</a:t>
            </a:r>
          </a:p>
        </p:txBody>
      </p:sp>
    </p:spTree>
    <p:extLst>
      <p:ext uri="{BB962C8B-B14F-4D97-AF65-F5344CB8AC3E}">
        <p14:creationId xmlns:p14="http://schemas.microsoft.com/office/powerpoint/2010/main" val="1835088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30</a:t>
            </a:fld>
            <a:endParaRPr lang="en-US" altLang="zh-CN"/>
          </a:p>
        </p:txBody>
      </p:sp>
      <p:sp>
        <p:nvSpPr>
          <p:cNvPr id="8" name="矩形 7"/>
          <p:cNvSpPr/>
          <p:nvPr/>
        </p:nvSpPr>
        <p:spPr>
          <a:xfrm>
            <a:off x="755576" y="260648"/>
            <a:ext cx="7847020"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4.3 </a:t>
            </a:r>
            <a:r>
              <a:rPr lang="zh-CN" altLang="en-US" sz="2800" b="1" dirty="0" smtClean="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GPIO</a:t>
            </a:r>
            <a:r>
              <a:rPr lang="zh-CN" altLang="en-US" sz="2800" b="1" dirty="0">
                <a:solidFill>
                  <a:schemeClr val="bg1"/>
                </a:solidFill>
                <a:latin typeface="华文新魏" panose="02010800040101010101" pitchFamily="2" charset="-122"/>
                <a:ea typeface="华文新魏" panose="02010800040101010101" pitchFamily="2" charset="-122"/>
              </a:rPr>
              <a:t>驱动构件封装方法与驱动构件封装规范</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2987824" y="836712"/>
            <a:ext cx="3533478" cy="523220"/>
          </a:xfrm>
          <a:prstGeom prst="rect">
            <a:avLst/>
          </a:prstGeom>
        </p:spPr>
        <p:txBody>
          <a:bodyPr wrap="square">
            <a:spAutoFit/>
          </a:bodyPr>
          <a:lstStyle/>
          <a:p>
            <a:r>
              <a:rPr lang="en-US" altLang="zh-CN" sz="2800" b="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95200" y="1359932"/>
            <a:ext cx="8755534" cy="5278368"/>
          </a:xfrm>
          <a:prstGeom prst="rect">
            <a:avLst/>
          </a:prstGeom>
        </p:spPr>
        <p:txBody>
          <a:bodyPr wrap="square">
            <a:spAutoFit/>
          </a:bodyPr>
          <a:lstStyle/>
          <a:p>
            <a:pPr lvl="0"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什么是</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软件</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600"/>
              </a:spcBef>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答：软件构件</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component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）是可复用的软件组成成份，具有相对独立</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功能，可</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被用来构造其他软件。</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什么是底层</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驱动</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构件？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600"/>
              </a:spcBef>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答：是在硬件构件的基础上，根据硬件构件的实际功能和接口，实现对与之对应的硬件驱动。</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什么是驱动构件封装</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600"/>
              </a:spcBef>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答：封装就是</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将数据与操作相结合，形成一个有机的</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整体。封装</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的目的是增强安全性和简化编程，使用者不必了解具体的实现细节，而只是要通过</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外部接口进行</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操作</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ts val="0"/>
              </a:spcBef>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驱动</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封装是将</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硬件驱动程序、头文件及其描述封装成一个可重用的构件实体，并提供规范的输入</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输出接口，供应用程序调用</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2995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31</a:t>
            </a:fld>
            <a:endParaRPr lang="en-US" altLang="zh-CN"/>
          </a:p>
        </p:txBody>
      </p:sp>
      <p:sp>
        <p:nvSpPr>
          <p:cNvPr id="8" name="矩形 7"/>
          <p:cNvSpPr/>
          <p:nvPr/>
        </p:nvSpPr>
        <p:spPr>
          <a:xfrm>
            <a:off x="755576" y="260648"/>
            <a:ext cx="5182829" cy="954107"/>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4.4  </a:t>
            </a:r>
            <a:r>
              <a:rPr lang="zh-CN" altLang="en-US" sz="2800" b="1" dirty="0" smtClean="0">
                <a:solidFill>
                  <a:schemeClr val="bg1"/>
                </a:solidFill>
                <a:latin typeface="华文新魏" panose="02010800040101010101" pitchFamily="2" charset="-122"/>
                <a:ea typeface="华文新魏" panose="02010800040101010101" pitchFamily="2" charset="-122"/>
              </a:rPr>
              <a:t>利用</a:t>
            </a:r>
            <a:r>
              <a:rPr lang="zh-CN" altLang="en-US" sz="2800" b="1" dirty="0">
                <a:solidFill>
                  <a:schemeClr val="bg1"/>
                </a:solidFill>
                <a:latin typeface="华文新魏" panose="02010800040101010101" pitchFamily="2" charset="-122"/>
                <a:ea typeface="华文新魏" panose="02010800040101010101" pitchFamily="2" charset="-122"/>
              </a:rPr>
              <a:t>构件方法控制小灯闪烁</a:t>
            </a:r>
          </a:p>
          <a:p>
            <a:endParaRPr lang="zh-CN" altLang="en-US" sz="2800" b="1" dirty="0">
              <a:solidFill>
                <a:schemeClr val="bg1"/>
              </a:solidFill>
              <a:latin typeface="华文新魏" panose="02010800040101010101" pitchFamily="2" charset="-122"/>
              <a:ea typeface="华文新魏" panose="02010800040101010101" pitchFamily="2" charset="-122"/>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6" name="矩形 5"/>
          <p:cNvSpPr/>
          <p:nvPr/>
        </p:nvSpPr>
        <p:spPr>
          <a:xfrm>
            <a:off x="226182" y="1380666"/>
            <a:ext cx="8496944" cy="465448"/>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采用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的接法与之前</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类似，如下所示；</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2605584" y="1988840"/>
            <a:ext cx="3500784" cy="2345606"/>
          </a:xfrm>
          <a:prstGeom prst="rect">
            <a:avLst/>
          </a:prstGeom>
          <a:noFill/>
        </p:spPr>
      </p:pic>
      <p:sp>
        <p:nvSpPr>
          <p:cNvPr id="9" name="矩形 8"/>
          <p:cNvSpPr/>
          <p:nvPr/>
        </p:nvSpPr>
        <p:spPr>
          <a:xfrm>
            <a:off x="107504" y="4437112"/>
            <a:ext cx="8928992" cy="2015936"/>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由于已经封装</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构件，我们可以利用它制作小灯构件“</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。这个构件基于底层驱动构件而设计的，我们把调用芯片底层驱动构件设计的面向具体应用的构件，称为应用构件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600"/>
              </a:spcBef>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工程目录中，把应用构件存放在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应用构件文件夹中。应用构件同样分成头文件和源文件。</a:t>
            </a:r>
          </a:p>
        </p:txBody>
      </p:sp>
      <p:sp>
        <p:nvSpPr>
          <p:cNvPr id="11" name="TextBox 10"/>
          <p:cNvSpPr txBox="1"/>
          <p:nvPr/>
        </p:nvSpPr>
        <p:spPr>
          <a:xfrm>
            <a:off x="107504" y="908720"/>
            <a:ext cx="7848872" cy="461665"/>
          </a:xfrm>
          <a:prstGeom prst="rect">
            <a:avLst/>
          </a:prstGeom>
          <a:noFill/>
        </p:spPr>
        <p:txBody>
          <a:bodyPr wrap="square" rtlCol="0">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4.4.1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已经封装好的</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驱动构件制作小灯构件</a:t>
            </a:r>
          </a:p>
        </p:txBody>
      </p:sp>
    </p:spTree>
    <p:extLst>
      <p:ext uri="{BB962C8B-B14F-4D97-AF65-F5344CB8AC3E}">
        <p14:creationId xmlns:p14="http://schemas.microsoft.com/office/powerpoint/2010/main" val="313107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32</a:t>
            </a:fld>
            <a:endParaRPr lang="en-US" altLang="zh-CN"/>
          </a:p>
        </p:txBody>
      </p:sp>
      <p:sp>
        <p:nvSpPr>
          <p:cNvPr id="8" name="矩形 7"/>
          <p:cNvSpPr/>
          <p:nvPr/>
        </p:nvSpPr>
        <p:spPr>
          <a:xfrm>
            <a:off x="755576" y="260648"/>
            <a:ext cx="5182829" cy="954107"/>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4.4  </a:t>
            </a:r>
            <a:r>
              <a:rPr lang="zh-CN" altLang="en-US" sz="2800" b="1" dirty="0" smtClean="0">
                <a:solidFill>
                  <a:schemeClr val="bg1"/>
                </a:solidFill>
                <a:latin typeface="华文新魏" panose="02010800040101010101" pitchFamily="2" charset="-122"/>
                <a:ea typeface="华文新魏" panose="02010800040101010101" pitchFamily="2" charset="-122"/>
              </a:rPr>
              <a:t>利用</a:t>
            </a:r>
            <a:r>
              <a:rPr lang="zh-CN" altLang="en-US" sz="2800" b="1" dirty="0">
                <a:solidFill>
                  <a:schemeClr val="bg1"/>
                </a:solidFill>
                <a:latin typeface="华文新魏" panose="02010800040101010101" pitchFamily="2" charset="-122"/>
                <a:ea typeface="华文新魏" panose="02010800040101010101" pitchFamily="2" charset="-122"/>
              </a:rPr>
              <a:t>构件方法控制小灯闪烁</a:t>
            </a:r>
          </a:p>
          <a:p>
            <a:endParaRPr lang="zh-CN" altLang="en-US" sz="2800" b="1" dirty="0">
              <a:solidFill>
                <a:schemeClr val="bg1"/>
              </a:solidFill>
              <a:latin typeface="华文新魏" panose="02010800040101010101" pitchFamily="2" charset="-122"/>
              <a:ea typeface="华文新魏" panose="02010800040101010101" pitchFamily="2" charset="-122"/>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6" name="矩形 5"/>
          <p:cNvSpPr/>
          <p:nvPr/>
        </p:nvSpPr>
        <p:spPr>
          <a:xfrm>
            <a:off x="6325" y="1412776"/>
            <a:ext cx="2088232" cy="3342453"/>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小灯驱动构件主要函数有三个，分别是</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小灯初始化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设置小灯状态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翻转小灯</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781328963"/>
              </p:ext>
            </p:extLst>
          </p:nvPr>
        </p:nvGraphicFramePr>
        <p:xfrm>
          <a:off x="2310410" y="901103"/>
          <a:ext cx="6603403" cy="5676900"/>
        </p:xfrm>
        <a:graphic>
          <a:graphicData uri="http://schemas.openxmlformats.org/drawingml/2006/table">
            <a:tbl>
              <a:tblPr/>
              <a:tblGrid>
                <a:gridCol w="6603403">
                  <a:extLst>
                    <a:ext uri="{9D8B030D-6E8A-4147-A177-3AD203B41FA5}">
                      <a16:colId xmlns="" xmlns:a16="http://schemas.microsoft.com/office/drawing/2014/main" val="20000"/>
                    </a:ext>
                  </a:extLst>
                </a:gridCol>
              </a:tblGrid>
              <a:tr h="5513412">
                <a:tc>
                  <a:txBody>
                    <a:bodyPr/>
                    <a:lstStyle/>
                    <a:p>
                      <a:pPr indent="266700" algn="l">
                        <a:lnSpc>
                          <a:spcPts val="1200"/>
                        </a:lnSpc>
                        <a:spcAft>
                          <a:spcPts val="0"/>
                        </a:spcAft>
                      </a:pPr>
                      <a:r>
                        <a:rPr lang="en-US" sz="1200" kern="100" dirty="0">
                          <a:solidFill>
                            <a:srgbClr val="000000"/>
                          </a:solidFill>
                          <a:effectLst/>
                          <a:latin typeface="Times New Roman"/>
                          <a:ea typeface="宋体"/>
                        </a:rPr>
                        <a:t>//===================================================================</a:t>
                      </a:r>
                      <a:endParaRPr lang="zh-CN" sz="12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文件名称：</a:t>
                      </a:r>
                      <a:r>
                        <a:rPr lang="en-US" sz="1400" kern="100" dirty="0" err="1">
                          <a:solidFill>
                            <a:srgbClr val="000000"/>
                          </a:solidFill>
                          <a:effectLst/>
                          <a:latin typeface="Times New Roman"/>
                          <a:ea typeface="宋体"/>
                        </a:rPr>
                        <a:t>light.h</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功能概要：小灯构件头文件</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设计单位：苏州大学</a:t>
                      </a:r>
                      <a:r>
                        <a:rPr lang="en-US" sz="1400" kern="100" dirty="0">
                          <a:solidFill>
                            <a:srgbClr val="000000"/>
                          </a:solidFill>
                          <a:effectLst/>
                          <a:latin typeface="Times New Roman"/>
                          <a:ea typeface="宋体"/>
                        </a:rPr>
                        <a:t>NXP</a:t>
                      </a:r>
                      <a:r>
                        <a:rPr lang="zh-CN" sz="1400" kern="100" dirty="0">
                          <a:solidFill>
                            <a:srgbClr val="000000"/>
                          </a:solidFill>
                          <a:effectLst/>
                          <a:latin typeface="Times New Roman"/>
                          <a:ea typeface="宋体"/>
                        </a:rPr>
                        <a:t>嵌入式中心</a:t>
                      </a:r>
                      <a:r>
                        <a:rPr lang="en-US" sz="1400" kern="100" dirty="0">
                          <a:solidFill>
                            <a:srgbClr val="000000"/>
                          </a:solidFill>
                          <a:effectLst/>
                          <a:latin typeface="Times New Roman"/>
                          <a:ea typeface="宋体"/>
                        </a:rPr>
                        <a:t>(sumcu.suda.edu.cn)</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更新记录：</a:t>
                      </a:r>
                      <a:r>
                        <a:rPr lang="en-US" sz="1400" kern="100" dirty="0">
                          <a:solidFill>
                            <a:srgbClr val="000000"/>
                          </a:solidFill>
                          <a:effectLst/>
                          <a:latin typeface="Times New Roman"/>
                          <a:ea typeface="宋体"/>
                        </a:rPr>
                        <a:t>2012-02-02 V1.0</a:t>
                      </a:r>
                      <a:r>
                        <a:rPr lang="zh-CN" sz="1400" kern="100" dirty="0">
                          <a:solidFill>
                            <a:srgbClr val="000000"/>
                          </a:solidFill>
                          <a:effectLst/>
                          <a:latin typeface="Times New Roman"/>
                          <a:ea typeface="宋体"/>
                        </a:rPr>
                        <a:t>，</a:t>
                      </a:r>
                      <a:r>
                        <a:rPr lang="en-US" sz="1400" kern="100" dirty="0">
                          <a:solidFill>
                            <a:srgbClr val="000000"/>
                          </a:solidFill>
                          <a:effectLst/>
                          <a:latin typeface="Times New Roman"/>
                          <a:ea typeface="宋体"/>
                        </a:rPr>
                        <a:t>2015-02-23 V3.0</a:t>
                      </a:r>
                      <a:endParaRPr lang="zh-CN" sz="1400" kern="100" dirty="0">
                        <a:effectLst/>
                        <a:latin typeface="Times New Roman"/>
                        <a:ea typeface="宋体"/>
                      </a:endParaRPr>
                    </a:p>
                    <a:p>
                      <a:pPr algn="l">
                        <a:lnSpc>
                          <a:spcPts val="1500"/>
                        </a:lnSpc>
                        <a:spcAft>
                          <a:spcPts val="0"/>
                        </a:spcAft>
                      </a:pP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 </a:t>
                      </a:r>
                      <a:r>
                        <a:rPr lang="en-US" sz="1400" kern="100" dirty="0" smtClean="0">
                          <a:solidFill>
                            <a:srgbClr val="000000"/>
                          </a:solidFill>
                          <a:effectLst/>
                          <a:latin typeface="Times New Roman"/>
                          <a:ea typeface="宋体"/>
                        </a:rPr>
                        <a:t>#</a:t>
                      </a:r>
                      <a:r>
                        <a:rPr lang="en-US" sz="1400" kern="100" dirty="0" err="1">
                          <a:solidFill>
                            <a:srgbClr val="000000"/>
                          </a:solidFill>
                          <a:effectLst/>
                          <a:latin typeface="Times New Roman"/>
                          <a:ea typeface="宋体"/>
                        </a:rPr>
                        <a:t>ifndef</a:t>
                      </a:r>
                      <a:r>
                        <a:rPr lang="en-US" sz="1400" kern="100" dirty="0">
                          <a:solidFill>
                            <a:srgbClr val="000000"/>
                          </a:solidFill>
                          <a:effectLst/>
                          <a:latin typeface="Times New Roman"/>
                          <a:ea typeface="宋体"/>
                        </a:rPr>
                        <a:t> _LIGHT_H     //</a:t>
                      </a:r>
                      <a:r>
                        <a:rPr lang="zh-CN" sz="1400" kern="100" dirty="0">
                          <a:solidFill>
                            <a:srgbClr val="000000"/>
                          </a:solidFill>
                          <a:effectLst/>
                          <a:latin typeface="Times New Roman"/>
                          <a:ea typeface="宋体"/>
                        </a:rPr>
                        <a:t>防止重复定义（</a:t>
                      </a:r>
                      <a:r>
                        <a:rPr lang="en-US" sz="1400" kern="100" dirty="0">
                          <a:solidFill>
                            <a:srgbClr val="000000"/>
                          </a:solidFill>
                          <a:effectLst/>
                          <a:latin typeface="Times New Roman"/>
                          <a:ea typeface="宋体"/>
                        </a:rPr>
                        <a:t>_LIGHT_H  </a:t>
                      </a:r>
                      <a:r>
                        <a:rPr lang="zh-CN" sz="1400" kern="100" dirty="0">
                          <a:solidFill>
                            <a:srgbClr val="000000"/>
                          </a:solidFill>
                          <a:effectLst/>
                          <a:latin typeface="Times New Roman"/>
                          <a:ea typeface="宋体"/>
                        </a:rPr>
                        <a:t>开头</a:t>
                      </a:r>
                      <a:r>
                        <a:rPr lang="en-US" sz="1400" kern="100" dirty="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#define _LIGHT_H</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 </a:t>
                      </a:r>
                      <a:r>
                        <a:rPr lang="en-US" sz="1400" kern="100" dirty="0" smtClean="0">
                          <a:solidFill>
                            <a:srgbClr val="000000"/>
                          </a:solidFill>
                          <a:effectLst/>
                          <a:latin typeface="Times New Roman"/>
                          <a:ea typeface="宋体"/>
                        </a:rPr>
                        <a:t>//</a:t>
                      </a:r>
                      <a:r>
                        <a:rPr lang="zh-CN" sz="1400" kern="100" dirty="0">
                          <a:solidFill>
                            <a:srgbClr val="000000"/>
                          </a:solidFill>
                          <a:effectLst/>
                          <a:latin typeface="Times New Roman"/>
                          <a:ea typeface="宋体"/>
                        </a:rPr>
                        <a:t>头文件包含</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#include "</a:t>
                      </a:r>
                      <a:r>
                        <a:rPr lang="en-US" sz="1400" kern="100" dirty="0" err="1">
                          <a:solidFill>
                            <a:srgbClr val="000000"/>
                          </a:solidFill>
                          <a:effectLst/>
                          <a:latin typeface="Times New Roman"/>
                          <a:ea typeface="宋体"/>
                        </a:rPr>
                        <a:t>common.h</a:t>
                      </a:r>
                      <a:r>
                        <a:rPr lang="en-US" sz="1400" kern="100" dirty="0">
                          <a:solidFill>
                            <a:srgbClr val="000000"/>
                          </a:solidFill>
                          <a:effectLst/>
                          <a:latin typeface="Times New Roman"/>
                          <a:ea typeface="宋体"/>
                        </a:rPr>
                        <a:t>"    //</a:t>
                      </a:r>
                      <a:r>
                        <a:rPr lang="zh-CN" sz="1400" kern="100" dirty="0">
                          <a:solidFill>
                            <a:srgbClr val="000000"/>
                          </a:solidFill>
                          <a:effectLst/>
                          <a:latin typeface="Times New Roman"/>
                          <a:ea typeface="宋体"/>
                        </a:rPr>
                        <a:t>包含公共要素头文件</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#include "</a:t>
                      </a:r>
                      <a:r>
                        <a:rPr lang="en-US" sz="1400" kern="100" dirty="0" err="1">
                          <a:solidFill>
                            <a:srgbClr val="000000"/>
                          </a:solidFill>
                          <a:effectLst/>
                          <a:latin typeface="Times New Roman"/>
                          <a:ea typeface="宋体"/>
                        </a:rPr>
                        <a:t>gpio.h</a:t>
                      </a:r>
                      <a:r>
                        <a:rPr lang="en-US" sz="1400" kern="100" dirty="0">
                          <a:solidFill>
                            <a:srgbClr val="000000"/>
                          </a:solidFill>
                          <a:effectLst/>
                          <a:latin typeface="Times New Roman"/>
                          <a:ea typeface="宋体"/>
                        </a:rPr>
                        <a:t>"      //</a:t>
                      </a:r>
                      <a:r>
                        <a:rPr lang="zh-CN" sz="1400" kern="100" dirty="0">
                          <a:solidFill>
                            <a:srgbClr val="000000"/>
                          </a:solidFill>
                          <a:effectLst/>
                          <a:latin typeface="Times New Roman"/>
                          <a:ea typeface="宋体"/>
                        </a:rPr>
                        <a:t>用到</a:t>
                      </a:r>
                      <a:r>
                        <a:rPr lang="en-US" sz="1400" kern="100" dirty="0" err="1">
                          <a:solidFill>
                            <a:srgbClr val="000000"/>
                          </a:solidFill>
                          <a:effectLst/>
                          <a:latin typeface="Times New Roman"/>
                          <a:ea typeface="宋体"/>
                        </a:rPr>
                        <a:t>gpio</a:t>
                      </a:r>
                      <a:r>
                        <a:rPr lang="zh-CN" sz="1400" kern="100" dirty="0">
                          <a:solidFill>
                            <a:srgbClr val="000000"/>
                          </a:solidFill>
                          <a:effectLst/>
                          <a:latin typeface="Times New Roman"/>
                          <a:ea typeface="宋体"/>
                        </a:rPr>
                        <a:t>构件</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 </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接口函数声明</a:t>
                      </a: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函数名称：</a:t>
                      </a:r>
                      <a:r>
                        <a:rPr lang="en-US" sz="1400" kern="100" dirty="0" err="1">
                          <a:solidFill>
                            <a:srgbClr val="000000"/>
                          </a:solidFill>
                          <a:effectLst/>
                          <a:latin typeface="Times New Roman"/>
                          <a:ea typeface="宋体"/>
                        </a:rPr>
                        <a:t>light_init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函数参数：</a:t>
                      </a:r>
                      <a:r>
                        <a:rPr lang="en-US" sz="1400" kern="100" dirty="0" err="1">
                          <a:solidFill>
                            <a:srgbClr val="000000"/>
                          </a:solidFill>
                          <a:effectLst/>
                          <a:latin typeface="Times New Roman"/>
                          <a:ea typeface="宋体"/>
                        </a:rPr>
                        <a:t>port_pin</a:t>
                      </a:r>
                      <a:r>
                        <a:rPr lang="zh-CN" sz="1400" kern="100" dirty="0">
                          <a:solidFill>
                            <a:srgbClr val="000000"/>
                          </a:solidFill>
                          <a:effectLst/>
                          <a:latin typeface="Times New Roman"/>
                          <a:ea typeface="宋体"/>
                        </a:rPr>
                        <a:t>：</a:t>
                      </a: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端口号</a:t>
                      </a: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引脚号</a:t>
                      </a: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（如：</a:t>
                      </a:r>
                      <a:r>
                        <a:rPr lang="en-US" sz="1400" kern="100" dirty="0">
                          <a:solidFill>
                            <a:srgbClr val="000000"/>
                          </a:solidFill>
                          <a:effectLst/>
                          <a:latin typeface="Times New Roman"/>
                          <a:ea typeface="宋体"/>
                        </a:rPr>
                        <a:t>(PTB_NUM)|(9) </a:t>
                      </a:r>
                      <a:r>
                        <a:rPr lang="zh-CN" sz="1400" kern="100" dirty="0">
                          <a:solidFill>
                            <a:srgbClr val="000000"/>
                          </a:solidFill>
                          <a:effectLst/>
                          <a:latin typeface="Times New Roman"/>
                          <a:ea typeface="宋体"/>
                        </a:rPr>
                        <a:t>表示为</a:t>
                      </a:r>
                      <a:r>
                        <a:rPr lang="en-US" sz="1400" kern="100" dirty="0">
                          <a:solidFill>
                            <a:srgbClr val="000000"/>
                          </a:solidFill>
                          <a:effectLst/>
                          <a:latin typeface="Times New Roman"/>
                          <a:ea typeface="宋体"/>
                        </a:rPr>
                        <a:t>B</a:t>
                      </a:r>
                      <a:r>
                        <a:rPr lang="zh-CN" sz="1400" kern="100" dirty="0">
                          <a:solidFill>
                            <a:srgbClr val="000000"/>
                          </a:solidFill>
                          <a:effectLst/>
                          <a:latin typeface="Times New Roman"/>
                          <a:ea typeface="宋体"/>
                        </a:rPr>
                        <a:t>口</a:t>
                      </a:r>
                      <a:r>
                        <a:rPr lang="en-US" sz="1400" kern="100" dirty="0">
                          <a:solidFill>
                            <a:srgbClr val="000000"/>
                          </a:solidFill>
                          <a:effectLst/>
                          <a:latin typeface="Times New Roman"/>
                          <a:ea typeface="宋体"/>
                        </a:rPr>
                        <a:t>9</a:t>
                      </a:r>
                      <a:r>
                        <a:rPr lang="zh-CN" sz="1400" kern="100" dirty="0">
                          <a:solidFill>
                            <a:srgbClr val="000000"/>
                          </a:solidFill>
                          <a:effectLst/>
                          <a:latin typeface="Times New Roman"/>
                          <a:ea typeface="宋体"/>
                        </a:rPr>
                        <a:t>号脚）</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       state</a:t>
                      </a:r>
                      <a:r>
                        <a:rPr lang="zh-CN" sz="1400" kern="100" dirty="0">
                          <a:solidFill>
                            <a:srgbClr val="000000"/>
                          </a:solidFill>
                          <a:effectLst/>
                          <a:latin typeface="Times New Roman"/>
                          <a:ea typeface="宋体"/>
                        </a:rPr>
                        <a:t>：设定小灯状态。由宏定义。</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函数返回：无</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功能概要：指示灯驱动初始化。</a:t>
                      </a:r>
                      <a:endParaRPr lang="zh-CN" sz="1400" kern="100" dirty="0">
                        <a:effectLst/>
                        <a:latin typeface="Times New Roman"/>
                        <a:ea typeface="宋体"/>
                      </a:endParaRPr>
                    </a:p>
                    <a:p>
                      <a:pPr algn="l">
                        <a:lnSpc>
                          <a:spcPts val="1500"/>
                        </a:lnSpc>
                        <a:spcAft>
                          <a:spcPts val="0"/>
                        </a:spcAft>
                      </a:pP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void </a:t>
                      </a:r>
                      <a:r>
                        <a:rPr lang="en-US" sz="1400" kern="100" dirty="0" err="1">
                          <a:solidFill>
                            <a:srgbClr val="000000"/>
                          </a:solidFill>
                          <a:effectLst/>
                          <a:latin typeface="Times New Roman"/>
                          <a:ea typeface="宋体"/>
                        </a:rPr>
                        <a:t>light_init</a:t>
                      </a:r>
                      <a:r>
                        <a:rPr lang="en-US" sz="1400" kern="100" dirty="0">
                          <a:solidFill>
                            <a:srgbClr val="000000"/>
                          </a:solidFill>
                          <a:effectLst/>
                          <a:latin typeface="Times New Roman"/>
                          <a:ea typeface="宋体"/>
                        </a:rPr>
                        <a:t>(uint_16 </a:t>
                      </a:r>
                      <a:r>
                        <a:rPr lang="en-US" sz="1400" kern="100" dirty="0" err="1">
                          <a:solidFill>
                            <a:srgbClr val="000000"/>
                          </a:solidFill>
                          <a:effectLst/>
                          <a:latin typeface="Times New Roman"/>
                          <a:ea typeface="宋体"/>
                        </a:rPr>
                        <a:t>port_pin</a:t>
                      </a:r>
                      <a:r>
                        <a:rPr lang="en-US" sz="1400" kern="100" dirty="0">
                          <a:solidFill>
                            <a:srgbClr val="000000"/>
                          </a:solidFill>
                          <a:effectLst/>
                          <a:latin typeface="Times New Roman"/>
                          <a:ea typeface="宋体"/>
                        </a:rPr>
                        <a:t>, uint_8 state);</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 </a:t>
                      </a:r>
                      <a:endParaRPr lang="zh-CN" sz="1400" kern="100" dirty="0">
                        <a:effectLst/>
                        <a:latin typeface="Times New Roman"/>
                        <a:ea typeface="宋体"/>
                      </a:endParaRPr>
                    </a:p>
                    <a:p>
                      <a:pPr algn="l">
                        <a:lnSpc>
                          <a:spcPts val="1500"/>
                        </a:lnSpc>
                        <a:spcAft>
                          <a:spcPts val="0"/>
                        </a:spcAft>
                      </a:pP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函数名称：</a:t>
                      </a:r>
                      <a:r>
                        <a:rPr lang="en-US" sz="1400" kern="100" dirty="0" err="1">
                          <a:solidFill>
                            <a:srgbClr val="000000"/>
                          </a:solidFill>
                          <a:effectLst/>
                          <a:latin typeface="Times New Roman"/>
                          <a:ea typeface="宋体"/>
                        </a:rPr>
                        <a:t>light_control</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函数参数：</a:t>
                      </a:r>
                      <a:r>
                        <a:rPr lang="en-US" sz="1400" kern="100" dirty="0" err="1">
                          <a:solidFill>
                            <a:srgbClr val="000000"/>
                          </a:solidFill>
                          <a:effectLst/>
                          <a:latin typeface="Times New Roman"/>
                          <a:ea typeface="宋体"/>
                        </a:rPr>
                        <a:t>port_pin</a:t>
                      </a:r>
                      <a:r>
                        <a:rPr lang="zh-CN" sz="1400" kern="100" dirty="0">
                          <a:solidFill>
                            <a:srgbClr val="000000"/>
                          </a:solidFill>
                          <a:effectLst/>
                          <a:latin typeface="Times New Roman"/>
                          <a:ea typeface="宋体"/>
                        </a:rPr>
                        <a:t>：</a:t>
                      </a: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端口号</a:t>
                      </a: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引脚号</a:t>
                      </a: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（如：</a:t>
                      </a:r>
                      <a:r>
                        <a:rPr lang="en-US" sz="1400" kern="100" dirty="0">
                          <a:solidFill>
                            <a:srgbClr val="000000"/>
                          </a:solidFill>
                          <a:effectLst/>
                          <a:latin typeface="Times New Roman"/>
                          <a:ea typeface="宋体"/>
                        </a:rPr>
                        <a:t>(PTB_NUM)|(9) </a:t>
                      </a:r>
                      <a:r>
                        <a:rPr lang="zh-CN" sz="1400" kern="100" dirty="0">
                          <a:solidFill>
                            <a:srgbClr val="000000"/>
                          </a:solidFill>
                          <a:effectLst/>
                          <a:latin typeface="Times New Roman"/>
                          <a:ea typeface="宋体"/>
                        </a:rPr>
                        <a:t>表示为</a:t>
                      </a:r>
                      <a:r>
                        <a:rPr lang="en-US" sz="1400" kern="100" dirty="0">
                          <a:solidFill>
                            <a:srgbClr val="000000"/>
                          </a:solidFill>
                          <a:effectLst/>
                          <a:latin typeface="Times New Roman"/>
                          <a:ea typeface="宋体"/>
                        </a:rPr>
                        <a:t>B</a:t>
                      </a:r>
                      <a:r>
                        <a:rPr lang="zh-CN" sz="1400" kern="100" dirty="0">
                          <a:solidFill>
                            <a:srgbClr val="000000"/>
                          </a:solidFill>
                          <a:effectLst/>
                          <a:latin typeface="Times New Roman"/>
                          <a:ea typeface="宋体"/>
                        </a:rPr>
                        <a:t>口</a:t>
                      </a:r>
                      <a:r>
                        <a:rPr lang="en-US" sz="1400" kern="100" dirty="0">
                          <a:solidFill>
                            <a:srgbClr val="000000"/>
                          </a:solidFill>
                          <a:effectLst/>
                          <a:latin typeface="Times New Roman"/>
                          <a:ea typeface="宋体"/>
                        </a:rPr>
                        <a:t>9</a:t>
                      </a:r>
                      <a:r>
                        <a:rPr lang="zh-CN" sz="1400" kern="100" dirty="0">
                          <a:solidFill>
                            <a:srgbClr val="000000"/>
                          </a:solidFill>
                          <a:effectLst/>
                          <a:latin typeface="Times New Roman"/>
                          <a:ea typeface="宋体"/>
                        </a:rPr>
                        <a:t>号脚）</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       state</a:t>
                      </a:r>
                      <a:r>
                        <a:rPr lang="zh-CN" sz="1400" kern="100" dirty="0">
                          <a:solidFill>
                            <a:srgbClr val="000000"/>
                          </a:solidFill>
                          <a:effectLst/>
                          <a:latin typeface="Times New Roman"/>
                          <a:ea typeface="宋体"/>
                        </a:rPr>
                        <a:t>：设定小灯状态。由宏定义。</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函数返回：无</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a:t>
                      </a:r>
                      <a:r>
                        <a:rPr lang="zh-CN" sz="1400" kern="100" dirty="0">
                          <a:solidFill>
                            <a:srgbClr val="000000"/>
                          </a:solidFill>
                          <a:effectLst/>
                          <a:latin typeface="Times New Roman"/>
                          <a:ea typeface="宋体"/>
                        </a:rPr>
                        <a:t>功能概要：控制指示灯亮暗。</a:t>
                      </a:r>
                      <a:endParaRPr lang="zh-CN" sz="1400" kern="100" dirty="0">
                        <a:effectLst/>
                        <a:latin typeface="Times New Roman"/>
                        <a:ea typeface="宋体"/>
                      </a:endParaRPr>
                    </a:p>
                    <a:p>
                      <a:pPr algn="l">
                        <a:lnSpc>
                          <a:spcPts val="1500"/>
                        </a:lnSpc>
                        <a:spcAft>
                          <a:spcPts val="0"/>
                        </a:spcAft>
                      </a:pP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p>
                      <a:pPr algn="l">
                        <a:lnSpc>
                          <a:spcPts val="1500"/>
                        </a:lnSpc>
                        <a:spcAft>
                          <a:spcPts val="0"/>
                        </a:spcAft>
                      </a:pPr>
                      <a:r>
                        <a:rPr lang="en-US" sz="1400" kern="100" dirty="0">
                          <a:solidFill>
                            <a:srgbClr val="000000"/>
                          </a:solidFill>
                          <a:effectLst/>
                          <a:latin typeface="Times New Roman"/>
                          <a:ea typeface="宋体"/>
                        </a:rPr>
                        <a:t>void </a:t>
                      </a:r>
                      <a:r>
                        <a:rPr lang="en-US" sz="1400" kern="100" dirty="0" err="1">
                          <a:solidFill>
                            <a:srgbClr val="000000"/>
                          </a:solidFill>
                          <a:effectLst/>
                          <a:latin typeface="Times New Roman"/>
                          <a:ea typeface="宋体"/>
                        </a:rPr>
                        <a:t>light_control</a:t>
                      </a:r>
                      <a:r>
                        <a:rPr lang="en-US" sz="1400" kern="100" dirty="0">
                          <a:solidFill>
                            <a:srgbClr val="000000"/>
                          </a:solidFill>
                          <a:effectLst/>
                          <a:latin typeface="Times New Roman"/>
                          <a:ea typeface="宋体"/>
                        </a:rPr>
                        <a:t>(uint_16 </a:t>
                      </a:r>
                      <a:r>
                        <a:rPr lang="en-US" sz="1400" kern="100" dirty="0" err="1">
                          <a:solidFill>
                            <a:srgbClr val="000000"/>
                          </a:solidFill>
                          <a:effectLst/>
                          <a:latin typeface="Times New Roman"/>
                          <a:ea typeface="宋体"/>
                        </a:rPr>
                        <a:t>port_pin</a:t>
                      </a:r>
                      <a:r>
                        <a:rPr lang="en-US" sz="1400" kern="100" dirty="0">
                          <a:solidFill>
                            <a:srgbClr val="000000"/>
                          </a:solidFill>
                          <a:effectLst/>
                          <a:latin typeface="Times New Roman"/>
                          <a:ea typeface="宋体"/>
                        </a:rPr>
                        <a:t>, uint_8 state</a:t>
                      </a:r>
                      <a:r>
                        <a:rPr lang="en-US" sz="1400" kern="100" dirty="0" smtClean="0">
                          <a:solidFill>
                            <a:srgbClr val="000000"/>
                          </a:solidFill>
                          <a:effectLst/>
                          <a:latin typeface="Times New Roman"/>
                          <a:ea typeface="宋体"/>
                        </a:rPr>
                        <a:t>);</a:t>
                      </a:r>
                      <a:endParaRPr lang="zh-CN" sz="1400" kern="100" dirty="0">
                        <a:effectLst/>
                        <a:latin typeface="Times New Roman"/>
                        <a:ea typeface="宋体"/>
                      </a:endParaRPr>
                    </a:p>
                  </a:txBody>
                  <a:tcPr marL="170407" marR="4163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10000"/>
                  </a:ext>
                </a:extLst>
              </a:tr>
            </a:tbl>
          </a:graphicData>
        </a:graphic>
      </p:graphicFrame>
      <p:sp>
        <p:nvSpPr>
          <p:cNvPr id="3" name="TextBox 2"/>
          <p:cNvSpPr txBox="1"/>
          <p:nvPr/>
        </p:nvSpPr>
        <p:spPr>
          <a:xfrm>
            <a:off x="611560" y="6021288"/>
            <a:ext cx="1699021"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P90</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4085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33</a:t>
            </a:fld>
            <a:endParaRPr lang="en-US" altLang="zh-CN"/>
          </a:p>
        </p:txBody>
      </p:sp>
      <p:sp>
        <p:nvSpPr>
          <p:cNvPr id="8" name="矩形 7"/>
          <p:cNvSpPr/>
          <p:nvPr/>
        </p:nvSpPr>
        <p:spPr>
          <a:xfrm>
            <a:off x="755576" y="260648"/>
            <a:ext cx="5182829" cy="954107"/>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4.4  </a:t>
            </a:r>
            <a:r>
              <a:rPr lang="zh-CN" altLang="en-US" sz="2800" b="1" dirty="0" smtClean="0">
                <a:solidFill>
                  <a:schemeClr val="bg1"/>
                </a:solidFill>
                <a:latin typeface="华文新魏" panose="02010800040101010101" pitchFamily="2" charset="-122"/>
                <a:ea typeface="华文新魏" panose="02010800040101010101" pitchFamily="2" charset="-122"/>
              </a:rPr>
              <a:t>利用</a:t>
            </a:r>
            <a:r>
              <a:rPr lang="zh-CN" altLang="en-US" sz="2800" b="1" dirty="0">
                <a:solidFill>
                  <a:schemeClr val="bg1"/>
                </a:solidFill>
                <a:latin typeface="华文新魏" panose="02010800040101010101" pitchFamily="2" charset="-122"/>
                <a:ea typeface="华文新魏" panose="02010800040101010101" pitchFamily="2" charset="-122"/>
              </a:rPr>
              <a:t>构件方法控制小灯闪烁</a:t>
            </a:r>
          </a:p>
          <a:p>
            <a:endParaRPr lang="zh-CN" altLang="en-US" sz="2800" b="1" dirty="0">
              <a:solidFill>
                <a:schemeClr val="bg1"/>
              </a:solidFill>
              <a:latin typeface="华文新魏" panose="02010800040101010101" pitchFamily="2" charset="-122"/>
              <a:ea typeface="华文新魏" panose="02010800040101010101" pitchFamily="2" charset="-122"/>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6" name="矩形 5"/>
          <p:cNvSpPr/>
          <p:nvPr/>
        </p:nvSpPr>
        <p:spPr>
          <a:xfrm>
            <a:off x="107503" y="1380666"/>
            <a:ext cx="8806309" cy="2123658"/>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要控制一盏小灯，必须要知道两点：一是由芯片的哪个引脚控制小灯，二是高电平点亮还是低电平点亮。知道了这两点后就可以使用小灯驱动构件控制小灯了。</a:t>
            </a:r>
          </a:p>
          <a:p>
            <a:pPr marL="342900" indent="-342900" algn="just">
              <a:lnSpc>
                <a:spcPct val="110000"/>
              </a:lnSpc>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例如，蓝色小灯由</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PTB9</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引脚控制，低电平点亮，具体的编程步骤是：</a:t>
            </a:r>
          </a:p>
        </p:txBody>
      </p:sp>
      <p:sp>
        <p:nvSpPr>
          <p:cNvPr id="11" name="TextBox 10"/>
          <p:cNvSpPr txBox="1"/>
          <p:nvPr/>
        </p:nvSpPr>
        <p:spPr>
          <a:xfrm>
            <a:off x="107504" y="908720"/>
            <a:ext cx="7848872" cy="461665"/>
          </a:xfrm>
          <a:prstGeom prst="rect">
            <a:avLst/>
          </a:prstGeom>
          <a:noFill/>
        </p:spPr>
        <p:txBody>
          <a:bodyPr wrap="square" rtlCol="0">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4.4.2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使用</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小灯构件完成对小灯的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控制</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404130" y="3462099"/>
            <a:ext cx="8509681" cy="830997"/>
          </a:xfrm>
          <a:prstGeom prst="rect">
            <a:avLst/>
          </a:prstGeom>
        </p:spPr>
        <p:txBody>
          <a:bodyPr wrap="square">
            <a:spAutoFit/>
          </a:bodyPr>
          <a:lstStyle/>
          <a:p>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light.h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文件中给小灯起名字，并确定与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连接的引脚，进行</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宏定义；</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567635313"/>
              </p:ext>
            </p:extLst>
          </p:nvPr>
        </p:nvGraphicFramePr>
        <p:xfrm>
          <a:off x="404130" y="4413305"/>
          <a:ext cx="8280920" cy="383847"/>
        </p:xfrm>
        <a:graphic>
          <a:graphicData uri="http://schemas.openxmlformats.org/drawingml/2006/table">
            <a:tbl>
              <a:tblPr firstRow="1" firstCol="1" bandRow="1"/>
              <a:tblGrid>
                <a:gridCol w="8280920">
                  <a:extLst>
                    <a:ext uri="{9D8B030D-6E8A-4147-A177-3AD203B41FA5}">
                      <a16:colId xmlns="" xmlns:a16="http://schemas.microsoft.com/office/drawing/2014/main" val="20000"/>
                    </a:ext>
                  </a:extLst>
                </a:gridCol>
              </a:tblGrid>
              <a:tr h="383847">
                <a:tc>
                  <a:txBody>
                    <a:bodyPr/>
                    <a:lstStyle/>
                    <a:p>
                      <a:pPr indent="254000" algn="just">
                        <a:spcAft>
                          <a:spcPts val="0"/>
                        </a:spcAft>
                        <a:tabLst>
                          <a:tab pos="4024630" algn="l"/>
                          <a:tab pos="4024630" algn="l"/>
                        </a:tabLst>
                      </a:pPr>
                      <a:r>
                        <a:rPr lang="en-US" sz="2000" kern="0" dirty="0">
                          <a:effectLst/>
                          <a:latin typeface="Times New Roman"/>
                          <a:ea typeface="宋体"/>
                          <a:cs typeface="Times New Roman"/>
                        </a:rPr>
                        <a:t>#define  LIGHT_BLUE     (PTB_NUM|9)   //</a:t>
                      </a:r>
                      <a:r>
                        <a:rPr lang="zh-CN" sz="2000" kern="0" dirty="0">
                          <a:effectLst/>
                          <a:latin typeface="Times New Roman"/>
                          <a:ea typeface="宋体"/>
                          <a:cs typeface="Times New Roman"/>
                        </a:rPr>
                        <a:t>蓝色</a:t>
                      </a:r>
                      <a:r>
                        <a:rPr lang="en-US" sz="2000" kern="0" dirty="0">
                          <a:effectLst/>
                          <a:latin typeface="Times New Roman"/>
                          <a:ea typeface="宋体"/>
                          <a:cs typeface="Times New Roman"/>
                        </a:rPr>
                        <a:t>RUN</a:t>
                      </a:r>
                      <a:r>
                        <a:rPr lang="zh-CN" sz="2000" kern="0" dirty="0">
                          <a:effectLst/>
                          <a:latin typeface="Times New Roman"/>
                          <a:ea typeface="宋体"/>
                          <a:cs typeface="Times New Roman"/>
                        </a:rPr>
                        <a:t>灯使用的端口</a:t>
                      </a:r>
                      <a:r>
                        <a:rPr lang="en-US" sz="2000" kern="0" dirty="0">
                          <a:effectLst/>
                          <a:latin typeface="Times New Roman"/>
                          <a:ea typeface="宋体"/>
                          <a:cs typeface="Times New Roman"/>
                        </a:rPr>
                        <a:t>/</a:t>
                      </a:r>
                      <a:r>
                        <a:rPr lang="zh-CN" sz="2000" kern="0" dirty="0">
                          <a:effectLst/>
                          <a:latin typeface="Times New Roman"/>
                          <a:ea typeface="宋体"/>
                          <a:cs typeface="Times New Roman"/>
                        </a:rPr>
                        <a:t>引脚</a:t>
                      </a:r>
                      <a:endParaRPr lang="zh-CN" sz="20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4" name="矩形 3"/>
          <p:cNvSpPr/>
          <p:nvPr/>
        </p:nvSpPr>
        <p:spPr>
          <a:xfrm>
            <a:off x="179512" y="4911551"/>
            <a:ext cx="8662290" cy="461665"/>
          </a:xfrm>
          <a:prstGeom prst="rect">
            <a:avLst/>
          </a:prstGeom>
        </p:spPr>
        <p:txBody>
          <a:bodyPr wrap="square">
            <a:spAutoFit/>
          </a:bodyPr>
          <a:lstStyle/>
          <a:p>
            <a:pPr indent="266700" algn="just">
              <a:spcAft>
                <a:spcPts val="0"/>
              </a:spcAft>
            </a:pPr>
            <a:r>
              <a:rPr lang="zh-CN"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kern="100" dirty="0" err="1">
                <a:latin typeface="Times New Roman" panose="02020603050405020304" pitchFamily="18" charset="0"/>
                <a:ea typeface="黑体" panose="02010609060101010101" pitchFamily="49" charset="-122"/>
                <a:cs typeface="Times New Roman" panose="02020603050405020304" pitchFamily="18" charset="0"/>
              </a:rPr>
              <a:t>light.h</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文件中对小灯亮、暗进行宏定义，方便</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编程</a:t>
            </a:r>
            <a:endParaRPr lang="zh-CN" altLang="zh-CN" kern="100" dirty="0">
              <a:effectLst/>
              <a:latin typeface="Times New Roman"/>
              <a:ea typeface="宋体"/>
            </a:endParaRPr>
          </a:p>
        </p:txBody>
      </p:sp>
      <p:graphicFrame>
        <p:nvGraphicFramePr>
          <p:cNvPr id="5" name="表格 4"/>
          <p:cNvGraphicFramePr>
            <a:graphicFrameLocks noGrp="1"/>
          </p:cNvGraphicFramePr>
          <p:nvPr>
            <p:extLst>
              <p:ext uri="{D42A27DB-BD31-4B8C-83A1-F6EECF244321}">
                <p14:modId xmlns:p14="http://schemas.microsoft.com/office/powerpoint/2010/main" val="2492339822"/>
              </p:ext>
            </p:extLst>
          </p:nvPr>
        </p:nvGraphicFramePr>
        <p:xfrm>
          <a:off x="1691680" y="5445224"/>
          <a:ext cx="4680520" cy="609600"/>
        </p:xfrm>
        <a:graphic>
          <a:graphicData uri="http://schemas.openxmlformats.org/drawingml/2006/table">
            <a:tbl>
              <a:tblPr firstRow="1" firstCol="1" bandRow="1"/>
              <a:tblGrid>
                <a:gridCol w="4680520">
                  <a:extLst>
                    <a:ext uri="{9D8B030D-6E8A-4147-A177-3AD203B41FA5}">
                      <a16:colId xmlns="" xmlns:a16="http://schemas.microsoft.com/office/drawing/2014/main" val="20000"/>
                    </a:ext>
                  </a:extLst>
                </a:gridCol>
              </a:tblGrid>
              <a:tr h="0">
                <a:tc>
                  <a:txBody>
                    <a:bodyPr/>
                    <a:lstStyle/>
                    <a:p>
                      <a:pPr indent="254000" algn="just">
                        <a:spcAft>
                          <a:spcPts val="0"/>
                        </a:spcAft>
                        <a:tabLst>
                          <a:tab pos="4024630" algn="l"/>
                          <a:tab pos="4024630" algn="l"/>
                        </a:tabLst>
                      </a:pPr>
                      <a:r>
                        <a:rPr lang="en-US" sz="2000" kern="0" dirty="0">
                          <a:effectLst/>
                          <a:latin typeface="Times New Roman"/>
                          <a:ea typeface="宋体"/>
                          <a:cs typeface="Times New Roman"/>
                        </a:rPr>
                        <a:t>#define  LIGHT_ON       0    //</a:t>
                      </a:r>
                      <a:r>
                        <a:rPr lang="zh-CN" sz="2000" kern="0" dirty="0">
                          <a:effectLst/>
                          <a:latin typeface="Times New Roman"/>
                          <a:ea typeface="宋体"/>
                          <a:cs typeface="Times New Roman"/>
                        </a:rPr>
                        <a:t>灯亮</a:t>
                      </a:r>
                      <a:endParaRPr lang="zh-CN" sz="2000" kern="100" dirty="0">
                        <a:effectLst/>
                        <a:latin typeface="等线"/>
                        <a:ea typeface="等线"/>
                        <a:cs typeface="Times New Roman"/>
                      </a:endParaRPr>
                    </a:p>
                    <a:p>
                      <a:pPr indent="254000" algn="just">
                        <a:spcAft>
                          <a:spcPts val="0"/>
                        </a:spcAft>
                        <a:tabLst>
                          <a:tab pos="4024630" algn="l"/>
                          <a:tab pos="4024630" algn="l"/>
                        </a:tabLst>
                      </a:pPr>
                      <a:r>
                        <a:rPr lang="en-US" sz="2000" kern="0" dirty="0">
                          <a:effectLst/>
                          <a:latin typeface="Times New Roman"/>
                          <a:ea typeface="宋体"/>
                          <a:cs typeface="Times New Roman"/>
                        </a:rPr>
                        <a:t>#define  LIGHT_OFF      1    //</a:t>
                      </a:r>
                      <a:r>
                        <a:rPr lang="zh-CN" sz="2000" kern="0" dirty="0">
                          <a:effectLst/>
                          <a:latin typeface="Times New Roman"/>
                          <a:ea typeface="宋体"/>
                          <a:cs typeface="Times New Roman"/>
                        </a:rPr>
                        <a:t>灯暗</a:t>
                      </a:r>
                      <a:endParaRPr lang="zh-CN" sz="20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955296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34</a:t>
            </a:fld>
            <a:endParaRPr lang="en-US" altLang="zh-CN"/>
          </a:p>
        </p:txBody>
      </p:sp>
      <p:sp>
        <p:nvSpPr>
          <p:cNvPr id="8" name="矩形 7"/>
          <p:cNvSpPr/>
          <p:nvPr/>
        </p:nvSpPr>
        <p:spPr>
          <a:xfrm>
            <a:off x="755576" y="260648"/>
            <a:ext cx="5182829" cy="954107"/>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4.4  </a:t>
            </a:r>
            <a:r>
              <a:rPr lang="zh-CN" altLang="en-US" sz="2800" b="1" dirty="0" smtClean="0">
                <a:solidFill>
                  <a:schemeClr val="bg1"/>
                </a:solidFill>
                <a:latin typeface="华文新魏" panose="02010800040101010101" pitchFamily="2" charset="-122"/>
                <a:ea typeface="华文新魏" panose="02010800040101010101" pitchFamily="2" charset="-122"/>
              </a:rPr>
              <a:t>利用</a:t>
            </a:r>
            <a:r>
              <a:rPr lang="zh-CN" altLang="en-US" sz="2800" b="1" dirty="0">
                <a:solidFill>
                  <a:schemeClr val="bg1"/>
                </a:solidFill>
                <a:latin typeface="华文新魏" panose="02010800040101010101" pitchFamily="2" charset="-122"/>
                <a:ea typeface="华文新魏" panose="02010800040101010101" pitchFamily="2" charset="-122"/>
              </a:rPr>
              <a:t>构件方法控制小灯闪烁</a:t>
            </a:r>
          </a:p>
          <a:p>
            <a:endParaRPr lang="zh-CN" altLang="en-US" sz="2800" b="1" dirty="0">
              <a:solidFill>
                <a:schemeClr val="bg1"/>
              </a:solidFill>
              <a:latin typeface="华文新魏" panose="02010800040101010101" pitchFamily="2" charset="-122"/>
              <a:ea typeface="华文新魏" panose="02010800040101010101" pitchFamily="2" charset="-122"/>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1" name="TextBox 10"/>
          <p:cNvSpPr txBox="1"/>
          <p:nvPr/>
        </p:nvSpPr>
        <p:spPr>
          <a:xfrm>
            <a:off x="107504" y="908720"/>
            <a:ext cx="7848872" cy="461665"/>
          </a:xfrm>
          <a:prstGeom prst="rect">
            <a:avLst/>
          </a:prstGeom>
          <a:noFill/>
        </p:spPr>
        <p:txBody>
          <a:bodyPr wrap="square" rtlCol="0">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4.4.2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使用</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小灯构件完成对小灯的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控制</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154930" y="1340768"/>
            <a:ext cx="8509681" cy="461665"/>
          </a:xfrm>
          <a:prstGeom prst="rect">
            <a:avLst/>
          </a:prstGeom>
        </p:spPr>
        <p:txBody>
          <a:bodyPr wrap="square">
            <a:spAutoFit/>
          </a:bodyPr>
          <a:lstStyle/>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第三步：</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函数中初始化</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LED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灯的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初始状态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 name="矩形 3"/>
          <p:cNvSpPr/>
          <p:nvPr/>
        </p:nvSpPr>
        <p:spPr>
          <a:xfrm>
            <a:off x="179512" y="2309971"/>
            <a:ext cx="8297625" cy="461665"/>
          </a:xfrm>
          <a:prstGeom prst="rect">
            <a:avLst/>
          </a:prstGeom>
        </p:spPr>
        <p:txBody>
          <a:bodyPr wrap="square">
            <a:spAutoFit/>
          </a:bodyPr>
          <a:lstStyle/>
          <a:p>
            <a:pPr algn="just">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四</a:t>
            </a: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步：</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在功能函数中控制小灯状态发生</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变化；</a:t>
            </a:r>
            <a:endParaRPr lang="zh-CN" altLang="zh-CN" kern="100" dirty="0">
              <a:effectLst/>
              <a:latin typeface="Times New Roman"/>
              <a:ea typeface="宋体"/>
            </a:endParaRPr>
          </a:p>
        </p:txBody>
      </p:sp>
      <p:graphicFrame>
        <p:nvGraphicFramePr>
          <p:cNvPr id="9" name="表格 8"/>
          <p:cNvGraphicFramePr>
            <a:graphicFrameLocks noGrp="1"/>
          </p:cNvGraphicFramePr>
          <p:nvPr>
            <p:extLst>
              <p:ext uri="{D42A27DB-BD31-4B8C-83A1-F6EECF244321}">
                <p14:modId xmlns:p14="http://schemas.microsoft.com/office/powerpoint/2010/main" val="817157553"/>
              </p:ext>
            </p:extLst>
          </p:nvPr>
        </p:nvGraphicFramePr>
        <p:xfrm>
          <a:off x="827584" y="1844824"/>
          <a:ext cx="6984775" cy="360040"/>
        </p:xfrm>
        <a:graphic>
          <a:graphicData uri="http://schemas.openxmlformats.org/drawingml/2006/table">
            <a:tbl>
              <a:tblPr firstRow="1" firstCol="1" bandRow="1"/>
              <a:tblGrid>
                <a:gridCol w="6984775">
                  <a:extLst>
                    <a:ext uri="{9D8B030D-6E8A-4147-A177-3AD203B41FA5}">
                      <a16:colId xmlns="" xmlns:a16="http://schemas.microsoft.com/office/drawing/2014/main" val="20000"/>
                    </a:ext>
                  </a:extLst>
                </a:gridCol>
              </a:tblGrid>
              <a:tr h="360040">
                <a:tc>
                  <a:txBody>
                    <a:bodyPr/>
                    <a:lstStyle/>
                    <a:p>
                      <a:pPr indent="254000" algn="just">
                        <a:spcAft>
                          <a:spcPts val="0"/>
                        </a:spcAft>
                        <a:tabLst>
                          <a:tab pos="4024630" algn="l"/>
                          <a:tab pos="4024630" algn="l"/>
                        </a:tabLst>
                      </a:pPr>
                      <a:r>
                        <a:rPr lang="en-US" sz="2000" kern="0" dirty="0" err="1">
                          <a:effectLst/>
                          <a:latin typeface="Times New Roman"/>
                          <a:ea typeface="宋体"/>
                          <a:cs typeface="Times New Roman"/>
                        </a:rPr>
                        <a:t>light_init</a:t>
                      </a:r>
                      <a:r>
                        <a:rPr lang="en-US" sz="2000" kern="0" dirty="0">
                          <a:effectLst/>
                          <a:latin typeface="Times New Roman"/>
                          <a:ea typeface="宋体"/>
                          <a:cs typeface="Times New Roman"/>
                        </a:rPr>
                        <a:t>(LIGHT_BLUE, LIGHT_OFF);     //</a:t>
                      </a:r>
                      <a:r>
                        <a:rPr lang="zh-CN" sz="2000" kern="0" dirty="0">
                          <a:effectLst/>
                          <a:latin typeface="Times New Roman"/>
                          <a:ea typeface="宋体"/>
                          <a:cs typeface="Times New Roman"/>
                        </a:rPr>
                        <a:t>蓝灯初始化</a:t>
                      </a:r>
                      <a:endParaRPr lang="zh-CN" sz="20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62485445"/>
              </p:ext>
            </p:extLst>
          </p:nvPr>
        </p:nvGraphicFramePr>
        <p:xfrm>
          <a:off x="899592" y="2852936"/>
          <a:ext cx="6476252" cy="360040"/>
        </p:xfrm>
        <a:graphic>
          <a:graphicData uri="http://schemas.openxmlformats.org/drawingml/2006/table">
            <a:tbl>
              <a:tblPr firstRow="1" firstCol="1" bandRow="1"/>
              <a:tblGrid>
                <a:gridCol w="6476252">
                  <a:extLst>
                    <a:ext uri="{9D8B030D-6E8A-4147-A177-3AD203B41FA5}">
                      <a16:colId xmlns="" xmlns:a16="http://schemas.microsoft.com/office/drawing/2014/main" val="20000"/>
                    </a:ext>
                  </a:extLst>
                </a:gridCol>
              </a:tblGrid>
              <a:tr h="360040">
                <a:tc>
                  <a:txBody>
                    <a:bodyPr/>
                    <a:lstStyle/>
                    <a:p>
                      <a:pPr indent="254000" algn="just">
                        <a:spcAft>
                          <a:spcPts val="0"/>
                        </a:spcAft>
                        <a:tabLst>
                          <a:tab pos="4024630" algn="l"/>
                          <a:tab pos="4024630" algn="l"/>
                        </a:tabLst>
                      </a:pPr>
                      <a:r>
                        <a:rPr lang="en-US" sz="2000" kern="0" dirty="0" err="1">
                          <a:effectLst/>
                          <a:latin typeface="Times New Roman"/>
                          <a:ea typeface="宋体"/>
                          <a:cs typeface="Times New Roman"/>
                        </a:rPr>
                        <a:t>light_control</a:t>
                      </a:r>
                      <a:r>
                        <a:rPr lang="en-US" sz="2000" kern="0" dirty="0">
                          <a:effectLst/>
                          <a:latin typeface="Times New Roman"/>
                          <a:ea typeface="宋体"/>
                          <a:cs typeface="Times New Roman"/>
                        </a:rPr>
                        <a:t>(LIGHT_BLUE, LIGHT_ON);    //</a:t>
                      </a:r>
                      <a:r>
                        <a:rPr lang="zh-CN" sz="2000" kern="0" dirty="0">
                          <a:effectLst/>
                          <a:latin typeface="Times New Roman"/>
                          <a:ea typeface="宋体"/>
                          <a:cs typeface="Times New Roman"/>
                        </a:rPr>
                        <a:t>蓝灯亮</a:t>
                      </a:r>
                      <a:endParaRPr lang="zh-CN" sz="2000" kern="100" dirty="0">
                        <a:effectLst/>
                        <a:latin typeface="等线"/>
                        <a:ea typeface="等线"/>
                        <a:cs typeface="Times New Roman"/>
                      </a:endParaRPr>
                    </a:p>
                  </a:txBody>
                  <a:tcPr marL="68580" marR="68580" marT="0" marB="0">
                    <a:lnL>
                      <a:noFill/>
                    </a:lnL>
                    <a:lnR>
                      <a:noFill/>
                    </a:lnR>
                    <a:lnT>
                      <a:noFill/>
                    </a:lnT>
                    <a:lnB>
                      <a:noFill/>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12" name="矩形 11"/>
          <p:cNvSpPr/>
          <p:nvPr/>
        </p:nvSpPr>
        <p:spPr>
          <a:xfrm>
            <a:off x="395536" y="3284984"/>
            <a:ext cx="7560840" cy="461665"/>
          </a:xfrm>
          <a:prstGeom prst="rect">
            <a:avLst/>
          </a:prstGeom>
        </p:spPr>
        <p:txBody>
          <a:bodyPr wrap="square">
            <a:spAutoFit/>
          </a:bodyPr>
          <a:lstStyle/>
          <a:p>
            <a:pPr indent="266700" algn="just">
              <a:spcAft>
                <a:spcPts val="0"/>
              </a:spcAft>
            </a:pPr>
            <a:r>
              <a:rPr lang="zh-CN"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基于以上步骤就可以设计出</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endParaRPr lang="zh-CN"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318087240"/>
              </p:ext>
            </p:extLst>
          </p:nvPr>
        </p:nvGraphicFramePr>
        <p:xfrm>
          <a:off x="1097402" y="3746649"/>
          <a:ext cx="5778854" cy="2850703"/>
        </p:xfrm>
        <a:graphic>
          <a:graphicData uri="http://schemas.openxmlformats.org/drawingml/2006/table">
            <a:tbl>
              <a:tblPr/>
              <a:tblGrid>
                <a:gridCol w="5778854">
                  <a:extLst>
                    <a:ext uri="{9D8B030D-6E8A-4147-A177-3AD203B41FA5}">
                      <a16:colId xmlns="" xmlns:a16="http://schemas.microsoft.com/office/drawing/2014/main" val="20000"/>
                    </a:ext>
                  </a:extLst>
                </a:gridCol>
              </a:tblGrid>
              <a:tr h="2850703">
                <a:tc>
                  <a:txBody>
                    <a:bodyPr/>
                    <a:lstStyle/>
                    <a:p>
                      <a:pPr algn="l">
                        <a:lnSpc>
                          <a:spcPts val="1600"/>
                        </a:lnSpc>
                        <a:spcAft>
                          <a:spcPts val="0"/>
                        </a:spcAft>
                      </a:pPr>
                      <a:r>
                        <a:rPr lang="en-US" sz="1600" kern="100" dirty="0" smtClean="0">
                          <a:effectLst/>
                          <a:latin typeface="Times New Roman"/>
                          <a:ea typeface="宋体"/>
                        </a:rPr>
                        <a:t>#</a:t>
                      </a:r>
                      <a:r>
                        <a:rPr lang="en-US" sz="1600" kern="100" dirty="0">
                          <a:effectLst/>
                          <a:latin typeface="Times New Roman"/>
                          <a:ea typeface="宋体"/>
                        </a:rPr>
                        <a:t>include "</a:t>
                      </a:r>
                      <a:r>
                        <a:rPr lang="en-US" sz="1600" kern="100" dirty="0" err="1">
                          <a:effectLst/>
                          <a:latin typeface="Times New Roman"/>
                          <a:ea typeface="宋体"/>
                        </a:rPr>
                        <a:t>includes.h</a:t>
                      </a:r>
                      <a:r>
                        <a:rPr lang="en-US" sz="1600" kern="100" dirty="0">
                          <a:effectLst/>
                          <a:latin typeface="Times New Roman"/>
                          <a:ea typeface="宋体"/>
                        </a:rPr>
                        <a:t>"   //</a:t>
                      </a:r>
                      <a:r>
                        <a:rPr lang="zh-CN" sz="1600" kern="100" dirty="0">
                          <a:effectLst/>
                          <a:latin typeface="Times New Roman"/>
                          <a:ea typeface="宋体"/>
                        </a:rPr>
                        <a:t>包含总头文件</a:t>
                      </a:r>
                    </a:p>
                    <a:p>
                      <a:pPr algn="l">
                        <a:lnSpc>
                          <a:spcPts val="1600"/>
                        </a:lnSpc>
                        <a:spcAft>
                          <a:spcPts val="0"/>
                        </a:spcAft>
                      </a:pPr>
                      <a:r>
                        <a:rPr lang="en-US" sz="1600" kern="100" dirty="0">
                          <a:effectLst/>
                          <a:latin typeface="Times New Roman"/>
                          <a:ea typeface="宋体"/>
                        </a:rPr>
                        <a:t> </a:t>
                      </a:r>
                      <a:endParaRPr lang="zh-CN" sz="1600" kern="100" dirty="0">
                        <a:effectLst/>
                        <a:latin typeface="Times New Roman"/>
                        <a:ea typeface="宋体"/>
                      </a:endParaRPr>
                    </a:p>
                    <a:p>
                      <a:pPr algn="l">
                        <a:lnSpc>
                          <a:spcPts val="1600"/>
                        </a:lnSpc>
                        <a:spcAft>
                          <a:spcPts val="0"/>
                        </a:spcAft>
                      </a:pPr>
                      <a:r>
                        <a:rPr lang="en-US" sz="1600" kern="100" dirty="0" err="1">
                          <a:effectLst/>
                          <a:latin typeface="Times New Roman"/>
                          <a:ea typeface="宋体"/>
                        </a:rPr>
                        <a:t>int</a:t>
                      </a:r>
                      <a:r>
                        <a:rPr lang="en-US" sz="1600" kern="100" dirty="0">
                          <a:effectLst/>
                          <a:latin typeface="Times New Roman"/>
                          <a:ea typeface="宋体"/>
                        </a:rPr>
                        <a:t> main(void)</a:t>
                      </a:r>
                      <a:endParaRPr lang="zh-CN" sz="1600" kern="100" dirty="0">
                        <a:effectLst/>
                        <a:latin typeface="Times New Roman"/>
                        <a:ea typeface="宋体"/>
                      </a:endParaRPr>
                    </a:p>
                    <a:p>
                      <a:pPr algn="l">
                        <a:lnSpc>
                          <a:spcPts val="1600"/>
                        </a:lnSpc>
                        <a:spcAft>
                          <a:spcPts val="0"/>
                        </a:spcAft>
                      </a:pPr>
                      <a:r>
                        <a:rPr lang="en-US" sz="1600" kern="100" dirty="0">
                          <a:effectLst/>
                          <a:latin typeface="Times New Roman"/>
                          <a:ea typeface="宋体"/>
                        </a:rPr>
                        <a:t>{</a:t>
                      </a:r>
                      <a:endParaRPr lang="zh-CN" sz="1600" kern="100" dirty="0">
                        <a:effectLst/>
                        <a:latin typeface="Times New Roman"/>
                        <a:ea typeface="宋体"/>
                      </a:endParaRPr>
                    </a:p>
                    <a:p>
                      <a:pPr algn="l">
                        <a:lnSpc>
                          <a:spcPts val="1600"/>
                        </a:lnSpc>
                        <a:spcAft>
                          <a:spcPts val="0"/>
                        </a:spcAft>
                      </a:pPr>
                      <a:r>
                        <a:rPr lang="en-US" sz="1600" kern="100" dirty="0">
                          <a:effectLst/>
                          <a:latin typeface="Times New Roman"/>
                          <a:ea typeface="宋体"/>
                        </a:rPr>
                        <a:t>    //1. </a:t>
                      </a:r>
                      <a:r>
                        <a:rPr lang="zh-CN" sz="1600" kern="100" dirty="0">
                          <a:effectLst/>
                          <a:latin typeface="Times New Roman"/>
                          <a:ea typeface="宋体"/>
                        </a:rPr>
                        <a:t>声明主函数使用的变量</a:t>
                      </a:r>
                    </a:p>
                    <a:p>
                      <a:pPr algn="l">
                        <a:lnSpc>
                          <a:spcPts val="1600"/>
                        </a:lnSpc>
                        <a:spcAft>
                          <a:spcPts val="0"/>
                        </a:spcAft>
                      </a:pPr>
                      <a:r>
                        <a:rPr lang="en-US" sz="1600" kern="100" dirty="0">
                          <a:effectLst/>
                          <a:latin typeface="Times New Roman"/>
                          <a:ea typeface="宋体"/>
                        </a:rPr>
                        <a:t>    uint_32  </a:t>
                      </a:r>
                      <a:r>
                        <a:rPr lang="en-US" sz="1600" kern="100" dirty="0" err="1">
                          <a:effectLst/>
                          <a:latin typeface="Times New Roman"/>
                          <a:ea typeface="宋体"/>
                        </a:rPr>
                        <a:t>mRuncount</a:t>
                      </a:r>
                      <a:r>
                        <a:rPr lang="en-US" sz="1600" kern="100" dirty="0">
                          <a:effectLst/>
                          <a:latin typeface="Times New Roman"/>
                          <a:ea typeface="宋体"/>
                        </a:rPr>
                        <a:t>;     //</a:t>
                      </a:r>
                      <a:r>
                        <a:rPr lang="zh-CN" sz="1600" kern="100" dirty="0">
                          <a:effectLst/>
                          <a:latin typeface="Times New Roman"/>
                          <a:ea typeface="宋体"/>
                        </a:rPr>
                        <a:t>主循环计数器</a:t>
                      </a:r>
                    </a:p>
                    <a:p>
                      <a:pPr algn="l">
                        <a:lnSpc>
                          <a:spcPts val="1600"/>
                        </a:lnSpc>
                        <a:spcAft>
                          <a:spcPts val="0"/>
                        </a:spcAft>
                      </a:pPr>
                      <a:r>
                        <a:rPr lang="en-US" sz="1600" kern="100" dirty="0">
                          <a:effectLst/>
                          <a:latin typeface="Times New Roman"/>
                          <a:ea typeface="宋体"/>
                        </a:rPr>
                        <a:t>    uint_8 flag;</a:t>
                      </a:r>
                      <a:endParaRPr lang="zh-CN" sz="1600" kern="100" dirty="0">
                        <a:effectLst/>
                        <a:latin typeface="Times New Roman"/>
                        <a:ea typeface="宋体"/>
                      </a:endParaRPr>
                    </a:p>
                    <a:p>
                      <a:pPr algn="l">
                        <a:lnSpc>
                          <a:spcPts val="1600"/>
                        </a:lnSpc>
                        <a:spcAft>
                          <a:spcPts val="0"/>
                        </a:spcAft>
                      </a:pPr>
                      <a:r>
                        <a:rPr lang="en-US" sz="1600" kern="100" dirty="0">
                          <a:effectLst/>
                          <a:latin typeface="Times New Roman"/>
                          <a:ea typeface="宋体"/>
                        </a:rPr>
                        <a:t>    //2. </a:t>
                      </a:r>
                      <a:r>
                        <a:rPr lang="zh-CN" sz="1600" kern="100" dirty="0">
                          <a:effectLst/>
                          <a:latin typeface="Times New Roman"/>
                          <a:ea typeface="宋体"/>
                        </a:rPr>
                        <a:t>关</a:t>
                      </a:r>
                      <a:r>
                        <a:rPr lang="zh-CN" sz="1600" kern="100" dirty="0" smtClean="0">
                          <a:effectLst/>
                          <a:latin typeface="Times New Roman"/>
                          <a:ea typeface="宋体"/>
                        </a:rPr>
                        <a:t>总中断</a:t>
                      </a:r>
                      <a:endParaRPr lang="en-US" altLang="zh-CN" sz="1600" kern="100" dirty="0" smtClean="0">
                        <a:effectLst/>
                        <a:latin typeface="Times New Roman"/>
                        <a:ea typeface="宋体"/>
                      </a:endParaRPr>
                    </a:p>
                    <a:p>
                      <a:pPr algn="l">
                        <a:lnSpc>
                          <a:spcPts val="1600"/>
                        </a:lnSpc>
                        <a:spcAft>
                          <a:spcPts val="0"/>
                        </a:spcAft>
                      </a:pPr>
                      <a:r>
                        <a:rPr lang="en-US" sz="1600" kern="100" dirty="0" smtClean="0">
                          <a:effectLst/>
                          <a:latin typeface="Times New Roman"/>
                          <a:ea typeface="宋体"/>
                        </a:rPr>
                        <a:t>     DISABLE_INTERRUPTS;</a:t>
                      </a:r>
                      <a:endParaRPr lang="zh-CN" sz="1600" kern="100" dirty="0" smtClean="0">
                        <a:effectLst/>
                        <a:latin typeface="Times New Roman"/>
                        <a:ea typeface="宋体"/>
                      </a:endParaRPr>
                    </a:p>
                    <a:p>
                      <a:pPr algn="l">
                        <a:lnSpc>
                          <a:spcPts val="1600"/>
                        </a:lnSpc>
                        <a:spcAft>
                          <a:spcPts val="0"/>
                        </a:spcAft>
                      </a:pPr>
                      <a:r>
                        <a:rPr lang="en-US" sz="1600" kern="100" dirty="0">
                          <a:effectLst/>
                          <a:latin typeface="Times New Roman"/>
                          <a:ea typeface="宋体"/>
                        </a:rPr>
                        <a:t> </a:t>
                      </a:r>
                      <a:r>
                        <a:rPr lang="en-US" sz="1600" kern="100" dirty="0" smtClean="0">
                          <a:effectLst/>
                          <a:latin typeface="Times New Roman"/>
                          <a:ea typeface="宋体"/>
                        </a:rPr>
                        <a:t>    </a:t>
                      </a:r>
                      <a:r>
                        <a:rPr lang="en-US" sz="1600" kern="100" dirty="0">
                          <a:effectLst/>
                          <a:latin typeface="Times New Roman"/>
                          <a:ea typeface="宋体"/>
                        </a:rPr>
                        <a:t>//3. </a:t>
                      </a:r>
                      <a:r>
                        <a:rPr lang="zh-CN" sz="1600" kern="100" dirty="0">
                          <a:effectLst/>
                          <a:latin typeface="Times New Roman"/>
                          <a:ea typeface="宋体"/>
                        </a:rPr>
                        <a:t>初始化外设模块</a:t>
                      </a:r>
                    </a:p>
                    <a:p>
                      <a:pPr algn="l">
                        <a:lnSpc>
                          <a:spcPts val="1600"/>
                        </a:lnSpc>
                        <a:spcAft>
                          <a:spcPts val="0"/>
                        </a:spcAft>
                      </a:pPr>
                      <a:r>
                        <a:rPr lang="en-US" sz="1600" kern="100" dirty="0">
                          <a:effectLst/>
                          <a:latin typeface="Times New Roman"/>
                          <a:ea typeface="宋体"/>
                        </a:rPr>
                        <a:t>    </a:t>
                      </a:r>
                      <a:r>
                        <a:rPr lang="en-US" sz="1600" kern="100" dirty="0" err="1">
                          <a:effectLst/>
                          <a:latin typeface="Times New Roman"/>
                          <a:ea typeface="宋体"/>
                        </a:rPr>
                        <a:t>light_init</a:t>
                      </a:r>
                      <a:r>
                        <a:rPr lang="en-US" sz="1600" kern="100" dirty="0">
                          <a:effectLst/>
                          <a:latin typeface="Times New Roman"/>
                          <a:ea typeface="宋体"/>
                        </a:rPr>
                        <a:t>(LIGHT_RED, LIGHT_OFF);      //</a:t>
                      </a:r>
                      <a:r>
                        <a:rPr lang="zh-CN" sz="1600" kern="100" dirty="0">
                          <a:effectLst/>
                          <a:latin typeface="Times New Roman"/>
                          <a:ea typeface="宋体"/>
                        </a:rPr>
                        <a:t>红灯初始化</a:t>
                      </a:r>
                    </a:p>
                    <a:p>
                      <a:pPr algn="l">
                        <a:lnSpc>
                          <a:spcPts val="1600"/>
                        </a:lnSpc>
                        <a:spcAft>
                          <a:spcPts val="0"/>
                        </a:spcAft>
                      </a:pPr>
                      <a:r>
                        <a:rPr lang="en-US" sz="1600" kern="100" dirty="0">
                          <a:effectLst/>
                          <a:latin typeface="Times New Roman"/>
                          <a:ea typeface="宋体"/>
                        </a:rPr>
                        <a:t>    </a:t>
                      </a:r>
                      <a:r>
                        <a:rPr lang="en-US" sz="1600" kern="100" dirty="0" err="1">
                          <a:effectLst/>
                          <a:latin typeface="Times New Roman"/>
                          <a:ea typeface="宋体"/>
                        </a:rPr>
                        <a:t>light_init</a:t>
                      </a:r>
                      <a:r>
                        <a:rPr lang="en-US" sz="1600" kern="100" dirty="0">
                          <a:effectLst/>
                          <a:latin typeface="Times New Roman"/>
                          <a:ea typeface="宋体"/>
                        </a:rPr>
                        <a:t>(LIGHT_BLUE, LIGHT_OFF);     //</a:t>
                      </a:r>
                      <a:r>
                        <a:rPr lang="zh-CN" sz="1600" kern="100" dirty="0">
                          <a:effectLst/>
                          <a:latin typeface="Times New Roman"/>
                          <a:ea typeface="宋体"/>
                        </a:rPr>
                        <a:t>蓝灯初始化</a:t>
                      </a:r>
                    </a:p>
                    <a:p>
                      <a:pPr algn="l">
                        <a:lnSpc>
                          <a:spcPts val="1600"/>
                        </a:lnSpc>
                        <a:spcAft>
                          <a:spcPts val="0"/>
                        </a:spcAft>
                      </a:pPr>
                      <a:r>
                        <a:rPr lang="en-US" sz="1600" kern="100" dirty="0">
                          <a:effectLst/>
                          <a:latin typeface="Times New Roman"/>
                          <a:ea typeface="宋体"/>
                        </a:rPr>
                        <a:t>    </a:t>
                      </a:r>
                      <a:r>
                        <a:rPr lang="en-US" sz="1600" kern="100" dirty="0" err="1">
                          <a:effectLst/>
                          <a:latin typeface="Times New Roman"/>
                          <a:ea typeface="宋体"/>
                        </a:rPr>
                        <a:t>light_init</a:t>
                      </a:r>
                      <a:r>
                        <a:rPr lang="en-US" sz="1600" kern="100" dirty="0">
                          <a:effectLst/>
                          <a:latin typeface="Times New Roman"/>
                          <a:ea typeface="宋体"/>
                        </a:rPr>
                        <a:t>(LIGHT_GREEN, LIGHT_OFF);    //</a:t>
                      </a:r>
                      <a:r>
                        <a:rPr lang="zh-CN" sz="1600" kern="100" dirty="0">
                          <a:effectLst/>
                          <a:latin typeface="Times New Roman"/>
                          <a:ea typeface="宋体"/>
                        </a:rPr>
                        <a:t>绿灯</a:t>
                      </a:r>
                      <a:r>
                        <a:rPr lang="zh-CN" sz="1600" kern="100" dirty="0" smtClean="0">
                          <a:effectLst/>
                          <a:latin typeface="Times New Roman"/>
                          <a:ea typeface="宋体"/>
                        </a:rPr>
                        <a:t>初始化</a:t>
                      </a:r>
                      <a:r>
                        <a:rPr lang="en-US" sz="1600" kern="100" dirty="0" smtClean="0">
                          <a:effectLst/>
                          <a:latin typeface="Times New Roman"/>
                          <a:ea typeface="宋体"/>
                        </a:rPr>
                        <a:t>}</a:t>
                      </a:r>
                    </a:p>
                    <a:p>
                      <a:pPr algn="l">
                        <a:lnSpc>
                          <a:spcPts val="1600"/>
                        </a:lnSpc>
                        <a:spcAft>
                          <a:spcPts val="0"/>
                        </a:spcAft>
                      </a:pPr>
                      <a:r>
                        <a:rPr lang="en-US" altLang="zh-CN" sz="1600" b="1" kern="100" dirty="0" smtClean="0">
                          <a:effectLst/>
                          <a:latin typeface="Times New Roman"/>
                          <a:ea typeface="宋体"/>
                        </a:rPr>
                        <a:t>………..</a:t>
                      </a:r>
                      <a:endParaRPr lang="zh-CN" sz="1600" b="1" kern="100" dirty="0">
                        <a:effectLst/>
                        <a:latin typeface="Times New Roman"/>
                        <a:ea typeface="宋体"/>
                      </a:endParaRPr>
                    </a:p>
                  </a:txBody>
                  <a:tcPr marL="115437" marR="2820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extLst>
                  <a:ext uri="{0D108BD9-81ED-4DB2-BD59-A6C34878D82A}">
                    <a16:rowId xmlns="" xmlns:a16="http://schemas.microsoft.com/office/drawing/2014/main" val="10000"/>
                  </a:ext>
                </a:extLst>
              </a:tr>
            </a:tbl>
          </a:graphicData>
        </a:graphic>
      </p:graphicFrame>
      <p:sp>
        <p:nvSpPr>
          <p:cNvPr id="15" name="TextBox 14"/>
          <p:cNvSpPr txBox="1"/>
          <p:nvPr/>
        </p:nvSpPr>
        <p:spPr>
          <a:xfrm>
            <a:off x="6764075" y="6021287"/>
            <a:ext cx="1929631"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P92-P93</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23075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5182829"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4.4  </a:t>
            </a:r>
            <a:r>
              <a:rPr lang="zh-CN" altLang="en-US" sz="2800" b="1" dirty="0">
                <a:solidFill>
                  <a:schemeClr val="bg1"/>
                </a:solidFill>
                <a:latin typeface="华文新魏" panose="02010800040101010101" pitchFamily="2" charset="-122"/>
                <a:ea typeface="华文新魏" panose="02010800040101010101" pitchFamily="2" charset="-122"/>
              </a:rPr>
              <a:t>利用构件方法控制小灯闪烁</a:t>
            </a:r>
          </a:p>
        </p:txBody>
      </p:sp>
      <p:sp>
        <p:nvSpPr>
          <p:cNvPr id="5" name="矩形 4"/>
          <p:cNvSpPr/>
          <p:nvPr/>
        </p:nvSpPr>
        <p:spPr>
          <a:xfrm>
            <a:off x="971600" y="815707"/>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35</a:t>
            </a:fld>
            <a:endParaRPr lang="en-US" altLang="zh-CN"/>
          </a:p>
        </p:txBody>
      </p:sp>
      <p:sp>
        <p:nvSpPr>
          <p:cNvPr id="11" name="矩形 10"/>
          <p:cNvSpPr/>
          <p:nvPr/>
        </p:nvSpPr>
        <p:spPr>
          <a:xfrm>
            <a:off x="850454" y="1339989"/>
            <a:ext cx="7901433" cy="1354217"/>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）应用构件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）开</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关小灯</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）主</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循环</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64934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36</a:t>
            </a:fld>
            <a:endParaRPr lang="en-US" altLang="zh-CN"/>
          </a:p>
        </p:txBody>
      </p:sp>
      <p:sp>
        <p:nvSpPr>
          <p:cNvPr id="8" name="矩形 7"/>
          <p:cNvSpPr/>
          <p:nvPr/>
        </p:nvSpPr>
        <p:spPr>
          <a:xfrm>
            <a:off x="755576" y="260648"/>
            <a:ext cx="5182829" cy="954107"/>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4.4  </a:t>
            </a:r>
            <a:r>
              <a:rPr lang="zh-CN" altLang="en-US" sz="2800" b="1" dirty="0" smtClean="0">
                <a:solidFill>
                  <a:schemeClr val="bg1"/>
                </a:solidFill>
                <a:latin typeface="华文新魏" panose="02010800040101010101" pitchFamily="2" charset="-122"/>
                <a:ea typeface="华文新魏" panose="02010800040101010101" pitchFamily="2" charset="-122"/>
              </a:rPr>
              <a:t>利用</a:t>
            </a:r>
            <a:r>
              <a:rPr lang="zh-CN" altLang="en-US" sz="2800" b="1" dirty="0">
                <a:solidFill>
                  <a:schemeClr val="bg1"/>
                </a:solidFill>
                <a:latin typeface="华文新魏" panose="02010800040101010101" pitchFamily="2" charset="-122"/>
                <a:ea typeface="华文新魏" panose="02010800040101010101" pitchFamily="2" charset="-122"/>
              </a:rPr>
              <a:t>构件方法控制小灯闪烁</a:t>
            </a:r>
          </a:p>
          <a:p>
            <a:endParaRPr lang="zh-CN" altLang="en-US" sz="2800" b="1" dirty="0">
              <a:solidFill>
                <a:schemeClr val="bg1"/>
              </a:solidFill>
              <a:latin typeface="华文新魏" panose="02010800040101010101" pitchFamily="2" charset="-122"/>
              <a:ea typeface="华文新魏" panose="02010800040101010101" pitchFamily="2" charset="-122"/>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1" name="TextBox 10"/>
          <p:cNvSpPr txBox="1"/>
          <p:nvPr/>
        </p:nvSpPr>
        <p:spPr>
          <a:xfrm>
            <a:off x="2915816" y="953145"/>
            <a:ext cx="2448272" cy="523220"/>
          </a:xfrm>
          <a:prstGeom prst="rect">
            <a:avLst/>
          </a:prstGeom>
          <a:noFill/>
        </p:spPr>
        <p:txBody>
          <a:bodyPr wrap="square" rtlCol="0">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4.4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51521" y="1476365"/>
            <a:ext cx="8496943" cy="2092881"/>
          </a:xfrm>
          <a:prstGeom prst="rect">
            <a:avLst/>
          </a:prstGeom>
        </p:spPr>
        <p:txBody>
          <a:bodyPr wrap="square">
            <a:spAutoFit/>
          </a:bodyPr>
          <a:lstStyle/>
          <a:p>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什么是应用构件？它存放在工程</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目录</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中的哪个文件夹中？</a:t>
            </a:r>
            <a:endParaRPr lang="en-US" altLang="zh-CN" sz="2400" b="1" dirty="0" smtClean="0">
              <a:latin typeface="黑体" panose="02010609060101010101" pitchFamily="49" charset="-122"/>
              <a:ea typeface="黑体" panose="02010609060101010101" pitchFamily="49" charset="-122"/>
              <a:cs typeface="Times New Roman" panose="02020603050405020304" pitchFamily="18" charset="0"/>
            </a:endParaRPr>
          </a:p>
          <a:p>
            <a:pPr>
              <a:spcBef>
                <a:spcPts val="600"/>
              </a:spcBef>
            </a:pPr>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通常在应用</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构件</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，初始化函数是必须的，我们在使用相应的应用时，首先就是要执行初始化，它的作用是什么？</a:t>
            </a:r>
            <a:endParaRPr lang="en-US" altLang="zh-CN" sz="2400" b="1" dirty="0" smtClean="0">
              <a:latin typeface="黑体" panose="02010609060101010101" pitchFamily="49" charset="-122"/>
              <a:ea typeface="黑体" panose="02010609060101010101" pitchFamily="49" charset="-122"/>
              <a:cs typeface="Times New Roman" panose="02020603050405020304" pitchFamily="18" charset="0"/>
            </a:endParaRPr>
          </a:p>
          <a:p>
            <a:pPr>
              <a:spcBef>
                <a:spcPts val="600"/>
              </a:spcBef>
            </a:pPr>
            <a:r>
              <a:rPr lang="en-US" altLang="zh-CN"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400" b="1" dirty="0" smtClean="0">
                <a:solidFill>
                  <a:srgbClr val="000099"/>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在</a:t>
            </a:r>
            <a:r>
              <a:rPr lang="en-US" altLang="zh-CN" sz="2400" b="1" dirty="0" err="1" smtClean="0">
                <a:latin typeface="黑体" panose="02010609060101010101" pitchFamily="49" charset="-122"/>
                <a:ea typeface="黑体" panose="02010609060101010101" pitchFamily="49" charset="-122"/>
                <a:cs typeface="Times New Roman" panose="02020603050405020304" pitchFamily="18" charset="0"/>
              </a:rPr>
              <a:t>light.h</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中</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，对小灯名、小</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灯亮、</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暗等进行</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宏定义</a:t>
            </a:r>
            <a:r>
              <a:rPr lang="zh-CN" altLang="en-US" sz="2400" b="1" dirty="0" smtClean="0">
                <a:latin typeface="黑体" panose="02010609060101010101" pitchFamily="49" charset="-122"/>
                <a:ea typeface="黑体" panose="02010609060101010101" pitchFamily="49" charset="-122"/>
                <a:cs typeface="Times New Roman" panose="02020603050405020304" pitchFamily="18" charset="0"/>
              </a:rPr>
              <a:t>，它的作用是什么？不定义能进行编程吗？</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23135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37</a:t>
            </a:fld>
            <a:endParaRPr lang="en-US" altLang="zh-CN"/>
          </a:p>
        </p:txBody>
      </p:sp>
      <p:sp>
        <p:nvSpPr>
          <p:cNvPr id="8" name="矩形 7"/>
          <p:cNvSpPr/>
          <p:nvPr/>
        </p:nvSpPr>
        <p:spPr>
          <a:xfrm>
            <a:off x="755576" y="260648"/>
            <a:ext cx="5182829" cy="954107"/>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4.4  </a:t>
            </a:r>
            <a:r>
              <a:rPr lang="zh-CN" altLang="en-US" sz="2800" b="1" dirty="0" smtClean="0">
                <a:solidFill>
                  <a:schemeClr val="bg1"/>
                </a:solidFill>
                <a:latin typeface="华文新魏" panose="02010800040101010101" pitchFamily="2" charset="-122"/>
                <a:ea typeface="华文新魏" panose="02010800040101010101" pitchFamily="2" charset="-122"/>
              </a:rPr>
              <a:t>利用</a:t>
            </a:r>
            <a:r>
              <a:rPr lang="zh-CN" altLang="en-US" sz="2800" b="1" dirty="0">
                <a:solidFill>
                  <a:schemeClr val="bg1"/>
                </a:solidFill>
                <a:latin typeface="华文新魏" panose="02010800040101010101" pitchFamily="2" charset="-122"/>
                <a:ea typeface="华文新魏" panose="02010800040101010101" pitchFamily="2" charset="-122"/>
              </a:rPr>
              <a:t>构件方法控制小灯闪烁</a:t>
            </a:r>
          </a:p>
          <a:p>
            <a:endParaRPr lang="zh-CN" altLang="en-US" sz="2800" b="1" dirty="0">
              <a:solidFill>
                <a:schemeClr val="bg1"/>
              </a:solidFill>
              <a:latin typeface="华文新魏" panose="02010800040101010101" pitchFamily="2" charset="-122"/>
              <a:ea typeface="华文新魏" panose="02010800040101010101" pitchFamily="2" charset="-122"/>
            </a:endParaRP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1" name="TextBox 10"/>
          <p:cNvSpPr txBox="1"/>
          <p:nvPr/>
        </p:nvSpPr>
        <p:spPr>
          <a:xfrm>
            <a:off x="2915816" y="953145"/>
            <a:ext cx="3384376" cy="523220"/>
          </a:xfrm>
          <a:prstGeom prst="rect">
            <a:avLst/>
          </a:prstGeom>
          <a:noFill/>
        </p:spPr>
        <p:txBody>
          <a:bodyPr wrap="square" rtlCol="0">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4.4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251521" y="1476365"/>
            <a:ext cx="8662292" cy="4308872"/>
          </a:xfrm>
          <a:prstGeom prst="rect">
            <a:avLst/>
          </a:prstGeom>
        </p:spPr>
        <p:txBody>
          <a:bodyPr wrap="square">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什么是应用构件？它存放在工程</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目录</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中的哪个文件夹中？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答：把</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调用芯片底层驱动构件设计的面向具体应用的构件，称为应用构件。存放在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06</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应用构件文件夹</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通常在应用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，初始化函数是必须的，我们在使用相应的应用时，首先就是要执行初始化，它的作用是什么？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答：对应用进行驱动初始化，使之与相应的硬件相关联。例如在</a:t>
            </a:r>
            <a:r>
              <a:rPr lang="en-US" altLang="zh-CN" sz="24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light_init</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中，定义了小灯相连接的引脚。</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light.h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，对小灯名、小</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灯亮、</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暗等进行</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宏定义</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，它的作用是什么？不定义能进行编程吗？</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答：方便编程，不定义也能进行编程。</a:t>
            </a:r>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pP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674825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38</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 name="矩形 1"/>
          <p:cNvSpPr/>
          <p:nvPr/>
        </p:nvSpPr>
        <p:spPr>
          <a:xfrm>
            <a:off x="109995" y="1423804"/>
            <a:ext cx="8998509" cy="4093428"/>
          </a:xfrm>
          <a:prstGeom prst="rect">
            <a:avLst/>
          </a:prstGeom>
        </p:spPr>
        <p:txBody>
          <a:bodyPr wrap="square">
            <a:spAutoFit/>
          </a:bodyPr>
          <a:lstStyle/>
          <a:p>
            <a:pPr marL="342900" indent="-342900">
              <a:spcBef>
                <a:spcPts val="600"/>
              </a:spcBef>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源程序需要</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编译</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链接生成机器码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下载</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才能运行</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一些</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工作需要在开发环境下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进行</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本</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课程使用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KDS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开发环境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下。</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不论什么开发环境，合理规范的</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工程框架</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是十分重要的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一</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个嵌入式系统工程含有工程说明文件、程序文件、头文件、与编译调试相关的文件、开发环境生成文件等，</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合理组织这些文件，规范工程组织</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，可以提高阅读清晰度与可维护性，降低维护难度，提高开发效率</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以</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工程为例，简要阐述嵌入式工程文件组织框架。首先，我们来看一下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工程的树形工程结构模板</a:t>
            </a:r>
          </a:p>
        </p:txBody>
      </p:sp>
      <p:sp>
        <p:nvSpPr>
          <p:cNvPr id="3" name="矩形 2"/>
          <p:cNvSpPr/>
          <p:nvPr/>
        </p:nvSpPr>
        <p:spPr>
          <a:xfrm>
            <a:off x="239409" y="908720"/>
            <a:ext cx="4262705"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工程框架及所含文件简介</a:t>
            </a:r>
          </a:p>
        </p:txBody>
      </p:sp>
    </p:spTree>
    <p:extLst>
      <p:ext uri="{BB962C8B-B14F-4D97-AF65-F5344CB8AC3E}">
        <p14:creationId xmlns:p14="http://schemas.microsoft.com/office/powerpoint/2010/main" val="2138272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39</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5539015" y="944711"/>
            <a:ext cx="2777401" cy="5748575"/>
          </a:xfrm>
          <a:prstGeom prst="rect">
            <a:avLst/>
          </a:prstGeom>
          <a:noFill/>
        </p:spPr>
      </p:pic>
      <p:sp>
        <p:nvSpPr>
          <p:cNvPr id="3" name="矩形 2"/>
          <p:cNvSpPr/>
          <p:nvPr/>
        </p:nvSpPr>
        <p:spPr>
          <a:xfrm>
            <a:off x="107504" y="1338729"/>
            <a:ext cx="5256583" cy="4970591"/>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该模板主要</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包括了</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01_Doc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02_CPU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03_MCU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04_Linker_File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05_Driver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06_App_Component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07_Soft_Component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08_Source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共</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文件夹</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该工程模板，与</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KDS3.0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提供的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Demo</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工程模板相比，简洁易懂，去掉了一些初学者不易理解或不必要的文件，同时应用底层驱动构件化的思想改进了程序结构，重新分类组织了工程，目的是引导读者进行规范的文件组织与编程。</a:t>
            </a:r>
          </a:p>
        </p:txBody>
      </p:sp>
      <p:sp>
        <p:nvSpPr>
          <p:cNvPr id="9" name="TextBox 8"/>
          <p:cNvSpPr txBox="1"/>
          <p:nvPr/>
        </p:nvSpPr>
        <p:spPr>
          <a:xfrm>
            <a:off x="4128026" y="6309320"/>
            <a:ext cx="1452086"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P94</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39409" y="908720"/>
            <a:ext cx="4262705"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工程框架及所含文件简介</a:t>
            </a:r>
          </a:p>
        </p:txBody>
      </p:sp>
    </p:spTree>
    <p:extLst>
      <p:ext uri="{BB962C8B-B14F-4D97-AF65-F5344CB8AC3E}">
        <p14:creationId xmlns:p14="http://schemas.microsoft.com/office/powerpoint/2010/main" val="1881371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a:t>
            </a:fld>
            <a:endParaRPr lang="en-US" altLang="zh-CN"/>
          </a:p>
        </p:txBody>
      </p:sp>
      <p:sp>
        <p:nvSpPr>
          <p:cNvPr id="4" name="矩形 3"/>
          <p:cNvSpPr/>
          <p:nvPr/>
        </p:nvSpPr>
        <p:spPr>
          <a:xfrm>
            <a:off x="35496" y="1254181"/>
            <a:ext cx="8784976" cy="1794337"/>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400" b="1" kern="0" dirty="0">
                <a:latin typeface="Arial"/>
                <a:ea typeface="黑体" pitchFamily="2" charset="-122"/>
              </a:rPr>
              <a:t>I/O</a:t>
            </a:r>
            <a:r>
              <a:rPr lang="zh-CN" altLang="en-US" sz="2400" b="1" kern="0" dirty="0" smtClean="0">
                <a:latin typeface="Arial"/>
                <a:ea typeface="黑体" pitchFamily="2" charset="-122"/>
              </a:rPr>
              <a:t>接口</a:t>
            </a:r>
            <a:r>
              <a:rPr lang="zh-CN" altLang="en-US" sz="2400" b="1" kern="0" dirty="0">
                <a:latin typeface="Arial"/>
                <a:ea typeface="黑体" pitchFamily="2" charset="-122"/>
              </a:rPr>
              <a:t>（</a:t>
            </a:r>
            <a:r>
              <a:rPr lang="zh-CN" altLang="zh-CN" sz="2400" b="1" kern="0" dirty="0">
                <a:latin typeface="Arial"/>
                <a:ea typeface="黑体" pitchFamily="2" charset="-122"/>
              </a:rPr>
              <a:t>端口</a:t>
            </a:r>
            <a:r>
              <a:rPr lang="zh-CN" altLang="en-US" sz="2400" b="1" kern="0" dirty="0">
                <a:latin typeface="Arial"/>
                <a:ea typeface="黑体" pitchFamily="2" charset="-122"/>
              </a:rPr>
              <a:t>），即输入</a:t>
            </a:r>
            <a:r>
              <a:rPr lang="en-US" altLang="zh-CN" sz="2400" b="1" kern="0" dirty="0">
                <a:latin typeface="Arial"/>
                <a:ea typeface="黑体" pitchFamily="2" charset="-122"/>
              </a:rPr>
              <a:t>/</a:t>
            </a:r>
            <a:r>
              <a:rPr lang="zh-CN" altLang="en-US" sz="2400" b="1" kern="0" dirty="0">
                <a:latin typeface="Arial"/>
                <a:ea typeface="黑体" pitchFamily="2" charset="-122"/>
              </a:rPr>
              <a:t>输出（</a:t>
            </a:r>
            <a:r>
              <a:rPr lang="en-US" altLang="zh-CN" sz="2400" b="1" kern="0" dirty="0" err="1">
                <a:latin typeface="Arial"/>
                <a:ea typeface="黑体" pitchFamily="2" charset="-122"/>
              </a:rPr>
              <a:t>Input/Output</a:t>
            </a:r>
            <a:r>
              <a:rPr lang="zh-CN" altLang="en-US" sz="2400" b="1" kern="0" dirty="0">
                <a:latin typeface="Arial"/>
                <a:ea typeface="黑体" pitchFamily="2" charset="-122"/>
              </a:rPr>
              <a:t>）接口，是</a:t>
            </a:r>
            <a:r>
              <a:rPr lang="en-US" altLang="zh-CN" sz="2400" b="1" kern="0" dirty="0">
                <a:latin typeface="Arial"/>
                <a:ea typeface="黑体" pitchFamily="2" charset="-122"/>
              </a:rPr>
              <a:t>MCU</a:t>
            </a:r>
            <a:r>
              <a:rPr lang="zh-CN" altLang="en-US" sz="2400" b="1" kern="0" dirty="0">
                <a:latin typeface="Arial"/>
                <a:ea typeface="黑体" pitchFamily="2" charset="-122"/>
              </a:rPr>
              <a:t>同外界进行交互的重要通道，</a:t>
            </a:r>
            <a:r>
              <a:rPr lang="en-US" altLang="zh-CN" sz="2400" b="1" kern="0" dirty="0">
                <a:latin typeface="Arial"/>
                <a:ea typeface="黑体" pitchFamily="2" charset="-122"/>
              </a:rPr>
              <a:t>MCU</a:t>
            </a:r>
            <a:r>
              <a:rPr lang="zh-CN" altLang="en-US" sz="2400" b="1" kern="0" dirty="0">
                <a:latin typeface="Arial"/>
                <a:ea typeface="黑体" pitchFamily="2" charset="-122"/>
              </a:rPr>
              <a:t>与外部设备的数据交换通过</a:t>
            </a:r>
            <a:r>
              <a:rPr lang="en-US" altLang="zh-CN" sz="2400" b="1" kern="0" dirty="0">
                <a:latin typeface="Arial"/>
                <a:ea typeface="黑体" pitchFamily="2" charset="-122"/>
              </a:rPr>
              <a:t>I/O</a:t>
            </a:r>
            <a:r>
              <a:rPr lang="zh-CN" altLang="en-US" sz="2400" b="1" kern="0" dirty="0">
                <a:latin typeface="Arial"/>
                <a:ea typeface="黑体" pitchFamily="2" charset="-122"/>
              </a:rPr>
              <a:t>接口来实现</a:t>
            </a:r>
            <a:r>
              <a:rPr lang="zh-CN" altLang="en-US" sz="2400" b="1" kern="0" dirty="0" smtClean="0">
                <a:latin typeface="Arial"/>
                <a:ea typeface="黑体" pitchFamily="2" charset="-122"/>
              </a:rPr>
              <a:t>。</a:t>
            </a:r>
          </a:p>
          <a:p>
            <a:pPr marL="34290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zh-CN" sz="2400" b="1" kern="0" dirty="0" smtClean="0">
                <a:latin typeface="Arial"/>
                <a:ea typeface="黑体" pitchFamily="2" charset="-122"/>
              </a:rPr>
              <a:t>在嵌入式系统中，接口千变万化，种类繁多，有显而易见的</a:t>
            </a:r>
            <a:endParaRPr lang="en-US" altLang="zh-CN" sz="28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2" name="矩形 1"/>
          <p:cNvSpPr/>
          <p:nvPr/>
        </p:nvSpPr>
        <p:spPr>
          <a:xfrm>
            <a:off x="179512" y="836712"/>
            <a:ext cx="294503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4.1.1  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接口的概念</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060" t="5960" r="6651" b="7096"/>
          <a:stretch/>
        </p:blipFill>
        <p:spPr bwMode="auto">
          <a:xfrm>
            <a:off x="2604761" y="3124398"/>
            <a:ext cx="6402283" cy="341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23528" y="2983592"/>
            <a:ext cx="2091878" cy="2677656"/>
          </a:xfrm>
          <a:prstGeom prst="rect">
            <a:avLst/>
          </a:prstGeom>
        </p:spPr>
        <p:txBody>
          <a:bodyPr wrap="square">
            <a:spAutoFit/>
          </a:bodyPr>
          <a:lstStyle/>
          <a:p>
            <a:r>
              <a:rPr lang="zh-CN" altLang="zh-CN" sz="2400" b="1" kern="0" dirty="0">
                <a:solidFill>
                  <a:srgbClr val="000000"/>
                </a:solidFill>
                <a:latin typeface="Arial"/>
                <a:ea typeface="黑体" pitchFamily="2" charset="-122"/>
              </a:rPr>
              <a:t>人机交互接口，如操纵杆、键盘、显示器；也有无人介入的接口，如网络接口、</a:t>
            </a:r>
            <a:r>
              <a:rPr lang="zh-CN" altLang="zh-CN" sz="2400" b="1" kern="0" dirty="0" smtClean="0">
                <a:solidFill>
                  <a:srgbClr val="000000"/>
                </a:solidFill>
                <a:latin typeface="Arial"/>
                <a:ea typeface="黑体" pitchFamily="2" charset="-122"/>
              </a:rPr>
              <a:t>机器设备</a:t>
            </a:r>
            <a:r>
              <a:rPr lang="zh-CN" altLang="en-US" sz="2400" b="1" kern="0" dirty="0">
                <a:solidFill>
                  <a:srgbClr val="000000"/>
                </a:solidFill>
                <a:latin typeface="Arial"/>
                <a:ea typeface="黑体" pitchFamily="2" charset="-122"/>
              </a:rPr>
              <a:t>接口等。</a:t>
            </a:r>
            <a:endParaRPr lang="zh-CN" altLang="en-US" dirty="0"/>
          </a:p>
        </p:txBody>
      </p:sp>
    </p:spTree>
    <p:extLst>
      <p:ext uri="{BB962C8B-B14F-4D97-AF65-F5344CB8AC3E}">
        <p14:creationId xmlns:p14="http://schemas.microsoft.com/office/powerpoint/2010/main" val="3907921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40</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107504" y="1220559"/>
            <a:ext cx="8496944" cy="1200329"/>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每个</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文件夹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下存放不同功能的文件，通过这些文件夹的名称可直接体现出来，我们今后在使用时无需新建工程，复制后改名即为新工程。</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p:cNvSpPr txBox="1"/>
          <p:nvPr/>
        </p:nvSpPr>
        <p:spPr>
          <a:xfrm>
            <a:off x="3839995" y="6351711"/>
            <a:ext cx="1452086" cy="461665"/>
          </a:xfrm>
          <a:prstGeom prst="rect">
            <a:avLst/>
          </a:prstGeom>
          <a:noFill/>
        </p:spPr>
        <p:txBody>
          <a:bodyPr wrap="square" rtlCol="0">
            <a:spAutoFit/>
          </a:bodyPr>
          <a:lstStyle/>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P95</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369542643"/>
              </p:ext>
            </p:extLst>
          </p:nvPr>
        </p:nvGraphicFramePr>
        <p:xfrm>
          <a:off x="755576" y="2314837"/>
          <a:ext cx="7848872" cy="4066491"/>
        </p:xfrm>
        <a:graphic>
          <a:graphicData uri="http://schemas.openxmlformats.org/drawingml/2006/table">
            <a:tbl>
              <a:tblPr firstRow="1" firstCol="1" bandRow="1"/>
              <a:tblGrid>
                <a:gridCol w="881885">
                  <a:extLst>
                    <a:ext uri="{9D8B030D-6E8A-4147-A177-3AD203B41FA5}">
                      <a16:colId xmlns="" xmlns:a16="http://schemas.microsoft.com/office/drawing/2014/main" val="20000"/>
                    </a:ext>
                  </a:extLst>
                </a:gridCol>
                <a:gridCol w="1775386">
                  <a:extLst>
                    <a:ext uri="{9D8B030D-6E8A-4147-A177-3AD203B41FA5}">
                      <a16:colId xmlns="" xmlns:a16="http://schemas.microsoft.com/office/drawing/2014/main" val="20001"/>
                    </a:ext>
                  </a:extLst>
                </a:gridCol>
                <a:gridCol w="5191601">
                  <a:extLst>
                    <a:ext uri="{9D8B030D-6E8A-4147-A177-3AD203B41FA5}">
                      <a16:colId xmlns="" xmlns:a16="http://schemas.microsoft.com/office/drawing/2014/main" val="20002"/>
                    </a:ext>
                  </a:extLst>
                </a:gridCol>
              </a:tblGrid>
              <a:tr h="341766">
                <a:tc gridSpan="3">
                  <a:txBody>
                    <a:bodyPr/>
                    <a:lstStyle/>
                    <a:p>
                      <a:pPr indent="306070" algn="ctr">
                        <a:lnSpc>
                          <a:spcPct val="100000"/>
                        </a:lnSpc>
                        <a:spcAft>
                          <a:spcPts val="0"/>
                        </a:spcAft>
                        <a:tabLst>
                          <a:tab pos="4024630" algn="l"/>
                        </a:tabLst>
                      </a:pPr>
                      <a:r>
                        <a:rPr lang="zh-CN" sz="1800" b="1" kern="100" dirty="0">
                          <a:solidFill>
                            <a:srgbClr val="000000"/>
                          </a:solidFill>
                          <a:effectLst/>
                          <a:latin typeface="Times New Roman"/>
                          <a:ea typeface="黑体"/>
                          <a:cs typeface="Times New Roman"/>
                        </a:rPr>
                        <a:t>表</a:t>
                      </a:r>
                      <a:r>
                        <a:rPr lang="zh-CN" sz="1800" b="1" kern="100" dirty="0">
                          <a:solidFill>
                            <a:srgbClr val="000000"/>
                          </a:solidFill>
                          <a:effectLst/>
                          <a:latin typeface="Calibri"/>
                          <a:ea typeface="黑体"/>
                          <a:cs typeface="Times New Roman"/>
                        </a:rPr>
                        <a:t>4-2 </a:t>
                      </a:r>
                      <a:r>
                        <a:rPr lang="zh-CN" sz="1800" b="1" kern="100" dirty="0">
                          <a:solidFill>
                            <a:srgbClr val="000000"/>
                          </a:solidFill>
                          <a:effectLst/>
                          <a:latin typeface="Times New Roman"/>
                          <a:ea typeface="黑体"/>
                          <a:cs typeface="Times New Roman"/>
                        </a:rPr>
                        <a:t>工程文件夹内的基本内容</a:t>
                      </a:r>
                      <a:endParaRPr lang="zh-CN" sz="1800" b="1" kern="100" dirty="0">
                        <a:solidFill>
                          <a:srgbClr val="000000"/>
                        </a:solidFill>
                        <a:effectLst/>
                        <a:latin typeface="Calibri"/>
                        <a:ea typeface="黑体"/>
                        <a:cs typeface="Times New Roman"/>
                      </a:endParaRPr>
                    </a:p>
                  </a:txBody>
                  <a:tcPr marL="32385" marR="32385"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86517">
                <a:tc>
                  <a:txBody>
                    <a:bodyPr/>
                    <a:lstStyle/>
                    <a:p>
                      <a:pPr indent="127000" algn="l">
                        <a:lnSpc>
                          <a:spcPct val="100000"/>
                        </a:lnSpc>
                        <a:spcAft>
                          <a:spcPts val="0"/>
                        </a:spcAft>
                      </a:pPr>
                      <a:r>
                        <a:rPr lang="zh-CN" sz="1400" kern="100">
                          <a:effectLst/>
                          <a:latin typeface="Times New Roman"/>
                          <a:ea typeface="宋体"/>
                          <a:cs typeface="Times New Roman"/>
                        </a:rPr>
                        <a:t>编号</a:t>
                      </a: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a:effectLst/>
                          <a:latin typeface="Times New Roman"/>
                          <a:ea typeface="宋体"/>
                          <a:cs typeface="Times New Roman"/>
                        </a:rPr>
                        <a:t>文件夹</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简明功能及特点</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6517">
                <a:tc>
                  <a:txBody>
                    <a:bodyPr/>
                    <a:lstStyle/>
                    <a:p>
                      <a:pPr indent="127000" algn="l">
                        <a:lnSpc>
                          <a:spcPct val="100000"/>
                        </a:lnSpc>
                        <a:spcAft>
                          <a:spcPts val="0"/>
                        </a:spcAft>
                      </a:pPr>
                      <a:r>
                        <a:rPr lang="en-US" sz="1400" kern="100">
                          <a:effectLst/>
                          <a:latin typeface="Times New Roman"/>
                          <a:ea typeface="宋体"/>
                          <a:cs typeface="Times New Roman"/>
                        </a:rPr>
                        <a:t>1</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01_Doc</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说明文档文件夹，工程改动时，及时记录。</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6517">
                <a:tc>
                  <a:txBody>
                    <a:bodyPr/>
                    <a:lstStyle/>
                    <a:p>
                      <a:pPr indent="127000" algn="l">
                        <a:lnSpc>
                          <a:spcPct val="100000"/>
                        </a:lnSpc>
                        <a:spcAft>
                          <a:spcPts val="0"/>
                        </a:spcAft>
                      </a:pPr>
                      <a:r>
                        <a:rPr lang="en-US" sz="1400" kern="100">
                          <a:effectLst/>
                          <a:latin typeface="Times New Roman"/>
                          <a:ea typeface="宋体"/>
                          <a:cs typeface="Times New Roman"/>
                        </a:rPr>
                        <a:t>2</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02_CPU</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CMSIS M0+</a:t>
                      </a:r>
                      <a:r>
                        <a:rPr lang="zh-CN" sz="1400" kern="100" dirty="0">
                          <a:effectLst/>
                          <a:latin typeface="Times New Roman"/>
                          <a:ea typeface="宋体"/>
                          <a:cs typeface="Times New Roman"/>
                        </a:rPr>
                        <a:t>内核文件。</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73035">
                <a:tc>
                  <a:txBody>
                    <a:bodyPr/>
                    <a:lstStyle/>
                    <a:p>
                      <a:pPr indent="127000" algn="l">
                        <a:lnSpc>
                          <a:spcPct val="100000"/>
                        </a:lnSpc>
                        <a:spcAft>
                          <a:spcPts val="0"/>
                        </a:spcAft>
                      </a:pPr>
                      <a:r>
                        <a:rPr lang="en-US" sz="1400" kern="100">
                          <a:effectLst/>
                          <a:latin typeface="Times New Roman"/>
                          <a:ea typeface="宋体"/>
                          <a:cs typeface="Times New Roman"/>
                        </a:rPr>
                        <a:t>3</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03_MCU</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MCU</a:t>
                      </a:r>
                      <a:r>
                        <a:rPr lang="zh-CN" sz="1400" kern="100" dirty="0">
                          <a:effectLst/>
                          <a:latin typeface="Times New Roman"/>
                          <a:ea typeface="宋体"/>
                          <a:cs typeface="Times New Roman"/>
                        </a:rPr>
                        <a:t>文件夹，存放芯片头文件及芯片初始化文件，</a:t>
                      </a:r>
                      <a:r>
                        <a:rPr lang="en-US" sz="1400" kern="100" dirty="0">
                          <a:effectLst/>
                          <a:latin typeface="Times New Roman"/>
                          <a:ea typeface="宋体"/>
                          <a:cs typeface="Times New Roman"/>
                        </a:rPr>
                        <a:t>MCU</a:t>
                      </a:r>
                      <a:r>
                        <a:rPr lang="zh-CN" sz="1400" kern="100" dirty="0">
                          <a:effectLst/>
                          <a:latin typeface="Times New Roman"/>
                          <a:ea typeface="宋体"/>
                          <a:cs typeface="Times New Roman"/>
                        </a:rPr>
                        <a:t>不同时，芯片头文件需更换。</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6517">
                <a:tc>
                  <a:txBody>
                    <a:bodyPr/>
                    <a:lstStyle/>
                    <a:p>
                      <a:pPr indent="127000" algn="l">
                        <a:lnSpc>
                          <a:spcPct val="100000"/>
                        </a:lnSpc>
                        <a:spcAft>
                          <a:spcPts val="0"/>
                        </a:spcAft>
                      </a:pPr>
                      <a:r>
                        <a:rPr lang="en-US" sz="1400" kern="100">
                          <a:effectLst/>
                          <a:latin typeface="Times New Roman"/>
                          <a:ea typeface="宋体"/>
                          <a:cs typeface="Times New Roman"/>
                        </a:rPr>
                        <a:t>4</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04_Linker_File</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链接文件夹，放置链接文件。</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6517">
                <a:tc>
                  <a:txBody>
                    <a:bodyPr/>
                    <a:lstStyle/>
                    <a:p>
                      <a:pPr indent="127000" algn="l">
                        <a:lnSpc>
                          <a:spcPct val="100000"/>
                        </a:lnSpc>
                        <a:spcAft>
                          <a:spcPts val="0"/>
                        </a:spcAft>
                      </a:pPr>
                      <a:r>
                        <a:rPr lang="en-US" sz="1400" kern="100">
                          <a:effectLst/>
                          <a:latin typeface="Times New Roman"/>
                          <a:ea typeface="宋体"/>
                          <a:cs typeface="Times New Roman"/>
                        </a:rPr>
                        <a:t>5</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05_Driver</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底层驱动文件夹，逐步加入各模块驱动构件。</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573035">
                <a:tc>
                  <a:txBody>
                    <a:bodyPr/>
                    <a:lstStyle/>
                    <a:p>
                      <a:pPr indent="127000" algn="l">
                        <a:lnSpc>
                          <a:spcPct val="100000"/>
                        </a:lnSpc>
                        <a:spcAft>
                          <a:spcPts val="0"/>
                        </a:spcAft>
                      </a:pPr>
                      <a:r>
                        <a:rPr lang="en-US" sz="1400" kern="100">
                          <a:effectLst/>
                          <a:latin typeface="Times New Roman"/>
                          <a:ea typeface="宋体"/>
                          <a:cs typeface="Times New Roman"/>
                        </a:rPr>
                        <a:t>6</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06_App_Component</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存放应用构件。应用构件被定义为通过调用底层驱动构件而完成特定功能的构件，例如</a:t>
                      </a:r>
                      <a:r>
                        <a:rPr lang="en-US" sz="1400" kern="100" dirty="0">
                          <a:effectLst/>
                          <a:latin typeface="Times New Roman"/>
                          <a:ea typeface="宋体"/>
                          <a:cs typeface="Times New Roman"/>
                        </a:rPr>
                        <a:t>led</a:t>
                      </a:r>
                      <a:r>
                        <a:rPr lang="zh-CN" sz="1400" kern="100" dirty="0">
                          <a:effectLst/>
                          <a:latin typeface="Times New Roman"/>
                          <a:ea typeface="宋体"/>
                          <a:cs typeface="Times New Roman"/>
                        </a:rPr>
                        <a:t>、</a:t>
                      </a:r>
                      <a:r>
                        <a:rPr lang="en-US" sz="1400" kern="100" dirty="0" err="1">
                          <a:effectLst/>
                          <a:latin typeface="Times New Roman"/>
                          <a:ea typeface="宋体"/>
                          <a:cs typeface="Times New Roman"/>
                        </a:rPr>
                        <a:t>lcd</a:t>
                      </a:r>
                      <a:r>
                        <a:rPr lang="zh-CN" sz="1400" kern="100" dirty="0">
                          <a:effectLst/>
                          <a:latin typeface="Times New Roman"/>
                          <a:ea typeface="宋体"/>
                          <a:cs typeface="Times New Roman"/>
                        </a:rPr>
                        <a:t>、电机开关构件。</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573035">
                <a:tc>
                  <a:txBody>
                    <a:bodyPr/>
                    <a:lstStyle/>
                    <a:p>
                      <a:pPr indent="127000" algn="l">
                        <a:lnSpc>
                          <a:spcPct val="100000"/>
                        </a:lnSpc>
                        <a:spcAft>
                          <a:spcPts val="0"/>
                        </a:spcAft>
                      </a:pPr>
                      <a:r>
                        <a:rPr lang="en-US" sz="1400" kern="100">
                          <a:effectLst/>
                          <a:latin typeface="Times New Roman"/>
                          <a:ea typeface="宋体"/>
                          <a:cs typeface="Times New Roman"/>
                        </a:rPr>
                        <a:t>7</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07_Soft_Component</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抽象软件构件文件夹，与硬件不直接相关的软件构件，或调用底层构件完成的功能软件构件。</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573035">
                <a:tc>
                  <a:txBody>
                    <a:bodyPr/>
                    <a:lstStyle/>
                    <a:p>
                      <a:pPr indent="127000" algn="l">
                        <a:lnSpc>
                          <a:spcPct val="100000"/>
                        </a:lnSpc>
                        <a:spcAft>
                          <a:spcPts val="0"/>
                        </a:spcAft>
                      </a:pPr>
                      <a:r>
                        <a:rPr lang="en-US" sz="1400" kern="100">
                          <a:effectLst/>
                          <a:latin typeface="Times New Roman"/>
                          <a:ea typeface="宋体"/>
                          <a:cs typeface="Times New Roman"/>
                        </a:rPr>
                        <a:t>8</a:t>
                      </a:r>
                      <a:endParaRPr lang="zh-CN" sz="1400" kern="100">
                        <a:effectLst/>
                        <a:latin typeface="Times New Roman"/>
                        <a:ea typeface="宋体"/>
                        <a:cs typeface="Times New Roman"/>
                      </a:endParaRPr>
                    </a:p>
                  </a:txBody>
                  <a:tcPr marL="32385" marR="323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400" kern="100" dirty="0">
                          <a:effectLst/>
                          <a:latin typeface="Times New Roman"/>
                          <a:ea typeface="宋体"/>
                          <a:cs typeface="Times New Roman"/>
                        </a:rPr>
                        <a:t>08_Source</a:t>
                      </a:r>
                      <a:endParaRPr lang="zh-CN" sz="1400" kern="100" dirty="0">
                        <a:effectLst/>
                        <a:latin typeface="Times New Roman"/>
                        <a:ea typeface="宋体"/>
                        <a:cs typeface="Times New Roman"/>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400" kern="100" dirty="0">
                          <a:effectLst/>
                          <a:latin typeface="Times New Roman"/>
                          <a:ea typeface="宋体"/>
                          <a:cs typeface="Times New Roman"/>
                        </a:rPr>
                        <a:t>源程序文件夹，含主程序文件、中断服务例程文件等。这些文件是工程开发人员进行编程的主要对象。</a:t>
                      </a:r>
                    </a:p>
                  </a:txBody>
                  <a:tcPr marL="32385" marR="323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bl>
          </a:graphicData>
        </a:graphic>
      </p:graphicFrame>
      <p:sp>
        <p:nvSpPr>
          <p:cNvPr id="10" name="矩形 9"/>
          <p:cNvSpPr/>
          <p:nvPr/>
        </p:nvSpPr>
        <p:spPr>
          <a:xfrm>
            <a:off x="239409" y="836712"/>
            <a:ext cx="4262705"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工程框架及所含文件简介</a:t>
            </a:r>
          </a:p>
        </p:txBody>
      </p:sp>
    </p:spTree>
    <p:extLst>
      <p:ext uri="{BB962C8B-B14F-4D97-AF65-F5344CB8AC3E}">
        <p14:creationId xmlns:p14="http://schemas.microsoft.com/office/powerpoint/2010/main" val="4048259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41</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107504" y="1313180"/>
            <a:ext cx="8496944" cy="3123932"/>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实际应用程序的编程工作，在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08_Source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文件夹中进行，总头文件</a:t>
            </a:r>
            <a:r>
              <a:rPr lang="en-US" altLang="zh-CN" sz="24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includes.h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内含常量、全局变量声明、主函数</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所调用其他函数的头文件</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Bef>
                <a:spcPts val="600"/>
              </a:spcBef>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主</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函数文件</a:t>
            </a:r>
            <a:r>
              <a:rPr lang="en-US" altLang="zh-CN" sz="24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是应用程序的启动后总入口，</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即在该文件中实现。在</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中包含了一个</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永久循环</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，在无操作系统环境下编程，对具体事务过程的操作几乎都是添加在该主循环中，这是一条线路。另一条线路是</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中断线</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，中断编程在</a:t>
            </a:r>
            <a:r>
              <a:rPr lang="en-US" altLang="zh-CN" sz="24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中完成。</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459671427"/>
              </p:ext>
            </p:extLst>
          </p:nvPr>
        </p:nvGraphicFramePr>
        <p:xfrm>
          <a:off x="1763688" y="4581127"/>
          <a:ext cx="6480721" cy="2188971"/>
        </p:xfrm>
        <a:graphic>
          <a:graphicData uri="http://schemas.openxmlformats.org/drawingml/2006/table">
            <a:tbl>
              <a:tblPr/>
              <a:tblGrid>
                <a:gridCol w="2592288">
                  <a:extLst>
                    <a:ext uri="{9D8B030D-6E8A-4147-A177-3AD203B41FA5}">
                      <a16:colId xmlns="" xmlns:a16="http://schemas.microsoft.com/office/drawing/2014/main" val="20000"/>
                    </a:ext>
                  </a:extLst>
                </a:gridCol>
                <a:gridCol w="3888433">
                  <a:extLst>
                    <a:ext uri="{9D8B030D-6E8A-4147-A177-3AD203B41FA5}">
                      <a16:colId xmlns="" xmlns:a16="http://schemas.microsoft.com/office/drawing/2014/main" val="20001"/>
                    </a:ext>
                  </a:extLst>
                </a:gridCol>
              </a:tblGrid>
              <a:tr h="307712">
                <a:tc rowSpan="5">
                  <a:txBody>
                    <a:bodyPr/>
                    <a:lstStyle/>
                    <a:p>
                      <a:pPr indent="266700" algn="ctr">
                        <a:spcAft>
                          <a:spcPts val="0"/>
                        </a:spcAft>
                        <a:tabLst>
                          <a:tab pos="4024630" algn="l"/>
                        </a:tabLst>
                      </a:pPr>
                      <a:endParaRPr lang="zh-CN" sz="800" kern="100" dirty="0">
                        <a:effectLst/>
                        <a:latin typeface="Times New Roman"/>
                        <a:ea typeface="宋体"/>
                        <a:cs typeface="Times New Roman"/>
                      </a:endParaRPr>
                    </a:p>
                  </a:txBody>
                  <a:tcPr marL="52974" marR="52974"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effectLst/>
                          <a:latin typeface="Times New Roman"/>
                          <a:ea typeface="宋体"/>
                          <a:cs typeface="Times New Roman"/>
                        </a:rPr>
                        <a:t>&lt;</a:t>
                      </a:r>
                      <a:r>
                        <a:rPr lang="zh-CN" sz="1600" kern="100" dirty="0">
                          <a:effectLst/>
                          <a:latin typeface="Times New Roman"/>
                          <a:ea typeface="宋体"/>
                          <a:cs typeface="Times New Roman"/>
                        </a:rPr>
                        <a:t>工程主程序文件夹</a:t>
                      </a:r>
                      <a:r>
                        <a:rPr lang="en-US" sz="1600" kern="100" dirty="0">
                          <a:effectLst/>
                          <a:latin typeface="Times New Roman"/>
                          <a:ea typeface="宋体"/>
                          <a:cs typeface="Times New Roman"/>
                        </a:rPr>
                        <a:t>&gt;</a:t>
                      </a:r>
                      <a:endParaRPr lang="zh-CN" sz="1600" kern="100" dirty="0">
                        <a:effectLst/>
                        <a:latin typeface="Times New Roman"/>
                        <a:ea typeface="宋体"/>
                        <a:cs typeface="Times New Roman"/>
                      </a:endParaRPr>
                    </a:p>
                  </a:txBody>
                  <a:tcPr marL="52974" marR="52974"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40361">
                <a:tc vMerge="1">
                  <a:txBody>
                    <a:bodyPr/>
                    <a:lstStyle/>
                    <a:p>
                      <a:endParaRPr lang="zh-CN" altLang="en-US"/>
                    </a:p>
                  </a:txBody>
                  <a:tcPr/>
                </a:tc>
                <a:tc>
                  <a:txBody>
                    <a:bodyPr/>
                    <a:lstStyle/>
                    <a:p>
                      <a:pPr indent="127000" algn="l">
                        <a:lnSpc>
                          <a:spcPct val="100000"/>
                        </a:lnSpc>
                        <a:spcAft>
                          <a:spcPts val="0"/>
                        </a:spcAft>
                      </a:pPr>
                      <a:r>
                        <a:rPr lang="zh-CN" sz="1600" kern="100" dirty="0">
                          <a:effectLst/>
                          <a:latin typeface="Times New Roman"/>
                          <a:ea typeface="宋体"/>
                          <a:cs typeface="Times New Roman"/>
                        </a:rPr>
                        <a:t>总头文件</a:t>
                      </a:r>
                    </a:p>
                  </a:txBody>
                  <a:tcPr marL="52974" marR="52974"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60040">
                <a:tc vMerge="1">
                  <a:txBody>
                    <a:bodyPr/>
                    <a:lstStyle/>
                    <a:p>
                      <a:endParaRPr lang="zh-CN" altLang="en-US"/>
                    </a:p>
                  </a:txBody>
                  <a:tcPr/>
                </a:tc>
                <a:tc>
                  <a:txBody>
                    <a:bodyPr/>
                    <a:lstStyle/>
                    <a:p>
                      <a:pPr indent="127000" algn="l">
                        <a:lnSpc>
                          <a:spcPct val="100000"/>
                        </a:lnSpc>
                        <a:spcAft>
                          <a:spcPts val="0"/>
                        </a:spcAft>
                      </a:pPr>
                      <a:r>
                        <a:rPr lang="zh-CN" sz="1600" kern="100" dirty="0">
                          <a:effectLst/>
                          <a:latin typeface="Times New Roman"/>
                          <a:ea typeface="宋体"/>
                          <a:cs typeface="Times New Roman"/>
                        </a:rPr>
                        <a:t>中断源文件</a:t>
                      </a:r>
                    </a:p>
                  </a:txBody>
                  <a:tcPr marL="52974" marR="52974"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32048">
                <a:tc vMerge="1">
                  <a:txBody>
                    <a:bodyPr/>
                    <a:lstStyle/>
                    <a:p>
                      <a:endParaRPr lang="zh-CN" altLang="en-US"/>
                    </a:p>
                  </a:txBody>
                  <a:tcPr/>
                </a:tc>
                <a:tc>
                  <a:txBody>
                    <a:bodyPr/>
                    <a:lstStyle/>
                    <a:p>
                      <a:pPr indent="127000" algn="l">
                        <a:lnSpc>
                          <a:spcPct val="100000"/>
                        </a:lnSpc>
                        <a:spcAft>
                          <a:spcPts val="0"/>
                        </a:spcAft>
                      </a:pPr>
                      <a:r>
                        <a:rPr lang="zh-CN" sz="1600" kern="100" dirty="0">
                          <a:effectLst/>
                          <a:latin typeface="Times New Roman"/>
                          <a:ea typeface="宋体"/>
                          <a:cs typeface="Times New Roman"/>
                        </a:rPr>
                        <a:t>主函数</a:t>
                      </a:r>
                    </a:p>
                  </a:txBody>
                  <a:tcPr marL="52974" marR="52974"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60040">
                <a:tc vMerge="1">
                  <a:txBody>
                    <a:bodyPr/>
                    <a:lstStyle/>
                    <a:p>
                      <a:endParaRPr lang="zh-CN" altLang="en-US"/>
                    </a:p>
                  </a:txBody>
                  <a:tcPr/>
                </a:tc>
                <a:tc>
                  <a:txBody>
                    <a:bodyPr/>
                    <a:lstStyle/>
                    <a:p>
                      <a:pPr indent="127000" algn="l">
                        <a:lnSpc>
                          <a:spcPct val="100000"/>
                        </a:lnSpc>
                        <a:spcAft>
                          <a:spcPts val="0"/>
                        </a:spcAft>
                      </a:pPr>
                      <a:r>
                        <a:rPr lang="en-US" sz="1600" kern="100" dirty="0">
                          <a:effectLst/>
                          <a:latin typeface="Times New Roman"/>
                          <a:ea typeface="宋体"/>
                          <a:cs typeface="Times New Roman"/>
                        </a:rPr>
                        <a:t>&lt;</a:t>
                      </a:r>
                      <a:r>
                        <a:rPr lang="zh-CN" sz="1600" kern="100" dirty="0">
                          <a:effectLst/>
                          <a:latin typeface="Times New Roman"/>
                          <a:ea typeface="宋体"/>
                          <a:cs typeface="Times New Roman"/>
                        </a:rPr>
                        <a:t>工程输出文件夹</a:t>
                      </a:r>
                      <a:r>
                        <a:rPr lang="en-US" sz="1600" kern="100" dirty="0">
                          <a:effectLst/>
                          <a:latin typeface="Times New Roman"/>
                          <a:ea typeface="宋体"/>
                          <a:cs typeface="Times New Roman"/>
                        </a:rPr>
                        <a:t>&gt;</a:t>
                      </a:r>
                      <a:r>
                        <a:rPr lang="zh-CN" sz="1600" kern="100" dirty="0">
                          <a:effectLst/>
                          <a:latin typeface="Times New Roman"/>
                          <a:ea typeface="宋体"/>
                          <a:cs typeface="Times New Roman"/>
                        </a:rPr>
                        <a:t>（编译链接自动生成）</a:t>
                      </a:r>
                    </a:p>
                  </a:txBody>
                  <a:tcPr marL="52974" marR="52974"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88770">
                <a:tc gridSpan="2">
                  <a:txBody>
                    <a:bodyPr/>
                    <a:lstStyle/>
                    <a:p>
                      <a:pPr algn="ctr">
                        <a:lnSpc>
                          <a:spcPct val="100000"/>
                        </a:lnSpc>
                        <a:spcBef>
                          <a:spcPts val="1200"/>
                        </a:spcBef>
                        <a:spcAft>
                          <a:spcPts val="0"/>
                        </a:spcAft>
                        <a:tabLst>
                          <a:tab pos="4024630" algn="ctr"/>
                        </a:tabLst>
                      </a:pPr>
                      <a:r>
                        <a:rPr lang="zh-CN" sz="1400" b="1" kern="100" dirty="0">
                          <a:solidFill>
                            <a:srgbClr val="000000"/>
                          </a:solidFill>
                          <a:effectLst/>
                          <a:latin typeface="黑体"/>
                          <a:cs typeface="Times New Roman"/>
                        </a:rPr>
                        <a:t>图</a:t>
                      </a:r>
                      <a:r>
                        <a:rPr lang="en-US" sz="1400" b="1" kern="100" dirty="0">
                          <a:solidFill>
                            <a:srgbClr val="000000"/>
                          </a:solidFill>
                          <a:effectLst/>
                          <a:latin typeface="黑体"/>
                          <a:cs typeface="Times New Roman"/>
                        </a:rPr>
                        <a:t>4-3 Light</a:t>
                      </a:r>
                      <a:r>
                        <a:rPr lang="zh-CN" sz="1400" b="1" kern="100" dirty="0">
                          <a:solidFill>
                            <a:srgbClr val="000000"/>
                          </a:solidFill>
                          <a:effectLst/>
                          <a:latin typeface="黑体"/>
                          <a:cs typeface="Times New Roman"/>
                        </a:rPr>
                        <a:t>工程的树形工程结构模板</a:t>
                      </a:r>
                    </a:p>
                  </a:txBody>
                  <a:tcPr marL="52974" marR="5297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zh-CN" altLang="en-US"/>
                    </a:p>
                  </a:txBody>
                  <a:tcPr/>
                </a:tc>
                <a:extLst>
                  <a:ext uri="{0D108BD9-81ED-4DB2-BD59-A6C34878D82A}">
                    <a16:rowId xmlns="" xmlns:a16="http://schemas.microsoft.com/office/drawing/2014/main" val="10005"/>
                  </a:ext>
                </a:extLst>
              </a:tr>
            </a:tbl>
          </a:graphicData>
        </a:graphic>
      </p:graphicFrame>
      <p:pic>
        <p:nvPicPr>
          <p:cNvPr id="2050" name="图片 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154635" y="4653693"/>
            <a:ext cx="2129333" cy="165562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39409" y="908720"/>
            <a:ext cx="4262705"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工程框架及所含文件简介</a:t>
            </a:r>
          </a:p>
        </p:txBody>
      </p:sp>
    </p:spTree>
    <p:extLst>
      <p:ext uri="{BB962C8B-B14F-4D97-AF65-F5344CB8AC3E}">
        <p14:creationId xmlns:p14="http://schemas.microsoft.com/office/powerpoint/2010/main" val="10508759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42</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107504" y="1370385"/>
            <a:ext cx="8496944" cy="461665"/>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芯片复位到</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函数之前</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所</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做的事情，主要</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过程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如下：</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39409" y="908720"/>
            <a:ext cx="680346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函数之前的程序运行过程简明流程总结</a:t>
            </a:r>
          </a:p>
        </p:txBody>
      </p:sp>
      <p:sp>
        <p:nvSpPr>
          <p:cNvPr id="2" name="矩形 1"/>
          <p:cNvSpPr/>
          <p:nvPr/>
        </p:nvSpPr>
        <p:spPr>
          <a:xfrm>
            <a:off x="323528" y="1844824"/>
            <a:ext cx="8136904" cy="4524315"/>
          </a:xfrm>
          <a:prstGeom prst="rect">
            <a:avLst/>
          </a:prstGeom>
        </p:spPr>
        <p:txBody>
          <a:bodyPr wrap="square">
            <a:spAutoFit/>
          </a:bodyPr>
          <a:lstStyle/>
          <a:p>
            <a:pPr indent="266700" algn="just">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步</a:t>
            </a: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芯片上电复位后，首先从</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Flash</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地址中，取出</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字节的第一个表项的内容，赋给堆栈指针</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SP</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，完成堆栈指针初始化；</a:t>
            </a:r>
          </a:p>
          <a:p>
            <a:pPr indent="266700" algn="just">
              <a:spcAft>
                <a:spcPts val="0"/>
              </a:spcAft>
            </a:pPr>
            <a:r>
              <a:rPr lang="zh-CN"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芯片内部机制将第二个表项（复位向量）的内容，赋给程序计数器</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PC</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a:t>
            </a: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步：</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程序跳转至“</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..\03_MCU\startup_MKL25Z4.S</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”中的</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Reset_Handler</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函数执行，关闭总中断，然后转至“</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..\03_MCU\system_MKL25Z4.c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”文件中</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SystemInit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函数，进行芯片部分初始化，依次关闭看门狗、系统时钟初始化，再回到</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Reset_Handler</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中继续剩余初始化功能，包括开总中断、将</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ROM</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中的初始化数据拷贝到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RAM</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中、清零未初始化</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BSS</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数据段、随后进入用户主函数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main</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658748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3746538"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4.5  </a:t>
            </a:r>
            <a:r>
              <a:rPr lang="zh-CN" altLang="en-US" sz="2800" b="1" dirty="0">
                <a:solidFill>
                  <a:schemeClr val="bg1"/>
                </a:solidFill>
                <a:latin typeface="华文新魏" panose="02010800040101010101" pitchFamily="2" charset="-122"/>
                <a:ea typeface="华文新魏" panose="02010800040101010101" pitchFamily="2" charset="-122"/>
              </a:rPr>
              <a:t>工程文件组织框架</a:t>
            </a:r>
          </a:p>
        </p:txBody>
      </p:sp>
      <p:sp>
        <p:nvSpPr>
          <p:cNvPr id="5" name="矩形 4"/>
          <p:cNvSpPr/>
          <p:nvPr/>
        </p:nvSpPr>
        <p:spPr>
          <a:xfrm>
            <a:off x="971600" y="815707"/>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43</a:t>
            </a:fld>
            <a:endParaRPr lang="en-US" altLang="zh-CN"/>
          </a:p>
        </p:txBody>
      </p:sp>
      <p:sp>
        <p:nvSpPr>
          <p:cNvPr id="11" name="矩形 10"/>
          <p:cNvSpPr/>
          <p:nvPr/>
        </p:nvSpPr>
        <p:spPr>
          <a:xfrm>
            <a:off x="850454" y="1339989"/>
            <a:ext cx="7901433" cy="4924425"/>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）工程</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模板</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）源码</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）机器码</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）链接</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）链接文件</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）程序入口</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）系统初始化</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）堆栈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）调试</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）段</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(section)</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68918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44</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107504" y="1340768"/>
            <a:ext cx="8640960" cy="2908489"/>
          </a:xfrm>
          <a:prstGeom prst="rect">
            <a:avLst/>
          </a:prstGeom>
        </p:spPr>
        <p:txBody>
          <a:bodyPr wrap="square">
            <a:spAutoFit/>
          </a:bodyPr>
          <a:lstStyle/>
          <a:p>
            <a:pPr algn="just">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嵌入式软件开发与</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PC</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软件开发的区别是什么？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开发</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环境的作用是什么？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本课程所用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框架包含了</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个文件夹，通常的编程主要是在哪个文件夹中进行。</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无操作系统环境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下，程序运行主要有二条线路，对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具体事务过程的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操作几乎都有在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函数的永久循环</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，这是程序运行的一</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条线路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另一条线路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是什么？</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771800" y="836712"/>
            <a:ext cx="1805302"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03006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45</a:t>
            </a:fld>
            <a:endParaRPr lang="en-US" altLang="zh-CN"/>
          </a:p>
        </p:txBody>
      </p:sp>
      <p:sp>
        <p:nvSpPr>
          <p:cNvPr id="8" name="矩形 7"/>
          <p:cNvSpPr/>
          <p:nvPr/>
        </p:nvSpPr>
        <p:spPr>
          <a:xfrm>
            <a:off x="755576" y="260648"/>
            <a:ext cx="3746538"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4.5  </a:t>
            </a:r>
            <a:r>
              <a:rPr lang="zh-CN" altLang="en-US" sz="2800" b="1" dirty="0" smtClean="0">
                <a:solidFill>
                  <a:schemeClr val="bg1"/>
                </a:solidFill>
                <a:latin typeface="华文新魏" panose="02010800040101010101" pitchFamily="2" charset="-122"/>
                <a:ea typeface="华文新魏" panose="02010800040101010101" pitchFamily="2" charset="-122"/>
              </a:rPr>
              <a:t>工程</a:t>
            </a:r>
            <a:r>
              <a:rPr lang="zh-CN" altLang="en-US" sz="2800" b="1" dirty="0">
                <a:solidFill>
                  <a:schemeClr val="bg1"/>
                </a:solidFill>
                <a:latin typeface="华文新魏" panose="02010800040101010101" pitchFamily="2" charset="-122"/>
                <a:ea typeface="华文新魏" panose="02010800040101010101" pitchFamily="2" charset="-122"/>
              </a:rPr>
              <a:t>文件组织框架</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107504" y="1340768"/>
            <a:ext cx="8640960" cy="5355312"/>
          </a:xfrm>
          <a:prstGeom prst="rect">
            <a:avLst/>
          </a:prstGeom>
        </p:spPr>
        <p:txBody>
          <a:bodyPr wrap="square">
            <a:spAutoFit/>
          </a:bodyPr>
          <a:lstStyle/>
          <a:p>
            <a:pPr algn="just">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嵌入式软件开发与</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PC</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软件开发的区别是什么？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答：嵌入式软件的开发和运行在不同的地方，开发在</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PC</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机上，运行在</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上。而</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PC</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软件开发和运行都在同一个地方。</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开发</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环境的作用是什么？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buClr>
                <a:srgbClr val="000099"/>
              </a:buClr>
              <a:buSzPct val="80000"/>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：对源程序进行编写、编译</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、链接生成</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机器码。</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本课程所用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框架包含了</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个文件夹，通常的编程主要是在哪个文件夹中进行。</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0"/>
              </a:spcBef>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08_Source</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文件夹中</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进行。</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buClr>
                <a:srgbClr val="000099"/>
              </a:buClr>
              <a:buSzPct val="80000"/>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无操作系统环境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下，程序运行主要有二条线路，对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具体事务过程的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操作几乎都有在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函数的永久循环</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，这是程序运行的一</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条线路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另一条线路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是什么？</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0"/>
              </a:spcBef>
              <a:buClr>
                <a:srgbClr val="000099"/>
              </a:buClr>
              <a:buSzPct val="80000"/>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答：另</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一条线路是中断线，中断编程在</a:t>
            </a:r>
            <a:r>
              <a:rPr lang="en-US" altLang="zh-CN" sz="24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中完成。</a:t>
            </a:r>
          </a:p>
          <a:p>
            <a:pPr algn="just">
              <a:spcBef>
                <a:spcPts val="600"/>
              </a:spcBef>
              <a:buClr>
                <a:srgbClr val="000099"/>
              </a:buClr>
              <a:buSzPct val="80000"/>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771800" y="836712"/>
            <a:ext cx="3248005"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4.5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88223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46</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35496" y="904652"/>
            <a:ext cx="4562797" cy="2308324"/>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对于嵌入式初学者来说，理解一个汇编语言程序是十分必要的。汇编语言编程给人的感觉就是难，但掌握基本的汇编语言编程方法对嵌入式学习是十分有益的。</a:t>
            </a:r>
          </a:p>
        </p:txBody>
      </p:sp>
      <p:sp>
        <p:nvSpPr>
          <p:cNvPr id="10" name="矩形 9"/>
          <p:cNvSpPr/>
          <p:nvPr/>
        </p:nvSpPr>
        <p:spPr>
          <a:xfrm>
            <a:off x="136104" y="3342134"/>
            <a:ext cx="37385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汇编</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工程文件的组织</a:t>
            </a:r>
          </a:p>
        </p:txBody>
      </p:sp>
      <p:sp>
        <p:nvSpPr>
          <p:cNvPr id="2" name="矩形 1"/>
          <p:cNvSpPr/>
          <p:nvPr/>
        </p:nvSpPr>
        <p:spPr>
          <a:xfrm>
            <a:off x="0" y="3808933"/>
            <a:ext cx="4403898" cy="2308324"/>
          </a:xfrm>
          <a:prstGeom prst="rect">
            <a:avLst/>
          </a:prstGeom>
        </p:spPr>
        <p:txBody>
          <a:bodyPr wrap="square">
            <a:spAutoFit/>
          </a:bodyPr>
          <a:lstStyle/>
          <a:p>
            <a:pPr marL="342900" indent="-342900" algn="just">
              <a:spcAft>
                <a:spcPts val="0"/>
              </a:spcAft>
              <a:buClr>
                <a:srgbClr val="000099"/>
              </a:buClr>
              <a:buSzPct val="80000"/>
              <a:buFont typeface="Wingdings" panose="05000000000000000000" pitchFamily="2" charset="2"/>
              <a:buChar char="l"/>
            </a:pP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一</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个工程，就会涉及到工程文件的组织方式，与上一讲的</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语言工程框架</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类似，为了规范汇编语言编程，我们给出汇编工程的文件组织</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结构如右：</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01102719"/>
              </p:ext>
            </p:extLst>
          </p:nvPr>
        </p:nvGraphicFramePr>
        <p:xfrm>
          <a:off x="4716016" y="904645"/>
          <a:ext cx="4320480" cy="5953357"/>
        </p:xfrm>
        <a:graphic>
          <a:graphicData uri="http://schemas.openxmlformats.org/drawingml/2006/table">
            <a:tbl>
              <a:tblPr/>
              <a:tblGrid>
                <a:gridCol w="1826754">
                  <a:extLst>
                    <a:ext uri="{9D8B030D-6E8A-4147-A177-3AD203B41FA5}">
                      <a16:colId xmlns="" xmlns:a16="http://schemas.microsoft.com/office/drawing/2014/main" val="20000"/>
                    </a:ext>
                  </a:extLst>
                </a:gridCol>
                <a:gridCol w="2493726">
                  <a:extLst>
                    <a:ext uri="{9D8B030D-6E8A-4147-A177-3AD203B41FA5}">
                      <a16:colId xmlns="" xmlns:a16="http://schemas.microsoft.com/office/drawing/2014/main" val="20001"/>
                    </a:ext>
                  </a:extLst>
                </a:gridCol>
              </a:tblGrid>
              <a:tr h="227682">
                <a:tc rowSpan="26">
                  <a:txBody>
                    <a:bodyPr/>
                    <a:lstStyle/>
                    <a:p>
                      <a:pPr indent="266700" algn="ctr">
                        <a:spcAft>
                          <a:spcPts val="0"/>
                        </a:spcAft>
                        <a:tabLst>
                          <a:tab pos="4024630" algn="l"/>
                        </a:tabLst>
                      </a:pPr>
                      <a:endParaRPr lang="en-US" sz="1000" kern="100" dirty="0">
                        <a:effectLst/>
                        <a:latin typeface="Arial"/>
                        <a:ea typeface="黑体"/>
                        <a:cs typeface="Times New Roman"/>
                      </a:endParaRPr>
                    </a:p>
                  </a:txBody>
                  <a:tcPr marL="50929" marR="50929"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000" kern="100">
                          <a:effectLst/>
                          <a:latin typeface="Times New Roman"/>
                          <a:ea typeface="宋体"/>
                          <a:cs typeface="Times New Roman"/>
                        </a:rPr>
                        <a:t>工程名</a:t>
                      </a: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27869">
                <a:tc vMerge="1">
                  <a:txBody>
                    <a:bodyPr/>
                    <a:lstStyle/>
                    <a:p>
                      <a:endParaRPr lang="zh-CN" altLang="en-US"/>
                    </a:p>
                  </a:txBody>
                  <a:tcPr/>
                </a:tc>
                <a:tc>
                  <a:txBody>
                    <a:bodyPr/>
                    <a:lstStyle/>
                    <a:p>
                      <a:pPr indent="127000" algn="l">
                        <a:spcAft>
                          <a:spcPts val="0"/>
                        </a:spcAft>
                      </a:pPr>
                      <a:r>
                        <a:rPr lang="zh-CN" sz="1000" kern="100" dirty="0">
                          <a:effectLst/>
                          <a:latin typeface="Times New Roman"/>
                          <a:ea typeface="宋体"/>
                          <a:cs typeface="Times New Roman"/>
                        </a:rPr>
                        <a:t>编译链接生成的二进制代码文件</a:t>
                      </a: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16841">
                <a:tc vMerge="1">
                  <a:txBody>
                    <a:bodyPr/>
                    <a:lstStyle/>
                    <a:p>
                      <a:endParaRPr lang="zh-CN" altLang="en-US"/>
                    </a:p>
                  </a:txBody>
                  <a:tcPr/>
                </a:tc>
                <a:tc>
                  <a:txBody>
                    <a:bodyPr/>
                    <a:lstStyle/>
                    <a:p>
                      <a:pPr indent="127000" algn="just">
                        <a:spcAft>
                          <a:spcPts val="0"/>
                        </a:spcAft>
                      </a:pPr>
                      <a:r>
                        <a:rPr lang="zh-CN" sz="1000" kern="100">
                          <a:effectLst/>
                          <a:latin typeface="Times New Roman"/>
                          <a:ea typeface="宋体"/>
                          <a:cs typeface="Times New Roman"/>
                        </a:rPr>
                        <a:t>系统包含文件（自动生成）</a:t>
                      </a: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16841">
                <a:tc vMerge="1">
                  <a:txBody>
                    <a:bodyPr/>
                    <a:lstStyle/>
                    <a:p>
                      <a:endParaRPr lang="zh-CN" altLang="en-US"/>
                    </a:p>
                  </a:txBody>
                  <a:tcPr/>
                </a:tc>
                <a:tc>
                  <a:txBody>
                    <a:bodyPr/>
                    <a:lstStyle/>
                    <a:p>
                      <a:pPr indent="127000" algn="just">
                        <a:spcAft>
                          <a:spcPts val="0"/>
                        </a:spcAft>
                      </a:pPr>
                      <a:r>
                        <a:rPr lang="en-US" sz="1000" kern="100">
                          <a:effectLst/>
                          <a:latin typeface="Times New Roman"/>
                          <a:ea typeface="宋体"/>
                          <a:cs typeface="Times New Roman"/>
                        </a:rPr>
                        <a:t>&lt;</a:t>
                      </a:r>
                      <a:r>
                        <a:rPr lang="zh-CN" sz="1000" kern="100">
                          <a:effectLst/>
                          <a:latin typeface="Times New Roman"/>
                          <a:ea typeface="宋体"/>
                          <a:cs typeface="Times New Roman"/>
                        </a:rPr>
                        <a:t>文档文件夹</a:t>
                      </a:r>
                      <a:r>
                        <a:rPr lang="en-US" sz="1000" kern="100">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16841">
                <a:tc vMerge="1">
                  <a:txBody>
                    <a:bodyPr/>
                    <a:lstStyle/>
                    <a:p>
                      <a:endParaRPr lang="zh-CN" altLang="en-US"/>
                    </a:p>
                  </a:txBody>
                  <a:tcPr/>
                </a:tc>
                <a:tc>
                  <a:txBody>
                    <a:bodyPr/>
                    <a:lstStyle/>
                    <a:p>
                      <a:pPr indent="127000" algn="just">
                        <a:spcAft>
                          <a:spcPts val="0"/>
                        </a:spcAft>
                      </a:pPr>
                      <a:r>
                        <a:rPr lang="en-US" sz="1000" kern="100">
                          <a:effectLst/>
                          <a:latin typeface="Times New Roman"/>
                          <a:ea typeface="宋体"/>
                          <a:cs typeface="Times New Roman"/>
                        </a:rPr>
                        <a:t>&lt;</a:t>
                      </a:r>
                      <a:r>
                        <a:rPr lang="zh-CN" sz="1000" kern="100">
                          <a:effectLst/>
                          <a:latin typeface="Times New Roman"/>
                          <a:ea typeface="宋体"/>
                          <a:cs typeface="Times New Roman"/>
                        </a:rPr>
                        <a:t>内核相关文件</a:t>
                      </a:r>
                      <a:r>
                        <a:rPr lang="en-US" sz="1000" kern="100">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16841">
                <a:tc vMerge="1">
                  <a:txBody>
                    <a:bodyPr/>
                    <a:lstStyle/>
                    <a:p>
                      <a:endParaRPr lang="zh-CN" altLang="en-US"/>
                    </a:p>
                  </a:txBody>
                  <a:tcPr/>
                </a:tc>
                <a:tc>
                  <a:txBody>
                    <a:bodyPr/>
                    <a:lstStyle/>
                    <a:p>
                      <a:pPr indent="127000" algn="just">
                        <a:spcAft>
                          <a:spcPts val="0"/>
                        </a:spcAft>
                      </a:pPr>
                      <a:r>
                        <a:rPr lang="en-US" sz="1000" kern="100">
                          <a:effectLst/>
                          <a:latin typeface="Times New Roman"/>
                          <a:ea typeface="宋体"/>
                          <a:cs typeface="Times New Roman"/>
                        </a:rPr>
                        <a:t>&lt;MCU</a:t>
                      </a:r>
                      <a:r>
                        <a:rPr lang="zh-CN" sz="1000" kern="100">
                          <a:effectLst/>
                          <a:latin typeface="Times New Roman"/>
                          <a:ea typeface="宋体"/>
                          <a:cs typeface="Times New Roman"/>
                        </a:rPr>
                        <a:t>相关文件夹</a:t>
                      </a:r>
                      <a:r>
                        <a:rPr lang="en-US" sz="1000" kern="100">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16841">
                <a:tc vMerge="1">
                  <a:txBody>
                    <a:bodyPr/>
                    <a:lstStyle/>
                    <a:p>
                      <a:endParaRPr lang="zh-CN" altLang="en-US"/>
                    </a:p>
                  </a:txBody>
                  <a:tcPr/>
                </a:tc>
                <a:tc>
                  <a:txBody>
                    <a:bodyPr/>
                    <a:lstStyle/>
                    <a:p>
                      <a:pPr indent="127000" algn="just">
                        <a:spcAft>
                          <a:spcPts val="0"/>
                        </a:spcAft>
                      </a:pPr>
                      <a:r>
                        <a:rPr lang="en-US" sz="1000" kern="100">
                          <a:effectLst/>
                          <a:latin typeface="Times New Roman"/>
                          <a:ea typeface="宋体"/>
                          <a:cs typeface="Times New Roman"/>
                        </a:rPr>
                        <a:t>KL25</a:t>
                      </a:r>
                      <a:r>
                        <a:rPr lang="zh-CN" sz="1000" kern="100">
                          <a:effectLst/>
                          <a:latin typeface="Times New Roman"/>
                          <a:ea typeface="宋体"/>
                          <a:cs typeface="Times New Roman"/>
                        </a:rPr>
                        <a:t>芯片头文件 </a:t>
                      </a: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16841">
                <a:tc vMerge="1">
                  <a:txBody>
                    <a:bodyPr/>
                    <a:lstStyle/>
                    <a:p>
                      <a:endParaRPr lang="zh-CN" altLang="en-US"/>
                    </a:p>
                  </a:txBody>
                  <a:tcPr/>
                </a:tc>
                <a:tc>
                  <a:txBody>
                    <a:bodyPr/>
                    <a:lstStyle/>
                    <a:p>
                      <a:pPr indent="127000" algn="just">
                        <a:spcAft>
                          <a:spcPts val="0"/>
                        </a:spcAft>
                      </a:pPr>
                      <a:r>
                        <a:rPr lang="zh-CN" sz="1000" kern="100">
                          <a:effectLst/>
                          <a:latin typeface="Times New Roman"/>
                          <a:ea typeface="宋体"/>
                          <a:cs typeface="Times New Roman"/>
                        </a:rPr>
                        <a:t>启动代码</a:t>
                      </a: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16841">
                <a:tc vMerge="1">
                  <a:txBody>
                    <a:bodyPr/>
                    <a:lstStyle/>
                    <a:p>
                      <a:endParaRPr lang="zh-CN" altLang="en-US"/>
                    </a:p>
                  </a:txBody>
                  <a:tcPr/>
                </a:tc>
                <a:tc>
                  <a:txBody>
                    <a:bodyPr/>
                    <a:lstStyle/>
                    <a:p>
                      <a:pPr indent="127000" algn="just">
                        <a:spcAft>
                          <a:spcPts val="0"/>
                        </a:spcAft>
                      </a:pPr>
                      <a:r>
                        <a:rPr lang="zh-CN" sz="1000" kern="100">
                          <a:effectLst/>
                          <a:latin typeface="Times New Roman"/>
                          <a:ea typeface="宋体"/>
                          <a:cs typeface="Times New Roman"/>
                        </a:rPr>
                        <a:t>系统初始化源文件</a:t>
                      </a: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16841">
                <a:tc vMerge="1">
                  <a:txBody>
                    <a:bodyPr/>
                    <a:lstStyle/>
                    <a:p>
                      <a:endParaRPr lang="zh-CN" altLang="en-US"/>
                    </a:p>
                  </a:txBody>
                  <a:tcPr/>
                </a:tc>
                <a:tc>
                  <a:txBody>
                    <a:bodyPr/>
                    <a:lstStyle/>
                    <a:p>
                      <a:pPr indent="127000" algn="just">
                        <a:spcAft>
                          <a:spcPts val="0"/>
                        </a:spcAft>
                      </a:pPr>
                      <a:r>
                        <a:rPr lang="zh-CN" sz="1000" kern="100">
                          <a:solidFill>
                            <a:srgbClr val="000000"/>
                          </a:solidFill>
                          <a:effectLst/>
                          <a:latin typeface="Times New Roman"/>
                          <a:ea typeface="宋体"/>
                          <a:cs typeface="Times New Roman"/>
                        </a:rPr>
                        <a:t>系统初始化头文件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链接文件夹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16841">
                <a:tc vMerge="1">
                  <a:txBody>
                    <a:bodyPr/>
                    <a:lstStyle/>
                    <a:p>
                      <a:endParaRPr lang="zh-CN" altLang="en-US"/>
                    </a:p>
                  </a:txBody>
                  <a:tcPr/>
                </a:tc>
                <a:tc>
                  <a:txBody>
                    <a:bodyPr/>
                    <a:lstStyle/>
                    <a:p>
                      <a:pPr indent="127000" algn="just">
                        <a:spcAft>
                          <a:spcPts val="0"/>
                        </a:spcAft>
                      </a:pPr>
                      <a:r>
                        <a:rPr lang="zh-CN" sz="1000" kern="100">
                          <a:solidFill>
                            <a:srgbClr val="000000"/>
                          </a:solidFill>
                          <a:effectLst/>
                          <a:latin typeface="Times New Roman"/>
                          <a:ea typeface="宋体"/>
                          <a:cs typeface="Times New Roman"/>
                        </a:rPr>
                        <a:t>链接文件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芯片底层驱动构件文件夹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&lt;GPIO</a:t>
                      </a:r>
                      <a:r>
                        <a:rPr lang="zh-CN" sz="1000" kern="100">
                          <a:solidFill>
                            <a:srgbClr val="000000"/>
                          </a:solidFill>
                          <a:effectLst/>
                          <a:latin typeface="Times New Roman"/>
                          <a:ea typeface="宋体"/>
                          <a:cs typeface="Times New Roman"/>
                        </a:rPr>
                        <a:t>底层构件文件夹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GPIO</a:t>
                      </a:r>
                      <a:r>
                        <a:rPr lang="zh-CN" sz="1000" kern="100">
                          <a:solidFill>
                            <a:srgbClr val="000000"/>
                          </a:solidFill>
                          <a:effectLst/>
                          <a:latin typeface="Times New Roman"/>
                          <a:ea typeface="宋体"/>
                          <a:cs typeface="Times New Roman"/>
                        </a:rPr>
                        <a:t>底层构件源文件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GPIO</a:t>
                      </a:r>
                      <a:r>
                        <a:rPr lang="zh-CN" sz="1000" kern="100">
                          <a:solidFill>
                            <a:srgbClr val="000000"/>
                          </a:solidFill>
                          <a:effectLst/>
                          <a:latin typeface="Times New Roman"/>
                          <a:ea typeface="宋体"/>
                          <a:cs typeface="Times New Roman"/>
                        </a:rPr>
                        <a:t>底层构件头文件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应用构件文件夹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小灯构件文件夹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16841">
                <a:tc vMerge="1">
                  <a:txBody>
                    <a:bodyPr/>
                    <a:lstStyle/>
                    <a:p>
                      <a:endParaRPr lang="zh-CN" altLang="en-US"/>
                    </a:p>
                  </a:txBody>
                  <a:tcPr/>
                </a:tc>
                <a:tc>
                  <a:txBody>
                    <a:bodyPr/>
                    <a:lstStyle/>
                    <a:p>
                      <a:pPr indent="127000" algn="just">
                        <a:spcAft>
                          <a:spcPts val="0"/>
                        </a:spcAft>
                      </a:pPr>
                      <a:r>
                        <a:rPr lang="zh-CN" sz="1000" kern="100">
                          <a:solidFill>
                            <a:srgbClr val="000000"/>
                          </a:solidFill>
                          <a:effectLst/>
                          <a:latin typeface="Times New Roman"/>
                          <a:ea typeface="宋体"/>
                          <a:cs typeface="Times New Roman"/>
                        </a:rPr>
                        <a:t>小灯构件源文件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16841">
                <a:tc vMerge="1">
                  <a:txBody>
                    <a:bodyPr/>
                    <a:lstStyle/>
                    <a:p>
                      <a:endParaRPr lang="zh-CN" altLang="en-US"/>
                    </a:p>
                  </a:txBody>
                  <a:tcPr/>
                </a:tc>
                <a:tc>
                  <a:txBody>
                    <a:bodyPr/>
                    <a:lstStyle/>
                    <a:p>
                      <a:pPr indent="127000" algn="just">
                        <a:spcAft>
                          <a:spcPts val="0"/>
                        </a:spcAft>
                      </a:pPr>
                      <a:r>
                        <a:rPr lang="zh-CN" sz="1000" kern="100">
                          <a:solidFill>
                            <a:srgbClr val="000000"/>
                          </a:solidFill>
                          <a:effectLst/>
                          <a:latin typeface="Times New Roman"/>
                          <a:ea typeface="宋体"/>
                          <a:cs typeface="Times New Roman"/>
                        </a:rPr>
                        <a:t>小灯构件头文件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软件构件文件夹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通用代码文件夹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1"/>
                  </a:ext>
                </a:extLst>
              </a:tr>
              <a:tr h="216841">
                <a:tc vMerge="1">
                  <a:txBody>
                    <a:bodyPr/>
                    <a:lstStyle/>
                    <a:p>
                      <a:endParaRPr lang="zh-CN" altLang="en-US"/>
                    </a:p>
                  </a:txBody>
                  <a:tcPr/>
                </a:tc>
                <a:tc>
                  <a:txBody>
                    <a:bodyPr/>
                    <a:lstStyle/>
                    <a:p>
                      <a:pPr indent="127000" algn="just">
                        <a:spcAft>
                          <a:spcPts val="0"/>
                        </a:spcAft>
                      </a:pPr>
                      <a:r>
                        <a:rPr lang="en-US" sz="1000" kern="100">
                          <a:solidFill>
                            <a:srgbClr val="000000"/>
                          </a:solidFill>
                          <a:effectLst/>
                          <a:latin typeface="Times New Roman"/>
                          <a:ea typeface="宋体"/>
                          <a:cs typeface="Times New Roman"/>
                        </a:rPr>
                        <a:t>&lt;</a:t>
                      </a:r>
                      <a:r>
                        <a:rPr lang="zh-CN" sz="1000" kern="100">
                          <a:solidFill>
                            <a:srgbClr val="000000"/>
                          </a:solidFill>
                          <a:effectLst/>
                          <a:latin typeface="Times New Roman"/>
                          <a:ea typeface="宋体"/>
                          <a:cs typeface="Times New Roman"/>
                        </a:rPr>
                        <a:t>工程主程序文件夹</a:t>
                      </a:r>
                      <a:r>
                        <a:rPr lang="en-US" sz="1000" kern="100">
                          <a:solidFill>
                            <a:srgbClr val="000000"/>
                          </a:solidFill>
                          <a:effectLst/>
                          <a:latin typeface="Times New Roman"/>
                          <a:ea typeface="宋体"/>
                          <a:cs typeface="Times New Roman"/>
                        </a:rPr>
                        <a:t>&gt;</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2"/>
                  </a:ext>
                </a:extLst>
              </a:tr>
              <a:tr h="216841">
                <a:tc vMerge="1">
                  <a:txBody>
                    <a:bodyPr/>
                    <a:lstStyle/>
                    <a:p>
                      <a:endParaRPr lang="zh-CN" altLang="en-US"/>
                    </a:p>
                  </a:txBody>
                  <a:tcPr/>
                </a:tc>
                <a:tc>
                  <a:txBody>
                    <a:bodyPr/>
                    <a:lstStyle/>
                    <a:p>
                      <a:pPr indent="127000" algn="just">
                        <a:spcAft>
                          <a:spcPts val="0"/>
                        </a:spcAft>
                      </a:pPr>
                      <a:r>
                        <a:rPr lang="zh-CN" sz="1000" kern="100">
                          <a:solidFill>
                            <a:srgbClr val="000000"/>
                          </a:solidFill>
                          <a:effectLst/>
                          <a:latin typeface="Times New Roman"/>
                          <a:ea typeface="宋体"/>
                          <a:cs typeface="Times New Roman"/>
                        </a:rPr>
                        <a:t>总头文件</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3"/>
                  </a:ext>
                </a:extLst>
              </a:tr>
              <a:tr h="216841">
                <a:tc vMerge="1">
                  <a:txBody>
                    <a:bodyPr/>
                    <a:lstStyle/>
                    <a:p>
                      <a:endParaRPr lang="zh-CN" altLang="en-US"/>
                    </a:p>
                  </a:txBody>
                  <a:tcPr/>
                </a:tc>
                <a:tc>
                  <a:txBody>
                    <a:bodyPr/>
                    <a:lstStyle/>
                    <a:p>
                      <a:pPr indent="127000" algn="just">
                        <a:spcAft>
                          <a:spcPts val="0"/>
                        </a:spcAft>
                      </a:pPr>
                      <a:r>
                        <a:rPr lang="zh-CN" sz="1000" kern="100">
                          <a:solidFill>
                            <a:srgbClr val="000000"/>
                          </a:solidFill>
                          <a:effectLst/>
                          <a:latin typeface="Times New Roman"/>
                          <a:ea typeface="宋体"/>
                          <a:cs typeface="Times New Roman"/>
                        </a:rPr>
                        <a:t>主函数</a:t>
                      </a:r>
                      <a:endParaRPr lang="zh-CN" sz="1000" kern="10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4"/>
                  </a:ext>
                </a:extLst>
              </a:tr>
              <a:tr h="202551">
                <a:tc vMerge="1">
                  <a:txBody>
                    <a:bodyPr/>
                    <a:lstStyle/>
                    <a:p>
                      <a:endParaRPr lang="zh-CN" altLang="en-US"/>
                    </a:p>
                  </a:txBody>
                  <a:tcPr/>
                </a:tc>
                <a:tc>
                  <a:txBody>
                    <a:bodyPr/>
                    <a:lstStyle/>
                    <a:p>
                      <a:pPr indent="127000" algn="just">
                        <a:spcAft>
                          <a:spcPts val="0"/>
                        </a:spcAft>
                      </a:pPr>
                      <a:r>
                        <a:rPr lang="en-US" sz="1000" kern="100" dirty="0">
                          <a:solidFill>
                            <a:srgbClr val="000000"/>
                          </a:solidFill>
                          <a:effectLst/>
                          <a:latin typeface="Times New Roman"/>
                          <a:ea typeface="宋体"/>
                          <a:cs typeface="Times New Roman"/>
                        </a:rPr>
                        <a:t>&lt;</a:t>
                      </a:r>
                      <a:r>
                        <a:rPr lang="zh-CN" sz="1000" kern="100" dirty="0">
                          <a:solidFill>
                            <a:srgbClr val="000000"/>
                          </a:solidFill>
                          <a:effectLst/>
                          <a:latin typeface="Times New Roman"/>
                          <a:ea typeface="宋体"/>
                          <a:cs typeface="Times New Roman"/>
                        </a:rPr>
                        <a:t>工程输出文件夹</a:t>
                      </a:r>
                      <a:r>
                        <a:rPr lang="en-US" sz="1000" kern="100" dirty="0">
                          <a:solidFill>
                            <a:srgbClr val="000000"/>
                          </a:solidFill>
                          <a:effectLst/>
                          <a:latin typeface="Times New Roman"/>
                          <a:ea typeface="宋体"/>
                          <a:cs typeface="Times New Roman"/>
                        </a:rPr>
                        <a:t>&gt;</a:t>
                      </a:r>
                      <a:r>
                        <a:rPr lang="zh-CN" sz="1000" kern="100" dirty="0">
                          <a:solidFill>
                            <a:srgbClr val="000000"/>
                          </a:solidFill>
                          <a:effectLst/>
                          <a:latin typeface="Times New Roman"/>
                          <a:ea typeface="宋体"/>
                          <a:cs typeface="Times New Roman"/>
                        </a:rPr>
                        <a:t>（编译链接自动生成）</a:t>
                      </a:r>
                      <a:endParaRPr lang="zh-CN" sz="1000" kern="100" dirty="0">
                        <a:effectLst/>
                        <a:latin typeface="Times New Roman"/>
                        <a:ea typeface="宋体"/>
                        <a:cs typeface="Times New Roman"/>
                      </a:endParaRPr>
                    </a:p>
                  </a:txBody>
                  <a:tcPr marL="50929" marR="50929"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5"/>
                  </a:ext>
                </a:extLst>
              </a:tr>
              <a:tr h="307912">
                <a:tc gridSpan="2">
                  <a:txBody>
                    <a:bodyPr/>
                    <a:lstStyle/>
                    <a:p>
                      <a:pPr algn="ctr">
                        <a:lnSpc>
                          <a:spcPts val="1000"/>
                        </a:lnSpc>
                        <a:spcBef>
                          <a:spcPts val="310"/>
                        </a:spcBef>
                        <a:spcAft>
                          <a:spcPts val="310"/>
                        </a:spcAft>
                        <a:tabLst>
                          <a:tab pos="4024630" algn="ctr"/>
                        </a:tabLst>
                      </a:pPr>
                      <a:r>
                        <a:rPr lang="zh-CN" sz="700" kern="100" dirty="0">
                          <a:solidFill>
                            <a:srgbClr val="000000"/>
                          </a:solidFill>
                          <a:effectLst/>
                          <a:latin typeface="黑体"/>
                          <a:cs typeface="Times New Roman"/>
                        </a:rPr>
                        <a:t>图</a:t>
                      </a:r>
                      <a:r>
                        <a:rPr lang="en-US" sz="1100" b="1" kern="100" dirty="0">
                          <a:solidFill>
                            <a:srgbClr val="000000"/>
                          </a:solidFill>
                          <a:effectLst/>
                          <a:latin typeface="黑体"/>
                          <a:cs typeface="Times New Roman"/>
                        </a:rPr>
                        <a:t>4-5 </a:t>
                      </a:r>
                      <a:r>
                        <a:rPr lang="zh-CN" sz="1100" b="1" kern="100" dirty="0">
                          <a:solidFill>
                            <a:srgbClr val="000000"/>
                          </a:solidFill>
                          <a:effectLst/>
                          <a:latin typeface="黑体"/>
                          <a:cs typeface="Times New Roman"/>
                        </a:rPr>
                        <a:t>小灯闪烁汇编工程的树型</a:t>
                      </a:r>
                      <a:r>
                        <a:rPr lang="zh-CN" sz="1100" b="1" kern="100" dirty="0">
                          <a:solidFill>
                            <a:srgbClr val="000000"/>
                          </a:solidFill>
                          <a:effectLst/>
                          <a:latin typeface="Arial"/>
                          <a:cs typeface="Times New Roman"/>
                        </a:rPr>
                        <a:t>结构</a:t>
                      </a:r>
                      <a:endParaRPr lang="zh-CN" sz="1100" b="1" kern="100" dirty="0">
                        <a:solidFill>
                          <a:srgbClr val="000000"/>
                        </a:solidFill>
                        <a:effectLst/>
                        <a:latin typeface="黑体"/>
                        <a:cs typeface="Times New Roman"/>
                      </a:endParaRPr>
                    </a:p>
                  </a:txBody>
                  <a:tcPr marL="50929" marR="5092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zh-CN" altLang="en-US"/>
                    </a:p>
                  </a:txBody>
                  <a:tcPr/>
                </a:tc>
                <a:extLst>
                  <a:ext uri="{0D108BD9-81ED-4DB2-BD59-A6C34878D82A}">
                    <a16:rowId xmlns="" xmlns:a16="http://schemas.microsoft.com/office/drawing/2014/main" val="10026"/>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88390021"/>
              </p:ext>
            </p:extLst>
          </p:nvPr>
        </p:nvGraphicFramePr>
        <p:xfrm>
          <a:off x="4555596" y="904652"/>
          <a:ext cx="2013775" cy="5569856"/>
        </p:xfrm>
        <a:graphic>
          <a:graphicData uri="http://schemas.openxmlformats.org/presentationml/2006/ole">
            <mc:AlternateContent xmlns:mc="http://schemas.openxmlformats.org/markup-compatibility/2006">
              <mc:Choice xmlns:v="urn:schemas-microsoft-com:vml" Requires="v">
                <p:oleObj spid="_x0000_s3124" name="BMP 图像" r:id="rId3" imgW="1809524" imgH="4952381" progId="Paint.Picture">
                  <p:embed/>
                </p:oleObj>
              </mc:Choice>
              <mc:Fallback>
                <p:oleObj name="BMP 图像" r:id="rId3" imgW="1809524" imgH="495238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596" y="904652"/>
                        <a:ext cx="2013775" cy="5569856"/>
                      </a:xfrm>
                      <a:prstGeom prst="rect">
                        <a:avLst/>
                      </a:prstGeom>
                      <a:noFill/>
                    </p:spPr>
                  </p:pic>
                </p:oleObj>
              </mc:Fallback>
            </mc:AlternateContent>
          </a:graphicData>
        </a:graphic>
      </p:graphicFrame>
      <p:sp>
        <p:nvSpPr>
          <p:cNvPr id="6" name="TextBox 5"/>
          <p:cNvSpPr txBox="1"/>
          <p:nvPr/>
        </p:nvSpPr>
        <p:spPr>
          <a:xfrm>
            <a:off x="3193658" y="6289842"/>
            <a:ext cx="1361939" cy="369332"/>
          </a:xfrm>
          <a:prstGeom prst="rect">
            <a:avLst/>
          </a:prstGeom>
          <a:noFill/>
        </p:spPr>
        <p:txBody>
          <a:bodyPr wrap="square" rtlCol="0">
            <a:spAutoFit/>
          </a:bodyPr>
          <a:lstStyle/>
          <a:p>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P106</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38784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47</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260485" y="1370509"/>
            <a:ext cx="8631995" cy="4601260"/>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从</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图</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可以看出来，汇编工程类似</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工程，仍然按构件方式进行组织</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小灯闪烁汇编工程的</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树型结构</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中，主要包括</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相关</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头文件夹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底层驱动构件文件夹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Debug</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工程输出文件夹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程序文件夹</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等</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可以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按照理解</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工程的方式，理解这个结构。</a:t>
            </a:r>
          </a:p>
          <a:p>
            <a:pPr algn="just">
              <a:lnSpc>
                <a:spcPct val="110000"/>
              </a:lnSpc>
              <a:spcBef>
                <a:spcPts val="600"/>
              </a:spcBef>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即汇编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工程仅包含一个汇编主程序文件，该文件名固定为</a:t>
            </a:r>
            <a:r>
              <a:rPr lang="en-US" altLang="zh-CN" sz="24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。汇编主程序是工程的主干，要尽可能简洁、清晰、明了，程序中的其余功能，尽量由子程序去完成，主程序主要完成对子程序的循环调用。</a:t>
            </a:r>
          </a:p>
          <a:p>
            <a:pPr marL="342900" indent="-342900" algn="just">
              <a:buClr>
                <a:srgbClr val="000099"/>
              </a:buClr>
              <a:buSzPct val="80000"/>
              <a:buFont typeface="Wingdings" panose="05000000000000000000" pitchFamily="2" charset="2"/>
              <a:buChar char="l"/>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9741" y="879103"/>
            <a:ext cx="37385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汇编</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工程文件的组织</a:t>
            </a:r>
          </a:p>
        </p:txBody>
      </p:sp>
    </p:spTree>
    <p:extLst>
      <p:ext uri="{BB962C8B-B14F-4D97-AF65-F5344CB8AC3E}">
        <p14:creationId xmlns:p14="http://schemas.microsoft.com/office/powerpoint/2010/main" val="33776446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48</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260485" y="1370509"/>
            <a:ext cx="8631995" cy="4930581"/>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工程文件中主要包含的内容有：</a:t>
            </a:r>
          </a:p>
          <a:p>
            <a:pPr marL="342900" indent="-342900" algn="just">
              <a:lnSpc>
                <a:spcPct val="110000"/>
              </a:lnSpc>
              <a:buClr>
                <a:srgbClr val="000099"/>
              </a:buClr>
              <a:buSzPct val="80000"/>
              <a:buFont typeface="Wingdings" panose="05000000000000000000" pitchFamily="2" charset="2"/>
              <a:buChar char="l"/>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第一部分</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是工程描述，内容主要有工程名、程序描述、版本、日期等。若编程过程有新的内容，也可在此添加。目的是为将来自己使用，或为同组开发提供必要的备忘信息。</a:t>
            </a:r>
          </a:p>
          <a:p>
            <a:pPr marL="342900" indent="-342900" algn="just">
              <a:lnSpc>
                <a:spcPct val="110000"/>
              </a:lnSpc>
              <a:buClr>
                <a:srgbClr val="000099"/>
              </a:buClr>
              <a:buSzPct val="80000"/>
              <a:buFont typeface="Wingdings" panose="05000000000000000000" pitchFamily="2" charset="2"/>
              <a:buChar char="l"/>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第二部分</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是总头文件，声明全局变量和包含主程序文件中需要的头文件、宏定义等。</a:t>
            </a:r>
          </a:p>
          <a:p>
            <a:pPr marL="342900" indent="-342900" algn="just">
              <a:lnSpc>
                <a:spcPct val="110000"/>
              </a:lnSpc>
              <a:buClr>
                <a:srgbClr val="000099"/>
              </a:buClr>
              <a:buSzPct val="80000"/>
              <a:buFont typeface="Wingdings" panose="05000000000000000000" pitchFamily="2" charset="2"/>
              <a:buChar char="l"/>
            </a:pP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第三部分</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是主程序，主程序一般包括初始化与主循环两大部分。初始化包括堆栈初始化、系统初始化、</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I/O</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端口初始化、中断初始化等。主循环是程序的工作循环，根据实际需要安排程序段，但一般不宜过长，建议不要超过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行，具体功能可通过调用子程序来实现，或由中断程序实现。</a:t>
            </a:r>
          </a:p>
          <a:p>
            <a:pPr marL="342900" indent="-342900" algn="just">
              <a:buClr>
                <a:srgbClr val="000099"/>
              </a:buClr>
              <a:buSzPct val="80000"/>
              <a:buFont typeface="Wingdings" panose="05000000000000000000" pitchFamily="2" charset="2"/>
              <a:buChar char="l"/>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9741" y="879103"/>
            <a:ext cx="37385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汇编</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工程文件的组织</a:t>
            </a:r>
          </a:p>
        </p:txBody>
      </p:sp>
    </p:spTree>
    <p:extLst>
      <p:ext uri="{BB962C8B-B14F-4D97-AF65-F5344CB8AC3E}">
        <p14:creationId xmlns:p14="http://schemas.microsoft.com/office/powerpoint/2010/main" val="30960283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49</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260485" y="1370509"/>
            <a:ext cx="8631995" cy="1581972"/>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按照</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驱动构件的思想，对小灯操作进行封装，主要包括</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小灯初始化程序</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light_init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控制小灯亮暗程序</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light_control</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以及切换</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小灯亮暗程序</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light_change</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。为了让程序结构清晰，类似</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语言工程，汇编语言源程序放在</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light.s</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文件中</a:t>
            </a:r>
          </a:p>
        </p:txBody>
      </p:sp>
      <p:sp>
        <p:nvSpPr>
          <p:cNvPr id="10" name="矩形 9"/>
          <p:cNvSpPr/>
          <p:nvPr/>
        </p:nvSpPr>
        <p:spPr>
          <a:xfrm>
            <a:off x="29741" y="879103"/>
            <a:ext cx="6938118"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4.6.2  Light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构件汇编程序</a:t>
            </a:r>
            <a:r>
              <a:rPr lang="en-US" altLang="zh-CN" sz="24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light.s</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及其头文件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light.inc</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602727482"/>
              </p:ext>
            </p:extLst>
          </p:nvPr>
        </p:nvGraphicFramePr>
        <p:xfrm>
          <a:off x="688050" y="2924944"/>
          <a:ext cx="7776864" cy="3870960"/>
        </p:xfrm>
        <a:graphic>
          <a:graphicData uri="http://schemas.openxmlformats.org/drawingml/2006/table">
            <a:tbl>
              <a:tblPr firstRow="1" firstCol="1" bandRow="1"/>
              <a:tblGrid>
                <a:gridCol w="7776864">
                  <a:extLst>
                    <a:ext uri="{9D8B030D-6E8A-4147-A177-3AD203B41FA5}">
                      <a16:colId xmlns="" xmlns:a16="http://schemas.microsoft.com/office/drawing/2014/main" val="20000"/>
                    </a:ext>
                  </a:extLst>
                </a:gridCol>
              </a:tblGrid>
              <a:tr h="3744416">
                <a:tc>
                  <a:txBody>
                    <a:bodyPr/>
                    <a:lstStyle/>
                    <a:p>
                      <a:pPr indent="127000" algn="just">
                        <a:lnSpc>
                          <a:spcPct val="100000"/>
                        </a:lnSpc>
                        <a:spcAft>
                          <a:spcPts val="0"/>
                        </a:spcAft>
                        <a:tabLst>
                          <a:tab pos="4024630" algn="l"/>
                          <a:tab pos="4024630" algn="l"/>
                        </a:tabLst>
                      </a:pPr>
                      <a:r>
                        <a:rPr lang="en-US" sz="1400" kern="0" dirty="0" smtClean="0">
                          <a:effectLst/>
                          <a:latin typeface="Times New Roman"/>
                          <a:ea typeface="宋体"/>
                        </a:rPr>
                        <a:t>#</a:t>
                      </a:r>
                      <a:r>
                        <a:rPr lang="zh-CN" sz="1400" kern="0" dirty="0">
                          <a:effectLst/>
                          <a:latin typeface="Times New Roman"/>
                          <a:ea typeface="宋体"/>
                        </a:rPr>
                        <a:t>文件名称：</a:t>
                      </a:r>
                      <a:r>
                        <a:rPr lang="en-US" sz="1400" kern="0" dirty="0" err="1">
                          <a:effectLst/>
                          <a:latin typeface="Times New Roman"/>
                          <a:ea typeface="宋体"/>
                        </a:rPr>
                        <a:t>light.s</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功能概要：小灯驱动程序文件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#include "light.inc"</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函数名称：</a:t>
                      </a:r>
                      <a:r>
                        <a:rPr lang="en-US" sz="1400" kern="0" dirty="0">
                          <a:effectLst/>
                          <a:latin typeface="Times New Roman"/>
                          <a:ea typeface="宋体"/>
                        </a:rPr>
                        <a:t>  </a:t>
                      </a:r>
                      <a:r>
                        <a:rPr lang="en-US" sz="1400" kern="0" dirty="0" err="1">
                          <a:effectLst/>
                          <a:latin typeface="Times New Roman"/>
                          <a:ea typeface="宋体"/>
                        </a:rPr>
                        <a:t>light_init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函数返回： 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参数说明：</a:t>
                      </a:r>
                      <a:r>
                        <a:rPr lang="en-US" sz="1400" kern="0" dirty="0">
                          <a:effectLst/>
                          <a:latin typeface="Times New Roman"/>
                          <a:ea typeface="宋体"/>
                        </a:rPr>
                        <a:t>  r0:(</a:t>
                      </a:r>
                      <a:r>
                        <a:rPr lang="zh-CN" sz="1400" kern="0" dirty="0">
                          <a:effectLst/>
                          <a:latin typeface="Times New Roman"/>
                          <a:ea typeface="宋体"/>
                        </a:rPr>
                        <a:t>端口号</a:t>
                      </a:r>
                      <a:r>
                        <a:rPr lang="en-US" sz="1400" kern="0" dirty="0">
                          <a:effectLst/>
                          <a:latin typeface="Times New Roman"/>
                          <a:ea typeface="宋体"/>
                        </a:rPr>
                        <a:t>)|(</a:t>
                      </a:r>
                      <a:r>
                        <a:rPr lang="zh-CN" sz="1400" kern="0" dirty="0">
                          <a:effectLst/>
                          <a:latin typeface="Times New Roman"/>
                          <a:ea typeface="宋体"/>
                        </a:rPr>
                        <a:t>引脚号</a:t>
                      </a:r>
                      <a:r>
                        <a:rPr lang="en-US" sz="1400" kern="0" dirty="0">
                          <a:effectLst/>
                          <a:latin typeface="Times New Roman"/>
                          <a:ea typeface="宋体"/>
                        </a:rPr>
                        <a:t>),</a:t>
                      </a:r>
                      <a:r>
                        <a:rPr lang="zh-CN" sz="1400" kern="0" dirty="0">
                          <a:effectLst/>
                          <a:latin typeface="Times New Roman"/>
                          <a:ea typeface="宋体"/>
                        </a:rPr>
                        <a:t>例</a:t>
                      </a:r>
                      <a:r>
                        <a:rPr lang="en-US" sz="1400" kern="0" dirty="0">
                          <a:effectLst/>
                          <a:latin typeface="Times New Roman"/>
                          <a:ea typeface="宋体"/>
                        </a:rPr>
                        <a:t>:(PTB_NUM|(5u))</a:t>
                      </a:r>
                      <a:r>
                        <a:rPr lang="zh-CN" sz="1400" kern="0" dirty="0">
                          <a:effectLst/>
                          <a:latin typeface="Times New Roman"/>
                          <a:ea typeface="宋体"/>
                        </a:rPr>
                        <a:t>表示</a:t>
                      </a:r>
                      <a:r>
                        <a:rPr lang="en-US" sz="1400" kern="0" dirty="0">
                          <a:effectLst/>
                          <a:latin typeface="Times New Roman"/>
                          <a:ea typeface="宋体"/>
                        </a:rPr>
                        <a:t>B</a:t>
                      </a:r>
                      <a:r>
                        <a:rPr lang="zh-CN" sz="1400" kern="0" dirty="0">
                          <a:effectLst/>
                          <a:latin typeface="Times New Roman"/>
                          <a:ea typeface="宋体"/>
                        </a:rPr>
                        <a:t>口</a:t>
                      </a:r>
                      <a:r>
                        <a:rPr lang="en-US" sz="1400" kern="0" dirty="0">
                          <a:effectLst/>
                          <a:latin typeface="Times New Roman"/>
                          <a:ea typeface="宋体"/>
                        </a:rPr>
                        <a:t>5</a:t>
                      </a:r>
                      <a:r>
                        <a:rPr lang="zh-CN" sz="1400" kern="0" dirty="0">
                          <a:effectLst/>
                          <a:latin typeface="Times New Roman"/>
                          <a:ea typeface="宋体"/>
                        </a:rPr>
                        <a:t>脚</a:t>
                      </a:r>
                      <a:r>
                        <a:rPr lang="en-US" sz="1400" kern="0" dirty="0">
                          <a:effectLst/>
                          <a:latin typeface="Times New Roman"/>
                          <a:ea typeface="宋体"/>
                        </a:rPr>
                        <a:t>,</a:t>
                      </a:r>
                      <a:r>
                        <a:rPr lang="zh-CN" sz="1400" kern="0" dirty="0">
                          <a:effectLst/>
                          <a:latin typeface="Times New Roman"/>
                          <a:ea typeface="宋体"/>
                        </a:rPr>
                        <a:t>头文件中有宏定义</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smtClean="0">
                          <a:effectLst/>
                          <a:latin typeface="Times New Roman"/>
                          <a:ea typeface="宋体"/>
                        </a:rPr>
                        <a:t>          r3</a:t>
                      </a:r>
                      <a:r>
                        <a:rPr lang="en-US" sz="1400" kern="0" dirty="0">
                          <a:effectLst/>
                          <a:latin typeface="Times New Roman"/>
                          <a:ea typeface="宋体"/>
                        </a:rPr>
                        <a:t>:</a:t>
                      </a:r>
                      <a:r>
                        <a:rPr lang="zh-CN" sz="1400" kern="0" dirty="0">
                          <a:effectLst/>
                          <a:latin typeface="Times New Roman"/>
                          <a:ea typeface="宋体"/>
                        </a:rPr>
                        <a:t>设定小灯状态。由</a:t>
                      </a:r>
                      <a:r>
                        <a:rPr lang="en-US" sz="1400" kern="0" dirty="0">
                          <a:effectLst/>
                          <a:latin typeface="Times New Roman"/>
                          <a:ea typeface="宋体"/>
                        </a:rPr>
                        <a:t>light.inc</a:t>
                      </a:r>
                      <a:r>
                        <a:rPr lang="zh-CN" sz="1400" kern="0" dirty="0">
                          <a:effectLst/>
                          <a:latin typeface="Times New Roman"/>
                          <a:ea typeface="宋体"/>
                        </a:rPr>
                        <a:t>中宏定义。</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功能概要：</a:t>
                      </a:r>
                      <a:r>
                        <a:rPr lang="en-US" sz="1400" kern="0" dirty="0">
                          <a:effectLst/>
                          <a:latin typeface="Times New Roman"/>
                          <a:ea typeface="宋体"/>
                        </a:rPr>
                        <a:t>  </a:t>
                      </a:r>
                      <a:r>
                        <a:rPr lang="zh-CN" sz="1400" kern="0" dirty="0">
                          <a:effectLst/>
                          <a:latin typeface="Times New Roman"/>
                          <a:ea typeface="宋体"/>
                        </a:rPr>
                        <a:t>指示灯驱动初始化</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err="1">
                          <a:effectLst/>
                          <a:latin typeface="Times New Roman"/>
                          <a:ea typeface="宋体"/>
                        </a:rPr>
                        <a:t>light_init</a:t>
                      </a: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push {r0-r3,lr}         @</a:t>
                      </a:r>
                      <a:r>
                        <a:rPr lang="zh-CN" sz="1400" kern="0" dirty="0">
                          <a:effectLst/>
                          <a:latin typeface="Times New Roman"/>
                          <a:ea typeface="宋体"/>
                        </a:rPr>
                        <a:t>保存现场，将下一条指令地址入栈</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mov</a:t>
                      </a:r>
                      <a:r>
                        <a:rPr lang="en-US" sz="1400" kern="0" dirty="0">
                          <a:effectLst/>
                          <a:latin typeface="Times New Roman"/>
                          <a:ea typeface="宋体"/>
                        </a:rPr>
                        <a:t> r2,#1             </a:t>
                      </a:r>
                      <a:r>
                        <a:rPr lang="en-US" sz="1400" kern="0" dirty="0" smtClean="0">
                          <a:effectLst/>
                          <a:latin typeface="Times New Roman"/>
                          <a:ea typeface="宋体"/>
                        </a:rPr>
                        <a:t>    @</a:t>
                      </a:r>
                      <a:r>
                        <a:rPr lang="zh-CN" sz="1400" kern="0" dirty="0">
                          <a:effectLst/>
                          <a:latin typeface="Times New Roman"/>
                          <a:ea typeface="宋体"/>
                        </a:rPr>
                        <a:t>小灯为输出</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bl</a:t>
                      </a:r>
                      <a:r>
                        <a:rPr lang="en-US" sz="1400" kern="0" dirty="0">
                          <a:effectLst/>
                          <a:latin typeface="Times New Roman"/>
                          <a:ea typeface="宋体"/>
                        </a:rPr>
                        <a:t> </a:t>
                      </a:r>
                      <a:r>
                        <a:rPr lang="en-US" sz="1400" kern="0" dirty="0" err="1">
                          <a:effectLst/>
                          <a:latin typeface="Times New Roman"/>
                          <a:ea typeface="宋体"/>
                        </a:rPr>
                        <a:t>gpio_init</a:t>
                      </a:r>
                      <a:r>
                        <a:rPr lang="en-US" sz="1400" kern="0" dirty="0">
                          <a:effectLst/>
                          <a:latin typeface="Times New Roman"/>
                          <a:ea typeface="宋体"/>
                        </a:rPr>
                        <a:t>            </a:t>
                      </a:r>
                      <a:r>
                        <a:rPr lang="en-US" sz="1400" kern="0" dirty="0" smtClean="0">
                          <a:effectLst/>
                          <a:latin typeface="Times New Roman"/>
                          <a:ea typeface="宋体"/>
                        </a:rPr>
                        <a:t>   @</a:t>
                      </a:r>
                      <a:r>
                        <a:rPr lang="zh-CN" sz="1400" kern="0" dirty="0">
                          <a:effectLst/>
                          <a:latin typeface="Times New Roman"/>
                          <a:ea typeface="宋体"/>
                        </a:rPr>
                        <a:t>调用</a:t>
                      </a:r>
                      <a:r>
                        <a:rPr lang="en-US" sz="1400" kern="0" dirty="0" err="1">
                          <a:effectLst/>
                          <a:latin typeface="Times New Roman"/>
                          <a:ea typeface="宋体"/>
                        </a:rPr>
                        <a:t>gpio</a:t>
                      </a:r>
                      <a:r>
                        <a:rPr lang="zh-CN" sz="1400" kern="0" dirty="0">
                          <a:effectLst/>
                          <a:latin typeface="Times New Roman"/>
                          <a:ea typeface="宋体"/>
                        </a:rPr>
                        <a:t>初始化函数</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pop {r0-r3,pc}          @</a:t>
                      </a:r>
                      <a:r>
                        <a:rPr lang="zh-CN" sz="1400" kern="0" dirty="0">
                          <a:effectLst/>
                          <a:latin typeface="Times New Roman"/>
                          <a:ea typeface="宋体"/>
                        </a:rPr>
                        <a:t>恢复现场，返回主程序处继续</a:t>
                      </a:r>
                      <a:r>
                        <a:rPr lang="zh-CN" sz="1400" kern="0" dirty="0" smtClean="0">
                          <a:effectLst/>
                          <a:latin typeface="Times New Roman"/>
                          <a:ea typeface="宋体"/>
                        </a:rPr>
                        <a:t>运行</a:t>
                      </a:r>
                      <a:r>
                        <a:rPr lang="en-US" sz="1400" kern="0" dirty="0" smtClean="0">
                          <a:effectLst/>
                          <a:latin typeface="Times New Roman"/>
                          <a:ea typeface="宋体"/>
                        </a:rPr>
                        <a:t>}</a:t>
                      </a:r>
                    </a:p>
                    <a:p>
                      <a:pPr indent="127000" algn="just">
                        <a:lnSpc>
                          <a:spcPct val="100000"/>
                        </a:lnSpc>
                        <a:spcAft>
                          <a:spcPts val="0"/>
                        </a:spcAft>
                        <a:tabLst>
                          <a:tab pos="4024630" algn="l"/>
                          <a:tab pos="4024630" algn="l"/>
                        </a:tabLst>
                      </a:pPr>
                      <a:r>
                        <a:rPr lang="en-US" altLang="zh-CN" sz="1600" b="1" kern="0" dirty="0" smtClean="0">
                          <a:effectLst/>
                          <a:latin typeface="Times New Roman"/>
                          <a:ea typeface="宋体"/>
                        </a:rPr>
                        <a:t>……..</a:t>
                      </a:r>
                      <a:endParaRPr lang="zh-CN" sz="1600" b="1" kern="100" dirty="0">
                        <a:effectLst/>
                        <a:latin typeface="Times New Roman"/>
                        <a:ea typeface="宋体"/>
                      </a:endParaRPr>
                    </a:p>
                  </a:txBody>
                  <a:tcPr marL="166444" marR="4067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10000"/>
                  </a:ext>
                </a:extLst>
              </a:tr>
            </a:tbl>
          </a:graphicData>
        </a:graphic>
      </p:graphicFrame>
      <p:sp>
        <p:nvSpPr>
          <p:cNvPr id="4" name="TextBox 3"/>
          <p:cNvSpPr txBox="1"/>
          <p:nvPr/>
        </p:nvSpPr>
        <p:spPr>
          <a:xfrm>
            <a:off x="7164288" y="6111051"/>
            <a:ext cx="1368152" cy="369332"/>
          </a:xfrm>
          <a:prstGeom prst="rect">
            <a:avLst/>
          </a:prstGeom>
          <a:noFill/>
        </p:spPr>
        <p:txBody>
          <a:bodyPr wrap="square" rtlCol="0">
            <a:spAutoFit/>
          </a:bodyPr>
          <a:lstStyle/>
          <a:p>
            <a:r>
              <a:rPr lang="zh-CN" altLang="en-US" b="1" dirty="0" smtClean="0"/>
              <a:t>见书</a:t>
            </a:r>
            <a:r>
              <a:rPr lang="en-US" altLang="zh-CN" b="1" dirty="0" smtClean="0"/>
              <a:t>P107</a:t>
            </a:r>
            <a:endParaRPr lang="zh-CN" altLang="en-US" b="1" dirty="0"/>
          </a:p>
        </p:txBody>
      </p:sp>
    </p:spTree>
    <p:extLst>
      <p:ext uri="{BB962C8B-B14F-4D97-AF65-F5344CB8AC3E}">
        <p14:creationId xmlns:p14="http://schemas.microsoft.com/office/powerpoint/2010/main" val="1713037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a:t>
            </a:fld>
            <a:endParaRPr lang="en-US" altLang="zh-CN"/>
          </a:p>
        </p:txBody>
      </p:sp>
      <p:sp>
        <p:nvSpPr>
          <p:cNvPr id="4" name="矩形 3"/>
          <p:cNvSpPr/>
          <p:nvPr/>
        </p:nvSpPr>
        <p:spPr>
          <a:xfrm>
            <a:off x="35496" y="1348210"/>
            <a:ext cx="3816424" cy="5295552"/>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Arial"/>
                <a:ea typeface="黑体" pitchFamily="2" charset="-122"/>
              </a:rPr>
              <a:t>所谓通用</a:t>
            </a:r>
            <a:r>
              <a:rPr lang="en-US" altLang="zh-CN" sz="2000" b="1" kern="0" dirty="0">
                <a:latin typeface="Arial"/>
                <a:ea typeface="黑体" pitchFamily="2" charset="-122"/>
              </a:rPr>
              <a:t>I/O</a:t>
            </a:r>
            <a:r>
              <a:rPr lang="zh-CN" altLang="en-US" sz="2000" b="1" kern="0" dirty="0" smtClean="0">
                <a:latin typeface="Arial"/>
                <a:ea typeface="黑体" pitchFamily="2" charset="-122"/>
              </a:rPr>
              <a:t>，记</a:t>
            </a:r>
            <a:r>
              <a:rPr lang="zh-CN" altLang="en-US" sz="2000" b="1" kern="0" dirty="0">
                <a:latin typeface="Arial"/>
                <a:ea typeface="黑体" pitchFamily="2" charset="-122"/>
              </a:rPr>
              <a:t>为</a:t>
            </a:r>
            <a:r>
              <a:rPr lang="en-US" altLang="zh-CN" sz="2000" b="1" kern="0" dirty="0">
                <a:latin typeface="Arial"/>
                <a:ea typeface="黑体" pitchFamily="2" charset="-122"/>
              </a:rPr>
              <a:t>GPIO</a:t>
            </a:r>
            <a:r>
              <a:rPr lang="zh-CN" altLang="en-US" sz="2000" b="1" kern="0" dirty="0">
                <a:latin typeface="Arial"/>
                <a:ea typeface="黑体" pitchFamily="2" charset="-122"/>
              </a:rPr>
              <a:t>（</a:t>
            </a:r>
            <a:r>
              <a:rPr lang="en-US" altLang="zh-CN" sz="2000" b="1" kern="0" dirty="0">
                <a:latin typeface="Arial"/>
                <a:ea typeface="黑体" pitchFamily="2" charset="-122"/>
              </a:rPr>
              <a:t>General Purpose I/O</a:t>
            </a:r>
            <a:r>
              <a:rPr lang="zh-CN" altLang="en-US" sz="2000" b="1" kern="0" dirty="0">
                <a:latin typeface="Arial"/>
                <a:ea typeface="黑体" pitchFamily="2" charset="-122"/>
              </a:rPr>
              <a:t>），即基本的输入</a:t>
            </a:r>
            <a:r>
              <a:rPr lang="en-US" altLang="zh-CN" sz="2000" b="1" kern="0" dirty="0">
                <a:latin typeface="Arial"/>
                <a:ea typeface="黑体" pitchFamily="2" charset="-122"/>
              </a:rPr>
              <a:t>/</a:t>
            </a:r>
            <a:r>
              <a:rPr lang="zh-CN" altLang="en-US" sz="2000" b="1" kern="0" dirty="0">
                <a:latin typeface="Arial"/>
                <a:ea typeface="黑体" pitchFamily="2" charset="-122"/>
              </a:rPr>
              <a:t>输出，它是</a:t>
            </a:r>
            <a:r>
              <a:rPr lang="en-US" altLang="zh-CN" sz="2000" b="1" kern="0" dirty="0">
                <a:latin typeface="Arial"/>
                <a:ea typeface="黑体" pitchFamily="2" charset="-122"/>
              </a:rPr>
              <a:t>I/O</a:t>
            </a:r>
            <a:r>
              <a:rPr lang="zh-CN" altLang="en-US" sz="2000" b="1" kern="0" dirty="0">
                <a:latin typeface="Arial"/>
                <a:ea typeface="黑体" pitchFamily="2" charset="-122"/>
              </a:rPr>
              <a:t>的最基本形式</a:t>
            </a:r>
            <a:r>
              <a:rPr lang="zh-CN" altLang="en-US" sz="2000" b="1" kern="0" dirty="0" smtClean="0">
                <a:latin typeface="Arial"/>
                <a:ea typeface="黑体" pitchFamily="2" charset="-122"/>
              </a:rPr>
              <a:t>。</a:t>
            </a:r>
            <a:endParaRPr lang="en-US" altLang="zh-CN" sz="20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Arial"/>
                <a:ea typeface="黑体" pitchFamily="2" charset="-122"/>
              </a:rPr>
              <a:t>通俗地说，就是一些引脚，可以通过它们输出高低电平或者通过它们读入引脚的状态</a:t>
            </a:r>
            <a:r>
              <a:rPr lang="en-US" altLang="zh-CN" sz="2000" b="1" kern="0" dirty="0">
                <a:latin typeface="Arial"/>
                <a:ea typeface="黑体" pitchFamily="2" charset="-122"/>
              </a:rPr>
              <a:t>-</a:t>
            </a:r>
            <a:r>
              <a:rPr lang="zh-CN" altLang="en-US" sz="2000" b="1" kern="0" dirty="0">
                <a:latin typeface="Arial"/>
                <a:ea typeface="黑体" pitchFamily="2" charset="-122"/>
              </a:rPr>
              <a:t>是高电平或是低电平</a:t>
            </a:r>
            <a:r>
              <a:rPr lang="zh-CN" altLang="en-US" sz="2000" b="1" kern="0" dirty="0" smtClean="0">
                <a:latin typeface="Arial"/>
                <a:ea typeface="黑体" pitchFamily="2" charset="-122"/>
              </a:rPr>
              <a:t>。</a:t>
            </a:r>
            <a:endParaRPr lang="en-US" altLang="zh-CN" sz="20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000" b="1" kern="0" dirty="0" smtClean="0">
                <a:latin typeface="Arial"/>
                <a:ea typeface="黑体" pitchFamily="2" charset="-122"/>
              </a:rPr>
              <a:t>GPIO</a:t>
            </a:r>
            <a:r>
              <a:rPr lang="zh-CN" altLang="en-US" sz="2000" b="1" kern="0" dirty="0">
                <a:latin typeface="Arial"/>
                <a:ea typeface="黑体" pitchFamily="2" charset="-122"/>
              </a:rPr>
              <a:t>口一是个比较重要的概念，用户可以通过</a:t>
            </a:r>
            <a:r>
              <a:rPr lang="en-US" altLang="zh-CN" sz="2000" b="1" kern="0" dirty="0">
                <a:latin typeface="Arial"/>
                <a:ea typeface="黑体" pitchFamily="2" charset="-122"/>
              </a:rPr>
              <a:t>GPIO</a:t>
            </a:r>
            <a:r>
              <a:rPr lang="zh-CN" altLang="en-US" sz="2000" b="1" kern="0" dirty="0">
                <a:latin typeface="Arial"/>
                <a:ea typeface="黑体" pitchFamily="2" charset="-122"/>
              </a:rPr>
              <a:t>口和硬件进行数据交互</a:t>
            </a:r>
            <a:r>
              <a:rPr lang="en-US" altLang="zh-CN" sz="2000" b="1" kern="0" dirty="0">
                <a:latin typeface="Arial"/>
                <a:ea typeface="黑体" pitchFamily="2" charset="-122"/>
              </a:rPr>
              <a:t>(</a:t>
            </a:r>
            <a:r>
              <a:rPr lang="zh-CN" altLang="en-US" sz="2000" b="1" kern="0" dirty="0">
                <a:latin typeface="Arial"/>
                <a:ea typeface="黑体" pitchFamily="2" charset="-122"/>
              </a:rPr>
              <a:t>如</a:t>
            </a:r>
            <a:r>
              <a:rPr lang="en-US" altLang="zh-CN" sz="2000" b="1" kern="0" dirty="0">
                <a:latin typeface="Arial"/>
                <a:ea typeface="黑体" pitchFamily="2" charset="-122"/>
              </a:rPr>
              <a:t>UART)</a:t>
            </a:r>
            <a:r>
              <a:rPr lang="zh-CN" altLang="en-US" sz="2000" b="1" kern="0" dirty="0">
                <a:latin typeface="Arial"/>
                <a:ea typeface="黑体" pitchFamily="2" charset="-122"/>
              </a:rPr>
              <a:t>，控制硬件工作</a:t>
            </a:r>
            <a:r>
              <a:rPr lang="en-US" altLang="zh-CN" sz="2000" b="1" kern="0" dirty="0">
                <a:latin typeface="Arial"/>
                <a:ea typeface="黑体" pitchFamily="2" charset="-122"/>
              </a:rPr>
              <a:t>(</a:t>
            </a:r>
            <a:r>
              <a:rPr lang="zh-CN" altLang="en-US" sz="2000" b="1" kern="0" dirty="0">
                <a:latin typeface="Arial"/>
                <a:ea typeface="黑体" pitchFamily="2" charset="-122"/>
              </a:rPr>
              <a:t>如</a:t>
            </a:r>
            <a:r>
              <a:rPr lang="en-US" altLang="zh-CN" sz="2000" b="1" kern="0" dirty="0">
                <a:latin typeface="Arial"/>
                <a:ea typeface="黑体" pitchFamily="2" charset="-122"/>
              </a:rPr>
              <a:t>LED</a:t>
            </a:r>
            <a:r>
              <a:rPr lang="zh-CN" altLang="en-US" sz="2000" b="1" kern="0" dirty="0">
                <a:latin typeface="Arial"/>
                <a:ea typeface="黑体" pitchFamily="2" charset="-122"/>
              </a:rPr>
              <a:t>、蜂鸣器等</a:t>
            </a:r>
            <a:r>
              <a:rPr lang="en-US" altLang="zh-CN" sz="2000" b="1" kern="0" dirty="0">
                <a:latin typeface="Arial"/>
                <a:ea typeface="黑体" pitchFamily="2" charset="-122"/>
              </a:rPr>
              <a:t>),</a:t>
            </a:r>
            <a:r>
              <a:rPr lang="zh-CN" altLang="en-US" sz="2000" b="1" kern="0" dirty="0">
                <a:latin typeface="Arial"/>
                <a:ea typeface="黑体" pitchFamily="2" charset="-122"/>
              </a:rPr>
              <a:t>读取硬件的工作状态信号（如中断信号）等。</a:t>
            </a:r>
            <a:r>
              <a:rPr lang="en-US" altLang="zh-CN" sz="2000" b="1" kern="0" dirty="0">
                <a:latin typeface="Arial"/>
                <a:ea typeface="黑体" pitchFamily="2" charset="-122"/>
              </a:rPr>
              <a:t>GPIO</a:t>
            </a:r>
            <a:r>
              <a:rPr lang="zh-CN" altLang="en-US" sz="2000" b="1" kern="0" dirty="0">
                <a:latin typeface="Arial"/>
                <a:ea typeface="黑体" pitchFamily="2" charset="-122"/>
              </a:rPr>
              <a:t>口的使用非常广泛。</a:t>
            </a:r>
            <a:endParaRPr lang="en-US" altLang="zh-CN" sz="2000" b="1" kern="0" dirty="0">
              <a:latin typeface="Arial"/>
              <a:ea typeface="黑体" pitchFamily="2" charset="-122"/>
            </a:endParaRPr>
          </a:p>
        </p:txBody>
      </p:sp>
      <p:sp>
        <p:nvSpPr>
          <p:cNvPr id="8" name="矩形 7"/>
          <p:cNvSpPr/>
          <p:nvPr/>
        </p:nvSpPr>
        <p:spPr>
          <a:xfrm>
            <a:off x="1043608" y="260648"/>
            <a:ext cx="6854762"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2" name="矩形 1"/>
          <p:cNvSpPr/>
          <p:nvPr/>
        </p:nvSpPr>
        <p:spPr>
          <a:xfrm>
            <a:off x="179512" y="836712"/>
            <a:ext cx="3421129"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通用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052079"/>
            <a:ext cx="5084763"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6166784" y="6226585"/>
            <a:ext cx="1723549" cy="400110"/>
          </a:xfrm>
          <a:prstGeom prst="rect">
            <a:avLst/>
          </a:prstGeom>
        </p:spPr>
        <p:txBody>
          <a:bodyPr wrap="none">
            <a:spAutoFit/>
          </a:bodyPr>
          <a:lstStyle/>
          <a:p>
            <a:r>
              <a:rPr lang="zh-CN" altLang="en-US" sz="2000" b="1" dirty="0">
                <a:latin typeface="黑体" panose="02010609060101010101" pitchFamily="49" charset="-122"/>
                <a:ea typeface="黑体" panose="02010609060101010101" pitchFamily="49" charset="-122"/>
              </a:rPr>
              <a:t>芯片</a:t>
            </a:r>
            <a:r>
              <a:rPr lang="zh-CN" altLang="en-US" sz="2000" b="1" dirty="0" smtClean="0">
                <a:latin typeface="黑体" panose="02010609060101010101" pitchFamily="49" charset="-122"/>
                <a:ea typeface="黑体" panose="02010609060101010101" pitchFamily="49" charset="-122"/>
              </a:rPr>
              <a:t>引脚示例</a:t>
            </a:r>
            <a:endParaRPr lang="zh-CN" altLang="en-US" sz="2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443727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50</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260485" y="1370509"/>
            <a:ext cx="8631995" cy="434350"/>
          </a:xfrm>
          <a:prstGeom prst="rect">
            <a:avLst/>
          </a:prstGeom>
        </p:spPr>
        <p:txBody>
          <a:bodyPr wrap="square">
            <a:spAutoFit/>
          </a:bodyPr>
          <a:lstStyle/>
          <a:p>
            <a:pPr algn="just">
              <a:lnSpc>
                <a:spcPct val="110000"/>
              </a:lnSpc>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构件的头文件</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light.inc</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29741" y="879103"/>
            <a:ext cx="6938118"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4.6.2  Light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构件汇编程序</a:t>
            </a:r>
            <a:r>
              <a:rPr lang="en-US" altLang="zh-CN" sz="24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light.s</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及其头文件</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light.inc</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197722361"/>
              </p:ext>
            </p:extLst>
          </p:nvPr>
        </p:nvGraphicFramePr>
        <p:xfrm>
          <a:off x="395536" y="1916832"/>
          <a:ext cx="8024410" cy="3672408"/>
        </p:xfrm>
        <a:graphic>
          <a:graphicData uri="http://schemas.openxmlformats.org/drawingml/2006/table">
            <a:tbl>
              <a:tblPr firstRow="1" firstCol="1" bandRow="1"/>
              <a:tblGrid>
                <a:gridCol w="8024410">
                  <a:extLst>
                    <a:ext uri="{9D8B030D-6E8A-4147-A177-3AD203B41FA5}">
                      <a16:colId xmlns="" xmlns:a16="http://schemas.microsoft.com/office/drawing/2014/main" val="20000"/>
                    </a:ext>
                  </a:extLst>
                </a:gridCol>
              </a:tblGrid>
              <a:tr h="3672408">
                <a:tc>
                  <a:txBody>
                    <a:bodyPr/>
                    <a:lstStyle/>
                    <a:p>
                      <a:pPr indent="127000" algn="just">
                        <a:spcAft>
                          <a:spcPts val="0"/>
                        </a:spcAft>
                        <a:tabLst>
                          <a:tab pos="4024630" algn="l"/>
                          <a:tab pos="4024630" algn="l"/>
                        </a:tabLst>
                      </a:pPr>
                      <a:r>
                        <a:rPr lang="en-US" sz="1400" kern="0" dirty="0" smtClean="0">
                          <a:effectLst/>
                          <a:latin typeface="Times New Roman"/>
                          <a:ea typeface="宋体"/>
                        </a:rPr>
                        <a:t>#</a:t>
                      </a:r>
                      <a:r>
                        <a:rPr lang="en-US" sz="1600" kern="0" dirty="0" smtClean="0">
                          <a:effectLst/>
                          <a:latin typeface="Times New Roman"/>
                          <a:ea typeface="宋体"/>
                        </a:rPr>
                        <a:t>===============================================================</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zh-CN" sz="1600" kern="0" dirty="0">
                          <a:effectLst/>
                          <a:latin typeface="Times New Roman"/>
                          <a:ea typeface="宋体"/>
                        </a:rPr>
                        <a:t>文件名称：</a:t>
                      </a:r>
                      <a:r>
                        <a:rPr lang="en-US" sz="1600" kern="0" dirty="0">
                          <a:effectLst/>
                          <a:latin typeface="Times New Roman"/>
                          <a:ea typeface="宋体"/>
                        </a:rPr>
                        <a:t>light.inc</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zh-CN" sz="1600" kern="0" dirty="0">
                          <a:effectLst/>
                          <a:latin typeface="Times New Roman"/>
                          <a:ea typeface="宋体"/>
                        </a:rPr>
                        <a:t>功能概要：小灯驱动程序文件</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smtClean="0">
                          <a:effectLst/>
                          <a:latin typeface="Times New Roman"/>
                          <a:ea typeface="宋体"/>
                        </a:rPr>
                        <a:t>#==============================================================</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 </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#include "</a:t>
                      </a:r>
                      <a:r>
                        <a:rPr lang="en-US" sz="1600" kern="0" dirty="0" err="1">
                          <a:effectLst/>
                          <a:latin typeface="Times New Roman"/>
                          <a:ea typeface="宋体"/>
                        </a:rPr>
                        <a:t>gpio.S</a:t>
                      </a:r>
                      <a:r>
                        <a:rPr lang="en-US" sz="1600" kern="0" dirty="0">
                          <a:effectLst/>
                          <a:latin typeface="Times New Roman"/>
                          <a:ea typeface="宋体"/>
                        </a:rPr>
                        <a:t>"</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zh-CN" sz="1600" kern="0" dirty="0">
                          <a:effectLst/>
                          <a:latin typeface="Times New Roman"/>
                          <a:ea typeface="宋体"/>
                        </a:rPr>
                        <a:t>指示灯端口及引脚定义</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en-US" sz="1600" kern="0" dirty="0" err="1">
                          <a:effectLst/>
                          <a:latin typeface="Times New Roman"/>
                          <a:ea typeface="宋体"/>
                        </a:rPr>
                        <a:t>equ</a:t>
                      </a:r>
                      <a:r>
                        <a:rPr lang="en-US" sz="1600" kern="0" dirty="0">
                          <a:effectLst/>
                          <a:latin typeface="Times New Roman"/>
                          <a:ea typeface="宋体"/>
                        </a:rPr>
                        <a:t> LIGHT_RED,(PTB_NUM|19)    </a:t>
                      </a:r>
                      <a:r>
                        <a:rPr lang="en-US" sz="1600" kern="0" dirty="0" smtClean="0">
                          <a:effectLst/>
                          <a:latin typeface="Times New Roman"/>
                          <a:ea typeface="宋体"/>
                        </a:rPr>
                        <a:t>   @</a:t>
                      </a:r>
                      <a:r>
                        <a:rPr lang="zh-CN" sz="1600" kern="0" dirty="0">
                          <a:effectLst/>
                          <a:latin typeface="Times New Roman"/>
                          <a:ea typeface="宋体"/>
                        </a:rPr>
                        <a:t>红色</a:t>
                      </a:r>
                      <a:r>
                        <a:rPr lang="en-US" sz="1600" kern="0" dirty="0">
                          <a:effectLst/>
                          <a:latin typeface="Times New Roman"/>
                          <a:ea typeface="宋体"/>
                        </a:rPr>
                        <a:t>RUN</a:t>
                      </a:r>
                      <a:r>
                        <a:rPr lang="zh-CN" sz="1600" kern="0" dirty="0">
                          <a:effectLst/>
                          <a:latin typeface="Times New Roman"/>
                          <a:ea typeface="宋体"/>
                        </a:rPr>
                        <a:t>灯使用的端口</a:t>
                      </a:r>
                      <a:r>
                        <a:rPr lang="en-US" sz="1600" kern="0" dirty="0">
                          <a:effectLst/>
                          <a:latin typeface="Times New Roman"/>
                          <a:ea typeface="宋体"/>
                        </a:rPr>
                        <a:t>/</a:t>
                      </a:r>
                      <a:r>
                        <a:rPr lang="zh-CN" sz="1600" kern="0" dirty="0">
                          <a:effectLst/>
                          <a:latin typeface="Times New Roman"/>
                          <a:ea typeface="宋体"/>
                        </a:rPr>
                        <a:t>引脚</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en-US" sz="1600" kern="0" dirty="0" err="1">
                          <a:effectLst/>
                          <a:latin typeface="Times New Roman"/>
                          <a:ea typeface="宋体"/>
                        </a:rPr>
                        <a:t>equ</a:t>
                      </a:r>
                      <a:r>
                        <a:rPr lang="en-US" sz="1600" kern="0" dirty="0">
                          <a:effectLst/>
                          <a:latin typeface="Times New Roman"/>
                          <a:ea typeface="宋体"/>
                        </a:rPr>
                        <a:t> LIGHT_BLUE,(PTB_NUM|9)    </a:t>
                      </a:r>
                      <a:r>
                        <a:rPr lang="en-US" sz="1600" kern="0" dirty="0" smtClean="0">
                          <a:effectLst/>
                          <a:latin typeface="Times New Roman"/>
                          <a:ea typeface="宋体"/>
                        </a:rPr>
                        <a:t>   @</a:t>
                      </a:r>
                      <a:r>
                        <a:rPr lang="zh-CN" sz="1600" kern="0" dirty="0">
                          <a:effectLst/>
                          <a:latin typeface="Times New Roman"/>
                          <a:ea typeface="宋体"/>
                        </a:rPr>
                        <a:t>蓝色</a:t>
                      </a:r>
                      <a:r>
                        <a:rPr lang="en-US" sz="1600" kern="0" dirty="0">
                          <a:effectLst/>
                          <a:latin typeface="Times New Roman"/>
                          <a:ea typeface="宋体"/>
                        </a:rPr>
                        <a:t>RUN</a:t>
                      </a:r>
                      <a:r>
                        <a:rPr lang="zh-CN" sz="1600" kern="0" dirty="0">
                          <a:effectLst/>
                          <a:latin typeface="Times New Roman"/>
                          <a:ea typeface="宋体"/>
                        </a:rPr>
                        <a:t>灯使用的端口</a:t>
                      </a:r>
                      <a:r>
                        <a:rPr lang="en-US" sz="1600" kern="0" dirty="0">
                          <a:effectLst/>
                          <a:latin typeface="Times New Roman"/>
                          <a:ea typeface="宋体"/>
                        </a:rPr>
                        <a:t>/</a:t>
                      </a:r>
                      <a:r>
                        <a:rPr lang="zh-CN" sz="1600" kern="0" dirty="0">
                          <a:effectLst/>
                          <a:latin typeface="Times New Roman"/>
                          <a:ea typeface="宋体"/>
                        </a:rPr>
                        <a:t>引脚</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en-US" sz="1600" kern="0" dirty="0" err="1">
                          <a:effectLst/>
                          <a:latin typeface="Times New Roman"/>
                          <a:ea typeface="宋体"/>
                        </a:rPr>
                        <a:t>equ</a:t>
                      </a:r>
                      <a:r>
                        <a:rPr lang="en-US" sz="1600" kern="0" dirty="0">
                          <a:effectLst/>
                          <a:latin typeface="Times New Roman"/>
                          <a:ea typeface="宋体"/>
                        </a:rPr>
                        <a:t> LIGHT_GREEN,(PTB_NUM|18)  </a:t>
                      </a:r>
                      <a:r>
                        <a:rPr lang="en-US" sz="1600" kern="0" dirty="0" smtClean="0">
                          <a:effectLst/>
                          <a:latin typeface="Times New Roman"/>
                          <a:ea typeface="宋体"/>
                        </a:rPr>
                        <a:t> @</a:t>
                      </a:r>
                      <a:r>
                        <a:rPr lang="zh-CN" sz="1600" kern="0" dirty="0">
                          <a:effectLst/>
                          <a:latin typeface="Times New Roman"/>
                          <a:ea typeface="宋体"/>
                        </a:rPr>
                        <a:t>绿色</a:t>
                      </a:r>
                      <a:r>
                        <a:rPr lang="en-US" sz="1600" kern="0" dirty="0">
                          <a:effectLst/>
                          <a:latin typeface="Times New Roman"/>
                          <a:ea typeface="宋体"/>
                        </a:rPr>
                        <a:t>RUN</a:t>
                      </a:r>
                      <a:r>
                        <a:rPr lang="zh-CN" sz="1600" kern="0" dirty="0">
                          <a:effectLst/>
                          <a:latin typeface="Times New Roman"/>
                          <a:ea typeface="宋体"/>
                        </a:rPr>
                        <a:t>灯使用的端口</a:t>
                      </a:r>
                      <a:r>
                        <a:rPr lang="en-US" sz="1600" kern="0" dirty="0">
                          <a:effectLst/>
                          <a:latin typeface="Times New Roman"/>
                          <a:ea typeface="宋体"/>
                        </a:rPr>
                        <a:t>/</a:t>
                      </a:r>
                      <a:r>
                        <a:rPr lang="zh-CN" sz="1600" kern="0" dirty="0">
                          <a:effectLst/>
                          <a:latin typeface="Times New Roman"/>
                          <a:ea typeface="宋体"/>
                        </a:rPr>
                        <a:t>引脚</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 </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zh-CN" sz="1600" kern="0" dirty="0">
                          <a:effectLst/>
                          <a:latin typeface="Times New Roman"/>
                          <a:ea typeface="宋体"/>
                        </a:rPr>
                        <a:t>灯状态宏定义（灯亮、灯暗对应的物理电平由硬件接法决定）</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en-US" sz="1600" kern="0" dirty="0" err="1">
                          <a:effectLst/>
                          <a:latin typeface="Times New Roman"/>
                          <a:ea typeface="宋体"/>
                        </a:rPr>
                        <a:t>equ</a:t>
                      </a:r>
                      <a:r>
                        <a:rPr lang="en-US" sz="1600" kern="0" dirty="0">
                          <a:effectLst/>
                          <a:latin typeface="Times New Roman"/>
                          <a:ea typeface="宋体"/>
                        </a:rPr>
                        <a:t> LIGHT_ON,0     @</a:t>
                      </a:r>
                      <a:r>
                        <a:rPr lang="zh-CN" sz="1600" kern="0" dirty="0">
                          <a:effectLst/>
                          <a:latin typeface="Times New Roman"/>
                          <a:ea typeface="宋体"/>
                        </a:rPr>
                        <a:t>灯亮</a:t>
                      </a:r>
                      <a:endParaRPr lang="zh-CN" sz="1600" kern="100" dirty="0">
                        <a:effectLst/>
                        <a:latin typeface="Times New Roman"/>
                        <a:ea typeface="宋体"/>
                      </a:endParaRPr>
                    </a:p>
                    <a:p>
                      <a:pPr indent="127000" algn="just">
                        <a:spcAft>
                          <a:spcPts val="0"/>
                        </a:spcAft>
                        <a:tabLst>
                          <a:tab pos="4024630" algn="l"/>
                          <a:tab pos="4024630" algn="l"/>
                        </a:tabLst>
                      </a:pPr>
                      <a:r>
                        <a:rPr lang="en-US" sz="1600" kern="0" dirty="0">
                          <a:effectLst/>
                          <a:latin typeface="Times New Roman"/>
                          <a:ea typeface="宋体"/>
                        </a:rPr>
                        <a:t>.</a:t>
                      </a:r>
                      <a:r>
                        <a:rPr lang="en-US" sz="1600" kern="0" dirty="0" err="1">
                          <a:effectLst/>
                          <a:latin typeface="Times New Roman"/>
                          <a:ea typeface="宋体"/>
                        </a:rPr>
                        <a:t>equ</a:t>
                      </a:r>
                      <a:r>
                        <a:rPr lang="en-US" sz="1600" kern="0" dirty="0">
                          <a:effectLst/>
                          <a:latin typeface="Times New Roman"/>
                          <a:ea typeface="宋体"/>
                        </a:rPr>
                        <a:t> LIGHT_OFF,1    @</a:t>
                      </a:r>
                      <a:r>
                        <a:rPr lang="zh-CN" sz="1600" kern="0" dirty="0">
                          <a:effectLst/>
                          <a:latin typeface="Times New Roman"/>
                          <a:ea typeface="宋体"/>
                        </a:rPr>
                        <a:t>灯暗</a:t>
                      </a:r>
                      <a:endParaRPr lang="zh-CN" sz="1600" kern="100" dirty="0">
                        <a:effectLst/>
                        <a:latin typeface="Times New Roman"/>
                        <a:ea typeface="宋体"/>
                      </a:endParaRPr>
                    </a:p>
                  </a:txBody>
                  <a:tcPr marL="28067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884881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51</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260485" y="1196752"/>
            <a:ext cx="8631995" cy="1581972"/>
          </a:xfrm>
          <a:prstGeom prst="rect">
            <a:avLst/>
          </a:prstGeom>
        </p:spPr>
        <p:txBody>
          <a:bodyPr wrap="square">
            <a:spAutoFit/>
          </a:bodyPr>
          <a:lstStyle/>
          <a:p>
            <a:pPr marL="342900" indent="-342900" algn="just">
              <a:lnSpc>
                <a:spcPct val="110000"/>
              </a:lnSpc>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控制一盏小灯闪烁为例来编程，首先必须</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知道两点：</a:t>
            </a:r>
            <a:r>
              <a:rPr lang="zh-CN" altLang="en-US" sz="2200" b="1" dirty="0" smtClean="0">
                <a:solidFill>
                  <a:srgbClr val="000099"/>
                </a:solidFill>
                <a:latin typeface="宋体"/>
                <a:ea typeface="宋体"/>
                <a:cs typeface="Times New Roman" panose="02020603050405020304" pitchFamily="18" charset="0"/>
              </a:rPr>
              <a:t>①</a:t>
            </a:r>
            <a:r>
              <a:rPr lang="zh-CN" altLang="en-US" sz="2200" b="1" dirty="0" smtClean="0">
                <a:latin typeface="宋体"/>
                <a:ea typeface="宋体"/>
                <a:cs typeface="Times New Roman" panose="02020603050405020304" pitchFamily="18" charset="0"/>
              </a:rPr>
              <a:t> </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由</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芯片的哪个引脚来控制小</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灯；</a:t>
            </a:r>
            <a:r>
              <a:rPr lang="zh-CN" altLang="en-US" sz="2200" b="1" dirty="0" smtClean="0">
                <a:solidFill>
                  <a:srgbClr val="000099"/>
                </a:solidFill>
                <a:latin typeface="宋体"/>
                <a:ea typeface="宋体"/>
                <a:cs typeface="Times New Roman" panose="02020603050405020304" pitchFamily="18" charset="0"/>
              </a:rPr>
              <a:t>②</a:t>
            </a:r>
            <a:r>
              <a:rPr lang="zh-CN" altLang="en-US" sz="2200" b="1" dirty="0" smtClean="0">
                <a:latin typeface="宋体"/>
                <a:ea typeface="宋体"/>
                <a:cs typeface="Times New Roman" panose="02020603050405020304" pitchFamily="18" charset="0"/>
              </a:rPr>
              <a:t> </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高电平点亮还是低电平点亮</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。例如</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，小灯由</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PTB9</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引脚控制，高电平点亮。使用汇编构件编程的主要</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步骤如下：</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58026" y="836712"/>
            <a:ext cx="3837910"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构件的使用方法</a:t>
            </a:r>
          </a:p>
        </p:txBody>
      </p:sp>
      <p:pic>
        <p:nvPicPr>
          <p:cNvPr id="9" name="图片 8" descr="C:\Users\Jane\Desktop\G~KS0877SIJCP%}84D6N4LU.png"/>
          <p:cNvPicPr/>
          <p:nvPr/>
        </p:nvPicPr>
        <p:blipFill rotWithShape="1">
          <a:blip r:embed="rId2">
            <a:extLst>
              <a:ext uri="{28A0092B-C50C-407E-A947-70E740481C1C}">
                <a14:useLocalDpi xmlns:a14="http://schemas.microsoft.com/office/drawing/2010/main" val="0"/>
              </a:ext>
            </a:extLst>
          </a:blip>
          <a:srcRect t="4346"/>
          <a:stretch/>
        </p:blipFill>
        <p:spPr bwMode="auto">
          <a:xfrm>
            <a:off x="755576" y="2708920"/>
            <a:ext cx="7920880" cy="4014787"/>
          </a:xfrm>
          <a:prstGeom prst="rect">
            <a:avLst/>
          </a:prstGeom>
          <a:noFill/>
          <a:ln>
            <a:noFill/>
          </a:ln>
        </p:spPr>
      </p:pic>
      <p:sp>
        <p:nvSpPr>
          <p:cNvPr id="2" name="TextBox 1"/>
          <p:cNvSpPr txBox="1"/>
          <p:nvPr/>
        </p:nvSpPr>
        <p:spPr>
          <a:xfrm>
            <a:off x="7667823" y="5965249"/>
            <a:ext cx="1224136" cy="400110"/>
          </a:xfrm>
          <a:prstGeom prst="rect">
            <a:avLst/>
          </a:prstGeom>
          <a:noFill/>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Times New Roman" panose="02020603050405020304" pitchFamily="18" charset="0"/>
              </a:rPr>
              <a:t>见书</a:t>
            </a:r>
            <a:r>
              <a:rPr lang="en-US" altLang="zh-CN" sz="2000" b="1" dirty="0" smtClean="0">
                <a:latin typeface="黑体" panose="02010609060101010101" pitchFamily="49" charset="-122"/>
                <a:ea typeface="黑体" panose="02010609060101010101" pitchFamily="49" charset="-122"/>
                <a:cs typeface="Times New Roman" panose="02020603050405020304" pitchFamily="18" charset="0"/>
              </a:rPr>
              <a:t>P108</a:t>
            </a:r>
            <a:endParaRPr lang="zh-CN" altLang="en-US" sz="2000" b="1"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977087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52</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260485" y="1124744"/>
            <a:ext cx="8631995" cy="434350"/>
          </a:xfrm>
          <a:prstGeom prst="rect">
            <a:avLst/>
          </a:prstGeom>
        </p:spPr>
        <p:txBody>
          <a:bodyPr wrap="square">
            <a:spAutoFit/>
          </a:bodyPr>
          <a:lstStyle/>
          <a:p>
            <a:pPr algn="just">
              <a:lnSpc>
                <a:spcPct val="110000"/>
              </a:lnSpc>
              <a:buClr>
                <a:srgbClr val="000099"/>
              </a:buClr>
              <a:buSzPct val="80000"/>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）汇编</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主程序</a:t>
            </a:r>
          </a:p>
        </p:txBody>
      </p:sp>
      <p:sp>
        <p:nvSpPr>
          <p:cNvPr id="10" name="矩形 9"/>
          <p:cNvSpPr/>
          <p:nvPr/>
        </p:nvSpPr>
        <p:spPr>
          <a:xfrm>
            <a:off x="158026" y="764704"/>
            <a:ext cx="662232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4.6.4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测试工程主程序及汇编工程运行过程</a:t>
            </a:r>
          </a:p>
        </p:txBody>
      </p:sp>
      <p:graphicFrame>
        <p:nvGraphicFramePr>
          <p:cNvPr id="4" name="表格 3"/>
          <p:cNvGraphicFramePr>
            <a:graphicFrameLocks noGrp="1"/>
          </p:cNvGraphicFramePr>
          <p:nvPr>
            <p:extLst>
              <p:ext uri="{D42A27DB-BD31-4B8C-83A1-F6EECF244321}">
                <p14:modId xmlns:p14="http://schemas.microsoft.com/office/powerpoint/2010/main" val="2353425770"/>
              </p:ext>
            </p:extLst>
          </p:nvPr>
        </p:nvGraphicFramePr>
        <p:xfrm>
          <a:off x="467544" y="1628800"/>
          <a:ext cx="8064896" cy="5120640"/>
        </p:xfrm>
        <a:graphic>
          <a:graphicData uri="http://schemas.openxmlformats.org/drawingml/2006/table">
            <a:tbl>
              <a:tblPr firstRow="1" firstCol="1" bandRow="1"/>
              <a:tblGrid>
                <a:gridCol w="8064896">
                  <a:extLst>
                    <a:ext uri="{9D8B030D-6E8A-4147-A177-3AD203B41FA5}">
                      <a16:colId xmlns="" xmlns:a16="http://schemas.microsoft.com/office/drawing/2014/main" val="20000"/>
                    </a:ext>
                  </a:extLst>
                </a:gridCol>
              </a:tblGrid>
              <a:tr h="3886200">
                <a:tc>
                  <a:txBody>
                    <a:bodyPr/>
                    <a:lstStyle/>
                    <a:p>
                      <a:pPr indent="266700" algn="just">
                        <a:lnSpc>
                          <a:spcPct val="100000"/>
                        </a:lnSpc>
                        <a:spcAft>
                          <a:spcPts val="0"/>
                        </a:spcAft>
                        <a:tabLst>
                          <a:tab pos="4024630" algn="l"/>
                          <a:tab pos="4024630" algn="l"/>
                        </a:tabLst>
                      </a:pPr>
                      <a:r>
                        <a:rPr lang="en-US" sz="1200" kern="0" dirty="0">
                          <a:effectLst/>
                          <a:latin typeface="Times New Roman"/>
                          <a:ea typeface="宋体"/>
                        </a:rPr>
                        <a:t>#======================================================================</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a:t>
                      </a:r>
                      <a:r>
                        <a:rPr lang="zh-CN" sz="1200" kern="0" dirty="0">
                          <a:effectLst/>
                          <a:latin typeface="Times New Roman"/>
                          <a:ea typeface="宋体"/>
                        </a:rPr>
                        <a:t>文件名称：</a:t>
                      </a:r>
                      <a:r>
                        <a:rPr lang="en-US" sz="1200" kern="0" dirty="0" err="1">
                          <a:effectLst/>
                          <a:latin typeface="Times New Roman"/>
                          <a:ea typeface="宋体"/>
                        </a:rPr>
                        <a:t>main.s</a:t>
                      </a:r>
                      <a:r>
                        <a:rPr lang="en-US" sz="1200" kern="0" dirty="0">
                          <a:effectLst/>
                          <a:latin typeface="Times New Roman"/>
                          <a:ea typeface="宋体"/>
                        </a:rPr>
                        <a:t>      </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a:t>
                      </a:r>
                      <a:r>
                        <a:rPr lang="zh-CN" sz="1200" kern="0" dirty="0">
                          <a:effectLst/>
                          <a:latin typeface="Times New Roman"/>
                          <a:ea typeface="宋体"/>
                        </a:rPr>
                        <a:t>功能概要：汇编编程控制小灯闪烁</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a:t>
                      </a:r>
                      <a:r>
                        <a:rPr lang="zh-CN" sz="1200" kern="0" dirty="0">
                          <a:effectLst/>
                          <a:latin typeface="Times New Roman"/>
                          <a:ea typeface="宋体"/>
                        </a:rPr>
                        <a:t>版权所有：苏州大学飞思卡尔嵌入式中心</a:t>
                      </a:r>
                      <a:r>
                        <a:rPr lang="en-US" sz="1200" kern="0" dirty="0">
                          <a:effectLst/>
                          <a:latin typeface="Times New Roman"/>
                          <a:ea typeface="宋体"/>
                        </a:rPr>
                        <a:t>(sumcu.suda.edu.cn)</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a:t>
                      </a:r>
                      <a:r>
                        <a:rPr lang="zh-CN" sz="1200" kern="0" dirty="0">
                          <a:effectLst/>
                          <a:latin typeface="Times New Roman"/>
                          <a:ea typeface="宋体"/>
                        </a:rPr>
                        <a:t>版本更新：</a:t>
                      </a:r>
                      <a:r>
                        <a:rPr lang="en-US" sz="1200" kern="0" dirty="0">
                          <a:effectLst/>
                          <a:latin typeface="Times New Roman"/>
                          <a:ea typeface="宋体"/>
                        </a:rPr>
                        <a:t>2016-03-27  </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#include "</a:t>
                      </a:r>
                      <a:r>
                        <a:rPr lang="en-US" sz="1200" kern="0" dirty="0" err="1">
                          <a:effectLst/>
                          <a:latin typeface="Times New Roman"/>
                          <a:ea typeface="宋体"/>
                        </a:rPr>
                        <a:t>include.S</a:t>
                      </a:r>
                      <a:r>
                        <a:rPr lang="en-US" sz="1200" kern="0" dirty="0">
                          <a:effectLst/>
                          <a:latin typeface="Times New Roman"/>
                          <a:ea typeface="宋体"/>
                        </a:rPr>
                        <a:t>"</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#start </a:t>
                      </a:r>
                      <a:r>
                        <a:rPr lang="zh-CN" sz="1200" kern="0" dirty="0">
                          <a:effectLst/>
                          <a:latin typeface="Times New Roman"/>
                          <a:ea typeface="宋体"/>
                        </a:rPr>
                        <a:t>主函数定义开始</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.section   .</a:t>
                      </a:r>
                      <a:r>
                        <a:rPr lang="en-US" sz="1200" kern="0" dirty="0" err="1">
                          <a:effectLst/>
                          <a:latin typeface="Times New Roman"/>
                          <a:ea typeface="宋体"/>
                        </a:rPr>
                        <a:t>text.main</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.global main               @</a:t>
                      </a:r>
                      <a:r>
                        <a:rPr lang="zh-CN" sz="1200" kern="0" dirty="0">
                          <a:effectLst/>
                          <a:latin typeface="Times New Roman"/>
                          <a:ea typeface="宋体"/>
                        </a:rPr>
                        <a:t>定义全局变量，在芯片初始化之后调用</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.align 2                   @</a:t>
                      </a:r>
                      <a:r>
                        <a:rPr lang="zh-CN" sz="1200" kern="0" dirty="0">
                          <a:effectLst/>
                          <a:latin typeface="Times New Roman"/>
                          <a:ea typeface="宋体"/>
                        </a:rPr>
                        <a:t>指令对齐</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.type main function         @</a:t>
                      </a:r>
                      <a:r>
                        <a:rPr lang="zh-CN" sz="1200" kern="0" dirty="0">
                          <a:effectLst/>
                          <a:latin typeface="Times New Roman"/>
                          <a:ea typeface="宋体"/>
                        </a:rPr>
                        <a:t>定义主函数类</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.align 2</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#end  </a:t>
                      </a:r>
                      <a:r>
                        <a:rPr lang="zh-CN" sz="1200" kern="0" dirty="0">
                          <a:effectLst/>
                          <a:latin typeface="Times New Roman"/>
                          <a:ea typeface="宋体"/>
                        </a:rPr>
                        <a:t>主函数定义结束</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main:</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r>
                        <a:rPr lang="en-US" sz="1200" kern="0" dirty="0" err="1">
                          <a:effectLst/>
                          <a:latin typeface="Times New Roman"/>
                          <a:ea typeface="宋体"/>
                        </a:rPr>
                        <a:t>cpsid</a:t>
                      </a:r>
                      <a:r>
                        <a:rPr lang="en-US" sz="1200" kern="0" dirty="0">
                          <a:effectLst/>
                          <a:latin typeface="Times New Roman"/>
                          <a:ea typeface="宋体"/>
                        </a:rPr>
                        <a:t> </a:t>
                      </a:r>
                      <a:r>
                        <a:rPr lang="en-US" sz="1200" kern="0" dirty="0" err="1">
                          <a:effectLst/>
                          <a:latin typeface="Times New Roman"/>
                          <a:ea typeface="宋体"/>
                        </a:rPr>
                        <a:t>i</a:t>
                      </a:r>
                      <a:r>
                        <a:rPr lang="en-US" sz="1200" kern="0" dirty="0">
                          <a:effectLst/>
                          <a:latin typeface="Times New Roman"/>
                          <a:ea typeface="宋体"/>
                        </a:rPr>
                        <a:t>                    @</a:t>
                      </a:r>
                      <a:r>
                        <a:rPr lang="zh-CN" sz="1200" kern="0" dirty="0">
                          <a:effectLst/>
                          <a:latin typeface="Times New Roman"/>
                          <a:ea typeface="宋体"/>
                        </a:rPr>
                        <a:t>关闭总中断</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r>
                        <a:rPr lang="zh-CN" sz="1200" kern="0" dirty="0">
                          <a:effectLst/>
                          <a:latin typeface="Times New Roman"/>
                          <a:ea typeface="宋体"/>
                        </a:rPr>
                        <a:t>小灯初始化</a:t>
                      </a:r>
                      <a:r>
                        <a:rPr lang="en-US" sz="1200" kern="0" dirty="0">
                          <a:effectLst/>
                          <a:latin typeface="Times New Roman"/>
                          <a:ea typeface="宋体"/>
                        </a:rPr>
                        <a:t>, r0,r3</a:t>
                      </a:r>
                      <a:r>
                        <a:rPr lang="zh-CN" sz="1200" kern="0" dirty="0">
                          <a:effectLst/>
                          <a:latin typeface="Times New Roman"/>
                          <a:ea typeface="宋体"/>
                        </a:rPr>
                        <a:t>是</a:t>
                      </a:r>
                      <a:r>
                        <a:rPr lang="en-US" sz="1200" kern="0" dirty="0" err="1">
                          <a:effectLst/>
                          <a:latin typeface="Times New Roman"/>
                          <a:ea typeface="宋体"/>
                        </a:rPr>
                        <a:t>light_init</a:t>
                      </a:r>
                      <a:r>
                        <a:rPr lang="zh-CN" sz="1200" kern="0" dirty="0">
                          <a:effectLst/>
                          <a:latin typeface="Times New Roman"/>
                          <a:ea typeface="宋体"/>
                        </a:rPr>
                        <a:t>的入口参数</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r>
                        <a:rPr lang="en-US" sz="1200" kern="0" dirty="0" err="1">
                          <a:effectLst/>
                          <a:latin typeface="Times New Roman"/>
                          <a:ea typeface="宋体"/>
                        </a:rPr>
                        <a:t>ldr</a:t>
                      </a:r>
                      <a:r>
                        <a:rPr lang="en-US" sz="1200" kern="0" dirty="0">
                          <a:effectLst/>
                          <a:latin typeface="Times New Roman"/>
                          <a:ea typeface="宋体"/>
                        </a:rPr>
                        <a:t> r0,=RUN_LIGHT_BLUE  @r0</a:t>
                      </a:r>
                      <a:r>
                        <a:rPr lang="zh-CN" sz="1200" kern="0" dirty="0">
                          <a:effectLst/>
                          <a:latin typeface="Times New Roman"/>
                          <a:ea typeface="宋体"/>
                        </a:rPr>
                        <a:t>指明端口和引脚（用</a:t>
                      </a:r>
                      <a:r>
                        <a:rPr lang="en-US" sz="1200" kern="0" dirty="0">
                          <a:effectLst/>
                          <a:latin typeface="Times New Roman"/>
                          <a:ea typeface="宋体"/>
                        </a:rPr>
                        <a:t>=</a:t>
                      </a:r>
                      <a:r>
                        <a:rPr lang="zh-CN" sz="1200" kern="0" dirty="0">
                          <a:effectLst/>
                          <a:latin typeface="Times New Roman"/>
                          <a:ea typeface="宋体"/>
                        </a:rPr>
                        <a:t>是因为宏常数</a:t>
                      </a:r>
                      <a:r>
                        <a:rPr lang="en-US" sz="1200" kern="0" dirty="0">
                          <a:effectLst/>
                          <a:latin typeface="Times New Roman"/>
                          <a:ea typeface="宋体"/>
                        </a:rPr>
                        <a:t>&gt;=256,</a:t>
                      </a:r>
                      <a:r>
                        <a:rPr lang="zh-CN" sz="1200" kern="0" dirty="0">
                          <a:effectLst/>
                          <a:latin typeface="Times New Roman"/>
                          <a:ea typeface="宋体"/>
                        </a:rPr>
                        <a:t>且用</a:t>
                      </a:r>
                      <a:r>
                        <a:rPr lang="en-US" sz="1200" kern="0" dirty="0" err="1">
                          <a:effectLst/>
                          <a:latin typeface="Times New Roman"/>
                          <a:ea typeface="宋体"/>
                        </a:rPr>
                        <a:t>ldr</a:t>
                      </a:r>
                      <a:r>
                        <a:rPr lang="en-US" sz="1200" kern="0" dirty="0">
                          <a:effectLst/>
                          <a:latin typeface="Times New Roman"/>
                          <a:ea typeface="宋体"/>
                        </a:rPr>
                        <a:t>)</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r>
                        <a:rPr lang="en-US" sz="1200" kern="0" dirty="0" err="1">
                          <a:effectLst/>
                          <a:latin typeface="Times New Roman"/>
                          <a:ea typeface="宋体"/>
                        </a:rPr>
                        <a:t>mov</a:t>
                      </a:r>
                      <a:r>
                        <a:rPr lang="en-US" sz="1200" kern="0" dirty="0">
                          <a:effectLst/>
                          <a:latin typeface="Times New Roman"/>
                          <a:ea typeface="宋体"/>
                        </a:rPr>
                        <a:t> r3,#LIGHT_OFF        @r3</a:t>
                      </a:r>
                      <a:r>
                        <a:rPr lang="zh-CN" sz="1200" kern="0" dirty="0">
                          <a:effectLst/>
                          <a:latin typeface="Times New Roman"/>
                          <a:ea typeface="宋体"/>
                        </a:rPr>
                        <a:t>指明引脚的初始状态</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r>
                        <a:rPr lang="en-US" sz="1200" kern="0" dirty="0" err="1">
                          <a:effectLst/>
                          <a:latin typeface="Times New Roman"/>
                          <a:ea typeface="宋体"/>
                        </a:rPr>
                        <a:t>bl</a:t>
                      </a:r>
                      <a:r>
                        <a:rPr lang="en-US" sz="1200" kern="0" dirty="0">
                          <a:effectLst/>
                          <a:latin typeface="Times New Roman"/>
                          <a:ea typeface="宋体"/>
                        </a:rPr>
                        <a:t> </a:t>
                      </a:r>
                      <a:r>
                        <a:rPr lang="en-US" sz="1200" kern="0" dirty="0" err="1">
                          <a:effectLst/>
                          <a:latin typeface="Times New Roman"/>
                          <a:ea typeface="宋体"/>
                        </a:rPr>
                        <a:t>light_init</a:t>
                      </a:r>
                      <a:r>
                        <a:rPr lang="en-US" sz="1200" kern="0" dirty="0">
                          <a:effectLst/>
                          <a:latin typeface="Times New Roman"/>
                          <a:ea typeface="宋体"/>
                        </a:rPr>
                        <a:t>                @</a:t>
                      </a:r>
                      <a:r>
                        <a:rPr lang="zh-CN" sz="1200" kern="0" dirty="0">
                          <a:effectLst/>
                          <a:latin typeface="Times New Roman"/>
                          <a:ea typeface="宋体"/>
                        </a:rPr>
                        <a:t>调用小灯初始化函数</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    </a:t>
                      </a:r>
                      <a:r>
                        <a:rPr lang="en-US" sz="1200" kern="0" dirty="0" err="1">
                          <a:effectLst/>
                          <a:latin typeface="Times New Roman"/>
                          <a:ea typeface="宋体"/>
                        </a:rPr>
                        <a:t>cpsie</a:t>
                      </a:r>
                      <a:r>
                        <a:rPr lang="en-US" sz="1200" kern="0" dirty="0">
                          <a:effectLst/>
                          <a:latin typeface="Times New Roman"/>
                          <a:ea typeface="宋体"/>
                        </a:rPr>
                        <a:t>  </a:t>
                      </a:r>
                      <a:r>
                        <a:rPr lang="en-US" sz="1200" kern="0" dirty="0" err="1">
                          <a:effectLst/>
                          <a:latin typeface="Times New Roman"/>
                          <a:ea typeface="宋体"/>
                        </a:rPr>
                        <a:t>i</a:t>
                      </a:r>
                      <a:r>
                        <a:rPr lang="en-US" sz="1200" kern="0" dirty="0">
                          <a:effectLst/>
                          <a:latin typeface="Times New Roman"/>
                          <a:ea typeface="宋体"/>
                        </a:rPr>
                        <a:t>                   @</a:t>
                      </a:r>
                      <a:r>
                        <a:rPr lang="zh-CN" sz="1200" kern="0" dirty="0">
                          <a:effectLst/>
                          <a:latin typeface="Times New Roman"/>
                          <a:ea typeface="宋体"/>
                        </a:rPr>
                        <a:t>开总中断</a:t>
                      </a:r>
                      <a:endParaRPr lang="zh-CN" sz="1200" kern="100" dirty="0">
                        <a:effectLst/>
                        <a:latin typeface="Times New Roman"/>
                        <a:ea typeface="宋体"/>
                      </a:endParaRPr>
                    </a:p>
                    <a:p>
                      <a:pPr indent="127000" algn="just">
                        <a:lnSpc>
                          <a:spcPct val="100000"/>
                        </a:lnSpc>
                        <a:spcAft>
                          <a:spcPts val="0"/>
                        </a:spcAft>
                        <a:tabLst>
                          <a:tab pos="4024630" algn="l"/>
                          <a:tab pos="4024630" algn="l"/>
                        </a:tabLst>
                      </a:pPr>
                      <a:r>
                        <a:rPr lang="en-US" sz="1200" kern="0" dirty="0">
                          <a:effectLst/>
                          <a:latin typeface="Times New Roman"/>
                          <a:ea typeface="宋体"/>
                        </a:rPr>
                        <a:t>#</a:t>
                      </a:r>
                      <a:r>
                        <a:rPr lang="zh-CN" sz="1200" kern="0" dirty="0">
                          <a:effectLst/>
                          <a:latin typeface="Times New Roman"/>
                          <a:ea typeface="宋体"/>
                        </a:rPr>
                        <a:t>主循环开始</a:t>
                      </a:r>
                      <a:r>
                        <a:rPr lang="en-US" sz="1200" kern="0" dirty="0" smtClean="0">
                          <a:effectLst/>
                          <a:latin typeface="Times New Roman"/>
                          <a:ea typeface="宋体"/>
                        </a:rPr>
                        <a:t>===========================================================</a:t>
                      </a:r>
                    </a:p>
                    <a:p>
                      <a:pPr indent="127000" algn="just">
                        <a:lnSpc>
                          <a:spcPct val="100000"/>
                        </a:lnSpc>
                        <a:spcAft>
                          <a:spcPts val="0"/>
                        </a:spcAft>
                        <a:tabLst>
                          <a:tab pos="4024630" algn="l"/>
                          <a:tab pos="4024630" algn="l"/>
                        </a:tabLst>
                      </a:pPr>
                      <a:r>
                        <a:rPr lang="en-US" sz="1200" kern="0" dirty="0" smtClean="0">
                          <a:effectLst/>
                          <a:latin typeface="Times New Roman"/>
                          <a:ea typeface="宋体"/>
                        </a:rPr>
                        <a:t>main_loop1:</a:t>
                      </a:r>
                      <a:endParaRPr lang="zh-CN" sz="1200" kern="100" dirty="0" smtClean="0">
                        <a:effectLst/>
                        <a:latin typeface="Times New Roman"/>
                        <a:ea typeface="宋体"/>
                      </a:endParaRPr>
                    </a:p>
                    <a:p>
                      <a:pPr indent="127000" algn="just">
                        <a:lnSpc>
                          <a:spcPct val="100000"/>
                        </a:lnSpc>
                        <a:spcAft>
                          <a:spcPts val="0"/>
                        </a:spcAft>
                        <a:tabLst>
                          <a:tab pos="4024630" algn="l"/>
                          <a:tab pos="4024630" algn="l"/>
                        </a:tabLst>
                      </a:pPr>
                      <a:r>
                        <a:rPr lang="en-US" sz="1200" kern="0" dirty="0" smtClean="0">
                          <a:effectLst/>
                          <a:latin typeface="Times New Roman"/>
                          <a:ea typeface="宋体"/>
                        </a:rPr>
                        <a:t>    </a:t>
                      </a:r>
                      <a:r>
                        <a:rPr lang="en-US" sz="1200" kern="0" dirty="0" err="1" smtClean="0">
                          <a:effectLst/>
                          <a:latin typeface="Times New Roman"/>
                          <a:ea typeface="宋体"/>
                        </a:rPr>
                        <a:t>ldr</a:t>
                      </a:r>
                      <a:r>
                        <a:rPr lang="en-US" sz="1200" kern="0" dirty="0" smtClean="0">
                          <a:effectLst/>
                          <a:latin typeface="Times New Roman"/>
                          <a:ea typeface="宋体"/>
                        </a:rPr>
                        <a:t> r4,=RUN_COUNTER_MAX    @</a:t>
                      </a:r>
                      <a:r>
                        <a:rPr lang="zh-CN" sz="1200" kern="0" dirty="0" smtClean="0">
                          <a:effectLst/>
                          <a:latin typeface="Times New Roman"/>
                          <a:ea typeface="宋体"/>
                        </a:rPr>
                        <a:t>取延时值到</a:t>
                      </a:r>
                      <a:r>
                        <a:rPr lang="en-US" sz="1200" kern="0" dirty="0" smtClean="0">
                          <a:effectLst/>
                          <a:latin typeface="Times New Roman"/>
                          <a:ea typeface="宋体"/>
                        </a:rPr>
                        <a:t>r4</a:t>
                      </a:r>
                      <a:endParaRPr lang="zh-CN" sz="1200" kern="100" dirty="0" smtClean="0">
                        <a:effectLst/>
                        <a:latin typeface="Times New Roman"/>
                        <a:ea typeface="宋体"/>
                      </a:endParaRPr>
                    </a:p>
                    <a:p>
                      <a:pPr indent="127000" algn="just">
                        <a:lnSpc>
                          <a:spcPct val="100000"/>
                        </a:lnSpc>
                        <a:spcAft>
                          <a:spcPts val="0"/>
                        </a:spcAft>
                        <a:tabLst>
                          <a:tab pos="4024630" algn="l"/>
                          <a:tab pos="4024630" algn="l"/>
                        </a:tabLst>
                      </a:pPr>
                      <a:r>
                        <a:rPr lang="en-US" sz="1200" kern="0" dirty="0" smtClean="0">
                          <a:effectLst/>
                          <a:latin typeface="Times New Roman"/>
                          <a:ea typeface="宋体"/>
                        </a:rPr>
                        <a:t>    </a:t>
                      </a:r>
                      <a:r>
                        <a:rPr lang="en-US" sz="1200" kern="0" dirty="0" err="1" smtClean="0">
                          <a:effectLst/>
                          <a:latin typeface="Times New Roman"/>
                          <a:ea typeface="宋体"/>
                        </a:rPr>
                        <a:t>mov</a:t>
                      </a:r>
                      <a:r>
                        <a:rPr lang="en-US" sz="1200" kern="0" dirty="0" smtClean="0">
                          <a:effectLst/>
                          <a:latin typeface="Times New Roman"/>
                          <a:ea typeface="宋体"/>
                        </a:rPr>
                        <a:t> r5,#0                  @</a:t>
                      </a:r>
                      <a:r>
                        <a:rPr lang="zh-CN" sz="1200" kern="0" dirty="0" smtClean="0">
                          <a:effectLst/>
                          <a:latin typeface="Times New Roman"/>
                          <a:ea typeface="宋体"/>
                        </a:rPr>
                        <a:t>从零计数</a:t>
                      </a:r>
                      <a:endParaRPr lang="zh-CN" sz="1200" kern="100" dirty="0" smtClean="0">
                        <a:effectLst/>
                        <a:latin typeface="Times New Roman"/>
                        <a:ea typeface="宋体"/>
                      </a:endParaRPr>
                    </a:p>
                    <a:p>
                      <a:pPr indent="127000" algn="just">
                        <a:lnSpc>
                          <a:spcPct val="100000"/>
                        </a:lnSpc>
                        <a:spcAft>
                          <a:spcPts val="0"/>
                        </a:spcAft>
                        <a:tabLst>
                          <a:tab pos="4024630" algn="l"/>
                          <a:tab pos="4024630" algn="l"/>
                        </a:tabLst>
                      </a:pPr>
                      <a:r>
                        <a:rPr lang="en-US" sz="1200" kern="0" dirty="0" smtClean="0">
                          <a:effectLst/>
                          <a:latin typeface="Times New Roman"/>
                          <a:ea typeface="宋体"/>
                        </a:rPr>
                        <a:t>.end</a:t>
                      </a:r>
                    </a:p>
                    <a:p>
                      <a:pPr indent="127000" algn="just">
                        <a:lnSpc>
                          <a:spcPct val="100000"/>
                        </a:lnSpc>
                        <a:spcAft>
                          <a:spcPts val="0"/>
                        </a:spcAft>
                        <a:tabLst>
                          <a:tab pos="4024630" algn="l"/>
                          <a:tab pos="4024630" algn="l"/>
                        </a:tabLst>
                      </a:pPr>
                      <a:r>
                        <a:rPr lang="en-US" altLang="zh-CN" sz="1200" b="1" kern="0" dirty="0" smtClean="0">
                          <a:effectLst/>
                          <a:latin typeface="Times New Roman"/>
                          <a:ea typeface="宋体"/>
                        </a:rPr>
                        <a:t>……..</a:t>
                      </a:r>
                      <a:endParaRPr lang="zh-CN" sz="1200" b="1" kern="100" dirty="0">
                        <a:effectLst/>
                        <a:latin typeface="Times New Roman"/>
                        <a:ea typeface="宋体"/>
                      </a:endParaRPr>
                    </a:p>
                  </a:txBody>
                  <a:tcPr marL="198808" marR="48577"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 xmlns:a16="http://schemas.microsoft.com/office/drawing/2014/main" val="10000"/>
                  </a:ext>
                </a:extLst>
              </a:tr>
            </a:tbl>
          </a:graphicData>
        </a:graphic>
      </p:graphicFrame>
      <p:sp>
        <p:nvSpPr>
          <p:cNvPr id="5" name="TextBox 4"/>
          <p:cNvSpPr txBox="1"/>
          <p:nvPr/>
        </p:nvSpPr>
        <p:spPr>
          <a:xfrm>
            <a:off x="7092280" y="5965854"/>
            <a:ext cx="1512168" cy="400110"/>
          </a:xfrm>
          <a:prstGeom prst="rect">
            <a:avLst/>
          </a:prstGeom>
          <a:noFill/>
        </p:spPr>
        <p:txBody>
          <a:bodyPr wrap="square" rtlCol="0">
            <a:spAutoFit/>
          </a:bodyPr>
          <a:lstStyle/>
          <a:p>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P109</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596110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53</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107504" y="3786738"/>
            <a:ext cx="8631995" cy="434350"/>
          </a:xfrm>
          <a:prstGeom prst="rect">
            <a:avLst/>
          </a:prstGeom>
        </p:spPr>
        <p:txBody>
          <a:bodyPr wrap="square">
            <a:spAutoFit/>
          </a:bodyPr>
          <a:lstStyle/>
          <a:p>
            <a:pPr algn="just">
              <a:lnSpc>
                <a:spcPct val="110000"/>
              </a:lnSpc>
              <a:buClr>
                <a:srgbClr val="000099"/>
              </a:buClr>
              <a:buSzPct val="80000"/>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）汇编工程运行过程</a:t>
            </a:r>
          </a:p>
        </p:txBody>
      </p:sp>
      <p:sp>
        <p:nvSpPr>
          <p:cNvPr id="10" name="矩形 9"/>
          <p:cNvSpPr/>
          <p:nvPr/>
        </p:nvSpPr>
        <p:spPr>
          <a:xfrm>
            <a:off x="158026" y="1023119"/>
            <a:ext cx="662232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4.6.4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测试工程主程序及汇编工程运行过程</a:t>
            </a:r>
          </a:p>
        </p:txBody>
      </p:sp>
      <p:sp>
        <p:nvSpPr>
          <p:cNvPr id="2" name="矩形 1"/>
          <p:cNvSpPr/>
          <p:nvPr/>
        </p:nvSpPr>
        <p:spPr>
          <a:xfrm>
            <a:off x="158026" y="1554515"/>
            <a:ext cx="8734454" cy="2123658"/>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在小</a:t>
            </a:r>
            <a:r>
              <a:rPr lang="zh-CN" altLang="en-US" sz="2400" b="1" kern="100" dirty="0">
                <a:latin typeface="Times New Roman" panose="02020603050405020304" pitchFamily="18" charset="0"/>
                <a:ea typeface="黑体" panose="02010609060101010101" pitchFamily="49" charset="-122"/>
                <a:cs typeface="Times New Roman" panose="02020603050405020304" pitchFamily="18" charset="0"/>
              </a:rPr>
              <a:t>灯的汇编</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主程序中，</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首先</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调用</a:t>
            </a:r>
            <a:r>
              <a:rPr lang="en-US" altLang="zh-CN" sz="24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light_Init</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函数，初始化所需的指示灯</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。初始化</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时，要让每一盏灯初始状态为</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“暗”</a:t>
            </a:r>
            <a:r>
              <a:rPr lang="zh-CN" altLang="en-US" sz="2400" b="1"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随后</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，通过</a:t>
            </a:r>
            <a:r>
              <a:rPr lang="en-US" altLang="zh-CN" sz="24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light_control</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函数控制指示灯亮、暗。通过变量的递增并且设置频率后，就能够在程序运行中，比较明显的看到指示灯对应的小灯进行闪烁的现象</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107504" y="4221088"/>
            <a:ext cx="8734453" cy="1311128"/>
          </a:xfrm>
          <a:prstGeom prst="rect">
            <a:avLst/>
          </a:prstGeom>
        </p:spPr>
        <p:txBody>
          <a:bodyPr wrap="square">
            <a:spAutoFit/>
          </a:bodyPr>
          <a:lstStyle/>
          <a:p>
            <a:pPr marL="342900" lvl="0" indent="-342900" algn="just">
              <a:lnSpc>
                <a:spcPct val="110000"/>
              </a:lnSpc>
              <a:spcAft>
                <a:spcPts val="0"/>
              </a:spcAft>
              <a:buClr>
                <a:srgbClr val="000099"/>
              </a:buClr>
              <a:buSzPct val="80000"/>
              <a:buFont typeface="Wingdings" panose="05000000000000000000" pitchFamily="2" charset="2"/>
              <a:buChar char="l"/>
            </a:pP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芯片内电复位或热复位后，系统程序的运行过程可分为两部分：</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之前</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的运行和</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之后</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的运行</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Aft>
                <a:spcPts val="0"/>
              </a:spcAft>
              <a:buClr>
                <a:srgbClr val="000099"/>
              </a:buClr>
              <a:buSzPct val="80000"/>
              <a:buFont typeface="Wingdings" panose="05000000000000000000" pitchFamily="2" charset="2"/>
              <a:buChar char="l"/>
            </a:pP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函数之前的运行类比</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语言工程理解</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262673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54</a:t>
            </a:fld>
            <a:endParaRPr lang="en-US" altLang="zh-CN"/>
          </a:p>
        </p:txBody>
      </p:sp>
      <p:sp>
        <p:nvSpPr>
          <p:cNvPr id="8" name="矩形 7"/>
          <p:cNvSpPr/>
          <p:nvPr/>
        </p:nvSpPr>
        <p:spPr>
          <a:xfrm>
            <a:off x="755576" y="260648"/>
            <a:ext cx="653095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4.6 </a:t>
            </a:r>
            <a:r>
              <a:rPr lang="zh-CN" altLang="en-US" sz="2800" b="1" dirty="0" smtClean="0">
                <a:solidFill>
                  <a:schemeClr val="bg1"/>
                </a:solidFill>
                <a:latin typeface="华文新魏" panose="02010800040101010101" pitchFamily="2" charset="-122"/>
                <a:ea typeface="华文新魏" panose="02010800040101010101" pitchFamily="2" charset="-122"/>
              </a:rPr>
              <a:t>第一</a:t>
            </a:r>
            <a:r>
              <a:rPr lang="zh-CN" altLang="en-US" sz="2800" b="1" dirty="0">
                <a:solidFill>
                  <a:schemeClr val="bg1"/>
                </a:solidFill>
                <a:latin typeface="华文新魏" panose="02010800040101010101" pitchFamily="2" charset="-122"/>
                <a:ea typeface="华文新魏" panose="02010800040101010101" pitchFamily="2" charset="-122"/>
              </a:rPr>
              <a:t>个汇编语言工程：控制小灯闪烁</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3" name="矩形 2"/>
          <p:cNvSpPr/>
          <p:nvPr/>
        </p:nvSpPr>
        <p:spPr>
          <a:xfrm>
            <a:off x="85229" y="1340768"/>
            <a:ext cx="8631995" cy="434350"/>
          </a:xfrm>
          <a:prstGeom prst="rect">
            <a:avLst/>
          </a:prstGeom>
        </p:spPr>
        <p:txBody>
          <a:bodyPr wrap="square">
            <a:spAutoFit/>
          </a:bodyPr>
          <a:lstStyle/>
          <a:p>
            <a:pPr algn="just">
              <a:lnSpc>
                <a:spcPct val="110000"/>
              </a:lnSpc>
              <a:buClr>
                <a:srgbClr val="000099"/>
              </a:buClr>
              <a:buSzPct val="80000"/>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）汇编工程运行过程</a:t>
            </a:r>
          </a:p>
        </p:txBody>
      </p:sp>
      <p:sp>
        <p:nvSpPr>
          <p:cNvPr id="10" name="矩形 9"/>
          <p:cNvSpPr/>
          <p:nvPr/>
        </p:nvSpPr>
        <p:spPr>
          <a:xfrm>
            <a:off x="158026" y="879103"/>
            <a:ext cx="662232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4.6.4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测试工程主程序及汇编工程运行过程</a:t>
            </a:r>
          </a:p>
        </p:txBody>
      </p:sp>
      <p:sp>
        <p:nvSpPr>
          <p:cNvPr id="9" name="矩形 8"/>
          <p:cNvSpPr/>
          <p:nvPr/>
        </p:nvSpPr>
        <p:spPr>
          <a:xfrm>
            <a:off x="132303" y="1772816"/>
            <a:ext cx="8734453" cy="4967514"/>
          </a:xfrm>
          <a:prstGeom prst="rect">
            <a:avLst/>
          </a:prstGeom>
        </p:spPr>
        <p:txBody>
          <a:bodyPr wrap="square">
            <a:spAutoFit/>
          </a:bodyPr>
          <a:lstStyle/>
          <a:p>
            <a:pPr marL="342900" lvl="0" indent="-342900" algn="just">
              <a:lnSpc>
                <a:spcPct val="110000"/>
              </a:lnSpc>
              <a:spcAft>
                <a:spcPts val="0"/>
              </a:spcAft>
              <a:buClr>
                <a:srgbClr val="000099"/>
              </a:buClr>
              <a:buSzPct val="80000"/>
              <a:buFont typeface="Wingdings" panose="05000000000000000000" pitchFamily="2" charset="2"/>
              <a:buChar char="n"/>
            </a:pP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函数之后的运行进行简要</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Aft>
                <a:spcPts val="0"/>
              </a:spcAft>
              <a:buClr>
                <a:srgbClr val="000099"/>
              </a:buClr>
              <a:buSzPct val="80000"/>
            </a:pPr>
            <a:r>
              <a:rPr lang="zh-CN" altLang="en-US" sz="2400" b="1" kern="100" dirty="0" smtClean="0">
                <a:solidFill>
                  <a:srgbClr val="000000"/>
                </a:solidFill>
                <a:latin typeface="宋体"/>
                <a:ea typeface="宋体"/>
                <a:cs typeface="Times New Roman" panose="02020603050405020304" pitchFamily="18" charset="0"/>
              </a:rPr>
              <a:t>① </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进入</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后，先对所用到的模块进行</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，比如小灯端口引脚的初始化，然后</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进入</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main_loop1</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函数，在该函数中，首先把一个延时数</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RUN_COUNTER_MAX</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存储到</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r4</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中，该延时数用于控制小灯的闪烁频率</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10000"/>
              </a:lnSpc>
              <a:spcAft>
                <a:spcPts val="0"/>
              </a:spcAft>
              <a:buClr>
                <a:srgbClr val="000099"/>
              </a:buClr>
              <a:buSzPct val="80000"/>
            </a:pP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②</a:t>
            </a:r>
            <a:r>
              <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r5</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从零开始</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递增</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，每次加一，然后和</a:t>
            </a:r>
            <a:r>
              <a:rPr lang="zh-CN" altLang="en-US"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r4</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中的值比较，如果两个寄存器中的值相等，则调用小灯亮暗转变函数，然后继续运行</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main_loop1</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，否则寄存器</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r5</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的值继续递增，直到和</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r4</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寄存器中的值相等为止。</a:t>
            </a:r>
          </a:p>
          <a:p>
            <a:pPr lvl="0" algn="just">
              <a:lnSpc>
                <a:spcPct val="110000"/>
              </a:lnSpc>
              <a:spcAft>
                <a:spcPts val="0"/>
              </a:spcAft>
              <a:buClr>
                <a:srgbClr val="000099"/>
              </a:buClr>
              <a:buSzPct val="80000"/>
            </a:pPr>
            <a:r>
              <a:rPr lang="zh-CN" altLang="en-US" sz="2400" b="1" kern="100" dirty="0" smtClean="0">
                <a:solidFill>
                  <a:srgbClr val="000000"/>
                </a:solidFill>
                <a:latin typeface="宋体"/>
                <a:ea typeface="宋体"/>
                <a:cs typeface="Times New Roman" panose="02020603050405020304" pitchFamily="18" charset="0"/>
              </a:rPr>
              <a:t>③ </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在主函数运行过程中有某个中断发生，</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将转到中断向量表文件</a:t>
            </a:r>
            <a:r>
              <a:rPr lang="en-US"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isr.asm</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所指定的中断入口地址处开始运行中断服务处理程序</a:t>
            </a:r>
            <a:r>
              <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ISR</a:t>
            </a:r>
            <a:r>
              <a:rPr lang="zh-CN" altLang="en-US"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3295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FFFFFF"/>
                </a:solidFill>
                <a:effectLst/>
                <a:uLnTx/>
                <a:uFillTx/>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35496" y="836712"/>
            <a:ext cx="4464496"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pPr/>
              <a:t>55</a:t>
            </a:fld>
            <a:endParaRPr lang="en-US" altLang="zh-CN" dirty="0"/>
          </a:p>
        </p:txBody>
      </p:sp>
      <p:sp>
        <p:nvSpPr>
          <p:cNvPr id="7" name="矩形 6"/>
          <p:cNvSpPr/>
          <p:nvPr/>
        </p:nvSpPr>
        <p:spPr>
          <a:xfrm>
            <a:off x="4457694" y="1460039"/>
            <a:ext cx="4290770" cy="3444020"/>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a:t>
            </a:r>
            <a:r>
              <a:rPr lang="zh-CN" altLang="en-US" sz="2200" b="1" dirty="0">
                <a:solidFill>
                  <a:srgbClr val="0000FF"/>
                </a:solidFill>
                <a:latin typeface="华文新魏" panose="02010800040101010101" pitchFamily="2" charset="-122"/>
                <a:ea typeface="华文新魏" panose="02010800040101010101" pitchFamily="2" charset="-122"/>
              </a:rPr>
              <a:t>作为全书的重点和难点</a:t>
            </a:r>
            <a:r>
              <a:rPr lang="zh-CN" altLang="en-US" sz="2200" b="1" dirty="0" smtClean="0">
                <a:solidFill>
                  <a:srgbClr val="0000FF"/>
                </a:solidFill>
                <a:latin typeface="华文新魏" panose="02010800040101010101" pitchFamily="2" charset="-122"/>
                <a:ea typeface="华文新魏" panose="02010800040101010101" pitchFamily="2" charset="-122"/>
              </a:rPr>
              <a:t>之一</a:t>
            </a:r>
            <a:r>
              <a:rPr lang="zh-CN" altLang="en-US" sz="2200" b="1" dirty="0">
                <a:solidFill>
                  <a:srgbClr val="0000FF"/>
                </a:solidFill>
                <a:latin typeface="华文新魏" panose="02010800040101010101" pitchFamily="2" charset="-122"/>
                <a:ea typeface="华文新魏" panose="02010800040101010101" pitchFamily="2" charset="-122"/>
              </a:rPr>
              <a:t>。</a:t>
            </a:r>
            <a:r>
              <a:rPr lang="zh-CN" altLang="en-US" sz="2200" b="1" dirty="0" smtClean="0">
                <a:solidFill>
                  <a:srgbClr val="0000FF"/>
                </a:solidFill>
                <a:latin typeface="华文新魏" panose="02010800040101010101" pitchFamily="2" charset="-122"/>
                <a:ea typeface="华文新魏" panose="02010800040101010101" pitchFamily="2" charset="-122"/>
              </a:rPr>
              <a:t>通过</a:t>
            </a:r>
            <a:r>
              <a:rPr lang="zh-CN" altLang="en-US" sz="2200" b="1" dirty="0">
                <a:solidFill>
                  <a:srgbClr val="0000FF"/>
                </a:solidFill>
                <a:latin typeface="华文新魏" panose="02010800040101010101" pitchFamily="2" charset="-122"/>
                <a:ea typeface="华文新魏" panose="02010800040101010101" pitchFamily="2" charset="-122"/>
              </a:rPr>
              <a:t>点亮一盏小灯的过程来开启嵌入式学习之</a:t>
            </a:r>
            <a:r>
              <a:rPr lang="zh-CN" altLang="en-US" sz="2200" b="1" dirty="0" smtClean="0">
                <a:solidFill>
                  <a:srgbClr val="0000FF"/>
                </a:solidFill>
                <a:latin typeface="华文新魏" panose="02010800040101010101" pitchFamily="2" charset="-122"/>
                <a:ea typeface="华文新魏" panose="02010800040101010101" pitchFamily="2" charset="-122"/>
              </a:rPr>
              <a:t>旅，给</a:t>
            </a:r>
            <a:r>
              <a:rPr lang="zh-CN" altLang="en-US" sz="2200" b="1" dirty="0">
                <a:solidFill>
                  <a:srgbClr val="0000FF"/>
                </a:solidFill>
                <a:latin typeface="华文新魏" panose="02010800040101010101" pitchFamily="2" charset="-122"/>
                <a:ea typeface="华文新魏" panose="02010800040101010101" pitchFamily="2" charset="-122"/>
              </a:rPr>
              <a:t>出了</a:t>
            </a:r>
            <a:r>
              <a:rPr lang="en-US" altLang="zh-CN" sz="2200" b="1" dirty="0">
                <a:solidFill>
                  <a:srgbClr val="0000FF"/>
                </a:solidFill>
                <a:latin typeface="华文新魏" panose="02010800040101010101" pitchFamily="2" charset="-122"/>
                <a:ea typeface="华文新魏" panose="02010800040101010101" pitchFamily="2" charset="-122"/>
              </a:rPr>
              <a:t>MCU</a:t>
            </a:r>
            <a:r>
              <a:rPr lang="zh-CN" altLang="en-US" sz="2200" b="1" dirty="0">
                <a:solidFill>
                  <a:srgbClr val="0000FF"/>
                </a:solidFill>
                <a:latin typeface="华文新魏" panose="02010800040101010101" pitchFamily="2" charset="-122"/>
                <a:ea typeface="华文新魏" panose="02010800040101010101" pitchFamily="2" charset="-122"/>
              </a:rPr>
              <a:t>的</a:t>
            </a:r>
            <a:r>
              <a:rPr lang="en-US" altLang="zh-CN" sz="2200" b="1" dirty="0">
                <a:solidFill>
                  <a:srgbClr val="0000FF"/>
                </a:solidFill>
                <a:latin typeface="华文新魏" panose="02010800040101010101" pitchFamily="2" charset="-122"/>
                <a:ea typeface="华文新魏" panose="02010800040101010101" pitchFamily="2" charset="-122"/>
              </a:rPr>
              <a:t>C</a:t>
            </a:r>
            <a:r>
              <a:rPr lang="zh-CN" altLang="en-US" sz="2200" b="1" dirty="0">
                <a:solidFill>
                  <a:srgbClr val="0000FF"/>
                </a:solidFill>
                <a:latin typeface="华文新魏" panose="02010800040101010101" pitchFamily="2" charset="-122"/>
                <a:ea typeface="华文新魏" panose="02010800040101010101" pitchFamily="2" charset="-122"/>
              </a:rPr>
              <a:t>语言工程编程框架，对第一个</a:t>
            </a:r>
            <a:r>
              <a:rPr lang="en-US" altLang="zh-CN" sz="2200" b="1" dirty="0">
                <a:solidFill>
                  <a:srgbClr val="0000FF"/>
                </a:solidFill>
                <a:latin typeface="华文新魏" panose="02010800040101010101" pitchFamily="2" charset="-122"/>
                <a:ea typeface="华文新魏" panose="02010800040101010101" pitchFamily="2" charset="-122"/>
              </a:rPr>
              <a:t>C</a:t>
            </a:r>
            <a:r>
              <a:rPr lang="zh-CN" altLang="en-US" sz="2200" b="1" dirty="0">
                <a:solidFill>
                  <a:srgbClr val="0000FF"/>
                </a:solidFill>
                <a:latin typeface="华文新魏" panose="02010800040101010101" pitchFamily="2" charset="-122"/>
                <a:ea typeface="华文新魏" panose="02010800040101010101" pitchFamily="2" charset="-122"/>
              </a:rPr>
              <a:t>语言入门工程进行了较为详尽的阐述。透彻理解工程的组织原则、组织方式及运行过程，对后续的学习将有很大的铺垫作用。。</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83124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6</a:t>
            </a:fld>
            <a:endParaRPr lang="en-US" altLang="zh-CN"/>
          </a:p>
        </p:txBody>
      </p:sp>
      <p:sp>
        <p:nvSpPr>
          <p:cNvPr id="4" name="矩形 3"/>
          <p:cNvSpPr/>
          <p:nvPr/>
        </p:nvSpPr>
        <p:spPr>
          <a:xfrm>
            <a:off x="35496" y="1348210"/>
            <a:ext cx="8784976" cy="1276311"/>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作为</a:t>
            </a:r>
            <a:r>
              <a:rPr lang="en-US" altLang="zh-CN" sz="2400" b="1" kern="0" dirty="0">
                <a:latin typeface="Arial"/>
                <a:ea typeface="黑体" pitchFamily="2" charset="-122"/>
              </a:rPr>
              <a:t>GPIO</a:t>
            </a:r>
            <a:r>
              <a:rPr lang="zh-CN" altLang="en-US" sz="2400" b="1" kern="0" dirty="0">
                <a:latin typeface="Arial"/>
                <a:ea typeface="黑体" pitchFamily="2" charset="-122"/>
              </a:rPr>
              <a:t>的输入引脚，外部接法有三种不同的连接方式，分别是带上拉电阻的连接、带下拉电阻的连接和什么都不带的“悬空”连接。</a:t>
            </a:r>
            <a:endParaRPr lang="en-US" altLang="zh-CN" sz="2400" b="1" kern="0" dirty="0">
              <a:latin typeface="Arial"/>
              <a:ea typeface="黑体" pitchFamily="2" charset="-122"/>
            </a:endParaRPr>
          </a:p>
        </p:txBody>
      </p:sp>
      <p:sp>
        <p:nvSpPr>
          <p:cNvPr id="8" name="矩形 7"/>
          <p:cNvSpPr/>
          <p:nvPr/>
        </p:nvSpPr>
        <p:spPr>
          <a:xfrm>
            <a:off x="1043608" y="260648"/>
            <a:ext cx="6854762"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2" name="矩形 1"/>
          <p:cNvSpPr/>
          <p:nvPr/>
        </p:nvSpPr>
        <p:spPr>
          <a:xfrm>
            <a:off x="179512" y="879103"/>
            <a:ext cx="5904180"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4.1.3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上</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拉下拉电阻与输入引脚的基本接法</a:t>
            </a:r>
          </a:p>
        </p:txBody>
      </p:sp>
      <p:pic>
        <p:nvPicPr>
          <p:cNvPr id="3073" name="图片 21433"/>
          <p:cNvPicPr>
            <a:picLocks noChangeAspect="1" noChangeArrowheads="1"/>
          </p:cNvPicPr>
          <p:nvPr/>
        </p:nvPicPr>
        <p:blipFill>
          <a:blip r:embed="rId2">
            <a:extLst>
              <a:ext uri="{28A0092B-C50C-407E-A947-70E740481C1C}">
                <a14:useLocalDpi xmlns:a14="http://schemas.microsoft.com/office/drawing/2010/main" val="0"/>
              </a:ext>
            </a:extLst>
          </a:blip>
          <a:srcRect l="403" t="8089" r="403"/>
          <a:stretch>
            <a:fillRect/>
          </a:stretch>
        </p:blipFill>
        <p:spPr bwMode="auto">
          <a:xfrm>
            <a:off x="683568" y="2780928"/>
            <a:ext cx="7806882" cy="323808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668316" y="6046512"/>
            <a:ext cx="3560590"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rPr>
              <a:t>图</a:t>
            </a:r>
            <a:r>
              <a:rPr lang="en-US" altLang="zh-CN" b="1" dirty="0">
                <a:latin typeface="黑体" panose="02010609060101010101" pitchFamily="49" charset="-122"/>
                <a:ea typeface="黑体" panose="02010609060101010101" pitchFamily="49" charset="-122"/>
              </a:rPr>
              <a:t>4-1 </a:t>
            </a:r>
            <a:r>
              <a:rPr lang="zh-CN" altLang="en-US" b="1" dirty="0">
                <a:latin typeface="黑体" panose="02010609060101010101" pitchFamily="49" charset="-122"/>
                <a:ea typeface="黑体" panose="02010609060101010101" pitchFamily="49" charset="-122"/>
              </a:rPr>
              <a:t>通用</a:t>
            </a:r>
            <a:r>
              <a:rPr lang="en-US" altLang="zh-CN" b="1" dirty="0">
                <a:latin typeface="黑体" panose="02010609060101010101" pitchFamily="49" charset="-122"/>
                <a:ea typeface="黑体" panose="02010609060101010101" pitchFamily="49" charset="-122"/>
              </a:rPr>
              <a:t>I/O</a:t>
            </a:r>
            <a:r>
              <a:rPr lang="zh-CN" altLang="en-US" b="1" dirty="0">
                <a:latin typeface="黑体" panose="02010609060101010101" pitchFamily="49" charset="-122"/>
                <a:ea typeface="黑体" panose="02010609060101010101" pitchFamily="49" charset="-122"/>
              </a:rPr>
              <a:t>引脚输入电路接</a:t>
            </a:r>
            <a:r>
              <a:rPr lang="zh-CN" altLang="en-US" b="1" dirty="0" smtClean="0">
                <a:latin typeface="黑体" panose="02010609060101010101" pitchFamily="49" charset="-122"/>
                <a:ea typeface="黑体" panose="02010609060101010101" pitchFamily="49" charset="-122"/>
              </a:rPr>
              <a:t>法</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6595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7</a:t>
            </a:fld>
            <a:endParaRPr lang="en-US" altLang="zh-CN"/>
          </a:p>
        </p:txBody>
      </p:sp>
      <p:sp>
        <p:nvSpPr>
          <p:cNvPr id="4" name="矩形 3"/>
          <p:cNvSpPr/>
          <p:nvPr/>
        </p:nvSpPr>
        <p:spPr>
          <a:xfrm>
            <a:off x="35496" y="1348210"/>
            <a:ext cx="8784976" cy="870046"/>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作为</a:t>
            </a:r>
            <a:r>
              <a:rPr lang="en-US" altLang="zh-CN" sz="2400" b="1" kern="0" dirty="0">
                <a:latin typeface="Arial"/>
                <a:ea typeface="黑体" pitchFamily="2" charset="-122"/>
              </a:rPr>
              <a:t>GPIO</a:t>
            </a:r>
            <a:r>
              <a:rPr lang="zh-CN" altLang="en-US" sz="2400" b="1" kern="0" dirty="0">
                <a:latin typeface="Arial"/>
                <a:ea typeface="黑体" pitchFamily="2" charset="-122"/>
              </a:rPr>
              <a:t>的输出引脚，可以通过</a:t>
            </a:r>
            <a:r>
              <a:rPr lang="en-US" altLang="zh-CN" sz="2400" b="1" kern="0" dirty="0">
                <a:latin typeface="Arial"/>
                <a:ea typeface="黑体" pitchFamily="2" charset="-122"/>
              </a:rPr>
              <a:t>MCU</a:t>
            </a:r>
            <a:r>
              <a:rPr lang="zh-CN" altLang="en-US" sz="2400" b="1" kern="0" dirty="0">
                <a:latin typeface="Arial"/>
                <a:ea typeface="黑体" pitchFamily="2" charset="-122"/>
              </a:rPr>
              <a:t>内部程序控制引脚输出高电平或低电平来驱动器件工作</a:t>
            </a:r>
            <a:r>
              <a:rPr lang="zh-CN" altLang="en-US" sz="2400" b="1" kern="0" dirty="0" smtClean="0">
                <a:latin typeface="Arial"/>
                <a:ea typeface="黑体" pitchFamily="2" charset="-122"/>
              </a:rPr>
              <a:t>。</a:t>
            </a:r>
            <a:endParaRPr lang="en-US" altLang="zh-CN" sz="2400" b="1" kern="0" dirty="0">
              <a:latin typeface="Arial"/>
              <a:ea typeface="黑体" pitchFamily="2" charset="-122"/>
            </a:endParaRPr>
          </a:p>
        </p:txBody>
      </p:sp>
      <p:sp>
        <p:nvSpPr>
          <p:cNvPr id="8" name="矩形 7"/>
          <p:cNvSpPr/>
          <p:nvPr/>
        </p:nvSpPr>
        <p:spPr>
          <a:xfrm>
            <a:off x="1043608" y="260648"/>
            <a:ext cx="6854762"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2" name="矩形 1"/>
          <p:cNvSpPr/>
          <p:nvPr/>
        </p:nvSpPr>
        <p:spPr>
          <a:xfrm>
            <a:off x="179512" y="879103"/>
            <a:ext cx="37385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4.1.4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输出</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引脚的基本接法</a:t>
            </a:r>
          </a:p>
        </p:txBody>
      </p:sp>
      <p:cxnSp>
        <p:nvCxnSpPr>
          <p:cNvPr id="14" name="Line 2338"/>
          <p:cNvCxnSpPr>
            <a:cxnSpLocks noChangeShapeType="1"/>
          </p:cNvCxnSpPr>
          <p:nvPr/>
        </p:nvCxnSpPr>
        <p:spPr bwMode="auto">
          <a:xfrm>
            <a:off x="8913813" y="9313863"/>
            <a:ext cx="0" cy="2159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pic>
        <p:nvPicPr>
          <p:cNvPr id="4104"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8585" t="3726" r="3534" b="7738"/>
          <a:stretch/>
        </p:blipFill>
        <p:spPr bwMode="auto">
          <a:xfrm>
            <a:off x="2263655" y="2386012"/>
            <a:ext cx="4328658" cy="398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734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6019597"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4.1  </a:t>
            </a:r>
            <a:r>
              <a:rPr lang="zh-CN" altLang="en-US" sz="2800" b="1" dirty="0">
                <a:solidFill>
                  <a:schemeClr val="bg1"/>
                </a:solidFill>
                <a:latin typeface="华文新魏" panose="02010800040101010101" pitchFamily="2" charset="-122"/>
                <a:ea typeface="华文新魏" panose="02010800040101010101" pitchFamily="2" charset="-122"/>
              </a:rPr>
              <a:t>通用</a:t>
            </a:r>
            <a:r>
              <a:rPr lang="en-US" altLang="zh-CN" sz="2800" b="1" dirty="0">
                <a:solidFill>
                  <a:schemeClr val="bg1"/>
                </a:solidFill>
                <a:latin typeface="华文新魏" panose="02010800040101010101" pitchFamily="2" charset="-122"/>
                <a:ea typeface="华文新魏" panose="02010800040101010101" pitchFamily="2" charset="-122"/>
              </a:rPr>
              <a:t>I/O</a:t>
            </a:r>
            <a:r>
              <a:rPr lang="zh-CN" altLang="en-US" sz="28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5" name="矩形 4"/>
          <p:cNvSpPr/>
          <p:nvPr/>
        </p:nvSpPr>
        <p:spPr>
          <a:xfrm>
            <a:off x="251520" y="790371"/>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8</a:t>
            </a:fld>
            <a:endParaRPr lang="en-US" altLang="zh-CN"/>
          </a:p>
        </p:txBody>
      </p:sp>
      <p:sp>
        <p:nvSpPr>
          <p:cNvPr id="11" name="矩形 10"/>
          <p:cNvSpPr/>
          <p:nvPr/>
        </p:nvSpPr>
        <p:spPr>
          <a:xfrm>
            <a:off x="102600" y="1339989"/>
            <a:ext cx="8649287" cy="2693045"/>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端口</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）通用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IO</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）上拉电阻</a:t>
            </a: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）下拉</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电阻</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）输入引脚</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）输出引脚</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66591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9</a:t>
            </a:fld>
            <a:endParaRPr lang="en-US" altLang="zh-CN"/>
          </a:p>
        </p:txBody>
      </p:sp>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017275" y="961564"/>
            <a:ext cx="1805302"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4.1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1043608" y="260648"/>
            <a:ext cx="6854762"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4</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通用</a:t>
            </a:r>
            <a:r>
              <a:rPr lang="en-US" altLang="zh-CN" sz="3200" b="1" dirty="0">
                <a:solidFill>
                  <a:schemeClr val="bg1"/>
                </a:solidFill>
                <a:latin typeface="华文新魏" panose="02010800040101010101" pitchFamily="2" charset="-122"/>
                <a:ea typeface="华文新魏" panose="02010800040101010101" pitchFamily="2" charset="-122"/>
              </a:rPr>
              <a:t>I/O</a:t>
            </a:r>
            <a:r>
              <a:rPr lang="zh-CN" altLang="en-US" sz="3200" b="1" dirty="0">
                <a:solidFill>
                  <a:schemeClr val="bg1"/>
                </a:solidFill>
                <a:latin typeface="华文新魏" panose="02010800040101010101" pitchFamily="2" charset="-122"/>
                <a:ea typeface="华文新魏" panose="02010800040101010101" pitchFamily="2" charset="-122"/>
              </a:rPr>
              <a:t>接口基本概念及连接方法</a:t>
            </a:r>
          </a:p>
        </p:txBody>
      </p:sp>
      <p:sp>
        <p:nvSpPr>
          <p:cNvPr id="8" name="矩形 7"/>
          <p:cNvSpPr/>
          <p:nvPr/>
        </p:nvSpPr>
        <p:spPr>
          <a:xfrm>
            <a:off x="279759" y="1484784"/>
            <a:ext cx="8492120" cy="2400657"/>
          </a:xfrm>
          <a:prstGeom prst="rect">
            <a:avLst/>
          </a:prstGeom>
        </p:spPr>
        <p:txBody>
          <a:bodyPr wrap="square">
            <a:spAutoFit/>
          </a:bodyPr>
          <a:lstStyle/>
          <a:p>
            <a:pPr lvl="0">
              <a:lnSpc>
                <a:spcPct val="125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芯片</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输入引脚有哪三种不同的外部连接方式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nSpc>
                <a:spcPct val="125000"/>
              </a:lnSpc>
            </a:pP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输出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引脚的两种基本接法。</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nSpc>
                <a:spcPct val="125000"/>
              </a:lnSpc>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使用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欧姆定律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阐述，在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图</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中，若</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R1&gt;&gt;R2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R3&lt;&lt;R4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，则引脚</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在开关断开和闭合时，分别是高电平、低电平或其它</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17889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7312</TotalTime>
  <Words>7037</Words>
  <Application>Microsoft Office PowerPoint</Application>
  <PresentationFormat>全屏显示(4:3)</PresentationFormat>
  <Paragraphs>751</Paragraphs>
  <Slides>55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7" baseType="lpstr">
      <vt:lpstr>等线</vt:lpstr>
      <vt:lpstr>黑体</vt:lpstr>
      <vt:lpstr>华文新魏</vt:lpstr>
      <vt:lpstr>楷体</vt:lpstr>
      <vt:lpstr>宋体</vt:lpstr>
      <vt:lpstr>Arial</vt:lpstr>
      <vt:lpstr>Arial Black</vt:lpstr>
      <vt:lpstr>Calibri</vt:lpstr>
      <vt:lpstr>Times New Roman</vt:lpstr>
      <vt:lpstr>Wingdings</vt:lpstr>
      <vt:lpstr>Pixel</vt:lpstr>
      <vt:lpstr>BMP 图像</vt:lpstr>
      <vt:lpstr>第4章 GPIO及程序框架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546</cp:revision>
  <dcterms:created xsi:type="dcterms:W3CDTF">2007-09-11T12:35:44Z</dcterms:created>
  <dcterms:modified xsi:type="dcterms:W3CDTF">2016-12-31T13:27:04Z</dcterms:modified>
</cp:coreProperties>
</file>