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4" r:id="rId1"/>
  </p:sldMasterIdLst>
  <p:notesMasterIdLst>
    <p:notesMasterId r:id="rId39"/>
  </p:notesMasterIdLst>
  <p:sldIdLst>
    <p:sldId id="377" r:id="rId2"/>
    <p:sldId id="470" r:id="rId3"/>
    <p:sldId id="531" r:id="rId4"/>
    <p:sldId id="508" r:id="rId5"/>
    <p:sldId id="532" r:id="rId6"/>
    <p:sldId id="533" r:id="rId7"/>
    <p:sldId id="534" r:id="rId8"/>
    <p:sldId id="562" r:id="rId9"/>
    <p:sldId id="561" r:id="rId10"/>
    <p:sldId id="535" r:id="rId11"/>
    <p:sldId id="536" r:id="rId12"/>
    <p:sldId id="537" r:id="rId13"/>
    <p:sldId id="563" r:id="rId14"/>
    <p:sldId id="555" r:id="rId15"/>
    <p:sldId id="556" r:id="rId16"/>
    <p:sldId id="538" r:id="rId17"/>
    <p:sldId id="539" r:id="rId18"/>
    <p:sldId id="540" r:id="rId19"/>
    <p:sldId id="541" r:id="rId20"/>
    <p:sldId id="557" r:id="rId21"/>
    <p:sldId id="558" r:id="rId22"/>
    <p:sldId id="542" r:id="rId23"/>
    <p:sldId id="543" r:id="rId24"/>
    <p:sldId id="544" r:id="rId25"/>
    <p:sldId id="545" r:id="rId26"/>
    <p:sldId id="546" r:id="rId27"/>
    <p:sldId id="547" r:id="rId28"/>
    <p:sldId id="548" r:id="rId29"/>
    <p:sldId id="549" r:id="rId30"/>
    <p:sldId id="550" r:id="rId31"/>
    <p:sldId id="551" r:id="rId32"/>
    <p:sldId id="552" r:id="rId33"/>
    <p:sldId id="559" r:id="rId34"/>
    <p:sldId id="560" r:id="rId35"/>
    <p:sldId id="553" r:id="rId36"/>
    <p:sldId id="554" r:id="rId37"/>
    <p:sldId id="469"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0099CC"/>
    <a:srgbClr val="008080"/>
    <a:srgbClr val="B52D2D"/>
    <a:srgbClr val="3399FF"/>
    <a:srgbClr val="FFFF00"/>
    <a:srgbClr val="009999"/>
    <a:srgbClr val="0066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7790" autoAdjust="0"/>
  </p:normalViewPr>
  <p:slideViewPr>
    <p:cSldViewPr>
      <p:cViewPr varScale="1">
        <p:scale>
          <a:sx n="85" d="100"/>
          <a:sy n="85" d="100"/>
        </p:scale>
        <p:origin x="66" y="714"/>
      </p:cViewPr>
      <p:guideLst>
        <p:guide orient="horz" pos="2160"/>
        <p:guide pos="2880"/>
      </p:guideLst>
    </p:cSldViewPr>
  </p:slideViewPr>
  <p:outlineViewPr>
    <p:cViewPr>
      <p:scale>
        <a:sx n="33" d="100"/>
        <a:sy n="33" d="100"/>
      </p:scale>
      <p:origin x="0" y="77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4781C754-69B3-4B73-BD1B-795AD743E780}" type="datetimeFigureOut">
              <a:rPr lang="zh-CN" altLang="en-US"/>
              <a:pPr>
                <a:defRPr/>
              </a:pPr>
              <a:t>2016/11/15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F71525F1-DEE9-43B2-B323-A23D8CB0BE4B}" type="slidenum">
              <a:rPr lang="zh-CN" altLang="en-US"/>
              <a:pPr>
                <a:defRPr/>
              </a:pPr>
              <a:t>‹#›</a:t>
            </a:fld>
            <a:endParaRPr lang="zh-CN" altLang="en-US"/>
          </a:p>
        </p:txBody>
      </p:sp>
    </p:spTree>
    <p:extLst>
      <p:ext uri="{BB962C8B-B14F-4D97-AF65-F5344CB8AC3E}">
        <p14:creationId xmlns:p14="http://schemas.microsoft.com/office/powerpoint/2010/main" val="3454270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pitchFamily="2" charset="-122"/>
                </a:endParaRPr>
              </a:p>
            </p:txBody>
          </p:sp>
        </p:grpSp>
      </p:grpSp>
      <p:sp>
        <p:nvSpPr>
          <p:cNvPr id="2561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562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extLst>
      <p:ext uri="{BB962C8B-B14F-4D97-AF65-F5344CB8AC3E}">
        <p14:creationId xmlns:p14="http://schemas.microsoft.com/office/powerpoint/2010/main" val="8729667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B41783C3-2954-4F9A-9F62-E01E048ACD7D}" type="slidenum">
              <a:rPr lang="en-US" altLang="zh-CN"/>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p>
        </p:txBody>
      </p:sp>
    </p:spTree>
    <p:extLst>
      <p:ext uri="{BB962C8B-B14F-4D97-AF65-F5344CB8AC3E}">
        <p14:creationId xmlns:p14="http://schemas.microsoft.com/office/powerpoint/2010/main" val="585561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endParaRPr lang="en-US" altLang="zh-CN"/>
          </a:p>
        </p:txBody>
      </p:sp>
      <p:sp>
        <p:nvSpPr>
          <p:cNvPr id="5" name="Rectangle 3"/>
          <p:cNvSpPr>
            <a:spLocks noGrp="1" noChangeArrowheads="1"/>
          </p:cNvSpPr>
          <p:nvPr>
            <p:ph type="sldNum" sz="quarter" idx="11"/>
          </p:nvPr>
        </p:nvSpPr>
        <p:spPr>
          <a:ln/>
        </p:spPr>
        <p:txBody>
          <a:bodyPr/>
          <a:lstStyle>
            <a:lvl1pPr>
              <a:defRPr/>
            </a:lvl1pPr>
          </a:lstStyle>
          <a:p>
            <a:fld id="{8B58B48D-B8FE-46F8-A240-74A81C278EF0}" type="slidenum">
              <a:rPr lang="en-US" altLang="zh-CN"/>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endParaRPr lang="en-US" altLang="zh-CN"/>
          </a:p>
        </p:txBody>
      </p:sp>
    </p:spTree>
    <p:extLst>
      <p:ext uri="{BB962C8B-B14F-4D97-AF65-F5344CB8AC3E}">
        <p14:creationId xmlns:p14="http://schemas.microsoft.com/office/powerpoint/2010/main" val="20529904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sldNum" sz="quarter" idx="11"/>
          </p:nvPr>
        </p:nvSpPr>
        <p:spPr>
          <a:ln/>
        </p:spPr>
        <p:txBody>
          <a:bodyPr/>
          <a:lstStyle>
            <a:lvl1pPr>
              <a:defRPr/>
            </a:lvl1pPr>
          </a:lstStyle>
          <a:p>
            <a:fld id="{AB1C2674-9A4D-4917-8913-707BEA0FE91D}" type="slidenum">
              <a:rPr lang="en-US" altLang="zh-CN"/>
              <a:pPr/>
              <a:t>‹#›</a:t>
            </a:fld>
            <a:endParaRPr lang="en-US" altLang="zh-CN"/>
          </a:p>
        </p:txBody>
      </p:sp>
    </p:spTree>
    <p:extLst>
      <p:ext uri="{BB962C8B-B14F-4D97-AF65-F5344CB8AC3E}">
        <p14:creationId xmlns:p14="http://schemas.microsoft.com/office/powerpoint/2010/main" val="9248507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marL="176213" indent="0">
              <a:buNone/>
              <a:defRPr>
                <a:solidFill>
                  <a:srgbClr val="008080"/>
                </a:solidFill>
              </a:defRPr>
            </a:lvl2pPr>
            <a:lvl3pPr marL="514350" indent="-161925" defTabSz="682625">
              <a:defRPr b="1">
                <a:solidFill>
                  <a:schemeClr val="tx1"/>
                </a:solidFill>
                <a:latin typeface="黑体" panose="02010609060101010101" pitchFamily="49" charset="-122"/>
                <a:ea typeface="黑体" panose="02010609060101010101" pitchFamily="49" charset="-122"/>
              </a:defRPr>
            </a:lvl3pPr>
            <a:lvl4pPr marL="808038" indent="-228600">
              <a:defRPr b="1">
                <a:solidFill>
                  <a:srgbClr val="FF000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3"/>
          <p:cNvSpPr>
            <a:spLocks noGrp="1" noChangeArrowheads="1"/>
          </p:cNvSpPr>
          <p:nvPr>
            <p:ph type="sldNum" sz="quarter" idx="11"/>
          </p:nvPr>
        </p:nvSpPr>
        <p:spPr>
          <a:ln/>
        </p:spPr>
        <p:txBody>
          <a:bodyPr/>
          <a:lstStyle>
            <a:lvl1pPr>
              <a:defRPr/>
            </a:lvl1pPr>
          </a:lstStyle>
          <a:p>
            <a:fld id="{EC6778B1-67D4-4AA3-8FD6-2E505E694FD9}" type="slidenum">
              <a:rPr lang="en-US" altLang="zh-CN"/>
              <a:pPr/>
              <a:t>‹#›</a:t>
            </a:fld>
            <a:endParaRPr lang="en-US" altLang="zh-CN"/>
          </a:p>
        </p:txBody>
      </p:sp>
    </p:spTree>
    <p:extLst>
      <p:ext uri="{BB962C8B-B14F-4D97-AF65-F5344CB8AC3E}">
        <p14:creationId xmlns:p14="http://schemas.microsoft.com/office/powerpoint/2010/main" val="15086526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3"/>
          <p:cNvSpPr>
            <a:spLocks noGrp="1" noChangeArrowheads="1"/>
          </p:cNvSpPr>
          <p:nvPr>
            <p:ph type="sldNum" sz="quarter" idx="11"/>
          </p:nvPr>
        </p:nvSpPr>
        <p:spPr>
          <a:ln/>
        </p:spPr>
        <p:txBody>
          <a:bodyPr/>
          <a:lstStyle>
            <a:lvl1pPr>
              <a:defRPr/>
            </a:lvl1pPr>
          </a:lstStyle>
          <a:p>
            <a:fld id="{D70E416E-4292-4267-B142-03F93B055007}" type="slidenum">
              <a:rPr lang="en-US" altLang="zh-CN"/>
              <a:pPr/>
              <a:t>‹#›</a:t>
            </a:fld>
            <a:endParaRPr lang="en-US" altLang="zh-CN"/>
          </a:p>
        </p:txBody>
      </p:sp>
    </p:spTree>
    <p:extLst>
      <p:ext uri="{BB962C8B-B14F-4D97-AF65-F5344CB8AC3E}">
        <p14:creationId xmlns:p14="http://schemas.microsoft.com/office/powerpoint/2010/main" val="29673795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EB5E85A1-997A-4F54-9FE0-7577AB2E2271}" type="slidenum">
              <a:rPr lang="en-US" altLang="zh-CN"/>
              <a:pPr/>
              <a:t>‹#›</a:t>
            </a:fld>
            <a:endParaRPr lang="en-US" altLang="zh-CN"/>
          </a:p>
        </p:txBody>
      </p:sp>
    </p:spTree>
    <p:extLst>
      <p:ext uri="{BB962C8B-B14F-4D97-AF65-F5344CB8AC3E}">
        <p14:creationId xmlns:p14="http://schemas.microsoft.com/office/powerpoint/2010/main" val="36609772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8C5C5784-E150-44AC-BDB9-493663182B96}" type="slidenum">
              <a:rPr lang="en-US" altLang="zh-CN"/>
              <a:pPr/>
              <a:t>‹#›</a:t>
            </a:fld>
            <a:endParaRPr lang="en-US" altLang="zh-CN"/>
          </a:p>
        </p:txBody>
      </p:sp>
    </p:spTree>
    <p:extLst>
      <p:ext uri="{BB962C8B-B14F-4D97-AF65-F5344CB8AC3E}">
        <p14:creationId xmlns:p14="http://schemas.microsoft.com/office/powerpoint/2010/main" val="15299682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93FB9B39-40E6-40EA-B360-6D26B553FE18}" type="slidenum">
              <a:rPr lang="en-US" altLang="zh-CN"/>
              <a:pPr/>
              <a:t>‹#›</a:t>
            </a:fld>
            <a:endParaRPr lang="en-US" altLang="zh-CN"/>
          </a:p>
        </p:txBody>
      </p:sp>
    </p:spTree>
    <p:extLst>
      <p:ext uri="{BB962C8B-B14F-4D97-AF65-F5344CB8AC3E}">
        <p14:creationId xmlns:p14="http://schemas.microsoft.com/office/powerpoint/2010/main" val="28872618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3"/>
          <p:cNvSpPr>
            <a:spLocks noGrp="1" noChangeArrowheads="1"/>
          </p:cNvSpPr>
          <p:nvPr>
            <p:ph type="sldNum" sz="quarter" idx="11"/>
          </p:nvPr>
        </p:nvSpPr>
        <p:spPr>
          <a:ln/>
        </p:spPr>
        <p:txBody>
          <a:bodyPr/>
          <a:lstStyle>
            <a:lvl1pPr>
              <a:defRPr sz="1200"/>
            </a:lvl1pPr>
          </a:lstStyle>
          <a:p>
            <a:fld id="{76BC7B45-20C1-48AE-8B78-AFAD20EA80B5}" type="slidenum">
              <a:rPr lang="en-US" altLang="zh-CN" smtClean="0"/>
              <a:pPr/>
              <a:t>‹#›</a:t>
            </a:fld>
            <a:endParaRPr lang="en-US" altLang="zh-CN" dirty="0"/>
          </a:p>
        </p:txBody>
      </p:sp>
    </p:spTree>
    <p:extLst>
      <p:ext uri="{BB962C8B-B14F-4D97-AF65-F5344CB8AC3E}">
        <p14:creationId xmlns:p14="http://schemas.microsoft.com/office/powerpoint/2010/main" val="32075980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9EE3C099-5F36-4AC4-A132-BDCACF3F8252}" type="slidenum">
              <a:rPr lang="en-US" altLang="zh-CN"/>
              <a:pPr/>
              <a:t>‹#›</a:t>
            </a:fld>
            <a:endParaRPr lang="en-US" altLang="zh-CN"/>
          </a:p>
        </p:txBody>
      </p:sp>
    </p:spTree>
    <p:extLst>
      <p:ext uri="{BB962C8B-B14F-4D97-AF65-F5344CB8AC3E}">
        <p14:creationId xmlns:p14="http://schemas.microsoft.com/office/powerpoint/2010/main" val="45415879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3"/>
          <p:cNvSpPr>
            <a:spLocks noGrp="1" noChangeArrowheads="1"/>
          </p:cNvSpPr>
          <p:nvPr>
            <p:ph type="sldNum" sz="quarter" idx="11"/>
          </p:nvPr>
        </p:nvSpPr>
        <p:spPr>
          <a:ln/>
        </p:spPr>
        <p:txBody>
          <a:bodyPr/>
          <a:lstStyle>
            <a:lvl1pPr>
              <a:defRPr/>
            </a:lvl1pPr>
          </a:lstStyle>
          <a:p>
            <a:fld id="{64104BE1-C08E-4496-A893-AC8F23B69443}" type="slidenum">
              <a:rPr lang="en-US" altLang="zh-CN"/>
              <a:pPr/>
              <a:t>‹#›</a:t>
            </a:fld>
            <a:endParaRPr lang="en-US" altLang="zh-CN"/>
          </a:p>
        </p:txBody>
      </p:sp>
    </p:spTree>
    <p:extLst>
      <p:ext uri="{BB962C8B-B14F-4D97-AF65-F5344CB8AC3E}">
        <p14:creationId xmlns:p14="http://schemas.microsoft.com/office/powerpoint/2010/main" val="35628972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sldNum" sz="quarter" idx="4"/>
          </p:nvPr>
        </p:nvSpPr>
        <p:spPr bwMode="auto">
          <a:xfrm>
            <a:off x="7010400" y="64008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Black" pitchFamily="34" charset="0"/>
              </a:defRPr>
            </a:lvl1pPr>
          </a:lstStyle>
          <a:p>
            <a:fld id="{36D0FB85-6326-43FC-A78C-00EEC570A684}" type="slidenum">
              <a:rPr lang="en-US" altLang="zh-CN"/>
              <a:pPr/>
              <a:t>‹#›</a:t>
            </a:fld>
            <a:endParaRPr lang="en-US" altLang="zh-CN"/>
          </a:p>
        </p:txBody>
      </p:sp>
      <p:sp>
        <p:nvSpPr>
          <p:cNvPr id="410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 name="Rectangle 106"/>
          <p:cNvSpPr>
            <a:spLocks noChangeArrowheads="1"/>
          </p:cNvSpPr>
          <p:nvPr userDrawn="1"/>
        </p:nvSpPr>
        <p:spPr bwMode="gray">
          <a:xfrm>
            <a:off x="0" y="260648"/>
            <a:ext cx="9144000" cy="572064"/>
          </a:xfrm>
          <a:prstGeom prst="rect">
            <a:avLst/>
          </a:prstGeom>
          <a:solidFill>
            <a:srgbClr val="3399FF">
              <a:alpha val="81000"/>
            </a:srgbClr>
          </a:solidFill>
          <a:ln>
            <a:noFill/>
          </a:ln>
          <a:effectLs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9" r:id="rId1"/>
    <p:sldLayoutId id="2147483878" r:id="rId2"/>
    <p:sldLayoutId id="2147483877" r:id="rId3"/>
    <p:sldLayoutId id="2147483876" r:id="rId4"/>
    <p:sldLayoutId id="2147483875" r:id="rId5"/>
    <p:sldLayoutId id="2147483874" r:id="rId6"/>
    <p:sldLayoutId id="2147483873" r:id="rId7"/>
    <p:sldLayoutId id="2147483872" r:id="rId8"/>
    <p:sldLayoutId id="2147483871" r:id="rId9"/>
    <p:sldLayoutId id="2147483870" r:id="rId10"/>
    <p:sldLayoutId id="2147483869" r:id="rId11"/>
    <p:sldLayoutId id="2147483868"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黑体" panose="02010609060101010101" pitchFamily="49" charset="-122"/>
          <a:ea typeface="黑体" panose="02010609060101010101" pitchFamily="49" charset="-122"/>
        </a:defRPr>
      </a:lvl2pPr>
      <a:lvl3pPr marL="1020763" indent="-228600" algn="l" rtl="0" eaLnBrk="0" fontAlgn="base" hangingPunct="0">
        <a:spcBef>
          <a:spcPct val="20000"/>
        </a:spcBef>
        <a:spcAft>
          <a:spcPct val="0"/>
        </a:spcAft>
        <a:buClr>
          <a:schemeClr val="bg2"/>
        </a:buClr>
        <a:buSzPct val="65000"/>
        <a:buFont typeface="Wingdings" pitchFamily="2" charset="2"/>
        <a:buChar char="n"/>
        <a:defRPr sz="24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ctrTitle"/>
          </p:nvPr>
        </p:nvSpPr>
        <p:spPr>
          <a:xfrm>
            <a:off x="2483768" y="1700808"/>
            <a:ext cx="6379840" cy="2376264"/>
          </a:xfrm>
        </p:spPr>
        <p:txBody>
          <a:bodyPr/>
          <a:lstStyle/>
          <a:p>
            <a:pPr lvl="0" algn="ctr">
              <a:spcBef>
                <a:spcPts val="6600"/>
              </a:spcBef>
            </a:pPr>
            <a:r>
              <a:rPr lang="en-US" altLang="zh-CN" sz="800" b="1" dirty="0" smtClean="0">
                <a:solidFill>
                  <a:srgbClr val="000099"/>
                </a:solidFill>
                <a:ea typeface="黑体" pitchFamily="2" charset="-122"/>
              </a:rPr>
              <a:t>1</a:t>
            </a:r>
            <a:r>
              <a:rPr lang="en-US" altLang="zh-CN" sz="4400" b="1" dirty="0" smtClean="0">
                <a:latin typeface="楷体" panose="02010609060101010101" pitchFamily="49" charset="-122"/>
                <a:ea typeface="楷体" panose="02010609060101010101" pitchFamily="49" charset="-122"/>
              </a:rPr>
              <a:t/>
            </a:r>
            <a:br>
              <a:rPr lang="en-US" altLang="zh-CN" sz="4400" b="1" dirty="0" smtClean="0">
                <a:latin typeface="楷体" panose="02010609060101010101" pitchFamily="49" charset="-122"/>
                <a:ea typeface="楷体" panose="02010609060101010101" pitchFamily="49" charset="-122"/>
              </a:rPr>
            </a:br>
            <a:r>
              <a:rPr lang="zh-CN" altLang="en-US" sz="4400" b="1" dirty="0" smtClean="0">
                <a:latin typeface="楷体" panose="02010609060101010101" pitchFamily="49" charset="-122"/>
                <a:ea typeface="楷体" panose="02010609060101010101" pitchFamily="49" charset="-122"/>
              </a:rPr>
              <a:t>第</a:t>
            </a:r>
            <a:r>
              <a:rPr lang="en-US" altLang="zh-CN" sz="4400" b="1" dirty="0">
                <a:latin typeface="楷体" panose="02010609060101010101" pitchFamily="49" charset="-122"/>
                <a:ea typeface="楷体" panose="02010609060101010101" pitchFamily="49" charset="-122"/>
              </a:rPr>
              <a:t>5</a:t>
            </a:r>
            <a:r>
              <a:rPr lang="zh-CN" altLang="en-US" sz="4400" b="1" dirty="0" smtClean="0">
                <a:latin typeface="楷体" panose="02010609060101010101" pitchFamily="49" charset="-122"/>
                <a:ea typeface="楷体" panose="02010609060101010101" pitchFamily="49" charset="-122"/>
              </a:rPr>
              <a:t>章 嵌入式</a:t>
            </a:r>
            <a:r>
              <a:rPr lang="zh-CN" altLang="en-US" sz="4400" b="1" dirty="0">
                <a:latin typeface="楷体" panose="02010609060101010101" pitchFamily="49" charset="-122"/>
                <a:ea typeface="楷体" panose="02010609060101010101" pitchFamily="49" charset="-122"/>
              </a:rPr>
              <a:t>硬件构件与底层驱动构件基本规范</a:t>
            </a:r>
            <a:endParaRPr lang="zh-CN" altLang="en-US" sz="48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10</a:t>
            </a:fld>
            <a:endParaRPr lang="en-US" altLang="zh-CN"/>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1" y="836712"/>
            <a:ext cx="8606657" cy="907941"/>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嵌入式硬件构件的电路原理图设计简明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规则</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）核心构件设计规则</a:t>
            </a:r>
          </a:p>
        </p:txBody>
      </p:sp>
      <p:pic>
        <p:nvPicPr>
          <p:cNvPr id="10" name="图片 9" descr="未命名.JPG"/>
          <p:cNvPicPr/>
          <p:nvPr/>
        </p:nvPicPr>
        <p:blipFill>
          <a:blip r:embed="rId2" cstate="print"/>
          <a:stretch>
            <a:fillRect/>
          </a:stretch>
        </p:blipFill>
        <p:spPr>
          <a:xfrm>
            <a:off x="250304" y="1744653"/>
            <a:ext cx="8282136" cy="4984323"/>
          </a:xfrm>
          <a:prstGeom prst="rect">
            <a:avLst/>
          </a:prstGeom>
        </p:spPr>
      </p:pic>
    </p:spTree>
    <p:extLst>
      <p:ext uri="{BB962C8B-B14F-4D97-AF65-F5344CB8AC3E}">
        <p14:creationId xmlns:p14="http://schemas.microsoft.com/office/powerpoint/2010/main" val="2590128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11</a:t>
            </a:fld>
            <a:endParaRPr lang="en-US" altLang="zh-CN"/>
          </a:p>
        </p:txBody>
      </p:sp>
      <p:sp>
        <p:nvSpPr>
          <p:cNvPr id="4" name="矩形 3"/>
          <p:cNvSpPr/>
          <p:nvPr/>
        </p:nvSpPr>
        <p:spPr>
          <a:xfrm>
            <a:off x="107504" y="1772816"/>
            <a:ext cx="8856984" cy="1311128"/>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latin typeface="Arial"/>
                <a:ea typeface="黑体" pitchFamily="2" charset="-122"/>
              </a:rPr>
              <a:t>需</a:t>
            </a:r>
            <a:r>
              <a:rPr lang="zh-CN" altLang="en-US" sz="2400" b="1" kern="0" dirty="0">
                <a:latin typeface="Arial"/>
                <a:ea typeface="黑体" pitchFamily="2" charset="-122"/>
              </a:rPr>
              <a:t>考虑的问题是</a:t>
            </a:r>
            <a:r>
              <a:rPr lang="zh-CN" altLang="en-US" sz="2400" b="1" kern="0" dirty="0" smtClean="0">
                <a:latin typeface="Arial"/>
                <a:ea typeface="黑体" pitchFamily="2" charset="-122"/>
              </a:rPr>
              <a:t>：“</a:t>
            </a:r>
            <a:r>
              <a:rPr lang="zh-CN" altLang="en-US" sz="2400" b="1" kern="0" dirty="0">
                <a:solidFill>
                  <a:srgbClr val="000099"/>
                </a:solidFill>
                <a:latin typeface="Arial"/>
                <a:ea typeface="黑体" pitchFamily="2" charset="-122"/>
              </a:rPr>
              <a:t>中间构件需要接受哪些信号，以及提供哪些信号？</a:t>
            </a:r>
            <a:r>
              <a:rPr lang="zh-CN" altLang="en-US" sz="2400" b="1" kern="0" dirty="0">
                <a:latin typeface="Arial"/>
                <a:ea typeface="黑体" pitchFamily="2" charset="-122"/>
              </a:rPr>
              <a:t>”。描述需求接口采用接口注释，处于虚线框内，描述供给接口采用接口网标，处于虚线框外。</a:t>
            </a:r>
            <a:endParaRPr lang="en-US" altLang="zh-CN" sz="2400" b="1" kern="0" dirty="0" smtClean="0">
              <a:latin typeface="Arial"/>
              <a:ea typeface="黑体" pitchFamily="2" charset="-122"/>
            </a:endParaRP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1" y="836712"/>
            <a:ext cx="8606657" cy="907941"/>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嵌入式硬件构件的电路原理图设计简明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规则</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．中间构件设计</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规则</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图片 8"/>
          <p:cNvPicPr/>
          <p:nvPr/>
        </p:nvPicPr>
        <p:blipFill rotWithShape="1">
          <a:blip r:embed="rId2" cstate="print">
            <a:extLst>
              <a:ext uri="{28A0092B-C50C-407E-A947-70E740481C1C}">
                <a14:useLocalDpi xmlns:a14="http://schemas.microsoft.com/office/drawing/2010/main"/>
              </a:ext>
            </a:extLst>
          </a:blip>
          <a:srcRect l="-5007" t="-4314" r="50908" b="4314"/>
          <a:stretch/>
        </p:blipFill>
        <p:spPr bwMode="auto">
          <a:xfrm>
            <a:off x="501252" y="3068960"/>
            <a:ext cx="7599140" cy="3513407"/>
          </a:xfrm>
          <a:prstGeom prst="rect">
            <a:avLst/>
          </a:prstGeom>
          <a:noFill/>
          <a:ln w="9525">
            <a:noFill/>
            <a:miter lim="800000"/>
            <a:headEnd/>
            <a:tailEnd/>
          </a:ln>
        </p:spPr>
      </p:pic>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4244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12</a:t>
            </a:fld>
            <a:endParaRPr lang="en-US" altLang="zh-CN"/>
          </a:p>
        </p:txBody>
      </p:sp>
      <p:sp>
        <p:nvSpPr>
          <p:cNvPr id="4" name="矩形 3"/>
          <p:cNvSpPr/>
          <p:nvPr/>
        </p:nvSpPr>
        <p:spPr>
          <a:xfrm>
            <a:off x="107504" y="1700808"/>
            <a:ext cx="8856984" cy="498598"/>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latin typeface="Arial"/>
                <a:ea typeface="黑体" pitchFamily="2" charset="-122"/>
              </a:rPr>
              <a:t>需</a:t>
            </a:r>
            <a:r>
              <a:rPr lang="zh-CN" altLang="en-US" sz="2400" b="1" kern="0" dirty="0">
                <a:latin typeface="Arial"/>
                <a:ea typeface="黑体" pitchFamily="2" charset="-122"/>
              </a:rPr>
              <a:t>考虑的问题是：“</a:t>
            </a:r>
            <a:r>
              <a:rPr lang="zh-CN" altLang="en-US" sz="2400" b="1" kern="0" dirty="0">
                <a:solidFill>
                  <a:srgbClr val="000099"/>
                </a:solidFill>
                <a:latin typeface="Arial"/>
                <a:ea typeface="黑体" pitchFamily="2" charset="-122"/>
              </a:rPr>
              <a:t>终端构件需要什么信号才能工作？</a:t>
            </a:r>
            <a:r>
              <a:rPr lang="zh-CN" altLang="en-US" sz="2400" b="1" kern="0" dirty="0">
                <a:latin typeface="Arial"/>
                <a:ea typeface="黑体" pitchFamily="2" charset="-122"/>
              </a:rPr>
              <a:t>”。</a:t>
            </a:r>
            <a:endParaRPr lang="en-US" altLang="zh-CN" sz="2400" b="1" kern="0" dirty="0" smtClean="0">
              <a:latin typeface="Arial"/>
              <a:ea typeface="黑体" pitchFamily="2" charset="-122"/>
            </a:endParaRP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1" y="836712"/>
            <a:ext cx="8606657" cy="907941"/>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嵌入式硬件构件的电路原理图设计简明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规则</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．终端构件设计规则</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p:nvPr/>
        </p:nvPicPr>
        <p:blipFill rotWithShape="1">
          <a:blip r:embed="rId2">
            <a:extLst>
              <a:ext uri="{28A0092B-C50C-407E-A947-70E740481C1C}">
                <a14:useLocalDpi xmlns:a14="http://schemas.microsoft.com/office/drawing/2010/main" val="0"/>
              </a:ext>
            </a:extLst>
          </a:blip>
          <a:srcRect r="43827"/>
          <a:stretch/>
        </p:blipFill>
        <p:spPr bwMode="auto">
          <a:xfrm>
            <a:off x="3095836" y="2334577"/>
            <a:ext cx="5652628" cy="4190767"/>
          </a:xfrm>
          <a:prstGeom prst="rect">
            <a:avLst/>
          </a:prstGeom>
          <a:noFill/>
        </p:spPr>
      </p:pic>
      <p:sp>
        <p:nvSpPr>
          <p:cNvPr id="3" name="矩形 2"/>
          <p:cNvSpPr/>
          <p:nvPr/>
        </p:nvSpPr>
        <p:spPr>
          <a:xfrm>
            <a:off x="198387" y="2204864"/>
            <a:ext cx="2789437" cy="4515788"/>
          </a:xfrm>
          <a:prstGeom prst="rect">
            <a:avLst/>
          </a:prstGeom>
        </p:spPr>
        <p:txBody>
          <a:bodyPr wrap="square">
            <a:spAutoFit/>
          </a:bodyPr>
          <a:lstStyle/>
          <a:p>
            <a:pPr>
              <a:lnSpc>
                <a:spcPct val="110000"/>
              </a:lnSpc>
            </a:pPr>
            <a:r>
              <a:rPr lang="zh-CN" altLang="en-US" sz="2200" b="1" dirty="0" smtClean="0">
                <a:latin typeface="黑体" panose="02010609060101010101" pitchFamily="49" charset="-122"/>
                <a:ea typeface="黑体" panose="02010609060101010101" pitchFamily="49" charset="-122"/>
              </a:rPr>
              <a:t>  这样</a:t>
            </a:r>
            <a:r>
              <a:rPr lang="zh-CN" altLang="en-US" sz="2200" b="1" dirty="0">
                <a:latin typeface="黑体" panose="02010609060101010101" pitchFamily="49" charset="-122"/>
                <a:ea typeface="黑体" panose="02010609060101010101" pitchFamily="49" charset="-122"/>
              </a:rPr>
              <a:t>在设计一个原理图时，对于核心构件，在应用到具体的系统中时，不必作任何改动。对于中间构件和终端构件，在应用到具体的系统中时，仅需为需求接口添加接口网标，在不同的系统中，接口网标名称不同，但构件实体内部完全相同。</a:t>
            </a:r>
          </a:p>
        </p:txBody>
      </p:sp>
    </p:spTree>
    <p:extLst>
      <p:ext uri="{BB962C8B-B14F-4D97-AF65-F5344CB8AC3E}">
        <p14:creationId xmlns:p14="http://schemas.microsoft.com/office/powerpoint/2010/main" val="649826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13</a:t>
            </a:fld>
            <a:endParaRPr lang="en-US" altLang="zh-CN"/>
          </a:p>
        </p:txBody>
      </p:sp>
      <p:sp>
        <p:nvSpPr>
          <p:cNvPr id="4" name="矩形 3"/>
          <p:cNvSpPr/>
          <p:nvPr/>
        </p:nvSpPr>
        <p:spPr>
          <a:xfrm>
            <a:off x="145195" y="1493607"/>
            <a:ext cx="8856984" cy="4539704"/>
          </a:xfrm>
          <a:prstGeom prst="rect">
            <a:avLst/>
          </a:prstGeom>
        </p:spPr>
        <p:txBody>
          <a:bodyPr wrap="square">
            <a:spAutoFit/>
          </a:bodyPr>
          <a:lstStyle/>
          <a:p>
            <a:pPr lvl="0" algn="just" eaLnBrk="0" hangingPunct="0">
              <a:lnSpc>
                <a:spcPct val="110000"/>
              </a:lnSpc>
              <a:spcBef>
                <a:spcPts val="600"/>
              </a:spcBef>
              <a:buClr>
                <a:srgbClr val="00007D"/>
              </a:buClr>
              <a:buSzPct val="75000"/>
              <a:defRPr/>
            </a:pPr>
            <a:r>
              <a:rPr lang="en-US" altLang="zh-CN" sz="2400" b="1" kern="0" dirty="0">
                <a:solidFill>
                  <a:schemeClr val="bg2"/>
                </a:solidFill>
                <a:latin typeface="Arial"/>
                <a:ea typeface="黑体" pitchFamily="2" charset="-122"/>
              </a:rPr>
              <a:t>5</a:t>
            </a:r>
            <a:r>
              <a:rPr lang="zh-CN" altLang="en-US" sz="2400" b="1" kern="0" dirty="0">
                <a:solidFill>
                  <a:schemeClr val="bg2"/>
                </a:solidFill>
                <a:latin typeface="Arial"/>
                <a:ea typeface="黑体" pitchFamily="2" charset="-122"/>
              </a:rPr>
              <a:t>．使用硬件构件组装系统的方法</a:t>
            </a: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latin typeface="Arial"/>
                <a:ea typeface="黑体" pitchFamily="2" charset="-122"/>
              </a:rPr>
              <a:t>对于</a:t>
            </a:r>
            <a:r>
              <a:rPr lang="zh-CN" altLang="en-US" sz="2400" b="1" kern="0" dirty="0">
                <a:latin typeface="Arial"/>
                <a:ea typeface="黑体" pitchFamily="2" charset="-122"/>
              </a:rPr>
              <a:t>核心构件，在应用到具体的系统中时，不必作任何改动。具有相同</a:t>
            </a:r>
            <a:r>
              <a:rPr lang="en-US" altLang="zh-CN" sz="2400" b="1" kern="0" dirty="0">
                <a:latin typeface="Arial"/>
                <a:ea typeface="黑体" pitchFamily="2" charset="-122"/>
              </a:rPr>
              <a:t>MCU</a:t>
            </a:r>
            <a:r>
              <a:rPr lang="zh-CN" altLang="en-US" sz="2400" b="1" kern="0" dirty="0">
                <a:latin typeface="Arial"/>
                <a:ea typeface="黑体" pitchFamily="2" charset="-122"/>
              </a:rPr>
              <a:t>的应用系统，其核心构件完全相同。对于中间构件和终端构件，在应用到具体的系统中时，仅需为需求接口添加接口网标，在不同的系统中，接口网标名称不同，但构件实体内部完全相同。</a:t>
            </a: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使用硬件构件化思想设计嵌入式硬件系统的过程与步骤是：</a:t>
            </a:r>
          </a:p>
          <a:p>
            <a:pPr lvl="0" algn="just" eaLnBrk="0" hangingPunct="0">
              <a:lnSpc>
                <a:spcPct val="110000"/>
              </a:lnSpc>
              <a:spcBef>
                <a:spcPts val="600"/>
              </a:spcBef>
              <a:buClr>
                <a:srgbClr val="00007D"/>
              </a:buClr>
              <a:buSzPct val="75000"/>
              <a:defRPr/>
            </a:pPr>
            <a:r>
              <a:rPr lang="zh-CN" altLang="en-US" sz="2400" b="1" kern="0" dirty="0">
                <a:latin typeface="Arial"/>
                <a:ea typeface="黑体" pitchFamily="2" charset="-122"/>
              </a:rPr>
              <a:t>（</a:t>
            </a:r>
            <a:r>
              <a:rPr lang="en-US" altLang="zh-CN" sz="2400" b="1" kern="0" dirty="0">
                <a:latin typeface="Arial"/>
                <a:ea typeface="黑体" pitchFamily="2" charset="-122"/>
              </a:rPr>
              <a:t>1</a:t>
            </a:r>
            <a:r>
              <a:rPr lang="zh-CN" altLang="en-US" sz="2400" b="1" kern="0" dirty="0">
                <a:latin typeface="Arial"/>
                <a:ea typeface="黑体" pitchFamily="2" charset="-122"/>
              </a:rPr>
              <a:t>）根据系统的功能划分出若干个硬件构件。</a:t>
            </a:r>
          </a:p>
          <a:p>
            <a:pPr lvl="0" algn="just" eaLnBrk="0" hangingPunct="0">
              <a:lnSpc>
                <a:spcPct val="110000"/>
              </a:lnSpc>
              <a:spcBef>
                <a:spcPts val="600"/>
              </a:spcBef>
              <a:buClr>
                <a:srgbClr val="00007D"/>
              </a:buClr>
              <a:buSzPct val="75000"/>
              <a:defRPr/>
            </a:pPr>
            <a:r>
              <a:rPr lang="zh-CN" altLang="en-US" sz="2400" b="1" kern="0" dirty="0">
                <a:latin typeface="Arial"/>
                <a:ea typeface="黑体" pitchFamily="2" charset="-122"/>
              </a:rPr>
              <a:t>（</a:t>
            </a:r>
            <a:r>
              <a:rPr lang="en-US" altLang="zh-CN" sz="2400" b="1" kern="0" dirty="0">
                <a:latin typeface="Arial"/>
                <a:ea typeface="黑体" pitchFamily="2" charset="-122"/>
              </a:rPr>
              <a:t>2</a:t>
            </a:r>
            <a:r>
              <a:rPr lang="zh-CN" altLang="en-US" sz="2400" b="1" kern="0" dirty="0">
                <a:latin typeface="Arial"/>
                <a:ea typeface="黑体" pitchFamily="2" charset="-122"/>
              </a:rPr>
              <a:t>）将所有硬件构件原理图“组装”在一起。</a:t>
            </a:r>
          </a:p>
          <a:p>
            <a:pPr lvl="0" algn="just" eaLnBrk="0" hangingPunct="0">
              <a:lnSpc>
                <a:spcPct val="110000"/>
              </a:lnSpc>
              <a:spcBef>
                <a:spcPts val="600"/>
              </a:spcBef>
              <a:buClr>
                <a:srgbClr val="00007D"/>
              </a:buClr>
              <a:buSzPct val="75000"/>
              <a:defRPr/>
            </a:pPr>
            <a:r>
              <a:rPr lang="zh-CN" altLang="en-US" sz="2400" b="1" kern="0" dirty="0">
                <a:latin typeface="Arial"/>
                <a:ea typeface="黑体" pitchFamily="2" charset="-122"/>
              </a:rPr>
              <a:t>（</a:t>
            </a:r>
            <a:r>
              <a:rPr lang="en-US" altLang="zh-CN" sz="2400" b="1" kern="0" dirty="0">
                <a:latin typeface="Arial"/>
                <a:ea typeface="黑体" pitchFamily="2" charset="-122"/>
              </a:rPr>
              <a:t>3</a:t>
            </a:r>
            <a:r>
              <a:rPr lang="zh-CN" altLang="en-US" sz="2400" b="1" kern="0" dirty="0">
                <a:latin typeface="Arial"/>
                <a:ea typeface="黑体" pitchFamily="2" charset="-122"/>
              </a:rPr>
              <a:t>）为中间构件和终端构件添加接口网标</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1"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嵌入式硬件构件的电路原理图设计简明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规则</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5008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14</a:t>
            </a:fld>
            <a:endParaRPr lang="en-US" altLang="zh-CN"/>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79712" y="961564"/>
            <a:ext cx="1805302"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88717" y="1698526"/>
            <a:ext cx="8712968" cy="1354217"/>
          </a:xfrm>
          <a:prstGeom prst="rect">
            <a:avLst/>
          </a:prstGeom>
        </p:spPr>
        <p:txBody>
          <a:bodyPr wrap="square">
            <a:spAutoFit/>
          </a:bodyPr>
          <a:lstStyle/>
          <a:p>
            <a:pPr>
              <a:spcBef>
                <a:spcPts val="600"/>
              </a:spcBef>
            </a:pPr>
            <a:r>
              <a:rPr lang="en-US" altLang="zh-CN" sz="2400" b="1" kern="0" dirty="0" smtClean="0">
                <a:solidFill>
                  <a:srgbClr val="000099"/>
                </a:solidFill>
                <a:latin typeface="Arial"/>
                <a:ea typeface="黑体" pitchFamily="2" charset="-122"/>
              </a:rPr>
              <a:t>1</a:t>
            </a:r>
            <a:r>
              <a:rPr lang="zh-CN" altLang="en-US" sz="2400" b="1" kern="0" dirty="0" smtClean="0">
                <a:solidFill>
                  <a:srgbClr val="000099"/>
                </a:solidFill>
                <a:latin typeface="Arial"/>
                <a:ea typeface="黑体" pitchFamily="2" charset="-122"/>
              </a:rPr>
              <a:t>、什么是可</a:t>
            </a:r>
            <a:r>
              <a:rPr lang="zh-CN" altLang="en-US" sz="2400" b="1" kern="0" dirty="0">
                <a:solidFill>
                  <a:srgbClr val="000099"/>
                </a:solidFill>
                <a:latin typeface="Arial"/>
                <a:ea typeface="黑体" pitchFamily="2" charset="-122"/>
              </a:rPr>
              <a:t>重用性与可移植性。</a:t>
            </a:r>
            <a:endParaRPr lang="en-US" altLang="zh-CN" sz="2400" b="1" kern="0" dirty="0">
              <a:solidFill>
                <a:srgbClr val="000099"/>
              </a:solidFill>
              <a:latin typeface="Arial"/>
              <a:ea typeface="黑体" pitchFamily="2" charset="-122"/>
            </a:endParaRPr>
          </a:p>
          <a:p>
            <a:pPr>
              <a:spcBef>
                <a:spcPts val="1200"/>
              </a:spcBef>
            </a:pPr>
            <a:r>
              <a:rPr lang="en-US" altLang="zh-CN" sz="2400" b="1" kern="0" dirty="0" smtClean="0">
                <a:solidFill>
                  <a:srgbClr val="000099"/>
                </a:solidFill>
                <a:latin typeface="Arial"/>
                <a:ea typeface="黑体" pitchFamily="2" charset="-122"/>
              </a:rPr>
              <a:t>2</a:t>
            </a:r>
            <a:r>
              <a:rPr lang="zh-CN" altLang="en-US" sz="2400" b="1" kern="0" dirty="0" smtClean="0">
                <a:solidFill>
                  <a:srgbClr val="000099"/>
                </a:solidFill>
                <a:latin typeface="Arial"/>
                <a:ea typeface="黑体" pitchFamily="2" charset="-122"/>
              </a:rPr>
              <a:t>、说明在设计核心</a:t>
            </a:r>
            <a:r>
              <a:rPr lang="zh-CN" altLang="en-US" sz="2400" b="1" kern="0" dirty="0">
                <a:solidFill>
                  <a:srgbClr val="000099"/>
                </a:solidFill>
                <a:latin typeface="Arial"/>
                <a:ea typeface="黑体" pitchFamily="2" charset="-122"/>
              </a:rPr>
              <a:t>构件、中间构件和终端</a:t>
            </a:r>
            <a:r>
              <a:rPr lang="zh-CN" altLang="en-US" sz="2400" b="1" kern="0" dirty="0" smtClean="0">
                <a:solidFill>
                  <a:srgbClr val="000099"/>
                </a:solidFill>
                <a:latin typeface="Arial"/>
                <a:ea typeface="黑体" pitchFamily="2" charset="-122"/>
              </a:rPr>
              <a:t>构件的接口时，各构件只需提供什么接口（供给</a:t>
            </a:r>
            <a:r>
              <a:rPr lang="zh-CN" altLang="en-US" sz="2400" b="1" kern="0" dirty="0">
                <a:solidFill>
                  <a:srgbClr val="000099"/>
                </a:solidFill>
                <a:latin typeface="Arial"/>
                <a:ea typeface="黑体" pitchFamily="2" charset="-122"/>
              </a:rPr>
              <a:t>接口和需求接口</a:t>
            </a:r>
            <a:r>
              <a:rPr lang="zh-CN" altLang="en-US" sz="2400" b="1" kern="0" dirty="0" smtClean="0">
                <a:solidFill>
                  <a:srgbClr val="000099"/>
                </a:solidFill>
                <a:latin typeface="Arial"/>
                <a:ea typeface="黑体" pitchFamily="2" charset="-122"/>
              </a:rPr>
              <a:t>）？</a:t>
            </a:r>
            <a:endParaRPr lang="en-US" altLang="zh-CN" sz="2400" b="1" kern="0" dirty="0" smtClean="0">
              <a:solidFill>
                <a:srgbClr val="000099"/>
              </a:solidFill>
              <a:latin typeface="Arial"/>
              <a:ea typeface="黑体" pitchFamily="2" charset="-122"/>
            </a:endParaRPr>
          </a:p>
        </p:txBody>
      </p:sp>
    </p:spTree>
    <p:extLst>
      <p:ext uri="{BB962C8B-B14F-4D97-AF65-F5344CB8AC3E}">
        <p14:creationId xmlns:p14="http://schemas.microsoft.com/office/powerpoint/2010/main" val="611576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15</a:t>
            </a:fld>
            <a:endParaRPr lang="en-US" altLang="zh-CN"/>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79712" y="961564"/>
            <a:ext cx="3368230"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a:t>
            </a: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88717" y="1698526"/>
            <a:ext cx="8712968" cy="2954655"/>
          </a:xfrm>
          <a:prstGeom prst="rect">
            <a:avLst/>
          </a:prstGeom>
        </p:spPr>
        <p:txBody>
          <a:bodyPr wrap="square">
            <a:spAutoFit/>
          </a:bodyPr>
          <a:lstStyle/>
          <a:p>
            <a:r>
              <a:rPr lang="en-US" altLang="zh-CN" sz="2400" b="1" kern="0" dirty="0" smtClean="0">
                <a:solidFill>
                  <a:srgbClr val="000099"/>
                </a:solidFill>
                <a:latin typeface="Arial"/>
                <a:ea typeface="黑体" pitchFamily="2" charset="-122"/>
              </a:rPr>
              <a:t>1</a:t>
            </a:r>
            <a:r>
              <a:rPr lang="zh-CN" altLang="en-US" sz="2400" b="1" kern="0" dirty="0" smtClean="0">
                <a:solidFill>
                  <a:srgbClr val="000099"/>
                </a:solidFill>
                <a:latin typeface="Arial"/>
                <a:ea typeface="黑体" pitchFamily="2" charset="-122"/>
              </a:rPr>
              <a:t>、什么是可</a:t>
            </a:r>
            <a:r>
              <a:rPr lang="zh-CN" altLang="en-US" sz="2400" b="1" kern="0" dirty="0">
                <a:solidFill>
                  <a:srgbClr val="000099"/>
                </a:solidFill>
                <a:latin typeface="Arial"/>
                <a:ea typeface="黑体" pitchFamily="2" charset="-122"/>
              </a:rPr>
              <a:t>重用性与可移植性。</a:t>
            </a:r>
            <a:endParaRPr lang="en-US" altLang="zh-CN" sz="2400" b="1" kern="0" dirty="0">
              <a:solidFill>
                <a:srgbClr val="000099"/>
              </a:solidFill>
              <a:latin typeface="Arial"/>
              <a:ea typeface="黑体" pitchFamily="2" charset="-122"/>
            </a:endParaRPr>
          </a:p>
          <a:p>
            <a:r>
              <a:rPr lang="zh-CN" altLang="en-US" sz="2400" b="1" kern="0" dirty="0">
                <a:solidFill>
                  <a:srgbClr val="000099"/>
                </a:solidFill>
                <a:latin typeface="Arial"/>
                <a:ea typeface="黑体" pitchFamily="2" charset="-122"/>
              </a:rPr>
              <a:t>答：</a:t>
            </a:r>
            <a:r>
              <a:rPr lang="zh-CN" altLang="en-US" sz="2400" b="1" kern="0" dirty="0">
                <a:latin typeface="Arial"/>
                <a:ea typeface="黑体" pitchFamily="2" charset="-122"/>
              </a:rPr>
              <a:t>可重用</a:t>
            </a:r>
            <a:r>
              <a:rPr lang="zh-CN" altLang="en-US" sz="2400" b="1" kern="0" dirty="0" smtClean="0">
                <a:latin typeface="Arial"/>
                <a:ea typeface="黑体" pitchFamily="2" charset="-122"/>
              </a:rPr>
              <a:t>性是利用</a:t>
            </a:r>
            <a:r>
              <a:rPr lang="zh-CN" altLang="en-US" sz="2400" b="1" kern="0" dirty="0">
                <a:latin typeface="Arial"/>
                <a:ea typeface="黑体" pitchFamily="2" charset="-122"/>
              </a:rPr>
              <a:t>标准化</a:t>
            </a:r>
            <a:r>
              <a:rPr lang="zh-CN" altLang="en-US" sz="2400" b="1" kern="0" dirty="0" smtClean="0">
                <a:latin typeface="Arial"/>
                <a:ea typeface="黑体" pitchFamily="2" charset="-122"/>
              </a:rPr>
              <a:t>的模块</a:t>
            </a:r>
            <a:r>
              <a:rPr lang="zh-CN" altLang="en-US" sz="2400" b="1" kern="0" dirty="0">
                <a:latin typeface="Arial"/>
                <a:ea typeface="黑体" pitchFamily="2" charset="-122"/>
              </a:rPr>
              <a:t>快速构建特定的应用</a:t>
            </a:r>
            <a:r>
              <a:rPr lang="zh-CN" altLang="en-US" sz="2400" b="1" kern="0" dirty="0" smtClean="0">
                <a:latin typeface="Arial"/>
                <a:ea typeface="黑体" pitchFamily="2" charset="-122"/>
              </a:rPr>
              <a:t>系统。</a:t>
            </a:r>
            <a:endParaRPr lang="en-US" altLang="zh-CN" sz="2400" b="1" kern="0" dirty="0">
              <a:latin typeface="Arial"/>
              <a:ea typeface="黑体" pitchFamily="2" charset="-122"/>
            </a:endParaRPr>
          </a:p>
          <a:p>
            <a:r>
              <a:rPr lang="zh-CN" altLang="en-US" sz="2400" b="1" kern="0" dirty="0" smtClean="0">
                <a:latin typeface="Arial"/>
                <a:ea typeface="黑体" pitchFamily="2" charset="-122"/>
              </a:rPr>
              <a:t>可移植性指从</a:t>
            </a:r>
            <a:r>
              <a:rPr lang="zh-CN" altLang="en-US" sz="2400" b="1" kern="0" dirty="0">
                <a:latin typeface="Arial"/>
                <a:ea typeface="黑体" pitchFamily="2" charset="-122"/>
              </a:rPr>
              <a:t>某一环境转移到另一环境下的难易程度。</a:t>
            </a:r>
            <a:endParaRPr lang="en-US" altLang="zh-CN" sz="2400" b="1" kern="0" dirty="0">
              <a:latin typeface="Arial"/>
              <a:ea typeface="黑体" pitchFamily="2" charset="-122"/>
            </a:endParaRPr>
          </a:p>
          <a:p>
            <a:endParaRPr lang="en-US" altLang="zh-CN" dirty="0"/>
          </a:p>
          <a:p>
            <a:r>
              <a:rPr lang="en-US" altLang="zh-CN" sz="2400" b="1" kern="0" dirty="0">
                <a:solidFill>
                  <a:srgbClr val="000099"/>
                </a:solidFill>
                <a:latin typeface="Arial"/>
                <a:ea typeface="黑体" pitchFamily="2" charset="-122"/>
              </a:rPr>
              <a:t>2</a:t>
            </a:r>
            <a:r>
              <a:rPr lang="zh-CN" altLang="en-US" sz="2400" b="1" kern="0" dirty="0" smtClean="0">
                <a:solidFill>
                  <a:srgbClr val="000099"/>
                </a:solidFill>
                <a:latin typeface="Arial"/>
                <a:ea typeface="黑体" pitchFamily="2" charset="-122"/>
              </a:rPr>
              <a:t>、说明在设计核心</a:t>
            </a:r>
            <a:r>
              <a:rPr lang="zh-CN" altLang="en-US" sz="2400" b="1" kern="0" dirty="0">
                <a:solidFill>
                  <a:srgbClr val="000099"/>
                </a:solidFill>
                <a:latin typeface="Arial"/>
                <a:ea typeface="黑体" pitchFamily="2" charset="-122"/>
              </a:rPr>
              <a:t>构件、中间构件和终端</a:t>
            </a:r>
            <a:r>
              <a:rPr lang="zh-CN" altLang="en-US" sz="2400" b="1" kern="0" dirty="0" smtClean="0">
                <a:solidFill>
                  <a:srgbClr val="000099"/>
                </a:solidFill>
                <a:latin typeface="Arial"/>
                <a:ea typeface="黑体" pitchFamily="2" charset="-122"/>
              </a:rPr>
              <a:t>构件的接口时，各构件只需提供什么接口（供给</a:t>
            </a:r>
            <a:r>
              <a:rPr lang="zh-CN" altLang="en-US" sz="2400" b="1" kern="0" dirty="0">
                <a:solidFill>
                  <a:srgbClr val="000099"/>
                </a:solidFill>
                <a:latin typeface="Arial"/>
                <a:ea typeface="黑体" pitchFamily="2" charset="-122"/>
              </a:rPr>
              <a:t>接口和需求接口</a:t>
            </a:r>
            <a:r>
              <a:rPr lang="zh-CN" altLang="en-US" sz="2400" b="1" kern="0" dirty="0" smtClean="0">
                <a:solidFill>
                  <a:srgbClr val="000099"/>
                </a:solidFill>
                <a:latin typeface="Arial"/>
                <a:ea typeface="黑体" pitchFamily="2" charset="-122"/>
              </a:rPr>
              <a:t>）？</a:t>
            </a:r>
            <a:endParaRPr lang="en-US" altLang="zh-CN" sz="2400" b="1" kern="0" dirty="0" smtClean="0">
              <a:solidFill>
                <a:srgbClr val="000099"/>
              </a:solidFill>
              <a:latin typeface="Arial"/>
              <a:ea typeface="黑体" pitchFamily="2" charset="-122"/>
            </a:endParaRPr>
          </a:p>
          <a:p>
            <a:r>
              <a:rPr lang="zh-CN" altLang="en-US" sz="2400" b="1" kern="0" dirty="0">
                <a:solidFill>
                  <a:srgbClr val="000099"/>
                </a:solidFill>
                <a:latin typeface="Arial"/>
                <a:ea typeface="黑体" pitchFamily="2" charset="-122"/>
              </a:rPr>
              <a:t>答：</a:t>
            </a:r>
            <a:r>
              <a:rPr lang="zh-CN" altLang="en-US" sz="2400" b="1" kern="0" dirty="0">
                <a:latin typeface="Arial"/>
                <a:ea typeface="黑体" pitchFamily="2" charset="-122"/>
              </a:rPr>
              <a:t>核心构件</a:t>
            </a:r>
            <a:r>
              <a:rPr lang="zh-CN" altLang="en-US" sz="2400" b="1" kern="0" dirty="0" smtClean="0">
                <a:latin typeface="Arial"/>
                <a:ea typeface="黑体" pitchFamily="2" charset="-122"/>
              </a:rPr>
              <a:t>只有供给</a:t>
            </a:r>
            <a:r>
              <a:rPr lang="zh-CN" altLang="en-US" sz="2400" b="1" kern="0" dirty="0">
                <a:latin typeface="Arial"/>
                <a:ea typeface="黑体" pitchFamily="2" charset="-122"/>
              </a:rPr>
              <a:t>接口，没有需求接口。中间构件既有需求接口又有供给接口。终端构件只有需求</a:t>
            </a:r>
            <a:r>
              <a:rPr lang="zh-CN" altLang="en-US" sz="2400" b="1" kern="0" dirty="0" smtClean="0">
                <a:latin typeface="Arial"/>
                <a:ea typeface="黑体" pitchFamily="2" charset="-122"/>
              </a:rPr>
              <a:t>接口。</a:t>
            </a:r>
            <a:endParaRPr lang="zh-CN" altLang="en-US" sz="2400" b="1" kern="0" dirty="0">
              <a:solidFill>
                <a:srgbClr val="000099"/>
              </a:solidFill>
              <a:latin typeface="Arial"/>
              <a:ea typeface="黑体" pitchFamily="2" charset="-122"/>
            </a:endParaRPr>
          </a:p>
        </p:txBody>
      </p:sp>
    </p:spTree>
    <p:extLst>
      <p:ext uri="{BB962C8B-B14F-4D97-AF65-F5344CB8AC3E}">
        <p14:creationId xmlns:p14="http://schemas.microsoft.com/office/powerpoint/2010/main" val="3744189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16</a:t>
            </a:fld>
            <a:endParaRPr lang="en-US" altLang="zh-CN"/>
          </a:p>
        </p:txBody>
      </p:sp>
      <p:sp>
        <p:nvSpPr>
          <p:cNvPr id="4" name="矩形 3"/>
          <p:cNvSpPr/>
          <p:nvPr/>
        </p:nvSpPr>
        <p:spPr>
          <a:xfrm>
            <a:off x="107504" y="1326189"/>
            <a:ext cx="4680520" cy="2606867"/>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solidFill>
                  <a:srgbClr val="000099"/>
                </a:solidFill>
                <a:latin typeface="Arial"/>
                <a:ea typeface="黑体" pitchFamily="2" charset="-122"/>
              </a:rPr>
              <a:t>构件</a:t>
            </a:r>
            <a:r>
              <a:rPr lang="en-US" altLang="zh-CN" sz="2400" b="1" kern="0" dirty="0">
                <a:latin typeface="Arial"/>
                <a:ea typeface="黑体" pitchFamily="2" charset="-122"/>
              </a:rPr>
              <a:t>(</a:t>
            </a:r>
            <a:r>
              <a:rPr lang="en-US" altLang="zh-CN" sz="2400" b="1" kern="0" dirty="0" smtClean="0">
                <a:latin typeface="Arial"/>
                <a:ea typeface="黑体" pitchFamily="2" charset="-122"/>
              </a:rPr>
              <a:t>Component)</a:t>
            </a:r>
            <a:r>
              <a:rPr lang="zh-CN" altLang="en-US" sz="2400" b="1" kern="0" dirty="0" smtClean="0">
                <a:latin typeface="Arial"/>
                <a:ea typeface="黑体" pitchFamily="2" charset="-122"/>
              </a:rPr>
              <a:t>是</a:t>
            </a:r>
            <a:r>
              <a:rPr lang="zh-CN" altLang="en-US" sz="2400" b="1" kern="0" dirty="0">
                <a:latin typeface="Arial"/>
                <a:ea typeface="黑体" pitchFamily="2" charset="-122"/>
              </a:rPr>
              <a:t>可重用的实体，它包含了合乎规范的接口和功能实现，能够被独立部署和被第三方组装 </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latin typeface="Arial"/>
                <a:ea typeface="黑体" pitchFamily="2" charset="-122"/>
              </a:rPr>
              <a:t>如右图所示的计算机部件中，各部件都具有规范的接口。</a:t>
            </a:r>
            <a:endParaRPr lang="en-US" altLang="zh-CN" sz="2400" b="1" kern="0" dirty="0" smtClean="0">
              <a:latin typeface="Arial"/>
              <a:ea typeface="黑体" pitchFamily="2" charset="-122"/>
            </a:endParaRPr>
          </a:p>
        </p:txBody>
      </p:sp>
      <p:sp>
        <p:nvSpPr>
          <p:cNvPr id="8" name="矩形 7"/>
          <p:cNvSpPr/>
          <p:nvPr/>
        </p:nvSpPr>
        <p:spPr>
          <a:xfrm>
            <a:off x="611560" y="251937"/>
            <a:ext cx="7948010"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5.2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底层驱动构件的概念与层次模型</a:t>
            </a:r>
          </a:p>
        </p:txBody>
      </p:sp>
      <p:sp>
        <p:nvSpPr>
          <p:cNvPr id="2" name="矩形 1"/>
          <p:cNvSpPr/>
          <p:nvPr/>
        </p:nvSpPr>
        <p:spPr>
          <a:xfrm>
            <a:off x="179511"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5.2.1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底层驱动构件的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概念</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6394"/>
          <a:stretch/>
        </p:blipFill>
        <p:spPr>
          <a:xfrm>
            <a:off x="5061058" y="929853"/>
            <a:ext cx="4022303" cy="3815661"/>
          </a:xfrm>
          <a:prstGeom prst="rect">
            <a:avLst/>
          </a:prstGeom>
        </p:spPr>
      </p:pic>
      <p:pic>
        <p:nvPicPr>
          <p:cNvPr id="5122" name="Picture 2" descr="http://bbs1.people.com.cn/postImages/F6/71/88/31/13613443011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35" y="4159919"/>
            <a:ext cx="4853123" cy="239016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276110" y="5321591"/>
            <a:ext cx="3504873" cy="904863"/>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solidFill>
                  <a:srgbClr val="000000"/>
                </a:solidFill>
                <a:latin typeface="Arial"/>
                <a:ea typeface="黑体" pitchFamily="2" charset="-122"/>
              </a:rPr>
              <a:t>如</a:t>
            </a:r>
            <a:r>
              <a:rPr lang="zh-CN" altLang="en-US" sz="2400" b="1" kern="0" dirty="0">
                <a:solidFill>
                  <a:srgbClr val="000000"/>
                </a:solidFill>
                <a:latin typeface="Arial"/>
                <a:ea typeface="黑体" pitchFamily="2" charset="-122"/>
              </a:rPr>
              <a:t>左</a:t>
            </a:r>
            <a:r>
              <a:rPr lang="zh-CN" altLang="en-US" sz="2400" b="1" kern="0" dirty="0" smtClean="0">
                <a:solidFill>
                  <a:srgbClr val="000000"/>
                </a:solidFill>
                <a:latin typeface="Arial"/>
                <a:ea typeface="黑体" pitchFamily="2" charset="-122"/>
              </a:rPr>
              <a:t>图中的建筑所用的预制板、砖块等。</a:t>
            </a:r>
            <a:endParaRPr lang="en-US" altLang="zh-CN" sz="24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1923847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17</a:t>
            </a:fld>
            <a:endParaRPr lang="en-US" altLang="zh-CN"/>
          </a:p>
        </p:txBody>
      </p:sp>
      <p:sp>
        <p:nvSpPr>
          <p:cNvPr id="4" name="矩形 3"/>
          <p:cNvSpPr/>
          <p:nvPr/>
        </p:nvSpPr>
        <p:spPr>
          <a:xfrm>
            <a:off x="39464" y="1478506"/>
            <a:ext cx="5329213" cy="4542782"/>
          </a:xfrm>
          <a:prstGeom prst="rect">
            <a:avLst/>
          </a:prstGeom>
        </p:spPr>
        <p:txBody>
          <a:bodyPr wrap="square">
            <a:spAutoFit/>
          </a:bodyPr>
          <a:lstStyle/>
          <a:p>
            <a:pPr marL="342900" lvl="0" indent="-342900"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solidFill>
                  <a:srgbClr val="000099"/>
                </a:solidFill>
                <a:latin typeface="Arial"/>
                <a:ea typeface="黑体" pitchFamily="2" charset="-122"/>
              </a:rPr>
              <a:t>软件</a:t>
            </a:r>
            <a:r>
              <a:rPr lang="zh-CN" altLang="en-US" sz="2400" b="1" kern="0" dirty="0" smtClean="0">
                <a:solidFill>
                  <a:srgbClr val="000099"/>
                </a:solidFill>
                <a:latin typeface="Arial"/>
                <a:ea typeface="黑体" pitchFamily="2" charset="-122"/>
              </a:rPr>
              <a:t>构件</a:t>
            </a:r>
            <a:r>
              <a:rPr lang="en-US" altLang="zh-CN" sz="2400" b="1" kern="0" dirty="0" smtClean="0">
                <a:latin typeface="Arial"/>
                <a:ea typeface="黑体" pitchFamily="2" charset="-122"/>
              </a:rPr>
              <a:t>(Software Component)</a:t>
            </a:r>
            <a:r>
              <a:rPr lang="zh-CN" altLang="en-US" sz="2400" b="1" kern="0" dirty="0" smtClean="0">
                <a:latin typeface="Arial"/>
                <a:ea typeface="黑体" pitchFamily="2" charset="-122"/>
              </a:rPr>
              <a:t>是</a:t>
            </a:r>
            <a:r>
              <a:rPr lang="zh-CN" altLang="en-US" sz="2400" b="1" kern="0" dirty="0">
                <a:latin typeface="Arial"/>
                <a:ea typeface="黑体" pitchFamily="2" charset="-122"/>
              </a:rPr>
              <a:t>指，在软件系统中具有相对独立功能、可以明确辨识构件实体</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a:p>
            <a:pPr marL="342900" lvl="0" indent="-342900">
              <a:lnSpc>
                <a:spcPct val="125000"/>
              </a:lnSpc>
              <a:buClr>
                <a:srgbClr val="000099"/>
              </a:buClr>
              <a:buSzPct val="80000"/>
              <a:buFont typeface="Wingdings" panose="05000000000000000000" pitchFamily="2" charset="2"/>
              <a:buChar char="l"/>
            </a:pPr>
            <a:r>
              <a:rPr lang="zh-CN" altLang="en-US" sz="2400" b="1" kern="0" dirty="0" smtClean="0">
                <a:latin typeface="Arial"/>
                <a:ea typeface="黑体" pitchFamily="2" charset="-122"/>
              </a:rPr>
              <a:t>如右图所示的</a:t>
            </a:r>
            <a:r>
              <a:rPr lang="en-US" altLang="zh-CN" sz="2400" b="1" kern="0" dirty="0" smtClean="0">
                <a:latin typeface="Arial"/>
                <a:ea typeface="黑体" pitchFamily="2" charset="-122"/>
              </a:rPr>
              <a:t>C</a:t>
            </a:r>
            <a:r>
              <a:rPr lang="zh-CN" altLang="en-US" sz="2400" b="1" kern="0" dirty="0" smtClean="0">
                <a:latin typeface="Arial"/>
                <a:ea typeface="黑体" pitchFamily="2" charset="-122"/>
              </a:rPr>
              <a:t>语言中，</a:t>
            </a:r>
            <a:r>
              <a:rPr lang="en-US" altLang="zh-CN" sz="2400" b="1" dirty="0" smtClean="0">
                <a:solidFill>
                  <a:srgbClr val="000099"/>
                </a:solidFill>
                <a:latin typeface="Arial"/>
                <a:ea typeface="宋体"/>
              </a:rPr>
              <a:t>#</a:t>
            </a:r>
            <a:r>
              <a:rPr lang="en-US" altLang="zh-CN" sz="2400" b="1" dirty="0">
                <a:solidFill>
                  <a:srgbClr val="000099"/>
                </a:solidFill>
                <a:latin typeface="Arial"/>
                <a:ea typeface="宋体"/>
              </a:rPr>
              <a:t>include &lt;</a:t>
            </a:r>
            <a:r>
              <a:rPr lang="en-US" altLang="zh-CN" sz="2400" b="1" dirty="0" err="1">
                <a:solidFill>
                  <a:srgbClr val="000099"/>
                </a:solidFill>
                <a:latin typeface="Arial"/>
                <a:ea typeface="宋体"/>
              </a:rPr>
              <a:t>stdio.h</a:t>
            </a:r>
            <a:r>
              <a:rPr lang="en-US" altLang="zh-CN" sz="2400" b="1" dirty="0" smtClean="0">
                <a:solidFill>
                  <a:srgbClr val="000099"/>
                </a:solidFill>
                <a:latin typeface="Arial"/>
                <a:ea typeface="宋体"/>
              </a:rPr>
              <a:t>&gt;</a:t>
            </a:r>
            <a:r>
              <a:rPr lang="zh-CN" altLang="en-US" sz="2400" b="1" kern="0" dirty="0">
                <a:latin typeface="Arial"/>
                <a:ea typeface="黑体" pitchFamily="2" charset="-122"/>
              </a:rPr>
              <a:t>编译预处理命令称为文件包含命令，其作用是在编译之前把程序需要使用的关于系统定义的函数</a:t>
            </a:r>
            <a:r>
              <a:rPr lang="en-US" altLang="zh-CN" sz="2400" b="1" kern="0" dirty="0" err="1">
                <a:solidFill>
                  <a:srgbClr val="000099"/>
                </a:solidFill>
                <a:latin typeface="Arial"/>
                <a:ea typeface="黑体" pitchFamily="2" charset="-122"/>
              </a:rPr>
              <a:t>printf</a:t>
            </a:r>
            <a:r>
              <a:rPr lang="zh-CN" altLang="en-US" sz="2400" b="1" kern="0" dirty="0">
                <a:solidFill>
                  <a:srgbClr val="000099"/>
                </a:solidFill>
                <a:latin typeface="Arial"/>
                <a:ea typeface="黑体" pitchFamily="2" charset="-122"/>
              </a:rPr>
              <a:t>（）</a:t>
            </a:r>
            <a:r>
              <a:rPr lang="zh-CN" altLang="en-US" sz="2400" b="1" kern="0" dirty="0">
                <a:latin typeface="Arial"/>
                <a:ea typeface="黑体" pitchFamily="2" charset="-122"/>
              </a:rPr>
              <a:t>的一些信息文件</a:t>
            </a:r>
            <a:r>
              <a:rPr lang="en-US" altLang="zh-CN" sz="2400" b="1" kern="0" dirty="0" err="1">
                <a:solidFill>
                  <a:srgbClr val="000099"/>
                </a:solidFill>
                <a:latin typeface="Arial"/>
                <a:ea typeface="黑体" pitchFamily="2" charset="-122"/>
              </a:rPr>
              <a:t>stdio.h</a:t>
            </a:r>
            <a:r>
              <a:rPr lang="zh-CN" altLang="en-US" sz="2400" b="1" kern="0" dirty="0">
                <a:latin typeface="Arial"/>
                <a:ea typeface="黑体" pitchFamily="2" charset="-122"/>
              </a:rPr>
              <a:t>包含进来</a:t>
            </a:r>
            <a:r>
              <a:rPr lang="zh-CN" altLang="en-US" sz="2400" b="1" kern="0" dirty="0" smtClean="0">
                <a:latin typeface="Arial"/>
                <a:ea typeface="黑体" pitchFamily="2" charset="-122"/>
              </a:rPr>
              <a:t>。其中的</a:t>
            </a:r>
            <a:r>
              <a:rPr lang="en-US" altLang="zh-CN" sz="2400" b="1" kern="0" dirty="0" err="1">
                <a:solidFill>
                  <a:srgbClr val="000099"/>
                </a:solidFill>
                <a:latin typeface="Arial"/>
                <a:ea typeface="黑体" pitchFamily="2" charset="-122"/>
              </a:rPr>
              <a:t>printf</a:t>
            </a:r>
            <a:r>
              <a:rPr lang="zh-CN" altLang="en-US" sz="2400" b="1" kern="0" dirty="0" smtClean="0">
                <a:solidFill>
                  <a:srgbClr val="000099"/>
                </a:solidFill>
                <a:latin typeface="Arial"/>
                <a:ea typeface="黑体" pitchFamily="2" charset="-122"/>
              </a:rPr>
              <a:t>（）</a:t>
            </a:r>
            <a:r>
              <a:rPr lang="zh-CN" altLang="en-US" sz="2400" b="1" kern="0" dirty="0" smtClean="0">
                <a:latin typeface="Arial"/>
                <a:ea typeface="黑体" pitchFamily="2" charset="-122"/>
              </a:rPr>
              <a:t>函数就是软件构件。</a:t>
            </a:r>
            <a:endParaRPr lang="en-US" altLang="zh-CN" sz="2400" b="1" kern="0" dirty="0" smtClean="0">
              <a:latin typeface="Arial"/>
              <a:ea typeface="黑体" pitchFamily="2" charset="-122"/>
            </a:endParaRPr>
          </a:p>
        </p:txBody>
      </p:sp>
      <p:sp>
        <p:nvSpPr>
          <p:cNvPr id="8" name="矩形 7"/>
          <p:cNvSpPr/>
          <p:nvPr/>
        </p:nvSpPr>
        <p:spPr>
          <a:xfrm>
            <a:off x="611560" y="251937"/>
            <a:ext cx="7948010"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5.2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底层驱动构件的概念与层次模型</a:t>
            </a:r>
          </a:p>
        </p:txBody>
      </p:sp>
      <p:sp>
        <p:nvSpPr>
          <p:cNvPr id="2" name="矩形 1"/>
          <p:cNvSpPr/>
          <p:nvPr/>
        </p:nvSpPr>
        <p:spPr>
          <a:xfrm>
            <a:off x="179511" y="879103"/>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5.2.1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底层驱动构件的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概念</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580112" y="1327471"/>
            <a:ext cx="3206056" cy="35548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25000"/>
              </a:lnSpc>
            </a:pPr>
            <a:r>
              <a:rPr lang="en-US" altLang="zh-CN" sz="2000" b="1" dirty="0">
                <a:solidFill>
                  <a:srgbClr val="000099"/>
                </a:solidFill>
              </a:rPr>
              <a:t>#include &lt;</a:t>
            </a:r>
            <a:r>
              <a:rPr lang="en-US" altLang="zh-CN" sz="2000" b="1" dirty="0" err="1">
                <a:solidFill>
                  <a:srgbClr val="000099"/>
                </a:solidFill>
              </a:rPr>
              <a:t>stdio.h</a:t>
            </a:r>
            <a:r>
              <a:rPr lang="en-US" altLang="zh-CN" sz="2000" b="1" dirty="0">
                <a:solidFill>
                  <a:srgbClr val="000099"/>
                </a:solidFill>
              </a:rPr>
              <a:t>&gt;</a:t>
            </a:r>
          </a:p>
          <a:p>
            <a:pPr>
              <a:lnSpc>
                <a:spcPct val="125000"/>
              </a:lnSpc>
            </a:pPr>
            <a:r>
              <a:rPr lang="en-US" altLang="zh-CN" sz="2000" b="1" dirty="0" err="1" smtClean="0"/>
              <a:t>int</a:t>
            </a:r>
            <a:r>
              <a:rPr lang="en-US" altLang="zh-CN" sz="2000" b="1" dirty="0" smtClean="0"/>
              <a:t> max(</a:t>
            </a:r>
            <a:r>
              <a:rPr lang="en-US" altLang="zh-CN" sz="2000" b="1" dirty="0" err="1" smtClean="0"/>
              <a:t>int,int</a:t>
            </a:r>
            <a:r>
              <a:rPr lang="en-US" altLang="zh-CN" sz="2000" b="1" dirty="0" smtClean="0"/>
              <a:t>);  </a:t>
            </a:r>
            <a:endParaRPr lang="zh-CN" altLang="en-US" sz="2000" b="1" dirty="0" smtClean="0"/>
          </a:p>
          <a:p>
            <a:pPr>
              <a:lnSpc>
                <a:spcPct val="125000"/>
              </a:lnSpc>
            </a:pPr>
            <a:r>
              <a:rPr lang="en-US" altLang="zh-CN" sz="2000" b="1" dirty="0" err="1" smtClean="0"/>
              <a:t>int</a:t>
            </a:r>
            <a:r>
              <a:rPr lang="en-US" altLang="zh-CN" sz="2000" b="1" dirty="0" smtClean="0"/>
              <a:t> main()</a:t>
            </a:r>
          </a:p>
          <a:p>
            <a:pPr>
              <a:lnSpc>
                <a:spcPct val="125000"/>
              </a:lnSpc>
            </a:pPr>
            <a:r>
              <a:rPr lang="en-US" altLang="zh-CN" sz="2000" b="1" dirty="0" smtClean="0"/>
              <a:t>{</a:t>
            </a:r>
            <a:endParaRPr lang="en-US" altLang="zh-CN" sz="2000" b="1" dirty="0"/>
          </a:p>
          <a:p>
            <a:pPr>
              <a:lnSpc>
                <a:spcPct val="125000"/>
              </a:lnSpc>
            </a:pPr>
            <a:r>
              <a:rPr lang="en-US" altLang="zh-CN" sz="2000" b="1" dirty="0"/>
              <a:t>          </a:t>
            </a:r>
            <a:r>
              <a:rPr lang="en-US" altLang="zh-CN" sz="2000" b="1" dirty="0" err="1"/>
              <a:t>int</a:t>
            </a:r>
            <a:r>
              <a:rPr lang="en-US" altLang="zh-CN" sz="2000" b="1" dirty="0"/>
              <a:t> a=1,b=2,c;</a:t>
            </a:r>
          </a:p>
          <a:p>
            <a:pPr>
              <a:lnSpc>
                <a:spcPct val="125000"/>
              </a:lnSpc>
            </a:pPr>
            <a:r>
              <a:rPr lang="en-US" altLang="zh-CN" sz="2000" b="1" dirty="0"/>
              <a:t>          c = max(</a:t>
            </a:r>
            <a:r>
              <a:rPr lang="en-US" altLang="zh-CN" sz="2000" b="1" dirty="0" err="1"/>
              <a:t>a,b</a:t>
            </a:r>
            <a:r>
              <a:rPr lang="en-US" altLang="zh-CN" sz="2000" b="1" dirty="0"/>
              <a:t>);   </a:t>
            </a:r>
            <a:endParaRPr lang="zh-CN" altLang="en-US" sz="2000" b="1" dirty="0"/>
          </a:p>
          <a:p>
            <a:pPr>
              <a:lnSpc>
                <a:spcPct val="125000"/>
              </a:lnSpc>
            </a:pPr>
            <a:r>
              <a:rPr lang="zh-CN" altLang="en-US" sz="2000" b="1" dirty="0"/>
              <a:t>          </a:t>
            </a:r>
            <a:r>
              <a:rPr lang="en-US" altLang="zh-CN" sz="2000" b="1" dirty="0" err="1"/>
              <a:t>printf</a:t>
            </a:r>
            <a:r>
              <a:rPr lang="en-US" altLang="zh-CN" sz="2000" b="1" dirty="0"/>
              <a:t>("%</a:t>
            </a:r>
            <a:r>
              <a:rPr lang="en-US" altLang="zh-CN" sz="2000" b="1" dirty="0" err="1"/>
              <a:t>d",c</a:t>
            </a:r>
            <a:r>
              <a:rPr lang="en-US" altLang="zh-CN" sz="2000" b="1" dirty="0"/>
              <a:t>);</a:t>
            </a:r>
          </a:p>
          <a:p>
            <a:pPr>
              <a:lnSpc>
                <a:spcPct val="125000"/>
              </a:lnSpc>
            </a:pPr>
            <a:r>
              <a:rPr lang="en-US" altLang="zh-CN" sz="2000" b="1" dirty="0"/>
              <a:t>          return 0;</a:t>
            </a:r>
          </a:p>
          <a:p>
            <a:pPr>
              <a:lnSpc>
                <a:spcPct val="125000"/>
              </a:lnSpc>
            </a:pPr>
            <a:r>
              <a:rPr lang="en-US" altLang="zh-CN" sz="2000" b="1" dirty="0"/>
              <a:t>}</a:t>
            </a:r>
            <a:endParaRPr lang="zh-CN" altLang="en-US" sz="2000" b="1" dirty="0"/>
          </a:p>
        </p:txBody>
      </p:sp>
      <p:cxnSp>
        <p:nvCxnSpPr>
          <p:cNvPr id="9" name="直接连接符 8"/>
          <p:cNvCxnSpPr/>
          <p:nvPr/>
        </p:nvCxnSpPr>
        <p:spPr>
          <a:xfrm>
            <a:off x="11052720" y="3645024"/>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976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18</a:t>
            </a:fld>
            <a:endParaRPr lang="en-US" altLang="zh-CN"/>
          </a:p>
        </p:txBody>
      </p:sp>
      <p:sp>
        <p:nvSpPr>
          <p:cNvPr id="4" name="矩形 3"/>
          <p:cNvSpPr/>
          <p:nvPr/>
        </p:nvSpPr>
        <p:spPr>
          <a:xfrm>
            <a:off x="53131" y="1412776"/>
            <a:ext cx="8751293" cy="4231928"/>
          </a:xfrm>
          <a:prstGeom prst="rect">
            <a:avLst/>
          </a:prstGeom>
        </p:spPr>
        <p:txBody>
          <a:bodyPr wrap="square">
            <a:spAutoFit/>
          </a:bodyPr>
          <a:lstStyle/>
          <a:p>
            <a:pPr marL="342900" lvl="0" indent="-342900"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solidFill>
                  <a:srgbClr val="000099"/>
                </a:solidFill>
                <a:latin typeface="Arial"/>
                <a:ea typeface="黑体" pitchFamily="2" charset="-122"/>
              </a:rPr>
              <a:t>嵌入式软件构件</a:t>
            </a:r>
            <a:r>
              <a:rPr lang="zh-CN" altLang="en-US" sz="2400" b="1" kern="0" dirty="0">
                <a:latin typeface="Arial"/>
                <a:ea typeface="黑体" pitchFamily="2" charset="-122"/>
              </a:rPr>
              <a:t>（</a:t>
            </a:r>
            <a:r>
              <a:rPr lang="en-US" altLang="zh-CN" sz="2400" b="1" kern="0" dirty="0">
                <a:latin typeface="Arial"/>
                <a:ea typeface="黑体" pitchFamily="2" charset="-122"/>
              </a:rPr>
              <a:t>Embedded Software Component</a:t>
            </a:r>
            <a:r>
              <a:rPr lang="zh-CN" altLang="en-US" sz="2400" b="1" kern="0" dirty="0">
                <a:latin typeface="Arial"/>
                <a:ea typeface="黑体" pitchFamily="2" charset="-122"/>
              </a:rPr>
              <a:t>）是实现一定嵌入式系统功能的一组封装的、规范的、可重用的、具有嵌入特性的软件构件单元，是组织嵌入式系统功能的基本单位</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a:p>
            <a:pPr marL="342900" lvl="0" indent="-342900" eaLnBrk="0" hangingPunct="0">
              <a:lnSpc>
                <a:spcPct val="110000"/>
              </a:lnSpc>
              <a:spcBef>
                <a:spcPts val="600"/>
              </a:spcBef>
              <a:buClr>
                <a:srgbClr val="00007D"/>
              </a:buClr>
              <a:buSzPct val="75000"/>
              <a:buFont typeface="Wingdings" panose="05000000000000000000" pitchFamily="2" charset="2"/>
              <a:buChar char="l"/>
              <a:defRPr/>
            </a:pPr>
            <a:r>
              <a:rPr lang="zh-CN" altLang="zh-CN" sz="2400" b="1" kern="0" dirty="0">
                <a:solidFill>
                  <a:srgbClr val="000099"/>
                </a:solidFill>
                <a:latin typeface="Arial"/>
                <a:ea typeface="黑体" pitchFamily="2" charset="-122"/>
              </a:rPr>
              <a:t>嵌入式底层驱动构件</a:t>
            </a:r>
            <a:r>
              <a:rPr lang="zh-CN" altLang="zh-CN" sz="2400" b="1" kern="0" dirty="0">
                <a:latin typeface="Arial"/>
                <a:ea typeface="黑体" pitchFamily="2" charset="-122"/>
              </a:rPr>
              <a:t>，简称底层驱动构件或硬件驱动构件，是直接面向硬件操作的</a:t>
            </a:r>
            <a:r>
              <a:rPr lang="zh-CN" altLang="zh-CN" sz="2400" b="1" kern="0" dirty="0">
                <a:solidFill>
                  <a:srgbClr val="000099"/>
                </a:solidFill>
                <a:latin typeface="Arial"/>
                <a:ea typeface="黑体" pitchFamily="2" charset="-122"/>
              </a:rPr>
              <a:t>程序代码</a:t>
            </a:r>
            <a:r>
              <a:rPr lang="zh-CN" altLang="zh-CN" sz="2400" b="1" kern="0" dirty="0">
                <a:latin typeface="Arial"/>
                <a:ea typeface="黑体" pitchFamily="2" charset="-122"/>
              </a:rPr>
              <a:t>及使用说明。规范的底层驱动构件由头文件（</a:t>
            </a:r>
            <a:r>
              <a:rPr lang="en-US" altLang="zh-CN" sz="2400" b="1" kern="0" dirty="0">
                <a:latin typeface="Arial"/>
                <a:ea typeface="黑体" pitchFamily="2" charset="-122"/>
              </a:rPr>
              <a:t>.h</a:t>
            </a:r>
            <a:r>
              <a:rPr lang="zh-CN" altLang="zh-CN" sz="2400" b="1" kern="0" dirty="0">
                <a:latin typeface="Arial"/>
                <a:ea typeface="黑体" pitchFamily="2" charset="-122"/>
              </a:rPr>
              <a:t>）及源程序文件（</a:t>
            </a:r>
            <a:r>
              <a:rPr lang="en-US" altLang="zh-CN" sz="2400" b="1" kern="0" dirty="0">
                <a:latin typeface="Arial"/>
                <a:ea typeface="黑体" pitchFamily="2" charset="-122"/>
              </a:rPr>
              <a:t>.c</a:t>
            </a:r>
            <a:r>
              <a:rPr lang="zh-CN" altLang="zh-CN" sz="2400" b="1" kern="0" dirty="0">
                <a:latin typeface="Arial"/>
                <a:ea typeface="黑体" pitchFamily="2" charset="-122"/>
              </a:rPr>
              <a:t>）文件构成，头文件（</a:t>
            </a:r>
            <a:r>
              <a:rPr lang="en-US" altLang="zh-CN" sz="2400" b="1" kern="0" dirty="0">
                <a:latin typeface="Arial"/>
                <a:ea typeface="黑体" pitchFamily="2" charset="-122"/>
              </a:rPr>
              <a:t>.h</a:t>
            </a:r>
            <a:r>
              <a:rPr lang="zh-CN" altLang="zh-CN" sz="2400" b="1" kern="0" dirty="0">
                <a:latin typeface="Arial"/>
                <a:ea typeface="黑体" pitchFamily="2" charset="-122"/>
              </a:rPr>
              <a:t>）应该是底层驱动构件简明且完备的使用说明，也就是说，不需查看源程序文件情况下，就能够完全使用该构件进行上一层程序的开发。</a:t>
            </a:r>
            <a:endParaRPr lang="en-US" altLang="zh-CN" sz="2400" b="1" kern="0" dirty="0">
              <a:latin typeface="Arial"/>
              <a:ea typeface="黑体" pitchFamily="2" charset="-122"/>
            </a:endParaRPr>
          </a:p>
        </p:txBody>
      </p:sp>
      <p:sp>
        <p:nvSpPr>
          <p:cNvPr id="8" name="矩形 7"/>
          <p:cNvSpPr/>
          <p:nvPr/>
        </p:nvSpPr>
        <p:spPr>
          <a:xfrm>
            <a:off x="611560" y="251937"/>
            <a:ext cx="7948010"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5.2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底层驱动构件的概念与层次模型</a:t>
            </a:r>
          </a:p>
        </p:txBody>
      </p:sp>
      <p:sp>
        <p:nvSpPr>
          <p:cNvPr id="2" name="矩形 1"/>
          <p:cNvSpPr/>
          <p:nvPr/>
        </p:nvSpPr>
        <p:spPr>
          <a:xfrm>
            <a:off x="179511" y="879103"/>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5.2.1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底层驱动构件的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概念</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45024"/>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779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19</a:t>
            </a:fld>
            <a:endParaRPr lang="en-US" altLang="zh-CN"/>
          </a:p>
        </p:txBody>
      </p:sp>
      <p:sp>
        <p:nvSpPr>
          <p:cNvPr id="4" name="矩形 3"/>
          <p:cNvSpPr/>
          <p:nvPr/>
        </p:nvSpPr>
        <p:spPr>
          <a:xfrm>
            <a:off x="35496" y="1268760"/>
            <a:ext cx="3168353" cy="5447645"/>
          </a:xfrm>
          <a:prstGeom prst="rect">
            <a:avLst/>
          </a:prstGeom>
        </p:spPr>
        <p:txBody>
          <a:bodyPr wrap="square">
            <a:spAutoFit/>
          </a:bodyPr>
          <a:lstStyle/>
          <a:p>
            <a:pPr marL="342900" lvl="0" indent="-342900" eaLnBrk="0" hangingPunct="0">
              <a:lnSpc>
                <a:spcPct val="110000"/>
              </a:lnSpc>
              <a:spcBef>
                <a:spcPts val="600"/>
              </a:spcBef>
              <a:buClr>
                <a:srgbClr val="00007D"/>
              </a:buClr>
              <a:buSzPct val="75000"/>
              <a:buFont typeface="Wingdings" panose="05000000000000000000" pitchFamily="2" charset="2"/>
              <a:buChar char="l"/>
              <a:defRPr/>
            </a:pPr>
            <a:r>
              <a:rPr lang="zh-CN" altLang="zh-CN" sz="2400" b="1" dirty="0">
                <a:solidFill>
                  <a:srgbClr val="000000"/>
                </a:solidFill>
                <a:latin typeface="黑体" panose="02010609060101010101" pitchFamily="49" charset="-122"/>
                <a:ea typeface="黑体" panose="02010609060101010101" pitchFamily="49" charset="-122"/>
                <a:cs typeface="Times New Roman"/>
              </a:rPr>
              <a:t>可以从嵌入式硬件构件和软件构件的层次模型中看出嵌入式底层驱动构件所处的位置</a:t>
            </a:r>
            <a:r>
              <a:rPr lang="zh-CN" altLang="zh-CN" sz="2400" b="1" dirty="0" smtClean="0">
                <a:solidFill>
                  <a:srgbClr val="000000"/>
                </a:solidFill>
                <a:latin typeface="黑体" panose="02010609060101010101" pitchFamily="49" charset="-122"/>
                <a:ea typeface="黑体" panose="02010609060101010101" pitchFamily="49" charset="-122"/>
                <a:cs typeface="Times New Roman"/>
              </a:rPr>
              <a:t>。</a:t>
            </a:r>
            <a:endParaRPr lang="en-US" altLang="zh-CN" sz="2400" b="1" dirty="0" smtClean="0">
              <a:solidFill>
                <a:srgbClr val="000000"/>
              </a:solidFill>
              <a:latin typeface="黑体" panose="02010609060101010101" pitchFamily="49" charset="-122"/>
              <a:ea typeface="黑体" panose="02010609060101010101" pitchFamily="49" charset="-122"/>
              <a:cs typeface="Times New Roman"/>
            </a:endParaRPr>
          </a:p>
          <a:p>
            <a:pPr marL="342900" indent="-342900" algn="just">
              <a:spcAft>
                <a:spcPts val="0"/>
              </a:spcAft>
              <a:buClr>
                <a:srgbClr val="000099"/>
              </a:buClr>
              <a:buSzPct val="80000"/>
              <a:buFont typeface="Wingdings" panose="05000000000000000000" pitchFamily="2" charset="2"/>
              <a:buChar char="l"/>
            </a:pPr>
            <a:r>
              <a:rPr lang="zh-CN" altLang="zh-CN" sz="2400" b="1" dirty="0">
                <a:solidFill>
                  <a:srgbClr val="000000"/>
                </a:solidFill>
                <a:latin typeface="黑体" panose="02010609060101010101" pitchFamily="49" charset="-122"/>
                <a:ea typeface="黑体" panose="02010609060101010101" pitchFamily="49" charset="-122"/>
                <a:cs typeface="Times New Roman"/>
              </a:rPr>
              <a:t>在硬件构件中，核心构件为</a:t>
            </a:r>
            <a:r>
              <a:rPr lang="en-US" altLang="zh-CN" sz="2400" b="1" dirty="0">
                <a:solidFill>
                  <a:srgbClr val="000000"/>
                </a:solidFill>
                <a:latin typeface="黑体" panose="02010609060101010101" pitchFamily="49" charset="-122"/>
                <a:ea typeface="黑体" panose="02010609060101010101" pitchFamily="49" charset="-122"/>
                <a:cs typeface="Times New Roman"/>
              </a:rPr>
              <a:t>MCU</a:t>
            </a:r>
            <a:r>
              <a:rPr lang="zh-CN" altLang="zh-CN" sz="2400" b="1" dirty="0">
                <a:solidFill>
                  <a:srgbClr val="000000"/>
                </a:solidFill>
                <a:latin typeface="黑体" panose="02010609060101010101" pitchFamily="49" charset="-122"/>
                <a:ea typeface="黑体" panose="02010609060101010101" pitchFamily="49" charset="-122"/>
                <a:cs typeface="Times New Roman"/>
              </a:rPr>
              <a:t>的最小系统。各内置功能模块的驱动程序封装为功能构件，如芯片内含模块的功能构件有串行通信构件、</a:t>
            </a:r>
            <a:r>
              <a:rPr lang="en-US" altLang="zh-CN" sz="2400" b="1" dirty="0">
                <a:solidFill>
                  <a:srgbClr val="000000"/>
                </a:solidFill>
                <a:latin typeface="黑体" panose="02010609060101010101" pitchFamily="49" charset="-122"/>
                <a:ea typeface="黑体" panose="02010609060101010101" pitchFamily="49" charset="-122"/>
                <a:cs typeface="Times New Roman"/>
              </a:rPr>
              <a:t>Flash</a:t>
            </a:r>
            <a:r>
              <a:rPr lang="zh-CN" altLang="zh-CN" sz="2400" b="1" dirty="0">
                <a:solidFill>
                  <a:srgbClr val="000000"/>
                </a:solidFill>
                <a:latin typeface="黑体" panose="02010609060101010101" pitchFamily="49" charset="-122"/>
                <a:ea typeface="黑体" panose="02010609060101010101" pitchFamily="49" charset="-122"/>
                <a:cs typeface="Times New Roman"/>
              </a:rPr>
              <a:t>构件、定时器构件等。</a:t>
            </a:r>
            <a:endParaRPr lang="en-US" altLang="zh-CN" sz="2400" b="1" dirty="0">
              <a:solidFill>
                <a:srgbClr val="000000"/>
              </a:solidFill>
              <a:latin typeface="黑体" panose="02010609060101010101" pitchFamily="49" charset="-122"/>
              <a:ea typeface="黑体" panose="02010609060101010101" pitchFamily="49" charset="-122"/>
              <a:cs typeface="Times New Roman"/>
            </a:endParaRPr>
          </a:p>
        </p:txBody>
      </p:sp>
      <p:sp>
        <p:nvSpPr>
          <p:cNvPr id="8" name="矩形 7"/>
          <p:cNvSpPr/>
          <p:nvPr/>
        </p:nvSpPr>
        <p:spPr>
          <a:xfrm>
            <a:off x="611560" y="251937"/>
            <a:ext cx="7948010"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5.2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底层驱动构件的概念与层次模型</a:t>
            </a:r>
          </a:p>
        </p:txBody>
      </p:sp>
      <p:sp>
        <p:nvSpPr>
          <p:cNvPr id="2" name="矩形 1"/>
          <p:cNvSpPr/>
          <p:nvPr/>
        </p:nvSpPr>
        <p:spPr>
          <a:xfrm>
            <a:off x="179511"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5.2.2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硬件构件和软件构件的层次模型</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45024"/>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 name="对象 5"/>
          <p:cNvGraphicFramePr>
            <a:graphicFrameLocks noChangeAspect="1"/>
          </p:cNvGraphicFramePr>
          <p:nvPr>
            <p:extLst>
              <p:ext uri="{D42A27DB-BD31-4B8C-83A1-F6EECF244321}">
                <p14:modId xmlns:p14="http://schemas.microsoft.com/office/powerpoint/2010/main" val="3713077066"/>
              </p:ext>
            </p:extLst>
          </p:nvPr>
        </p:nvGraphicFramePr>
        <p:xfrm>
          <a:off x="3268681" y="1556792"/>
          <a:ext cx="5695807" cy="4176464"/>
        </p:xfrm>
        <a:graphic>
          <a:graphicData uri="http://schemas.openxmlformats.org/presentationml/2006/ole">
            <mc:AlternateContent xmlns:mc="http://schemas.openxmlformats.org/markup-compatibility/2006">
              <mc:Choice xmlns:v="urn:schemas-microsoft-com:vml" Requires="v">
                <p:oleObj spid="_x0000_s6189" name="BMP 图像" r:id="rId3" imgW="4552381" imgH="3371429" progId="Paint.Picture">
                  <p:embed/>
                </p:oleObj>
              </mc:Choice>
              <mc:Fallback>
                <p:oleObj name="BMP 图像" r:id="rId3" imgW="4552381" imgH="3371429"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8681" y="1556792"/>
                        <a:ext cx="5695807" cy="4176464"/>
                      </a:xfrm>
                      <a:prstGeom prst="rect">
                        <a:avLst/>
                      </a:prstGeom>
                      <a:noFill/>
                    </p:spPr>
                  </p:pic>
                </p:oleObj>
              </mc:Fallback>
            </mc:AlternateContent>
          </a:graphicData>
        </a:graphic>
      </p:graphicFrame>
    </p:spTree>
    <p:extLst>
      <p:ext uri="{BB962C8B-B14F-4D97-AF65-F5344CB8AC3E}">
        <p14:creationId xmlns:p14="http://schemas.microsoft.com/office/powerpoint/2010/main" val="1162905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67544" y="1484784"/>
            <a:ext cx="8208912" cy="3096344"/>
          </a:xfrm>
        </p:spPr>
        <p:txBody>
          <a:bodyPr/>
          <a:lstStyle/>
          <a:p>
            <a:pPr algn="just"/>
            <a:r>
              <a:rPr lang="zh-CN" altLang="zh-CN" dirty="0">
                <a:solidFill>
                  <a:srgbClr val="C00000"/>
                </a:solidFill>
                <a:latin typeface="黑体" panose="02010609060101010101" pitchFamily="49" charset="-122"/>
                <a:ea typeface="黑体" panose="02010609060101010101" pitchFamily="49" charset="-122"/>
              </a:rPr>
              <a:t>本章导读</a:t>
            </a:r>
            <a:r>
              <a:rPr lang="zh-CN" altLang="en-US" dirty="0" smtClean="0">
                <a:solidFill>
                  <a:srgbClr val="C00000"/>
                </a:solidFill>
              </a:rPr>
              <a:t>：</a:t>
            </a:r>
            <a:endParaRPr lang="zh-CN" altLang="en-US" dirty="0">
              <a:solidFill>
                <a:srgbClr val="C00000"/>
              </a:solidFill>
            </a:endParaRPr>
          </a:p>
          <a:p>
            <a:pPr marL="0" lvl="1" indent="457200" algn="just">
              <a:lnSpc>
                <a:spcPct val="110000"/>
              </a:lnSpc>
              <a:spcBef>
                <a:spcPts val="1200"/>
              </a:spcBef>
            </a:pPr>
            <a:r>
              <a:rPr lang="zh-CN" altLang="en-US" sz="2400" dirty="0" smtClean="0">
                <a:solidFill>
                  <a:schemeClr val="tx1"/>
                </a:solidFill>
                <a:latin typeface="Times New Roman" panose="02020603050405020304" pitchFamily="18" charset="0"/>
                <a:cs typeface="Times New Roman" panose="02020603050405020304" pitchFamily="18" charset="0"/>
              </a:rPr>
              <a:t>本章主要</a:t>
            </a:r>
            <a:r>
              <a:rPr lang="zh-CN" altLang="en-US" sz="2400" dirty="0">
                <a:solidFill>
                  <a:schemeClr val="tx1"/>
                </a:solidFill>
                <a:latin typeface="Times New Roman" panose="02020603050405020304" pitchFamily="18" charset="0"/>
                <a:cs typeface="Times New Roman" panose="02020603050405020304" pitchFamily="18" charset="0"/>
              </a:rPr>
              <a:t>分析嵌入式硬件构件与底层驱动构件设计的方法及基本规范</a:t>
            </a:r>
            <a:r>
              <a:rPr lang="zh-CN" altLang="en-US" sz="2400" dirty="0" smtClean="0">
                <a:solidFill>
                  <a:schemeClr val="tx1"/>
                </a:solidFill>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a:p>
            <a:pPr marL="0" lvl="1" indent="457200" algn="just">
              <a:lnSpc>
                <a:spcPct val="110000"/>
              </a:lnSpc>
              <a:spcBef>
                <a:spcPts val="1200"/>
              </a:spcBef>
            </a:pPr>
            <a:r>
              <a:rPr lang="zh-CN" altLang="en-US" sz="2400" dirty="0" smtClean="0">
                <a:solidFill>
                  <a:schemeClr val="tx1"/>
                </a:solidFill>
                <a:latin typeface="Times New Roman" panose="02020603050405020304" pitchFamily="18" charset="0"/>
                <a:cs typeface="Times New Roman" panose="02020603050405020304" pitchFamily="18" charset="0"/>
              </a:rPr>
              <a:t>学习</a:t>
            </a:r>
            <a:r>
              <a:rPr lang="zh-CN" altLang="en-US" sz="2400" dirty="0">
                <a:solidFill>
                  <a:schemeClr val="tx1"/>
                </a:solidFill>
                <a:latin typeface="Times New Roman" panose="02020603050405020304" pitchFamily="18" charset="0"/>
                <a:cs typeface="Times New Roman" panose="02020603050405020304" pitchFamily="18" charset="0"/>
              </a:rPr>
              <a:t>这</a:t>
            </a:r>
            <a:r>
              <a:rPr lang="zh-CN" altLang="en-US" sz="2400" dirty="0" smtClean="0">
                <a:solidFill>
                  <a:schemeClr val="tx1"/>
                </a:solidFill>
                <a:latin typeface="Times New Roman" panose="02020603050405020304" pitchFamily="18" charset="0"/>
                <a:cs typeface="Times New Roman" panose="02020603050405020304" pitchFamily="18" charset="0"/>
              </a:rPr>
              <a:t>一章的</a:t>
            </a:r>
            <a:r>
              <a:rPr lang="zh-CN" altLang="en-US" sz="2400" dirty="0">
                <a:solidFill>
                  <a:schemeClr val="tx1"/>
                </a:solidFill>
                <a:latin typeface="Times New Roman" panose="02020603050405020304" pitchFamily="18" charset="0"/>
                <a:cs typeface="Times New Roman" panose="02020603050405020304" pitchFamily="18" charset="0"/>
              </a:rPr>
              <a:t>目的，是期望通过一定的规范，提高嵌入式软硬件设计的可重用性和可移植性。</a:t>
            </a:r>
            <a:endParaRPr lang="en-US" altLang="zh-CN" sz="2400"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323528" y="260648"/>
            <a:ext cx="8727069"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a:solidFill>
                  <a:schemeClr val="bg1"/>
                </a:solidFill>
                <a:latin typeface="华文新魏" panose="02010800040101010101" pitchFamily="2" charset="-122"/>
                <a:ea typeface="华文新魏" panose="02010800040101010101" pitchFamily="2" charset="-122"/>
              </a:rPr>
              <a:t>5</a:t>
            </a:r>
            <a:r>
              <a:rPr lang="zh-CN" altLang="en-US" sz="3200" b="1" dirty="0" smtClean="0">
                <a:solidFill>
                  <a:schemeClr val="bg1"/>
                </a:solidFill>
                <a:latin typeface="华文新魏" panose="02010800040101010101" pitchFamily="2" charset="-122"/>
                <a:ea typeface="华文新魏" panose="02010800040101010101" pitchFamily="2" charset="-122"/>
              </a:rPr>
              <a:t>章 嵌入式</a:t>
            </a:r>
            <a:r>
              <a:rPr lang="zh-CN" altLang="en-US" sz="3200" b="1" dirty="0">
                <a:solidFill>
                  <a:schemeClr val="bg1"/>
                </a:solidFill>
                <a:latin typeface="华文新魏" panose="02010800040101010101" pitchFamily="2" charset="-122"/>
                <a:ea typeface="华文新魏" panose="02010800040101010101" pitchFamily="2" charset="-122"/>
              </a:rPr>
              <a:t>硬件构件与底层驱动构件基本规范</a:t>
            </a:r>
          </a:p>
        </p:txBody>
      </p:sp>
      <p:sp>
        <p:nvSpPr>
          <p:cNvPr id="6" name="灯片编号占位符 5"/>
          <p:cNvSpPr>
            <a:spLocks noGrp="1"/>
          </p:cNvSpPr>
          <p:nvPr>
            <p:ph type="sldNum" sz="quarter" idx="11"/>
          </p:nvPr>
        </p:nvSpPr>
        <p:spPr/>
        <p:txBody>
          <a:bodyPr/>
          <a:lstStyle/>
          <a:p>
            <a:fld id="{EC6778B1-67D4-4AA3-8FD6-2E505E694FD9}" type="slidenum">
              <a:rPr lang="en-US" altLang="zh-CN" smtClean="0"/>
              <a:pPr/>
              <a:t>2</a:t>
            </a:fld>
            <a:endParaRPr lang="en-US" altLang="zh-CN"/>
          </a:p>
        </p:txBody>
      </p:sp>
    </p:spTree>
    <p:extLst>
      <p:ext uri="{BB962C8B-B14F-4D97-AF65-F5344CB8AC3E}">
        <p14:creationId xmlns:p14="http://schemas.microsoft.com/office/powerpoint/2010/main" val="510254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20</a:t>
            </a:fld>
            <a:endParaRPr lang="en-US" altLang="zh-CN"/>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79712" y="961564"/>
            <a:ext cx="1805302"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441244" y="1698526"/>
            <a:ext cx="6687539" cy="1107996"/>
          </a:xfrm>
          <a:prstGeom prst="rect">
            <a:avLst/>
          </a:prstGeom>
        </p:spPr>
        <p:txBody>
          <a:bodyPr wrap="square">
            <a:spAutoFit/>
          </a:bodyPr>
          <a:lstStyle/>
          <a:p>
            <a:r>
              <a:rPr lang="en-US" altLang="zh-CN" sz="2400" b="1" kern="0" dirty="0" smtClean="0">
                <a:solidFill>
                  <a:srgbClr val="000099"/>
                </a:solidFill>
                <a:latin typeface="Arial"/>
                <a:ea typeface="黑体" pitchFamily="2" charset="-122"/>
              </a:rPr>
              <a:t>1</a:t>
            </a:r>
            <a:r>
              <a:rPr lang="zh-CN" altLang="en-US" sz="2400" b="1" kern="0" dirty="0" smtClean="0">
                <a:solidFill>
                  <a:srgbClr val="000099"/>
                </a:solidFill>
                <a:latin typeface="Arial"/>
                <a:ea typeface="黑体" pitchFamily="2" charset="-122"/>
              </a:rPr>
              <a:t>、什么是</a:t>
            </a:r>
            <a:r>
              <a:rPr lang="zh-CN" altLang="en-US" sz="2400" b="1" kern="0" dirty="0">
                <a:solidFill>
                  <a:srgbClr val="000099"/>
                </a:solidFill>
                <a:latin typeface="Arial"/>
                <a:ea typeface="黑体" pitchFamily="2" charset="-122"/>
              </a:rPr>
              <a:t>软件</a:t>
            </a:r>
            <a:r>
              <a:rPr lang="zh-CN" altLang="en-US" sz="2400" b="1" kern="0" dirty="0" smtClean="0">
                <a:solidFill>
                  <a:srgbClr val="000099"/>
                </a:solidFill>
                <a:latin typeface="Arial"/>
                <a:ea typeface="黑体" pitchFamily="2" charset="-122"/>
              </a:rPr>
              <a:t>构件？</a:t>
            </a:r>
            <a:endParaRPr lang="en-US" altLang="zh-CN" sz="2400" b="1" kern="0" dirty="0">
              <a:solidFill>
                <a:srgbClr val="000099"/>
              </a:solidFill>
              <a:latin typeface="Arial"/>
              <a:ea typeface="黑体" pitchFamily="2" charset="-122"/>
            </a:endParaRPr>
          </a:p>
          <a:p>
            <a:endParaRPr lang="en-US" altLang="zh-CN" dirty="0"/>
          </a:p>
          <a:p>
            <a:r>
              <a:rPr lang="en-US" altLang="zh-CN" sz="2400" b="1" kern="0" dirty="0">
                <a:solidFill>
                  <a:srgbClr val="000099"/>
                </a:solidFill>
                <a:latin typeface="Arial"/>
                <a:ea typeface="黑体" pitchFamily="2" charset="-122"/>
              </a:rPr>
              <a:t>2</a:t>
            </a:r>
            <a:r>
              <a:rPr lang="zh-CN" altLang="en-US" sz="2400" b="1" kern="0" dirty="0">
                <a:solidFill>
                  <a:srgbClr val="000099"/>
                </a:solidFill>
                <a:latin typeface="Arial"/>
                <a:ea typeface="黑体" pitchFamily="2" charset="-122"/>
              </a:rPr>
              <a:t>、什么是嵌入式底层驱动</a:t>
            </a:r>
            <a:r>
              <a:rPr lang="zh-CN" altLang="en-US" sz="2400" b="1" kern="0" dirty="0" smtClean="0">
                <a:solidFill>
                  <a:srgbClr val="000099"/>
                </a:solidFill>
                <a:latin typeface="Arial"/>
                <a:ea typeface="黑体" pitchFamily="2" charset="-122"/>
              </a:rPr>
              <a:t>构件？</a:t>
            </a:r>
            <a:endParaRPr lang="en-US" altLang="zh-CN" sz="2400" b="1" kern="0" dirty="0" smtClean="0">
              <a:solidFill>
                <a:srgbClr val="000099"/>
              </a:solidFill>
              <a:latin typeface="Arial"/>
              <a:ea typeface="黑体" pitchFamily="2" charset="-122"/>
            </a:endParaRPr>
          </a:p>
        </p:txBody>
      </p:sp>
      <p:sp>
        <p:nvSpPr>
          <p:cNvPr id="11" name="矩形 10"/>
          <p:cNvSpPr/>
          <p:nvPr/>
        </p:nvSpPr>
        <p:spPr>
          <a:xfrm>
            <a:off x="611560" y="251937"/>
            <a:ext cx="7948010"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5.2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底层驱动构件的概念与层次模型</a:t>
            </a:r>
          </a:p>
        </p:txBody>
      </p:sp>
    </p:spTree>
    <p:extLst>
      <p:ext uri="{BB962C8B-B14F-4D97-AF65-F5344CB8AC3E}">
        <p14:creationId xmlns:p14="http://schemas.microsoft.com/office/powerpoint/2010/main" val="460763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21</a:t>
            </a:fld>
            <a:endParaRPr lang="en-US" altLang="zh-CN"/>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979712" y="961564"/>
            <a:ext cx="3368230"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5.2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88717" y="1698526"/>
            <a:ext cx="8712968" cy="2215991"/>
          </a:xfrm>
          <a:prstGeom prst="rect">
            <a:avLst/>
          </a:prstGeom>
        </p:spPr>
        <p:txBody>
          <a:bodyPr wrap="square">
            <a:spAutoFit/>
          </a:bodyPr>
          <a:lstStyle/>
          <a:p>
            <a:r>
              <a:rPr lang="en-US" altLang="zh-CN" sz="2400" b="1" kern="0" dirty="0" smtClean="0">
                <a:solidFill>
                  <a:srgbClr val="000099"/>
                </a:solidFill>
                <a:latin typeface="Arial"/>
                <a:ea typeface="黑体" pitchFamily="2" charset="-122"/>
              </a:rPr>
              <a:t>1</a:t>
            </a:r>
            <a:r>
              <a:rPr lang="zh-CN" altLang="en-US" sz="2400" b="1" kern="0" dirty="0" smtClean="0">
                <a:solidFill>
                  <a:srgbClr val="000099"/>
                </a:solidFill>
                <a:latin typeface="Arial"/>
                <a:ea typeface="黑体" pitchFamily="2" charset="-122"/>
              </a:rPr>
              <a:t>、什么是</a:t>
            </a:r>
            <a:r>
              <a:rPr lang="zh-CN" altLang="en-US" sz="2400" b="1" kern="0" dirty="0">
                <a:solidFill>
                  <a:srgbClr val="000099"/>
                </a:solidFill>
                <a:latin typeface="Arial"/>
                <a:ea typeface="黑体" pitchFamily="2" charset="-122"/>
              </a:rPr>
              <a:t>软件</a:t>
            </a:r>
            <a:r>
              <a:rPr lang="zh-CN" altLang="en-US" sz="2400" b="1" kern="0" dirty="0" smtClean="0">
                <a:solidFill>
                  <a:srgbClr val="000099"/>
                </a:solidFill>
                <a:latin typeface="Arial"/>
                <a:ea typeface="黑体" pitchFamily="2" charset="-122"/>
              </a:rPr>
              <a:t>构件？</a:t>
            </a:r>
            <a:endParaRPr lang="en-US" altLang="zh-CN" sz="2400" b="1" kern="0" dirty="0">
              <a:solidFill>
                <a:srgbClr val="000099"/>
              </a:solidFill>
              <a:latin typeface="Arial"/>
              <a:ea typeface="黑体" pitchFamily="2" charset="-122"/>
            </a:endParaRPr>
          </a:p>
          <a:p>
            <a:r>
              <a:rPr lang="zh-CN" altLang="en-US" sz="2400" b="1" kern="0" dirty="0">
                <a:solidFill>
                  <a:srgbClr val="000099"/>
                </a:solidFill>
                <a:latin typeface="Arial"/>
                <a:ea typeface="黑体" pitchFamily="2" charset="-122"/>
              </a:rPr>
              <a:t>答：</a:t>
            </a:r>
            <a:r>
              <a:rPr lang="zh-CN" altLang="en-US" sz="2400" b="1" kern="0" dirty="0">
                <a:latin typeface="Arial"/>
                <a:ea typeface="黑体" pitchFamily="2" charset="-122"/>
              </a:rPr>
              <a:t>软件系统中具有相对独立功能，可以明确辨识，接口由规约指定</a:t>
            </a:r>
            <a:r>
              <a:rPr lang="zh-CN" altLang="en-US" sz="2400" b="1" kern="0" dirty="0" smtClean="0">
                <a:latin typeface="Arial"/>
                <a:ea typeface="黑体" pitchFamily="2" charset="-122"/>
              </a:rPr>
              <a:t>，可</a:t>
            </a:r>
            <a:r>
              <a:rPr lang="zh-CN" altLang="en-US" sz="2400" b="1" kern="0" dirty="0">
                <a:latin typeface="Arial"/>
                <a:ea typeface="黑体" pitchFamily="2" charset="-122"/>
              </a:rPr>
              <a:t>独立部署，且多由第三方提供的可</a:t>
            </a:r>
            <a:r>
              <a:rPr lang="zh-CN" altLang="en-US" sz="2400" b="1" kern="0" dirty="0" smtClean="0">
                <a:latin typeface="Arial"/>
                <a:ea typeface="黑体" pitchFamily="2" charset="-122"/>
              </a:rPr>
              <a:t>组装的软件</a:t>
            </a:r>
            <a:r>
              <a:rPr lang="zh-CN" altLang="en-US" sz="2400" b="1" kern="0" dirty="0">
                <a:latin typeface="Arial"/>
                <a:ea typeface="黑体" pitchFamily="2" charset="-122"/>
              </a:rPr>
              <a:t>实体。</a:t>
            </a:r>
            <a:endParaRPr lang="en-US" altLang="zh-CN" sz="2400" b="1" kern="0" dirty="0" smtClean="0">
              <a:latin typeface="Arial"/>
              <a:ea typeface="黑体" pitchFamily="2" charset="-122"/>
            </a:endParaRPr>
          </a:p>
          <a:p>
            <a:endParaRPr lang="en-US" altLang="zh-CN" dirty="0"/>
          </a:p>
          <a:p>
            <a:r>
              <a:rPr lang="en-US" altLang="zh-CN" sz="2400" b="1" kern="0" dirty="0">
                <a:solidFill>
                  <a:srgbClr val="000099"/>
                </a:solidFill>
                <a:latin typeface="Arial"/>
                <a:ea typeface="黑体" pitchFamily="2" charset="-122"/>
              </a:rPr>
              <a:t>2</a:t>
            </a:r>
            <a:r>
              <a:rPr lang="zh-CN" altLang="en-US" sz="2400" b="1" kern="0" dirty="0">
                <a:solidFill>
                  <a:srgbClr val="000099"/>
                </a:solidFill>
                <a:latin typeface="Arial"/>
                <a:ea typeface="黑体" pitchFamily="2" charset="-122"/>
              </a:rPr>
              <a:t>、什么是嵌入式底层驱动</a:t>
            </a:r>
            <a:r>
              <a:rPr lang="zh-CN" altLang="en-US" sz="2400" b="1" kern="0" dirty="0" smtClean="0">
                <a:solidFill>
                  <a:srgbClr val="000099"/>
                </a:solidFill>
                <a:latin typeface="Arial"/>
                <a:ea typeface="黑体" pitchFamily="2" charset="-122"/>
              </a:rPr>
              <a:t>构件？</a:t>
            </a:r>
            <a:endParaRPr lang="en-US" altLang="zh-CN" sz="2400" b="1" kern="0" dirty="0" smtClean="0">
              <a:solidFill>
                <a:srgbClr val="000099"/>
              </a:solidFill>
              <a:latin typeface="Arial"/>
              <a:ea typeface="黑体" pitchFamily="2" charset="-122"/>
            </a:endParaRPr>
          </a:p>
          <a:p>
            <a:r>
              <a:rPr lang="zh-CN" altLang="en-US" sz="2400" b="1" kern="0" dirty="0" smtClean="0">
                <a:solidFill>
                  <a:srgbClr val="000099"/>
                </a:solidFill>
                <a:latin typeface="Arial"/>
                <a:ea typeface="黑体" pitchFamily="2" charset="-122"/>
              </a:rPr>
              <a:t>答：</a:t>
            </a:r>
            <a:r>
              <a:rPr lang="zh-CN" altLang="en-US" sz="2400" b="1" kern="0" dirty="0" smtClean="0">
                <a:latin typeface="Arial"/>
                <a:ea typeface="黑体" pitchFamily="2" charset="-122"/>
              </a:rPr>
              <a:t>是</a:t>
            </a:r>
            <a:r>
              <a:rPr lang="zh-CN" altLang="en-US" sz="2400" b="1" kern="0" dirty="0">
                <a:latin typeface="Arial"/>
                <a:ea typeface="黑体" pitchFamily="2" charset="-122"/>
              </a:rPr>
              <a:t>直接面向硬件操作的程序代码及使用说明</a:t>
            </a:r>
            <a:r>
              <a:rPr lang="zh-CN" altLang="en-US" sz="2400" b="1" kern="0" dirty="0" smtClean="0">
                <a:latin typeface="Arial"/>
                <a:ea typeface="黑体" pitchFamily="2" charset="-122"/>
              </a:rPr>
              <a:t>。</a:t>
            </a:r>
            <a:endParaRPr lang="zh-CN" altLang="en-US" sz="2400" b="1" kern="0" dirty="0">
              <a:latin typeface="Arial"/>
              <a:ea typeface="黑体" pitchFamily="2" charset="-122"/>
            </a:endParaRPr>
          </a:p>
        </p:txBody>
      </p:sp>
      <p:sp>
        <p:nvSpPr>
          <p:cNvPr id="11" name="矩形 10"/>
          <p:cNvSpPr/>
          <p:nvPr/>
        </p:nvSpPr>
        <p:spPr>
          <a:xfrm>
            <a:off x="611560" y="251937"/>
            <a:ext cx="7948010"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5.2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底层驱动构件的概念与层次模型</a:t>
            </a:r>
          </a:p>
        </p:txBody>
      </p:sp>
    </p:spTree>
    <p:extLst>
      <p:ext uri="{BB962C8B-B14F-4D97-AF65-F5344CB8AC3E}">
        <p14:creationId xmlns:p14="http://schemas.microsoft.com/office/powerpoint/2010/main" val="3242355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22</a:t>
            </a:fld>
            <a:endParaRPr lang="en-US" altLang="zh-CN"/>
          </a:p>
        </p:txBody>
      </p:sp>
      <p:sp>
        <p:nvSpPr>
          <p:cNvPr id="4" name="矩形 3"/>
          <p:cNvSpPr/>
          <p:nvPr/>
        </p:nvSpPr>
        <p:spPr>
          <a:xfrm>
            <a:off x="42367" y="884377"/>
            <a:ext cx="8958759" cy="1536511"/>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dirty="0">
                <a:solidFill>
                  <a:srgbClr val="000000"/>
                </a:solidFill>
                <a:latin typeface="黑体" panose="02010609060101010101" pitchFamily="49" charset="-122"/>
                <a:ea typeface="黑体" panose="02010609060101010101" pitchFamily="49" charset="-122"/>
                <a:cs typeface="Times New Roman"/>
              </a:rPr>
              <a:t>驱动程序的开发在嵌入式系统的开发中具有举足轻重的</a:t>
            </a:r>
            <a:r>
              <a:rPr lang="zh-CN" altLang="en-US" sz="2200" b="1" dirty="0" smtClean="0">
                <a:solidFill>
                  <a:srgbClr val="000000"/>
                </a:solidFill>
                <a:latin typeface="黑体" panose="02010609060101010101" pitchFamily="49" charset="-122"/>
                <a:ea typeface="黑体" panose="02010609060101010101" pitchFamily="49" charset="-122"/>
                <a:cs typeface="Times New Roman"/>
              </a:rPr>
              <a:t>地位，它的好坏</a:t>
            </a:r>
            <a:r>
              <a:rPr lang="zh-CN" altLang="en-US" sz="2200" b="1" dirty="0">
                <a:solidFill>
                  <a:srgbClr val="000000"/>
                </a:solidFill>
                <a:latin typeface="黑体" panose="02010609060101010101" pitchFamily="49" charset="-122"/>
                <a:ea typeface="黑体" panose="02010609060101010101" pitchFamily="49" charset="-122"/>
                <a:cs typeface="Times New Roman"/>
              </a:rPr>
              <a:t>直接关系着整个嵌入式系统的稳定性和可靠性。然而，开发出完备、稳定的底层驱动构件并非易事。为了提高底层驱动构件的可移植性和可复用性，特制定本规范。</a:t>
            </a:r>
            <a:endParaRPr lang="en-US" altLang="zh-CN" sz="2200" b="1" dirty="0">
              <a:solidFill>
                <a:srgbClr val="000000"/>
              </a:solidFill>
              <a:latin typeface="黑体" panose="02010609060101010101" pitchFamily="49" charset="-122"/>
              <a:ea typeface="黑体" panose="02010609060101010101" pitchFamily="49" charset="-122"/>
              <a:cs typeface="Times New Roman"/>
            </a:endParaRPr>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2420888"/>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设计的基本思想与基本原则</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45024"/>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45208" y="2975461"/>
            <a:ext cx="8855917" cy="2200602"/>
          </a:xfrm>
          <a:prstGeom prst="rect">
            <a:avLst/>
          </a:prstGeom>
        </p:spPr>
        <p:txBody>
          <a:bodyPr wrap="square">
            <a:spAutoFit/>
          </a:bodyPr>
          <a:lstStyle/>
          <a:p>
            <a:pPr marL="342900" indent="-342900">
              <a:spcBef>
                <a:spcPts val="600"/>
              </a:spcBef>
              <a:buClr>
                <a:srgbClr val="000099"/>
              </a:buClr>
              <a:buSzPct val="80000"/>
              <a:buFont typeface="Wingdings" panose="05000000000000000000" pitchFamily="2" charset="2"/>
              <a:buChar char="l"/>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a:t>
            </a: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思想：</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尽量做到：当一个底层构件应用到不同系统中时，仅需修改构件的头文件，对于构件的源程序文件则不必修改或改动很小</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规范的底层驱动构件由头文件（</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）及源程序文件（</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）文件构成，头文件（</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）应该是底层驱动构件简明且完备的使用说明，也就是说，不需查看源程序文件情况下，就能够完全使用该构件进行上一层程序的开发</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2" name="图片 11"/>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548830" y="5373216"/>
            <a:ext cx="6048672" cy="1036510"/>
          </a:xfrm>
          <a:prstGeom prst="rect">
            <a:avLst/>
          </a:prstGeom>
        </p:spPr>
      </p:pic>
    </p:spTree>
    <p:extLst>
      <p:ext uri="{BB962C8B-B14F-4D97-AF65-F5344CB8AC3E}">
        <p14:creationId xmlns:p14="http://schemas.microsoft.com/office/powerpoint/2010/main" val="2029589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23</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设计的基本思想与基本原则</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45208" y="1331608"/>
            <a:ext cx="8675263" cy="4761688"/>
          </a:xfrm>
          <a:prstGeom prst="rect">
            <a:avLst/>
          </a:prstGeom>
        </p:spPr>
        <p:txBody>
          <a:bodyPr wrap="square">
            <a:spAutoFit/>
          </a:bodyPr>
          <a:lstStyle/>
          <a:p>
            <a:pPr marL="342900" lvl="0" indent="-342900">
              <a:lnSpc>
                <a:spcPct val="110000"/>
              </a:lnSpc>
              <a:spcBef>
                <a:spcPts val="600"/>
              </a:spcBef>
              <a:buClr>
                <a:srgbClr val="000099"/>
              </a:buClr>
              <a:buSzPct val="80000"/>
              <a:buFont typeface="Wingdings" panose="05000000000000000000" pitchFamily="2" charset="2"/>
              <a:buChar char="l"/>
            </a:pP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基本原则：</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为了使构件设计满足封装性、描述性、可移植性、可复用性的基本要求，嵌入式底层驱动构件的开发，应遵循</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层次化</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易用性</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鲁棒性</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及</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对内存的可靠使用</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原则</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nSpc>
                <a:spcPct val="110000"/>
              </a:lnSpc>
              <a:spcBef>
                <a:spcPts val="60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例如：在构件的</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层次模型</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中，上层构件可以调用下层构件提供的服务，同一层次的构件不存在相互依赖关系，不能相互调用。例如，</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Flash</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模块与</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模块是平级模块，不能在编写</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Flash</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构件时，调用</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UART</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驱动构件</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nSpc>
                <a:spcPct val="110000"/>
              </a:lnSpc>
              <a:spcBef>
                <a:spcPts val="60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遵循</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易用性原则</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设计底层驱动构件需要做到：函数名简洁且达意；接口参数清晰，范围明确；使用说明语言精炼规范，避免二义性</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nSpc>
                <a:spcPct val="110000"/>
              </a:lnSpc>
              <a:spcBef>
                <a:spcPts val="60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遵循</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鲁棒性原则</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设计底层驱动构件需要做到：在明确函数输入输出的取值范围、提供清晰接口描述的同时，在函数实现的内部要有对输入参数的检测，对超出合法范围的输入参数进行必要的处理；</a:t>
            </a:r>
            <a:endPar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97328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24</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79103"/>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编码</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风格基本规范</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5800" y="1427872"/>
            <a:ext cx="8675263" cy="1785104"/>
          </a:xfrm>
          <a:prstGeom prst="rect">
            <a:avLst/>
          </a:prstGeom>
        </p:spPr>
        <p:txBody>
          <a:bodyPr wrap="square">
            <a:spAutoFit/>
          </a:bodyPr>
          <a:lstStyle/>
          <a:p>
            <a:pPr marL="342900" lvl="0" indent="-342900">
              <a:spcBef>
                <a:spcPts val="600"/>
              </a:spcBef>
              <a:buClr>
                <a:srgbClr val="000099"/>
              </a:buClr>
              <a:buSzPct val="80000"/>
              <a:buFont typeface="Wingdings" panose="05000000000000000000" pitchFamily="2" charset="2"/>
              <a:buChar char="l"/>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编码</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方面</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该有一些基本规范，如文件、函数、变量、宏及结构体类型的命名需要有基本规则；对于排版，要通过插入空格与空行，使用缩进、断行等手段，调整代码的书面版式，使代码整体美观、清晰，从而提高代码的可读性。而注释文件头注释、函数头注释、整行注释与边注释。</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451543" y="3424932"/>
            <a:ext cx="8368928"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dirty="0">
                <a:solidFill>
                  <a:srgbClr val="3F7F5F"/>
                </a:solidFill>
                <a:latin typeface="Consolas"/>
              </a:rPr>
              <a:t>//</a:t>
            </a:r>
            <a:r>
              <a:rPr lang="zh-CN" altLang="en-US" b="1" dirty="0">
                <a:solidFill>
                  <a:srgbClr val="3F7F5F"/>
                </a:solidFill>
                <a:latin typeface="Consolas"/>
              </a:rPr>
              <a:t>指示灯端口及引脚定义</a:t>
            </a:r>
          </a:p>
          <a:p>
            <a:r>
              <a:rPr lang="en-US" altLang="zh-CN" b="1" dirty="0">
                <a:solidFill>
                  <a:srgbClr val="7F0055"/>
                </a:solidFill>
                <a:latin typeface="Consolas"/>
              </a:rPr>
              <a:t>#define</a:t>
            </a:r>
            <a:r>
              <a:rPr lang="en-US" altLang="zh-CN" b="1" dirty="0">
                <a:solidFill>
                  <a:srgbClr val="000000"/>
                </a:solidFill>
                <a:latin typeface="Consolas"/>
              </a:rPr>
              <a:t> RUN_LIGHT_BLUE      (PORTB|9)    </a:t>
            </a:r>
            <a:r>
              <a:rPr lang="en-US" altLang="zh-CN" b="1" dirty="0">
                <a:solidFill>
                  <a:srgbClr val="3F7F5F"/>
                </a:solidFill>
                <a:latin typeface="Consolas"/>
              </a:rPr>
              <a:t>//</a:t>
            </a:r>
            <a:r>
              <a:rPr lang="zh-CN" altLang="en-US" b="1" dirty="0">
                <a:solidFill>
                  <a:srgbClr val="3F7F5F"/>
                </a:solidFill>
                <a:latin typeface="Consolas"/>
              </a:rPr>
              <a:t>蓝灯使用的端口</a:t>
            </a:r>
            <a:r>
              <a:rPr lang="en-US" altLang="zh-CN" b="1" dirty="0">
                <a:solidFill>
                  <a:srgbClr val="3F7F5F"/>
                </a:solidFill>
                <a:latin typeface="Consolas"/>
              </a:rPr>
              <a:t>/</a:t>
            </a:r>
            <a:r>
              <a:rPr lang="zh-CN" altLang="en-US" b="1" dirty="0">
                <a:solidFill>
                  <a:srgbClr val="3F7F5F"/>
                </a:solidFill>
                <a:latin typeface="Consolas"/>
              </a:rPr>
              <a:t>引脚</a:t>
            </a:r>
          </a:p>
          <a:p>
            <a:r>
              <a:rPr lang="en-US" altLang="zh-CN" b="1" dirty="0">
                <a:solidFill>
                  <a:srgbClr val="7F0055"/>
                </a:solidFill>
                <a:latin typeface="Consolas"/>
              </a:rPr>
              <a:t>#define</a:t>
            </a:r>
            <a:r>
              <a:rPr lang="en-US" altLang="zh-CN" b="1" dirty="0">
                <a:solidFill>
                  <a:srgbClr val="000000"/>
                </a:solidFill>
                <a:latin typeface="Consolas"/>
              </a:rPr>
              <a:t> RUN_LIGHT_GREEN     (PORTB|18)   </a:t>
            </a:r>
            <a:r>
              <a:rPr lang="en-US" altLang="zh-CN" b="1" dirty="0">
                <a:solidFill>
                  <a:srgbClr val="3F7F5F"/>
                </a:solidFill>
                <a:latin typeface="Consolas"/>
              </a:rPr>
              <a:t>//</a:t>
            </a:r>
            <a:r>
              <a:rPr lang="zh-CN" altLang="en-US" b="1" dirty="0">
                <a:solidFill>
                  <a:srgbClr val="3F7F5F"/>
                </a:solidFill>
                <a:latin typeface="Consolas"/>
              </a:rPr>
              <a:t>绿灯使用的端口</a:t>
            </a:r>
            <a:r>
              <a:rPr lang="en-US" altLang="zh-CN" b="1" dirty="0">
                <a:solidFill>
                  <a:srgbClr val="3F7F5F"/>
                </a:solidFill>
                <a:latin typeface="Consolas"/>
              </a:rPr>
              <a:t>/</a:t>
            </a:r>
            <a:r>
              <a:rPr lang="zh-CN" altLang="en-US" b="1" dirty="0">
                <a:solidFill>
                  <a:srgbClr val="3F7F5F"/>
                </a:solidFill>
                <a:latin typeface="Consolas"/>
              </a:rPr>
              <a:t>引脚</a:t>
            </a:r>
          </a:p>
          <a:p>
            <a:r>
              <a:rPr lang="en-US" altLang="zh-CN" b="1" dirty="0">
                <a:solidFill>
                  <a:srgbClr val="7F0055"/>
                </a:solidFill>
                <a:latin typeface="Consolas"/>
              </a:rPr>
              <a:t>#define</a:t>
            </a:r>
            <a:r>
              <a:rPr lang="en-US" altLang="zh-CN" b="1" dirty="0">
                <a:solidFill>
                  <a:srgbClr val="000000"/>
                </a:solidFill>
                <a:latin typeface="Consolas"/>
              </a:rPr>
              <a:t> RUN_LIGHT_RED       (PORTB|19)   </a:t>
            </a:r>
            <a:r>
              <a:rPr lang="en-US" altLang="zh-CN" b="1" dirty="0">
                <a:solidFill>
                  <a:srgbClr val="3F7F5F"/>
                </a:solidFill>
                <a:latin typeface="Consolas"/>
              </a:rPr>
              <a:t>//</a:t>
            </a:r>
            <a:r>
              <a:rPr lang="zh-CN" altLang="en-US" b="1" dirty="0">
                <a:solidFill>
                  <a:srgbClr val="3F7F5F"/>
                </a:solidFill>
                <a:latin typeface="Consolas"/>
              </a:rPr>
              <a:t>红灯使用的端口</a:t>
            </a:r>
            <a:r>
              <a:rPr lang="en-US" altLang="zh-CN" b="1" dirty="0">
                <a:solidFill>
                  <a:srgbClr val="3F7F5F"/>
                </a:solidFill>
                <a:latin typeface="Consolas"/>
              </a:rPr>
              <a:t>/</a:t>
            </a:r>
            <a:r>
              <a:rPr lang="zh-CN" altLang="en-US" b="1" dirty="0">
                <a:solidFill>
                  <a:srgbClr val="3F7F5F"/>
                </a:solidFill>
                <a:latin typeface="Consolas"/>
              </a:rPr>
              <a:t>引脚</a:t>
            </a:r>
          </a:p>
          <a:p>
            <a:endParaRPr lang="zh-CN" altLang="en-US" b="1" dirty="0">
              <a:latin typeface="Consolas"/>
            </a:endParaRPr>
          </a:p>
          <a:p>
            <a:r>
              <a:rPr lang="en-US" altLang="zh-CN" b="1" dirty="0">
                <a:solidFill>
                  <a:srgbClr val="3F7F5F"/>
                </a:solidFill>
                <a:latin typeface="Consolas"/>
              </a:rPr>
              <a:t>//</a:t>
            </a:r>
            <a:r>
              <a:rPr lang="zh-CN" altLang="en-US" b="1" dirty="0">
                <a:solidFill>
                  <a:srgbClr val="3F7F5F"/>
                </a:solidFill>
                <a:latin typeface="Consolas"/>
              </a:rPr>
              <a:t>灯状态宏定义（灯亮、灯暗对应的物理电平由硬件接法决定）</a:t>
            </a:r>
          </a:p>
          <a:p>
            <a:r>
              <a:rPr lang="en-US" altLang="zh-CN" b="1" dirty="0">
                <a:solidFill>
                  <a:srgbClr val="7F0055"/>
                </a:solidFill>
                <a:latin typeface="Consolas"/>
              </a:rPr>
              <a:t>#define</a:t>
            </a:r>
            <a:r>
              <a:rPr lang="en-US" altLang="zh-CN" b="1" dirty="0">
                <a:solidFill>
                  <a:srgbClr val="000000"/>
                </a:solidFill>
                <a:latin typeface="Consolas"/>
              </a:rPr>
              <a:t> LIGHT_ON        0    </a:t>
            </a:r>
            <a:r>
              <a:rPr lang="en-US" altLang="zh-CN" b="1" dirty="0">
                <a:solidFill>
                  <a:srgbClr val="3F7F5F"/>
                </a:solidFill>
                <a:latin typeface="Consolas"/>
              </a:rPr>
              <a:t>//</a:t>
            </a:r>
            <a:r>
              <a:rPr lang="zh-CN" altLang="en-US" b="1" dirty="0">
                <a:solidFill>
                  <a:srgbClr val="3F7F5F"/>
                </a:solidFill>
                <a:latin typeface="Consolas"/>
              </a:rPr>
              <a:t>灯亮</a:t>
            </a:r>
          </a:p>
          <a:p>
            <a:r>
              <a:rPr lang="en-US" altLang="zh-CN" b="1" dirty="0">
                <a:solidFill>
                  <a:srgbClr val="7F0055"/>
                </a:solidFill>
                <a:latin typeface="Consolas"/>
              </a:rPr>
              <a:t>#define</a:t>
            </a:r>
            <a:r>
              <a:rPr lang="en-US" altLang="zh-CN" b="1" dirty="0">
                <a:solidFill>
                  <a:srgbClr val="000000"/>
                </a:solidFill>
                <a:latin typeface="Consolas"/>
              </a:rPr>
              <a:t> LIGHT_OFF       1    </a:t>
            </a:r>
            <a:r>
              <a:rPr lang="en-US" altLang="zh-CN" b="1" dirty="0">
                <a:solidFill>
                  <a:srgbClr val="3F7F5F"/>
                </a:solidFill>
                <a:latin typeface="Consolas"/>
              </a:rPr>
              <a:t>//</a:t>
            </a:r>
            <a:r>
              <a:rPr lang="zh-CN" altLang="en-US" b="1" dirty="0">
                <a:solidFill>
                  <a:srgbClr val="3F7F5F"/>
                </a:solidFill>
                <a:latin typeface="Consolas"/>
              </a:rPr>
              <a:t>灯暗</a:t>
            </a:r>
            <a:endParaRPr lang="zh-CN" altLang="en-US" b="1" dirty="0"/>
          </a:p>
        </p:txBody>
      </p:sp>
    </p:spTree>
    <p:extLst>
      <p:ext uri="{BB962C8B-B14F-4D97-AF65-F5344CB8AC3E}">
        <p14:creationId xmlns:p14="http://schemas.microsoft.com/office/powerpoint/2010/main" val="2664057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25</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5.3.3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公共</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要素文件</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504" y="1291407"/>
            <a:ext cx="8891288" cy="806759"/>
          </a:xfrm>
          <a:prstGeom prst="rect">
            <a:avLst/>
          </a:prstGeom>
        </p:spPr>
        <p:txBody>
          <a:bodyPr wrap="square">
            <a:spAutoFit/>
          </a:bodyPr>
          <a:lstStyle/>
          <a:p>
            <a:pPr marL="342900" lvl="0" indent="-342900">
              <a:lnSpc>
                <a:spcPct val="110000"/>
              </a:lnSpc>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为某一款芯片编写驱动构件时，不同的构件存在公共使用的内容，将这些内容以构件的形式组织起来，成为构件公共要素（</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common.h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3" name="表格 2"/>
          <p:cNvGraphicFramePr>
            <a:graphicFrameLocks noGrp="1"/>
          </p:cNvGraphicFramePr>
          <p:nvPr>
            <p:extLst>
              <p:ext uri="{D42A27DB-BD31-4B8C-83A1-F6EECF244321}">
                <p14:modId xmlns:p14="http://schemas.microsoft.com/office/powerpoint/2010/main" val="4097888575"/>
              </p:ext>
            </p:extLst>
          </p:nvPr>
        </p:nvGraphicFramePr>
        <p:xfrm>
          <a:off x="598388" y="2276872"/>
          <a:ext cx="8136904" cy="4457700"/>
        </p:xfrm>
        <a:graphic>
          <a:graphicData uri="http://schemas.openxmlformats.org/drawingml/2006/table">
            <a:tbl>
              <a:tblPr firstRow="1" firstCol="1" bandRow="1"/>
              <a:tblGrid>
                <a:gridCol w="8136904"/>
              </a:tblGrid>
              <a:tr h="3810000">
                <a:tc>
                  <a:txBody>
                    <a:bodyPr/>
                    <a:lstStyle/>
                    <a:p>
                      <a:pPr indent="127000" algn="l">
                        <a:lnSpc>
                          <a:spcPct val="100000"/>
                        </a:lnSpc>
                        <a:spcAft>
                          <a:spcPts val="0"/>
                        </a:spcAft>
                      </a:pPr>
                      <a:r>
                        <a:rPr lang="en-US" sz="1600" kern="100" dirty="0" smtClean="0">
                          <a:effectLst/>
                          <a:latin typeface="Times New Roman"/>
                          <a:ea typeface="宋体"/>
                          <a:cs typeface="Times New Roman"/>
                        </a:rPr>
                        <a:t>#</a:t>
                      </a:r>
                      <a:r>
                        <a:rPr lang="en-US" sz="1600" kern="100" dirty="0" err="1">
                          <a:effectLst/>
                          <a:latin typeface="Times New Roman"/>
                          <a:ea typeface="宋体"/>
                          <a:cs typeface="Times New Roman"/>
                        </a:rPr>
                        <a:t>ifndef</a:t>
                      </a:r>
                      <a:r>
                        <a:rPr lang="en-US" sz="1600" kern="100" dirty="0">
                          <a:effectLst/>
                          <a:latin typeface="Times New Roman"/>
                          <a:ea typeface="宋体"/>
                          <a:cs typeface="Times New Roman"/>
                        </a:rPr>
                        <a:t> _COMMON_H    //</a:t>
                      </a:r>
                      <a:r>
                        <a:rPr lang="zh-CN" sz="1600" kern="100" dirty="0">
                          <a:effectLst/>
                          <a:latin typeface="Times New Roman"/>
                          <a:ea typeface="宋体"/>
                          <a:cs typeface="Times New Roman"/>
                        </a:rPr>
                        <a:t>防止重复定义（</a:t>
                      </a:r>
                      <a:r>
                        <a:rPr lang="en-US" sz="1600" kern="100" dirty="0">
                          <a:effectLst/>
                          <a:latin typeface="Times New Roman"/>
                          <a:ea typeface="宋体"/>
                          <a:cs typeface="Times New Roman"/>
                        </a:rPr>
                        <a:t>_COMMON_H  </a:t>
                      </a:r>
                      <a:r>
                        <a:rPr lang="zh-CN" sz="1600" kern="100" dirty="0">
                          <a:effectLst/>
                          <a:latin typeface="Times New Roman"/>
                          <a:ea typeface="宋体"/>
                          <a:cs typeface="Times New Roman"/>
                        </a:rPr>
                        <a:t>开头</a:t>
                      </a:r>
                      <a:r>
                        <a:rPr lang="en-US" sz="1600" kern="100" dirty="0">
                          <a:effectLst/>
                          <a:latin typeface="Times New Roman"/>
                          <a:ea typeface="宋体"/>
                          <a:cs typeface="Times New Roman"/>
                        </a:rPr>
                        <a:t>)</a:t>
                      </a:r>
                      <a:endParaRPr lang="zh-CN" sz="1600" kern="100" dirty="0">
                        <a:effectLst/>
                        <a:latin typeface="Times New Roman"/>
                        <a:ea typeface="宋体"/>
                        <a:cs typeface="Times New Roman"/>
                      </a:endParaRPr>
                    </a:p>
                    <a:p>
                      <a:pPr indent="127000" algn="l">
                        <a:lnSpc>
                          <a:spcPct val="100000"/>
                        </a:lnSpc>
                        <a:spcAft>
                          <a:spcPts val="0"/>
                        </a:spcAft>
                      </a:pPr>
                      <a:r>
                        <a:rPr lang="en-US" sz="1600" kern="100" dirty="0">
                          <a:effectLst/>
                          <a:latin typeface="Times New Roman"/>
                          <a:ea typeface="宋体"/>
                          <a:cs typeface="Times New Roman"/>
                        </a:rPr>
                        <a:t>#define _COMMON_H</a:t>
                      </a:r>
                      <a:endParaRPr lang="zh-CN" sz="1600" kern="100" dirty="0">
                        <a:effectLst/>
                        <a:latin typeface="Times New Roman"/>
                        <a:ea typeface="宋体"/>
                        <a:cs typeface="Times New Roman"/>
                      </a:endParaRPr>
                    </a:p>
                    <a:p>
                      <a:pPr indent="127000" algn="l">
                        <a:lnSpc>
                          <a:spcPct val="100000"/>
                        </a:lnSpc>
                        <a:spcBef>
                          <a:spcPts val="600"/>
                        </a:spcBef>
                        <a:spcAft>
                          <a:spcPts val="0"/>
                        </a:spcAft>
                      </a:pPr>
                      <a:r>
                        <a:rPr lang="en-US" sz="1600" kern="100" dirty="0" smtClean="0">
                          <a:effectLst/>
                          <a:latin typeface="Times New Roman"/>
                          <a:ea typeface="宋体"/>
                          <a:cs typeface="Times New Roman"/>
                        </a:rPr>
                        <a:t>//</a:t>
                      </a:r>
                      <a:r>
                        <a:rPr lang="en-US" sz="1600" kern="100" dirty="0">
                          <a:effectLst/>
                          <a:latin typeface="Times New Roman"/>
                          <a:ea typeface="宋体"/>
                          <a:cs typeface="Times New Roman"/>
                        </a:rPr>
                        <a:t>1</a:t>
                      </a:r>
                      <a:r>
                        <a:rPr lang="zh-CN" sz="1600" kern="100" dirty="0">
                          <a:effectLst/>
                          <a:latin typeface="Times New Roman"/>
                          <a:ea typeface="宋体"/>
                          <a:cs typeface="Times New Roman"/>
                        </a:rPr>
                        <a:t>．芯片寄存器映射文件及处理器内核属性文件</a:t>
                      </a:r>
                    </a:p>
                    <a:p>
                      <a:pPr indent="127000" algn="l">
                        <a:lnSpc>
                          <a:spcPct val="100000"/>
                        </a:lnSpc>
                        <a:spcAft>
                          <a:spcPts val="0"/>
                        </a:spcAft>
                      </a:pPr>
                      <a:r>
                        <a:rPr lang="en-US" sz="1600" kern="100" dirty="0">
                          <a:effectLst/>
                          <a:latin typeface="Times New Roman"/>
                          <a:ea typeface="宋体"/>
                          <a:cs typeface="Times New Roman"/>
                        </a:rPr>
                        <a:t>#include "MKL25Z4.h"      // </a:t>
                      </a:r>
                      <a:r>
                        <a:rPr lang="zh-CN" sz="1600" kern="100" dirty="0">
                          <a:effectLst/>
                          <a:latin typeface="Times New Roman"/>
                          <a:ea typeface="宋体"/>
                          <a:cs typeface="Times New Roman"/>
                        </a:rPr>
                        <a:t>包含芯片头文件</a:t>
                      </a:r>
                    </a:p>
                    <a:p>
                      <a:pPr indent="127000" algn="l">
                        <a:lnSpc>
                          <a:spcPct val="100000"/>
                        </a:lnSpc>
                        <a:spcAft>
                          <a:spcPts val="0"/>
                        </a:spcAft>
                      </a:pPr>
                      <a:r>
                        <a:rPr lang="en-US" sz="1600" kern="100" dirty="0">
                          <a:effectLst/>
                          <a:latin typeface="Times New Roman"/>
                          <a:ea typeface="宋体"/>
                          <a:cs typeface="Times New Roman"/>
                        </a:rPr>
                        <a:t>#include "core_cm0plus.h"</a:t>
                      </a:r>
                      <a:endParaRPr lang="zh-CN" sz="1600" kern="100" dirty="0">
                        <a:effectLst/>
                        <a:latin typeface="Times New Roman"/>
                        <a:ea typeface="宋体"/>
                        <a:cs typeface="Times New Roman"/>
                      </a:endParaRPr>
                    </a:p>
                    <a:p>
                      <a:pPr indent="127000" algn="l">
                        <a:lnSpc>
                          <a:spcPts val="1200"/>
                        </a:lnSpc>
                        <a:spcAft>
                          <a:spcPts val="0"/>
                        </a:spcAft>
                      </a:pPr>
                      <a:r>
                        <a:rPr lang="en-US" sz="2400" kern="100" dirty="0" smtClean="0">
                          <a:effectLst/>
                          <a:latin typeface="Times New Roman"/>
                          <a:ea typeface="宋体"/>
                          <a:cs typeface="Times New Roman"/>
                        </a:rPr>
                        <a:t>……..</a:t>
                      </a:r>
                      <a:r>
                        <a:rPr lang="en-US" sz="2400" kern="100" dirty="0">
                          <a:effectLst/>
                          <a:latin typeface="Times New Roman"/>
                          <a:ea typeface="宋体"/>
                          <a:cs typeface="Times New Roman"/>
                        </a:rPr>
                        <a:t> </a:t>
                      </a:r>
                      <a:endParaRPr lang="zh-CN" sz="2400" kern="100" dirty="0">
                        <a:effectLst/>
                        <a:latin typeface="Times New Roman"/>
                        <a:ea typeface="宋体"/>
                        <a:cs typeface="Times New Roman"/>
                      </a:endParaRPr>
                    </a:p>
                    <a:p>
                      <a:pPr indent="127000" algn="l">
                        <a:lnSpc>
                          <a:spcPct val="100000"/>
                        </a:lnSpc>
                        <a:spcBef>
                          <a:spcPts val="600"/>
                        </a:spcBef>
                        <a:spcAft>
                          <a:spcPts val="0"/>
                        </a:spcAft>
                      </a:pPr>
                      <a:r>
                        <a:rPr lang="en-US" sz="1600" kern="100" dirty="0">
                          <a:effectLst/>
                          <a:latin typeface="Times New Roman"/>
                          <a:ea typeface="宋体"/>
                          <a:cs typeface="Times New Roman"/>
                        </a:rPr>
                        <a:t>//2</a:t>
                      </a:r>
                      <a:r>
                        <a:rPr lang="zh-CN" sz="1600" kern="100" dirty="0">
                          <a:effectLst/>
                          <a:latin typeface="Times New Roman"/>
                          <a:ea typeface="宋体"/>
                          <a:cs typeface="Times New Roman"/>
                        </a:rPr>
                        <a:t>．定义开关总中断</a:t>
                      </a:r>
                    </a:p>
                    <a:p>
                      <a:pPr indent="127000" algn="l">
                        <a:lnSpc>
                          <a:spcPct val="100000"/>
                        </a:lnSpc>
                        <a:spcAft>
                          <a:spcPts val="0"/>
                        </a:spcAft>
                      </a:pPr>
                      <a:r>
                        <a:rPr lang="en-US" sz="1600" kern="100" dirty="0">
                          <a:effectLst/>
                          <a:latin typeface="Times New Roman"/>
                          <a:ea typeface="宋体"/>
                          <a:cs typeface="Times New Roman"/>
                        </a:rPr>
                        <a:t>#define ENABLE_INTERRUPTS   __</a:t>
                      </a:r>
                      <a:r>
                        <a:rPr lang="en-US" sz="1600" kern="100" dirty="0" err="1">
                          <a:effectLst/>
                          <a:latin typeface="Times New Roman"/>
                          <a:ea typeface="宋体"/>
                          <a:cs typeface="Times New Roman"/>
                        </a:rPr>
                        <a:t>enable_irq</a:t>
                      </a:r>
                      <a:r>
                        <a:rPr lang="en-US" sz="1600" kern="100" dirty="0">
                          <a:effectLst/>
                          <a:latin typeface="Times New Roman"/>
                          <a:ea typeface="宋体"/>
                          <a:cs typeface="Times New Roman"/>
                        </a:rPr>
                        <a:t>()  //</a:t>
                      </a:r>
                      <a:r>
                        <a:rPr lang="zh-CN" sz="1600" kern="100" dirty="0">
                          <a:effectLst/>
                          <a:latin typeface="Times New Roman"/>
                          <a:ea typeface="宋体"/>
                          <a:cs typeface="Times New Roman"/>
                        </a:rPr>
                        <a:t>开总中断</a:t>
                      </a:r>
                    </a:p>
                    <a:p>
                      <a:pPr indent="127000" algn="l">
                        <a:lnSpc>
                          <a:spcPct val="100000"/>
                        </a:lnSpc>
                        <a:spcAft>
                          <a:spcPts val="0"/>
                        </a:spcAft>
                      </a:pPr>
                      <a:r>
                        <a:rPr lang="en-US" sz="1600" kern="100" dirty="0">
                          <a:effectLst/>
                          <a:latin typeface="Times New Roman"/>
                          <a:ea typeface="宋体"/>
                          <a:cs typeface="Times New Roman"/>
                        </a:rPr>
                        <a:t>#define DISABLE_INTERRUPTS  __</a:t>
                      </a:r>
                      <a:r>
                        <a:rPr lang="en-US" sz="1600" kern="100" dirty="0" err="1">
                          <a:effectLst/>
                          <a:latin typeface="Times New Roman"/>
                          <a:ea typeface="宋体"/>
                          <a:cs typeface="Times New Roman"/>
                        </a:rPr>
                        <a:t>disable_irq</a:t>
                      </a:r>
                      <a:r>
                        <a:rPr lang="en-US" sz="1600" kern="100" dirty="0">
                          <a:effectLst/>
                          <a:latin typeface="Times New Roman"/>
                          <a:ea typeface="宋体"/>
                          <a:cs typeface="Times New Roman"/>
                        </a:rPr>
                        <a:t>()  //</a:t>
                      </a:r>
                      <a:r>
                        <a:rPr lang="zh-CN" sz="1600" kern="100" dirty="0">
                          <a:effectLst/>
                          <a:latin typeface="Times New Roman"/>
                          <a:ea typeface="宋体"/>
                          <a:cs typeface="Times New Roman"/>
                        </a:rPr>
                        <a:t>关总中断</a:t>
                      </a:r>
                    </a:p>
                    <a:p>
                      <a:pPr indent="127000" algn="l">
                        <a:lnSpc>
                          <a:spcPct val="100000"/>
                        </a:lnSpc>
                        <a:spcBef>
                          <a:spcPts val="600"/>
                        </a:spcBef>
                        <a:spcAft>
                          <a:spcPts val="0"/>
                        </a:spcAft>
                      </a:pPr>
                      <a:r>
                        <a:rPr lang="en-US" sz="1600" kern="100" dirty="0" smtClean="0">
                          <a:effectLst/>
                          <a:latin typeface="Times New Roman"/>
                          <a:ea typeface="宋体"/>
                          <a:cs typeface="Times New Roman"/>
                        </a:rPr>
                        <a:t>//</a:t>
                      </a:r>
                      <a:r>
                        <a:rPr lang="en-US" sz="1600" kern="100" dirty="0">
                          <a:effectLst/>
                          <a:latin typeface="Times New Roman"/>
                          <a:ea typeface="宋体"/>
                          <a:cs typeface="Times New Roman"/>
                        </a:rPr>
                        <a:t>3</a:t>
                      </a:r>
                      <a:r>
                        <a:rPr lang="zh-CN" sz="1600" kern="100" dirty="0">
                          <a:effectLst/>
                          <a:latin typeface="Times New Roman"/>
                          <a:ea typeface="宋体"/>
                          <a:cs typeface="Times New Roman"/>
                        </a:rPr>
                        <a:t>．位操作宏函数（置位、清位、获得寄存器一位的状态）</a:t>
                      </a:r>
                    </a:p>
                    <a:p>
                      <a:pPr indent="127000" algn="l">
                        <a:lnSpc>
                          <a:spcPct val="100000"/>
                        </a:lnSpc>
                        <a:spcAft>
                          <a:spcPts val="0"/>
                        </a:spcAft>
                      </a:pPr>
                      <a:r>
                        <a:rPr lang="en-US" sz="1600" kern="100" dirty="0">
                          <a:effectLst/>
                          <a:latin typeface="Times New Roman"/>
                          <a:ea typeface="宋体"/>
                          <a:cs typeface="Times New Roman"/>
                        </a:rPr>
                        <a:t>#define BSET(</a:t>
                      </a:r>
                      <a:r>
                        <a:rPr lang="en-US" sz="1600" kern="100" dirty="0" err="1">
                          <a:effectLst/>
                          <a:latin typeface="Times New Roman"/>
                          <a:ea typeface="宋体"/>
                          <a:cs typeface="Times New Roman"/>
                        </a:rPr>
                        <a:t>bit,Register</a:t>
                      </a:r>
                      <a:r>
                        <a:rPr lang="en-US" sz="1600" kern="100" dirty="0">
                          <a:effectLst/>
                          <a:latin typeface="Times New Roman"/>
                          <a:ea typeface="宋体"/>
                          <a:cs typeface="Times New Roman"/>
                        </a:rPr>
                        <a:t>)  ((Register)|= (1&lt;&lt;(bit)))    //</a:t>
                      </a:r>
                      <a:r>
                        <a:rPr lang="zh-CN" sz="1600" kern="100" dirty="0">
                          <a:effectLst/>
                          <a:latin typeface="Times New Roman"/>
                          <a:ea typeface="宋体"/>
                          <a:cs typeface="Times New Roman"/>
                        </a:rPr>
                        <a:t>置寄存器的一位</a:t>
                      </a:r>
                    </a:p>
                    <a:p>
                      <a:pPr indent="127000" algn="l">
                        <a:lnSpc>
                          <a:spcPct val="100000"/>
                        </a:lnSpc>
                        <a:spcAft>
                          <a:spcPts val="0"/>
                        </a:spcAft>
                      </a:pPr>
                      <a:r>
                        <a:rPr lang="en-US" sz="1600" kern="100" dirty="0">
                          <a:effectLst/>
                          <a:latin typeface="Times New Roman"/>
                          <a:ea typeface="宋体"/>
                          <a:cs typeface="Times New Roman"/>
                        </a:rPr>
                        <a:t>#define BCLR(</a:t>
                      </a:r>
                      <a:r>
                        <a:rPr lang="en-US" sz="1600" kern="100" dirty="0" err="1">
                          <a:effectLst/>
                          <a:latin typeface="Times New Roman"/>
                          <a:ea typeface="宋体"/>
                          <a:cs typeface="Times New Roman"/>
                        </a:rPr>
                        <a:t>bit,Register</a:t>
                      </a:r>
                      <a:r>
                        <a:rPr lang="en-US" sz="1600" kern="100" dirty="0">
                          <a:effectLst/>
                          <a:latin typeface="Times New Roman"/>
                          <a:ea typeface="宋体"/>
                          <a:cs typeface="Times New Roman"/>
                        </a:rPr>
                        <a:t>)  ((Register) &amp;= ~(1&lt;&lt;(bit)))  //</a:t>
                      </a:r>
                      <a:r>
                        <a:rPr lang="zh-CN" sz="1600" kern="100" dirty="0">
                          <a:effectLst/>
                          <a:latin typeface="Times New Roman"/>
                          <a:ea typeface="宋体"/>
                          <a:cs typeface="Times New Roman"/>
                        </a:rPr>
                        <a:t>清寄存器的一位</a:t>
                      </a:r>
                    </a:p>
                    <a:p>
                      <a:pPr indent="127000" algn="l">
                        <a:lnSpc>
                          <a:spcPct val="100000"/>
                        </a:lnSpc>
                        <a:spcAft>
                          <a:spcPts val="0"/>
                        </a:spcAft>
                      </a:pPr>
                      <a:r>
                        <a:rPr lang="en-US" sz="1600" kern="100" dirty="0">
                          <a:effectLst/>
                          <a:latin typeface="Times New Roman"/>
                          <a:ea typeface="宋体"/>
                          <a:cs typeface="Times New Roman"/>
                        </a:rPr>
                        <a:t>#define </a:t>
                      </a:r>
                      <a:r>
                        <a:rPr lang="en-US" sz="1600" kern="100" dirty="0" smtClean="0">
                          <a:effectLst/>
                          <a:latin typeface="Times New Roman"/>
                          <a:ea typeface="宋体"/>
                          <a:cs typeface="Times New Roman"/>
                        </a:rPr>
                        <a:t>BGET(</a:t>
                      </a:r>
                      <a:r>
                        <a:rPr lang="en-US" sz="1600" kern="100" dirty="0" err="1" smtClean="0">
                          <a:effectLst/>
                          <a:latin typeface="Times New Roman"/>
                          <a:ea typeface="宋体"/>
                          <a:cs typeface="Times New Roman"/>
                        </a:rPr>
                        <a:t>bit,Register</a:t>
                      </a:r>
                      <a:r>
                        <a:rPr lang="en-US" sz="1600" kern="100" dirty="0" smtClean="0">
                          <a:effectLst/>
                          <a:latin typeface="Times New Roman"/>
                          <a:ea typeface="宋体"/>
                          <a:cs typeface="Times New Roman"/>
                        </a:rPr>
                        <a:t>)  (((Register) &gt;&gt; (bit)) &amp; 1)  //</a:t>
                      </a:r>
                      <a:r>
                        <a:rPr lang="zh-CN" sz="1600" kern="100" dirty="0" smtClean="0">
                          <a:effectLst/>
                          <a:latin typeface="Times New Roman"/>
                          <a:ea typeface="宋体"/>
                          <a:cs typeface="Times New Roman"/>
                        </a:rPr>
                        <a:t>获得寄存器一位的状态</a:t>
                      </a:r>
                      <a:endParaRPr lang="zh-CN" sz="1600" kern="100" dirty="0">
                        <a:effectLst/>
                        <a:latin typeface="Times New Roman"/>
                        <a:ea typeface="宋体"/>
                        <a:cs typeface="Times New Roman"/>
                      </a:endParaRPr>
                    </a:p>
                    <a:p>
                      <a:pPr indent="127000" algn="l">
                        <a:lnSpc>
                          <a:spcPct val="100000"/>
                        </a:lnSpc>
                        <a:spcBef>
                          <a:spcPts val="600"/>
                        </a:spcBef>
                        <a:spcAft>
                          <a:spcPts val="0"/>
                        </a:spcAft>
                      </a:pPr>
                      <a:r>
                        <a:rPr lang="en-US" sz="1600" kern="100" dirty="0" smtClean="0">
                          <a:effectLst/>
                          <a:latin typeface="Times New Roman"/>
                          <a:ea typeface="宋体"/>
                          <a:cs typeface="Times New Roman"/>
                        </a:rPr>
                        <a:t>//</a:t>
                      </a:r>
                      <a:r>
                        <a:rPr lang="en-US" sz="1600" kern="100" dirty="0">
                          <a:effectLst/>
                          <a:latin typeface="Times New Roman"/>
                          <a:ea typeface="宋体"/>
                          <a:cs typeface="Times New Roman"/>
                        </a:rPr>
                        <a:t>4</a:t>
                      </a:r>
                      <a:r>
                        <a:rPr lang="zh-CN" sz="1600" kern="100" dirty="0">
                          <a:effectLst/>
                          <a:latin typeface="Times New Roman"/>
                          <a:ea typeface="宋体"/>
                          <a:cs typeface="Times New Roman"/>
                        </a:rPr>
                        <a:t>．重定义基本数据类型（类型别名宏定义）</a:t>
                      </a:r>
                    </a:p>
                    <a:p>
                      <a:pPr indent="127000" algn="l">
                        <a:lnSpc>
                          <a:spcPct val="100000"/>
                        </a:lnSpc>
                        <a:spcAft>
                          <a:spcPts val="0"/>
                        </a:spcAft>
                      </a:pPr>
                      <a:r>
                        <a:rPr lang="en-US" sz="1600" kern="100" dirty="0" err="1">
                          <a:effectLst/>
                          <a:latin typeface="Times New Roman"/>
                          <a:ea typeface="宋体"/>
                          <a:cs typeface="Times New Roman"/>
                        </a:rPr>
                        <a:t>typedef</a:t>
                      </a:r>
                      <a:r>
                        <a:rPr lang="en-US" sz="1600" kern="100" dirty="0">
                          <a:effectLst/>
                          <a:latin typeface="Times New Roman"/>
                          <a:ea typeface="宋体"/>
                          <a:cs typeface="Times New Roman"/>
                        </a:rPr>
                        <a:t> unsigned char        uint_8;   // </a:t>
                      </a:r>
                      <a:r>
                        <a:rPr lang="zh-CN" sz="1600" kern="100" dirty="0">
                          <a:effectLst/>
                          <a:latin typeface="Times New Roman"/>
                          <a:ea typeface="宋体"/>
                          <a:cs typeface="Times New Roman"/>
                        </a:rPr>
                        <a:t>无符号</a:t>
                      </a:r>
                      <a:r>
                        <a:rPr lang="en-US" sz="1600" kern="100" dirty="0">
                          <a:effectLst/>
                          <a:latin typeface="Times New Roman"/>
                          <a:ea typeface="宋体"/>
                          <a:cs typeface="Times New Roman"/>
                        </a:rPr>
                        <a:t>8</a:t>
                      </a:r>
                      <a:r>
                        <a:rPr lang="zh-CN" sz="1600" kern="100" dirty="0">
                          <a:effectLst/>
                          <a:latin typeface="Times New Roman"/>
                          <a:ea typeface="宋体"/>
                          <a:cs typeface="Times New Roman"/>
                        </a:rPr>
                        <a:t>位数，字节</a:t>
                      </a:r>
                    </a:p>
                    <a:p>
                      <a:pPr indent="127000" algn="l">
                        <a:lnSpc>
                          <a:spcPct val="100000"/>
                        </a:lnSpc>
                        <a:spcAft>
                          <a:spcPts val="0"/>
                        </a:spcAft>
                      </a:pPr>
                      <a:r>
                        <a:rPr lang="en-US" sz="1600" kern="100" dirty="0" err="1">
                          <a:effectLst/>
                          <a:latin typeface="Times New Roman"/>
                          <a:ea typeface="宋体"/>
                          <a:cs typeface="Times New Roman"/>
                        </a:rPr>
                        <a:t>typedef</a:t>
                      </a:r>
                      <a:r>
                        <a:rPr lang="en-US" sz="1600" kern="100" dirty="0">
                          <a:effectLst/>
                          <a:latin typeface="Times New Roman"/>
                          <a:ea typeface="宋体"/>
                          <a:cs typeface="Times New Roman"/>
                        </a:rPr>
                        <a:t> unsigned short </a:t>
                      </a:r>
                      <a:r>
                        <a:rPr lang="en-US" sz="1600" kern="100" dirty="0" err="1">
                          <a:effectLst/>
                          <a:latin typeface="Times New Roman"/>
                          <a:ea typeface="宋体"/>
                          <a:cs typeface="Times New Roman"/>
                        </a:rPr>
                        <a:t>int</a:t>
                      </a:r>
                      <a:r>
                        <a:rPr lang="en-US" sz="1600" kern="100" dirty="0">
                          <a:effectLst/>
                          <a:latin typeface="Times New Roman"/>
                          <a:ea typeface="宋体"/>
                          <a:cs typeface="Times New Roman"/>
                        </a:rPr>
                        <a:t>   uint_16;  // </a:t>
                      </a:r>
                      <a:r>
                        <a:rPr lang="zh-CN" sz="1600" kern="100" dirty="0">
                          <a:effectLst/>
                          <a:latin typeface="Times New Roman"/>
                          <a:ea typeface="宋体"/>
                          <a:cs typeface="Times New Roman"/>
                        </a:rPr>
                        <a:t>无符号</a:t>
                      </a:r>
                      <a:r>
                        <a:rPr lang="en-US" sz="1600" kern="100" dirty="0">
                          <a:effectLst/>
                          <a:latin typeface="Times New Roman"/>
                          <a:ea typeface="宋体"/>
                          <a:cs typeface="Times New Roman"/>
                        </a:rPr>
                        <a:t>16</a:t>
                      </a:r>
                      <a:r>
                        <a:rPr lang="zh-CN" sz="1600" kern="100" dirty="0">
                          <a:effectLst/>
                          <a:latin typeface="Times New Roman"/>
                          <a:ea typeface="宋体"/>
                          <a:cs typeface="Times New Roman"/>
                        </a:rPr>
                        <a:t>位数，字</a:t>
                      </a:r>
                    </a:p>
                    <a:p>
                      <a:pPr indent="127000" algn="l">
                        <a:lnSpc>
                          <a:spcPts val="1500"/>
                        </a:lnSpc>
                        <a:spcAft>
                          <a:spcPts val="0"/>
                        </a:spcAft>
                      </a:pPr>
                      <a:r>
                        <a:rPr lang="en-US" altLang="zh-CN" sz="2400" kern="100" dirty="0" smtClean="0">
                          <a:effectLst/>
                          <a:latin typeface="Times New Roman"/>
                          <a:ea typeface="宋体"/>
                          <a:cs typeface="Times New Roman"/>
                        </a:rPr>
                        <a:t>…………</a:t>
                      </a:r>
                      <a:endParaRPr lang="zh-CN" sz="2400" kern="100" dirty="0">
                        <a:effectLst/>
                        <a:latin typeface="Times New Roman"/>
                        <a:ea typeface="宋体"/>
                        <a:cs typeface="Times New Roman"/>
                      </a:endParaRPr>
                    </a:p>
                  </a:txBody>
                  <a:tcPr marL="140335" marR="34290" marT="0" marB="0">
                    <a:lnL>
                      <a:noFill/>
                    </a:lnL>
                    <a:lnR>
                      <a:noFill/>
                    </a:lnR>
                    <a:lnT>
                      <a:noFill/>
                    </a:lnT>
                    <a:lnB>
                      <a:noFill/>
                    </a:lnB>
                    <a:solidFill>
                      <a:schemeClr val="bg1">
                        <a:lumMod val="85000"/>
                      </a:schemeClr>
                    </a:solidFill>
                  </a:tcPr>
                </a:tc>
              </a:tr>
              <a:tr h="76200">
                <a:tc>
                  <a:txBody>
                    <a:bodyPr/>
                    <a:lstStyle/>
                    <a:p>
                      <a:pPr indent="127000" algn="l">
                        <a:lnSpc>
                          <a:spcPts val="1200"/>
                        </a:lnSpc>
                        <a:spcAft>
                          <a:spcPts val="0"/>
                        </a:spcAft>
                      </a:pPr>
                      <a:r>
                        <a:rPr lang="en-US" sz="500" kern="100" dirty="0">
                          <a:effectLst/>
                          <a:latin typeface="Times New Roman"/>
                          <a:ea typeface="宋体"/>
                          <a:cs typeface="Times New Roman"/>
                        </a:rPr>
                        <a:t> </a:t>
                      </a:r>
                      <a:endParaRPr lang="zh-CN" sz="500" kern="100" dirty="0">
                        <a:effectLst/>
                        <a:latin typeface="Times New Roman"/>
                        <a:ea typeface="宋体"/>
                        <a:cs typeface="Times New Roman"/>
                      </a:endParaRPr>
                    </a:p>
                  </a:txBody>
                  <a:tcPr marL="140335" marR="34290" marT="0" marB="0">
                    <a:lnL>
                      <a:noFill/>
                    </a:lnL>
                    <a:lnR>
                      <a:noFill/>
                    </a:lnR>
                    <a:lnT>
                      <a:noFill/>
                    </a:lnT>
                    <a:lnB>
                      <a:noFill/>
                    </a:lnB>
                    <a:solidFill>
                      <a:schemeClr val="bg1">
                        <a:lumMod val="85000"/>
                      </a:schemeClr>
                    </a:solidFill>
                  </a:tcPr>
                </a:tc>
              </a:tr>
            </a:tbl>
          </a:graphicData>
        </a:graphic>
      </p:graphicFrame>
    </p:spTree>
    <p:extLst>
      <p:ext uri="{BB962C8B-B14F-4D97-AF65-F5344CB8AC3E}">
        <p14:creationId xmlns:p14="http://schemas.microsoft.com/office/powerpoint/2010/main" val="33997794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26</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79103"/>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5.3.3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公共</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要素文件</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504" y="1435423"/>
            <a:ext cx="8891288" cy="806759"/>
          </a:xfrm>
          <a:prstGeom prst="rect">
            <a:avLst/>
          </a:prstGeom>
        </p:spPr>
        <p:txBody>
          <a:bodyPr wrap="square">
            <a:spAutoFit/>
          </a:bodyPr>
          <a:lstStyle/>
          <a:p>
            <a:pPr marL="342900" lvl="0" indent="-342900">
              <a:lnSpc>
                <a:spcPct val="110000"/>
              </a:lnSpc>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构件公共要素在底层驱动构件的体系中有着特殊的地位，为设备底层驱动构件的编写提供最基本的支持</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3950595302"/>
              </p:ext>
            </p:extLst>
          </p:nvPr>
        </p:nvGraphicFramePr>
        <p:xfrm>
          <a:off x="611560" y="2474952"/>
          <a:ext cx="7776863" cy="2682240"/>
        </p:xfrm>
        <a:graphic>
          <a:graphicData uri="http://schemas.openxmlformats.org/drawingml/2006/table">
            <a:tbl>
              <a:tblPr firstRow="1" firstCol="1" bandRow="1"/>
              <a:tblGrid>
                <a:gridCol w="7776863"/>
              </a:tblGrid>
              <a:tr h="1287111">
                <a:tc>
                  <a:txBody>
                    <a:bodyPr/>
                    <a:lstStyle/>
                    <a:p>
                      <a:pPr indent="127000" algn="l">
                        <a:lnSpc>
                          <a:spcPct val="100000"/>
                        </a:lnSpc>
                        <a:spcAft>
                          <a:spcPts val="0"/>
                        </a:spcAft>
                      </a:pPr>
                      <a:r>
                        <a:rPr lang="en-US" sz="1600" kern="100" dirty="0">
                          <a:solidFill>
                            <a:schemeClr val="tx1"/>
                          </a:solidFill>
                          <a:effectLst/>
                          <a:latin typeface="Times New Roman"/>
                          <a:ea typeface="宋体"/>
                          <a:cs typeface="Times New Roman"/>
                        </a:rPr>
                        <a:t>//1</a:t>
                      </a:r>
                      <a:r>
                        <a:rPr lang="zh-CN" sz="1600" kern="100" dirty="0">
                          <a:solidFill>
                            <a:schemeClr val="tx1"/>
                          </a:solidFill>
                          <a:effectLst/>
                          <a:latin typeface="Times New Roman"/>
                          <a:ea typeface="宋体"/>
                          <a:cs typeface="Times New Roman"/>
                        </a:rPr>
                        <a:t>．芯片寄存器映射文件及处理器内核属性文件</a:t>
                      </a:r>
                    </a:p>
                    <a:p>
                      <a:pPr indent="127000" algn="l">
                        <a:lnSpc>
                          <a:spcPct val="100000"/>
                        </a:lnSpc>
                        <a:spcAft>
                          <a:spcPts val="0"/>
                        </a:spcAft>
                      </a:pPr>
                      <a:r>
                        <a:rPr lang="en-US" sz="1600" kern="100" dirty="0">
                          <a:solidFill>
                            <a:schemeClr val="tx1"/>
                          </a:solidFill>
                          <a:effectLst/>
                          <a:latin typeface="Times New Roman"/>
                          <a:ea typeface="宋体"/>
                          <a:cs typeface="Times New Roman"/>
                        </a:rPr>
                        <a:t>#include "MKL25Z4.h"      // </a:t>
                      </a:r>
                      <a:r>
                        <a:rPr lang="zh-CN" sz="1600" kern="100" dirty="0">
                          <a:solidFill>
                            <a:schemeClr val="tx1"/>
                          </a:solidFill>
                          <a:effectLst/>
                          <a:latin typeface="Times New Roman"/>
                          <a:ea typeface="宋体"/>
                          <a:cs typeface="Times New Roman"/>
                        </a:rPr>
                        <a:t>包含芯片头文件</a:t>
                      </a:r>
                    </a:p>
                    <a:p>
                      <a:pPr indent="127000" algn="l">
                        <a:lnSpc>
                          <a:spcPct val="100000"/>
                        </a:lnSpc>
                        <a:spcAft>
                          <a:spcPts val="0"/>
                        </a:spcAft>
                      </a:pPr>
                      <a:r>
                        <a:rPr lang="en-US" sz="1600" kern="100" dirty="0">
                          <a:solidFill>
                            <a:schemeClr val="tx1"/>
                          </a:solidFill>
                          <a:effectLst/>
                          <a:latin typeface="Times New Roman"/>
                          <a:ea typeface="宋体"/>
                          <a:cs typeface="Times New Roman"/>
                        </a:rPr>
                        <a:t>#include "core_cm0plus.h"</a:t>
                      </a:r>
                      <a:endParaRPr lang="zh-CN" sz="1600" kern="100" dirty="0">
                        <a:solidFill>
                          <a:schemeClr val="tx1"/>
                        </a:solidFill>
                        <a:effectLst/>
                        <a:latin typeface="Times New Roman"/>
                        <a:ea typeface="宋体"/>
                        <a:cs typeface="Times New Roman"/>
                      </a:endParaRPr>
                    </a:p>
                    <a:p>
                      <a:pPr indent="127000" algn="l">
                        <a:lnSpc>
                          <a:spcPct val="100000"/>
                        </a:lnSpc>
                        <a:spcAft>
                          <a:spcPts val="0"/>
                        </a:spcAft>
                      </a:pPr>
                      <a:r>
                        <a:rPr lang="en-US" sz="1600" kern="100" dirty="0">
                          <a:solidFill>
                            <a:schemeClr val="tx1"/>
                          </a:solidFill>
                          <a:effectLst/>
                          <a:latin typeface="Times New Roman"/>
                          <a:ea typeface="宋体"/>
                          <a:cs typeface="Times New Roman"/>
                        </a:rPr>
                        <a:t>#include "</a:t>
                      </a:r>
                      <a:r>
                        <a:rPr lang="en-US" sz="1600" kern="100" dirty="0" err="1">
                          <a:solidFill>
                            <a:schemeClr val="tx1"/>
                          </a:solidFill>
                          <a:effectLst/>
                          <a:latin typeface="Times New Roman"/>
                          <a:ea typeface="宋体"/>
                          <a:cs typeface="Times New Roman"/>
                        </a:rPr>
                        <a:t>core_cmFunc.h</a:t>
                      </a:r>
                      <a:r>
                        <a:rPr lang="en-US" sz="1600" kern="100" dirty="0">
                          <a:solidFill>
                            <a:schemeClr val="tx1"/>
                          </a:solidFill>
                          <a:effectLst/>
                          <a:latin typeface="Times New Roman"/>
                          <a:ea typeface="宋体"/>
                          <a:cs typeface="Times New Roman"/>
                        </a:rPr>
                        <a:t>"</a:t>
                      </a:r>
                      <a:endParaRPr lang="zh-CN" sz="1600" kern="100" dirty="0">
                        <a:solidFill>
                          <a:schemeClr val="tx1"/>
                        </a:solidFill>
                        <a:effectLst/>
                        <a:latin typeface="Times New Roman"/>
                        <a:ea typeface="宋体"/>
                        <a:cs typeface="Times New Roman"/>
                      </a:endParaRPr>
                    </a:p>
                    <a:p>
                      <a:pPr indent="127000" algn="l">
                        <a:lnSpc>
                          <a:spcPct val="100000"/>
                        </a:lnSpc>
                        <a:spcAft>
                          <a:spcPts val="0"/>
                        </a:spcAft>
                      </a:pPr>
                      <a:r>
                        <a:rPr lang="en-US" sz="1600" kern="100" dirty="0">
                          <a:solidFill>
                            <a:schemeClr val="tx1"/>
                          </a:solidFill>
                          <a:effectLst/>
                          <a:latin typeface="Times New Roman"/>
                          <a:ea typeface="宋体"/>
                          <a:cs typeface="Times New Roman"/>
                        </a:rPr>
                        <a:t>#include "</a:t>
                      </a:r>
                      <a:r>
                        <a:rPr lang="en-US" sz="1600" kern="100" dirty="0" err="1">
                          <a:solidFill>
                            <a:schemeClr val="tx1"/>
                          </a:solidFill>
                          <a:effectLst/>
                          <a:latin typeface="Times New Roman"/>
                          <a:ea typeface="宋体"/>
                          <a:cs typeface="Times New Roman"/>
                        </a:rPr>
                        <a:t>core_cmInstr.h</a:t>
                      </a:r>
                      <a:r>
                        <a:rPr lang="en-US" sz="1600" kern="100" dirty="0">
                          <a:solidFill>
                            <a:schemeClr val="tx1"/>
                          </a:solidFill>
                          <a:effectLst/>
                          <a:latin typeface="Times New Roman"/>
                          <a:ea typeface="宋体"/>
                          <a:cs typeface="Times New Roman"/>
                        </a:rPr>
                        <a:t>"</a:t>
                      </a:r>
                      <a:endParaRPr lang="zh-CN" sz="1600" kern="100" dirty="0">
                        <a:solidFill>
                          <a:schemeClr val="tx1"/>
                        </a:solidFill>
                        <a:effectLst/>
                        <a:latin typeface="Times New Roman"/>
                        <a:ea typeface="宋体"/>
                        <a:cs typeface="Times New Roman"/>
                      </a:endParaRPr>
                    </a:p>
                    <a:p>
                      <a:pPr indent="127000" algn="l">
                        <a:lnSpc>
                          <a:spcPct val="100000"/>
                        </a:lnSpc>
                        <a:spcAft>
                          <a:spcPts val="0"/>
                        </a:spcAft>
                      </a:pPr>
                      <a:r>
                        <a:rPr lang="en-US" sz="1600" kern="100" dirty="0">
                          <a:solidFill>
                            <a:schemeClr val="tx1"/>
                          </a:solidFill>
                          <a:effectLst/>
                          <a:latin typeface="Times New Roman"/>
                          <a:ea typeface="宋体"/>
                          <a:cs typeface="Times New Roman"/>
                        </a:rPr>
                        <a:t>#include "</a:t>
                      </a:r>
                      <a:r>
                        <a:rPr lang="en-US" sz="1600" kern="100" dirty="0" smtClean="0">
                          <a:solidFill>
                            <a:schemeClr val="tx1"/>
                          </a:solidFill>
                          <a:effectLst/>
                          <a:latin typeface="Times New Roman"/>
                          <a:ea typeface="宋体"/>
                          <a:cs typeface="Times New Roman"/>
                        </a:rPr>
                        <a:t>system_MKL25Z4.h</a:t>
                      </a:r>
                    </a:p>
                    <a:p>
                      <a:pPr indent="127000" algn="l">
                        <a:lnSpc>
                          <a:spcPct val="100000"/>
                        </a:lnSpc>
                        <a:spcAft>
                          <a:spcPts val="0"/>
                        </a:spcAft>
                      </a:pPr>
                      <a:endParaRPr lang="en-US" altLang="zh-CN" sz="1600" kern="100" dirty="0" smtClean="0">
                        <a:solidFill>
                          <a:schemeClr val="tx1"/>
                        </a:solidFill>
                        <a:effectLst/>
                        <a:latin typeface="Times New Roman"/>
                        <a:ea typeface="宋体"/>
                        <a:cs typeface="Times New Roman"/>
                      </a:endParaRPr>
                    </a:p>
                    <a:p>
                      <a:r>
                        <a:rPr lang="en-US" altLang="zh-CN" sz="1600" kern="100" dirty="0" smtClean="0">
                          <a:solidFill>
                            <a:schemeClr val="tx1"/>
                          </a:solidFill>
                          <a:effectLst/>
                          <a:latin typeface="Times New Roman"/>
                          <a:ea typeface="宋体"/>
                          <a:cs typeface="Times New Roman"/>
                        </a:rPr>
                        <a:t>   //5. </a:t>
                      </a:r>
                      <a:r>
                        <a:rPr lang="zh-CN" altLang="zh-CN" sz="1600" kern="100" dirty="0" smtClean="0">
                          <a:solidFill>
                            <a:schemeClr val="tx1"/>
                          </a:solidFill>
                          <a:effectLst/>
                          <a:latin typeface="Times New Roman"/>
                          <a:ea typeface="宋体"/>
                          <a:cs typeface="Times New Roman"/>
                        </a:rPr>
                        <a:t>定义系统使用的时钟频率</a:t>
                      </a:r>
                    </a:p>
                    <a:p>
                      <a:r>
                        <a:rPr lang="en-US" altLang="zh-CN" sz="1600" kern="100" dirty="0" smtClean="0">
                          <a:solidFill>
                            <a:schemeClr val="tx1"/>
                          </a:solidFill>
                          <a:effectLst/>
                          <a:latin typeface="Times New Roman"/>
                          <a:ea typeface="宋体"/>
                          <a:cs typeface="Times New Roman"/>
                        </a:rPr>
                        <a:t>   #define  SYSTEM_CLK_KHZ   </a:t>
                      </a:r>
                      <a:r>
                        <a:rPr lang="en-US" altLang="zh-CN" sz="1600" kern="100" dirty="0" err="1" smtClean="0">
                          <a:solidFill>
                            <a:schemeClr val="tx1"/>
                          </a:solidFill>
                          <a:effectLst/>
                          <a:latin typeface="Times New Roman"/>
                          <a:ea typeface="宋体"/>
                          <a:cs typeface="Times New Roman"/>
                        </a:rPr>
                        <a:t>SystemCoreClock</a:t>
                      </a:r>
                      <a:r>
                        <a:rPr lang="en-US" altLang="zh-CN" sz="1600" kern="100" dirty="0" smtClean="0">
                          <a:solidFill>
                            <a:schemeClr val="tx1"/>
                          </a:solidFill>
                          <a:effectLst/>
                          <a:latin typeface="Times New Roman"/>
                          <a:ea typeface="宋体"/>
                          <a:cs typeface="Times New Roman"/>
                        </a:rPr>
                        <a:t>/1000     // </a:t>
                      </a:r>
                      <a:r>
                        <a:rPr lang="zh-CN" altLang="zh-CN" sz="1600" kern="100" dirty="0" smtClean="0">
                          <a:solidFill>
                            <a:schemeClr val="tx1"/>
                          </a:solidFill>
                          <a:effectLst/>
                          <a:latin typeface="Times New Roman"/>
                          <a:ea typeface="宋体"/>
                          <a:cs typeface="Times New Roman"/>
                        </a:rPr>
                        <a:t>芯片系统时钟频率</a:t>
                      </a:r>
                      <a:r>
                        <a:rPr lang="en-US" altLang="zh-CN" sz="1600" kern="100" dirty="0" smtClean="0">
                          <a:solidFill>
                            <a:schemeClr val="tx1"/>
                          </a:solidFill>
                          <a:effectLst/>
                          <a:latin typeface="Times New Roman"/>
                          <a:ea typeface="宋体"/>
                          <a:cs typeface="Times New Roman"/>
                        </a:rPr>
                        <a:t>(KHz)</a:t>
                      </a:r>
                      <a:endParaRPr lang="zh-CN" altLang="zh-CN" sz="1600" kern="100" dirty="0" smtClean="0">
                        <a:solidFill>
                          <a:schemeClr val="tx1"/>
                        </a:solidFill>
                        <a:effectLst/>
                        <a:latin typeface="Times New Roman"/>
                        <a:ea typeface="宋体"/>
                        <a:cs typeface="Times New Roman"/>
                      </a:endParaRPr>
                    </a:p>
                    <a:p>
                      <a:r>
                        <a:rPr lang="en-US" altLang="zh-CN" sz="1600" kern="100" dirty="0" smtClean="0">
                          <a:solidFill>
                            <a:schemeClr val="tx1"/>
                          </a:solidFill>
                          <a:effectLst/>
                          <a:latin typeface="Times New Roman"/>
                          <a:ea typeface="宋体"/>
                          <a:cs typeface="Times New Roman"/>
                        </a:rPr>
                        <a:t>   #define  BUS_CLK_KHZ      SYSTEM_CLK_KHZ/2         // </a:t>
                      </a:r>
                      <a:r>
                        <a:rPr lang="zh-CN" altLang="zh-CN" sz="1600" kern="100" dirty="0" smtClean="0">
                          <a:solidFill>
                            <a:schemeClr val="tx1"/>
                          </a:solidFill>
                          <a:effectLst/>
                          <a:latin typeface="Times New Roman"/>
                          <a:ea typeface="宋体"/>
                          <a:cs typeface="Times New Roman"/>
                        </a:rPr>
                        <a:t>芯片总线时钟频率</a:t>
                      </a:r>
                      <a:r>
                        <a:rPr lang="en-US" altLang="zh-CN" sz="1600" kern="100" dirty="0" smtClean="0">
                          <a:solidFill>
                            <a:schemeClr val="tx1"/>
                          </a:solidFill>
                          <a:effectLst/>
                          <a:latin typeface="Times New Roman"/>
                          <a:ea typeface="宋体"/>
                          <a:cs typeface="Times New Roman"/>
                        </a:rPr>
                        <a:t>(KHz)</a:t>
                      </a:r>
                      <a:endParaRPr lang="zh-CN" altLang="zh-CN" sz="1600" kern="100" dirty="0" smtClean="0">
                        <a:solidFill>
                          <a:schemeClr val="tx1"/>
                        </a:solidFill>
                        <a:effectLst/>
                        <a:latin typeface="Times New Roman"/>
                        <a:ea typeface="宋体"/>
                        <a:cs typeface="Times New Roman"/>
                      </a:endParaRPr>
                    </a:p>
                    <a:p>
                      <a:r>
                        <a:rPr lang="en-US" altLang="zh-CN" sz="1600" kern="100" dirty="0" smtClean="0">
                          <a:solidFill>
                            <a:schemeClr val="tx1"/>
                          </a:solidFill>
                          <a:effectLst/>
                          <a:latin typeface="Times New Roman"/>
                          <a:ea typeface="宋体"/>
                          <a:cs typeface="Times New Roman"/>
                        </a:rPr>
                        <a:t> </a:t>
                      </a:r>
                      <a:endParaRPr lang="zh-CN" altLang="zh-CN" sz="1600" kern="100" dirty="0" smtClean="0">
                        <a:solidFill>
                          <a:schemeClr val="tx1"/>
                        </a:solidFill>
                        <a:effectLst/>
                        <a:latin typeface="Times New Roman"/>
                        <a:ea typeface="宋体"/>
                        <a:cs typeface="Times New Roman"/>
                      </a:endParaRPr>
                    </a:p>
                  </a:txBody>
                  <a:tcPr marL="280670" marR="68580"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207023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27</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5.3.3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公共</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要素文件</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504" y="1291407"/>
            <a:ext cx="8891288" cy="1785104"/>
          </a:xfrm>
          <a:prstGeom prst="rect">
            <a:avLst/>
          </a:prstGeom>
        </p:spPr>
        <p:txBody>
          <a:bodyPr wrap="square">
            <a:spAutoFit/>
          </a:bodyPr>
          <a:lstStyle/>
          <a:p>
            <a:pPr marL="342900" lvl="0" indent="-342900">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在不同的应用环境间移植驱动构件时，都应根据软硬件的基本情况在构件公共要素文件中进行相关的配置，满足所有底层驱动构件正常工作时所需的基本和公共需求。所有底层驱动构件都包含对构件公共要素的引用。构件公共要素文件放在工程文件夹的“</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\Common”</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文件夹下，名为</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common.h</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3" name="表格 2"/>
          <p:cNvGraphicFramePr>
            <a:graphicFrameLocks noGrp="1"/>
          </p:cNvGraphicFramePr>
          <p:nvPr>
            <p:extLst>
              <p:ext uri="{D42A27DB-BD31-4B8C-83A1-F6EECF244321}">
                <p14:modId xmlns:p14="http://schemas.microsoft.com/office/powerpoint/2010/main" val="3294788373"/>
              </p:ext>
            </p:extLst>
          </p:nvPr>
        </p:nvGraphicFramePr>
        <p:xfrm>
          <a:off x="916744" y="3140968"/>
          <a:ext cx="7272807" cy="3566160"/>
        </p:xfrm>
        <a:graphic>
          <a:graphicData uri="http://schemas.openxmlformats.org/drawingml/2006/table">
            <a:tbl>
              <a:tblPr firstRow="1" firstCol="1" bandRow="1"/>
              <a:tblGrid>
                <a:gridCol w="7272807"/>
              </a:tblGrid>
              <a:tr h="0">
                <a:tc>
                  <a:txBody>
                    <a:bodyPr/>
                    <a:lstStyle/>
                    <a:p>
                      <a:pPr indent="127000" algn="l">
                        <a:lnSpc>
                          <a:spcPct val="100000"/>
                        </a:lnSpc>
                        <a:spcAft>
                          <a:spcPts val="0"/>
                        </a:spcAft>
                      </a:pPr>
                      <a:r>
                        <a:rPr lang="en-US" sz="1600" kern="100" dirty="0">
                          <a:effectLst/>
                          <a:latin typeface="Times New Roman"/>
                          <a:ea typeface="宋体"/>
                          <a:cs typeface="Times New Roman"/>
                        </a:rPr>
                        <a:t>//3</a:t>
                      </a:r>
                      <a:r>
                        <a:rPr lang="zh-CN" sz="1600" kern="100" dirty="0">
                          <a:effectLst/>
                          <a:latin typeface="Times New Roman"/>
                          <a:ea typeface="宋体"/>
                          <a:cs typeface="Times New Roman"/>
                        </a:rPr>
                        <a:t>．位操作宏函数（置位、清位、获得寄存器一位的状态）</a:t>
                      </a:r>
                    </a:p>
                    <a:p>
                      <a:pPr indent="127000" algn="l">
                        <a:lnSpc>
                          <a:spcPct val="100000"/>
                        </a:lnSpc>
                        <a:spcAft>
                          <a:spcPts val="0"/>
                        </a:spcAft>
                      </a:pPr>
                      <a:r>
                        <a:rPr lang="en-US" sz="1600" kern="100" dirty="0">
                          <a:effectLst/>
                          <a:latin typeface="Times New Roman"/>
                          <a:ea typeface="宋体"/>
                          <a:cs typeface="Times New Roman"/>
                        </a:rPr>
                        <a:t>#define BSET(</a:t>
                      </a:r>
                      <a:r>
                        <a:rPr lang="en-US" sz="1600" kern="100" dirty="0" err="1">
                          <a:effectLst/>
                          <a:latin typeface="Times New Roman"/>
                          <a:ea typeface="宋体"/>
                          <a:cs typeface="Times New Roman"/>
                        </a:rPr>
                        <a:t>bit,Register</a:t>
                      </a:r>
                      <a:r>
                        <a:rPr lang="en-US" sz="1600" kern="100" dirty="0">
                          <a:effectLst/>
                          <a:latin typeface="Times New Roman"/>
                          <a:ea typeface="宋体"/>
                          <a:cs typeface="Times New Roman"/>
                        </a:rPr>
                        <a:t>)  ((Register)|= (1&lt;&lt;(bit)))    //</a:t>
                      </a:r>
                      <a:r>
                        <a:rPr lang="zh-CN" sz="1600" kern="100" dirty="0">
                          <a:effectLst/>
                          <a:latin typeface="Times New Roman"/>
                          <a:ea typeface="宋体"/>
                          <a:cs typeface="Times New Roman"/>
                        </a:rPr>
                        <a:t>置寄存器的一位</a:t>
                      </a:r>
                    </a:p>
                    <a:p>
                      <a:pPr indent="127000" algn="l">
                        <a:lnSpc>
                          <a:spcPct val="100000"/>
                        </a:lnSpc>
                        <a:spcAft>
                          <a:spcPts val="0"/>
                        </a:spcAft>
                      </a:pPr>
                      <a:r>
                        <a:rPr lang="en-US" sz="1600" kern="100" dirty="0">
                          <a:effectLst/>
                          <a:latin typeface="Times New Roman"/>
                          <a:ea typeface="宋体"/>
                          <a:cs typeface="Times New Roman"/>
                        </a:rPr>
                        <a:t>#define BCLR(</a:t>
                      </a:r>
                      <a:r>
                        <a:rPr lang="en-US" sz="1600" kern="100" dirty="0" err="1">
                          <a:effectLst/>
                          <a:latin typeface="Times New Roman"/>
                          <a:ea typeface="宋体"/>
                          <a:cs typeface="Times New Roman"/>
                        </a:rPr>
                        <a:t>bit,Register</a:t>
                      </a:r>
                      <a:r>
                        <a:rPr lang="en-US" sz="1600" kern="100" dirty="0">
                          <a:effectLst/>
                          <a:latin typeface="Times New Roman"/>
                          <a:ea typeface="宋体"/>
                          <a:cs typeface="Times New Roman"/>
                        </a:rPr>
                        <a:t>)  ((Register) &amp;= ~(1&lt;&lt;(bit)))  //</a:t>
                      </a:r>
                      <a:r>
                        <a:rPr lang="zh-CN" sz="1600" kern="100" dirty="0">
                          <a:effectLst/>
                          <a:latin typeface="Times New Roman"/>
                          <a:ea typeface="宋体"/>
                          <a:cs typeface="Times New Roman"/>
                        </a:rPr>
                        <a:t>清寄存器的一位</a:t>
                      </a:r>
                    </a:p>
                    <a:p>
                      <a:pPr indent="127000" algn="l">
                        <a:lnSpc>
                          <a:spcPct val="100000"/>
                        </a:lnSpc>
                        <a:spcAft>
                          <a:spcPts val="0"/>
                        </a:spcAft>
                      </a:pPr>
                      <a:r>
                        <a:rPr lang="en-US" sz="1600" kern="100" dirty="0">
                          <a:effectLst/>
                          <a:latin typeface="Times New Roman"/>
                          <a:ea typeface="宋体"/>
                          <a:cs typeface="Times New Roman"/>
                        </a:rPr>
                        <a:t>#define BGET(</a:t>
                      </a:r>
                      <a:r>
                        <a:rPr lang="en-US" sz="1600" kern="100" dirty="0" err="1">
                          <a:effectLst/>
                          <a:latin typeface="Times New Roman"/>
                          <a:ea typeface="宋体"/>
                          <a:cs typeface="Times New Roman"/>
                        </a:rPr>
                        <a:t>bit,Register</a:t>
                      </a:r>
                      <a:r>
                        <a:rPr lang="en-US" sz="1600" kern="100" dirty="0">
                          <a:effectLst/>
                          <a:latin typeface="Times New Roman"/>
                          <a:ea typeface="宋体"/>
                          <a:cs typeface="Times New Roman"/>
                        </a:rPr>
                        <a:t>)  (((Register) &gt;&gt; (bit)) &amp; 1)  //</a:t>
                      </a:r>
                      <a:r>
                        <a:rPr lang="zh-CN" sz="1600" kern="100" dirty="0">
                          <a:effectLst/>
                          <a:latin typeface="Times New Roman"/>
                          <a:ea typeface="宋体"/>
                          <a:cs typeface="Times New Roman"/>
                        </a:rPr>
                        <a:t>获得寄存器一位的</a:t>
                      </a:r>
                      <a:r>
                        <a:rPr lang="zh-CN" sz="1600" kern="100" dirty="0" smtClean="0">
                          <a:effectLst/>
                          <a:latin typeface="Times New Roman"/>
                          <a:ea typeface="宋体"/>
                          <a:cs typeface="Times New Roman"/>
                        </a:rPr>
                        <a:t>状态</a:t>
                      </a:r>
                      <a:endParaRPr lang="en-US" altLang="zh-CN" sz="1600" kern="100" dirty="0" smtClean="0">
                        <a:effectLst/>
                        <a:latin typeface="Times New Roman"/>
                        <a:ea typeface="宋体"/>
                        <a:cs typeface="Times New Roman"/>
                      </a:endParaRPr>
                    </a:p>
                    <a:p>
                      <a:pPr indent="127000" algn="l">
                        <a:lnSpc>
                          <a:spcPct val="100000"/>
                        </a:lnSpc>
                        <a:spcAft>
                          <a:spcPts val="0"/>
                        </a:spcAft>
                      </a:pPr>
                      <a:endParaRPr lang="en-US" altLang="zh-CN" sz="1600" kern="100" dirty="0" smtClean="0">
                        <a:effectLst/>
                        <a:latin typeface="Times New Roman"/>
                        <a:ea typeface="宋体"/>
                        <a:cs typeface="Times New Roman"/>
                      </a:endParaRP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smtClean="0">
                          <a:solidFill>
                            <a:schemeClr val="tx1"/>
                          </a:solidFill>
                          <a:effectLst/>
                          <a:latin typeface="Times New Roman"/>
                          <a:ea typeface="宋体"/>
                          <a:cs typeface="Times New Roman"/>
                        </a:rPr>
                        <a:t>//4</a:t>
                      </a:r>
                      <a:r>
                        <a:rPr lang="zh-CN" altLang="en-US" sz="1600" kern="100" noProof="0" dirty="0" smtClean="0">
                          <a:solidFill>
                            <a:schemeClr val="tx1"/>
                          </a:solidFill>
                          <a:effectLst/>
                          <a:latin typeface="Times New Roman"/>
                          <a:ea typeface="宋体"/>
                          <a:cs typeface="Times New Roman"/>
                        </a:rPr>
                        <a:t>．重定义基本数据类型（类型别名宏定义）</a:t>
                      </a: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unsigned char        uint_8;   // </a:t>
                      </a:r>
                      <a:r>
                        <a:rPr lang="zh-CN" altLang="en-US" sz="1600" kern="100" noProof="0" dirty="0" smtClean="0">
                          <a:solidFill>
                            <a:schemeClr val="tx1"/>
                          </a:solidFill>
                          <a:effectLst/>
                          <a:latin typeface="Times New Roman"/>
                          <a:ea typeface="宋体"/>
                          <a:cs typeface="Times New Roman"/>
                        </a:rPr>
                        <a:t>无符号</a:t>
                      </a:r>
                      <a:r>
                        <a:rPr lang="en-US" altLang="zh-CN" sz="1600" kern="100" noProof="0" dirty="0" smtClean="0">
                          <a:solidFill>
                            <a:schemeClr val="tx1"/>
                          </a:solidFill>
                          <a:effectLst/>
                          <a:latin typeface="Times New Roman"/>
                          <a:ea typeface="宋体"/>
                          <a:cs typeface="Times New Roman"/>
                        </a:rPr>
                        <a:t>8</a:t>
                      </a:r>
                      <a:r>
                        <a:rPr lang="zh-CN" altLang="en-US" sz="1600" kern="100" noProof="0" dirty="0" smtClean="0">
                          <a:solidFill>
                            <a:schemeClr val="tx1"/>
                          </a:solidFill>
                          <a:effectLst/>
                          <a:latin typeface="Times New Roman"/>
                          <a:ea typeface="宋体"/>
                          <a:cs typeface="Times New Roman"/>
                        </a:rPr>
                        <a:t>位数，字节</a:t>
                      </a: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unsigned short </a:t>
                      </a:r>
                      <a:r>
                        <a:rPr lang="en-US" altLang="zh-CN" sz="1600" kern="100" noProof="0" dirty="0" err="1" smtClean="0">
                          <a:solidFill>
                            <a:schemeClr val="tx1"/>
                          </a:solidFill>
                          <a:effectLst/>
                          <a:latin typeface="Times New Roman"/>
                          <a:ea typeface="宋体"/>
                          <a:cs typeface="Times New Roman"/>
                        </a:rPr>
                        <a:t>int</a:t>
                      </a:r>
                      <a:r>
                        <a:rPr lang="en-US" altLang="zh-CN" sz="1600" kern="100" noProof="0" dirty="0" smtClean="0">
                          <a:solidFill>
                            <a:schemeClr val="tx1"/>
                          </a:solidFill>
                          <a:effectLst/>
                          <a:latin typeface="Times New Roman"/>
                          <a:ea typeface="宋体"/>
                          <a:cs typeface="Times New Roman"/>
                        </a:rPr>
                        <a:t>   uint_16;  // </a:t>
                      </a:r>
                      <a:r>
                        <a:rPr lang="zh-CN" altLang="en-US" sz="1600" kern="100" noProof="0" dirty="0" smtClean="0">
                          <a:solidFill>
                            <a:schemeClr val="tx1"/>
                          </a:solidFill>
                          <a:effectLst/>
                          <a:latin typeface="Times New Roman"/>
                          <a:ea typeface="宋体"/>
                          <a:cs typeface="Times New Roman"/>
                        </a:rPr>
                        <a:t>无符号</a:t>
                      </a:r>
                      <a:r>
                        <a:rPr lang="en-US" altLang="zh-CN" sz="1600" kern="100" noProof="0" dirty="0" smtClean="0">
                          <a:solidFill>
                            <a:schemeClr val="tx1"/>
                          </a:solidFill>
                          <a:effectLst/>
                          <a:latin typeface="Times New Roman"/>
                          <a:ea typeface="宋体"/>
                          <a:cs typeface="Times New Roman"/>
                        </a:rPr>
                        <a:t>16</a:t>
                      </a:r>
                      <a:r>
                        <a:rPr lang="zh-CN" altLang="en-US" sz="1600" kern="100" noProof="0" dirty="0" smtClean="0">
                          <a:solidFill>
                            <a:schemeClr val="tx1"/>
                          </a:solidFill>
                          <a:effectLst/>
                          <a:latin typeface="Times New Roman"/>
                          <a:ea typeface="宋体"/>
                          <a:cs typeface="Times New Roman"/>
                        </a:rPr>
                        <a:t>位数，字</a:t>
                      </a: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unsigned long </a:t>
                      </a:r>
                      <a:r>
                        <a:rPr lang="en-US" altLang="zh-CN" sz="1600" kern="100" noProof="0" dirty="0" err="1" smtClean="0">
                          <a:solidFill>
                            <a:schemeClr val="tx1"/>
                          </a:solidFill>
                          <a:effectLst/>
                          <a:latin typeface="Times New Roman"/>
                          <a:ea typeface="宋体"/>
                          <a:cs typeface="Times New Roman"/>
                        </a:rPr>
                        <a:t>int</a:t>
                      </a:r>
                      <a:r>
                        <a:rPr lang="en-US" altLang="zh-CN" sz="1600" kern="100" noProof="0" dirty="0" smtClean="0">
                          <a:solidFill>
                            <a:schemeClr val="tx1"/>
                          </a:solidFill>
                          <a:effectLst/>
                          <a:latin typeface="Times New Roman"/>
                          <a:ea typeface="宋体"/>
                          <a:cs typeface="Times New Roman"/>
                        </a:rPr>
                        <a:t>    uint_32;  // </a:t>
                      </a:r>
                      <a:r>
                        <a:rPr lang="zh-CN" altLang="en-US" sz="1600" kern="100" noProof="0" dirty="0" smtClean="0">
                          <a:solidFill>
                            <a:schemeClr val="tx1"/>
                          </a:solidFill>
                          <a:effectLst/>
                          <a:latin typeface="Times New Roman"/>
                          <a:ea typeface="宋体"/>
                          <a:cs typeface="Times New Roman"/>
                        </a:rPr>
                        <a:t>无符号</a:t>
                      </a:r>
                      <a:r>
                        <a:rPr lang="en-US" altLang="zh-CN" sz="1600" kern="100" noProof="0" dirty="0" smtClean="0">
                          <a:solidFill>
                            <a:schemeClr val="tx1"/>
                          </a:solidFill>
                          <a:effectLst/>
                          <a:latin typeface="Times New Roman"/>
                          <a:ea typeface="宋体"/>
                          <a:cs typeface="Times New Roman"/>
                        </a:rPr>
                        <a:t>32</a:t>
                      </a:r>
                      <a:r>
                        <a:rPr lang="zh-CN" altLang="en-US" sz="1600" kern="100" noProof="0" dirty="0" smtClean="0">
                          <a:solidFill>
                            <a:schemeClr val="tx1"/>
                          </a:solidFill>
                          <a:effectLst/>
                          <a:latin typeface="Times New Roman"/>
                          <a:ea typeface="宋体"/>
                          <a:cs typeface="Times New Roman"/>
                        </a:rPr>
                        <a:t>位数，长字</a:t>
                      </a: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unsigned long </a:t>
                      </a:r>
                      <a:r>
                        <a:rPr lang="en-US" altLang="zh-CN" sz="1600" kern="100" noProof="0" dirty="0" err="1" smtClean="0">
                          <a:solidFill>
                            <a:schemeClr val="tx1"/>
                          </a:solidFill>
                          <a:effectLst/>
                          <a:latin typeface="Times New Roman"/>
                          <a:ea typeface="宋体"/>
                          <a:cs typeface="Times New Roman"/>
                        </a:rPr>
                        <a:t>long</a:t>
                      </a:r>
                      <a:r>
                        <a:rPr lang="en-US" altLang="zh-CN" sz="1600" kern="100" noProof="0" dirty="0" smtClean="0">
                          <a:solidFill>
                            <a:schemeClr val="tx1"/>
                          </a:solidFill>
                          <a:effectLst/>
                          <a:latin typeface="Times New Roman"/>
                          <a:ea typeface="宋体"/>
                          <a:cs typeface="Times New Roman"/>
                        </a:rPr>
                        <a:t>   uint_64;</a:t>
                      </a:r>
                      <a:endParaRPr lang="zh-CN" altLang="en-US" sz="1600" kern="100" noProof="0" dirty="0" smtClean="0">
                        <a:solidFill>
                          <a:schemeClr val="tx1"/>
                        </a:solidFill>
                        <a:effectLst/>
                        <a:latin typeface="Times New Roman"/>
                        <a:ea typeface="宋体"/>
                        <a:cs typeface="Times New Roman"/>
                      </a:endParaRP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char                 int_8;    // </a:t>
                      </a:r>
                      <a:r>
                        <a:rPr lang="zh-CN" altLang="en-US" sz="1600" kern="100" noProof="0" dirty="0" smtClean="0">
                          <a:solidFill>
                            <a:schemeClr val="tx1"/>
                          </a:solidFill>
                          <a:effectLst/>
                          <a:latin typeface="Times New Roman"/>
                          <a:ea typeface="宋体"/>
                          <a:cs typeface="Times New Roman"/>
                        </a:rPr>
                        <a:t>有符号</a:t>
                      </a:r>
                      <a:r>
                        <a:rPr lang="en-US" altLang="zh-CN" sz="1600" kern="100" noProof="0" dirty="0" smtClean="0">
                          <a:solidFill>
                            <a:schemeClr val="tx1"/>
                          </a:solidFill>
                          <a:effectLst/>
                          <a:latin typeface="Times New Roman"/>
                          <a:ea typeface="宋体"/>
                          <a:cs typeface="Times New Roman"/>
                        </a:rPr>
                        <a:t>8</a:t>
                      </a:r>
                      <a:r>
                        <a:rPr lang="zh-CN" altLang="en-US" sz="1600" kern="100" noProof="0" dirty="0" smtClean="0">
                          <a:solidFill>
                            <a:schemeClr val="tx1"/>
                          </a:solidFill>
                          <a:effectLst/>
                          <a:latin typeface="Times New Roman"/>
                          <a:ea typeface="宋体"/>
                          <a:cs typeface="Times New Roman"/>
                        </a:rPr>
                        <a:t>位数</a:t>
                      </a: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short </a:t>
                      </a:r>
                      <a:r>
                        <a:rPr lang="en-US" altLang="zh-CN" sz="1600" kern="100" noProof="0" dirty="0" err="1" smtClean="0">
                          <a:solidFill>
                            <a:schemeClr val="tx1"/>
                          </a:solidFill>
                          <a:effectLst/>
                          <a:latin typeface="Times New Roman"/>
                          <a:ea typeface="宋体"/>
                          <a:cs typeface="Times New Roman"/>
                        </a:rPr>
                        <a:t>int</a:t>
                      </a:r>
                      <a:r>
                        <a:rPr lang="en-US" altLang="zh-CN" sz="1600" kern="100" noProof="0" dirty="0" smtClean="0">
                          <a:solidFill>
                            <a:schemeClr val="tx1"/>
                          </a:solidFill>
                          <a:effectLst/>
                          <a:latin typeface="Times New Roman"/>
                          <a:ea typeface="宋体"/>
                          <a:cs typeface="Times New Roman"/>
                        </a:rPr>
                        <a:t>            int_16;   // </a:t>
                      </a:r>
                      <a:r>
                        <a:rPr lang="zh-CN" altLang="en-US" sz="1600" kern="100" noProof="0" dirty="0" smtClean="0">
                          <a:solidFill>
                            <a:schemeClr val="tx1"/>
                          </a:solidFill>
                          <a:effectLst/>
                          <a:latin typeface="Times New Roman"/>
                          <a:ea typeface="宋体"/>
                          <a:cs typeface="Times New Roman"/>
                        </a:rPr>
                        <a:t>有符号</a:t>
                      </a:r>
                      <a:r>
                        <a:rPr lang="en-US" altLang="zh-CN" sz="1600" kern="100" noProof="0" dirty="0" smtClean="0">
                          <a:solidFill>
                            <a:schemeClr val="tx1"/>
                          </a:solidFill>
                          <a:effectLst/>
                          <a:latin typeface="Times New Roman"/>
                          <a:ea typeface="宋体"/>
                          <a:cs typeface="Times New Roman"/>
                        </a:rPr>
                        <a:t>16</a:t>
                      </a:r>
                      <a:r>
                        <a:rPr lang="zh-CN" altLang="en-US" sz="1600" kern="100" noProof="0" dirty="0" smtClean="0">
                          <a:solidFill>
                            <a:schemeClr val="tx1"/>
                          </a:solidFill>
                          <a:effectLst/>
                          <a:latin typeface="Times New Roman"/>
                          <a:ea typeface="宋体"/>
                          <a:cs typeface="Times New Roman"/>
                        </a:rPr>
                        <a:t>位数</a:t>
                      </a: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a:t>
                      </a:r>
                      <a:r>
                        <a:rPr lang="en-US" altLang="zh-CN" sz="1600" kern="100" noProof="0" dirty="0" err="1" smtClean="0">
                          <a:solidFill>
                            <a:schemeClr val="tx1"/>
                          </a:solidFill>
                          <a:effectLst/>
                          <a:latin typeface="Times New Roman"/>
                          <a:ea typeface="宋体"/>
                          <a:cs typeface="Times New Roman"/>
                        </a:rPr>
                        <a:t>int</a:t>
                      </a:r>
                      <a:r>
                        <a:rPr lang="en-US" altLang="zh-CN" sz="1600" kern="100" noProof="0" dirty="0" smtClean="0">
                          <a:solidFill>
                            <a:schemeClr val="tx1"/>
                          </a:solidFill>
                          <a:effectLst/>
                          <a:latin typeface="Times New Roman"/>
                          <a:ea typeface="宋体"/>
                          <a:cs typeface="Times New Roman"/>
                        </a:rPr>
                        <a:t>                  int_32;   // </a:t>
                      </a:r>
                      <a:r>
                        <a:rPr lang="zh-CN" altLang="en-US" sz="1600" kern="100" noProof="0" dirty="0" smtClean="0">
                          <a:solidFill>
                            <a:schemeClr val="tx1"/>
                          </a:solidFill>
                          <a:effectLst/>
                          <a:latin typeface="Times New Roman"/>
                          <a:ea typeface="宋体"/>
                          <a:cs typeface="Times New Roman"/>
                        </a:rPr>
                        <a:t>有符号</a:t>
                      </a:r>
                      <a:r>
                        <a:rPr lang="en-US" altLang="zh-CN" sz="1600" kern="100" noProof="0" dirty="0" smtClean="0">
                          <a:solidFill>
                            <a:schemeClr val="tx1"/>
                          </a:solidFill>
                          <a:effectLst/>
                          <a:latin typeface="Times New Roman"/>
                          <a:ea typeface="宋体"/>
                          <a:cs typeface="Times New Roman"/>
                        </a:rPr>
                        <a:t>32</a:t>
                      </a:r>
                      <a:r>
                        <a:rPr lang="zh-CN" altLang="en-US" sz="1600" kern="100" noProof="0" dirty="0" smtClean="0">
                          <a:solidFill>
                            <a:schemeClr val="tx1"/>
                          </a:solidFill>
                          <a:effectLst/>
                          <a:latin typeface="Times New Roman"/>
                          <a:ea typeface="宋体"/>
                          <a:cs typeface="Times New Roman"/>
                        </a:rPr>
                        <a:t>位数</a:t>
                      </a:r>
                    </a:p>
                    <a:p>
                      <a:pPr marL="0" marR="0" lvl="0" indent="127000" algn="l" defTabSz="914400" rtl="0" eaLnBrk="1" fontAlgn="auto" latinLnBrk="0" hangingPunct="1">
                        <a:lnSpc>
                          <a:spcPct val="100000"/>
                        </a:lnSpc>
                        <a:spcBef>
                          <a:spcPts val="0"/>
                        </a:spcBef>
                        <a:spcAft>
                          <a:spcPts val="0"/>
                        </a:spcAft>
                        <a:buClrTx/>
                        <a:buSzTx/>
                        <a:buFontTx/>
                        <a:buNone/>
                        <a:tabLst/>
                        <a:defRPr/>
                      </a:pPr>
                      <a:r>
                        <a:rPr lang="en-US" altLang="zh-CN" sz="1600" kern="100" noProof="0" dirty="0" err="1" smtClean="0">
                          <a:solidFill>
                            <a:schemeClr val="tx1"/>
                          </a:solidFill>
                          <a:effectLst/>
                          <a:latin typeface="Times New Roman"/>
                          <a:ea typeface="宋体"/>
                          <a:cs typeface="Times New Roman"/>
                        </a:rPr>
                        <a:t>typedef</a:t>
                      </a:r>
                      <a:r>
                        <a:rPr lang="en-US" altLang="zh-CN" sz="1600" kern="100" noProof="0" dirty="0" smtClean="0">
                          <a:solidFill>
                            <a:schemeClr val="tx1"/>
                          </a:solidFill>
                          <a:effectLst/>
                          <a:latin typeface="Times New Roman"/>
                          <a:ea typeface="宋体"/>
                          <a:cs typeface="Times New Roman"/>
                        </a:rPr>
                        <a:t> long </a:t>
                      </a:r>
                      <a:r>
                        <a:rPr lang="en-US" altLang="zh-CN" sz="1600" kern="100" noProof="0" dirty="0" err="1" smtClean="0">
                          <a:solidFill>
                            <a:schemeClr val="tx1"/>
                          </a:solidFill>
                          <a:effectLst/>
                          <a:latin typeface="Times New Roman"/>
                          <a:ea typeface="宋体"/>
                          <a:cs typeface="Times New Roman"/>
                        </a:rPr>
                        <a:t>long</a:t>
                      </a:r>
                      <a:r>
                        <a:rPr lang="en-US" altLang="zh-CN" sz="1600" kern="100" noProof="0" dirty="0" smtClean="0">
                          <a:solidFill>
                            <a:schemeClr val="tx1"/>
                          </a:solidFill>
                          <a:effectLst/>
                          <a:latin typeface="Times New Roman"/>
                          <a:ea typeface="宋体"/>
                          <a:cs typeface="Times New Roman"/>
                        </a:rPr>
                        <a:t>            int_64;</a:t>
                      </a:r>
                      <a:endParaRPr lang="zh-CN" sz="1600" kern="100" dirty="0">
                        <a:effectLst/>
                        <a:latin typeface="Times New Roman"/>
                        <a:ea typeface="宋体"/>
                        <a:cs typeface="Times New Roman"/>
                      </a:endParaRPr>
                    </a:p>
                  </a:txBody>
                  <a:tcPr marL="280670" marR="68580" marT="0" marB="0">
                    <a:lnL>
                      <a:noFill/>
                    </a:lnL>
                    <a:lnR>
                      <a:noFill/>
                    </a:lnR>
                    <a:lnT>
                      <a:noFill/>
                    </a:lnT>
                    <a:lnB>
                      <a:noFill/>
                    </a:lnB>
                    <a:pattFill prst="pct20">
                      <a:fgClr>
                        <a:srgbClr val="FFFFFF"/>
                      </a:fgClr>
                      <a:bgClr>
                        <a:srgbClr val="DFDFDF"/>
                      </a:bgClr>
                    </a:pattFill>
                  </a:tcPr>
                </a:tc>
              </a:tr>
              <a:tr h="0">
                <a:tc>
                  <a:txBody>
                    <a:bodyPr/>
                    <a:lstStyle/>
                    <a:p>
                      <a:pPr indent="127000" algn="l">
                        <a:lnSpc>
                          <a:spcPts val="1200"/>
                        </a:lnSpc>
                        <a:spcAft>
                          <a:spcPts val="0"/>
                        </a:spcAft>
                      </a:pPr>
                      <a:r>
                        <a:rPr lang="en-US" sz="900" kern="100" dirty="0">
                          <a:effectLst/>
                          <a:latin typeface="Times New Roman"/>
                          <a:ea typeface="宋体"/>
                          <a:cs typeface="Times New Roman"/>
                        </a:rPr>
                        <a:t> </a:t>
                      </a:r>
                      <a:endParaRPr lang="zh-CN" sz="1050" kern="100" dirty="0">
                        <a:effectLst/>
                        <a:latin typeface="Times New Roman"/>
                        <a:ea typeface="宋体"/>
                        <a:cs typeface="Times New Roman"/>
                      </a:endParaRPr>
                    </a:p>
                  </a:txBody>
                  <a:tcPr marL="280670" marR="68580"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1306742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28</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5.3.4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的设计规范</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504" y="1291407"/>
            <a:ext cx="8891288" cy="1446550"/>
          </a:xfrm>
          <a:prstGeom prst="rect">
            <a:avLst/>
          </a:prstGeom>
        </p:spPr>
        <p:txBody>
          <a:bodyPr wrap="square">
            <a:spAutoFit/>
          </a:bodyPr>
          <a:lstStyle/>
          <a:p>
            <a:pPr marL="342900" lvl="0" indent="-342900">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头文件描述了构件的接口，用户通过头文件获取构件服务。编写构件的头文件时，应使用“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ifndef</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 #define … #</a:t>
            </a:r>
            <a:r>
              <a:rPr lang="en-US" altLang="zh-CN" sz="2200" b="1" dirty="0" err="1">
                <a:latin typeface="Times New Roman" panose="02020603050405020304" pitchFamily="18" charset="0"/>
                <a:ea typeface="黑体" panose="02010609060101010101" pitchFamily="49" charset="-122"/>
                <a:cs typeface="Times New Roman" panose="02020603050405020304" pitchFamily="18" charset="0"/>
              </a:rPr>
              <a:t>endif</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的编码结构，防止对头文件的重复包含。使用包含文件命令</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#include</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包含所需其他头文件；规范地使用宏定义</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rPr>
              <a:t>define</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327533999"/>
              </p:ext>
            </p:extLst>
          </p:nvPr>
        </p:nvGraphicFramePr>
        <p:xfrm>
          <a:off x="611560" y="2852936"/>
          <a:ext cx="8208912" cy="3821731"/>
        </p:xfrm>
        <a:graphic>
          <a:graphicData uri="http://schemas.openxmlformats.org/drawingml/2006/table">
            <a:tbl>
              <a:tblPr firstRow="1" firstCol="1" bandRow="1"/>
              <a:tblGrid>
                <a:gridCol w="8208912"/>
              </a:tblGrid>
              <a:tr h="3669331">
                <a:tc>
                  <a:txBody>
                    <a:bodyPr/>
                    <a:lstStyle/>
                    <a:p>
                      <a:pPr indent="127000" algn="l">
                        <a:lnSpc>
                          <a:spcPct val="100000"/>
                        </a:lnSpc>
                        <a:spcBef>
                          <a:spcPts val="600"/>
                        </a:spcBef>
                        <a:spcAft>
                          <a:spcPts val="0"/>
                        </a:spcAft>
                      </a:pPr>
                      <a:r>
                        <a:rPr lang="en-US" sz="1400" kern="100" dirty="0">
                          <a:effectLst/>
                          <a:latin typeface="Times New Roman"/>
                          <a:ea typeface="宋体"/>
                          <a:cs typeface="Times New Roman"/>
                        </a:rPr>
                        <a:t>#</a:t>
                      </a:r>
                      <a:r>
                        <a:rPr lang="en-US" sz="1400" kern="100" dirty="0" err="1">
                          <a:effectLst/>
                          <a:latin typeface="Times New Roman"/>
                          <a:ea typeface="宋体"/>
                          <a:cs typeface="Times New Roman"/>
                        </a:rPr>
                        <a:t>ifndef</a:t>
                      </a:r>
                      <a:r>
                        <a:rPr lang="en-US" sz="1400" kern="100" dirty="0">
                          <a:effectLst/>
                          <a:latin typeface="Times New Roman"/>
                          <a:ea typeface="宋体"/>
                          <a:cs typeface="Times New Roman"/>
                        </a:rPr>
                        <a:t> _LIGHT_H     //</a:t>
                      </a:r>
                      <a:r>
                        <a:rPr lang="zh-CN" sz="1400" kern="100" dirty="0">
                          <a:effectLst/>
                          <a:latin typeface="Times New Roman"/>
                          <a:ea typeface="宋体"/>
                          <a:cs typeface="Times New Roman"/>
                        </a:rPr>
                        <a:t>防止重复定义（</a:t>
                      </a:r>
                      <a:r>
                        <a:rPr lang="en-US" sz="1400" kern="100" dirty="0">
                          <a:effectLst/>
                          <a:latin typeface="Times New Roman"/>
                          <a:ea typeface="宋体"/>
                          <a:cs typeface="Times New Roman"/>
                        </a:rPr>
                        <a:t>_LIGHT_H  </a:t>
                      </a:r>
                      <a:r>
                        <a:rPr lang="zh-CN" sz="1400" kern="100" dirty="0">
                          <a:effectLst/>
                          <a:latin typeface="Times New Roman"/>
                          <a:ea typeface="宋体"/>
                          <a:cs typeface="Times New Roman"/>
                        </a:rPr>
                        <a:t>开头</a:t>
                      </a: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#define _LIGHT_H</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 </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头文件包含</a:t>
                      </a:r>
                    </a:p>
                    <a:p>
                      <a:pPr indent="127000" algn="l">
                        <a:lnSpc>
                          <a:spcPct val="100000"/>
                        </a:lnSpc>
                        <a:spcAft>
                          <a:spcPts val="0"/>
                        </a:spcAft>
                      </a:pPr>
                      <a:r>
                        <a:rPr lang="en-US" sz="1400" kern="100" dirty="0">
                          <a:effectLst/>
                          <a:latin typeface="Times New Roman"/>
                          <a:ea typeface="宋体"/>
                          <a:cs typeface="Times New Roman"/>
                        </a:rPr>
                        <a:t>#include "</a:t>
                      </a:r>
                      <a:r>
                        <a:rPr lang="en-US" sz="1400" kern="100" dirty="0" err="1">
                          <a:effectLst/>
                          <a:latin typeface="Times New Roman"/>
                          <a:ea typeface="宋体"/>
                          <a:cs typeface="Times New Roman"/>
                        </a:rPr>
                        <a:t>common.h</a:t>
                      </a:r>
                      <a:r>
                        <a:rPr lang="en-US" sz="1400" kern="100" dirty="0">
                          <a:effectLst/>
                          <a:latin typeface="Times New Roman"/>
                          <a:ea typeface="宋体"/>
                          <a:cs typeface="Times New Roman"/>
                        </a:rPr>
                        <a:t>"    //</a:t>
                      </a:r>
                      <a:r>
                        <a:rPr lang="zh-CN" sz="1400" kern="100" dirty="0">
                          <a:effectLst/>
                          <a:latin typeface="Times New Roman"/>
                          <a:ea typeface="宋体"/>
                          <a:cs typeface="Times New Roman"/>
                        </a:rPr>
                        <a:t>包含公共要素头文件</a:t>
                      </a:r>
                    </a:p>
                    <a:p>
                      <a:pPr indent="127000" algn="l">
                        <a:lnSpc>
                          <a:spcPct val="100000"/>
                        </a:lnSpc>
                        <a:spcAft>
                          <a:spcPts val="0"/>
                        </a:spcAft>
                      </a:pPr>
                      <a:r>
                        <a:rPr lang="en-US" sz="1400" kern="100" dirty="0">
                          <a:effectLst/>
                          <a:latin typeface="Times New Roman"/>
                          <a:ea typeface="宋体"/>
                          <a:cs typeface="Times New Roman"/>
                        </a:rPr>
                        <a:t>#include "</a:t>
                      </a:r>
                      <a:r>
                        <a:rPr lang="en-US" sz="1400" kern="100" dirty="0" err="1">
                          <a:effectLst/>
                          <a:latin typeface="Times New Roman"/>
                          <a:ea typeface="宋体"/>
                          <a:cs typeface="Times New Roman"/>
                        </a:rPr>
                        <a:t>gpio.h</a:t>
                      </a:r>
                      <a:r>
                        <a:rPr lang="en-US" sz="1400" kern="100" dirty="0">
                          <a:effectLst/>
                          <a:latin typeface="Times New Roman"/>
                          <a:ea typeface="宋体"/>
                          <a:cs typeface="Times New Roman"/>
                        </a:rPr>
                        <a:t>"      //</a:t>
                      </a:r>
                      <a:r>
                        <a:rPr lang="zh-CN" sz="1400" kern="100" dirty="0">
                          <a:effectLst/>
                          <a:latin typeface="Times New Roman"/>
                          <a:ea typeface="宋体"/>
                          <a:cs typeface="Times New Roman"/>
                        </a:rPr>
                        <a:t>用到</a:t>
                      </a:r>
                      <a:r>
                        <a:rPr lang="en-US" sz="1400" kern="100" dirty="0" err="1">
                          <a:effectLst/>
                          <a:latin typeface="Times New Roman"/>
                          <a:ea typeface="宋体"/>
                          <a:cs typeface="Times New Roman"/>
                        </a:rPr>
                        <a:t>gpio</a:t>
                      </a:r>
                      <a:r>
                        <a:rPr lang="zh-CN" sz="1400" kern="100" dirty="0">
                          <a:effectLst/>
                          <a:latin typeface="Times New Roman"/>
                          <a:ea typeface="宋体"/>
                          <a:cs typeface="Times New Roman"/>
                        </a:rPr>
                        <a:t>构件</a:t>
                      </a:r>
                    </a:p>
                    <a:p>
                      <a:pPr indent="127000" algn="l">
                        <a:lnSpc>
                          <a:spcPct val="100000"/>
                        </a:lnSpc>
                        <a:spcAft>
                          <a:spcPts val="0"/>
                        </a:spcAft>
                      </a:pPr>
                      <a:r>
                        <a:rPr lang="en-US" sz="1400" kern="100" dirty="0">
                          <a:effectLst/>
                          <a:latin typeface="Times New Roman"/>
                          <a:ea typeface="宋体"/>
                          <a:cs typeface="Times New Roman"/>
                        </a:rPr>
                        <a:t> </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指示灯端口及引脚定义</a:t>
                      </a:r>
                    </a:p>
                    <a:p>
                      <a:pPr indent="127000" algn="l">
                        <a:lnSpc>
                          <a:spcPct val="100000"/>
                        </a:lnSpc>
                        <a:spcAft>
                          <a:spcPts val="0"/>
                        </a:spcAft>
                      </a:pPr>
                      <a:r>
                        <a:rPr lang="en-US" sz="1400" kern="100" dirty="0">
                          <a:effectLst/>
                          <a:latin typeface="Times New Roman"/>
                          <a:ea typeface="宋体"/>
                          <a:cs typeface="Times New Roman"/>
                        </a:rPr>
                        <a:t>#define  LIGHT_RED      (PTB_NUM|19)  //</a:t>
                      </a:r>
                      <a:r>
                        <a:rPr lang="zh-CN" sz="1400" kern="100" dirty="0">
                          <a:effectLst/>
                          <a:latin typeface="Times New Roman"/>
                          <a:ea typeface="宋体"/>
                          <a:cs typeface="Times New Roman"/>
                        </a:rPr>
                        <a:t>红色</a:t>
                      </a:r>
                      <a:r>
                        <a:rPr lang="en-US" sz="1400" kern="100" dirty="0">
                          <a:effectLst/>
                          <a:latin typeface="Times New Roman"/>
                          <a:ea typeface="宋体"/>
                          <a:cs typeface="Times New Roman"/>
                        </a:rPr>
                        <a:t>RUN</a:t>
                      </a:r>
                      <a:r>
                        <a:rPr lang="zh-CN" sz="1400" kern="100" dirty="0">
                          <a:effectLst/>
                          <a:latin typeface="Times New Roman"/>
                          <a:ea typeface="宋体"/>
                          <a:cs typeface="Times New Roman"/>
                        </a:rPr>
                        <a:t>灯使用的端口号</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引脚</a:t>
                      </a:r>
                    </a:p>
                    <a:p>
                      <a:pPr indent="127000" algn="l">
                        <a:lnSpc>
                          <a:spcPct val="100000"/>
                        </a:lnSpc>
                        <a:spcAft>
                          <a:spcPts val="0"/>
                        </a:spcAft>
                      </a:pPr>
                      <a:r>
                        <a:rPr lang="en-US" sz="1400" kern="100" dirty="0">
                          <a:effectLst/>
                          <a:latin typeface="Times New Roman"/>
                          <a:ea typeface="宋体"/>
                          <a:cs typeface="Times New Roman"/>
                        </a:rPr>
                        <a:t>#define  LIGHT_BLUE     (PTB_NUM|9)   //</a:t>
                      </a:r>
                      <a:r>
                        <a:rPr lang="zh-CN" sz="1400" kern="100" dirty="0">
                          <a:effectLst/>
                          <a:latin typeface="Times New Roman"/>
                          <a:ea typeface="宋体"/>
                          <a:cs typeface="Times New Roman"/>
                        </a:rPr>
                        <a:t>蓝色</a:t>
                      </a:r>
                      <a:r>
                        <a:rPr lang="en-US" sz="1400" kern="100" dirty="0">
                          <a:effectLst/>
                          <a:latin typeface="Times New Roman"/>
                          <a:ea typeface="宋体"/>
                          <a:cs typeface="Times New Roman"/>
                        </a:rPr>
                        <a:t>RUN</a:t>
                      </a:r>
                      <a:r>
                        <a:rPr lang="zh-CN" sz="1400" kern="100" dirty="0">
                          <a:effectLst/>
                          <a:latin typeface="Times New Roman"/>
                          <a:ea typeface="宋体"/>
                          <a:cs typeface="Times New Roman"/>
                        </a:rPr>
                        <a:t>灯使用的端口号</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引脚</a:t>
                      </a:r>
                    </a:p>
                    <a:p>
                      <a:pPr indent="127000" algn="l">
                        <a:lnSpc>
                          <a:spcPct val="100000"/>
                        </a:lnSpc>
                        <a:spcAft>
                          <a:spcPts val="0"/>
                        </a:spcAft>
                      </a:pPr>
                      <a:r>
                        <a:rPr lang="en-US" sz="1400" kern="100" dirty="0">
                          <a:effectLst/>
                          <a:latin typeface="Times New Roman"/>
                          <a:ea typeface="宋体"/>
                          <a:cs typeface="Times New Roman"/>
                        </a:rPr>
                        <a:t>#define  LIGHT_GREEN    (PTB_NUM|18)  //</a:t>
                      </a:r>
                      <a:r>
                        <a:rPr lang="zh-CN" sz="1400" kern="100" dirty="0">
                          <a:effectLst/>
                          <a:latin typeface="Times New Roman"/>
                          <a:ea typeface="宋体"/>
                          <a:cs typeface="Times New Roman"/>
                        </a:rPr>
                        <a:t>绿色</a:t>
                      </a:r>
                      <a:r>
                        <a:rPr lang="en-US" sz="1400" kern="100" dirty="0">
                          <a:effectLst/>
                          <a:latin typeface="Times New Roman"/>
                          <a:ea typeface="宋体"/>
                          <a:cs typeface="Times New Roman"/>
                        </a:rPr>
                        <a:t>RUN</a:t>
                      </a:r>
                      <a:r>
                        <a:rPr lang="zh-CN" sz="1400" kern="100" dirty="0">
                          <a:effectLst/>
                          <a:latin typeface="Times New Roman"/>
                          <a:ea typeface="宋体"/>
                          <a:cs typeface="Times New Roman"/>
                        </a:rPr>
                        <a:t>灯使用的端口号</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引脚</a:t>
                      </a:r>
                    </a:p>
                    <a:p>
                      <a:pPr indent="127000" algn="l">
                        <a:lnSpc>
                          <a:spcPct val="100000"/>
                        </a:lnSpc>
                        <a:spcAft>
                          <a:spcPts val="0"/>
                        </a:spcAft>
                      </a:pPr>
                      <a:r>
                        <a:rPr lang="en-US" sz="1400" kern="100" dirty="0">
                          <a:effectLst/>
                          <a:latin typeface="Times New Roman"/>
                          <a:ea typeface="宋体"/>
                          <a:cs typeface="Times New Roman"/>
                        </a:rPr>
                        <a:t> </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灯状态宏定义（灯亮、灯暗对应的物理电平由硬件接法决定）</a:t>
                      </a:r>
                    </a:p>
                    <a:p>
                      <a:pPr indent="127000" algn="l">
                        <a:lnSpc>
                          <a:spcPct val="100000"/>
                        </a:lnSpc>
                        <a:spcAft>
                          <a:spcPts val="0"/>
                        </a:spcAft>
                      </a:pPr>
                      <a:r>
                        <a:rPr lang="en-US" sz="1400" kern="100" dirty="0">
                          <a:effectLst/>
                          <a:latin typeface="Times New Roman"/>
                          <a:ea typeface="宋体"/>
                          <a:cs typeface="Times New Roman"/>
                        </a:rPr>
                        <a:t>#define  LIGHT_ON       0    //</a:t>
                      </a:r>
                      <a:r>
                        <a:rPr lang="zh-CN" sz="1400" kern="100" dirty="0">
                          <a:effectLst/>
                          <a:latin typeface="Times New Roman"/>
                          <a:ea typeface="宋体"/>
                          <a:cs typeface="Times New Roman"/>
                        </a:rPr>
                        <a:t>灯亮</a:t>
                      </a:r>
                    </a:p>
                    <a:p>
                      <a:pPr indent="127000" algn="l">
                        <a:lnSpc>
                          <a:spcPct val="100000"/>
                        </a:lnSpc>
                        <a:spcAft>
                          <a:spcPts val="0"/>
                        </a:spcAft>
                      </a:pPr>
                      <a:r>
                        <a:rPr lang="en-US" sz="1400" kern="100" dirty="0">
                          <a:effectLst/>
                          <a:latin typeface="Times New Roman"/>
                          <a:ea typeface="宋体"/>
                          <a:cs typeface="Times New Roman"/>
                        </a:rPr>
                        <a:t>#define  LIGHT_OFF      1    //</a:t>
                      </a:r>
                      <a:r>
                        <a:rPr lang="zh-CN" sz="1400" kern="100" dirty="0">
                          <a:effectLst/>
                          <a:latin typeface="Times New Roman"/>
                          <a:ea typeface="宋体"/>
                          <a:cs typeface="Times New Roman"/>
                        </a:rPr>
                        <a:t>灯暗</a:t>
                      </a:r>
                    </a:p>
                    <a:p>
                      <a:pPr indent="127000" algn="l">
                        <a:lnSpc>
                          <a:spcPct val="100000"/>
                        </a:lnSpc>
                        <a:spcAft>
                          <a:spcPts val="0"/>
                        </a:spcAft>
                      </a:pPr>
                      <a:r>
                        <a:rPr lang="en-US" sz="1400" kern="100" dirty="0">
                          <a:effectLst/>
                          <a:latin typeface="Times New Roman"/>
                          <a:ea typeface="宋体"/>
                          <a:cs typeface="Times New Roman"/>
                        </a:rPr>
                        <a:t> </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接口函数声明</a:t>
                      </a:r>
                      <a:r>
                        <a:rPr lang="en-US" sz="1400" kern="100" dirty="0" smtClean="0">
                          <a:effectLst/>
                          <a:latin typeface="Times New Roman"/>
                          <a:ea typeface="宋体"/>
                          <a:cs typeface="Times New Roman"/>
                        </a:rPr>
                        <a:t>=======================================</a:t>
                      </a:r>
                      <a:endParaRPr lang="zh-CN" sz="1400" kern="100" dirty="0">
                        <a:effectLst/>
                        <a:latin typeface="Times New Roman"/>
                        <a:ea typeface="宋体"/>
                        <a:cs typeface="Times New Roman"/>
                      </a:endParaRPr>
                    </a:p>
                  </a:txBody>
                  <a:tcPr marL="155589" marR="38017" marT="0" marB="0">
                    <a:lnL>
                      <a:noFill/>
                    </a:lnL>
                    <a:lnR>
                      <a:noFill/>
                    </a:lnR>
                    <a:lnT>
                      <a:noFill/>
                    </a:lnT>
                    <a:lnB>
                      <a:noFill/>
                    </a:lnB>
                    <a:pattFill prst="pct20">
                      <a:fgClr>
                        <a:srgbClr val="FFFFFF"/>
                      </a:fgClr>
                      <a:bgClr>
                        <a:srgbClr val="DFDFDF"/>
                      </a:bgClr>
                    </a:pattFill>
                  </a:tcPr>
                </a:tc>
              </a:tr>
              <a:tr h="147093">
                <a:tc>
                  <a:txBody>
                    <a:bodyPr/>
                    <a:lstStyle/>
                    <a:p>
                      <a:pPr indent="127000" algn="l">
                        <a:lnSpc>
                          <a:spcPts val="1200"/>
                        </a:lnSpc>
                        <a:spcAft>
                          <a:spcPts val="0"/>
                        </a:spcAft>
                      </a:pPr>
                      <a:r>
                        <a:rPr lang="en-US" sz="500" kern="100" dirty="0">
                          <a:effectLst/>
                          <a:latin typeface="Times New Roman"/>
                          <a:ea typeface="宋体"/>
                          <a:cs typeface="Times New Roman"/>
                        </a:rPr>
                        <a:t> </a:t>
                      </a:r>
                      <a:endParaRPr lang="zh-CN" sz="600" kern="100" dirty="0">
                        <a:effectLst/>
                        <a:latin typeface="Times New Roman"/>
                        <a:ea typeface="宋体"/>
                        <a:cs typeface="Times New Roman"/>
                      </a:endParaRPr>
                    </a:p>
                  </a:txBody>
                  <a:tcPr marL="155589" marR="38017"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18554381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29</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79103"/>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5.3.4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头文件</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的设计规范</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504" y="1348626"/>
            <a:ext cx="8891288" cy="1954381"/>
          </a:xfrm>
          <a:prstGeom prst="rect">
            <a:avLst/>
          </a:prstGeom>
        </p:spPr>
        <p:txBody>
          <a:bodyPr wrap="square">
            <a:spAutoFit/>
          </a:bodyPr>
          <a:lstStyle/>
          <a:p>
            <a:pPr marL="342900" lvl="0" indent="-342900" algn="just">
              <a:lnSpc>
                <a:spcPct val="110000"/>
              </a:lnSpc>
              <a:spcBef>
                <a:spcPts val="600"/>
              </a:spcBef>
              <a:buClr>
                <a:srgbClr val="000099"/>
              </a:buClr>
              <a:buSzPct val="80000"/>
              <a:buFont typeface="Wingdings" panose="05000000000000000000" pitchFamily="2" charset="2"/>
              <a:buChar char="l"/>
            </a:pP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比如，在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构件中，</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灯的亮暗状态与对应</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GPIO</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引脚高低电平的对应关系需根据外接电路而定，此时，将表示灯状态的电平信号值用宏常量的方式定义。当使用的外部电路发生变化时，对应地，仅需在</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构件中对表示灯的亮暗状态宏常量定义做适当变更，就可实现</a:t>
            </a:r>
            <a:r>
              <a:rPr lang="en-US" altLang="zh-CN" sz="2200" b="1" dirty="0">
                <a:latin typeface="Times New Roman" panose="02020603050405020304" pitchFamily="18" charset="0"/>
                <a:ea typeface="黑体" panose="02010609060101010101" pitchFamily="49" charset="-122"/>
                <a:cs typeface="Times New Roman" panose="02020603050405020304" pitchFamily="18" charset="0"/>
              </a:rPr>
              <a:t>Light</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构件在新应用环境上的移植</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562404299"/>
              </p:ext>
            </p:extLst>
          </p:nvPr>
        </p:nvGraphicFramePr>
        <p:xfrm>
          <a:off x="1331640" y="3356992"/>
          <a:ext cx="7200800" cy="738128"/>
        </p:xfrm>
        <a:graphic>
          <a:graphicData uri="http://schemas.openxmlformats.org/drawingml/2006/table">
            <a:tbl>
              <a:tblPr firstRow="1" firstCol="1" bandRow="1"/>
              <a:tblGrid>
                <a:gridCol w="7200800"/>
              </a:tblGrid>
              <a:tr h="738128">
                <a:tc>
                  <a:txBody>
                    <a:bodyPr/>
                    <a:lstStyle/>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灯状态宏定义（灯亮、灯暗对应的物理电平由硬件接法决定）</a:t>
                      </a:r>
                    </a:p>
                    <a:p>
                      <a:pPr indent="127000" algn="l">
                        <a:lnSpc>
                          <a:spcPct val="100000"/>
                        </a:lnSpc>
                        <a:spcAft>
                          <a:spcPts val="0"/>
                        </a:spcAft>
                      </a:pPr>
                      <a:r>
                        <a:rPr lang="en-US" sz="1400" kern="100" dirty="0">
                          <a:effectLst/>
                          <a:latin typeface="Times New Roman"/>
                          <a:ea typeface="宋体"/>
                          <a:cs typeface="Times New Roman"/>
                        </a:rPr>
                        <a:t>#define  LIGHT_ON       0    //</a:t>
                      </a:r>
                      <a:r>
                        <a:rPr lang="zh-CN" sz="1400" kern="100" dirty="0">
                          <a:effectLst/>
                          <a:latin typeface="Times New Roman"/>
                          <a:ea typeface="宋体"/>
                          <a:cs typeface="Times New Roman"/>
                        </a:rPr>
                        <a:t>灯亮</a:t>
                      </a:r>
                    </a:p>
                    <a:p>
                      <a:pPr indent="127000" algn="l">
                        <a:lnSpc>
                          <a:spcPct val="100000"/>
                        </a:lnSpc>
                        <a:spcAft>
                          <a:spcPts val="0"/>
                        </a:spcAft>
                      </a:pPr>
                      <a:r>
                        <a:rPr lang="en-US" sz="1400" kern="100" dirty="0">
                          <a:effectLst/>
                          <a:latin typeface="Times New Roman"/>
                          <a:ea typeface="宋体"/>
                          <a:cs typeface="Times New Roman"/>
                        </a:rPr>
                        <a:t>#define  LIGHT_OFF      1    //</a:t>
                      </a:r>
                      <a:r>
                        <a:rPr lang="zh-CN" sz="1400" kern="100" dirty="0">
                          <a:effectLst/>
                          <a:latin typeface="Times New Roman"/>
                          <a:ea typeface="宋体"/>
                          <a:cs typeface="Times New Roman"/>
                        </a:rPr>
                        <a:t>灯暗</a:t>
                      </a:r>
                    </a:p>
                  </a:txBody>
                  <a:tcPr marL="280670" marR="68580" marT="0" marB="0">
                    <a:lnL>
                      <a:noFill/>
                    </a:lnL>
                    <a:lnR>
                      <a:noFill/>
                    </a:lnR>
                    <a:lnT>
                      <a:noFill/>
                    </a:lnT>
                    <a:lnB>
                      <a:noFill/>
                    </a:lnB>
                    <a:pattFill prst="pct20">
                      <a:fgClr>
                        <a:srgbClr val="FFFFFF"/>
                      </a:fgClr>
                      <a:bgClr>
                        <a:srgbClr val="DFDFDF"/>
                      </a:bgClr>
                    </a:pattFill>
                  </a:tcPr>
                </a:tc>
              </a:tr>
            </a:tbl>
          </a:graphicData>
        </a:graphic>
      </p:graphicFrame>
      <p:sp>
        <p:nvSpPr>
          <p:cNvPr id="6" name="矩形 5"/>
          <p:cNvSpPr/>
          <p:nvPr/>
        </p:nvSpPr>
        <p:spPr>
          <a:xfrm>
            <a:off x="107504" y="4077072"/>
            <a:ext cx="8424936" cy="430887"/>
          </a:xfrm>
          <a:prstGeom prst="rect">
            <a:avLst/>
          </a:prstGeom>
        </p:spPr>
        <p:txBody>
          <a:bodyPr wrap="square">
            <a:spAutoFit/>
          </a:bodyPr>
          <a:lstStyle/>
          <a:p>
            <a:pPr marL="342900" indent="-342900">
              <a:buClr>
                <a:srgbClr val="000099"/>
              </a:buClr>
              <a:buSzPct val="80000"/>
              <a:buFont typeface="Wingdings" panose="05000000000000000000" pitchFamily="2" charset="2"/>
              <a:buChar char="l"/>
            </a:pPr>
            <a:r>
              <a:rPr lang="zh-CN" altLang="en-US" sz="2200" b="1" dirty="0">
                <a:latin typeface="黑体" panose="02010609060101010101" pitchFamily="49" charset="-122"/>
                <a:ea typeface="黑体" panose="02010609060101010101" pitchFamily="49" charset="-122"/>
              </a:rPr>
              <a:t>头文件中包含声明对外接口函数，包含对外接口函数的使用</a:t>
            </a:r>
            <a:r>
              <a:rPr lang="zh-CN" altLang="en-US" sz="2200" b="1" dirty="0" smtClean="0">
                <a:latin typeface="黑体" panose="02010609060101010101" pitchFamily="49" charset="-122"/>
                <a:ea typeface="黑体" panose="02010609060101010101" pitchFamily="49" charset="-122"/>
              </a:rPr>
              <a:t>说明</a:t>
            </a:r>
            <a:endParaRPr lang="zh-CN" altLang="en-US" sz="2200" b="1" dirty="0">
              <a:latin typeface="黑体" panose="02010609060101010101" pitchFamily="49" charset="-122"/>
              <a:ea typeface="黑体" panose="02010609060101010101" pitchFamily="49"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087689545"/>
              </p:ext>
            </p:extLst>
          </p:nvPr>
        </p:nvGraphicFramePr>
        <p:xfrm>
          <a:off x="1259632" y="4581128"/>
          <a:ext cx="7056784" cy="2133600"/>
        </p:xfrm>
        <a:graphic>
          <a:graphicData uri="http://schemas.openxmlformats.org/drawingml/2006/table">
            <a:tbl>
              <a:tblPr firstRow="1" firstCol="1" bandRow="1"/>
              <a:tblGrid>
                <a:gridCol w="7056784"/>
              </a:tblGrid>
              <a:tr h="0">
                <a:tc>
                  <a:txBody>
                    <a:bodyPr/>
                    <a:lstStyle/>
                    <a:p>
                      <a:pPr indent="127000" algn="l">
                        <a:lnSpc>
                          <a:spcPct val="100000"/>
                        </a:lnSpc>
                        <a:spcAft>
                          <a:spcPts val="0"/>
                        </a:spcAft>
                      </a:pPr>
                      <a:r>
                        <a:rPr lang="en-US" sz="1400" kern="100" dirty="0" smtClean="0">
                          <a:effectLst/>
                          <a:latin typeface="Times New Roman"/>
                          <a:ea typeface="宋体"/>
                          <a:cs typeface="Times New Roman"/>
                        </a:rPr>
                        <a:t>//==============================================================</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函数名称：</a:t>
                      </a:r>
                      <a:r>
                        <a:rPr lang="en-US" sz="1400" kern="100" dirty="0" err="1">
                          <a:effectLst/>
                          <a:latin typeface="Times New Roman"/>
                          <a:ea typeface="宋体"/>
                          <a:cs typeface="Times New Roman"/>
                        </a:rPr>
                        <a:t>light_change</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函数参数：</a:t>
                      </a:r>
                      <a:r>
                        <a:rPr lang="en-US" sz="1400" kern="100" dirty="0" err="1">
                          <a:effectLst/>
                          <a:latin typeface="Times New Roman"/>
                          <a:ea typeface="宋体"/>
                          <a:cs typeface="Times New Roman"/>
                        </a:rPr>
                        <a:t>port_pin</a:t>
                      </a:r>
                      <a:r>
                        <a:rPr lang="zh-CN" sz="1400" kern="100" dirty="0">
                          <a:effectLst/>
                          <a:latin typeface="Times New Roman"/>
                          <a:ea typeface="宋体"/>
                          <a:cs typeface="Times New Roman"/>
                        </a:rPr>
                        <a:t>：</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端口号</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引脚号</a:t>
                      </a:r>
                      <a:r>
                        <a:rPr lang="en-US" sz="1400" kern="100" dirty="0">
                          <a:effectLst/>
                          <a:latin typeface="Times New Roman"/>
                          <a:ea typeface="宋体"/>
                          <a:cs typeface="Times New Roman"/>
                        </a:rPr>
                        <a:t>)</a:t>
                      </a:r>
                      <a:r>
                        <a:rPr lang="zh-CN" sz="1400" kern="100" dirty="0">
                          <a:effectLst/>
                          <a:latin typeface="Times New Roman"/>
                          <a:ea typeface="宋体"/>
                          <a:cs typeface="Times New Roman"/>
                        </a:rPr>
                        <a:t>（如：</a:t>
                      </a:r>
                      <a:r>
                        <a:rPr lang="en-US" sz="1400" kern="100" dirty="0">
                          <a:effectLst/>
                          <a:latin typeface="Times New Roman"/>
                          <a:ea typeface="宋体"/>
                          <a:cs typeface="Times New Roman"/>
                        </a:rPr>
                        <a:t>(PTB_NUM)|(9) </a:t>
                      </a:r>
                      <a:r>
                        <a:rPr lang="zh-CN" sz="1400" kern="100" dirty="0">
                          <a:effectLst/>
                          <a:latin typeface="Times New Roman"/>
                          <a:ea typeface="宋体"/>
                          <a:cs typeface="Times New Roman"/>
                        </a:rPr>
                        <a:t>表示为</a:t>
                      </a:r>
                      <a:r>
                        <a:rPr lang="en-US" sz="1400" kern="100" dirty="0">
                          <a:effectLst/>
                          <a:latin typeface="Times New Roman"/>
                          <a:ea typeface="宋体"/>
                          <a:cs typeface="Times New Roman"/>
                        </a:rPr>
                        <a:t>B</a:t>
                      </a:r>
                      <a:r>
                        <a:rPr lang="zh-CN" sz="1400" kern="100" dirty="0">
                          <a:effectLst/>
                          <a:latin typeface="Times New Roman"/>
                          <a:ea typeface="宋体"/>
                          <a:cs typeface="Times New Roman"/>
                        </a:rPr>
                        <a:t>口</a:t>
                      </a:r>
                      <a:r>
                        <a:rPr lang="en-US" sz="1400" kern="100" dirty="0">
                          <a:effectLst/>
                          <a:latin typeface="Times New Roman"/>
                          <a:ea typeface="宋体"/>
                          <a:cs typeface="Times New Roman"/>
                        </a:rPr>
                        <a:t>9</a:t>
                      </a:r>
                      <a:r>
                        <a:rPr lang="zh-CN" sz="1400" kern="100" dirty="0">
                          <a:effectLst/>
                          <a:latin typeface="Times New Roman"/>
                          <a:ea typeface="宋体"/>
                          <a:cs typeface="Times New Roman"/>
                        </a:rPr>
                        <a:t>号脚）</a:t>
                      </a: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函数返回：无</a:t>
                      </a:r>
                    </a:p>
                    <a:p>
                      <a:pPr indent="127000" algn="l">
                        <a:lnSpc>
                          <a:spcPct val="100000"/>
                        </a:lnSpc>
                        <a:spcAft>
                          <a:spcPts val="0"/>
                        </a:spcAft>
                      </a:pPr>
                      <a:r>
                        <a:rPr lang="en-US" sz="1400" kern="100" dirty="0">
                          <a:effectLst/>
                          <a:latin typeface="Times New Roman"/>
                          <a:ea typeface="宋体"/>
                          <a:cs typeface="Times New Roman"/>
                        </a:rPr>
                        <a:t>//</a:t>
                      </a:r>
                      <a:r>
                        <a:rPr lang="zh-CN" sz="1400" kern="100" dirty="0">
                          <a:effectLst/>
                          <a:latin typeface="Times New Roman"/>
                          <a:ea typeface="宋体"/>
                          <a:cs typeface="Times New Roman"/>
                        </a:rPr>
                        <a:t>功能概要：切换指示灯亮暗。</a:t>
                      </a:r>
                    </a:p>
                    <a:p>
                      <a:pPr indent="127000" algn="l">
                        <a:lnSpc>
                          <a:spcPct val="100000"/>
                        </a:lnSpc>
                        <a:spcAft>
                          <a:spcPts val="0"/>
                        </a:spcAft>
                      </a:pPr>
                      <a:r>
                        <a:rPr lang="en-US" sz="1400" kern="100" dirty="0" smtClean="0">
                          <a:effectLst/>
                          <a:latin typeface="Times New Roman"/>
                          <a:ea typeface="宋体"/>
                          <a:cs typeface="Times New Roman"/>
                        </a:rPr>
                        <a:t>//==============================================================</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void </a:t>
                      </a:r>
                      <a:r>
                        <a:rPr lang="en-US" sz="1400" kern="100" dirty="0" err="1">
                          <a:effectLst/>
                          <a:latin typeface="Times New Roman"/>
                          <a:ea typeface="宋体"/>
                          <a:cs typeface="Times New Roman"/>
                        </a:rPr>
                        <a:t>light_change</a:t>
                      </a:r>
                      <a:r>
                        <a:rPr lang="en-US" sz="1400" kern="100" dirty="0">
                          <a:effectLst/>
                          <a:latin typeface="Times New Roman"/>
                          <a:ea typeface="宋体"/>
                          <a:cs typeface="Times New Roman"/>
                        </a:rPr>
                        <a:t>(uint_16 </a:t>
                      </a:r>
                      <a:r>
                        <a:rPr lang="en-US" sz="1400" kern="100" dirty="0" err="1">
                          <a:effectLst/>
                          <a:latin typeface="Times New Roman"/>
                          <a:ea typeface="宋体"/>
                          <a:cs typeface="Times New Roman"/>
                        </a:rPr>
                        <a:t>port_pin</a:t>
                      </a: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    </a:t>
                      </a:r>
                      <a:r>
                        <a:rPr lang="en-US" sz="1400" kern="100" dirty="0" err="1">
                          <a:effectLst/>
                          <a:latin typeface="Times New Roman"/>
                          <a:ea typeface="宋体"/>
                          <a:cs typeface="Times New Roman"/>
                        </a:rPr>
                        <a:t>gpio_reverse</a:t>
                      </a:r>
                      <a:r>
                        <a:rPr lang="en-US" sz="1400" kern="100" dirty="0">
                          <a:effectLst/>
                          <a:latin typeface="Times New Roman"/>
                          <a:ea typeface="宋体"/>
                          <a:cs typeface="Times New Roman"/>
                        </a:rPr>
                        <a:t>(</a:t>
                      </a:r>
                      <a:r>
                        <a:rPr lang="en-US" sz="1400" kern="100" dirty="0" err="1">
                          <a:effectLst/>
                          <a:latin typeface="Times New Roman"/>
                          <a:ea typeface="宋体"/>
                          <a:cs typeface="Times New Roman"/>
                        </a:rPr>
                        <a:t>port_pin</a:t>
                      </a: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p>
                      <a:pPr indent="127000" algn="l">
                        <a:lnSpc>
                          <a:spcPct val="100000"/>
                        </a:lnSpc>
                        <a:spcAft>
                          <a:spcPts val="0"/>
                        </a:spcAft>
                      </a:pPr>
                      <a:r>
                        <a:rPr lang="en-US" sz="1400" kern="100" dirty="0">
                          <a:effectLst/>
                          <a:latin typeface="Times New Roman"/>
                          <a:ea typeface="宋体"/>
                          <a:cs typeface="Times New Roman"/>
                        </a:rPr>
                        <a:t>}</a:t>
                      </a:r>
                      <a:endParaRPr lang="zh-CN" sz="1400" kern="100" dirty="0">
                        <a:effectLst/>
                        <a:latin typeface="Times New Roman"/>
                        <a:ea typeface="宋体"/>
                        <a:cs typeface="Times New Roman"/>
                      </a:endParaRPr>
                    </a:p>
                  </a:txBody>
                  <a:tcPr marL="280670" marR="68580" marT="0" marB="0">
                    <a:lnL>
                      <a:noFill/>
                    </a:lnL>
                    <a:lnR>
                      <a:noFill/>
                    </a:lnR>
                    <a:lnT>
                      <a:noFill/>
                    </a:lnT>
                    <a:lnB>
                      <a:noFill/>
                    </a:lnB>
                    <a:pattFill prst="pct20">
                      <a:fgClr>
                        <a:srgbClr val="FFFFFF"/>
                      </a:fgClr>
                      <a:bgClr>
                        <a:srgbClr val="DFDFDF"/>
                      </a:bgClr>
                    </a:pattFill>
                  </a:tcPr>
                </a:tc>
              </a:tr>
            </a:tbl>
          </a:graphicData>
        </a:graphic>
      </p:graphicFrame>
    </p:spTree>
    <p:extLst>
      <p:ext uri="{BB962C8B-B14F-4D97-AF65-F5344CB8AC3E}">
        <p14:creationId xmlns:p14="http://schemas.microsoft.com/office/powerpoint/2010/main" val="1658356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323528" y="1343000"/>
            <a:ext cx="8064896" cy="3454152"/>
          </a:xfrm>
        </p:spPr>
        <p:txBody>
          <a:bodyPr/>
          <a:lstStyle/>
          <a:p>
            <a:r>
              <a:rPr lang="zh-CN" altLang="en-US" dirty="0">
                <a:solidFill>
                  <a:srgbClr val="C00000"/>
                </a:solidFill>
                <a:latin typeface="黑体" panose="02010609060101010101" pitchFamily="49" charset="-122"/>
                <a:ea typeface="黑体" panose="02010609060101010101" pitchFamily="49" charset="-122"/>
              </a:rPr>
              <a:t>主要内容</a:t>
            </a:r>
            <a:r>
              <a:rPr lang="zh-CN" altLang="en-US" dirty="0">
                <a:solidFill>
                  <a:srgbClr val="C00000"/>
                </a:solidFill>
              </a:rPr>
              <a:t>：</a:t>
            </a:r>
          </a:p>
          <a:p>
            <a:pPr marL="457200" lvl="1" indent="-914400">
              <a:lnSpc>
                <a:spcPct val="125000"/>
              </a:lnSpc>
              <a:spcBef>
                <a:spcPts val="1200"/>
              </a:spcBef>
            </a:pPr>
            <a:r>
              <a:rPr lang="en-US" altLang="zh-CN" dirty="0">
                <a:solidFill>
                  <a:srgbClr val="000099"/>
                </a:solidFill>
                <a:latin typeface="Times New Roman" panose="02020603050405020304" pitchFamily="18" charset="0"/>
                <a:cs typeface="Times New Roman" panose="02020603050405020304" pitchFamily="18" charset="0"/>
              </a:rPr>
              <a:t>5</a:t>
            </a:r>
            <a:r>
              <a:rPr lang="en-US" altLang="zh-CN" dirty="0" smtClean="0">
                <a:solidFill>
                  <a:srgbClr val="000099"/>
                </a:solidFill>
                <a:latin typeface="Times New Roman" panose="02020603050405020304" pitchFamily="18" charset="0"/>
                <a:cs typeface="Times New Roman" panose="02020603050405020304" pitchFamily="18" charset="0"/>
              </a:rPr>
              <a:t>.1  </a:t>
            </a:r>
            <a:r>
              <a:rPr lang="zh-CN" altLang="en-US" dirty="0" smtClean="0">
                <a:solidFill>
                  <a:srgbClr val="000099"/>
                </a:solidFill>
                <a:latin typeface="Times New Roman" panose="02020603050405020304" pitchFamily="18" charset="0"/>
                <a:cs typeface="Times New Roman" panose="02020603050405020304" pitchFamily="18" charset="0"/>
              </a:rPr>
              <a:t>嵌入式</a:t>
            </a:r>
            <a:r>
              <a:rPr lang="zh-CN" altLang="en-US" dirty="0">
                <a:solidFill>
                  <a:srgbClr val="000099"/>
                </a:solidFill>
                <a:latin typeface="Times New Roman" panose="02020603050405020304" pitchFamily="18" charset="0"/>
                <a:cs typeface="Times New Roman" panose="02020603050405020304" pitchFamily="18" charset="0"/>
              </a:rPr>
              <a:t>硬件</a:t>
            </a:r>
            <a:r>
              <a:rPr lang="zh-CN" altLang="en-US" dirty="0" smtClean="0">
                <a:solidFill>
                  <a:srgbClr val="000099"/>
                </a:solidFill>
                <a:latin typeface="Times New Roman" panose="02020603050405020304" pitchFamily="18" charset="0"/>
                <a:cs typeface="Times New Roman" panose="02020603050405020304" pitchFamily="18" charset="0"/>
              </a:rPr>
              <a:t>构件</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0"/>
              </a:spcBef>
            </a:pPr>
            <a:r>
              <a:rPr lang="en-US" altLang="zh-CN" dirty="0" smtClean="0">
                <a:solidFill>
                  <a:srgbClr val="000099"/>
                </a:solidFill>
                <a:latin typeface="Times New Roman" panose="02020603050405020304" pitchFamily="18" charset="0"/>
                <a:cs typeface="Times New Roman" panose="02020603050405020304" pitchFamily="18" charset="0"/>
              </a:rPr>
              <a:t>5.2  </a:t>
            </a:r>
            <a:r>
              <a:rPr lang="zh-CN" altLang="en-US" dirty="0" smtClean="0">
                <a:solidFill>
                  <a:srgbClr val="000099"/>
                </a:solidFill>
                <a:latin typeface="Times New Roman" panose="02020603050405020304" pitchFamily="18" charset="0"/>
                <a:cs typeface="Times New Roman" panose="02020603050405020304" pitchFamily="18" charset="0"/>
              </a:rPr>
              <a:t>嵌入式</a:t>
            </a:r>
            <a:r>
              <a:rPr lang="zh-CN" altLang="en-US" dirty="0">
                <a:solidFill>
                  <a:srgbClr val="000099"/>
                </a:solidFill>
                <a:latin typeface="Times New Roman" panose="02020603050405020304" pitchFamily="18" charset="0"/>
                <a:cs typeface="Times New Roman" panose="02020603050405020304" pitchFamily="18" charset="0"/>
              </a:rPr>
              <a:t>底层驱动构件的概念与层次</a:t>
            </a:r>
            <a:r>
              <a:rPr lang="zh-CN" altLang="en-US" dirty="0" smtClean="0">
                <a:solidFill>
                  <a:srgbClr val="000099"/>
                </a:solidFill>
                <a:latin typeface="Times New Roman" panose="02020603050405020304" pitchFamily="18" charset="0"/>
                <a:cs typeface="Times New Roman" panose="02020603050405020304" pitchFamily="18" charset="0"/>
              </a:rPr>
              <a:t>模型</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0"/>
              </a:spcBef>
            </a:pPr>
            <a:r>
              <a:rPr lang="en-US" altLang="zh-CN" dirty="0" smtClean="0">
                <a:solidFill>
                  <a:srgbClr val="000099"/>
                </a:solidFill>
                <a:latin typeface="Times New Roman" panose="02020603050405020304" pitchFamily="18" charset="0"/>
                <a:cs typeface="Times New Roman" panose="02020603050405020304" pitchFamily="18" charset="0"/>
              </a:rPr>
              <a:t>5.3  </a:t>
            </a:r>
            <a:r>
              <a:rPr lang="zh-CN" altLang="en-US" dirty="0" smtClean="0">
                <a:solidFill>
                  <a:srgbClr val="000099"/>
                </a:solidFill>
                <a:latin typeface="Times New Roman" panose="02020603050405020304" pitchFamily="18" charset="0"/>
                <a:cs typeface="Times New Roman" panose="02020603050405020304" pitchFamily="18" charset="0"/>
              </a:rPr>
              <a:t>底层</a:t>
            </a:r>
            <a:r>
              <a:rPr lang="zh-CN" altLang="en-US" dirty="0">
                <a:solidFill>
                  <a:srgbClr val="000099"/>
                </a:solidFill>
                <a:latin typeface="Times New Roman" panose="02020603050405020304" pitchFamily="18" charset="0"/>
                <a:cs typeface="Times New Roman" panose="02020603050405020304" pitchFamily="18" charset="0"/>
              </a:rPr>
              <a:t>驱动构件的封装</a:t>
            </a:r>
            <a:r>
              <a:rPr lang="zh-CN" altLang="en-US" dirty="0" smtClean="0">
                <a:solidFill>
                  <a:srgbClr val="000099"/>
                </a:solidFill>
                <a:latin typeface="Times New Roman" panose="02020603050405020304" pitchFamily="18" charset="0"/>
                <a:cs typeface="Times New Roman" panose="02020603050405020304" pitchFamily="18" charset="0"/>
              </a:rPr>
              <a:t>规范</a:t>
            </a:r>
            <a:endParaRPr lang="en-US" altLang="zh-CN" dirty="0" smtClean="0">
              <a:solidFill>
                <a:srgbClr val="000099"/>
              </a:solidFill>
              <a:latin typeface="Times New Roman" panose="02020603050405020304" pitchFamily="18" charset="0"/>
              <a:cs typeface="Times New Roman" panose="02020603050405020304" pitchFamily="18" charset="0"/>
            </a:endParaRPr>
          </a:p>
          <a:p>
            <a:pPr marL="457200" lvl="1" indent="-914400">
              <a:lnSpc>
                <a:spcPct val="125000"/>
              </a:lnSpc>
              <a:spcBef>
                <a:spcPts val="0"/>
              </a:spcBef>
            </a:pPr>
            <a:r>
              <a:rPr lang="en-US" altLang="zh-CN" dirty="0" smtClean="0">
                <a:solidFill>
                  <a:srgbClr val="000099"/>
                </a:solidFill>
                <a:latin typeface="Times New Roman" panose="02020603050405020304" pitchFamily="18" charset="0"/>
                <a:cs typeface="Times New Roman" panose="02020603050405020304" pitchFamily="18" charset="0"/>
              </a:rPr>
              <a:t>5.4  </a:t>
            </a:r>
            <a:r>
              <a:rPr lang="zh-CN" altLang="en-US" dirty="0" smtClean="0">
                <a:solidFill>
                  <a:srgbClr val="000099"/>
                </a:solidFill>
                <a:latin typeface="Times New Roman" panose="02020603050405020304" pitchFamily="18" charset="0"/>
                <a:cs typeface="Times New Roman" panose="02020603050405020304" pitchFamily="18" charset="0"/>
              </a:rPr>
              <a:t>硬件</a:t>
            </a:r>
            <a:r>
              <a:rPr lang="zh-CN" altLang="en-US" dirty="0">
                <a:solidFill>
                  <a:srgbClr val="000099"/>
                </a:solidFill>
                <a:latin typeface="Times New Roman" panose="02020603050405020304" pitchFamily="18" charset="0"/>
                <a:cs typeface="Times New Roman" panose="02020603050405020304" pitchFamily="18" charset="0"/>
              </a:rPr>
              <a:t>构件及底层软件构件的重用与移植</a:t>
            </a:r>
            <a:r>
              <a:rPr lang="zh-CN" altLang="en-US" dirty="0" smtClean="0">
                <a:solidFill>
                  <a:srgbClr val="000099"/>
                </a:solidFill>
                <a:latin typeface="Times New Roman" panose="02020603050405020304" pitchFamily="18" charset="0"/>
                <a:cs typeface="Times New Roman" panose="02020603050405020304" pitchFamily="18" charset="0"/>
              </a:rPr>
              <a:t>方法</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EC6778B1-67D4-4AA3-8FD6-2E505E694FD9}" type="slidenum">
              <a:rPr lang="en-US" altLang="zh-CN" smtClean="0"/>
              <a:pPr/>
              <a:t>3</a:t>
            </a:fld>
            <a:endParaRPr lang="en-US" altLang="zh-CN"/>
          </a:p>
        </p:txBody>
      </p:sp>
      <p:sp>
        <p:nvSpPr>
          <p:cNvPr id="7" name="矩形 6"/>
          <p:cNvSpPr/>
          <p:nvPr/>
        </p:nvSpPr>
        <p:spPr>
          <a:xfrm>
            <a:off x="323528" y="260648"/>
            <a:ext cx="8727069" cy="584775"/>
          </a:xfrm>
          <a:prstGeom prst="rect">
            <a:avLst/>
          </a:prstGeom>
        </p:spPr>
        <p:txBody>
          <a:bodyPr wrap="none">
            <a:spAutoFit/>
          </a:bodyPr>
          <a:lstStyle/>
          <a:p>
            <a:r>
              <a:rPr lang="zh-CN" altLang="en-US" sz="3200" b="1" dirty="0" smtClean="0">
                <a:solidFill>
                  <a:schemeClr val="bg1"/>
                </a:solidFill>
                <a:latin typeface="华文新魏" panose="02010800040101010101" pitchFamily="2" charset="-122"/>
                <a:ea typeface="华文新魏" panose="02010800040101010101" pitchFamily="2" charset="-122"/>
              </a:rPr>
              <a:t>第</a:t>
            </a:r>
            <a:r>
              <a:rPr lang="en-US" altLang="zh-CN" sz="3200" b="1" dirty="0">
                <a:solidFill>
                  <a:schemeClr val="bg1"/>
                </a:solidFill>
                <a:latin typeface="华文新魏" panose="02010800040101010101" pitchFamily="2" charset="-122"/>
                <a:ea typeface="华文新魏" panose="02010800040101010101" pitchFamily="2" charset="-122"/>
              </a:rPr>
              <a:t>5</a:t>
            </a:r>
            <a:r>
              <a:rPr lang="zh-CN" altLang="en-US" sz="3200" b="1" dirty="0" smtClean="0">
                <a:solidFill>
                  <a:schemeClr val="bg1"/>
                </a:solidFill>
                <a:latin typeface="华文新魏" panose="02010800040101010101" pitchFamily="2" charset="-122"/>
                <a:ea typeface="华文新魏" panose="02010800040101010101" pitchFamily="2" charset="-122"/>
              </a:rPr>
              <a:t>章 嵌入式</a:t>
            </a:r>
            <a:r>
              <a:rPr lang="zh-CN" altLang="en-US" sz="3200" b="1" dirty="0">
                <a:solidFill>
                  <a:schemeClr val="bg1"/>
                </a:solidFill>
                <a:latin typeface="华文新魏" panose="02010800040101010101" pitchFamily="2" charset="-122"/>
                <a:ea typeface="华文新魏" panose="02010800040101010101" pitchFamily="2" charset="-122"/>
              </a:rPr>
              <a:t>硬件构件与底层驱动构件基本规范</a:t>
            </a:r>
          </a:p>
        </p:txBody>
      </p:sp>
    </p:spTree>
    <p:extLst>
      <p:ext uri="{BB962C8B-B14F-4D97-AF65-F5344CB8AC3E}">
        <p14:creationId xmlns:p14="http://schemas.microsoft.com/office/powerpoint/2010/main" val="18350889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30</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79103"/>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5.3.5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源程序</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文件的设计规范</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504" y="1348626"/>
            <a:ext cx="8891288" cy="1581972"/>
          </a:xfrm>
          <a:prstGeom prst="rect">
            <a:avLst/>
          </a:prstGeom>
        </p:spPr>
        <p:txBody>
          <a:bodyPr wrap="square">
            <a:spAutoFit/>
          </a:bodyPr>
          <a:lstStyle/>
          <a:p>
            <a:pPr marL="342900" lvl="0" indent="-342900" algn="just">
              <a:lnSpc>
                <a:spcPct val="110000"/>
              </a:lnSpc>
              <a:spcBef>
                <a:spcPts val="0"/>
              </a:spcBef>
              <a:buClr>
                <a:srgbClr val="000099"/>
              </a:buClr>
              <a:buSzPct val="80000"/>
              <a:buFont typeface="Wingdings" panose="05000000000000000000" pitchFamily="2" charset="2"/>
              <a:buChar char="l"/>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主要</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注意：</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合理设计与实现对外接口函数与内部函数</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lvl="0" indent="-342900" algn="just">
              <a:lnSpc>
                <a:spcPct val="110000"/>
              </a:lnSpc>
              <a:spcBef>
                <a:spcPts val="0"/>
              </a:spcBef>
              <a:buClr>
                <a:srgbClr val="000099"/>
              </a:buClr>
              <a:buSzPct val="80000"/>
              <a:buFont typeface="Wingdings" panose="05000000000000000000" pitchFamily="2" charset="2"/>
              <a:buChar char="l"/>
            </a:pPr>
            <a:r>
              <a:rPr lang="zh-CN" altLang="en-US" sz="22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对外</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接口函数</a:t>
            </a:r>
            <a:r>
              <a:rPr lang="zh-CN" altLang="en-US" sz="2200" b="1" dirty="0">
                <a:latin typeface="Times New Roman" panose="02020603050405020304" pitchFamily="18" charset="0"/>
                <a:ea typeface="黑体" panose="02010609060101010101" pitchFamily="49" charset="-122"/>
                <a:cs typeface="Times New Roman" panose="02020603050405020304" pitchFamily="18" charset="0"/>
              </a:rPr>
              <a:t>，供上层应用程序调用，其头注释需完整表述函数名、函数功能、入口参数、函数返回值、使用说明、函数适用范围等信息，以增强程序的可读性</a:t>
            </a:r>
            <a:r>
              <a:rPr lang="zh-CN" altLang="en-US" sz="2200" b="1" dirty="0" smtClean="0">
                <a:latin typeface="Times New Roman" panose="02020603050405020304" pitchFamily="18" charset="0"/>
                <a:ea typeface="黑体" panose="02010609060101010101" pitchFamily="49" charset="-122"/>
                <a:cs typeface="Times New Roman" panose="02020603050405020304" pitchFamily="18" charset="0"/>
              </a:rPr>
              <a:t>。如下所示的小灯初始化函数。</a:t>
            </a:r>
            <a:endParaRPr lang="en-US" altLang="zh-CN" sz="2200" b="1"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nvSpPr>
        <p:spPr>
          <a:xfrm>
            <a:off x="251520" y="3097991"/>
            <a:ext cx="8728969" cy="3139321"/>
          </a:xfrm>
          <a:prstGeom prst="rect">
            <a:avLst/>
          </a:prstGeom>
        </p:spPr>
        <p:txBody>
          <a:bodyPr wrap="square">
            <a:spAutoFit/>
          </a:bodyPr>
          <a:lstStyle/>
          <a:p>
            <a:r>
              <a:rPr lang="en-US" altLang="zh-CN" b="1" dirty="0" smtClean="0">
                <a:solidFill>
                  <a:srgbClr val="3F7F5F"/>
                </a:solidFill>
                <a:latin typeface="Consolas"/>
              </a:rPr>
              <a:t>//==================================================================</a:t>
            </a:r>
            <a:endParaRPr lang="en-US" altLang="zh-CN" b="1" dirty="0">
              <a:solidFill>
                <a:srgbClr val="3F7F5F"/>
              </a:solidFill>
              <a:latin typeface="Consolas"/>
            </a:endParaRPr>
          </a:p>
          <a:p>
            <a:r>
              <a:rPr lang="en-US" altLang="zh-CN" b="1" dirty="0">
                <a:solidFill>
                  <a:srgbClr val="3F7F5F"/>
                </a:solidFill>
                <a:latin typeface="Consolas"/>
              </a:rPr>
              <a:t>//</a:t>
            </a:r>
            <a:r>
              <a:rPr lang="zh-CN" altLang="en-US" b="1" dirty="0">
                <a:solidFill>
                  <a:srgbClr val="3F7F5F"/>
                </a:solidFill>
                <a:latin typeface="Consolas"/>
              </a:rPr>
              <a:t>函数名称：</a:t>
            </a:r>
            <a:r>
              <a:rPr lang="en-US" altLang="zh-CN" b="1" dirty="0" err="1">
                <a:solidFill>
                  <a:srgbClr val="3F7F5F"/>
                </a:solidFill>
                <a:latin typeface="Consolas"/>
              </a:rPr>
              <a:t>light_init</a:t>
            </a:r>
            <a:endParaRPr lang="en-US" altLang="zh-CN" b="1" dirty="0">
              <a:solidFill>
                <a:srgbClr val="3F7F5F"/>
              </a:solidFill>
              <a:latin typeface="Consolas"/>
            </a:endParaRPr>
          </a:p>
          <a:p>
            <a:r>
              <a:rPr lang="en-US" altLang="zh-CN" b="1" dirty="0">
                <a:solidFill>
                  <a:srgbClr val="3F7F5F"/>
                </a:solidFill>
                <a:latin typeface="Consolas"/>
              </a:rPr>
              <a:t>//</a:t>
            </a:r>
            <a:r>
              <a:rPr lang="zh-CN" altLang="en-US" b="1" dirty="0">
                <a:solidFill>
                  <a:srgbClr val="3F7F5F"/>
                </a:solidFill>
                <a:latin typeface="Consolas"/>
              </a:rPr>
              <a:t>函数参数：</a:t>
            </a:r>
            <a:r>
              <a:rPr lang="en-US" altLang="zh-CN" b="1" dirty="0" err="1">
                <a:solidFill>
                  <a:srgbClr val="3F7F5F"/>
                </a:solidFill>
                <a:latin typeface="Consolas"/>
              </a:rPr>
              <a:t>port_pin</a:t>
            </a:r>
            <a:r>
              <a:rPr lang="zh-CN" altLang="en-US" b="1" dirty="0">
                <a:solidFill>
                  <a:srgbClr val="3F7F5F"/>
                </a:solidFill>
                <a:latin typeface="Consolas"/>
              </a:rPr>
              <a:t>：</a:t>
            </a:r>
            <a:r>
              <a:rPr lang="en-US" altLang="zh-CN" b="1" dirty="0">
                <a:solidFill>
                  <a:srgbClr val="3F7F5F"/>
                </a:solidFill>
                <a:latin typeface="Consolas"/>
              </a:rPr>
              <a:t>(</a:t>
            </a:r>
            <a:r>
              <a:rPr lang="zh-CN" altLang="en-US" b="1" dirty="0">
                <a:solidFill>
                  <a:srgbClr val="3F7F5F"/>
                </a:solidFill>
                <a:latin typeface="Consolas"/>
              </a:rPr>
              <a:t>端口号</a:t>
            </a:r>
            <a:r>
              <a:rPr lang="en-US" altLang="zh-CN" b="1" dirty="0">
                <a:solidFill>
                  <a:srgbClr val="3F7F5F"/>
                </a:solidFill>
                <a:latin typeface="Consolas"/>
              </a:rPr>
              <a:t>)|(</a:t>
            </a:r>
            <a:r>
              <a:rPr lang="zh-CN" altLang="en-US" b="1" dirty="0">
                <a:solidFill>
                  <a:srgbClr val="3F7F5F"/>
                </a:solidFill>
                <a:latin typeface="Consolas"/>
              </a:rPr>
              <a:t>引脚号</a:t>
            </a:r>
            <a:r>
              <a:rPr lang="en-US" altLang="zh-CN" b="1" dirty="0">
                <a:solidFill>
                  <a:srgbClr val="3F7F5F"/>
                </a:solidFill>
                <a:latin typeface="Consolas"/>
              </a:rPr>
              <a:t>)</a:t>
            </a:r>
            <a:r>
              <a:rPr lang="zh-CN" altLang="en-US" b="1" dirty="0">
                <a:solidFill>
                  <a:srgbClr val="3F7F5F"/>
                </a:solidFill>
                <a:latin typeface="Consolas"/>
              </a:rPr>
              <a:t>（如：</a:t>
            </a:r>
            <a:r>
              <a:rPr lang="en-US" altLang="zh-CN" b="1" dirty="0">
                <a:solidFill>
                  <a:srgbClr val="3F7F5F"/>
                </a:solidFill>
                <a:latin typeface="Consolas"/>
              </a:rPr>
              <a:t>(PORTB)|(5) </a:t>
            </a:r>
            <a:r>
              <a:rPr lang="zh-CN" altLang="en-US" b="1" dirty="0">
                <a:solidFill>
                  <a:srgbClr val="3F7F5F"/>
                </a:solidFill>
                <a:latin typeface="Consolas"/>
              </a:rPr>
              <a:t>表示为</a:t>
            </a:r>
            <a:r>
              <a:rPr lang="en-US" altLang="zh-CN" b="1" dirty="0">
                <a:solidFill>
                  <a:srgbClr val="3F7F5F"/>
                </a:solidFill>
                <a:latin typeface="Consolas"/>
              </a:rPr>
              <a:t>B</a:t>
            </a:r>
            <a:r>
              <a:rPr lang="zh-CN" altLang="en-US" b="1" dirty="0">
                <a:solidFill>
                  <a:srgbClr val="3F7F5F"/>
                </a:solidFill>
                <a:latin typeface="Consolas"/>
              </a:rPr>
              <a:t>口</a:t>
            </a:r>
            <a:r>
              <a:rPr lang="en-US" altLang="zh-CN" b="1" dirty="0">
                <a:solidFill>
                  <a:srgbClr val="3F7F5F"/>
                </a:solidFill>
                <a:latin typeface="Consolas"/>
              </a:rPr>
              <a:t>5</a:t>
            </a:r>
            <a:r>
              <a:rPr lang="zh-CN" altLang="en-US" b="1" dirty="0">
                <a:solidFill>
                  <a:srgbClr val="3F7F5F"/>
                </a:solidFill>
                <a:latin typeface="Consolas"/>
              </a:rPr>
              <a:t>号脚）</a:t>
            </a:r>
          </a:p>
          <a:p>
            <a:r>
              <a:rPr lang="en-US" altLang="zh-CN" b="1" dirty="0">
                <a:solidFill>
                  <a:srgbClr val="3F7F5F"/>
                </a:solidFill>
                <a:latin typeface="Consolas"/>
              </a:rPr>
              <a:t>//       </a:t>
            </a:r>
            <a:r>
              <a:rPr lang="en-US" altLang="zh-CN" b="1" dirty="0" smtClean="0">
                <a:solidFill>
                  <a:srgbClr val="3F7F5F"/>
                </a:solidFill>
                <a:latin typeface="Consolas"/>
              </a:rPr>
              <a:t>  state</a:t>
            </a:r>
            <a:r>
              <a:rPr lang="zh-CN" altLang="en-US" b="1" dirty="0">
                <a:solidFill>
                  <a:srgbClr val="3F7F5F"/>
                </a:solidFill>
                <a:latin typeface="Consolas"/>
              </a:rPr>
              <a:t>：设定小灯状态。由</a:t>
            </a:r>
            <a:r>
              <a:rPr lang="en-US" altLang="zh-CN" b="1" dirty="0" err="1">
                <a:solidFill>
                  <a:srgbClr val="3F7F5F"/>
                </a:solidFill>
                <a:latin typeface="Consolas"/>
              </a:rPr>
              <a:t>light.h</a:t>
            </a:r>
            <a:r>
              <a:rPr lang="zh-CN" altLang="en-US" b="1" dirty="0">
                <a:solidFill>
                  <a:srgbClr val="3F7F5F"/>
                </a:solidFill>
                <a:latin typeface="Consolas"/>
              </a:rPr>
              <a:t>中宏定义。</a:t>
            </a:r>
          </a:p>
          <a:p>
            <a:r>
              <a:rPr lang="en-US" altLang="zh-CN" b="1" dirty="0">
                <a:solidFill>
                  <a:srgbClr val="3F7F5F"/>
                </a:solidFill>
                <a:latin typeface="Consolas"/>
              </a:rPr>
              <a:t>//</a:t>
            </a:r>
            <a:r>
              <a:rPr lang="zh-CN" altLang="en-US" b="1" dirty="0">
                <a:solidFill>
                  <a:srgbClr val="3F7F5F"/>
                </a:solidFill>
                <a:latin typeface="Consolas"/>
              </a:rPr>
              <a:t>函数返回：无</a:t>
            </a:r>
          </a:p>
          <a:p>
            <a:r>
              <a:rPr lang="en-US" altLang="zh-CN" b="1" dirty="0">
                <a:solidFill>
                  <a:srgbClr val="3F7F5F"/>
                </a:solidFill>
                <a:latin typeface="Consolas"/>
              </a:rPr>
              <a:t>//</a:t>
            </a:r>
            <a:r>
              <a:rPr lang="zh-CN" altLang="en-US" b="1" dirty="0">
                <a:solidFill>
                  <a:srgbClr val="3F7F5F"/>
                </a:solidFill>
                <a:latin typeface="Consolas"/>
              </a:rPr>
              <a:t>功能概要：指示灯驱动初始化。</a:t>
            </a:r>
          </a:p>
          <a:p>
            <a:r>
              <a:rPr lang="en-US" altLang="zh-CN" b="1" dirty="0" smtClean="0">
                <a:solidFill>
                  <a:srgbClr val="3F7F5F"/>
                </a:solidFill>
                <a:latin typeface="Consolas"/>
              </a:rPr>
              <a:t>//==================================================================</a:t>
            </a:r>
            <a:endParaRPr lang="en-US" altLang="zh-CN" b="1" dirty="0">
              <a:solidFill>
                <a:srgbClr val="3F7F5F"/>
              </a:solidFill>
              <a:latin typeface="Consolas"/>
            </a:endParaRPr>
          </a:p>
          <a:p>
            <a:r>
              <a:rPr lang="en-US" altLang="zh-CN" b="1" dirty="0">
                <a:solidFill>
                  <a:srgbClr val="7F0055"/>
                </a:solidFill>
                <a:latin typeface="Consolas"/>
              </a:rPr>
              <a:t>void</a:t>
            </a:r>
            <a:r>
              <a:rPr lang="en-US" altLang="zh-CN" b="1" dirty="0">
                <a:solidFill>
                  <a:srgbClr val="000000"/>
                </a:solidFill>
                <a:latin typeface="Consolas"/>
              </a:rPr>
              <a:t> </a:t>
            </a:r>
            <a:r>
              <a:rPr lang="en-US" altLang="zh-CN" b="1" dirty="0" err="1">
                <a:solidFill>
                  <a:srgbClr val="000000"/>
                </a:solidFill>
                <a:latin typeface="Consolas"/>
              </a:rPr>
              <a:t>light_init</a:t>
            </a:r>
            <a:r>
              <a:rPr lang="en-US" altLang="zh-CN" b="1" dirty="0">
                <a:solidFill>
                  <a:srgbClr val="000000"/>
                </a:solidFill>
                <a:latin typeface="Consolas"/>
              </a:rPr>
              <a:t>(</a:t>
            </a:r>
            <a:r>
              <a:rPr lang="en-US" altLang="zh-CN" b="1" dirty="0">
                <a:solidFill>
                  <a:srgbClr val="005032"/>
                </a:solidFill>
                <a:latin typeface="Consolas"/>
              </a:rPr>
              <a:t>uint_16</a:t>
            </a:r>
            <a:r>
              <a:rPr lang="en-US" altLang="zh-CN" b="1" dirty="0">
                <a:solidFill>
                  <a:srgbClr val="000000"/>
                </a:solidFill>
                <a:latin typeface="Consolas"/>
              </a:rPr>
              <a:t> </a:t>
            </a:r>
            <a:r>
              <a:rPr lang="en-US" altLang="zh-CN" b="1" dirty="0" err="1">
                <a:solidFill>
                  <a:srgbClr val="000000"/>
                </a:solidFill>
                <a:latin typeface="Consolas"/>
              </a:rPr>
              <a:t>port_pin</a:t>
            </a:r>
            <a:r>
              <a:rPr lang="en-US" altLang="zh-CN" b="1" dirty="0">
                <a:solidFill>
                  <a:srgbClr val="000000"/>
                </a:solidFill>
                <a:latin typeface="Consolas"/>
              </a:rPr>
              <a:t>, </a:t>
            </a:r>
            <a:r>
              <a:rPr lang="en-US" altLang="zh-CN" b="1" dirty="0">
                <a:solidFill>
                  <a:srgbClr val="005032"/>
                </a:solidFill>
                <a:latin typeface="Consolas"/>
              </a:rPr>
              <a:t>uint_8</a:t>
            </a:r>
            <a:r>
              <a:rPr lang="en-US" altLang="zh-CN" b="1" dirty="0">
                <a:solidFill>
                  <a:srgbClr val="000000"/>
                </a:solidFill>
                <a:latin typeface="Consolas"/>
              </a:rPr>
              <a:t> state)</a:t>
            </a:r>
          </a:p>
          <a:p>
            <a:r>
              <a:rPr lang="en-US" altLang="zh-CN" b="1" dirty="0">
                <a:solidFill>
                  <a:srgbClr val="000000"/>
                </a:solidFill>
                <a:latin typeface="Consolas"/>
              </a:rPr>
              <a:t>{</a:t>
            </a:r>
          </a:p>
          <a:p>
            <a:r>
              <a:rPr lang="en-US" altLang="zh-CN" b="1" dirty="0">
                <a:solidFill>
                  <a:srgbClr val="000000"/>
                </a:solidFill>
                <a:latin typeface="Consolas"/>
              </a:rPr>
              <a:t>    </a:t>
            </a:r>
            <a:r>
              <a:rPr lang="en-US" altLang="zh-CN" b="1" dirty="0" err="1">
                <a:solidFill>
                  <a:srgbClr val="000000"/>
                </a:solidFill>
                <a:latin typeface="Consolas"/>
              </a:rPr>
              <a:t>gpio_init</a:t>
            </a:r>
            <a:r>
              <a:rPr lang="en-US" altLang="zh-CN" b="1" dirty="0">
                <a:solidFill>
                  <a:srgbClr val="000000"/>
                </a:solidFill>
                <a:latin typeface="Consolas"/>
              </a:rPr>
              <a:t>(</a:t>
            </a:r>
            <a:r>
              <a:rPr lang="en-US" altLang="zh-CN" b="1" dirty="0" err="1">
                <a:solidFill>
                  <a:srgbClr val="000000"/>
                </a:solidFill>
                <a:latin typeface="Consolas"/>
              </a:rPr>
              <a:t>port_pin</a:t>
            </a:r>
            <a:r>
              <a:rPr lang="en-US" altLang="zh-CN" b="1" dirty="0">
                <a:solidFill>
                  <a:srgbClr val="000000"/>
                </a:solidFill>
                <a:latin typeface="Consolas"/>
              </a:rPr>
              <a:t>, 1, state);</a:t>
            </a:r>
          </a:p>
          <a:p>
            <a:r>
              <a:rPr lang="en-US" altLang="zh-CN" b="1" dirty="0">
                <a:solidFill>
                  <a:srgbClr val="000000"/>
                </a:solidFill>
                <a:latin typeface="Consolas"/>
              </a:rPr>
              <a:t>}</a:t>
            </a:r>
            <a:endParaRPr lang="zh-CN" altLang="en-US" b="1" dirty="0"/>
          </a:p>
        </p:txBody>
      </p:sp>
    </p:spTree>
    <p:extLst>
      <p:ext uri="{BB962C8B-B14F-4D97-AF65-F5344CB8AC3E}">
        <p14:creationId xmlns:p14="http://schemas.microsoft.com/office/powerpoint/2010/main" val="2508706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31</a:t>
            </a:fld>
            <a:endParaRPr lang="en-US" altLang="zh-CN"/>
          </a:p>
        </p:txBody>
      </p:sp>
      <p:sp>
        <p:nvSpPr>
          <p:cNvPr id="8" name="矩形 7"/>
          <p:cNvSpPr/>
          <p:nvPr/>
        </p:nvSpPr>
        <p:spPr>
          <a:xfrm>
            <a:off x="611560"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驱动构件的封装规范</a:t>
            </a:r>
          </a:p>
        </p:txBody>
      </p:sp>
      <p:sp>
        <p:nvSpPr>
          <p:cNvPr id="2" name="矩形 1"/>
          <p:cNvSpPr/>
          <p:nvPr/>
        </p:nvSpPr>
        <p:spPr>
          <a:xfrm>
            <a:off x="85800"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5.3.5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源程序</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文件的设计规范</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7504" y="1268760"/>
            <a:ext cx="8891288" cy="1581972"/>
          </a:xfrm>
          <a:prstGeom prst="rect">
            <a:avLst/>
          </a:prstGeom>
        </p:spPr>
        <p:txBody>
          <a:bodyPr wrap="square">
            <a:spAutoFit/>
          </a:bodyPr>
          <a:lstStyle/>
          <a:p>
            <a:pPr marL="342900" lvl="0" indent="-342900" algn="just">
              <a:lnSpc>
                <a:spcPct val="110000"/>
              </a:lnSpc>
              <a:spcBef>
                <a:spcPts val="0"/>
              </a:spcBef>
              <a:buClr>
                <a:srgbClr val="000099"/>
              </a:buClr>
              <a:buSzPct val="80000"/>
              <a:buFont typeface="Wingdings" panose="05000000000000000000" pitchFamily="2" charset="2"/>
              <a:buChar char="l"/>
            </a:pP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封装</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比较复杂功能的函数时</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，应当</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将其中功能相对独立的部分封装成子函数。这些子函数仅在构件内部使用，不提供对外服务，因此被称为“</a:t>
            </a:r>
            <a:r>
              <a:rPr lang="zh-CN" altLang="en-US" sz="22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内部函数</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”。为将内部函数的访问范围限制在构件的源文件内部，在创建内部函数时，应使用</a:t>
            </a:r>
            <a:r>
              <a:rPr lang="en-US" altLang="zh-CN"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static</a:t>
            </a: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关键字作为修饰符</a:t>
            </a:r>
            <a:r>
              <a:rPr lang="zh-CN" altLang="en-US" sz="2200" b="1"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nvSpPr>
        <p:spPr>
          <a:xfrm>
            <a:off x="611560" y="2780928"/>
            <a:ext cx="8162058" cy="4031873"/>
          </a:xfrm>
          <a:prstGeom prst="rect">
            <a:avLst/>
          </a:prstGeom>
        </p:spPr>
        <p:txBody>
          <a:bodyPr wrap="square">
            <a:spAutoFit/>
          </a:bodyPr>
          <a:lstStyle/>
          <a:p>
            <a:r>
              <a:rPr lang="en-US" altLang="zh-CN" sz="1600" b="1" dirty="0">
                <a:solidFill>
                  <a:srgbClr val="3F7F5F"/>
                </a:solidFill>
                <a:latin typeface="Consolas"/>
              </a:rPr>
              <a:t>//----------------------</a:t>
            </a:r>
            <a:r>
              <a:rPr lang="zh-CN" altLang="en-US" sz="1600" b="1" dirty="0">
                <a:solidFill>
                  <a:srgbClr val="3F7F5F"/>
                </a:solidFill>
                <a:latin typeface="Consolas"/>
              </a:rPr>
              <a:t>以下为内部函数存放处</a:t>
            </a:r>
            <a:r>
              <a:rPr lang="en-US" altLang="zh-CN" sz="1600" b="1" dirty="0" smtClean="0">
                <a:solidFill>
                  <a:srgbClr val="3F7F5F"/>
                </a:solidFill>
                <a:latin typeface="Consolas"/>
              </a:rPr>
              <a:t>----------------------</a:t>
            </a:r>
            <a:endParaRPr lang="en-US" altLang="zh-CN" sz="1600" b="1" dirty="0">
              <a:solidFill>
                <a:srgbClr val="3F7F5F"/>
              </a:solidFill>
              <a:latin typeface="Consolas"/>
            </a:endParaRPr>
          </a:p>
          <a:p>
            <a:r>
              <a:rPr lang="en-US" altLang="zh-CN" sz="1600" b="1" dirty="0" smtClean="0">
                <a:solidFill>
                  <a:srgbClr val="3F7F5F"/>
                </a:solidFill>
                <a:latin typeface="Consolas"/>
              </a:rPr>
              <a:t>//</a:t>
            </a:r>
            <a:r>
              <a:rPr lang="zh-CN" altLang="en-US" sz="1600" b="1" dirty="0">
                <a:solidFill>
                  <a:srgbClr val="3F7F5F"/>
                </a:solidFill>
                <a:latin typeface="Consolas"/>
              </a:rPr>
              <a:t>函数名称：</a:t>
            </a:r>
            <a:r>
              <a:rPr lang="en-US" altLang="zh-CN" sz="1600" b="1" dirty="0" err="1">
                <a:solidFill>
                  <a:srgbClr val="3F7F5F"/>
                </a:solidFill>
                <a:latin typeface="Consolas"/>
              </a:rPr>
              <a:t>gpio_port_pin_resolution</a:t>
            </a:r>
            <a:endParaRPr lang="en-US" altLang="zh-CN" sz="1600" b="1" dirty="0">
              <a:solidFill>
                <a:srgbClr val="3F7F5F"/>
              </a:solidFill>
              <a:latin typeface="Consolas"/>
            </a:endParaRPr>
          </a:p>
          <a:p>
            <a:r>
              <a:rPr lang="en-US" altLang="zh-CN" sz="1600" b="1" dirty="0">
                <a:solidFill>
                  <a:srgbClr val="3F7F5F"/>
                </a:solidFill>
                <a:latin typeface="Consolas"/>
              </a:rPr>
              <a:t>//</a:t>
            </a:r>
            <a:r>
              <a:rPr lang="zh-CN" altLang="en-US" sz="1600" b="1" dirty="0">
                <a:solidFill>
                  <a:srgbClr val="3F7F5F"/>
                </a:solidFill>
                <a:latin typeface="Consolas"/>
              </a:rPr>
              <a:t>函数返回：无</a:t>
            </a:r>
          </a:p>
          <a:p>
            <a:r>
              <a:rPr lang="en-US" altLang="zh-CN" sz="1600" b="1" dirty="0">
                <a:solidFill>
                  <a:srgbClr val="3F7F5F"/>
                </a:solidFill>
                <a:latin typeface="Consolas"/>
              </a:rPr>
              <a:t>//</a:t>
            </a:r>
            <a:r>
              <a:rPr lang="zh-CN" altLang="en-US" sz="1600" b="1" dirty="0">
                <a:solidFill>
                  <a:srgbClr val="3F7F5F"/>
                </a:solidFill>
                <a:latin typeface="Consolas"/>
              </a:rPr>
              <a:t>参数说明：</a:t>
            </a:r>
            <a:r>
              <a:rPr lang="en-US" altLang="zh-CN" sz="1600" b="1" dirty="0" err="1">
                <a:solidFill>
                  <a:srgbClr val="3F7F5F"/>
                </a:solidFill>
                <a:latin typeface="Consolas"/>
              </a:rPr>
              <a:t>port_pin</a:t>
            </a:r>
            <a:r>
              <a:rPr lang="zh-CN" altLang="en-US" sz="1600" b="1" dirty="0">
                <a:solidFill>
                  <a:srgbClr val="3F7F5F"/>
                </a:solidFill>
                <a:latin typeface="Consolas"/>
              </a:rPr>
              <a:t>：端口号</a:t>
            </a:r>
            <a:r>
              <a:rPr lang="en-US" altLang="zh-CN" sz="1600" b="1" dirty="0">
                <a:solidFill>
                  <a:srgbClr val="3F7F5F"/>
                </a:solidFill>
                <a:latin typeface="Consolas"/>
              </a:rPr>
              <a:t>|</a:t>
            </a:r>
            <a:r>
              <a:rPr lang="zh-CN" altLang="en-US" sz="1600" b="1" dirty="0">
                <a:solidFill>
                  <a:srgbClr val="3F7F5F"/>
                </a:solidFill>
                <a:latin typeface="Consolas"/>
              </a:rPr>
              <a:t>引脚号（例：</a:t>
            </a:r>
            <a:r>
              <a:rPr lang="en-US" altLang="zh-CN" sz="1600" b="1" dirty="0">
                <a:solidFill>
                  <a:srgbClr val="3F7F5F"/>
                </a:solidFill>
                <a:latin typeface="Consolas"/>
              </a:rPr>
              <a:t>PORTB|(5) </a:t>
            </a:r>
            <a:r>
              <a:rPr lang="zh-CN" altLang="en-US" sz="1600" b="1" dirty="0">
                <a:solidFill>
                  <a:srgbClr val="3F7F5F"/>
                </a:solidFill>
                <a:latin typeface="Consolas"/>
              </a:rPr>
              <a:t>表示为</a:t>
            </a:r>
            <a:r>
              <a:rPr lang="en-US" altLang="zh-CN" sz="1600" b="1" dirty="0">
                <a:solidFill>
                  <a:srgbClr val="3F7F5F"/>
                </a:solidFill>
                <a:latin typeface="Consolas"/>
              </a:rPr>
              <a:t>B</a:t>
            </a:r>
            <a:r>
              <a:rPr lang="zh-CN" altLang="en-US" sz="1600" b="1" dirty="0">
                <a:solidFill>
                  <a:srgbClr val="3F7F5F"/>
                </a:solidFill>
                <a:latin typeface="Consolas"/>
              </a:rPr>
              <a:t>口</a:t>
            </a:r>
            <a:r>
              <a:rPr lang="en-US" altLang="zh-CN" sz="1600" b="1" dirty="0">
                <a:solidFill>
                  <a:srgbClr val="3F7F5F"/>
                </a:solidFill>
                <a:latin typeface="Consolas"/>
              </a:rPr>
              <a:t>5</a:t>
            </a:r>
            <a:r>
              <a:rPr lang="zh-CN" altLang="en-US" sz="1600" b="1" dirty="0">
                <a:solidFill>
                  <a:srgbClr val="3F7F5F"/>
                </a:solidFill>
                <a:latin typeface="Consolas"/>
              </a:rPr>
              <a:t>号脚）</a:t>
            </a:r>
          </a:p>
          <a:p>
            <a:r>
              <a:rPr lang="en-US" altLang="zh-CN" sz="1600" b="1" dirty="0">
                <a:solidFill>
                  <a:srgbClr val="3F7F5F"/>
                </a:solidFill>
                <a:latin typeface="Consolas"/>
              </a:rPr>
              <a:t>//          port</a:t>
            </a:r>
            <a:r>
              <a:rPr lang="zh-CN" altLang="en-US" sz="1600" b="1" dirty="0">
                <a:solidFill>
                  <a:srgbClr val="3F7F5F"/>
                </a:solidFill>
                <a:latin typeface="Consolas"/>
              </a:rPr>
              <a:t>：端口号</a:t>
            </a:r>
          </a:p>
          <a:p>
            <a:r>
              <a:rPr lang="en-US" altLang="zh-CN" sz="1600" b="1" dirty="0">
                <a:solidFill>
                  <a:srgbClr val="3F7F5F"/>
                </a:solidFill>
                <a:latin typeface="Consolas"/>
              </a:rPr>
              <a:t>//    pin:</a:t>
            </a:r>
            <a:r>
              <a:rPr lang="zh-CN" altLang="en-US" sz="1600" b="1" dirty="0">
                <a:solidFill>
                  <a:srgbClr val="3F7F5F"/>
                </a:solidFill>
                <a:latin typeface="Consolas"/>
              </a:rPr>
              <a:t>引脚号（</a:t>
            </a:r>
            <a:r>
              <a:rPr lang="en-US" altLang="zh-CN" sz="1600" b="1" dirty="0">
                <a:solidFill>
                  <a:srgbClr val="3F7F5F"/>
                </a:solidFill>
                <a:latin typeface="Consolas"/>
              </a:rPr>
              <a:t>0~31</a:t>
            </a:r>
            <a:r>
              <a:rPr lang="zh-CN" altLang="en-US" sz="1600" b="1" dirty="0">
                <a:solidFill>
                  <a:srgbClr val="3F7F5F"/>
                </a:solidFill>
                <a:latin typeface="Consolas"/>
              </a:rPr>
              <a:t>，实际取值由芯片的物理引脚决定）</a:t>
            </a:r>
          </a:p>
          <a:p>
            <a:r>
              <a:rPr lang="en-US" altLang="zh-CN" sz="1600" b="1" dirty="0">
                <a:solidFill>
                  <a:srgbClr val="3F7F5F"/>
                </a:solidFill>
                <a:latin typeface="Consolas"/>
              </a:rPr>
              <a:t>//</a:t>
            </a:r>
            <a:r>
              <a:rPr lang="zh-CN" altLang="en-US" sz="1600" b="1" dirty="0">
                <a:solidFill>
                  <a:srgbClr val="3F7F5F"/>
                </a:solidFill>
                <a:latin typeface="Consolas"/>
              </a:rPr>
              <a:t>功能概要：将传进参数</a:t>
            </a:r>
            <a:r>
              <a:rPr lang="en-US" altLang="zh-CN" sz="1600" b="1" dirty="0" err="1">
                <a:solidFill>
                  <a:srgbClr val="3F7F5F"/>
                </a:solidFill>
                <a:latin typeface="Consolas"/>
              </a:rPr>
              <a:t>port_pin</a:t>
            </a:r>
            <a:r>
              <a:rPr lang="zh-CN" altLang="en-US" sz="1600" b="1" dirty="0">
                <a:solidFill>
                  <a:srgbClr val="3F7F5F"/>
                </a:solidFill>
                <a:latin typeface="Consolas"/>
              </a:rPr>
              <a:t>进行解析，得出具体端口号与引脚号（例：</a:t>
            </a:r>
            <a:r>
              <a:rPr lang="en-US" altLang="zh-CN" sz="1600" b="1" dirty="0">
                <a:solidFill>
                  <a:srgbClr val="3F7F5F"/>
                </a:solidFill>
                <a:latin typeface="Consolas"/>
              </a:rPr>
              <a:t>PORTB|(5)</a:t>
            </a:r>
          </a:p>
          <a:p>
            <a:r>
              <a:rPr lang="en-US" altLang="zh-CN" sz="1600" b="1" dirty="0">
                <a:solidFill>
                  <a:srgbClr val="3F7F5F"/>
                </a:solidFill>
                <a:latin typeface="Consolas"/>
              </a:rPr>
              <a:t>//          </a:t>
            </a:r>
            <a:r>
              <a:rPr lang="zh-CN" altLang="en-US" sz="1600" b="1" dirty="0">
                <a:solidFill>
                  <a:srgbClr val="3F7F5F"/>
                </a:solidFill>
                <a:latin typeface="Consolas"/>
              </a:rPr>
              <a:t>解析为</a:t>
            </a:r>
            <a:r>
              <a:rPr lang="en-US" altLang="zh-CN" sz="1600" b="1" dirty="0">
                <a:solidFill>
                  <a:srgbClr val="3F7F5F"/>
                </a:solidFill>
                <a:latin typeface="Consolas"/>
              </a:rPr>
              <a:t>PORTB</a:t>
            </a:r>
            <a:r>
              <a:rPr lang="zh-CN" altLang="en-US" sz="1600" b="1" dirty="0">
                <a:solidFill>
                  <a:srgbClr val="3F7F5F"/>
                </a:solidFill>
                <a:latin typeface="Consolas"/>
              </a:rPr>
              <a:t>与</a:t>
            </a:r>
            <a:r>
              <a:rPr lang="en-US" altLang="zh-CN" sz="1600" b="1" dirty="0">
                <a:solidFill>
                  <a:srgbClr val="3F7F5F"/>
                </a:solidFill>
                <a:latin typeface="Consolas"/>
              </a:rPr>
              <a:t>5</a:t>
            </a:r>
            <a:r>
              <a:rPr lang="zh-CN" altLang="en-US" sz="1600" b="1" dirty="0">
                <a:solidFill>
                  <a:srgbClr val="3F7F5F"/>
                </a:solidFill>
                <a:latin typeface="Consolas"/>
              </a:rPr>
              <a:t>，并将其分别赋值给</a:t>
            </a:r>
            <a:r>
              <a:rPr lang="en-US" altLang="zh-CN" sz="1600" b="1" dirty="0">
                <a:solidFill>
                  <a:srgbClr val="3F7F5F"/>
                </a:solidFill>
                <a:latin typeface="Consolas"/>
              </a:rPr>
              <a:t>port</a:t>
            </a:r>
            <a:r>
              <a:rPr lang="zh-CN" altLang="en-US" sz="1600" b="1" dirty="0">
                <a:solidFill>
                  <a:srgbClr val="3F7F5F"/>
                </a:solidFill>
                <a:latin typeface="Consolas"/>
              </a:rPr>
              <a:t>与</a:t>
            </a:r>
            <a:r>
              <a:rPr lang="en-US" altLang="zh-CN" sz="1600" b="1" dirty="0">
                <a:solidFill>
                  <a:srgbClr val="3F7F5F"/>
                </a:solidFill>
                <a:latin typeface="Consolas"/>
              </a:rPr>
              <a:t>pin</a:t>
            </a:r>
            <a:r>
              <a:rPr lang="zh-CN" altLang="en-US" sz="1600" b="1" dirty="0">
                <a:solidFill>
                  <a:srgbClr val="3F7F5F"/>
                </a:solidFill>
                <a:latin typeface="Consolas"/>
              </a:rPr>
              <a:t>）。</a:t>
            </a:r>
          </a:p>
          <a:p>
            <a:r>
              <a:rPr lang="en-US" altLang="zh-CN" sz="1600" b="1" dirty="0" smtClean="0">
                <a:solidFill>
                  <a:srgbClr val="3F7F5F"/>
                </a:solidFill>
                <a:latin typeface="Consolas"/>
              </a:rPr>
              <a:t>//==================================================================</a:t>
            </a:r>
            <a:endParaRPr lang="en-US" altLang="zh-CN" sz="1600" b="1" dirty="0">
              <a:solidFill>
                <a:srgbClr val="3F7F5F"/>
              </a:solidFill>
              <a:latin typeface="Consolas"/>
            </a:endParaRPr>
          </a:p>
          <a:p>
            <a:r>
              <a:rPr lang="fr-FR" altLang="zh-CN" sz="1600" b="1" dirty="0">
                <a:solidFill>
                  <a:srgbClr val="7F0055"/>
                </a:solidFill>
                <a:latin typeface="Consolas"/>
              </a:rPr>
              <a:t>static</a:t>
            </a:r>
            <a:r>
              <a:rPr lang="fr-FR" altLang="zh-CN" sz="1600" b="1" dirty="0">
                <a:solidFill>
                  <a:srgbClr val="000000"/>
                </a:solidFill>
                <a:latin typeface="Consolas"/>
              </a:rPr>
              <a:t> </a:t>
            </a:r>
            <a:r>
              <a:rPr lang="fr-FR" altLang="zh-CN" sz="1600" b="1" dirty="0">
                <a:solidFill>
                  <a:srgbClr val="7F0055"/>
                </a:solidFill>
                <a:latin typeface="Consolas"/>
              </a:rPr>
              <a:t>void</a:t>
            </a:r>
            <a:r>
              <a:rPr lang="fr-FR" altLang="zh-CN" sz="1600" b="1" dirty="0">
                <a:solidFill>
                  <a:srgbClr val="000000"/>
                </a:solidFill>
                <a:latin typeface="Consolas"/>
              </a:rPr>
              <a:t> gpio_port_pin_resolution(</a:t>
            </a:r>
            <a:r>
              <a:rPr lang="fr-FR" altLang="zh-CN" sz="1600" b="1" dirty="0">
                <a:solidFill>
                  <a:srgbClr val="005032"/>
                </a:solidFill>
                <a:latin typeface="Consolas"/>
              </a:rPr>
              <a:t>uint_16</a:t>
            </a:r>
            <a:r>
              <a:rPr lang="fr-FR" altLang="zh-CN" sz="1600" b="1" dirty="0">
                <a:solidFill>
                  <a:srgbClr val="000000"/>
                </a:solidFill>
                <a:latin typeface="Consolas"/>
              </a:rPr>
              <a:t> port_pin,</a:t>
            </a:r>
            <a:r>
              <a:rPr lang="fr-FR" altLang="zh-CN" sz="1600" b="1" dirty="0">
                <a:solidFill>
                  <a:srgbClr val="005032"/>
                </a:solidFill>
                <a:latin typeface="Consolas"/>
              </a:rPr>
              <a:t>uint_8</a:t>
            </a:r>
            <a:r>
              <a:rPr lang="fr-FR" altLang="zh-CN" sz="1600" b="1" dirty="0">
                <a:solidFill>
                  <a:srgbClr val="000000"/>
                </a:solidFill>
                <a:latin typeface="Consolas"/>
              </a:rPr>
              <a:t>* port,</a:t>
            </a:r>
            <a:r>
              <a:rPr lang="fr-FR" altLang="zh-CN" sz="1600" b="1" dirty="0">
                <a:solidFill>
                  <a:srgbClr val="005032"/>
                </a:solidFill>
                <a:latin typeface="Consolas"/>
              </a:rPr>
              <a:t>uint_8</a:t>
            </a:r>
            <a:r>
              <a:rPr lang="fr-FR" altLang="zh-CN" sz="1600" b="1" dirty="0">
                <a:solidFill>
                  <a:srgbClr val="000000"/>
                </a:solidFill>
                <a:latin typeface="Consolas"/>
              </a:rPr>
              <a:t>* pin)</a:t>
            </a:r>
          </a:p>
          <a:p>
            <a:r>
              <a:rPr lang="en-US" altLang="zh-CN" sz="1600" b="1" dirty="0">
                <a:solidFill>
                  <a:srgbClr val="000000"/>
                </a:solidFill>
                <a:latin typeface="Consolas"/>
              </a:rPr>
              <a:t>{</a:t>
            </a:r>
          </a:p>
          <a:p>
            <a:r>
              <a:rPr lang="en-US" altLang="zh-CN" sz="1600" b="1" dirty="0">
                <a:solidFill>
                  <a:srgbClr val="000000"/>
                </a:solidFill>
                <a:latin typeface="Consolas"/>
              </a:rPr>
              <a:t>    *port = </a:t>
            </a:r>
            <a:r>
              <a:rPr lang="en-US" altLang="zh-CN" sz="1600" b="1" dirty="0" err="1">
                <a:solidFill>
                  <a:srgbClr val="000000"/>
                </a:solidFill>
                <a:latin typeface="Consolas"/>
              </a:rPr>
              <a:t>port_pin</a:t>
            </a:r>
            <a:r>
              <a:rPr lang="en-US" altLang="zh-CN" sz="1600" b="1" dirty="0">
                <a:solidFill>
                  <a:srgbClr val="000000"/>
                </a:solidFill>
                <a:latin typeface="Consolas"/>
              </a:rPr>
              <a:t>&gt;&gt;8;</a:t>
            </a:r>
          </a:p>
          <a:p>
            <a:r>
              <a:rPr lang="en-US" altLang="zh-CN" sz="1600" b="1" dirty="0">
                <a:solidFill>
                  <a:srgbClr val="000000"/>
                </a:solidFill>
                <a:latin typeface="Consolas"/>
              </a:rPr>
              <a:t>    * pin = </a:t>
            </a:r>
            <a:r>
              <a:rPr lang="en-US" altLang="zh-CN" sz="1600" b="1" dirty="0" err="1">
                <a:solidFill>
                  <a:srgbClr val="000000"/>
                </a:solidFill>
                <a:latin typeface="Consolas"/>
              </a:rPr>
              <a:t>port_pin</a:t>
            </a:r>
            <a:r>
              <a:rPr lang="en-US" altLang="zh-CN" sz="1600" b="1" dirty="0">
                <a:solidFill>
                  <a:srgbClr val="000000"/>
                </a:solidFill>
                <a:latin typeface="Consolas"/>
              </a:rPr>
              <a:t>;</a:t>
            </a:r>
          </a:p>
          <a:p>
            <a:r>
              <a:rPr lang="en-US" altLang="zh-CN" sz="1600" b="1" dirty="0">
                <a:solidFill>
                  <a:srgbClr val="000000"/>
                </a:solidFill>
                <a:latin typeface="Consolas"/>
              </a:rPr>
              <a:t>}</a:t>
            </a:r>
          </a:p>
          <a:p>
            <a:r>
              <a:rPr lang="en-US" altLang="zh-CN" sz="1600" b="1" dirty="0" smtClean="0">
                <a:solidFill>
                  <a:srgbClr val="3F7F5F"/>
                </a:solidFill>
                <a:latin typeface="Consolas"/>
              </a:rPr>
              <a:t>//----------------------------</a:t>
            </a:r>
            <a:r>
              <a:rPr lang="zh-CN" altLang="en-US" sz="1600" b="1" dirty="0">
                <a:solidFill>
                  <a:srgbClr val="3F7F5F"/>
                </a:solidFill>
                <a:latin typeface="Consolas"/>
              </a:rPr>
              <a:t>内部函数结束</a:t>
            </a:r>
            <a:r>
              <a:rPr lang="en-US" altLang="zh-CN" sz="1600" b="1" dirty="0" smtClean="0">
                <a:solidFill>
                  <a:srgbClr val="3F7F5F"/>
                </a:solidFill>
                <a:latin typeface="Consolas"/>
              </a:rPr>
              <a:t>-----------------------</a:t>
            </a:r>
            <a:endParaRPr lang="zh-CN" altLang="en-US" sz="1600" b="1" dirty="0"/>
          </a:p>
        </p:txBody>
      </p:sp>
    </p:spTree>
    <p:extLst>
      <p:ext uri="{BB962C8B-B14F-4D97-AF65-F5344CB8AC3E}">
        <p14:creationId xmlns:p14="http://schemas.microsoft.com/office/powerpoint/2010/main" val="3426066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32</a:t>
            </a:fld>
            <a:endParaRPr lang="en-US" altLang="zh-CN"/>
          </a:p>
        </p:txBody>
      </p:sp>
      <p:sp>
        <p:nvSpPr>
          <p:cNvPr id="8" name="矩形 7"/>
          <p:cNvSpPr/>
          <p:nvPr/>
        </p:nvSpPr>
        <p:spPr>
          <a:xfrm>
            <a:off x="1491449"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a:t>
            </a:r>
            <a:r>
              <a:rPr lang="zh-CN" altLang="en-US" sz="3200" b="1" dirty="0" smtClean="0">
                <a:solidFill>
                  <a:schemeClr val="bg1"/>
                </a:solidFill>
                <a:latin typeface="华文新魏" panose="02010800040101010101" pitchFamily="2" charset="-122"/>
                <a:ea typeface="华文新魏" panose="02010800040101010101" pitchFamily="2" charset="-122"/>
              </a:rPr>
              <a:t>规范</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85800" y="879103"/>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5.3.5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源程序</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文件的设计规范</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03510" y="1412776"/>
            <a:ext cx="8891288" cy="3786036"/>
          </a:xfrm>
          <a:prstGeom prst="rect">
            <a:avLst/>
          </a:prstGeom>
        </p:spPr>
        <p:txBody>
          <a:bodyPr wrap="square">
            <a:spAutoFit/>
          </a:bodyPr>
          <a:lstStyle/>
          <a:p>
            <a:pPr marL="342900" lvl="0" indent="-342900" algn="just">
              <a:lnSpc>
                <a:spcPct val="110000"/>
              </a:lnSpc>
              <a:spcBef>
                <a:spcPts val="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般地，实现底层驱动构件的功能，需要同芯片片内模块的特殊功能寄存器打交道，通过对相应寄存器的配置实现对设备的驱动。某些配置过程对配置的先后顺序和时序有特殊要求，在编写驱动程序时要特别注意。</a:t>
            </a:r>
          </a:p>
          <a:p>
            <a:pPr marL="342900" lvl="0" indent="-342900" algn="just">
              <a:lnSpc>
                <a:spcPct val="110000"/>
              </a:lnSpc>
              <a:spcBef>
                <a:spcPts val="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要注意的是严格禁止使用全局变量。若在底层驱动构件中使用全局变量，其它程序即使不通过构件提供的接口也可以访问到构件内部，这无疑对构件的正常工作带来隐患。从软件工程理论中对封装特性的要求上看，也不利于构件设计高内聚、低耦合的要求。用户与构件交互只能通过服务接口进行，即所有的数据传递都要通过函数的形参来接收，而不是使用全局变量。</a:t>
            </a:r>
          </a:p>
        </p:txBody>
      </p:sp>
    </p:spTree>
    <p:extLst>
      <p:ext uri="{BB962C8B-B14F-4D97-AF65-F5344CB8AC3E}">
        <p14:creationId xmlns:p14="http://schemas.microsoft.com/office/powerpoint/2010/main" val="231137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33</a:t>
            </a:fld>
            <a:endParaRPr lang="en-US" altLang="zh-CN"/>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34650" y="961564"/>
            <a:ext cx="1805302"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07504" y="1556792"/>
            <a:ext cx="8928470" cy="1894365"/>
          </a:xfrm>
          <a:prstGeom prst="rect">
            <a:avLst/>
          </a:prstGeom>
        </p:spPr>
        <p:txBody>
          <a:bodyPr wrap="square">
            <a:spAutoFit/>
          </a:bodyPr>
          <a:lstStyle/>
          <a:p>
            <a:pPr>
              <a:lnSpc>
                <a:spcPct val="125000"/>
              </a:lnSpc>
              <a:spcBef>
                <a:spcPts val="600"/>
              </a:spcBef>
            </a:pPr>
            <a:r>
              <a:rPr lang="en-US" altLang="zh-CN" sz="2200" b="1" kern="0" dirty="0" smtClean="0">
                <a:solidFill>
                  <a:srgbClr val="000099"/>
                </a:solidFill>
                <a:latin typeface="Arial"/>
                <a:ea typeface="黑体" pitchFamily="2" charset="-122"/>
              </a:rPr>
              <a:t>1</a:t>
            </a:r>
            <a:r>
              <a:rPr lang="zh-CN" altLang="en-US" sz="2200" b="1" kern="0" dirty="0">
                <a:solidFill>
                  <a:srgbClr val="000099"/>
                </a:solidFill>
                <a:latin typeface="Arial"/>
                <a:ea typeface="黑体" pitchFamily="2" charset="-122"/>
              </a:rPr>
              <a:t>、构件设计的基本思想与</a:t>
            </a:r>
            <a:r>
              <a:rPr lang="zh-CN" altLang="en-US" sz="2200" b="1" kern="0" dirty="0" smtClean="0">
                <a:solidFill>
                  <a:srgbClr val="000099"/>
                </a:solidFill>
                <a:latin typeface="Arial"/>
                <a:ea typeface="黑体" pitchFamily="2" charset="-122"/>
              </a:rPr>
              <a:t>基本原则是什么？</a:t>
            </a:r>
            <a:endParaRPr lang="en-US" altLang="zh-CN" sz="2200" b="1" kern="0" dirty="0">
              <a:solidFill>
                <a:srgbClr val="000099"/>
              </a:solidFill>
              <a:latin typeface="Arial"/>
              <a:ea typeface="黑体" pitchFamily="2" charset="-122"/>
            </a:endParaRPr>
          </a:p>
          <a:p>
            <a:pPr>
              <a:lnSpc>
                <a:spcPct val="125000"/>
              </a:lnSpc>
              <a:spcBef>
                <a:spcPts val="600"/>
              </a:spcBef>
            </a:pPr>
            <a:r>
              <a:rPr lang="en-US" altLang="zh-CN" sz="2200" b="1" kern="0" dirty="0" smtClean="0">
                <a:solidFill>
                  <a:srgbClr val="000099"/>
                </a:solidFill>
                <a:latin typeface="Arial"/>
                <a:ea typeface="黑体" pitchFamily="2" charset="-122"/>
              </a:rPr>
              <a:t>2</a:t>
            </a:r>
            <a:r>
              <a:rPr lang="zh-CN" altLang="en-US" sz="2200" b="1" kern="0" dirty="0">
                <a:solidFill>
                  <a:srgbClr val="000099"/>
                </a:solidFill>
                <a:latin typeface="Arial"/>
                <a:ea typeface="黑体" pitchFamily="2" charset="-122"/>
              </a:rPr>
              <a:t>、公共要素</a:t>
            </a:r>
            <a:r>
              <a:rPr lang="zh-CN" altLang="en-US" sz="2200" b="1" kern="0" dirty="0" smtClean="0">
                <a:solidFill>
                  <a:srgbClr val="000099"/>
                </a:solidFill>
                <a:latin typeface="Arial"/>
                <a:ea typeface="黑体" pitchFamily="2" charset="-122"/>
              </a:rPr>
              <a:t>文件所包含的内容是什么？</a:t>
            </a:r>
            <a:endParaRPr lang="en-US" altLang="zh-CN" sz="2200" b="1" kern="0" dirty="0" smtClean="0">
              <a:solidFill>
                <a:srgbClr val="000099"/>
              </a:solidFill>
              <a:latin typeface="Arial"/>
              <a:ea typeface="黑体" pitchFamily="2" charset="-122"/>
            </a:endParaRPr>
          </a:p>
          <a:p>
            <a:pPr>
              <a:lnSpc>
                <a:spcPct val="125000"/>
              </a:lnSpc>
              <a:spcBef>
                <a:spcPts val="600"/>
              </a:spcBef>
            </a:pPr>
            <a:r>
              <a:rPr lang="en-US" altLang="zh-CN" sz="2200" b="1" kern="0" dirty="0" smtClean="0">
                <a:solidFill>
                  <a:srgbClr val="000099"/>
                </a:solidFill>
                <a:latin typeface="Arial"/>
                <a:ea typeface="黑体" pitchFamily="2" charset="-122"/>
              </a:rPr>
              <a:t>3</a:t>
            </a:r>
            <a:r>
              <a:rPr lang="zh-CN" altLang="en-US" sz="2200" b="1" kern="0" dirty="0">
                <a:solidFill>
                  <a:srgbClr val="000099"/>
                </a:solidFill>
                <a:latin typeface="Arial"/>
                <a:ea typeface="黑体" pitchFamily="2" charset="-122"/>
              </a:rPr>
              <a:t>、头文件的作用是什么？其规范设计中</a:t>
            </a:r>
            <a:r>
              <a:rPr lang="en-US" altLang="zh-CN" sz="2200" b="1" kern="0" dirty="0">
                <a:solidFill>
                  <a:srgbClr val="000099"/>
                </a:solidFill>
                <a:latin typeface="Arial"/>
                <a:ea typeface="黑体" pitchFamily="2" charset="-122"/>
              </a:rPr>
              <a:t>“#</a:t>
            </a:r>
            <a:r>
              <a:rPr lang="en-US" altLang="zh-CN" sz="2200" b="1" kern="0" dirty="0" err="1">
                <a:solidFill>
                  <a:srgbClr val="000099"/>
                </a:solidFill>
                <a:latin typeface="Arial"/>
                <a:ea typeface="黑体" pitchFamily="2" charset="-122"/>
              </a:rPr>
              <a:t>ifndef</a:t>
            </a:r>
            <a:r>
              <a:rPr lang="en-US" altLang="zh-CN" sz="2200" b="1" kern="0" dirty="0">
                <a:solidFill>
                  <a:srgbClr val="000099"/>
                </a:solidFill>
                <a:latin typeface="Arial"/>
                <a:ea typeface="黑体" pitchFamily="2" charset="-122"/>
              </a:rPr>
              <a:t>… #define … #</a:t>
            </a:r>
            <a:r>
              <a:rPr lang="en-US" altLang="zh-CN" sz="2200" b="1" kern="0" dirty="0" err="1">
                <a:solidFill>
                  <a:srgbClr val="000099"/>
                </a:solidFill>
                <a:latin typeface="Arial"/>
                <a:ea typeface="黑体" pitchFamily="2" charset="-122"/>
              </a:rPr>
              <a:t>endif</a:t>
            </a:r>
            <a:r>
              <a:rPr lang="en-US" altLang="zh-CN" sz="2200" b="1" kern="0" dirty="0">
                <a:solidFill>
                  <a:srgbClr val="000099"/>
                </a:solidFill>
                <a:latin typeface="Arial"/>
                <a:ea typeface="黑体" pitchFamily="2" charset="-122"/>
              </a:rPr>
              <a:t>”</a:t>
            </a:r>
            <a:r>
              <a:rPr lang="zh-CN" altLang="en-US" sz="2200" b="1" kern="0" dirty="0">
                <a:solidFill>
                  <a:srgbClr val="000099"/>
                </a:solidFill>
                <a:latin typeface="Arial"/>
                <a:ea typeface="黑体" pitchFamily="2" charset="-122"/>
              </a:rPr>
              <a:t>的编码结构的作用是什么</a:t>
            </a:r>
            <a:r>
              <a:rPr lang="zh-CN" altLang="en-US" sz="2200" b="1" kern="0" dirty="0" smtClean="0">
                <a:solidFill>
                  <a:srgbClr val="000099"/>
                </a:solidFill>
                <a:latin typeface="Arial"/>
                <a:ea typeface="黑体" pitchFamily="2" charset="-122"/>
              </a:rPr>
              <a:t>？</a:t>
            </a:r>
            <a:endParaRPr lang="en-US" altLang="zh-CN" sz="2200" b="1" kern="0" dirty="0">
              <a:solidFill>
                <a:srgbClr val="000099"/>
              </a:solidFill>
              <a:latin typeface="Arial"/>
              <a:ea typeface="黑体" pitchFamily="2" charset="-122"/>
            </a:endParaRPr>
          </a:p>
        </p:txBody>
      </p:sp>
      <p:sp>
        <p:nvSpPr>
          <p:cNvPr id="8" name="矩形 7"/>
          <p:cNvSpPr/>
          <p:nvPr/>
        </p:nvSpPr>
        <p:spPr>
          <a:xfrm>
            <a:off x="1491449"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a:t>
            </a:r>
            <a:r>
              <a:rPr lang="zh-CN" altLang="en-US" sz="3200" b="1" dirty="0" smtClean="0">
                <a:solidFill>
                  <a:schemeClr val="bg1"/>
                </a:solidFill>
                <a:latin typeface="华文新魏" panose="02010800040101010101" pitchFamily="2" charset="-122"/>
                <a:ea typeface="华文新魏" panose="02010800040101010101" pitchFamily="2" charset="-122"/>
              </a:rPr>
              <a:t>规范</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890259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34</a:t>
            </a:fld>
            <a:endParaRPr lang="en-US" altLang="zh-CN"/>
          </a:p>
        </p:txBody>
      </p:sp>
      <p:sp>
        <p:nvSpPr>
          <p:cNvPr id="10" name="椭圆 9"/>
          <p:cNvSpPr/>
          <p:nvPr/>
        </p:nvSpPr>
        <p:spPr>
          <a:xfrm>
            <a:off x="7812360" y="4005064"/>
            <a:ext cx="504056" cy="7200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35695" y="889556"/>
            <a:ext cx="3248005" cy="523220"/>
          </a:xfrm>
          <a:prstGeom prst="rect">
            <a:avLst/>
          </a:prstGeom>
        </p:spPr>
        <p:txBody>
          <a:bodyPr wrap="none">
            <a:spAutoFit/>
          </a:bodyPr>
          <a:lstStyle/>
          <a:p>
            <a:pPr lvl="0" eaLnBrk="0" hangingPunct="0">
              <a:spcBef>
                <a:spcPct val="20000"/>
              </a:spcBef>
              <a:buClr>
                <a:srgbClr val="00007D"/>
              </a:buClr>
              <a:buSzPct val="75000"/>
            </a:pPr>
            <a:r>
              <a:rPr lang="en-US" altLang="zh-CN"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5.3 </a:t>
            </a:r>
            <a:r>
              <a:rPr lang="zh-CN" altLang="en-US" sz="28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思考题参考答案</a:t>
            </a:r>
            <a:endParaRPr lang="zh-CN" altLang="en-US"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107504" y="1412776"/>
            <a:ext cx="8928470" cy="4832092"/>
          </a:xfrm>
          <a:prstGeom prst="rect">
            <a:avLst/>
          </a:prstGeom>
        </p:spPr>
        <p:txBody>
          <a:bodyPr wrap="square">
            <a:spAutoFit/>
          </a:bodyPr>
          <a:lstStyle/>
          <a:p>
            <a:r>
              <a:rPr lang="en-US" altLang="zh-CN" sz="2200" b="1" kern="0" dirty="0" smtClean="0">
                <a:solidFill>
                  <a:srgbClr val="000099"/>
                </a:solidFill>
                <a:latin typeface="Arial"/>
                <a:ea typeface="黑体" pitchFamily="2" charset="-122"/>
              </a:rPr>
              <a:t>1</a:t>
            </a:r>
            <a:r>
              <a:rPr lang="zh-CN" altLang="en-US" sz="2200" b="1" kern="0" dirty="0">
                <a:solidFill>
                  <a:srgbClr val="000099"/>
                </a:solidFill>
                <a:latin typeface="Arial"/>
                <a:ea typeface="黑体" pitchFamily="2" charset="-122"/>
              </a:rPr>
              <a:t>、构件设计的基本思想与</a:t>
            </a:r>
            <a:r>
              <a:rPr lang="zh-CN" altLang="en-US" sz="2200" b="1" kern="0" dirty="0" smtClean="0">
                <a:solidFill>
                  <a:srgbClr val="000099"/>
                </a:solidFill>
                <a:latin typeface="Arial"/>
                <a:ea typeface="黑体" pitchFamily="2" charset="-122"/>
              </a:rPr>
              <a:t>基本原则是什么？</a:t>
            </a:r>
            <a:endParaRPr lang="en-US" altLang="zh-CN" sz="2200" b="1" kern="0" dirty="0">
              <a:solidFill>
                <a:srgbClr val="000099"/>
              </a:solidFill>
              <a:latin typeface="Arial"/>
              <a:ea typeface="黑体" pitchFamily="2" charset="-122"/>
            </a:endParaRPr>
          </a:p>
          <a:p>
            <a:r>
              <a:rPr lang="zh-CN" altLang="en-US" sz="2200" b="1" kern="0" dirty="0">
                <a:solidFill>
                  <a:srgbClr val="000099"/>
                </a:solidFill>
                <a:latin typeface="Arial"/>
                <a:ea typeface="黑体" pitchFamily="2" charset="-122"/>
              </a:rPr>
              <a:t>答</a:t>
            </a:r>
            <a:r>
              <a:rPr lang="zh-CN" altLang="en-US" sz="2200" b="1" kern="0" dirty="0" smtClean="0">
                <a:solidFill>
                  <a:srgbClr val="000099"/>
                </a:solidFill>
                <a:latin typeface="Arial"/>
                <a:ea typeface="黑体" pitchFamily="2" charset="-122"/>
              </a:rPr>
              <a:t>：</a:t>
            </a:r>
            <a:r>
              <a:rPr lang="zh-CN" altLang="en-US" sz="2200" b="1" kern="0" dirty="0">
                <a:latin typeface="Arial"/>
                <a:ea typeface="黑体" pitchFamily="2" charset="-122"/>
              </a:rPr>
              <a:t>基本</a:t>
            </a:r>
            <a:r>
              <a:rPr lang="zh-CN" altLang="en-US" sz="2200" b="1" kern="0" dirty="0" smtClean="0">
                <a:latin typeface="Arial"/>
                <a:ea typeface="黑体" pitchFamily="2" charset="-122"/>
              </a:rPr>
              <a:t>思想是当</a:t>
            </a:r>
            <a:r>
              <a:rPr lang="zh-CN" altLang="en-US" sz="2200" b="1" kern="0" dirty="0">
                <a:latin typeface="Arial"/>
                <a:ea typeface="黑体" pitchFamily="2" charset="-122"/>
              </a:rPr>
              <a:t>一个底层构件应用到不同系统中时，仅需修改构件的头文件</a:t>
            </a:r>
            <a:r>
              <a:rPr lang="zh-CN" altLang="en-US" sz="2200" b="1" kern="0" dirty="0" smtClean="0">
                <a:latin typeface="Arial"/>
                <a:ea typeface="黑体" pitchFamily="2" charset="-122"/>
              </a:rPr>
              <a:t>，源程序</a:t>
            </a:r>
            <a:r>
              <a:rPr lang="zh-CN" altLang="en-US" sz="2200" b="1" kern="0" dirty="0">
                <a:latin typeface="Arial"/>
                <a:ea typeface="黑体" pitchFamily="2" charset="-122"/>
              </a:rPr>
              <a:t>文件则不必修改或改动很小。</a:t>
            </a:r>
            <a:r>
              <a:rPr lang="zh-CN" altLang="en-US" sz="2200" b="1" kern="0" dirty="0" smtClean="0">
                <a:latin typeface="Arial"/>
                <a:ea typeface="黑体" pitchFamily="2" charset="-122"/>
              </a:rPr>
              <a:t>基本原则是应</a:t>
            </a:r>
            <a:r>
              <a:rPr lang="zh-CN" altLang="en-US" sz="2200" b="1" kern="0" dirty="0">
                <a:latin typeface="Arial"/>
                <a:ea typeface="黑体" pitchFamily="2" charset="-122"/>
              </a:rPr>
              <a:t>遵循层次化、易用性、鲁棒性及对内存的可靠使用原则。</a:t>
            </a:r>
          </a:p>
          <a:p>
            <a:endParaRPr lang="en-US" altLang="zh-CN" sz="2200" dirty="0"/>
          </a:p>
          <a:p>
            <a:r>
              <a:rPr lang="en-US" altLang="zh-CN" sz="2200" b="1" kern="0" dirty="0">
                <a:solidFill>
                  <a:srgbClr val="000099"/>
                </a:solidFill>
                <a:latin typeface="Arial"/>
                <a:ea typeface="黑体" pitchFamily="2" charset="-122"/>
              </a:rPr>
              <a:t>2</a:t>
            </a:r>
            <a:r>
              <a:rPr lang="zh-CN" altLang="en-US" sz="2200" b="1" kern="0" dirty="0">
                <a:solidFill>
                  <a:srgbClr val="000099"/>
                </a:solidFill>
                <a:latin typeface="Arial"/>
                <a:ea typeface="黑体" pitchFamily="2" charset="-122"/>
              </a:rPr>
              <a:t>、公共要素</a:t>
            </a:r>
            <a:r>
              <a:rPr lang="zh-CN" altLang="en-US" sz="2200" b="1" kern="0" dirty="0" smtClean="0">
                <a:solidFill>
                  <a:srgbClr val="000099"/>
                </a:solidFill>
                <a:latin typeface="Arial"/>
                <a:ea typeface="黑体" pitchFamily="2" charset="-122"/>
              </a:rPr>
              <a:t>文件所包含的内容是什么？</a:t>
            </a:r>
            <a:endParaRPr lang="en-US" altLang="zh-CN" sz="2200" b="1" kern="0" dirty="0" smtClean="0">
              <a:solidFill>
                <a:srgbClr val="000099"/>
              </a:solidFill>
              <a:latin typeface="Arial"/>
              <a:ea typeface="黑体" pitchFamily="2" charset="-122"/>
            </a:endParaRPr>
          </a:p>
          <a:p>
            <a:r>
              <a:rPr lang="zh-CN" altLang="en-US" sz="2200" b="1" kern="0" dirty="0" smtClean="0">
                <a:solidFill>
                  <a:srgbClr val="000099"/>
                </a:solidFill>
                <a:latin typeface="Arial"/>
                <a:ea typeface="黑体" pitchFamily="2" charset="-122"/>
              </a:rPr>
              <a:t>答：</a:t>
            </a:r>
            <a:r>
              <a:rPr lang="zh-CN" altLang="en-US" sz="2200" b="1" kern="0" dirty="0">
                <a:latin typeface="Arial"/>
                <a:ea typeface="黑体" pitchFamily="2" charset="-122"/>
              </a:rPr>
              <a:t>不同的构件存在公共使用的内容，将这些内容以构件的形式组织起来，成为构件公共要素（</a:t>
            </a:r>
            <a:r>
              <a:rPr lang="en-US" altLang="zh-CN" sz="2200" b="1" kern="0" dirty="0" err="1">
                <a:latin typeface="Arial"/>
                <a:ea typeface="黑体" pitchFamily="2" charset="-122"/>
              </a:rPr>
              <a:t>common.h</a:t>
            </a:r>
            <a:r>
              <a:rPr lang="zh-CN" altLang="en-US" sz="2200" b="1" kern="0" dirty="0" smtClean="0">
                <a:latin typeface="Arial"/>
                <a:ea typeface="黑体" pitchFamily="2" charset="-122"/>
              </a:rPr>
              <a:t>）。</a:t>
            </a:r>
            <a:endParaRPr lang="en-US" altLang="zh-CN" sz="2200" b="1" kern="0" dirty="0" smtClean="0">
              <a:latin typeface="Arial"/>
              <a:ea typeface="黑体" pitchFamily="2" charset="-122"/>
            </a:endParaRPr>
          </a:p>
          <a:p>
            <a:endParaRPr lang="en-US" altLang="zh-CN" sz="2200" b="1" kern="0" dirty="0">
              <a:latin typeface="Arial"/>
              <a:ea typeface="黑体" pitchFamily="2" charset="-122"/>
            </a:endParaRPr>
          </a:p>
          <a:p>
            <a:r>
              <a:rPr lang="en-US" altLang="zh-CN" sz="2200" b="1" kern="0" dirty="0">
                <a:solidFill>
                  <a:srgbClr val="000099"/>
                </a:solidFill>
                <a:latin typeface="Arial"/>
                <a:ea typeface="黑体" pitchFamily="2" charset="-122"/>
              </a:rPr>
              <a:t>3</a:t>
            </a:r>
            <a:r>
              <a:rPr lang="zh-CN" altLang="en-US" sz="2200" b="1" kern="0" dirty="0">
                <a:solidFill>
                  <a:srgbClr val="000099"/>
                </a:solidFill>
                <a:latin typeface="Arial"/>
                <a:ea typeface="黑体" pitchFamily="2" charset="-122"/>
              </a:rPr>
              <a:t>、头文件的作用是什么？其规范设计中</a:t>
            </a:r>
            <a:r>
              <a:rPr lang="en-US" altLang="zh-CN" sz="2200" b="1" kern="0" dirty="0">
                <a:solidFill>
                  <a:srgbClr val="000099"/>
                </a:solidFill>
                <a:latin typeface="Arial"/>
                <a:ea typeface="黑体" pitchFamily="2" charset="-122"/>
              </a:rPr>
              <a:t>“#</a:t>
            </a:r>
            <a:r>
              <a:rPr lang="en-US" altLang="zh-CN" sz="2200" b="1" kern="0" dirty="0" err="1">
                <a:solidFill>
                  <a:srgbClr val="000099"/>
                </a:solidFill>
                <a:latin typeface="Arial"/>
                <a:ea typeface="黑体" pitchFamily="2" charset="-122"/>
              </a:rPr>
              <a:t>ifndef</a:t>
            </a:r>
            <a:r>
              <a:rPr lang="en-US" altLang="zh-CN" sz="2200" b="1" kern="0" dirty="0">
                <a:solidFill>
                  <a:srgbClr val="000099"/>
                </a:solidFill>
                <a:latin typeface="Arial"/>
                <a:ea typeface="黑体" pitchFamily="2" charset="-122"/>
              </a:rPr>
              <a:t>… #define … #</a:t>
            </a:r>
            <a:r>
              <a:rPr lang="en-US" altLang="zh-CN" sz="2200" b="1" kern="0" dirty="0" err="1">
                <a:solidFill>
                  <a:srgbClr val="000099"/>
                </a:solidFill>
                <a:latin typeface="Arial"/>
                <a:ea typeface="黑体" pitchFamily="2" charset="-122"/>
              </a:rPr>
              <a:t>endif</a:t>
            </a:r>
            <a:r>
              <a:rPr lang="en-US" altLang="zh-CN" sz="2200" b="1" kern="0" dirty="0">
                <a:solidFill>
                  <a:srgbClr val="000099"/>
                </a:solidFill>
                <a:latin typeface="Arial"/>
                <a:ea typeface="黑体" pitchFamily="2" charset="-122"/>
              </a:rPr>
              <a:t>”</a:t>
            </a:r>
            <a:r>
              <a:rPr lang="zh-CN" altLang="en-US" sz="2200" b="1" kern="0" dirty="0">
                <a:solidFill>
                  <a:srgbClr val="000099"/>
                </a:solidFill>
                <a:latin typeface="Arial"/>
                <a:ea typeface="黑体" pitchFamily="2" charset="-122"/>
              </a:rPr>
              <a:t>的编码结构的作用是什么？</a:t>
            </a:r>
            <a:endParaRPr lang="en-US" altLang="zh-CN" sz="2200" b="1" kern="0" dirty="0">
              <a:solidFill>
                <a:srgbClr val="000099"/>
              </a:solidFill>
              <a:latin typeface="Arial"/>
              <a:ea typeface="黑体" pitchFamily="2" charset="-122"/>
            </a:endParaRPr>
          </a:p>
          <a:p>
            <a:r>
              <a:rPr lang="zh-CN" altLang="en-US" sz="2200" b="1" kern="0" dirty="0">
                <a:solidFill>
                  <a:srgbClr val="000099"/>
                </a:solidFill>
                <a:latin typeface="Arial"/>
                <a:ea typeface="黑体" pitchFamily="2" charset="-122"/>
              </a:rPr>
              <a:t>答：</a:t>
            </a:r>
            <a:r>
              <a:rPr lang="zh-CN" altLang="en-US" sz="2200" b="1" kern="0" dirty="0" smtClean="0">
                <a:latin typeface="Arial"/>
                <a:ea typeface="黑体" pitchFamily="2" charset="-122"/>
              </a:rPr>
              <a:t>头文件</a:t>
            </a:r>
            <a:r>
              <a:rPr lang="zh-CN" altLang="en-US" sz="2200" b="1" kern="0" dirty="0">
                <a:latin typeface="Arial"/>
                <a:ea typeface="黑体" pitchFamily="2" charset="-122"/>
              </a:rPr>
              <a:t>描述了构件的接口，用户通过头文件获取构件服务。编写构件的头文件</a:t>
            </a:r>
            <a:r>
              <a:rPr lang="zh-CN" altLang="en-US" sz="2200" b="1" kern="0" dirty="0" smtClean="0">
                <a:latin typeface="Arial"/>
                <a:ea typeface="黑体" pitchFamily="2" charset="-122"/>
              </a:rPr>
              <a:t>时。“</a:t>
            </a:r>
            <a:r>
              <a:rPr lang="en-US" altLang="zh-CN" sz="2200" b="1" kern="0" dirty="0">
                <a:latin typeface="Arial"/>
                <a:ea typeface="黑体" pitchFamily="2" charset="-122"/>
              </a:rPr>
              <a:t>#</a:t>
            </a:r>
            <a:r>
              <a:rPr lang="en-US" altLang="zh-CN" sz="2200" b="1" kern="0" dirty="0" err="1">
                <a:latin typeface="Arial"/>
                <a:ea typeface="黑体" pitchFamily="2" charset="-122"/>
              </a:rPr>
              <a:t>ifndef</a:t>
            </a:r>
            <a:r>
              <a:rPr lang="en-US" altLang="zh-CN" sz="2200" b="1" kern="0" dirty="0">
                <a:latin typeface="Arial"/>
                <a:ea typeface="黑体" pitchFamily="2" charset="-122"/>
              </a:rPr>
              <a:t>… #define … #</a:t>
            </a:r>
            <a:r>
              <a:rPr lang="en-US" altLang="zh-CN" sz="2200" b="1" kern="0" dirty="0" err="1">
                <a:latin typeface="Arial"/>
                <a:ea typeface="黑体" pitchFamily="2" charset="-122"/>
              </a:rPr>
              <a:t>endif</a:t>
            </a:r>
            <a:r>
              <a:rPr lang="en-US" altLang="zh-CN" sz="2200" b="1" kern="0" dirty="0">
                <a:latin typeface="Arial"/>
                <a:ea typeface="黑体" pitchFamily="2" charset="-122"/>
              </a:rPr>
              <a:t>”</a:t>
            </a:r>
            <a:r>
              <a:rPr lang="zh-CN" altLang="en-US" sz="2200" b="1" kern="0" dirty="0">
                <a:latin typeface="Arial"/>
                <a:ea typeface="黑体" pitchFamily="2" charset="-122"/>
              </a:rPr>
              <a:t>的编码结构</a:t>
            </a:r>
            <a:r>
              <a:rPr lang="zh-CN" altLang="en-US" sz="2200" b="1" kern="0" dirty="0" smtClean="0">
                <a:latin typeface="Arial"/>
                <a:ea typeface="黑体" pitchFamily="2" charset="-122"/>
              </a:rPr>
              <a:t>，是防止</a:t>
            </a:r>
            <a:r>
              <a:rPr lang="zh-CN" altLang="en-US" sz="2200" b="1" kern="0" dirty="0">
                <a:latin typeface="Arial"/>
                <a:ea typeface="黑体" pitchFamily="2" charset="-122"/>
              </a:rPr>
              <a:t>对头文件的重复包含</a:t>
            </a:r>
            <a:r>
              <a:rPr lang="zh-CN" altLang="en-US" sz="2200" b="1" kern="0" dirty="0" smtClean="0">
                <a:latin typeface="Arial"/>
                <a:ea typeface="黑体" pitchFamily="2" charset="-122"/>
              </a:rPr>
              <a:t>。</a:t>
            </a:r>
            <a:endParaRPr lang="zh-CN" altLang="en-US" sz="2400" b="1" kern="0" dirty="0">
              <a:latin typeface="Arial"/>
              <a:ea typeface="黑体" pitchFamily="2" charset="-122"/>
            </a:endParaRPr>
          </a:p>
        </p:txBody>
      </p:sp>
      <p:sp>
        <p:nvSpPr>
          <p:cNvPr id="8" name="矩形 7"/>
          <p:cNvSpPr/>
          <p:nvPr/>
        </p:nvSpPr>
        <p:spPr>
          <a:xfrm>
            <a:off x="1491449" y="251937"/>
            <a:ext cx="5384807" cy="584775"/>
          </a:xfrm>
          <a:prstGeom prst="rect">
            <a:avLst/>
          </a:prstGeom>
        </p:spPr>
        <p:txBody>
          <a:bodyPr wrap="none">
            <a:spAutoFit/>
          </a:bodyPr>
          <a:lstStyle/>
          <a:p>
            <a:r>
              <a:rPr lang="en-US" altLang="zh-CN" sz="3200" b="1" dirty="0" smtClean="0">
                <a:solidFill>
                  <a:schemeClr val="bg1"/>
                </a:solidFill>
                <a:latin typeface="华文新魏" panose="02010800040101010101" pitchFamily="2" charset="-122"/>
                <a:ea typeface="华文新魏" panose="02010800040101010101" pitchFamily="2" charset="-122"/>
              </a:rPr>
              <a:t>5.3 </a:t>
            </a:r>
            <a:r>
              <a:rPr lang="zh-CN" altLang="en-US" sz="3200" b="1" dirty="0" smtClean="0">
                <a:solidFill>
                  <a:schemeClr val="bg1"/>
                </a:solidFill>
                <a:latin typeface="华文新魏" panose="02010800040101010101" pitchFamily="2" charset="-122"/>
                <a:ea typeface="华文新魏" panose="02010800040101010101" pitchFamily="2" charset="-122"/>
              </a:rPr>
              <a:t>底层</a:t>
            </a:r>
            <a:r>
              <a:rPr lang="zh-CN" altLang="en-US" sz="3200" b="1" dirty="0">
                <a:solidFill>
                  <a:schemeClr val="bg1"/>
                </a:solidFill>
                <a:latin typeface="华文新魏" panose="02010800040101010101" pitchFamily="2" charset="-122"/>
                <a:ea typeface="华文新魏" panose="02010800040101010101" pitchFamily="2" charset="-122"/>
              </a:rPr>
              <a:t>驱动构件的封装</a:t>
            </a:r>
            <a:r>
              <a:rPr lang="zh-CN" altLang="en-US" sz="3200" b="1" dirty="0" smtClean="0">
                <a:solidFill>
                  <a:schemeClr val="bg1"/>
                </a:solidFill>
                <a:latin typeface="华文新魏" panose="02010800040101010101" pitchFamily="2" charset="-122"/>
                <a:ea typeface="华文新魏" panose="02010800040101010101" pitchFamily="2" charset="-122"/>
              </a:rPr>
              <a:t>规范</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333945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35</a:t>
            </a:fld>
            <a:endParaRPr lang="en-US" altLang="zh-CN"/>
          </a:p>
        </p:txBody>
      </p:sp>
      <p:sp>
        <p:nvSpPr>
          <p:cNvPr id="8" name="矩形 7"/>
          <p:cNvSpPr/>
          <p:nvPr/>
        </p:nvSpPr>
        <p:spPr>
          <a:xfrm>
            <a:off x="395536" y="251937"/>
            <a:ext cx="7608173"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5.4 </a:t>
            </a:r>
            <a:r>
              <a:rPr lang="zh-CN" altLang="en-US" sz="2800" b="1" dirty="0" smtClean="0">
                <a:solidFill>
                  <a:schemeClr val="bg1"/>
                </a:solidFill>
                <a:latin typeface="华文新魏" panose="02010800040101010101" pitchFamily="2" charset="-122"/>
                <a:ea typeface="华文新魏" panose="02010800040101010101" pitchFamily="2" charset="-122"/>
              </a:rPr>
              <a:t>硬件</a:t>
            </a:r>
            <a:r>
              <a:rPr lang="zh-CN" altLang="en-US" sz="2800" b="1" dirty="0">
                <a:solidFill>
                  <a:schemeClr val="bg1"/>
                </a:solidFill>
                <a:latin typeface="华文新魏" panose="02010800040101010101" pitchFamily="2" charset="-122"/>
                <a:ea typeface="华文新魏" panose="02010800040101010101" pitchFamily="2" charset="-122"/>
              </a:rPr>
              <a:t>构件及底层软件构件的重用与移植方法</a:t>
            </a: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3216" y="836712"/>
            <a:ext cx="8891288" cy="806759"/>
          </a:xfrm>
          <a:prstGeom prst="rect">
            <a:avLst/>
          </a:prstGeom>
        </p:spPr>
        <p:txBody>
          <a:bodyPr wrap="square">
            <a:spAutoFit/>
          </a:bodyPr>
          <a:lstStyle/>
          <a:p>
            <a:pPr marL="342900" lvl="0" indent="-342900" algn="just">
              <a:lnSpc>
                <a:spcPct val="110000"/>
              </a:lnSpc>
              <a:spcBef>
                <a:spcPts val="0"/>
              </a:spcBef>
              <a:buClr>
                <a:srgbClr val="000099"/>
              </a:buClr>
              <a:buSzPct val="80000"/>
              <a:buFont typeface="Wingdings" panose="05000000000000000000" pitchFamily="2" charset="2"/>
              <a:buChar char="l"/>
            </a:pPr>
            <a:r>
              <a:rPr lang="zh-CN" altLang="en-US" sz="22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重用是指在一个系统中，同一构件可被重复使用多次。移植是指将一个系统中使用到的构件应用到另外一个系统中。</a:t>
            </a:r>
          </a:p>
        </p:txBody>
      </p:sp>
      <p:sp>
        <p:nvSpPr>
          <p:cNvPr id="3" name="矩形 2"/>
          <p:cNvSpPr/>
          <p:nvPr/>
        </p:nvSpPr>
        <p:spPr>
          <a:xfrm>
            <a:off x="179512" y="1628800"/>
            <a:ext cx="6439583" cy="877163"/>
          </a:xfrm>
          <a:prstGeom prst="rect">
            <a:avLst/>
          </a:prstGeom>
        </p:spPr>
        <p:txBody>
          <a:bodyPr wrap="non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硬件</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构件的重用与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移植</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indent="266700" algn="just">
              <a:spcBef>
                <a:spcPts val="600"/>
              </a:spcBef>
              <a:spcAft>
                <a:spcPts val="0"/>
              </a:spcAft>
            </a:pP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以终端构件</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LCD</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为</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例，</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只要更改需求网标即可</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170" name="图片 15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2462457"/>
            <a:ext cx="8617368" cy="39188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表格 9"/>
          <p:cNvGraphicFramePr>
            <a:graphicFrameLocks noGrp="1"/>
          </p:cNvGraphicFramePr>
          <p:nvPr>
            <p:extLst>
              <p:ext uri="{D42A27DB-BD31-4B8C-83A1-F6EECF244321}">
                <p14:modId xmlns:p14="http://schemas.microsoft.com/office/powerpoint/2010/main" val="1955092483"/>
              </p:ext>
            </p:extLst>
          </p:nvPr>
        </p:nvGraphicFramePr>
        <p:xfrm>
          <a:off x="646981" y="6425520"/>
          <a:ext cx="8317507" cy="243840"/>
        </p:xfrm>
        <a:graphic>
          <a:graphicData uri="http://schemas.openxmlformats.org/drawingml/2006/table">
            <a:tbl>
              <a:tblPr/>
              <a:tblGrid>
                <a:gridCol w="8317507"/>
              </a:tblGrid>
              <a:tr h="216024">
                <a:tc>
                  <a:txBody>
                    <a:bodyPr/>
                    <a:lstStyle/>
                    <a:p>
                      <a:pPr indent="466725" algn="just">
                        <a:spcAft>
                          <a:spcPts val="0"/>
                        </a:spcAft>
                      </a:pPr>
                      <a:r>
                        <a:rPr lang="en-US" sz="1600" b="1" kern="100" dirty="0">
                          <a:effectLst/>
                          <a:latin typeface="Times New Roman"/>
                          <a:ea typeface="宋体"/>
                        </a:rPr>
                        <a:t>(a) LCD</a:t>
                      </a:r>
                      <a:r>
                        <a:rPr lang="zh-CN" sz="1600" b="1" kern="100" dirty="0">
                          <a:effectLst/>
                          <a:latin typeface="Times New Roman"/>
                          <a:ea typeface="宋体"/>
                        </a:rPr>
                        <a:t>构件在系统</a:t>
                      </a:r>
                      <a:r>
                        <a:rPr lang="en-US" sz="1600" b="1" kern="100" dirty="0">
                          <a:effectLst/>
                          <a:latin typeface="Times New Roman"/>
                          <a:ea typeface="宋体"/>
                        </a:rPr>
                        <a:t>A</a:t>
                      </a:r>
                      <a:r>
                        <a:rPr lang="zh-CN" sz="1600" b="1" kern="100" dirty="0">
                          <a:effectLst/>
                          <a:latin typeface="Times New Roman"/>
                          <a:ea typeface="宋体"/>
                        </a:rPr>
                        <a:t>中的应用</a:t>
                      </a:r>
                      <a:r>
                        <a:rPr lang="en-US" sz="1600" b="1" kern="100" dirty="0">
                          <a:effectLst/>
                          <a:latin typeface="Times New Roman"/>
                          <a:ea typeface="宋体"/>
                        </a:rPr>
                        <a:t>       </a:t>
                      </a:r>
                      <a:r>
                        <a:rPr lang="en-US" sz="1600" b="1" kern="100" dirty="0" smtClean="0">
                          <a:effectLst/>
                          <a:latin typeface="Times New Roman"/>
                          <a:ea typeface="宋体"/>
                        </a:rPr>
                        <a:t>                        </a:t>
                      </a:r>
                      <a:r>
                        <a:rPr lang="en-US" sz="1600" b="1" kern="100" dirty="0">
                          <a:effectLst/>
                          <a:latin typeface="Times New Roman"/>
                          <a:ea typeface="宋体"/>
                        </a:rPr>
                        <a:t>(b) LCD</a:t>
                      </a:r>
                      <a:r>
                        <a:rPr lang="zh-CN" sz="1600" b="1" kern="100" dirty="0">
                          <a:effectLst/>
                          <a:latin typeface="Times New Roman"/>
                          <a:ea typeface="宋体"/>
                        </a:rPr>
                        <a:t>构件在系统</a:t>
                      </a:r>
                      <a:r>
                        <a:rPr lang="en-US" sz="1600" b="1" kern="100" dirty="0">
                          <a:effectLst/>
                          <a:latin typeface="Times New Roman"/>
                          <a:ea typeface="宋体"/>
                        </a:rPr>
                        <a:t>B</a:t>
                      </a:r>
                      <a:r>
                        <a:rPr lang="zh-CN" sz="1600" b="1" kern="100" dirty="0">
                          <a:effectLst/>
                          <a:latin typeface="Times New Roman"/>
                          <a:ea typeface="宋体"/>
                        </a:rPr>
                        <a:t>中的应用</a:t>
                      </a:r>
                    </a:p>
                  </a:txBody>
                  <a:tcPr marL="114300" marR="114300" marT="0" marB="0">
                    <a:lnL>
                      <a:noFill/>
                    </a:lnL>
                    <a:lnR>
                      <a:noFill/>
                    </a:lnR>
                    <a:lnT>
                      <a:noFill/>
                    </a:lnT>
                    <a:lnB>
                      <a:noFill/>
                    </a:lnB>
                  </a:tcPr>
                </a:tc>
              </a:tr>
            </a:tbl>
          </a:graphicData>
        </a:graphic>
      </p:graphicFrame>
    </p:spTree>
    <p:extLst>
      <p:ext uri="{BB962C8B-B14F-4D97-AF65-F5344CB8AC3E}">
        <p14:creationId xmlns:p14="http://schemas.microsoft.com/office/powerpoint/2010/main" val="4118643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36</a:t>
            </a:fld>
            <a:endParaRPr lang="en-US" altLang="zh-CN"/>
          </a:p>
        </p:txBody>
      </p:sp>
      <p:sp>
        <p:nvSpPr>
          <p:cNvPr id="8" name="矩形 7"/>
          <p:cNvSpPr/>
          <p:nvPr/>
        </p:nvSpPr>
        <p:spPr>
          <a:xfrm>
            <a:off x="395536" y="251937"/>
            <a:ext cx="7608173" cy="523220"/>
          </a:xfrm>
          <a:prstGeom prst="rect">
            <a:avLst/>
          </a:prstGeom>
        </p:spPr>
        <p:txBody>
          <a:bodyPr wrap="none">
            <a:spAutoFit/>
          </a:bodyPr>
          <a:lstStyle/>
          <a:p>
            <a:r>
              <a:rPr lang="en-US" altLang="zh-CN" sz="2800" b="1" dirty="0" smtClean="0">
                <a:solidFill>
                  <a:schemeClr val="bg1"/>
                </a:solidFill>
                <a:latin typeface="华文新魏" panose="02010800040101010101" pitchFamily="2" charset="-122"/>
                <a:ea typeface="华文新魏" panose="02010800040101010101" pitchFamily="2" charset="-122"/>
              </a:rPr>
              <a:t>5.4 </a:t>
            </a:r>
            <a:r>
              <a:rPr lang="zh-CN" altLang="en-US" sz="2800" b="1" dirty="0" smtClean="0">
                <a:solidFill>
                  <a:schemeClr val="bg1"/>
                </a:solidFill>
                <a:latin typeface="华文新魏" panose="02010800040101010101" pitchFamily="2" charset="-122"/>
                <a:ea typeface="华文新魏" panose="02010800040101010101" pitchFamily="2" charset="-122"/>
              </a:rPr>
              <a:t>硬件</a:t>
            </a:r>
            <a:r>
              <a:rPr lang="zh-CN" altLang="en-US" sz="2800" b="1" dirty="0">
                <a:solidFill>
                  <a:schemeClr val="bg1"/>
                </a:solidFill>
                <a:latin typeface="华文新魏" panose="02010800040101010101" pitchFamily="2" charset="-122"/>
                <a:ea typeface="华文新魏" panose="02010800040101010101" pitchFamily="2" charset="-122"/>
              </a:rPr>
              <a:t>构件及底层软件构件的重用与移植方法</a:t>
            </a:r>
          </a:p>
        </p:txBody>
      </p:sp>
      <p:cxnSp>
        <p:nvCxnSpPr>
          <p:cNvPr id="9" name="直接连接符 8"/>
          <p:cNvCxnSpPr/>
          <p:nvPr/>
        </p:nvCxnSpPr>
        <p:spPr>
          <a:xfrm>
            <a:off x="11052720" y="3689271"/>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73236" y="896819"/>
            <a:ext cx="8791251" cy="1655838"/>
          </a:xfrm>
          <a:prstGeom prst="rect">
            <a:avLst/>
          </a:prstGeom>
        </p:spPr>
        <p:txBody>
          <a:bodyPr wrap="squar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底层</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构件的</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移植</a:t>
            </a:r>
            <a:endPar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10000"/>
              </a:lnSpc>
              <a:spcBef>
                <a:spcPts val="600"/>
              </a:spcBef>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相应</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的构件只需改变头文件中的硬件</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引脚</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源程序</a:t>
            </a:r>
            <a:r>
              <a:rPr lang="zh-CN" altLang="en-US" sz="2200" b="1" kern="100" dirty="0">
                <a:latin typeface="Times New Roman" panose="02020603050405020304" pitchFamily="18" charset="0"/>
                <a:ea typeface="黑体" panose="02010609060101010101" pitchFamily="49" charset="-122"/>
                <a:cs typeface="Times New Roman" panose="02020603050405020304" pitchFamily="18" charset="0"/>
              </a:rPr>
              <a:t>文件不需</a:t>
            </a: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改动</a:t>
            </a:r>
            <a:endPar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10000"/>
              </a:lnSpc>
              <a:buClr>
                <a:srgbClr val="000099"/>
              </a:buClr>
              <a:buSzPct val="80000"/>
              <a:buFont typeface="Wingdings" panose="05000000000000000000" pitchFamily="2" charset="2"/>
              <a:buChar char="l"/>
            </a:pPr>
            <a:r>
              <a:rPr lang="zh-CN" altLang="en-US" sz="2200" b="1" kern="100" dirty="0" smtClean="0">
                <a:latin typeface="Times New Roman" panose="02020603050405020304" pitchFamily="18" charset="0"/>
                <a:ea typeface="黑体" panose="02010609060101010101" pitchFamily="49" charset="-122"/>
                <a:cs typeface="Times New Roman" panose="02020603050405020304" pitchFamily="18" charset="0"/>
              </a:rPr>
              <a:t>如下所示，</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200" b="1" kern="100" dirty="0">
                <a:latin typeface="Times New Roman" panose="02020603050405020304" pitchFamily="18" charset="0"/>
                <a:ea typeface="黑体" panose="02010609060101010101" pitchFamily="49" charset="-122"/>
                <a:cs typeface="Times New Roman" panose="02020603050405020304" pitchFamily="18" charset="0"/>
              </a:rPr>
              <a:t>LCD</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硬件构件</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发生移植</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时，显示数据传送口和控制信号传送口发生了改变，只需修改头文件，而不需修改</a:t>
            </a:r>
            <a:r>
              <a:rPr lang="en-US" altLang="zh-CN" sz="2200" b="1" kern="100" dirty="0" err="1">
                <a:latin typeface="Times New Roman" panose="02020603050405020304" pitchFamily="18" charset="0"/>
                <a:ea typeface="黑体" panose="02010609060101010101" pitchFamily="49" charset="-122"/>
                <a:cs typeface="Times New Roman" panose="02020603050405020304" pitchFamily="18" charset="0"/>
              </a:rPr>
              <a:t>lcd.c</a:t>
            </a:r>
            <a:r>
              <a:rPr lang="zh-CN" altLang="zh-CN" sz="2200" b="1" kern="100" dirty="0">
                <a:latin typeface="Times New Roman" panose="02020603050405020304" pitchFamily="18" charset="0"/>
                <a:ea typeface="黑体" panose="02010609060101010101" pitchFamily="49" charset="-122"/>
                <a:cs typeface="Times New Roman" panose="02020603050405020304" pitchFamily="18" charset="0"/>
              </a:rPr>
              <a:t>文件</a:t>
            </a:r>
            <a:r>
              <a:rPr lang="zh-CN" altLang="zh-CN" sz="2200" b="1" kern="1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b="1" kern="10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144961750"/>
              </p:ext>
            </p:extLst>
          </p:nvPr>
        </p:nvGraphicFramePr>
        <p:xfrm>
          <a:off x="608421" y="2775347"/>
          <a:ext cx="7920880" cy="3642360"/>
        </p:xfrm>
        <a:graphic>
          <a:graphicData uri="http://schemas.openxmlformats.org/drawingml/2006/table">
            <a:tbl>
              <a:tblPr firstRow="1" firstCol="1" bandRow="1"/>
              <a:tblGrid>
                <a:gridCol w="7920880"/>
              </a:tblGrid>
              <a:tr h="3528392">
                <a:tc>
                  <a:txBody>
                    <a:bodyPr/>
                    <a:lstStyle/>
                    <a:p>
                      <a:pPr indent="127000" algn="just">
                        <a:lnSpc>
                          <a:spcPct val="100000"/>
                        </a:lnSpc>
                        <a:spcAft>
                          <a:spcPts val="0"/>
                        </a:spcAft>
                        <a:tabLst>
                          <a:tab pos="4024630" algn="l"/>
                          <a:tab pos="4024630" algn="l"/>
                        </a:tabLst>
                      </a:pPr>
                      <a:r>
                        <a:rPr lang="en-US" sz="1600" b="1" kern="0" dirty="0" smtClean="0">
                          <a:effectLst/>
                          <a:latin typeface="Times New Roman"/>
                          <a:ea typeface="宋体"/>
                        </a:rPr>
                        <a:t>// </a:t>
                      </a:r>
                      <a:r>
                        <a:rPr lang="zh-CN" sz="1600" b="1" kern="0" dirty="0">
                          <a:effectLst/>
                          <a:latin typeface="Times New Roman"/>
                          <a:ea typeface="宋体"/>
                        </a:rPr>
                        <a:t>文件名称：</a:t>
                      </a:r>
                      <a:r>
                        <a:rPr lang="en-US" sz="1600" b="1" kern="0" dirty="0" err="1">
                          <a:effectLst/>
                          <a:latin typeface="Times New Roman"/>
                          <a:ea typeface="宋体"/>
                        </a:rPr>
                        <a:t>lcd.h</a:t>
                      </a:r>
                      <a:r>
                        <a:rPr lang="en-US" sz="1600" b="1" kern="0" dirty="0">
                          <a:effectLst/>
                          <a:latin typeface="Times New Roman"/>
                          <a:ea typeface="宋体"/>
                        </a:rPr>
                        <a:t>          </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 </a:t>
                      </a:r>
                      <a:r>
                        <a:rPr lang="zh-CN" sz="1600" b="1" kern="0" dirty="0">
                          <a:effectLst/>
                          <a:latin typeface="Times New Roman"/>
                          <a:ea typeface="宋体"/>
                        </a:rPr>
                        <a:t>功能概要：</a:t>
                      </a:r>
                      <a:r>
                        <a:rPr lang="en-US" sz="1600" b="1" kern="0" dirty="0" err="1">
                          <a:effectLst/>
                          <a:latin typeface="Times New Roman"/>
                          <a:ea typeface="宋体"/>
                        </a:rPr>
                        <a:t>lcd</a:t>
                      </a:r>
                      <a:r>
                        <a:rPr lang="zh-CN" sz="1600" b="1" kern="0" dirty="0">
                          <a:effectLst/>
                          <a:latin typeface="Times New Roman"/>
                          <a:ea typeface="宋体"/>
                        </a:rPr>
                        <a:t>构件头文件</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 </a:t>
                      </a:r>
                      <a:r>
                        <a:rPr lang="zh-CN" sz="1600" b="1" kern="0" dirty="0">
                          <a:effectLst/>
                          <a:latin typeface="Times New Roman"/>
                          <a:ea typeface="宋体"/>
                        </a:rPr>
                        <a:t>版权所有</a:t>
                      </a:r>
                      <a:r>
                        <a:rPr lang="en-US" sz="1600" b="1" kern="0" dirty="0">
                          <a:effectLst/>
                          <a:latin typeface="Times New Roman"/>
                          <a:ea typeface="宋体"/>
                        </a:rPr>
                        <a:t>: </a:t>
                      </a:r>
                      <a:r>
                        <a:rPr lang="zh-CN" sz="1600" b="1" kern="0" dirty="0">
                          <a:effectLst/>
                          <a:latin typeface="Times New Roman"/>
                          <a:ea typeface="宋体"/>
                        </a:rPr>
                        <a:t>苏州大学嵌入式中心</a:t>
                      </a:r>
                      <a:r>
                        <a:rPr lang="en-US" sz="1600" b="1" kern="0" dirty="0">
                          <a:effectLst/>
                          <a:latin typeface="Times New Roman"/>
                          <a:ea typeface="宋体"/>
                        </a:rPr>
                        <a:t>(sumcu.suda.edu.cn)</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 </a:t>
                      </a:r>
                      <a:r>
                        <a:rPr lang="zh-CN" sz="1600" b="1" kern="0" dirty="0">
                          <a:effectLst/>
                          <a:latin typeface="Times New Roman"/>
                          <a:ea typeface="宋体"/>
                        </a:rPr>
                        <a:t>版本更新</a:t>
                      </a:r>
                      <a:r>
                        <a:rPr lang="en-US" sz="1600" b="1" kern="0" dirty="0">
                          <a:effectLst/>
                          <a:latin typeface="Times New Roman"/>
                          <a:ea typeface="宋体"/>
                        </a:rPr>
                        <a:t>: 2013-03-17</a:t>
                      </a:r>
                      <a:r>
                        <a:rPr lang="zh-CN" sz="1600" b="1" kern="0" dirty="0">
                          <a:effectLst/>
                          <a:latin typeface="Times New Roman"/>
                          <a:ea typeface="宋体"/>
                        </a:rPr>
                        <a:t>，</a:t>
                      </a:r>
                      <a:r>
                        <a:rPr lang="en-US" sz="1600" b="1" kern="0" dirty="0">
                          <a:effectLst/>
                          <a:latin typeface="Times New Roman"/>
                          <a:ea typeface="宋体"/>
                        </a:rPr>
                        <a:t>V1.0  2016-03-12</a:t>
                      </a:r>
                      <a:r>
                        <a:rPr lang="zh-CN" sz="1600" b="1" kern="0" dirty="0">
                          <a:effectLst/>
                          <a:latin typeface="Times New Roman"/>
                          <a:ea typeface="宋体"/>
                        </a:rPr>
                        <a:t>，</a:t>
                      </a:r>
                      <a:r>
                        <a:rPr lang="en-US" sz="1600" b="1" kern="0" dirty="0">
                          <a:effectLst/>
                          <a:latin typeface="Times New Roman"/>
                          <a:ea typeface="宋体"/>
                        </a:rPr>
                        <a:t>V3.0</a:t>
                      </a:r>
                      <a:r>
                        <a:rPr lang="zh-CN" sz="1600" b="1" kern="0" dirty="0">
                          <a:effectLst/>
                          <a:latin typeface="Times New Roman"/>
                          <a:ea typeface="宋体"/>
                        </a:rPr>
                        <a:t>（</a:t>
                      </a:r>
                      <a:r>
                        <a:rPr lang="en-US" sz="1600" b="1" kern="0" dirty="0">
                          <a:effectLst/>
                          <a:latin typeface="Times New Roman"/>
                          <a:ea typeface="宋体"/>
                        </a:rPr>
                        <a:t>WYH</a:t>
                      </a:r>
                      <a:r>
                        <a:rPr lang="zh-CN" sz="1600" b="1" kern="0" dirty="0">
                          <a:effectLst/>
                          <a:latin typeface="Times New Roman"/>
                          <a:ea typeface="宋体"/>
                        </a:rPr>
                        <a:t>） </a:t>
                      </a:r>
                      <a:r>
                        <a:rPr lang="en-US" sz="1600" b="1" kern="0" dirty="0">
                          <a:effectLst/>
                          <a:latin typeface="Times New Roman"/>
                          <a:ea typeface="宋体"/>
                        </a:rPr>
                        <a:t>   </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smtClean="0">
                          <a:effectLst/>
                          <a:latin typeface="Times New Roman"/>
                          <a:ea typeface="宋体"/>
                        </a:rPr>
                        <a:t>#</a:t>
                      </a:r>
                      <a:r>
                        <a:rPr lang="en-US" sz="1600" b="1" kern="0" dirty="0">
                          <a:effectLst/>
                          <a:latin typeface="Times New Roman"/>
                          <a:ea typeface="宋体"/>
                        </a:rPr>
                        <a:t>define LCDRS       PTC_NUM |(0)       //LCD</a:t>
                      </a:r>
                      <a:r>
                        <a:rPr lang="zh-CN" sz="1600" b="1" kern="0" dirty="0">
                          <a:effectLst/>
                          <a:latin typeface="Times New Roman"/>
                          <a:ea typeface="宋体"/>
                        </a:rPr>
                        <a:t>寄存器选择信号</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#define LCDRW      PTC_NUM |(1)        //LCD</a:t>
                      </a:r>
                      <a:r>
                        <a:rPr lang="zh-CN" sz="1600" b="1" kern="0" dirty="0">
                          <a:effectLst/>
                          <a:latin typeface="Times New Roman"/>
                          <a:ea typeface="宋体"/>
                        </a:rPr>
                        <a:t>读写信号</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#define LCDE        </a:t>
                      </a:r>
                      <a:r>
                        <a:rPr lang="en-US" sz="1600" b="1" kern="0" dirty="0" smtClean="0">
                          <a:effectLst/>
                          <a:latin typeface="Times New Roman"/>
                          <a:ea typeface="宋体"/>
                        </a:rPr>
                        <a:t>  PTC_NUM </a:t>
                      </a:r>
                      <a:r>
                        <a:rPr lang="en-US" sz="1600" b="1" kern="0" dirty="0">
                          <a:effectLst/>
                          <a:latin typeface="Times New Roman"/>
                          <a:ea typeface="宋体"/>
                        </a:rPr>
                        <a:t>|(2)        //LCD</a:t>
                      </a:r>
                      <a:r>
                        <a:rPr lang="zh-CN" sz="1600" b="1" kern="0" dirty="0">
                          <a:effectLst/>
                          <a:latin typeface="Times New Roman"/>
                          <a:ea typeface="宋体"/>
                        </a:rPr>
                        <a:t>读写信号</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//LCD</a:t>
                      </a:r>
                      <a:r>
                        <a:rPr lang="zh-CN" sz="1600" b="1" kern="0" dirty="0">
                          <a:effectLst/>
                          <a:latin typeface="Times New Roman"/>
                          <a:ea typeface="宋体"/>
                        </a:rPr>
                        <a:t>数据引脚</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#define LCD_D7      PTB_NUM |(7)</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#define LCD_D6      PTB_NUM |(6)</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#define LCD_D5      PTB_NUM |(5)</a:t>
                      </a:r>
                      <a:endParaRPr lang="zh-CN" sz="1600" b="1" kern="100" dirty="0">
                        <a:effectLst/>
                        <a:latin typeface="Times New Roman"/>
                        <a:ea typeface="宋体"/>
                      </a:endParaRPr>
                    </a:p>
                    <a:p>
                      <a:pPr indent="127000" algn="just">
                        <a:lnSpc>
                          <a:spcPct val="100000"/>
                        </a:lnSpc>
                        <a:spcAft>
                          <a:spcPts val="0"/>
                        </a:spcAft>
                        <a:tabLst>
                          <a:tab pos="4024630" algn="l"/>
                          <a:tab pos="4024630" algn="l"/>
                        </a:tabLst>
                      </a:pPr>
                      <a:r>
                        <a:rPr lang="en-US" sz="1600" b="1" kern="0" dirty="0">
                          <a:effectLst/>
                          <a:latin typeface="Times New Roman"/>
                          <a:ea typeface="宋体"/>
                        </a:rPr>
                        <a:t>#define LCD_D4      PTB_NUM |(4</a:t>
                      </a:r>
                      <a:r>
                        <a:rPr lang="en-US" sz="1600" b="1" kern="0" dirty="0" smtClean="0">
                          <a:effectLst/>
                          <a:latin typeface="Times New Roman"/>
                          <a:ea typeface="宋体"/>
                        </a:rPr>
                        <a:t>)</a:t>
                      </a:r>
                    </a:p>
                    <a:p>
                      <a:pPr indent="127000" algn="just">
                        <a:lnSpc>
                          <a:spcPts val="1800"/>
                        </a:lnSpc>
                        <a:spcAft>
                          <a:spcPts val="0"/>
                        </a:spcAft>
                        <a:tabLst>
                          <a:tab pos="4024630" algn="l"/>
                          <a:tab pos="4024630" algn="l"/>
                        </a:tabLst>
                      </a:pPr>
                      <a:r>
                        <a:rPr lang="en-US" altLang="zh-CN" sz="2400" b="1" kern="0" dirty="0" smtClean="0">
                          <a:effectLst/>
                          <a:latin typeface="Times New Roman"/>
                          <a:ea typeface="宋体"/>
                        </a:rPr>
                        <a:t>………..</a:t>
                      </a:r>
                      <a:endParaRPr lang="zh-CN" sz="2400" b="1" kern="100" dirty="0">
                        <a:effectLst/>
                        <a:latin typeface="Times New Roman"/>
                        <a:ea typeface="宋体"/>
                      </a:endParaRPr>
                    </a:p>
                  </a:txBody>
                  <a:tcPr marL="40670" marR="40670" marT="0" marB="0">
                    <a:lnL>
                      <a:noFill/>
                    </a:lnL>
                    <a:lnR>
                      <a:noFill/>
                    </a:lnR>
                    <a:lnT>
                      <a:noFill/>
                    </a:lnT>
                    <a:lnB>
                      <a:noFill/>
                    </a:lnB>
                    <a:pattFill prst="pct10">
                      <a:fgClr>
                        <a:srgbClr val="FFFFFF"/>
                      </a:fgClr>
                      <a:bgClr>
                        <a:srgbClr val="E5E5E5"/>
                      </a:bgClr>
                    </a:pattFill>
                  </a:tcPr>
                </a:tc>
              </a:tr>
            </a:tbl>
          </a:graphicData>
        </a:graphic>
      </p:graphicFrame>
    </p:spTree>
    <p:extLst>
      <p:ext uri="{BB962C8B-B14F-4D97-AF65-F5344CB8AC3E}">
        <p14:creationId xmlns:p14="http://schemas.microsoft.com/office/powerpoint/2010/main" val="33300648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2138434" y="260648"/>
            <a:ext cx="51847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FFFFFF"/>
                </a:solidFill>
                <a:effectLst/>
                <a:uLnTx/>
                <a:uFillTx/>
                <a:ea typeface="华文新魏" pitchFamily="2" charset="-122"/>
              </a:rPr>
              <a:t>结  束  语</a:t>
            </a:r>
          </a:p>
        </p:txBody>
      </p:sp>
      <p:pic>
        <p:nvPicPr>
          <p:cNvPr id="4" name="Picture 1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269" t="22536" r="49205" b="22536"/>
          <a:stretch>
            <a:fillRect/>
          </a:stretch>
        </p:blipFill>
        <p:spPr bwMode="gray">
          <a:xfrm>
            <a:off x="35496" y="836712"/>
            <a:ext cx="4464496" cy="523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1"/>
          </p:nvPr>
        </p:nvSpPr>
        <p:spPr/>
        <p:txBody>
          <a:bodyPr/>
          <a:lstStyle/>
          <a:p>
            <a:fld id="{76BC7B45-20C1-48AE-8B78-AFAD20EA80B5}" type="slidenum">
              <a:rPr lang="en-US" altLang="zh-CN" smtClean="0"/>
              <a:pPr/>
              <a:t>37</a:t>
            </a:fld>
            <a:endParaRPr lang="en-US" altLang="zh-CN" dirty="0"/>
          </a:p>
        </p:txBody>
      </p:sp>
      <p:sp>
        <p:nvSpPr>
          <p:cNvPr id="7" name="矩形 6"/>
          <p:cNvSpPr/>
          <p:nvPr/>
        </p:nvSpPr>
        <p:spPr>
          <a:xfrm>
            <a:off x="4457694" y="1460039"/>
            <a:ext cx="4290770" cy="3878819"/>
          </a:xfrm>
          <a:prstGeom prst="rect">
            <a:avLst/>
          </a:prstGeom>
        </p:spPr>
        <p:txBody>
          <a:bodyPr wrap="square">
            <a:spAutoFit/>
          </a:bodyPr>
          <a:lstStyle/>
          <a:p>
            <a:pPr algn="just">
              <a:lnSpc>
                <a:spcPct val="110000"/>
              </a:lnSpc>
              <a:spcBef>
                <a:spcPts val="600"/>
              </a:spcBef>
            </a:pPr>
            <a:r>
              <a:rPr lang="zh-CN" altLang="en-US" sz="2200" b="1" dirty="0" smtClean="0">
                <a:solidFill>
                  <a:srgbClr val="0000FF"/>
                </a:solidFill>
                <a:latin typeface="华文新魏" panose="02010800040101010101" pitchFamily="2" charset="-122"/>
                <a:ea typeface="华文新魏" panose="02010800040101010101" pitchFamily="2" charset="-122"/>
              </a:rPr>
              <a:t>    本章</a:t>
            </a:r>
            <a:r>
              <a:rPr lang="zh-CN" altLang="en-US" sz="2200" b="1" dirty="0">
                <a:solidFill>
                  <a:srgbClr val="0000FF"/>
                </a:solidFill>
                <a:latin typeface="华文新魏" panose="02010800040101010101" pitchFamily="2" charset="-122"/>
                <a:ea typeface="华文新魏" panose="02010800040101010101" pitchFamily="2" charset="-122"/>
              </a:rPr>
              <a:t>主要分析了嵌入式系统构件化设计的重要性和必要性，给出了嵌入式硬件构件设计的方法和规则，详细阐述了软件构件的编程方法和编程规范，以及软硬件移植的方法</a:t>
            </a:r>
            <a:r>
              <a:rPr lang="zh-CN" altLang="en-US" sz="2200" b="1" dirty="0" smtClean="0">
                <a:solidFill>
                  <a:srgbClr val="0000FF"/>
                </a:solidFill>
                <a:latin typeface="华文新魏" panose="02010800040101010101" pitchFamily="2" charset="-122"/>
                <a:ea typeface="华文新魏" panose="02010800040101010101" pitchFamily="2" charset="-122"/>
              </a:rPr>
              <a:t>。</a:t>
            </a:r>
            <a:endParaRPr lang="en-US" altLang="zh-CN" sz="2200" b="1" dirty="0" smtClean="0">
              <a:solidFill>
                <a:srgbClr val="0000FF"/>
              </a:solidFill>
              <a:latin typeface="华文新魏" panose="02010800040101010101" pitchFamily="2" charset="-122"/>
              <a:ea typeface="华文新魏" panose="02010800040101010101" pitchFamily="2" charset="-122"/>
            </a:endParaRPr>
          </a:p>
          <a:p>
            <a:pPr algn="just">
              <a:lnSpc>
                <a:spcPct val="110000"/>
              </a:lnSpc>
              <a:spcBef>
                <a:spcPts val="600"/>
              </a:spcBef>
            </a:pPr>
            <a:r>
              <a:rPr lang="en-US" altLang="zh-CN" sz="2200" b="1" dirty="0">
                <a:solidFill>
                  <a:srgbClr val="0000FF"/>
                </a:solidFill>
                <a:latin typeface="华文新魏" panose="02010800040101010101" pitchFamily="2" charset="-122"/>
                <a:ea typeface="华文新魏" panose="02010800040101010101" pitchFamily="2" charset="-122"/>
              </a:rPr>
              <a:t> </a:t>
            </a:r>
            <a:r>
              <a:rPr lang="en-US" altLang="zh-CN" sz="2200" b="1" dirty="0" smtClean="0">
                <a:solidFill>
                  <a:srgbClr val="0000FF"/>
                </a:solidFill>
                <a:latin typeface="华文新魏" panose="02010800040101010101" pitchFamily="2" charset="-122"/>
                <a:ea typeface="华文新魏" panose="02010800040101010101" pitchFamily="2" charset="-122"/>
              </a:rPr>
              <a:t>   </a:t>
            </a:r>
            <a:r>
              <a:rPr lang="zh-CN" altLang="en-US" sz="2200" b="1" dirty="0" smtClean="0">
                <a:solidFill>
                  <a:srgbClr val="0000FF"/>
                </a:solidFill>
                <a:latin typeface="华文新魏" panose="02010800040101010101" pitchFamily="2" charset="-122"/>
                <a:ea typeface="华文新魏" panose="02010800040101010101" pitchFamily="2" charset="-122"/>
              </a:rPr>
              <a:t>学习</a:t>
            </a:r>
            <a:r>
              <a:rPr lang="zh-CN" altLang="en-US" sz="2200" b="1" dirty="0">
                <a:solidFill>
                  <a:srgbClr val="0000FF"/>
                </a:solidFill>
                <a:latin typeface="华文新魏" panose="02010800040101010101" pitchFamily="2" charset="-122"/>
                <a:ea typeface="华文新魏" panose="02010800040101010101" pitchFamily="2" charset="-122"/>
              </a:rPr>
              <a:t>构件化设计，</a:t>
            </a:r>
            <a:r>
              <a:rPr lang="zh-CN" altLang="en-US" sz="2200" b="1" dirty="0" smtClean="0">
                <a:solidFill>
                  <a:srgbClr val="0000FF"/>
                </a:solidFill>
                <a:latin typeface="华文新魏" panose="02010800040101010101" pitchFamily="2" charset="-122"/>
                <a:ea typeface="华文新魏" panose="02010800040101010101" pitchFamily="2" charset="-122"/>
              </a:rPr>
              <a:t>有助于规范</a:t>
            </a:r>
            <a:r>
              <a:rPr lang="zh-CN" altLang="en-US" sz="2200" b="1" dirty="0">
                <a:solidFill>
                  <a:srgbClr val="0000FF"/>
                </a:solidFill>
                <a:latin typeface="华文新魏" panose="02010800040101010101" pitchFamily="2" charset="-122"/>
                <a:ea typeface="华文新魏" panose="02010800040101010101" pitchFamily="2" charset="-122"/>
              </a:rPr>
              <a:t>设计嵌入式系统的软硬件，提高嵌入式软硬件设计的可重用性和可移植性。</a:t>
            </a:r>
            <a:endParaRPr lang="zh-CN" altLang="zh-CN" sz="2400" b="1"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483124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4</a:t>
            </a:fld>
            <a:endParaRPr lang="en-US" altLang="zh-CN"/>
          </a:p>
        </p:txBody>
      </p:sp>
      <p:sp>
        <p:nvSpPr>
          <p:cNvPr id="4" name="矩形 3"/>
          <p:cNvSpPr/>
          <p:nvPr/>
        </p:nvSpPr>
        <p:spPr>
          <a:xfrm>
            <a:off x="35496" y="949034"/>
            <a:ext cx="5760640" cy="3573286"/>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机械、建筑等传统产业的运作模式</a:t>
            </a:r>
            <a:r>
              <a:rPr lang="zh-CN" altLang="en-US" sz="2400" b="1" kern="0" dirty="0" smtClean="0">
                <a:latin typeface="Arial"/>
                <a:ea typeface="黑体" pitchFamily="2" charset="-122"/>
              </a:rPr>
              <a:t>是：</a:t>
            </a:r>
            <a:endParaRPr lang="en-US" altLang="zh-CN" sz="2400" b="1" kern="0" dirty="0" smtClean="0">
              <a:latin typeface="Arial"/>
              <a:ea typeface="黑体" pitchFamily="2" charset="-122"/>
            </a:endParaRPr>
          </a:p>
          <a:p>
            <a:pPr lvl="0" algn="just" eaLnBrk="0" hangingPunct="0">
              <a:lnSpc>
                <a:spcPct val="110000"/>
              </a:lnSpc>
              <a:spcBef>
                <a:spcPts val="600"/>
              </a:spcBef>
              <a:buClr>
                <a:srgbClr val="00007D"/>
              </a:buClr>
              <a:buSzPct val="75000"/>
              <a:defRPr/>
            </a:pPr>
            <a:r>
              <a:rPr lang="zh-CN" altLang="en-US" sz="2400" b="1" kern="0" dirty="0" smtClean="0">
                <a:latin typeface="Arial"/>
                <a:ea typeface="黑体" pitchFamily="2" charset="-122"/>
              </a:rPr>
              <a:t>（</a:t>
            </a:r>
            <a:r>
              <a:rPr lang="en-US" altLang="zh-CN" sz="2400" b="1" kern="0" dirty="0" smtClean="0">
                <a:latin typeface="Arial"/>
                <a:ea typeface="黑体" pitchFamily="2" charset="-122"/>
              </a:rPr>
              <a:t>1</a:t>
            </a:r>
            <a:r>
              <a:rPr lang="zh-CN" altLang="en-US" sz="2400" b="1" kern="0" dirty="0" smtClean="0">
                <a:latin typeface="Arial"/>
                <a:ea typeface="黑体" pitchFamily="2" charset="-122"/>
              </a:rPr>
              <a:t>）生产</a:t>
            </a:r>
            <a:r>
              <a:rPr lang="zh-CN" altLang="en-US" sz="2400" b="1" kern="0" dirty="0">
                <a:latin typeface="Arial"/>
                <a:ea typeface="黑体" pitchFamily="2" charset="-122"/>
              </a:rPr>
              <a:t>符合标准的</a:t>
            </a:r>
            <a:r>
              <a:rPr lang="zh-CN" altLang="en-US" sz="2400" b="1" kern="0" dirty="0">
                <a:solidFill>
                  <a:srgbClr val="000099"/>
                </a:solidFill>
                <a:latin typeface="Arial"/>
                <a:ea typeface="黑体" pitchFamily="2" charset="-122"/>
              </a:rPr>
              <a:t>构件</a:t>
            </a:r>
            <a:r>
              <a:rPr lang="zh-CN" altLang="en-US" sz="2400" b="1" kern="0" dirty="0">
                <a:latin typeface="Arial"/>
                <a:ea typeface="黑体" pitchFamily="2" charset="-122"/>
              </a:rPr>
              <a:t>（零部件</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a:p>
            <a:pPr lvl="0" algn="just" eaLnBrk="0" hangingPunct="0">
              <a:lnSpc>
                <a:spcPct val="110000"/>
              </a:lnSpc>
              <a:spcBef>
                <a:spcPts val="600"/>
              </a:spcBef>
              <a:buClr>
                <a:srgbClr val="00007D"/>
              </a:buClr>
              <a:buSzPct val="75000"/>
              <a:defRPr/>
            </a:pPr>
            <a:r>
              <a:rPr lang="zh-CN" altLang="en-US" sz="2400" b="1" kern="0" dirty="0" smtClean="0">
                <a:latin typeface="Arial"/>
                <a:ea typeface="黑体" pitchFamily="2" charset="-122"/>
              </a:rPr>
              <a:t>（</a:t>
            </a:r>
            <a:r>
              <a:rPr lang="en-US" altLang="zh-CN" sz="2400" b="1" kern="0" dirty="0" smtClean="0">
                <a:latin typeface="Arial"/>
                <a:ea typeface="黑体" pitchFamily="2" charset="-122"/>
              </a:rPr>
              <a:t>2</a:t>
            </a:r>
            <a:r>
              <a:rPr lang="zh-CN" altLang="en-US" sz="2400" b="1" kern="0" dirty="0" smtClean="0">
                <a:latin typeface="Arial"/>
                <a:ea typeface="黑体" pitchFamily="2" charset="-122"/>
              </a:rPr>
              <a:t>）将</a:t>
            </a:r>
            <a:r>
              <a:rPr lang="zh-CN" altLang="en-US" sz="2400" b="1" kern="0" dirty="0">
                <a:latin typeface="Arial"/>
                <a:ea typeface="黑体" pitchFamily="2" charset="-122"/>
              </a:rPr>
              <a:t>标准构件按照规则组装成实际产品</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solidFill>
                  <a:srgbClr val="000099"/>
                </a:solidFill>
                <a:latin typeface="Arial"/>
                <a:ea typeface="黑体" pitchFamily="2" charset="-122"/>
              </a:rPr>
              <a:t>其中，构件</a:t>
            </a:r>
            <a:r>
              <a:rPr lang="zh-CN" altLang="en-US" sz="2000" b="1" kern="0" dirty="0">
                <a:solidFill>
                  <a:srgbClr val="000099"/>
                </a:solidFill>
                <a:latin typeface="Arial"/>
                <a:ea typeface="黑体" pitchFamily="2" charset="-122"/>
              </a:rPr>
              <a:t>（</a:t>
            </a:r>
            <a:r>
              <a:rPr lang="en-US" altLang="zh-CN" sz="2000" b="1" kern="0" dirty="0">
                <a:solidFill>
                  <a:srgbClr val="000099"/>
                </a:solidFill>
                <a:latin typeface="Arial"/>
                <a:ea typeface="黑体" pitchFamily="2" charset="-122"/>
              </a:rPr>
              <a:t>Component</a:t>
            </a:r>
            <a:r>
              <a:rPr lang="zh-CN" altLang="en-US" sz="2000" b="1" kern="0" dirty="0" smtClean="0">
                <a:solidFill>
                  <a:srgbClr val="000099"/>
                </a:solidFill>
                <a:latin typeface="Arial"/>
                <a:ea typeface="黑体" pitchFamily="2" charset="-122"/>
              </a:rPr>
              <a:t>）</a:t>
            </a:r>
            <a:r>
              <a:rPr lang="zh-CN" altLang="en-US" sz="2400" b="1" kern="0" dirty="0" smtClean="0">
                <a:latin typeface="Arial"/>
                <a:ea typeface="黑体" pitchFamily="2" charset="-122"/>
              </a:rPr>
              <a:t>是</a:t>
            </a:r>
            <a:r>
              <a:rPr lang="zh-CN" altLang="en-US" sz="2400" b="1" kern="0" dirty="0">
                <a:latin typeface="Arial"/>
                <a:ea typeface="黑体" pitchFamily="2" charset="-122"/>
              </a:rPr>
              <a:t>核心和基础，复用是必需的手段。传统产业的成功充分证明了这种模式的可行性和正确性</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909" r="6330"/>
          <a:stretch/>
        </p:blipFill>
        <p:spPr bwMode="auto">
          <a:xfrm>
            <a:off x="5796136" y="908721"/>
            <a:ext cx="3214042" cy="2640882"/>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5496" y="4522320"/>
            <a:ext cx="8902674" cy="1311128"/>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为此希望提高软硬件设计</a:t>
            </a:r>
            <a:r>
              <a:rPr lang="zh-CN" altLang="en-US" sz="2400" b="1" kern="0" dirty="0">
                <a:solidFill>
                  <a:srgbClr val="000099"/>
                </a:solidFill>
                <a:latin typeface="Arial"/>
                <a:ea typeface="黑体" pitchFamily="2" charset="-122"/>
              </a:rPr>
              <a:t>可重用性</a:t>
            </a:r>
            <a:r>
              <a:rPr lang="zh-CN" altLang="en-US" sz="2400" b="1" kern="0" dirty="0">
                <a:latin typeface="Arial"/>
                <a:ea typeface="黑体" pitchFamily="2" charset="-122"/>
              </a:rPr>
              <a:t>与</a:t>
            </a:r>
            <a:r>
              <a:rPr lang="zh-CN" altLang="en-US" sz="2400" b="1" kern="0" dirty="0" smtClean="0">
                <a:solidFill>
                  <a:srgbClr val="000099"/>
                </a:solidFill>
                <a:latin typeface="Arial"/>
                <a:ea typeface="黑体" pitchFamily="2" charset="-122"/>
              </a:rPr>
              <a:t>可移植性</a:t>
            </a:r>
            <a:r>
              <a:rPr lang="zh-CN" altLang="en-US" sz="2400" b="1" kern="0" dirty="0" smtClean="0">
                <a:latin typeface="Arial"/>
                <a:ea typeface="黑体" pitchFamily="2" charset="-122"/>
              </a:rPr>
              <a:t>。</a:t>
            </a:r>
            <a:r>
              <a:rPr lang="zh-CN" altLang="en-US" sz="2400" b="1" kern="0" dirty="0">
                <a:solidFill>
                  <a:srgbClr val="000099"/>
                </a:solidFill>
                <a:latin typeface="Arial"/>
                <a:ea typeface="黑体" pitchFamily="2" charset="-122"/>
              </a:rPr>
              <a:t>软件产业</a:t>
            </a:r>
            <a:r>
              <a:rPr lang="zh-CN" altLang="en-US" sz="2400" b="1" kern="0" dirty="0">
                <a:solidFill>
                  <a:srgbClr val="000000"/>
                </a:solidFill>
                <a:latin typeface="Arial"/>
                <a:ea typeface="黑体" pitchFamily="2" charset="-122"/>
              </a:rPr>
              <a:t>的发展</a:t>
            </a:r>
            <a:r>
              <a:rPr lang="zh-CN" altLang="en-US" sz="2400" b="1" kern="0" dirty="0" smtClean="0">
                <a:solidFill>
                  <a:srgbClr val="000000"/>
                </a:solidFill>
                <a:latin typeface="Arial"/>
                <a:ea typeface="黑体" pitchFamily="2" charset="-122"/>
              </a:rPr>
              <a:t>借鉴了这种</a:t>
            </a:r>
            <a:r>
              <a:rPr lang="zh-CN" altLang="en-US" sz="2400" b="1" kern="0" dirty="0">
                <a:solidFill>
                  <a:srgbClr val="000000"/>
                </a:solidFill>
                <a:latin typeface="Arial"/>
                <a:ea typeface="黑体" pitchFamily="2" charset="-122"/>
              </a:rPr>
              <a:t>模式，为标准软件构件的生产和复用确立了举足轻重的地位。</a:t>
            </a:r>
            <a:endParaRPr lang="en-US" altLang="zh-CN" sz="2400" b="1" kern="0" dirty="0">
              <a:solidFill>
                <a:srgbClr val="000000"/>
              </a:solidFill>
              <a:latin typeface="Arial"/>
              <a:ea typeface="黑体" pitchFamily="2" charset="-122"/>
            </a:endParaRPr>
          </a:p>
        </p:txBody>
      </p:sp>
    </p:spTree>
    <p:extLst>
      <p:ext uri="{BB962C8B-B14F-4D97-AF65-F5344CB8AC3E}">
        <p14:creationId xmlns:p14="http://schemas.microsoft.com/office/powerpoint/2010/main" val="3907921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5</a:t>
            </a:fld>
            <a:endParaRPr lang="en-US" altLang="zh-CN"/>
          </a:p>
        </p:txBody>
      </p:sp>
      <p:sp>
        <p:nvSpPr>
          <p:cNvPr id="4" name="矩形 3"/>
          <p:cNvSpPr/>
          <p:nvPr/>
        </p:nvSpPr>
        <p:spPr>
          <a:xfrm>
            <a:off x="107504" y="1772816"/>
            <a:ext cx="8678665" cy="1311128"/>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嵌入式硬件构件是指将一个或多个</a:t>
            </a:r>
            <a:r>
              <a:rPr lang="zh-CN" altLang="en-US" sz="2400" b="1" kern="0" dirty="0">
                <a:solidFill>
                  <a:srgbClr val="000099"/>
                </a:solidFill>
                <a:latin typeface="Arial"/>
                <a:ea typeface="黑体" pitchFamily="2" charset="-122"/>
              </a:rPr>
              <a:t>硬件功能模块</a:t>
            </a:r>
            <a:r>
              <a:rPr lang="zh-CN" altLang="en-US" sz="2400" b="1" kern="0" dirty="0">
                <a:latin typeface="Arial"/>
                <a:ea typeface="黑体" pitchFamily="2" charset="-122"/>
              </a:rPr>
              <a:t>、</a:t>
            </a:r>
            <a:r>
              <a:rPr lang="zh-CN" altLang="en-US" sz="2400" b="1" kern="0" dirty="0">
                <a:solidFill>
                  <a:srgbClr val="000099"/>
                </a:solidFill>
                <a:latin typeface="Arial"/>
                <a:ea typeface="黑体" pitchFamily="2" charset="-122"/>
              </a:rPr>
              <a:t>支撑电路</a:t>
            </a:r>
            <a:r>
              <a:rPr lang="zh-CN" altLang="en-US" sz="2400" b="1" kern="0" dirty="0">
                <a:latin typeface="Arial"/>
                <a:ea typeface="黑体" pitchFamily="2" charset="-122"/>
              </a:rPr>
              <a:t>及其功能描述封装成一个可重用的硬件实体，并提供一系列规范的输入</a:t>
            </a:r>
            <a:r>
              <a:rPr lang="en-US" altLang="zh-CN" sz="2400" b="1" kern="0" dirty="0">
                <a:latin typeface="Arial"/>
                <a:ea typeface="黑体" pitchFamily="2" charset="-122"/>
              </a:rPr>
              <a:t>/</a:t>
            </a:r>
            <a:r>
              <a:rPr lang="zh-CN" altLang="en-US" sz="2400" b="1" kern="0" dirty="0">
                <a:latin typeface="Arial"/>
                <a:ea typeface="黑体" pitchFamily="2" charset="-122"/>
              </a:rPr>
              <a:t>输出接口。</a:t>
            </a:r>
            <a:endParaRPr lang="en-US" altLang="zh-CN" sz="2400" b="1" kern="0" dirty="0" smtClean="0">
              <a:latin typeface="Arial"/>
              <a:ea typeface="黑体" pitchFamily="2" charset="-122"/>
            </a:endParaRP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2" y="870734"/>
            <a:ext cx="6912768" cy="907941"/>
          </a:xfrm>
          <a:prstGeom prst="rect">
            <a:avLst/>
          </a:prstGeom>
        </p:spPr>
        <p:txBody>
          <a:bodyPr wrap="squar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嵌入式硬件构件概念与嵌入式硬件构件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分类</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嵌入式硬件构件</a:t>
            </a:r>
          </a:p>
        </p:txBody>
      </p:sp>
      <p:pic>
        <p:nvPicPr>
          <p:cNvPr id="9" name="图片 8" descr="C:\Users\Administrator\Desktop\140702_ARM_Main.jpg"/>
          <p:cNvPicPr/>
          <p:nvPr/>
        </p:nvPicPr>
        <p:blipFill>
          <a:blip r:embed="rId2">
            <a:extLst>
              <a:ext uri="{28A0092B-C50C-407E-A947-70E740481C1C}">
                <a14:useLocalDpi xmlns:a14="http://schemas.microsoft.com/office/drawing/2010/main" val="0"/>
              </a:ext>
            </a:extLst>
          </a:blip>
          <a:srcRect/>
          <a:stretch>
            <a:fillRect/>
          </a:stretch>
        </p:blipFill>
        <p:spPr bwMode="auto">
          <a:xfrm>
            <a:off x="1206476" y="3212976"/>
            <a:ext cx="6893916" cy="3024336"/>
          </a:xfrm>
          <a:prstGeom prst="rect">
            <a:avLst/>
          </a:prstGeom>
          <a:noFill/>
          <a:ln>
            <a:noFill/>
          </a:ln>
        </p:spPr>
      </p:pic>
    </p:spTree>
    <p:extLst>
      <p:ext uri="{BB962C8B-B14F-4D97-AF65-F5344CB8AC3E}">
        <p14:creationId xmlns:p14="http://schemas.microsoft.com/office/powerpoint/2010/main" val="2527969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6</a:t>
            </a:fld>
            <a:endParaRPr lang="en-US" altLang="zh-CN"/>
          </a:p>
        </p:txBody>
      </p:sp>
      <p:sp>
        <p:nvSpPr>
          <p:cNvPr id="4" name="矩形 3"/>
          <p:cNvSpPr/>
          <p:nvPr/>
        </p:nvSpPr>
        <p:spPr>
          <a:xfrm>
            <a:off x="107504" y="1772816"/>
            <a:ext cx="8678665" cy="3270511"/>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smtClean="0">
                <a:latin typeface="Arial"/>
                <a:ea typeface="黑体" pitchFamily="2" charset="-122"/>
              </a:rPr>
              <a:t>根据</a:t>
            </a:r>
            <a:r>
              <a:rPr lang="zh-CN" altLang="en-US" sz="2200" b="1" kern="0" dirty="0">
                <a:latin typeface="Arial"/>
                <a:ea typeface="黑体" pitchFamily="2" charset="-122"/>
              </a:rPr>
              <a:t>接口之间的生产消费关系分为：</a:t>
            </a:r>
            <a:r>
              <a:rPr lang="zh-CN" altLang="en-US" sz="2200" b="1" kern="0" dirty="0">
                <a:solidFill>
                  <a:srgbClr val="000099"/>
                </a:solidFill>
                <a:latin typeface="Arial"/>
                <a:ea typeface="黑体" pitchFamily="2" charset="-122"/>
              </a:rPr>
              <a:t>核心构件</a:t>
            </a:r>
            <a:r>
              <a:rPr lang="zh-CN" altLang="en-US" sz="2200" b="1" kern="0" dirty="0">
                <a:latin typeface="Arial"/>
                <a:ea typeface="黑体" pitchFamily="2" charset="-122"/>
              </a:rPr>
              <a:t>、</a:t>
            </a:r>
            <a:r>
              <a:rPr lang="zh-CN" altLang="en-US" sz="2200" b="1" kern="0" dirty="0">
                <a:solidFill>
                  <a:srgbClr val="000099"/>
                </a:solidFill>
                <a:latin typeface="Arial"/>
                <a:ea typeface="黑体" pitchFamily="2" charset="-122"/>
              </a:rPr>
              <a:t>中间构件</a:t>
            </a:r>
            <a:r>
              <a:rPr lang="zh-CN" altLang="en-US" sz="2200" b="1" kern="0" dirty="0">
                <a:latin typeface="Arial"/>
                <a:ea typeface="黑体" pitchFamily="2" charset="-122"/>
              </a:rPr>
              <a:t>和</a:t>
            </a:r>
            <a:r>
              <a:rPr lang="zh-CN" altLang="en-US" sz="2200" b="1" kern="0" dirty="0">
                <a:solidFill>
                  <a:srgbClr val="000099"/>
                </a:solidFill>
                <a:latin typeface="Arial"/>
                <a:ea typeface="黑体" pitchFamily="2" charset="-122"/>
              </a:rPr>
              <a:t>终端构件</a:t>
            </a:r>
            <a:r>
              <a:rPr lang="zh-CN" altLang="en-US" sz="2200" b="1" kern="0" dirty="0">
                <a:latin typeface="Arial"/>
                <a:ea typeface="黑体" pitchFamily="2" charset="-122"/>
              </a:rPr>
              <a:t>三种类型</a:t>
            </a:r>
            <a:r>
              <a:rPr lang="zh-CN" altLang="en-US" sz="2200" b="1" kern="0" dirty="0" smtClean="0">
                <a:latin typeface="Arial"/>
                <a:ea typeface="黑体" pitchFamily="2" charset="-122"/>
              </a:rPr>
              <a:t>。</a:t>
            </a:r>
            <a:endParaRPr lang="en-US" altLang="zh-CN" sz="22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solidFill>
                  <a:srgbClr val="000099"/>
                </a:solidFill>
                <a:latin typeface="Arial"/>
                <a:ea typeface="黑体" pitchFamily="2" charset="-122"/>
              </a:rPr>
              <a:t>核心构件</a:t>
            </a:r>
            <a:r>
              <a:rPr lang="zh-CN" altLang="en-US" sz="2200" b="1" kern="0" dirty="0" smtClean="0">
                <a:latin typeface="Arial"/>
                <a:ea typeface="黑体" pitchFamily="2" charset="-122"/>
              </a:rPr>
              <a:t>只供给</a:t>
            </a:r>
            <a:r>
              <a:rPr lang="zh-CN" altLang="en-US" sz="2200" b="1" kern="0" dirty="0">
                <a:latin typeface="Arial"/>
                <a:ea typeface="黑体" pitchFamily="2" charset="-122"/>
              </a:rPr>
              <a:t>接口，没有需求接口。也就是说，它只为其他硬件构件提供服务，而不接受服务。在以单</a:t>
            </a:r>
            <a:r>
              <a:rPr lang="en-US" altLang="zh-CN" sz="2200" b="1" kern="0" dirty="0">
                <a:latin typeface="Arial"/>
                <a:ea typeface="黑体" pitchFamily="2" charset="-122"/>
              </a:rPr>
              <a:t>MCU</a:t>
            </a:r>
            <a:r>
              <a:rPr lang="zh-CN" altLang="en-US" sz="2200" b="1" kern="0" dirty="0">
                <a:latin typeface="Arial"/>
                <a:ea typeface="黑体" pitchFamily="2" charset="-122"/>
              </a:rPr>
              <a:t>为核心的嵌入式系统中，</a:t>
            </a:r>
            <a:r>
              <a:rPr lang="en-US" altLang="zh-CN" sz="2200" b="1" kern="0" dirty="0">
                <a:latin typeface="Arial"/>
                <a:ea typeface="黑体" pitchFamily="2" charset="-122"/>
              </a:rPr>
              <a:t>MCU</a:t>
            </a:r>
            <a:r>
              <a:rPr lang="zh-CN" altLang="en-US" sz="2200" b="1" kern="0" dirty="0">
                <a:latin typeface="Arial"/>
                <a:ea typeface="黑体" pitchFamily="2" charset="-122"/>
              </a:rPr>
              <a:t>的最小系统就是典型的核心构件</a:t>
            </a:r>
            <a:r>
              <a:rPr lang="zh-CN" altLang="en-US" sz="2200" b="1" kern="0" dirty="0" smtClean="0">
                <a:latin typeface="Arial"/>
                <a:ea typeface="黑体" pitchFamily="2" charset="-122"/>
              </a:rPr>
              <a:t>。</a:t>
            </a:r>
            <a:endParaRPr lang="en-US" altLang="zh-CN" sz="22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a:solidFill>
                  <a:srgbClr val="000099"/>
                </a:solidFill>
                <a:latin typeface="Arial"/>
                <a:ea typeface="黑体" pitchFamily="2" charset="-122"/>
              </a:rPr>
              <a:t>中间构件</a:t>
            </a:r>
            <a:r>
              <a:rPr lang="zh-CN" altLang="en-US" sz="2200" b="1" kern="0" dirty="0">
                <a:latin typeface="Arial"/>
                <a:ea typeface="黑体" pitchFamily="2" charset="-122"/>
              </a:rPr>
              <a:t>既有需求接口又有供给接口，即它不仅能够接受其他构件提供的服务，而且也能够为其他构件提供服务</a:t>
            </a:r>
            <a:r>
              <a:rPr lang="zh-CN" altLang="en-US" sz="2200" b="1" kern="0" dirty="0" smtClean="0">
                <a:latin typeface="Arial"/>
                <a:ea typeface="黑体" pitchFamily="2" charset="-122"/>
              </a:rPr>
              <a:t>。</a:t>
            </a:r>
            <a:endParaRPr lang="en-US" altLang="zh-CN" sz="22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200" b="1" kern="0" dirty="0" smtClean="0">
                <a:latin typeface="Arial"/>
                <a:ea typeface="黑体" pitchFamily="2" charset="-122"/>
              </a:rPr>
              <a:t>而</a:t>
            </a:r>
            <a:r>
              <a:rPr lang="zh-CN" altLang="en-US" sz="2200" b="1" kern="0" dirty="0">
                <a:solidFill>
                  <a:srgbClr val="000099"/>
                </a:solidFill>
                <a:latin typeface="Arial"/>
                <a:ea typeface="黑体" pitchFamily="2" charset="-122"/>
              </a:rPr>
              <a:t>终端构件</a:t>
            </a:r>
            <a:r>
              <a:rPr lang="zh-CN" altLang="en-US" sz="2200" b="1" kern="0" dirty="0">
                <a:latin typeface="Arial"/>
                <a:ea typeface="黑体" pitchFamily="2" charset="-122"/>
              </a:rPr>
              <a:t>只有需求接口，它只接受其他构件提供的服务。</a:t>
            </a:r>
            <a:endParaRPr lang="en-US" altLang="zh-CN" sz="2200" b="1" kern="0" dirty="0" smtClean="0">
              <a:latin typeface="Arial"/>
              <a:ea typeface="黑体" pitchFamily="2" charset="-122"/>
            </a:endParaRP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2" y="836712"/>
            <a:ext cx="6912768" cy="907941"/>
          </a:xfrm>
          <a:prstGeom prst="rect">
            <a:avLst/>
          </a:prstGeom>
        </p:spPr>
        <p:txBody>
          <a:bodyPr wrap="square">
            <a:spAutoFit/>
          </a:bodyPr>
          <a:lstStyle/>
          <a:p>
            <a:r>
              <a:rPr lang="en-US" altLang="zh-CN"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5.1.1 </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嵌入式硬件构件概念与嵌入式硬件构件</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分类</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嵌入式硬件构件分类</a:t>
            </a:r>
          </a:p>
        </p:txBody>
      </p:sp>
      <p:graphicFrame>
        <p:nvGraphicFramePr>
          <p:cNvPr id="3" name="表格 2"/>
          <p:cNvGraphicFramePr>
            <a:graphicFrameLocks noGrp="1"/>
          </p:cNvGraphicFramePr>
          <p:nvPr>
            <p:extLst>
              <p:ext uri="{D42A27DB-BD31-4B8C-83A1-F6EECF244321}">
                <p14:modId xmlns:p14="http://schemas.microsoft.com/office/powerpoint/2010/main" val="2579652449"/>
              </p:ext>
            </p:extLst>
          </p:nvPr>
        </p:nvGraphicFramePr>
        <p:xfrm>
          <a:off x="1043608" y="5084435"/>
          <a:ext cx="7056784" cy="1584925"/>
        </p:xfrm>
        <a:graphic>
          <a:graphicData uri="http://schemas.openxmlformats.org/drawingml/2006/table">
            <a:tbl>
              <a:tblPr/>
              <a:tblGrid>
                <a:gridCol w="1086593"/>
                <a:gridCol w="1223720"/>
                <a:gridCol w="1267982"/>
                <a:gridCol w="3478489"/>
              </a:tblGrid>
              <a:tr h="344699">
                <a:tc gridSpan="4">
                  <a:txBody>
                    <a:bodyPr/>
                    <a:lstStyle/>
                    <a:p>
                      <a:pPr algn="ctr">
                        <a:lnSpc>
                          <a:spcPct val="100000"/>
                        </a:lnSpc>
                        <a:spcAft>
                          <a:spcPts val="0"/>
                        </a:spcAft>
                        <a:tabLst>
                          <a:tab pos="4024630" algn="l"/>
                        </a:tabLst>
                      </a:pPr>
                      <a:r>
                        <a:rPr lang="zh-CN" sz="1600" b="1" i="0" kern="100" dirty="0">
                          <a:solidFill>
                            <a:srgbClr val="000000"/>
                          </a:solidFill>
                          <a:effectLst/>
                          <a:latin typeface="Times New Roman"/>
                          <a:ea typeface="黑体"/>
                          <a:cs typeface="Times New Roman"/>
                        </a:rPr>
                        <a:t>表</a:t>
                      </a:r>
                      <a:r>
                        <a:rPr lang="zh-CN" sz="1600" b="1" i="0" kern="100" dirty="0">
                          <a:solidFill>
                            <a:srgbClr val="000000"/>
                          </a:solidFill>
                          <a:effectLst/>
                          <a:latin typeface="Calibri"/>
                          <a:ea typeface="黑体"/>
                          <a:cs typeface="Times New Roman"/>
                        </a:rPr>
                        <a:t>5-1 </a:t>
                      </a:r>
                      <a:r>
                        <a:rPr lang="zh-CN" sz="1600" b="1" i="0" kern="100" dirty="0">
                          <a:solidFill>
                            <a:srgbClr val="000000"/>
                          </a:solidFill>
                          <a:effectLst/>
                          <a:latin typeface="Times New Roman"/>
                          <a:ea typeface="黑体"/>
                          <a:cs typeface="Times New Roman"/>
                        </a:rPr>
                        <a:t>核心构件、中间构件和终端构件的区别</a:t>
                      </a:r>
                      <a:endParaRPr lang="zh-CN" sz="1600" b="1" i="0" kern="100" dirty="0">
                        <a:solidFill>
                          <a:srgbClr val="000000"/>
                        </a:solidFill>
                        <a:effectLst/>
                        <a:latin typeface="Calibri"/>
                        <a:ea typeface="黑体"/>
                        <a:cs typeface="Times New Roman"/>
                      </a:endParaRPr>
                    </a:p>
                  </a:txBody>
                  <a:tcPr marL="68580" marR="6858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66826">
                <a:tc>
                  <a:txBody>
                    <a:bodyPr/>
                    <a:lstStyle/>
                    <a:p>
                      <a:pPr algn="ctr">
                        <a:lnSpc>
                          <a:spcPct val="100000"/>
                        </a:lnSpc>
                        <a:spcAft>
                          <a:spcPts val="0"/>
                        </a:spcAft>
                        <a:tabLst/>
                      </a:pPr>
                      <a:r>
                        <a:rPr lang="zh-CN" sz="1400" i="0" kern="100" dirty="0">
                          <a:effectLst/>
                          <a:latin typeface="Times New Roman"/>
                          <a:ea typeface="宋体"/>
                          <a:cs typeface="Times New Roman"/>
                        </a:rPr>
                        <a:t>类型</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pPr>
                      <a:r>
                        <a:rPr lang="zh-CN" sz="1400" i="0" kern="100" dirty="0">
                          <a:effectLst/>
                          <a:latin typeface="Times New Roman"/>
                          <a:ea typeface="宋体"/>
                          <a:cs typeface="Times New Roman"/>
                        </a:rPr>
                        <a:t>供给接口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pPr>
                      <a:r>
                        <a:rPr lang="zh-CN" sz="1400" i="0" kern="100" dirty="0">
                          <a:effectLst/>
                          <a:latin typeface="Times New Roman"/>
                          <a:ea typeface="宋体"/>
                          <a:cs typeface="Times New Roman"/>
                        </a:rPr>
                        <a:t>需求接口</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pPr>
                      <a:r>
                        <a:rPr lang="zh-CN" sz="1400" i="0" kern="100" dirty="0">
                          <a:effectLst/>
                          <a:latin typeface="Times New Roman"/>
                          <a:ea typeface="宋体"/>
                          <a:cs typeface="Times New Roman"/>
                        </a:rPr>
                        <a:t>举例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246">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核心构件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芯片的硬件最小系统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464">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中间构件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电源控制构件、</a:t>
                      </a:r>
                      <a:r>
                        <a:rPr lang="en-US" sz="1400" i="0" kern="100">
                          <a:effectLst/>
                          <a:latin typeface="Times New Roman"/>
                          <a:ea typeface="宋体"/>
                          <a:cs typeface="Times New Roman"/>
                        </a:rPr>
                        <a:t>232</a:t>
                      </a:r>
                      <a:r>
                        <a:rPr lang="zh-CN" sz="1400" i="0" kern="100">
                          <a:effectLst/>
                          <a:latin typeface="Times New Roman"/>
                          <a:ea typeface="宋体"/>
                          <a:cs typeface="Times New Roman"/>
                        </a:rPr>
                        <a:t>电平转换构件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690">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终端构件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无</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zh-CN" sz="1400" i="0" kern="100">
                          <a:effectLst/>
                          <a:latin typeface="Times New Roman"/>
                          <a:ea typeface="宋体"/>
                          <a:cs typeface="Times New Roman"/>
                        </a:rPr>
                        <a:t>有</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tabLst>
                          <a:tab pos="4024630" algn="l"/>
                        </a:tabLst>
                      </a:pPr>
                      <a:r>
                        <a:rPr lang="en-US" sz="1400" i="0" kern="100" dirty="0">
                          <a:effectLst/>
                          <a:latin typeface="Times New Roman"/>
                          <a:ea typeface="宋体"/>
                          <a:cs typeface="Times New Roman"/>
                        </a:rPr>
                        <a:t>LCD</a:t>
                      </a:r>
                      <a:r>
                        <a:rPr lang="zh-CN" sz="1400" i="0" kern="100" dirty="0">
                          <a:effectLst/>
                          <a:latin typeface="Times New Roman"/>
                          <a:ea typeface="宋体"/>
                          <a:cs typeface="Times New Roman"/>
                        </a:rPr>
                        <a:t>构件、</a:t>
                      </a:r>
                      <a:r>
                        <a:rPr lang="en-US" sz="1400" i="0" kern="100" dirty="0">
                          <a:effectLst/>
                          <a:latin typeface="Times New Roman"/>
                          <a:ea typeface="宋体"/>
                          <a:cs typeface="Times New Roman"/>
                        </a:rPr>
                        <a:t>LED</a:t>
                      </a:r>
                      <a:r>
                        <a:rPr lang="zh-CN" sz="1400" i="0" kern="100" dirty="0">
                          <a:effectLst/>
                          <a:latin typeface="Times New Roman"/>
                          <a:ea typeface="宋体"/>
                          <a:cs typeface="Times New Roman"/>
                        </a:rPr>
                        <a:t>构件、键盘构件</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586628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7</a:t>
            </a:fld>
            <a:endParaRPr lang="en-US" altLang="zh-CN"/>
          </a:p>
        </p:txBody>
      </p:sp>
      <p:sp>
        <p:nvSpPr>
          <p:cNvPr id="4" name="矩形 3"/>
          <p:cNvSpPr/>
          <p:nvPr/>
        </p:nvSpPr>
        <p:spPr>
          <a:xfrm>
            <a:off x="54347" y="1310126"/>
            <a:ext cx="8856984" cy="4419671"/>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Arial"/>
                <a:ea typeface="黑体" pitchFamily="2" charset="-122"/>
              </a:rPr>
              <a:t>在绘制原理图时，一个硬件构件使用一个虚线框（见图</a:t>
            </a:r>
            <a:r>
              <a:rPr lang="en-US" altLang="zh-CN" sz="2000" b="1" kern="0" dirty="0">
                <a:latin typeface="Arial"/>
                <a:ea typeface="黑体" pitchFamily="2" charset="-122"/>
              </a:rPr>
              <a:t>5-1~</a:t>
            </a:r>
            <a:r>
              <a:rPr lang="zh-CN" altLang="en-US" sz="2000" b="1" kern="0" dirty="0">
                <a:latin typeface="Arial"/>
                <a:ea typeface="黑体" pitchFamily="2" charset="-122"/>
              </a:rPr>
              <a:t>图</a:t>
            </a:r>
            <a:r>
              <a:rPr lang="en-US" altLang="zh-CN" sz="2000" b="1" kern="0" dirty="0">
                <a:latin typeface="Arial"/>
                <a:ea typeface="黑体" pitchFamily="2" charset="-122"/>
              </a:rPr>
              <a:t>5-4</a:t>
            </a:r>
            <a:r>
              <a:rPr lang="zh-CN" altLang="en-US" sz="2000" b="1" kern="0" dirty="0">
                <a:latin typeface="Arial"/>
                <a:ea typeface="黑体" pitchFamily="2" charset="-122"/>
              </a:rPr>
              <a:t>），把硬件构件的电路及文字描述括在其中，对外接口引出到虚线框之外，填上接口网标。</a:t>
            </a:r>
          </a:p>
          <a:p>
            <a:pPr lvl="0" algn="just" eaLnBrk="0" hangingPunct="0">
              <a:lnSpc>
                <a:spcPct val="110000"/>
              </a:lnSpc>
              <a:spcBef>
                <a:spcPts val="600"/>
              </a:spcBef>
              <a:buClr>
                <a:srgbClr val="00007D"/>
              </a:buClr>
              <a:buSzPct val="75000"/>
              <a:defRPr/>
            </a:pPr>
            <a:r>
              <a:rPr lang="en-US" altLang="zh-CN" sz="2200" b="1" kern="0" dirty="0">
                <a:solidFill>
                  <a:schemeClr val="bg2"/>
                </a:solidFill>
                <a:latin typeface="Arial"/>
                <a:ea typeface="黑体" pitchFamily="2" charset="-122"/>
              </a:rPr>
              <a:t>1</a:t>
            </a:r>
            <a:r>
              <a:rPr lang="zh-CN" altLang="en-US" sz="2200" b="1" kern="0" dirty="0">
                <a:solidFill>
                  <a:schemeClr val="bg2"/>
                </a:solidFill>
                <a:latin typeface="Arial"/>
                <a:ea typeface="黑体" pitchFamily="2" charset="-122"/>
              </a:rPr>
              <a:t>．硬件构件设计的通用规则</a:t>
            </a: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Arial"/>
                <a:ea typeface="黑体" pitchFamily="2" charset="-122"/>
              </a:rPr>
              <a:t>在设计硬件构件的电路原理图时，需遵循以下基本原则：</a:t>
            </a:r>
          </a:p>
          <a:p>
            <a:pPr lvl="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1</a:t>
            </a:r>
            <a:r>
              <a:rPr lang="zh-CN" altLang="en-US" sz="2000" b="1" kern="0" dirty="0">
                <a:latin typeface="Arial"/>
                <a:ea typeface="黑体" pitchFamily="2" charset="-122"/>
              </a:rPr>
              <a:t>）元器件命名格式：对于核心构件，其元器件直接编号命名，同种类型的元件命名时冠以相同的字母前缀。如电阻名称为</a:t>
            </a:r>
            <a:r>
              <a:rPr lang="en-US" altLang="zh-CN" sz="2000" b="1" kern="0" dirty="0">
                <a:latin typeface="Arial"/>
                <a:ea typeface="黑体" pitchFamily="2" charset="-122"/>
              </a:rPr>
              <a:t>R1</a:t>
            </a:r>
            <a:r>
              <a:rPr lang="zh-CN" altLang="en-US" sz="2000" b="1" kern="0" dirty="0">
                <a:latin typeface="Arial"/>
                <a:ea typeface="黑体" pitchFamily="2" charset="-122"/>
              </a:rPr>
              <a:t>、</a:t>
            </a:r>
            <a:r>
              <a:rPr lang="en-US" altLang="zh-CN" sz="2000" b="1" kern="0" dirty="0">
                <a:latin typeface="Arial"/>
                <a:ea typeface="黑体" pitchFamily="2" charset="-122"/>
              </a:rPr>
              <a:t>R2</a:t>
            </a:r>
            <a:r>
              <a:rPr lang="zh-CN" altLang="en-US" sz="2000" b="1" kern="0" dirty="0">
                <a:latin typeface="Arial"/>
                <a:ea typeface="黑体" pitchFamily="2" charset="-122"/>
              </a:rPr>
              <a:t>等，电容名称为</a:t>
            </a:r>
            <a:r>
              <a:rPr lang="en-US" altLang="zh-CN" sz="2000" b="1" kern="0" dirty="0">
                <a:latin typeface="Arial"/>
                <a:ea typeface="黑体" pitchFamily="2" charset="-122"/>
              </a:rPr>
              <a:t>C1</a:t>
            </a:r>
            <a:r>
              <a:rPr lang="zh-CN" altLang="en-US" sz="2000" b="1" kern="0" dirty="0">
                <a:latin typeface="Arial"/>
                <a:ea typeface="黑体" pitchFamily="2" charset="-122"/>
              </a:rPr>
              <a:t>、</a:t>
            </a:r>
            <a:r>
              <a:rPr lang="en-US" altLang="zh-CN" sz="2000" b="1" kern="0" dirty="0">
                <a:latin typeface="Arial"/>
                <a:ea typeface="黑体" pitchFamily="2" charset="-122"/>
              </a:rPr>
              <a:t>C2</a:t>
            </a:r>
            <a:r>
              <a:rPr lang="zh-CN" altLang="en-US" sz="2000" b="1" kern="0" dirty="0">
                <a:latin typeface="Arial"/>
                <a:ea typeface="黑体" pitchFamily="2" charset="-122"/>
              </a:rPr>
              <a:t>等，电感名称为</a:t>
            </a:r>
            <a:r>
              <a:rPr lang="en-US" altLang="zh-CN" sz="2000" b="1" kern="0" dirty="0">
                <a:latin typeface="Arial"/>
                <a:ea typeface="黑体" pitchFamily="2" charset="-122"/>
              </a:rPr>
              <a:t>L1</a:t>
            </a:r>
            <a:r>
              <a:rPr lang="zh-CN" altLang="en-US" sz="2000" b="1" kern="0" dirty="0">
                <a:latin typeface="Arial"/>
                <a:ea typeface="黑体" pitchFamily="2" charset="-122"/>
              </a:rPr>
              <a:t>、</a:t>
            </a:r>
            <a:r>
              <a:rPr lang="en-US" altLang="zh-CN" sz="2000" b="1" kern="0" dirty="0">
                <a:latin typeface="Arial"/>
                <a:ea typeface="黑体" pitchFamily="2" charset="-122"/>
              </a:rPr>
              <a:t>L2</a:t>
            </a:r>
            <a:r>
              <a:rPr lang="zh-CN" altLang="en-US" sz="2000" b="1" kern="0" dirty="0">
                <a:latin typeface="Arial"/>
                <a:ea typeface="黑体" pitchFamily="2" charset="-122"/>
              </a:rPr>
              <a:t>等，指示灯名称为</a:t>
            </a:r>
            <a:r>
              <a:rPr lang="en-US" altLang="zh-CN" sz="2000" b="1" kern="0" dirty="0">
                <a:latin typeface="Arial"/>
                <a:ea typeface="黑体" pitchFamily="2" charset="-122"/>
              </a:rPr>
              <a:t>E1</a:t>
            </a:r>
            <a:r>
              <a:rPr lang="zh-CN" altLang="en-US" sz="2000" b="1" kern="0" dirty="0">
                <a:latin typeface="Arial"/>
                <a:ea typeface="黑体" pitchFamily="2" charset="-122"/>
              </a:rPr>
              <a:t>、</a:t>
            </a:r>
            <a:r>
              <a:rPr lang="en-US" altLang="zh-CN" sz="2000" b="1" kern="0" dirty="0">
                <a:latin typeface="Arial"/>
                <a:ea typeface="黑体" pitchFamily="2" charset="-122"/>
              </a:rPr>
              <a:t>E2</a:t>
            </a:r>
            <a:r>
              <a:rPr lang="zh-CN" altLang="en-US" sz="2000" b="1" kern="0" dirty="0">
                <a:latin typeface="Arial"/>
                <a:ea typeface="黑体" pitchFamily="2" charset="-122"/>
              </a:rPr>
              <a:t>等，二极管名称为</a:t>
            </a:r>
            <a:r>
              <a:rPr lang="en-US" altLang="zh-CN" sz="2000" b="1" kern="0" dirty="0">
                <a:latin typeface="Arial"/>
                <a:ea typeface="黑体" pitchFamily="2" charset="-122"/>
              </a:rPr>
              <a:t>D1</a:t>
            </a:r>
            <a:r>
              <a:rPr lang="zh-CN" altLang="en-US" sz="2000" b="1" kern="0" dirty="0">
                <a:latin typeface="Arial"/>
                <a:ea typeface="黑体" pitchFamily="2" charset="-122"/>
              </a:rPr>
              <a:t>、</a:t>
            </a:r>
            <a:r>
              <a:rPr lang="en-US" altLang="zh-CN" sz="2000" b="1" kern="0" dirty="0">
                <a:latin typeface="Arial"/>
                <a:ea typeface="黑体" pitchFamily="2" charset="-122"/>
              </a:rPr>
              <a:t>D2</a:t>
            </a:r>
            <a:r>
              <a:rPr lang="zh-CN" altLang="en-US" sz="2000" b="1" kern="0" dirty="0">
                <a:latin typeface="Arial"/>
                <a:ea typeface="黑体" pitchFamily="2" charset="-122"/>
              </a:rPr>
              <a:t>等，三极管名称为</a:t>
            </a:r>
            <a:r>
              <a:rPr lang="en-US" altLang="zh-CN" sz="2000" b="1" kern="0" dirty="0">
                <a:latin typeface="Arial"/>
                <a:ea typeface="黑体" pitchFamily="2" charset="-122"/>
              </a:rPr>
              <a:t>Q1</a:t>
            </a:r>
            <a:r>
              <a:rPr lang="zh-CN" altLang="en-US" sz="2000" b="1" kern="0" dirty="0">
                <a:latin typeface="Arial"/>
                <a:ea typeface="黑体" pitchFamily="2" charset="-122"/>
              </a:rPr>
              <a:t>、</a:t>
            </a:r>
            <a:r>
              <a:rPr lang="en-US" altLang="zh-CN" sz="2000" b="1" kern="0" dirty="0">
                <a:latin typeface="Arial"/>
                <a:ea typeface="黑体" pitchFamily="2" charset="-122"/>
              </a:rPr>
              <a:t>Q2</a:t>
            </a:r>
            <a:r>
              <a:rPr lang="zh-CN" altLang="en-US" sz="2000" b="1" kern="0" dirty="0">
                <a:latin typeface="Arial"/>
                <a:ea typeface="黑体" pitchFamily="2" charset="-122"/>
              </a:rPr>
              <a:t>等，开关名称为</a:t>
            </a:r>
            <a:r>
              <a:rPr lang="en-US" altLang="zh-CN" sz="2000" b="1" kern="0" dirty="0">
                <a:latin typeface="Arial"/>
                <a:ea typeface="黑体" pitchFamily="2" charset="-122"/>
              </a:rPr>
              <a:t>K1</a:t>
            </a:r>
            <a:r>
              <a:rPr lang="zh-CN" altLang="en-US" sz="2000" b="1" kern="0" dirty="0">
                <a:latin typeface="Arial"/>
                <a:ea typeface="黑体" pitchFamily="2" charset="-122"/>
              </a:rPr>
              <a:t>、</a:t>
            </a:r>
            <a:r>
              <a:rPr lang="en-US" altLang="zh-CN" sz="2000" b="1" kern="0" dirty="0">
                <a:latin typeface="Arial"/>
                <a:ea typeface="黑体" pitchFamily="2" charset="-122"/>
              </a:rPr>
              <a:t>K2</a:t>
            </a:r>
            <a:r>
              <a:rPr lang="zh-CN" altLang="en-US" sz="2000" b="1" kern="0" dirty="0">
                <a:latin typeface="Arial"/>
                <a:ea typeface="黑体" pitchFamily="2" charset="-122"/>
              </a:rPr>
              <a:t>等。对于中间构件和终端构件，其元器件命名格式采用“构件名</a:t>
            </a:r>
            <a:r>
              <a:rPr lang="en-US" altLang="zh-CN" sz="2000" b="1" kern="0" dirty="0">
                <a:latin typeface="Arial"/>
                <a:ea typeface="黑体" pitchFamily="2" charset="-122"/>
              </a:rPr>
              <a:t>-</a:t>
            </a:r>
            <a:r>
              <a:rPr lang="zh-CN" altLang="en-US" sz="2000" b="1" kern="0" dirty="0">
                <a:latin typeface="Arial"/>
                <a:ea typeface="黑体" pitchFamily="2" charset="-122"/>
              </a:rPr>
              <a:t>标志字符</a:t>
            </a:r>
            <a:r>
              <a:rPr lang="en-US" altLang="zh-CN" sz="2000" b="1" kern="0" dirty="0">
                <a:latin typeface="Arial"/>
                <a:ea typeface="黑体" pitchFamily="2" charset="-122"/>
              </a:rPr>
              <a:t>?”</a:t>
            </a:r>
            <a:r>
              <a:rPr lang="zh-CN" altLang="en-US" sz="2000" b="1" kern="0" dirty="0">
                <a:latin typeface="Arial"/>
                <a:ea typeface="黑体" pitchFamily="2" charset="-122"/>
              </a:rPr>
              <a:t>。例如，</a:t>
            </a:r>
            <a:r>
              <a:rPr lang="en-US" altLang="zh-CN" sz="2000" b="1" kern="0" dirty="0">
                <a:latin typeface="Arial"/>
                <a:ea typeface="黑体" pitchFamily="2" charset="-122"/>
              </a:rPr>
              <a:t>LCD</a:t>
            </a:r>
            <a:r>
              <a:rPr lang="zh-CN" altLang="en-US" sz="2000" b="1" kern="0" dirty="0">
                <a:latin typeface="Arial"/>
                <a:ea typeface="黑体" pitchFamily="2" charset="-122"/>
              </a:rPr>
              <a:t>构件中所有的电阻名称统一为“</a:t>
            </a:r>
            <a:r>
              <a:rPr lang="en-US" altLang="zh-CN" sz="2000" b="1" kern="0" dirty="0">
                <a:latin typeface="Arial"/>
                <a:ea typeface="黑体" pitchFamily="2" charset="-122"/>
              </a:rPr>
              <a:t>LCD-R?”</a:t>
            </a:r>
            <a:r>
              <a:rPr lang="zh-CN" altLang="en-US" sz="2000" b="1" kern="0" dirty="0">
                <a:latin typeface="Arial"/>
                <a:ea typeface="黑体" pitchFamily="2" charset="-122"/>
              </a:rPr>
              <a:t>，电容名称统一为“</a:t>
            </a:r>
            <a:r>
              <a:rPr lang="en-US" altLang="zh-CN" sz="2000" b="1" kern="0" dirty="0">
                <a:latin typeface="Arial"/>
                <a:ea typeface="黑体" pitchFamily="2" charset="-122"/>
              </a:rPr>
              <a:t>LCD-C?”</a:t>
            </a:r>
            <a:r>
              <a:rPr lang="zh-CN" altLang="en-US" sz="2000" b="1" kern="0" dirty="0">
                <a:latin typeface="Arial"/>
                <a:ea typeface="黑体" pitchFamily="2" charset="-122"/>
              </a:rPr>
              <a:t>。当构件原理图应用到具体系统中时，可借助原理图编辑软件为其自动编号。</a:t>
            </a: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1"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嵌入式硬件构件的电路原理图设计简明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规则</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12805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8</a:t>
            </a:fld>
            <a:endParaRPr lang="en-US" altLang="zh-CN"/>
          </a:p>
        </p:txBody>
      </p:sp>
      <p:sp>
        <p:nvSpPr>
          <p:cNvPr id="4" name="矩形 3"/>
          <p:cNvSpPr/>
          <p:nvPr/>
        </p:nvSpPr>
        <p:spPr>
          <a:xfrm>
            <a:off x="54347" y="1310126"/>
            <a:ext cx="8731821" cy="4385816"/>
          </a:xfrm>
          <a:prstGeom prst="rect">
            <a:avLst/>
          </a:prstGeom>
        </p:spPr>
        <p:txBody>
          <a:bodyPr wrap="square">
            <a:spAutoFit/>
          </a:bodyPr>
          <a:lstStyle/>
          <a:p>
            <a:pPr lvl="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2</a:t>
            </a:r>
            <a:r>
              <a:rPr lang="zh-CN" altLang="en-US" sz="2000" b="1" kern="0" dirty="0">
                <a:latin typeface="Arial"/>
                <a:ea typeface="黑体" pitchFamily="2" charset="-122"/>
              </a:rPr>
              <a:t>）为硬件构件添加详细的文字描述，包括中文名称、英文名称、功能描述、接口描述、注意事项等，以增强原理图的可读性。中英文名称应简洁明了。</a:t>
            </a:r>
          </a:p>
          <a:p>
            <a:pPr lvl="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3</a:t>
            </a:r>
            <a:r>
              <a:rPr lang="zh-CN" altLang="en-US" sz="2000" b="1" kern="0" dirty="0">
                <a:latin typeface="Arial"/>
                <a:ea typeface="黑体" pitchFamily="2" charset="-122"/>
              </a:rPr>
              <a:t>）将前两步产生的内容封装在一个虚线框内，组成硬件构件的内部实体。</a:t>
            </a:r>
          </a:p>
          <a:p>
            <a:pPr lvl="0" algn="just" eaLnBrk="0" hangingPunct="0">
              <a:lnSpc>
                <a:spcPct val="110000"/>
              </a:lnSpc>
              <a:spcBef>
                <a:spcPts val="600"/>
              </a:spcBef>
              <a:buClr>
                <a:srgbClr val="00007D"/>
              </a:buClr>
              <a:buSzPct val="75000"/>
              <a:defRPr/>
            </a:pPr>
            <a:r>
              <a:rPr lang="zh-CN" altLang="en-US" sz="2000" b="1" kern="0" dirty="0">
                <a:latin typeface="Arial"/>
                <a:ea typeface="黑体" pitchFamily="2" charset="-122"/>
              </a:rPr>
              <a:t>（</a:t>
            </a:r>
            <a:r>
              <a:rPr lang="en-US" altLang="zh-CN" sz="2000" b="1" kern="0" dirty="0">
                <a:latin typeface="Arial"/>
                <a:ea typeface="黑体" pitchFamily="2" charset="-122"/>
              </a:rPr>
              <a:t>4</a:t>
            </a:r>
            <a:r>
              <a:rPr lang="zh-CN" altLang="en-US" sz="2000" b="1" kern="0" dirty="0">
                <a:latin typeface="Arial"/>
                <a:ea typeface="黑体" pitchFamily="2" charset="-122"/>
              </a:rPr>
              <a:t>）为该硬件构件添加与其他构件交互的输入</a:t>
            </a:r>
            <a:r>
              <a:rPr lang="en-US" altLang="zh-CN" sz="2000" b="1" kern="0" dirty="0">
                <a:latin typeface="Arial"/>
                <a:ea typeface="黑体" pitchFamily="2" charset="-122"/>
              </a:rPr>
              <a:t>/</a:t>
            </a:r>
            <a:r>
              <a:rPr lang="zh-CN" altLang="en-US" sz="2000" b="1" kern="0" dirty="0">
                <a:latin typeface="Arial"/>
                <a:ea typeface="黑体" pitchFamily="2" charset="-122"/>
              </a:rPr>
              <a:t>输出接口标识。接口标识有两种：接口注释和接口网标。它们的区别是：接口注释标于虚线框以内，是为构件接口所作的解释性文字，目的是帮助设计人员在使用该构件时，理解该接口的含义和功能；而接口网标位于虚线框之外，且具有电路连接特性。为使原理图阅读者便于区分，接口注释采用斜体字。</a:t>
            </a: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000" b="1" kern="0" dirty="0">
                <a:latin typeface="Arial"/>
                <a:ea typeface="黑体" pitchFamily="2" charset="-122"/>
              </a:rPr>
              <a:t>在进行核心构件、中间构件和终端构件的设计时，除了要遵循上述的通用规则外，还要兼顾各自的接口特性、地位和作用。</a:t>
            </a: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1" y="836712"/>
            <a:ext cx="8606657" cy="461665"/>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嵌入式硬件构件的电路原理图设计简明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规则</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98401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EC6778B1-67D4-4AA3-8FD6-2E505E694FD9}" type="slidenum">
              <a:rPr lang="en-US" altLang="zh-CN" smtClean="0"/>
              <a:pPr/>
              <a:t>9</a:t>
            </a:fld>
            <a:endParaRPr lang="en-US" altLang="zh-CN"/>
          </a:p>
        </p:txBody>
      </p:sp>
      <p:sp>
        <p:nvSpPr>
          <p:cNvPr id="4" name="矩形 3"/>
          <p:cNvSpPr/>
          <p:nvPr/>
        </p:nvSpPr>
        <p:spPr>
          <a:xfrm>
            <a:off x="107504" y="1772816"/>
            <a:ext cx="8856984" cy="3825663"/>
          </a:xfrm>
          <a:prstGeom prst="rect">
            <a:avLst/>
          </a:prstGeom>
        </p:spPr>
        <p:txBody>
          <a:bodyPr wrap="square">
            <a:spAutoFit/>
          </a:bodyPr>
          <a:lstStyle/>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smtClean="0">
                <a:latin typeface="Arial"/>
                <a:ea typeface="黑体" pitchFamily="2" charset="-122"/>
              </a:rPr>
              <a:t>需</a:t>
            </a:r>
            <a:r>
              <a:rPr lang="zh-CN" altLang="en-US" sz="2400" b="1" kern="0" dirty="0">
                <a:latin typeface="Arial"/>
                <a:ea typeface="黑体" pitchFamily="2" charset="-122"/>
              </a:rPr>
              <a:t>考虑的问题是：“</a:t>
            </a:r>
            <a:r>
              <a:rPr lang="zh-CN" altLang="en-US" sz="2400" b="1" kern="0" dirty="0">
                <a:solidFill>
                  <a:srgbClr val="000099"/>
                </a:solidFill>
                <a:latin typeface="Arial"/>
                <a:ea typeface="黑体" pitchFamily="2" charset="-122"/>
              </a:rPr>
              <a:t>核心构件能为其他构件提供哪些信号？</a:t>
            </a:r>
            <a:r>
              <a:rPr lang="zh-CN" altLang="en-US" sz="2400" b="1" kern="0" dirty="0">
                <a:latin typeface="Arial"/>
                <a:ea typeface="黑体" pitchFamily="2" charset="-122"/>
              </a:rPr>
              <a:t>”。核心构件其实就是某型号</a:t>
            </a:r>
            <a:r>
              <a:rPr lang="en-US" altLang="zh-CN" sz="2400" b="1" kern="0" dirty="0">
                <a:latin typeface="Arial"/>
                <a:ea typeface="黑体" pitchFamily="2" charset="-122"/>
              </a:rPr>
              <a:t>MCU</a:t>
            </a:r>
            <a:r>
              <a:rPr lang="zh-CN" altLang="en-US" sz="2400" b="1" kern="0" dirty="0">
                <a:latin typeface="Arial"/>
                <a:ea typeface="黑体" pitchFamily="2" charset="-122"/>
              </a:rPr>
              <a:t>的硬件最小系统</a:t>
            </a:r>
            <a:r>
              <a:rPr lang="zh-CN" altLang="en-US" sz="2400" b="1" kern="0" dirty="0" smtClean="0">
                <a:latin typeface="Arial"/>
                <a:ea typeface="黑体" pitchFamily="2" charset="-122"/>
              </a:rPr>
              <a:t>。其设计目标</a:t>
            </a:r>
            <a:r>
              <a:rPr lang="zh-CN" altLang="en-US" sz="2400" b="1" kern="0" dirty="0">
                <a:latin typeface="Arial"/>
                <a:ea typeface="黑体" pitchFamily="2" charset="-122"/>
              </a:rPr>
              <a:t>是：凡是使用该</a:t>
            </a:r>
            <a:r>
              <a:rPr lang="en-US" altLang="zh-CN" sz="2400" b="1" kern="0" dirty="0">
                <a:latin typeface="Arial"/>
                <a:ea typeface="黑体" pitchFamily="2" charset="-122"/>
              </a:rPr>
              <a:t>MCU</a:t>
            </a:r>
            <a:r>
              <a:rPr lang="zh-CN" altLang="en-US" sz="2400" b="1" kern="0" dirty="0">
                <a:latin typeface="Arial"/>
                <a:ea typeface="黑体" pitchFamily="2" charset="-122"/>
              </a:rPr>
              <a:t>进行硬件系统设计时，核心构件可以直接“组装”到系统中，无须任何改动</a:t>
            </a:r>
            <a:r>
              <a:rPr lang="zh-CN" altLang="en-US" sz="2400" b="1" kern="0" dirty="0" smtClean="0">
                <a:latin typeface="Arial"/>
                <a:ea typeface="黑体" pitchFamily="2" charset="-122"/>
              </a:rPr>
              <a:t>。</a:t>
            </a:r>
            <a:endParaRPr lang="en-US" altLang="zh-CN" sz="2400" b="1" kern="0" dirty="0" smtClean="0">
              <a:latin typeface="Arial"/>
              <a:ea typeface="黑体" pitchFamily="2" charset="-122"/>
            </a:endParaRPr>
          </a:p>
          <a:p>
            <a:pPr marL="342900" lvl="0" indent="-342900" algn="just" eaLnBrk="0" hangingPunct="0">
              <a:lnSpc>
                <a:spcPct val="110000"/>
              </a:lnSpc>
              <a:spcBef>
                <a:spcPts val="600"/>
              </a:spcBef>
              <a:buClr>
                <a:srgbClr val="00007D"/>
              </a:buClr>
              <a:buSzPct val="75000"/>
              <a:buFont typeface="Wingdings" panose="05000000000000000000" pitchFamily="2" charset="2"/>
              <a:buChar char="l"/>
              <a:defRPr/>
            </a:pPr>
            <a:r>
              <a:rPr lang="zh-CN" altLang="en-US" sz="2400" b="1" kern="0" dirty="0">
                <a:latin typeface="Arial"/>
                <a:ea typeface="黑体" pitchFamily="2" charset="-122"/>
              </a:rPr>
              <a:t>遵循上述规则设计核心构件的好处是：当使用核心构件和其他构件一起组装系统时，只要考虑其他构件将要连接到核心构件的哪个接口（不是考虑：核心构件将要连接到其他构件的哪个接口</a:t>
            </a:r>
            <a:r>
              <a:rPr lang="zh-CN" altLang="en-US" sz="2400" b="1" kern="0" dirty="0" smtClean="0">
                <a:latin typeface="Arial"/>
                <a:ea typeface="黑体" pitchFamily="2" charset="-122"/>
              </a:rPr>
              <a:t>），如：键盘接</a:t>
            </a:r>
            <a:r>
              <a:rPr lang="en-US" altLang="zh-CN" sz="2400" b="1" kern="0" dirty="0" smtClean="0">
                <a:latin typeface="Arial"/>
                <a:ea typeface="黑体" pitchFamily="2" charset="-122"/>
              </a:rPr>
              <a:t>MCU</a:t>
            </a:r>
            <a:r>
              <a:rPr lang="zh-CN" altLang="en-US" sz="2400" b="1" kern="0" dirty="0" smtClean="0">
                <a:latin typeface="Arial"/>
                <a:ea typeface="黑体" pitchFamily="2" charset="-122"/>
              </a:rPr>
              <a:t>的哪个引脚，而不是</a:t>
            </a:r>
            <a:r>
              <a:rPr lang="en-US" altLang="zh-CN" sz="2400" b="1" kern="0" dirty="0" smtClean="0">
                <a:latin typeface="Arial"/>
                <a:ea typeface="黑体" pitchFamily="2" charset="-122"/>
              </a:rPr>
              <a:t>MCU</a:t>
            </a:r>
            <a:r>
              <a:rPr lang="zh-CN" altLang="en-US" sz="2400" b="1" kern="0" dirty="0" smtClean="0">
                <a:latin typeface="Arial"/>
                <a:ea typeface="黑体" pitchFamily="2" charset="-122"/>
              </a:rPr>
              <a:t>的哪个引脚接键盘，这</a:t>
            </a:r>
            <a:r>
              <a:rPr lang="zh-CN" altLang="en-US" sz="2400" b="1" kern="0" dirty="0">
                <a:latin typeface="Arial"/>
                <a:ea typeface="黑体" pitchFamily="2" charset="-122"/>
              </a:rPr>
              <a:t>也符合设计人员的思维习惯。</a:t>
            </a:r>
            <a:endParaRPr lang="en-US" altLang="zh-CN" sz="2400" b="1" kern="0" dirty="0" smtClean="0">
              <a:latin typeface="Arial"/>
              <a:ea typeface="黑体" pitchFamily="2" charset="-122"/>
            </a:endParaRPr>
          </a:p>
        </p:txBody>
      </p:sp>
      <p:sp>
        <p:nvSpPr>
          <p:cNvPr id="8" name="矩形 7"/>
          <p:cNvSpPr/>
          <p:nvPr/>
        </p:nvSpPr>
        <p:spPr>
          <a:xfrm>
            <a:off x="1806322" y="251937"/>
            <a:ext cx="3773790" cy="584775"/>
          </a:xfrm>
          <a:prstGeom prst="rect">
            <a:avLst/>
          </a:prstGeom>
        </p:spPr>
        <p:txBody>
          <a:bodyPr wrap="none">
            <a:spAutoFit/>
          </a:bodyPr>
          <a:lstStyle/>
          <a:p>
            <a:r>
              <a:rPr lang="en-US" altLang="zh-CN" sz="3200" b="1" dirty="0">
                <a:solidFill>
                  <a:schemeClr val="bg1"/>
                </a:solidFill>
                <a:latin typeface="华文新魏" panose="02010800040101010101" pitchFamily="2" charset="-122"/>
                <a:ea typeface="华文新魏" panose="02010800040101010101" pitchFamily="2" charset="-122"/>
              </a:rPr>
              <a:t>5</a:t>
            </a:r>
            <a:r>
              <a:rPr lang="en-US" altLang="zh-CN" sz="3200" b="1" dirty="0" smtClean="0">
                <a:solidFill>
                  <a:schemeClr val="bg1"/>
                </a:solidFill>
                <a:latin typeface="华文新魏" panose="02010800040101010101" pitchFamily="2" charset="-122"/>
                <a:ea typeface="华文新魏" panose="02010800040101010101" pitchFamily="2" charset="-122"/>
              </a:rPr>
              <a:t>.1  </a:t>
            </a:r>
            <a:r>
              <a:rPr lang="zh-CN" altLang="en-US" sz="3200" b="1" dirty="0" smtClean="0">
                <a:solidFill>
                  <a:schemeClr val="bg1"/>
                </a:solidFill>
                <a:latin typeface="华文新魏" panose="02010800040101010101" pitchFamily="2" charset="-122"/>
                <a:ea typeface="华文新魏" panose="02010800040101010101" pitchFamily="2" charset="-122"/>
              </a:rPr>
              <a:t>嵌入式</a:t>
            </a:r>
            <a:r>
              <a:rPr lang="zh-CN" altLang="en-US" sz="3200" b="1" dirty="0">
                <a:solidFill>
                  <a:schemeClr val="bg1"/>
                </a:solidFill>
                <a:latin typeface="华文新魏" panose="02010800040101010101" pitchFamily="2" charset="-122"/>
                <a:ea typeface="华文新魏" panose="02010800040101010101" pitchFamily="2" charset="-122"/>
              </a:rPr>
              <a:t>硬件</a:t>
            </a:r>
            <a:r>
              <a:rPr lang="zh-CN" altLang="en-US" sz="3200" b="1" dirty="0" smtClean="0">
                <a:solidFill>
                  <a:schemeClr val="bg1"/>
                </a:solidFill>
                <a:latin typeface="华文新魏" panose="02010800040101010101" pitchFamily="2" charset="-122"/>
                <a:ea typeface="华文新魏" panose="02010800040101010101" pitchFamily="2" charset="-122"/>
              </a:rPr>
              <a:t>构件</a:t>
            </a:r>
            <a:endParaRPr lang="zh-CN" altLang="en-US" sz="3200" b="1" dirty="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79511" y="836712"/>
            <a:ext cx="8606657" cy="907941"/>
          </a:xfrm>
          <a:prstGeom prst="rect">
            <a:avLst/>
          </a:prstGeom>
        </p:spPr>
        <p:txBody>
          <a:bodyPr wrap="square">
            <a:spAutoFit/>
          </a:bodyPr>
          <a:lstStyle/>
          <a:p>
            <a:r>
              <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5.1.2  </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基于</a:t>
            </a:r>
            <a:r>
              <a:rPr lang="zh-CN" altLang="en-US" sz="2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嵌入式硬件构件的电路原理图设计简明</a:t>
            </a:r>
            <a:r>
              <a:rPr lang="zh-CN" altLang="en-US"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规则</a:t>
            </a:r>
            <a:endParaRPr lang="en-US" altLang="zh-CN" sz="2400" b="1"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a:spcBef>
                <a:spcPts val="600"/>
              </a:spcBef>
            </a:pPr>
            <a:r>
              <a:rPr lang="en-US" altLang="zh-CN"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．核心构件设计</a:t>
            </a:r>
            <a:r>
              <a:rPr lang="zh-CN" altLang="en-US" sz="2400" b="1"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规则</a:t>
            </a:r>
            <a:endParaRPr lang="zh-CN" altLang="en-US" sz="24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p:cNvSpPr/>
          <p:nvPr/>
        </p:nvSpPr>
        <p:spPr>
          <a:xfrm>
            <a:off x="2579757" y="5805264"/>
            <a:ext cx="2249334" cy="400110"/>
          </a:xfrm>
          <a:prstGeom prst="rect">
            <a:avLst/>
          </a:prstGeom>
        </p:spPr>
        <p:txBody>
          <a:bodyPr wrap="none">
            <a:spAutoFit/>
          </a:bodyPr>
          <a:lstStyle/>
          <a:p>
            <a:r>
              <a:rPr lang="zh-CN" altLang="en-US" sz="2000" b="1" dirty="0">
                <a:latin typeface="黑体" panose="02010609060101010101" pitchFamily="49" charset="-122"/>
                <a:ea typeface="黑体" panose="02010609060101010101" pitchFamily="49" charset="-122"/>
              </a:rPr>
              <a:t>核心构件</a:t>
            </a:r>
            <a:r>
              <a:rPr lang="zh-CN" altLang="en-US" sz="2000" b="1" dirty="0" smtClean="0">
                <a:latin typeface="黑体" panose="02010609060101010101" pitchFamily="49" charset="-122"/>
                <a:ea typeface="黑体" panose="02010609060101010101" pitchFamily="49" charset="-122"/>
              </a:rPr>
              <a:t>图见下页</a:t>
            </a:r>
            <a:endParaRPr lang="zh-CN" altLang="en-US" sz="20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25168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7804</TotalTime>
  <Words>4586</Words>
  <Application>Microsoft Office PowerPoint</Application>
  <PresentationFormat>全屏显示(4:3)</PresentationFormat>
  <Paragraphs>360</Paragraphs>
  <Slides>37</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9" baseType="lpstr">
      <vt:lpstr>黑体</vt:lpstr>
      <vt:lpstr>华文新魏</vt:lpstr>
      <vt:lpstr>楷体</vt:lpstr>
      <vt:lpstr>宋体</vt:lpstr>
      <vt:lpstr>Arial</vt:lpstr>
      <vt:lpstr>Arial Black</vt:lpstr>
      <vt:lpstr>Calibri</vt:lpstr>
      <vt:lpstr>Consolas</vt:lpstr>
      <vt:lpstr>Times New Roman</vt:lpstr>
      <vt:lpstr>Wingdings</vt:lpstr>
      <vt:lpstr>Pixel</vt:lpstr>
      <vt:lpstr>BMP 图像</vt:lpstr>
      <vt:lpstr>1 第5章 嵌入式硬件构件与底层驱动构件基本规范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 （Introduction to Computers）</dc:title>
  <dc:creator>User</dc:creator>
  <cp:lastModifiedBy>Windows 用户</cp:lastModifiedBy>
  <cp:revision>610</cp:revision>
  <dcterms:created xsi:type="dcterms:W3CDTF">2007-09-11T12:35:44Z</dcterms:created>
  <dcterms:modified xsi:type="dcterms:W3CDTF">2016-11-15T09:32:01Z</dcterms:modified>
</cp:coreProperties>
</file>