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1" r:id="rId2"/>
  </p:sldMasterIdLst>
  <p:notesMasterIdLst>
    <p:notesMasterId r:id="rId50"/>
  </p:notesMasterIdLst>
  <p:sldIdLst>
    <p:sldId id="377" r:id="rId3"/>
    <p:sldId id="470" r:id="rId4"/>
    <p:sldId id="531" r:id="rId5"/>
    <p:sldId id="508" r:id="rId6"/>
    <p:sldId id="586" r:id="rId7"/>
    <p:sldId id="627" r:id="rId8"/>
    <p:sldId id="588" r:id="rId9"/>
    <p:sldId id="589" r:id="rId10"/>
    <p:sldId id="590" r:id="rId11"/>
    <p:sldId id="591" r:id="rId12"/>
    <p:sldId id="587" r:id="rId13"/>
    <p:sldId id="616" r:id="rId14"/>
    <p:sldId id="615" r:id="rId15"/>
    <p:sldId id="592" r:id="rId16"/>
    <p:sldId id="593" r:id="rId17"/>
    <p:sldId id="594" r:id="rId18"/>
    <p:sldId id="617" r:id="rId19"/>
    <p:sldId id="618" r:id="rId20"/>
    <p:sldId id="596" r:id="rId21"/>
    <p:sldId id="607" r:id="rId22"/>
    <p:sldId id="595" r:id="rId23"/>
    <p:sldId id="597" r:id="rId24"/>
    <p:sldId id="628" r:id="rId25"/>
    <p:sldId id="619" r:id="rId26"/>
    <p:sldId id="620" r:id="rId27"/>
    <p:sldId id="598" r:id="rId28"/>
    <p:sldId id="621" r:id="rId29"/>
    <p:sldId id="622" r:id="rId30"/>
    <p:sldId id="599" r:id="rId31"/>
    <p:sldId id="600" r:id="rId32"/>
    <p:sldId id="601" r:id="rId33"/>
    <p:sldId id="602" r:id="rId34"/>
    <p:sldId id="606" r:id="rId35"/>
    <p:sldId id="603" r:id="rId36"/>
    <p:sldId id="605" r:id="rId37"/>
    <p:sldId id="608" r:id="rId38"/>
    <p:sldId id="604" r:id="rId39"/>
    <p:sldId id="624" r:id="rId40"/>
    <p:sldId id="623" r:id="rId41"/>
    <p:sldId id="629" r:id="rId42"/>
    <p:sldId id="609" r:id="rId43"/>
    <p:sldId id="625" r:id="rId44"/>
    <p:sldId id="610" r:id="rId45"/>
    <p:sldId id="626" r:id="rId46"/>
    <p:sldId id="611" r:id="rId47"/>
    <p:sldId id="612" r:id="rId48"/>
    <p:sldId id="614"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66"/>
    <a:srgbClr val="0000FF"/>
    <a:srgbClr val="0099CC"/>
    <a:srgbClr val="008080"/>
    <a:srgbClr val="B52D2D"/>
    <a:srgbClr val="3399FF"/>
    <a:srgbClr val="FFFF00"/>
    <a:srgbClr val="0099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7790" autoAdjust="0"/>
  </p:normalViewPr>
  <p:slideViewPr>
    <p:cSldViewPr>
      <p:cViewPr varScale="1">
        <p:scale>
          <a:sx n="85" d="100"/>
          <a:sy n="85" d="100"/>
        </p:scale>
        <p:origin x="60" y="762"/>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4781C754-69B3-4B73-BD1B-795AD743E780}" type="datetimeFigureOut">
              <a:rPr lang="zh-CN" altLang="en-US"/>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F71525F1-DEE9-43B2-B323-A23D8CB0BE4B}" type="slidenum">
              <a:rPr lang="zh-CN" altLang="en-US"/>
              <a:t>‹#›</a:t>
            </a:fld>
            <a:endParaRPr lang="zh-CN" altLang="en-US"/>
          </a:p>
        </p:txBody>
      </p:sp>
    </p:spTree>
    <p:extLst>
      <p:ext uri="{BB962C8B-B14F-4D97-AF65-F5344CB8AC3E}">
        <p14:creationId xmlns:p14="http://schemas.microsoft.com/office/powerpoint/2010/main" val="2014773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B41783C3-2954-4F9A-9F62-E01E048ACD7D}"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8B58B48D-B8FE-46F8-A240-74A81C278EF0}"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p:txBody>
          <a:bodyPr/>
          <a:lstStyle>
            <a:lvl1pPr>
              <a:defRPr/>
            </a:lvl1pPr>
          </a:lstStyle>
          <a:p>
            <a:fld id="{AB1C2674-9A4D-4917-8913-707BEA0FE91D}"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3737440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371988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94823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833996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951123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12419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44600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530"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355"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p:txBody>
          <a:bodyPr/>
          <a:lstStyle>
            <a:lvl1pPr>
              <a:defRPr/>
            </a:lvl1pPr>
          </a:lstStyle>
          <a:p>
            <a:fld id="{EC6778B1-67D4-4AA3-8FD6-2E505E694FD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83564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5873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817844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174601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29749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p:txBody>
          <a:bodyPr/>
          <a:lstStyle>
            <a:lvl1pPr>
              <a:defRPr/>
            </a:lvl1pPr>
          </a:lstStyle>
          <a:p>
            <a:fld id="{D70E416E-4292-4267-B142-03F93B055007}"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p:txBody>
          <a:bodyPr/>
          <a:lstStyle>
            <a:lvl1pPr>
              <a:defRPr/>
            </a:lvl1pPr>
          </a:lstStyle>
          <a:p>
            <a:fld id="{EB5E85A1-997A-4F54-9FE0-7577AB2E2271}"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p:txBody>
          <a:bodyPr/>
          <a:lstStyle>
            <a:lvl1pPr>
              <a:defRPr/>
            </a:lvl1pPr>
          </a:lstStyle>
          <a:p>
            <a:fld id="{8C5C5784-E150-44AC-BDB9-493663182B96}"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p:txBody>
          <a:bodyPr/>
          <a:lstStyle>
            <a:lvl1pPr>
              <a:defRPr/>
            </a:lvl1pPr>
          </a:lstStyle>
          <a:p>
            <a:fld id="{93FB9B39-40E6-40EA-B360-6D26B553FE1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p:txBody>
          <a:bodyPr/>
          <a:lstStyle>
            <a:lvl1pPr>
              <a:defRPr sz="1200"/>
            </a:lvl1pPr>
          </a:lstStyle>
          <a:p>
            <a:fld id="{76BC7B45-20C1-48AE-8B78-AFAD20EA80B5}" type="slidenum">
              <a:rPr lang="en-US" altLang="zh-CN" smtClean="0"/>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9EE3C099-5F36-4AC4-A132-BDCACF3F8252}"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64104BE1-C08E-4496-A893-AC8F23B69443}" type="slidenum">
              <a:rPr lang="en-US" altLang="zh-CN"/>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Black" panose="020B0A04020102020204" pitchFamily="34" charset="0"/>
              </a:defRPr>
            </a:lvl1pPr>
          </a:lstStyle>
          <a:p>
            <a:fld id="{36D0FB85-6326-43FC-A78C-00EEC570A684}" type="slidenum">
              <a:rPr lang="en-US" altLang="zh-CN"/>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黑体" panose="02010609060101010101" pitchFamily="49" charset="-122"/>
          <a:ea typeface="黑体" panose="02010609060101010101" pitchFamily="49" charset="-122"/>
        </a:defRPr>
      </a:lvl2pPr>
      <a:lvl3pPr marL="102108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solidFill>
                  <a:srgbClr val="000000"/>
                </a:solidFill>
                <a:ea typeface="宋体" charset="-122"/>
              </a:rPr>
              <a:pPr/>
              <a:t>‹#›</a:t>
            </a:fld>
            <a:endParaRPr lang="en-US" altLang="zh-CN">
              <a:solidFill>
                <a:srgbClr val="000000"/>
              </a:solidFill>
              <a:ea typeface="宋体" charset="-122"/>
            </a:endParaRPr>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solidFill>
                <a:srgbClr val="000000"/>
              </a:solidFill>
              <a:latin typeface="Arial" charset="0"/>
              <a:ea typeface="宋体" charset="-122"/>
            </a:endParaRPr>
          </a:p>
        </p:txBody>
      </p:sp>
    </p:spTree>
    <p:extLst>
      <p:ext uri="{BB962C8B-B14F-4D97-AF65-F5344CB8AC3E}">
        <p14:creationId xmlns:p14="http://schemas.microsoft.com/office/powerpoint/2010/main" val="189861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2627784" y="1700808"/>
            <a:ext cx="6379840" cy="2376264"/>
          </a:xfrm>
        </p:spPr>
        <p:txBody>
          <a:bodyPr/>
          <a:lstStyle/>
          <a:p>
            <a:pPr lvl="0" algn="ctr">
              <a:spcBef>
                <a:spcPts val="6600"/>
              </a:spcBef>
            </a:pPr>
            <a:r>
              <a:rPr lang="en-US" altLang="zh-CN" sz="800" b="1" smtClean="0">
                <a:solidFill>
                  <a:srgbClr val="000099"/>
                </a:solidFill>
                <a:ea typeface="黑体" panose="02010609060101010101" pitchFamily="49" charset="-122"/>
              </a:rPr>
              <a:t>1</a:t>
            </a:r>
            <a:r>
              <a:rPr lang="en-US" altLang="zh-CN" sz="4400" b="1" dirty="0" smtClean="0">
                <a:latin typeface="楷体" panose="02010609060101010101" pitchFamily="49" charset="-122"/>
                <a:ea typeface="楷体" panose="02010609060101010101" pitchFamily="49" charset="-122"/>
              </a:rPr>
              <a:t/>
            </a:r>
            <a:br>
              <a:rPr lang="en-US" altLang="zh-CN"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第</a:t>
            </a:r>
            <a:r>
              <a:rPr lang="en-US" altLang="zh-CN" sz="4400" b="1" dirty="0" smtClean="0">
                <a:latin typeface="楷体" panose="02010609060101010101" pitchFamily="49" charset="-122"/>
                <a:ea typeface="楷体" panose="02010609060101010101" pitchFamily="49" charset="-122"/>
              </a:rPr>
              <a:t>6</a:t>
            </a:r>
            <a:r>
              <a:rPr lang="zh-CN" altLang="en-US" sz="4400" b="1" dirty="0" smtClean="0">
                <a:latin typeface="楷体" panose="02010609060101010101" pitchFamily="49" charset="-122"/>
                <a:ea typeface="楷体" panose="02010609060101010101" pitchFamily="49" charset="-122"/>
              </a:rPr>
              <a:t>章 </a:t>
            </a:r>
            <a:r>
              <a:rPr sz="4400" b="1" dirty="0">
                <a:latin typeface="楷体" panose="02010609060101010101" pitchFamily="49" charset="-122"/>
                <a:ea typeface="楷体" panose="02010609060101010101" pitchFamily="49" charset="-122"/>
              </a:rPr>
              <a:t>串行通信模块及</a:t>
            </a:r>
            <a:br>
              <a:rPr sz="4400" b="1" dirty="0">
                <a:latin typeface="楷体" panose="02010609060101010101" pitchFamily="49" charset="-122"/>
                <a:ea typeface="楷体" panose="02010609060101010101" pitchFamily="49" charset="-122"/>
              </a:rPr>
            </a:br>
            <a:r>
              <a:rPr sz="4400" b="1" dirty="0">
                <a:latin typeface="楷体" panose="02010609060101010101" pitchFamily="49" charset="-122"/>
                <a:ea typeface="楷体" panose="02010609060101010101" pitchFamily="49" charset="-122"/>
              </a:rPr>
              <a:t>第一个中断程序结构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10</a:t>
            </a:fld>
            <a:endParaRPr lang="en-US" altLang="zh-CN"/>
          </a:p>
        </p:txBody>
      </p:sp>
      <p:sp>
        <p:nvSpPr>
          <p:cNvPr id="4" name="矩形 3"/>
          <p:cNvSpPr/>
          <p:nvPr/>
        </p:nvSpPr>
        <p:spPr>
          <a:xfrm>
            <a:off x="130669" y="1484784"/>
            <a:ext cx="8669810" cy="1581972"/>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串行</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通信接口的主要功能是：接收时，把外部的单线输入的数据变成一个字节的并行数据送入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内部；发送时，把需要发送的一个字节的并行数据转换为单线输出</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。下图给</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出了一般</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模块的功能描述。</a:t>
            </a:r>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130669" y="951111"/>
            <a:ext cx="342914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6.1.4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串行</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通信编程模型</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903" y="3152972"/>
            <a:ext cx="5262233" cy="314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30669" y="3061699"/>
            <a:ext cx="4153299" cy="1446550"/>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编程时，程序员并不直接与“发送移位寄存器”和“接收移位寄存器”打交道，只与数据寄存器打交道。</a:t>
            </a:r>
          </a:p>
        </p:txBody>
      </p:sp>
      <p:sp>
        <p:nvSpPr>
          <p:cNvPr id="5" name="矩形 4"/>
          <p:cNvSpPr/>
          <p:nvPr/>
        </p:nvSpPr>
        <p:spPr>
          <a:xfrm>
            <a:off x="130669" y="4517500"/>
            <a:ext cx="3429144" cy="1785104"/>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初始化阶段，通过波特率寄存器设置波特率，通过控制寄存器设置通信格式、是否校验、是否允许中断等。</a:t>
            </a:r>
          </a:p>
        </p:txBody>
      </p:sp>
    </p:spTree>
    <p:extLst>
      <p:ext uri="{BB962C8B-B14F-4D97-AF65-F5344CB8AC3E}">
        <p14:creationId xmlns:p14="http://schemas.microsoft.com/office/powerpoint/2010/main" val="1713249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11</a:t>
            </a:fld>
            <a:endParaRPr lang="en-US" altLang="zh-CN"/>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2349921" y="951111"/>
            <a:ext cx="1805302"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95756" y="1556792"/>
            <a:ext cx="8748464" cy="3046988"/>
          </a:xfrm>
          <a:prstGeom prst="rect">
            <a:avLst/>
          </a:prstGeom>
        </p:spPr>
        <p:txBody>
          <a:bodyPr wrap="square">
            <a:spAutoFit/>
          </a:bodyPr>
          <a:lstStyle/>
          <a:p>
            <a:pPr lvl="0"/>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、画出发送数据</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0x65</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的串行时序格式图。</a:t>
            </a:r>
          </a:p>
          <a:p>
            <a:pPr lvl="0"/>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串行发送引脚高电平为</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3.3V</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，低电平为</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0V</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，问：连续发送字符“</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”，发送引脚上的</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平均电压</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是多少</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、在包含开始位与停止位的情况下，发送一个字节需</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位，很容易计算出，在特定波特率下，发送字节所需的时间。请计算在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9600bps</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的波特率下，发送</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1M</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字节所需时间</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93777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12</a:t>
            </a:fld>
            <a:endParaRPr lang="en-US" altLang="zh-CN"/>
          </a:p>
        </p:txBody>
      </p:sp>
      <p:sp>
        <p:nvSpPr>
          <p:cNvPr id="4" name="矩形 3"/>
          <p:cNvSpPr/>
          <p:nvPr/>
        </p:nvSpPr>
        <p:spPr>
          <a:xfrm>
            <a:off x="150662" y="1474331"/>
            <a:ext cx="8784976" cy="1311128"/>
          </a:xfrm>
          <a:prstGeom prst="rect">
            <a:avLst/>
          </a:prstGeom>
        </p:spPr>
        <p:txBody>
          <a:bodyPr wrap="square">
            <a:spAutoFit/>
          </a:bodyPr>
          <a:lstStyle/>
          <a:p>
            <a:pPr>
              <a:lnSpc>
                <a:spcPct val="110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画</a:t>
            </a:r>
            <a:r>
              <a:rPr lang="zh-CN"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出发送数据</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0x65</a:t>
            </a:r>
            <a:r>
              <a:rPr lang="zh-CN"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的串行时序格式</a:t>
            </a:r>
            <a:r>
              <a:rPr lang="zh-CN"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图</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十六进制的</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0x65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转为二进制为：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0110  0101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；请参考下列时序画。</a:t>
            </a:r>
            <a:endParaRPr lang="zh-CN"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184265" cy="579120"/>
          </a:xfrm>
          <a:prstGeom prst="rect">
            <a:avLst/>
          </a:prstGeom>
        </p:spPr>
        <p:txBody>
          <a:bodyPr wrap="none">
            <a:spAutoFit/>
          </a:bodyPr>
          <a:lstStyle/>
          <a:p>
            <a:pPr algn="l"/>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2349921" y="951111"/>
            <a:ext cx="2526654"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95756" y="3933056"/>
            <a:ext cx="8748464" cy="1938992"/>
          </a:xfrm>
          <a:prstGeom prst="rect">
            <a:avLst/>
          </a:prstGeom>
        </p:spPr>
        <p:txBody>
          <a:bodyPr wrap="square">
            <a:spAutoFit/>
          </a:bodyPr>
          <a:lstStyle/>
          <a:p>
            <a:pPr lvl="0"/>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串行发送引脚高电平为</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3.3V</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，低电平为</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0V</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，问：连续发送字符“</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”，发送引脚上的</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平均电压</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是多少</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字符“</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”的二进制数为：</a:t>
            </a:r>
            <a:r>
              <a:rPr lang="en-US" altLang="zh-CN"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1010</a:t>
            </a:r>
            <a:r>
              <a:rPr lang="zh-CN" altLang="en-US"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；也就是说在发送一个字符“</a:t>
            </a:r>
            <a:r>
              <a:rPr lang="en-US" altLang="zh-CN"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”时，发送了</a:t>
            </a:r>
            <a:r>
              <a:rPr lang="en-US" altLang="zh-CN"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次高电平，</a:t>
            </a:r>
            <a:r>
              <a:rPr lang="en-US" altLang="zh-CN"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次低电平，平均电压就应该为</a:t>
            </a:r>
            <a:r>
              <a:rPr lang="en-US" altLang="zh-CN" sz="2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(3.3+0+3.3+0)/4=6.6/4=1.65V</a:t>
            </a:r>
            <a:endPar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49" y="2763345"/>
            <a:ext cx="7515884" cy="86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064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13</a:t>
            </a:fld>
            <a:endParaRPr lang="en-US" altLang="zh-CN"/>
          </a:p>
        </p:txBody>
      </p:sp>
      <p:sp>
        <p:nvSpPr>
          <p:cNvPr id="4" name="矩形 3"/>
          <p:cNvSpPr/>
          <p:nvPr/>
        </p:nvSpPr>
        <p:spPr>
          <a:xfrm>
            <a:off x="157508" y="1474331"/>
            <a:ext cx="8784976" cy="3342453"/>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在</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包含开始位与停止位的情况下，发送一个字节需</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位，很容易计算出，在特定波特率下，</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发送字节</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所需的时间</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。请计算在</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9600bps</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的波特率下，发送</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1M</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字节所需时间。</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0"/>
              </a:spcBef>
              <a:buClr>
                <a:srgbClr val="00007D"/>
              </a:buClr>
              <a:buSzPct val="75000"/>
              <a:defRPr/>
            </a:pP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1M</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字节</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=1*1024K</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字节</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=1024*1024</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字节</a:t>
            </a:r>
            <a:endPar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0"/>
              </a:spcBef>
              <a:buClr>
                <a:srgbClr val="00007D"/>
              </a:buClr>
              <a:buSzPct val="75000"/>
              <a:defRPr/>
            </a:pP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因此，发送</a:t>
            </a:r>
            <a:r>
              <a:rPr lang="en-US" altLang="zh-CN" sz="24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1M</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字节所需位为：</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1024*1024*10</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；现波特率为：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9600bps</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每秒，所以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发送</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1M</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字节所需</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时间为：</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0"/>
              </a:spcBef>
              <a:buClr>
                <a:srgbClr val="00007D"/>
              </a:buClr>
              <a:buSzPct val="75000"/>
              <a:defRPr/>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1024*1024*10</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1092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秒</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0"/>
              </a:spcBef>
              <a:buClr>
                <a:srgbClr val="00007D"/>
              </a:buClr>
              <a:buSzPct val="75000"/>
              <a:defRPr/>
            </a:pP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约为：</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1092/60 </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18</a:t>
            </a:r>
            <a:r>
              <a:rPr lang="zh-CN" altLang="en-US" sz="24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分钟</a:t>
            </a:r>
            <a:endParaRPr lang="zh-CN" altLang="en-US" sz="2400" b="1" kern="0" dirty="0">
              <a:solidFill>
                <a:srgbClr val="000000"/>
              </a:solidFill>
              <a:latin typeface="Arial" panose="020B0604020202020204"/>
              <a:ea typeface="黑体" panose="02010609060101010101" pitchFamily="49" charset="-122"/>
            </a:endParaRPr>
          </a:p>
        </p:txBody>
      </p:sp>
      <p:sp>
        <p:nvSpPr>
          <p:cNvPr id="8" name="矩形 7"/>
          <p:cNvSpPr/>
          <p:nvPr/>
        </p:nvSpPr>
        <p:spPr>
          <a:xfrm>
            <a:off x="1043608" y="260648"/>
            <a:ext cx="6184265" cy="579120"/>
          </a:xfrm>
          <a:prstGeom prst="rect">
            <a:avLst/>
          </a:prstGeom>
        </p:spPr>
        <p:txBody>
          <a:bodyPr wrap="none">
            <a:spAutoFit/>
          </a:bodyPr>
          <a:lstStyle/>
          <a:p>
            <a:pPr algn="l"/>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2349921" y="951111"/>
            <a:ext cx="2526654"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81046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14</a:t>
            </a:fld>
            <a:endParaRPr lang="en-US" altLang="zh-CN"/>
          </a:p>
        </p:txBody>
      </p:sp>
      <p:sp>
        <p:nvSpPr>
          <p:cNvPr id="4" name="矩形 3"/>
          <p:cNvSpPr/>
          <p:nvPr/>
        </p:nvSpPr>
        <p:spPr>
          <a:xfrm>
            <a:off x="84659" y="1243747"/>
            <a:ext cx="8784976" cy="805220"/>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200" b="1" kern="0" dirty="0">
                <a:latin typeface="Arial" panose="020B0604020202020204"/>
                <a:ea typeface="黑体" panose="02010609060101010101" pitchFamily="49" charset="-122"/>
              </a:rPr>
              <a:t>KL25/26</a:t>
            </a:r>
            <a:r>
              <a:rPr lang="zh-CN" altLang="en-US" sz="2200" b="1" kern="0" dirty="0">
                <a:latin typeface="Arial" panose="020B0604020202020204"/>
                <a:ea typeface="黑体" panose="02010609060101010101" pitchFamily="49" charset="-122"/>
              </a:rPr>
              <a:t>中共有</a:t>
            </a:r>
            <a:r>
              <a:rPr lang="en-US" altLang="zh-CN" sz="2200" b="1" kern="0" dirty="0">
                <a:latin typeface="Arial" panose="020B0604020202020204"/>
                <a:ea typeface="黑体" panose="02010609060101010101" pitchFamily="49" charset="-122"/>
              </a:rPr>
              <a:t>3</a:t>
            </a:r>
            <a:r>
              <a:rPr lang="zh-CN" altLang="en-US" sz="2200" b="1" kern="0" dirty="0">
                <a:latin typeface="Arial" panose="020B0604020202020204"/>
                <a:ea typeface="黑体" panose="02010609060101010101" pitchFamily="49" charset="-122"/>
              </a:rPr>
              <a:t>个串口模块，为了硬件布板方便，每个串口模块发送引脚与接收引脚不是固定的，可以配置在</a:t>
            </a:r>
            <a:r>
              <a:rPr lang="en-US" altLang="zh-CN" sz="2200" b="1" kern="0" dirty="0">
                <a:latin typeface="Arial" panose="020B0604020202020204"/>
                <a:ea typeface="黑体" panose="02010609060101010101" pitchFamily="49" charset="-122"/>
              </a:rPr>
              <a:t>MCU</a:t>
            </a:r>
            <a:r>
              <a:rPr lang="zh-CN" altLang="en-US" sz="2200" b="1" kern="0" dirty="0">
                <a:latin typeface="Arial" panose="020B0604020202020204"/>
                <a:ea typeface="黑体" panose="02010609060101010101" pitchFamily="49" charset="-122"/>
              </a:rPr>
              <a:t>的芯片的某一边。</a:t>
            </a:r>
            <a:endParaRPr sz="2200" b="1" kern="0" dirty="0">
              <a:latin typeface="Arial" panose="020B0604020202020204"/>
              <a:ea typeface="黑体" panose="02010609060101010101" pitchFamily="49" charset="-122"/>
            </a:endParaRPr>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smtClean="0">
                <a:solidFill>
                  <a:schemeClr val="bg1"/>
                </a:solidFill>
                <a:latin typeface="华文新魏" panose="02010800040101010101" pitchFamily="2" charset="-122"/>
                <a:ea typeface="华文新魏" panose="02010800040101010101" pitchFamily="2" charset="-122"/>
              </a:rPr>
              <a:t>6.2  </a:t>
            </a:r>
            <a:r>
              <a:rPr lang="en-US" sz="2800" b="1" dirty="0">
                <a:solidFill>
                  <a:schemeClr val="bg1"/>
                </a:solidFill>
                <a:latin typeface="华文新魏" panose="02010800040101010101" pitchFamily="2" charset="-122"/>
                <a:ea typeface="华文新魏" panose="02010800040101010101" pitchFamily="2" charset="-122"/>
                <a:sym typeface="+mn-ea"/>
              </a:rPr>
              <a:t>KL25/26</a:t>
            </a:r>
            <a:r>
              <a:rPr lang="zh-CN" altLang="en-US" sz="2800" b="1" dirty="0">
                <a:solidFill>
                  <a:schemeClr val="bg1"/>
                </a:solidFill>
                <a:latin typeface="华文新魏" panose="02010800040101010101" pitchFamily="2" charset="-122"/>
                <a:ea typeface="华文新魏" panose="02010800040101010101" pitchFamily="2" charset="-122"/>
                <a:sym typeface="+mn-ea"/>
              </a:rPr>
              <a:t>芯片</a:t>
            </a:r>
            <a:r>
              <a:rPr lang="en-US" sz="2800" b="1" dirty="0">
                <a:solidFill>
                  <a:schemeClr val="bg1"/>
                </a:solidFill>
                <a:latin typeface="华文新魏" panose="02010800040101010101" pitchFamily="2" charset="-122"/>
                <a:ea typeface="华文新魏" panose="02010800040101010101" pitchFamily="2" charset="-122"/>
                <a:sym typeface="+mn-ea"/>
              </a:rPr>
              <a:t>UART</a:t>
            </a:r>
            <a:r>
              <a:rPr lang="zh-CN" altLang="en-US" sz="2800" b="1" dirty="0">
                <a:solidFill>
                  <a:schemeClr val="bg1"/>
                </a:solidFill>
                <a:latin typeface="华文新魏" panose="02010800040101010101" pitchFamily="2" charset="-122"/>
                <a:ea typeface="华文新魏" panose="02010800040101010101" pitchFamily="2" charset="-122"/>
                <a:sym typeface="+mn-ea"/>
              </a:rPr>
              <a:t>驱动构件及使用方法</a:t>
            </a:r>
            <a:endParaRPr sz="28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783868"/>
            <a:ext cx="4122026"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6.2.1 KL25/26</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芯片</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引脚</a:t>
            </a:r>
          </a:p>
        </p:txBody>
      </p:sp>
      <p:graphicFrame>
        <p:nvGraphicFramePr>
          <p:cNvPr id="5" name="表格 4"/>
          <p:cNvGraphicFramePr>
            <a:graphicFrameLocks noGrp="1"/>
          </p:cNvGraphicFramePr>
          <p:nvPr>
            <p:extLst>
              <p:ext uri="{D42A27DB-BD31-4B8C-83A1-F6EECF244321}">
                <p14:modId xmlns:p14="http://schemas.microsoft.com/office/powerpoint/2010/main" val="1841364295"/>
              </p:ext>
            </p:extLst>
          </p:nvPr>
        </p:nvGraphicFramePr>
        <p:xfrm>
          <a:off x="323528" y="2036409"/>
          <a:ext cx="8352927" cy="4632951"/>
        </p:xfrm>
        <a:graphic>
          <a:graphicData uri="http://schemas.openxmlformats.org/drawingml/2006/table">
            <a:tbl>
              <a:tblPr/>
              <a:tblGrid>
                <a:gridCol w="700969"/>
                <a:gridCol w="1159896"/>
                <a:gridCol w="1018503"/>
                <a:gridCol w="1528954"/>
                <a:gridCol w="1365993"/>
                <a:gridCol w="1365993"/>
                <a:gridCol w="1212619"/>
              </a:tblGrid>
              <a:tr h="243831">
                <a:tc gridSpan="7">
                  <a:txBody>
                    <a:bodyPr/>
                    <a:lstStyle/>
                    <a:p>
                      <a:pPr indent="306070" algn="ctr">
                        <a:lnSpc>
                          <a:spcPct val="100000"/>
                        </a:lnSpc>
                        <a:spcAft>
                          <a:spcPts val="0"/>
                        </a:spcAft>
                        <a:tabLst>
                          <a:tab pos="4024630" algn="l"/>
                        </a:tabLst>
                      </a:pPr>
                      <a:r>
                        <a:rPr lang="zh-CN" sz="1200" b="1" kern="100" dirty="0">
                          <a:solidFill>
                            <a:srgbClr val="000000"/>
                          </a:solidFill>
                          <a:effectLst/>
                          <a:latin typeface="Times New Roman"/>
                          <a:ea typeface="黑体"/>
                          <a:cs typeface="Times New Roman"/>
                        </a:rPr>
                        <a:t>表</a:t>
                      </a:r>
                      <a:r>
                        <a:rPr lang="zh-CN" sz="1200" b="1" kern="100" dirty="0">
                          <a:solidFill>
                            <a:srgbClr val="000000"/>
                          </a:solidFill>
                          <a:effectLst/>
                          <a:latin typeface="Calibri"/>
                          <a:ea typeface="黑体"/>
                          <a:cs typeface="Times New Roman"/>
                        </a:rPr>
                        <a:t>6-1 KL25/KL26</a:t>
                      </a:r>
                      <a:r>
                        <a:rPr lang="zh-CN" sz="1200" b="1" kern="100" dirty="0">
                          <a:solidFill>
                            <a:srgbClr val="000000"/>
                          </a:solidFill>
                          <a:effectLst/>
                          <a:latin typeface="Times New Roman"/>
                          <a:ea typeface="黑体"/>
                          <a:cs typeface="Times New Roman"/>
                        </a:rPr>
                        <a:t>的串口引脚及默认使用的引脚</a:t>
                      </a:r>
                      <a:endParaRPr lang="zh-CN" sz="1200" b="1" kern="100" dirty="0">
                        <a:solidFill>
                          <a:srgbClr val="000000"/>
                        </a:solidFill>
                        <a:effectLst/>
                        <a:latin typeface="Calibri"/>
                        <a:ea typeface="黑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4850">
                <a:tc gridSpan="2">
                  <a:txBody>
                    <a:bodyPr/>
                    <a:lstStyle/>
                    <a:p>
                      <a:pPr algn="ctr">
                        <a:lnSpc>
                          <a:spcPct val="100000"/>
                        </a:lnSpc>
                        <a:spcAft>
                          <a:spcPts val="0"/>
                        </a:spcAft>
                      </a:pPr>
                      <a:r>
                        <a:rPr lang="zh-CN" sz="1200" kern="100">
                          <a:effectLst/>
                          <a:latin typeface="Times New Roman"/>
                          <a:ea typeface="宋体"/>
                          <a:cs typeface="Times New Roman"/>
                        </a:rPr>
                        <a:t>引脚号</a:t>
                      </a: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nSpc>
                          <a:spcPct val="100000"/>
                        </a:lnSpc>
                        <a:spcAft>
                          <a:spcPts val="0"/>
                        </a:spcAft>
                      </a:pPr>
                      <a:r>
                        <a:rPr lang="zh-CN" sz="1200" kern="100">
                          <a:effectLst/>
                          <a:latin typeface="Times New Roman"/>
                          <a:ea typeface="宋体"/>
                          <a:cs typeface="Times New Roman"/>
                        </a:rPr>
                        <a:t>引脚名</a:t>
                      </a: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0000"/>
                        </a:lnSpc>
                        <a:spcAft>
                          <a:spcPts val="0"/>
                        </a:spcAft>
                      </a:pPr>
                      <a:r>
                        <a:rPr lang="en-US" sz="1200" kern="100">
                          <a:effectLst/>
                          <a:latin typeface="Times New Roman"/>
                          <a:ea typeface="宋体"/>
                          <a:cs typeface="Times New Roman"/>
                        </a:rPr>
                        <a:t>ALT2</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0000"/>
                        </a:lnSpc>
                        <a:spcAft>
                          <a:spcPts val="0"/>
                        </a:spcAft>
                      </a:pPr>
                      <a:r>
                        <a:rPr lang="en-US" sz="1200" kern="100">
                          <a:effectLst/>
                          <a:latin typeface="Times New Roman"/>
                          <a:ea typeface="宋体"/>
                          <a:cs typeface="Times New Roman"/>
                        </a:rPr>
                        <a:t>ALT3</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0000"/>
                        </a:lnSpc>
                        <a:spcAft>
                          <a:spcPts val="0"/>
                        </a:spcAft>
                      </a:pPr>
                      <a:r>
                        <a:rPr lang="en-US" sz="1200" kern="100">
                          <a:effectLst/>
                          <a:latin typeface="Times New Roman"/>
                          <a:ea typeface="宋体"/>
                          <a:cs typeface="Times New Roman"/>
                        </a:rPr>
                        <a:t>ALT4</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0000"/>
                        </a:lnSpc>
                        <a:spcAft>
                          <a:spcPts val="0"/>
                        </a:spcAft>
                      </a:pPr>
                      <a:r>
                        <a:rPr lang="zh-CN" sz="1200" kern="100">
                          <a:effectLst/>
                          <a:latin typeface="Times New Roman"/>
                          <a:ea typeface="宋体"/>
                          <a:cs typeface="Times New Roman"/>
                        </a:rPr>
                        <a:t>备注</a:t>
                      </a: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KL25</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KL26</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44850">
                <a:tc>
                  <a:txBody>
                    <a:bodyPr/>
                    <a:lstStyle/>
                    <a:p>
                      <a:pPr algn="ctr">
                        <a:lnSpc>
                          <a:spcPct val="100000"/>
                        </a:lnSpc>
                        <a:spcAft>
                          <a:spcPts val="0"/>
                        </a:spcAft>
                      </a:pPr>
                      <a:r>
                        <a:rPr lang="en-US" sz="1200" kern="100">
                          <a:effectLst/>
                          <a:latin typeface="Times New Roman"/>
                          <a:ea typeface="宋体"/>
                          <a:cs typeface="Times New Roman"/>
                        </a:rPr>
                        <a:t>1</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1</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PTE0</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UART1_TX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defTabSz="548640">
                        <a:lnSpc>
                          <a:spcPct val="100000"/>
                        </a:lnSpc>
                        <a:spcAft>
                          <a:spcPts val="0"/>
                        </a:spcAft>
                      </a:pPr>
                      <a:r>
                        <a:rPr lang="en-US" sz="1200" kern="100" dirty="0">
                          <a:effectLst/>
                          <a:latin typeface="Times New Roman"/>
                          <a:ea typeface="宋体"/>
                          <a:cs typeface="Times New Roman"/>
                        </a:rPr>
                        <a:t>KL25</a:t>
                      </a:r>
                      <a:r>
                        <a:rPr lang="zh-CN" sz="1200" kern="100" dirty="0">
                          <a:effectLst/>
                          <a:latin typeface="Times New Roman"/>
                          <a:ea typeface="宋体"/>
                          <a:cs typeface="Times New Roman"/>
                        </a:rPr>
                        <a:t>板用</a:t>
                      </a: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2</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2</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PTE1</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UART1_RX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4850">
                <a:tc>
                  <a:txBody>
                    <a:bodyPr/>
                    <a:lstStyle/>
                    <a:p>
                      <a:pPr algn="ctr">
                        <a:lnSpc>
                          <a:spcPct val="100000"/>
                        </a:lnSpc>
                        <a:spcAft>
                          <a:spcPts val="0"/>
                        </a:spcAft>
                      </a:pPr>
                      <a:r>
                        <a:rPr lang="en-US" sz="1200" kern="100">
                          <a:effectLst/>
                          <a:latin typeface="Times New Roman"/>
                          <a:ea typeface="宋体"/>
                          <a:cs typeface="Times New Roman"/>
                        </a:rPr>
                        <a:t>13</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9</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PTE20</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dirty="0">
                          <a:effectLst/>
                          <a:latin typeface="Times New Roman"/>
                          <a:ea typeface="宋体"/>
                          <a:cs typeface="Times New Roman"/>
                        </a:rPr>
                        <a:t> </a:t>
                      </a:r>
                      <a:endParaRPr lang="zh-CN" sz="1200" kern="100" dirty="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14</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10</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PTE21</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15</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11</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PTE22</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UART2_TX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0000"/>
                        </a:lnSpc>
                        <a:spcAft>
                          <a:spcPts val="0"/>
                        </a:spcAft>
                      </a:pPr>
                      <a:r>
                        <a:rPr lang="en-US" sz="1200" kern="100" dirty="0">
                          <a:effectLst/>
                          <a:latin typeface="Times New Roman"/>
                          <a:ea typeface="宋体"/>
                          <a:cs typeface="Times New Roman"/>
                        </a:rPr>
                        <a:t>KL25</a:t>
                      </a:r>
                      <a:r>
                        <a:rPr lang="zh-CN" sz="1200" kern="100" dirty="0">
                          <a:effectLst/>
                          <a:latin typeface="Times New Roman"/>
                          <a:ea typeface="宋体"/>
                          <a:cs typeface="Times New Roman"/>
                        </a:rPr>
                        <a:t>板用</a:t>
                      </a: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16</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12</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PTE23</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UART2_RX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4850">
                <a:tc>
                  <a:txBody>
                    <a:bodyPr/>
                    <a:lstStyle/>
                    <a:p>
                      <a:pPr algn="ctr">
                        <a:lnSpc>
                          <a:spcPct val="100000"/>
                        </a:lnSpc>
                        <a:spcAft>
                          <a:spcPts val="0"/>
                        </a:spcAft>
                      </a:pPr>
                      <a:r>
                        <a:rPr lang="en-US" sz="1200" kern="100">
                          <a:effectLst/>
                          <a:latin typeface="Times New Roman"/>
                          <a:ea typeface="宋体"/>
                          <a:cs typeface="Times New Roman"/>
                        </a:rPr>
                        <a:t>27</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23</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PTA1</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28</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24</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PTA2</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34</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a:ea typeface="宋体"/>
                          <a:cs typeface="Times New Roman"/>
                        </a:rPr>
                        <a:t>（无）</a:t>
                      </a: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PTA14</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0000"/>
                        </a:lnSpc>
                        <a:spcAft>
                          <a:spcPts val="0"/>
                        </a:spcAft>
                      </a:pPr>
                      <a:r>
                        <a:rPr lang="en-US" sz="1200" kern="100" dirty="0">
                          <a:effectLst/>
                          <a:latin typeface="Times New Roman"/>
                          <a:ea typeface="宋体"/>
                          <a:cs typeface="Times New Roman"/>
                        </a:rPr>
                        <a:t>KL25</a:t>
                      </a:r>
                      <a:r>
                        <a:rPr lang="zh-CN" sz="1200" kern="100" dirty="0">
                          <a:effectLst/>
                          <a:latin typeface="Times New Roman"/>
                          <a:ea typeface="宋体"/>
                          <a:cs typeface="Times New Roman"/>
                        </a:rPr>
                        <a:t>板用</a:t>
                      </a:r>
                    </a:p>
                    <a:p>
                      <a:pPr algn="ctr">
                        <a:lnSpc>
                          <a:spcPct val="100000"/>
                        </a:lnSpc>
                        <a:spcAft>
                          <a:spcPts val="0"/>
                        </a:spcAft>
                      </a:pPr>
                      <a:r>
                        <a:rPr lang="en-US" sz="1200" kern="100" dirty="0">
                          <a:effectLst/>
                          <a:latin typeface="Times New Roman"/>
                          <a:ea typeface="宋体"/>
                          <a:cs typeface="Times New Roman"/>
                        </a:rPr>
                        <a:t>KL26</a:t>
                      </a:r>
                      <a:r>
                        <a:rPr lang="zh-CN" sz="1200" kern="100" dirty="0">
                          <a:effectLst/>
                          <a:latin typeface="Times New Roman"/>
                          <a:ea typeface="宋体"/>
                          <a:cs typeface="Times New Roman"/>
                        </a:rPr>
                        <a:t>板无</a:t>
                      </a: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974">
                <a:tc>
                  <a:txBody>
                    <a:bodyPr/>
                    <a:lstStyle/>
                    <a:p>
                      <a:pPr algn="ctr">
                        <a:lnSpc>
                          <a:spcPct val="100000"/>
                        </a:lnSpc>
                        <a:spcAft>
                          <a:spcPts val="0"/>
                        </a:spcAft>
                      </a:pPr>
                      <a:r>
                        <a:rPr lang="en-US" sz="1200" kern="100">
                          <a:effectLst/>
                          <a:latin typeface="Times New Roman"/>
                          <a:ea typeface="宋体"/>
                          <a:cs typeface="Times New Roman"/>
                        </a:rPr>
                        <a:t>35</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a:ea typeface="宋体"/>
                          <a:cs typeface="Times New Roman"/>
                        </a:rPr>
                        <a:t>（无）</a:t>
                      </a: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PTA15</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4850">
                <a:tc>
                  <a:txBody>
                    <a:bodyPr/>
                    <a:lstStyle/>
                    <a:p>
                      <a:pPr algn="ctr">
                        <a:lnSpc>
                          <a:spcPct val="100000"/>
                        </a:lnSpc>
                        <a:spcAft>
                          <a:spcPts val="0"/>
                        </a:spcAft>
                      </a:pPr>
                      <a:r>
                        <a:rPr lang="en-US" sz="1200" kern="100">
                          <a:effectLst/>
                          <a:latin typeface="Times New Roman"/>
                          <a:ea typeface="宋体"/>
                          <a:cs typeface="Times New Roman"/>
                        </a:rPr>
                        <a:t>40</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32</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PTA18</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UART1_RX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41</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33</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PTA19</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UART1_TX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51</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39</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dirty="0">
                          <a:effectLst/>
                          <a:latin typeface="Times New Roman"/>
                          <a:ea typeface="宋体"/>
                          <a:cs typeface="Times New Roman"/>
                        </a:rPr>
                        <a:t>PTB16</a:t>
                      </a:r>
                      <a:endParaRPr lang="zh-CN" sz="1200" kern="100" dirty="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52</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40</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PTB17</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56</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46</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PTC3</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UART1_RX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58</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49</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PTC4</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UART1_TX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75</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59</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PTD2</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UART2_RX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76</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60</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PTD3</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UART2_TX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77</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61</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PTD4</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UART2_RX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78</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62</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PTD5</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UART2_TX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850">
                <a:tc>
                  <a:txBody>
                    <a:bodyPr/>
                    <a:lstStyle/>
                    <a:p>
                      <a:pPr algn="ctr">
                        <a:lnSpc>
                          <a:spcPct val="100000"/>
                        </a:lnSpc>
                        <a:spcAft>
                          <a:spcPts val="0"/>
                        </a:spcAft>
                      </a:pPr>
                      <a:r>
                        <a:rPr lang="en-US" sz="1200" kern="100">
                          <a:effectLst/>
                          <a:latin typeface="Times New Roman"/>
                          <a:ea typeface="宋体"/>
                          <a:cs typeface="Times New Roman"/>
                        </a:rPr>
                        <a:t>79</a:t>
                      </a:r>
                      <a:endParaRPr lang="zh-CN" sz="1200" kern="10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63</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PTD6</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UART0_RX</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684">
                <a:tc>
                  <a:txBody>
                    <a:bodyPr/>
                    <a:lstStyle/>
                    <a:p>
                      <a:pPr marL="0" indent="57150" algn="ctr">
                        <a:lnSpc>
                          <a:spcPct val="100000"/>
                        </a:lnSpc>
                        <a:spcAft>
                          <a:spcPts val="0"/>
                        </a:spcAft>
                      </a:pPr>
                      <a:r>
                        <a:rPr lang="en-US" sz="1200" kern="100" dirty="0">
                          <a:effectLst/>
                          <a:latin typeface="Times New Roman"/>
                          <a:ea typeface="宋体"/>
                          <a:cs typeface="Times New Roman"/>
                        </a:rPr>
                        <a:t>80</a:t>
                      </a:r>
                      <a:endParaRPr lang="zh-CN" sz="1200" kern="100" dirty="0">
                        <a:effectLst/>
                        <a:latin typeface="Times New Roman"/>
                        <a:ea typeface="宋体"/>
                        <a:cs typeface="Times New Roman"/>
                      </a:endParaRPr>
                    </a:p>
                  </a:txBody>
                  <a:tcPr marL="6639" marR="663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64</a:t>
                      </a:r>
                      <a:endParaRPr lang="zh-CN" sz="1200" kern="10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PTD7</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200" kern="100" dirty="0">
                          <a:effectLst/>
                          <a:latin typeface="Times New Roman"/>
                          <a:ea typeface="宋体"/>
                          <a:cs typeface="Times New Roman"/>
                        </a:rPr>
                        <a:t>UART0_TX</a:t>
                      </a:r>
                      <a:endParaRPr lang="zh-CN" sz="1200" kern="100" dirty="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6639" marR="66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effectLst/>
                          <a:latin typeface="Times New Roman"/>
                          <a:ea typeface="宋体"/>
                          <a:cs typeface="Times New Roman"/>
                        </a:rPr>
                        <a:t> </a:t>
                      </a:r>
                      <a:endParaRPr lang="zh-CN" sz="1200" kern="100" dirty="0">
                        <a:effectLst/>
                        <a:latin typeface="Times New Roman"/>
                        <a:ea typeface="宋体"/>
                        <a:cs typeface="Times New Roman"/>
                      </a:endParaRPr>
                    </a:p>
                  </a:txBody>
                  <a:tcPr marL="30781" marR="30781"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0238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15</a:t>
            </a:fld>
            <a:endParaRPr lang="en-US" altLang="zh-CN"/>
          </a:p>
        </p:txBody>
      </p:sp>
      <p:sp>
        <p:nvSpPr>
          <p:cNvPr id="4" name="矩形 3"/>
          <p:cNvSpPr/>
          <p:nvPr/>
        </p:nvSpPr>
        <p:spPr>
          <a:xfrm>
            <a:off x="84659" y="1243747"/>
            <a:ext cx="8663806" cy="1852815"/>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000" b="1" kern="0" dirty="0">
                <a:latin typeface="Arial" panose="020B0604020202020204"/>
                <a:ea typeface="黑体" panose="02010609060101010101" pitchFamily="49" charset="-122"/>
              </a:rPr>
              <a:t>UART</a:t>
            </a:r>
            <a:r>
              <a:rPr lang="zh-CN" altLang="en-US" sz="2000" b="1" kern="0" dirty="0">
                <a:latin typeface="Arial" panose="020B0604020202020204"/>
                <a:ea typeface="黑体" panose="02010609060101010101" pitchFamily="49" charset="-122"/>
              </a:rPr>
              <a:t>驱动构件由头文件</a:t>
            </a:r>
            <a:r>
              <a:rPr lang="en-US" altLang="zh-CN" sz="2000" b="1" kern="0" dirty="0" err="1">
                <a:latin typeface="Arial" panose="020B0604020202020204"/>
                <a:ea typeface="黑体" panose="02010609060101010101" pitchFamily="49" charset="-122"/>
              </a:rPr>
              <a:t>uart.h</a:t>
            </a:r>
            <a:r>
              <a:rPr lang="zh-CN" altLang="en-US" sz="2000" b="1" kern="0" dirty="0">
                <a:latin typeface="Arial" panose="020B0604020202020204"/>
                <a:ea typeface="黑体" panose="02010609060101010101" pitchFamily="49" charset="-122"/>
              </a:rPr>
              <a:t>及源代码文件</a:t>
            </a:r>
            <a:r>
              <a:rPr lang="en-US" altLang="zh-CN" sz="2000" b="1" kern="0" dirty="0" err="1">
                <a:latin typeface="Arial" panose="020B0604020202020204"/>
                <a:ea typeface="黑体" panose="02010609060101010101" pitchFamily="49" charset="-122"/>
              </a:rPr>
              <a:t>uart.c</a:t>
            </a:r>
            <a:r>
              <a:rPr lang="zh-CN" altLang="en-US" sz="2000" b="1" kern="0" dirty="0">
                <a:latin typeface="Arial" panose="020B0604020202020204"/>
                <a:ea typeface="黑体" panose="02010609060101010101" pitchFamily="49" charset="-122"/>
              </a:rPr>
              <a:t>组成，供应用程序开发调用</a:t>
            </a:r>
            <a:r>
              <a:rPr lang="zh-CN" altLang="en-US" sz="2000" b="1" kern="0" dirty="0" smtClean="0">
                <a:latin typeface="Arial" panose="020B0604020202020204"/>
                <a:ea typeface="黑体" panose="02010609060101010101" pitchFamily="49" charset="-122"/>
              </a:rPr>
              <a:t>。</a:t>
            </a:r>
            <a:endParaRPr lang="en-US" altLang="zh-CN" sz="2000" b="1" kern="0" dirty="0" smtClean="0">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000" b="1" kern="0" dirty="0" smtClean="0">
                <a:latin typeface="Arial" panose="020B0604020202020204"/>
                <a:ea typeface="黑体" panose="02010609060101010101" pitchFamily="49" charset="-122"/>
              </a:rPr>
              <a:t>UART</a:t>
            </a:r>
            <a:r>
              <a:rPr lang="zh-CN" altLang="en-US" sz="2000" b="1" kern="0" dirty="0">
                <a:latin typeface="Arial" panose="020B0604020202020204"/>
                <a:ea typeface="黑体" panose="02010609060101010101" pitchFamily="49" charset="-122"/>
              </a:rPr>
              <a:t>驱动构件的头文件（</a:t>
            </a:r>
            <a:r>
              <a:rPr lang="en-US" altLang="zh-CN" sz="2000" b="1" kern="0" dirty="0" err="1">
                <a:latin typeface="Arial" panose="020B0604020202020204"/>
                <a:ea typeface="黑体" panose="02010609060101010101" pitchFamily="49" charset="-122"/>
              </a:rPr>
              <a:t>uart.h</a:t>
            </a:r>
            <a:r>
              <a:rPr lang="zh-CN" altLang="en-US" sz="2000" b="1" kern="0" dirty="0" smtClean="0">
                <a:latin typeface="Arial" panose="020B0604020202020204"/>
                <a:ea typeface="黑体" panose="02010609060101010101" pitchFamily="49" charset="-122"/>
              </a:rPr>
              <a:t>）示例，在</a:t>
            </a:r>
            <a:r>
              <a:rPr lang="zh-CN" altLang="en-US" sz="2000" b="1" kern="0" dirty="0">
                <a:latin typeface="Arial" panose="020B0604020202020204"/>
                <a:ea typeface="黑体" panose="02010609060101010101" pitchFamily="49" charset="-122"/>
              </a:rPr>
              <a:t>头文件中用宏定义方式统一了使用的串口号（</a:t>
            </a:r>
            <a:r>
              <a:rPr lang="en-US" altLang="zh-CN" sz="2000" b="1" kern="0" dirty="0">
                <a:latin typeface="Arial" panose="020B0604020202020204"/>
                <a:ea typeface="黑体" panose="02010609060101010101" pitchFamily="49" charset="-122"/>
              </a:rPr>
              <a:t>UART_0</a:t>
            </a: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UART_1</a:t>
            </a:r>
            <a:r>
              <a:rPr lang="zh-CN" altLang="en-US" sz="2000" b="1" kern="0" dirty="0">
                <a:latin typeface="Arial" panose="020B0604020202020204"/>
                <a:ea typeface="黑体" panose="02010609060101010101" pitchFamily="49" charset="-122"/>
              </a:rPr>
              <a:t>、</a:t>
            </a:r>
            <a:r>
              <a:rPr lang="en-US" altLang="zh-CN" sz="2200" b="1" kern="0" dirty="0">
                <a:latin typeface="Arial" panose="020B0604020202020204"/>
                <a:ea typeface="黑体" panose="02010609060101010101" pitchFamily="49" charset="-122"/>
              </a:rPr>
              <a:t>UART_2</a:t>
            </a:r>
            <a:r>
              <a:rPr lang="zh-CN" altLang="en-US" sz="2200" b="1" kern="0" dirty="0">
                <a:latin typeface="Arial" panose="020B0604020202020204"/>
                <a:ea typeface="黑体" panose="02010609060101010101" pitchFamily="49" charset="-122"/>
              </a:rPr>
              <a:t>），以及实际使用时它们所在的引脚组。</a:t>
            </a:r>
            <a:endParaRPr sz="2200" b="1" kern="0" dirty="0">
              <a:latin typeface="Arial" panose="020B0604020202020204"/>
              <a:ea typeface="黑体" panose="02010609060101010101" pitchFamily="49" charset="-122"/>
            </a:endParaRPr>
          </a:p>
        </p:txBody>
      </p:sp>
      <p:sp>
        <p:nvSpPr>
          <p:cNvPr id="8" name="矩形 7"/>
          <p:cNvSpPr/>
          <p:nvPr/>
        </p:nvSpPr>
        <p:spPr>
          <a:xfrm>
            <a:off x="1043608" y="260648"/>
            <a:ext cx="712406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6.2  </a:t>
            </a:r>
            <a:r>
              <a:rPr lang="en-US" sz="2800" b="1" dirty="0">
                <a:solidFill>
                  <a:schemeClr val="bg1"/>
                </a:solidFill>
                <a:latin typeface="华文新魏" panose="02010800040101010101" pitchFamily="2" charset="-122"/>
                <a:ea typeface="华文新魏" panose="02010800040101010101" pitchFamily="2" charset="-122"/>
                <a:sym typeface="+mn-ea"/>
              </a:rPr>
              <a:t>KL25/26</a:t>
            </a:r>
            <a:r>
              <a:rPr lang="zh-CN" altLang="en-US" sz="2800" b="1" dirty="0">
                <a:solidFill>
                  <a:schemeClr val="bg1"/>
                </a:solidFill>
                <a:latin typeface="华文新魏" panose="02010800040101010101" pitchFamily="2" charset="-122"/>
                <a:ea typeface="华文新魏" panose="02010800040101010101" pitchFamily="2" charset="-122"/>
                <a:sym typeface="+mn-ea"/>
              </a:rPr>
              <a:t>芯片</a:t>
            </a:r>
            <a:r>
              <a:rPr lang="en-US" sz="2800" b="1" dirty="0">
                <a:solidFill>
                  <a:schemeClr val="bg1"/>
                </a:solidFill>
                <a:latin typeface="华文新魏" panose="02010800040101010101" pitchFamily="2" charset="-122"/>
                <a:ea typeface="华文新魏" panose="02010800040101010101" pitchFamily="2" charset="-122"/>
                <a:sym typeface="+mn-ea"/>
              </a:rPr>
              <a:t>UART</a:t>
            </a:r>
            <a:r>
              <a:rPr lang="zh-CN" altLang="en-US" sz="2800" b="1" dirty="0">
                <a:solidFill>
                  <a:schemeClr val="bg1"/>
                </a:solidFill>
                <a:latin typeface="华文新魏" panose="02010800040101010101" pitchFamily="2" charset="-122"/>
                <a:ea typeface="华文新魏" panose="02010800040101010101" pitchFamily="2" charset="-122"/>
                <a:sym typeface="+mn-ea"/>
              </a:rPr>
              <a:t>驱动构件及使用方法</a:t>
            </a:r>
            <a:endParaRPr sz="28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783868"/>
            <a:ext cx="607127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驱动构件基本要素分析与头文件</a:t>
            </a:r>
          </a:p>
        </p:txBody>
      </p:sp>
      <p:graphicFrame>
        <p:nvGraphicFramePr>
          <p:cNvPr id="3" name="表格 2"/>
          <p:cNvGraphicFramePr>
            <a:graphicFrameLocks noGrp="1"/>
          </p:cNvGraphicFramePr>
          <p:nvPr>
            <p:extLst>
              <p:ext uri="{D42A27DB-BD31-4B8C-83A1-F6EECF244321}">
                <p14:modId xmlns:p14="http://schemas.microsoft.com/office/powerpoint/2010/main" val="2456007021"/>
              </p:ext>
            </p:extLst>
          </p:nvPr>
        </p:nvGraphicFramePr>
        <p:xfrm>
          <a:off x="251520" y="2982079"/>
          <a:ext cx="8496945" cy="3779520"/>
        </p:xfrm>
        <a:graphic>
          <a:graphicData uri="http://schemas.openxmlformats.org/drawingml/2006/table">
            <a:tbl>
              <a:tblPr/>
              <a:tblGrid>
                <a:gridCol w="8496945"/>
              </a:tblGrid>
              <a:tr h="3318952">
                <a:tc>
                  <a:txBody>
                    <a:bodyPr/>
                    <a:lstStyle/>
                    <a:p>
                      <a:pPr indent="266700" algn="l">
                        <a:lnSpc>
                          <a:spcPts val="1200"/>
                        </a:lnSpc>
                        <a:spcAft>
                          <a:spcPts val="0"/>
                        </a:spcAft>
                      </a:pPr>
                      <a:endParaRPr lang="zh-CN" sz="1400" kern="100" dirty="0">
                        <a:effectLst/>
                        <a:latin typeface="Times New Roman"/>
                        <a:ea typeface="宋体"/>
                      </a:endParaRPr>
                    </a:p>
                    <a:p>
                      <a:pPr indent="266700" algn="l">
                        <a:lnSpc>
                          <a:spcPct val="100000"/>
                        </a:lnSpc>
                        <a:spcAft>
                          <a:spcPts val="0"/>
                        </a:spcAft>
                      </a:pPr>
                      <a:r>
                        <a:rPr lang="en-US" sz="1400" kern="100" dirty="0" smtClean="0">
                          <a:effectLst/>
                          <a:latin typeface="Times New Roman"/>
                          <a:ea typeface="+mn-ea"/>
                        </a:rPr>
                        <a:t>#</a:t>
                      </a:r>
                      <a:r>
                        <a:rPr lang="en-US" sz="1400" kern="100" dirty="0" err="1" smtClean="0">
                          <a:effectLst/>
                          <a:latin typeface="Times New Roman"/>
                          <a:ea typeface="+mn-ea"/>
                        </a:rPr>
                        <a:t>ifndef</a:t>
                      </a:r>
                      <a:r>
                        <a:rPr lang="en-US" sz="1400" kern="100" dirty="0" smtClean="0">
                          <a:effectLst/>
                          <a:latin typeface="Times New Roman"/>
                          <a:ea typeface="+mn-ea"/>
                        </a:rPr>
                        <a:t> _UART_H         //</a:t>
                      </a:r>
                      <a:r>
                        <a:rPr lang="zh-CN" altLang="en-US" sz="1400" kern="100" dirty="0" smtClean="0">
                          <a:effectLst/>
                          <a:latin typeface="Times New Roman"/>
                          <a:ea typeface="+mn-ea"/>
                        </a:rPr>
                        <a:t>防止重复定义（ 开头</a:t>
                      </a:r>
                      <a:r>
                        <a:rPr lang="en-US" altLang="zh-CN" sz="1400" kern="100" dirty="0" smtClean="0">
                          <a:effectLst/>
                          <a:latin typeface="Times New Roman"/>
                          <a:ea typeface="+mn-ea"/>
                        </a:rPr>
                        <a:t>)</a:t>
                      </a:r>
                    </a:p>
                    <a:p>
                      <a:pPr indent="266700" algn="l">
                        <a:lnSpc>
                          <a:spcPct val="100000"/>
                        </a:lnSpc>
                        <a:spcAft>
                          <a:spcPts val="0"/>
                        </a:spcAft>
                      </a:pPr>
                      <a:r>
                        <a:rPr lang="en-US" altLang="zh-CN" sz="1400" kern="100" dirty="0" smtClean="0">
                          <a:effectLst/>
                          <a:latin typeface="Times New Roman"/>
                          <a:ea typeface="+mn-ea"/>
                        </a:rPr>
                        <a:t>#</a:t>
                      </a:r>
                      <a:r>
                        <a:rPr lang="en-US" sz="1400" kern="100" dirty="0" smtClean="0">
                          <a:effectLst/>
                          <a:latin typeface="Times New Roman"/>
                          <a:ea typeface="+mn-ea"/>
                        </a:rPr>
                        <a:t>define _UART_H</a:t>
                      </a:r>
                    </a:p>
                    <a:p>
                      <a:pPr indent="266700" algn="l">
                        <a:lnSpc>
                          <a:spcPct val="100000"/>
                        </a:lnSpc>
                        <a:spcAft>
                          <a:spcPts val="0"/>
                        </a:spcAft>
                      </a:pPr>
                      <a:endParaRPr lang="en-US" sz="1400" kern="100" dirty="0" smtClean="0">
                        <a:effectLst/>
                        <a:latin typeface="Times New Roman"/>
                        <a:ea typeface="+mn-ea"/>
                      </a:endParaRPr>
                    </a:p>
                    <a:p>
                      <a:pPr indent="266700" algn="l">
                        <a:lnSpc>
                          <a:spcPct val="100000"/>
                        </a:lnSpc>
                        <a:spcAft>
                          <a:spcPts val="0"/>
                        </a:spcAft>
                      </a:pPr>
                      <a:r>
                        <a:rPr lang="en-US" sz="1400" kern="100" dirty="0" smtClean="0">
                          <a:effectLst/>
                          <a:latin typeface="Times New Roman"/>
                          <a:ea typeface="+mn-ea"/>
                        </a:rPr>
                        <a:t>#include "</a:t>
                      </a:r>
                      <a:r>
                        <a:rPr lang="en-US" sz="1400" kern="100" dirty="0" err="1" smtClean="0">
                          <a:effectLst/>
                          <a:latin typeface="Times New Roman"/>
                          <a:ea typeface="+mn-ea"/>
                        </a:rPr>
                        <a:t>common.h</a:t>
                      </a:r>
                      <a:r>
                        <a:rPr lang="en-US" sz="1400" kern="100" dirty="0" smtClean="0">
                          <a:effectLst/>
                          <a:latin typeface="Times New Roman"/>
                          <a:ea typeface="+mn-ea"/>
                        </a:rPr>
                        <a:t>"    //</a:t>
                      </a:r>
                      <a:r>
                        <a:rPr lang="zh-CN" altLang="en-US" sz="1400" kern="100" dirty="0" smtClean="0">
                          <a:effectLst/>
                          <a:latin typeface="Times New Roman"/>
                          <a:ea typeface="+mn-ea"/>
                        </a:rPr>
                        <a:t>包含公共要素头文件</a:t>
                      </a:r>
                    </a:p>
                    <a:p>
                      <a:pPr indent="266700" algn="l">
                        <a:lnSpc>
                          <a:spcPct val="100000"/>
                        </a:lnSpc>
                        <a:spcAft>
                          <a:spcPts val="0"/>
                        </a:spcAft>
                      </a:pPr>
                      <a:endParaRPr lang="zh-CN" altLang="en-US" sz="1400" kern="100" dirty="0" smtClean="0">
                        <a:effectLst/>
                        <a:latin typeface="Times New Roman"/>
                        <a:ea typeface="+mn-ea"/>
                      </a:endParaRPr>
                    </a:p>
                    <a:p>
                      <a:pPr indent="266700" algn="l">
                        <a:lnSpc>
                          <a:spcPct val="100000"/>
                        </a:lnSpc>
                        <a:spcAft>
                          <a:spcPts val="0"/>
                        </a:spcAft>
                      </a:pPr>
                      <a:r>
                        <a:rPr lang="en-US" altLang="zh-CN" sz="1400" kern="100" dirty="0" smtClean="0">
                          <a:effectLst/>
                          <a:latin typeface="Times New Roman"/>
                          <a:ea typeface="+mn-ea"/>
                        </a:rPr>
                        <a:t>//</a:t>
                      </a:r>
                      <a:r>
                        <a:rPr lang="zh-CN" altLang="en-US" sz="1400" kern="100" dirty="0" smtClean="0">
                          <a:effectLst/>
                          <a:latin typeface="Times New Roman"/>
                          <a:ea typeface="+mn-ea"/>
                        </a:rPr>
                        <a:t>宏定义串口号</a:t>
                      </a:r>
                    </a:p>
                    <a:p>
                      <a:pPr indent="266700" algn="l">
                        <a:lnSpc>
                          <a:spcPct val="100000"/>
                        </a:lnSpc>
                        <a:spcAft>
                          <a:spcPts val="0"/>
                        </a:spcAft>
                      </a:pPr>
                      <a:r>
                        <a:rPr lang="en-US" altLang="zh-CN" sz="1400" kern="100" dirty="0" smtClean="0">
                          <a:effectLst/>
                          <a:latin typeface="Times New Roman"/>
                          <a:ea typeface="+mn-ea"/>
                        </a:rPr>
                        <a:t>#</a:t>
                      </a:r>
                      <a:r>
                        <a:rPr lang="en-US" sz="1400" kern="100" dirty="0" smtClean="0">
                          <a:effectLst/>
                          <a:latin typeface="Times New Roman"/>
                          <a:ea typeface="+mn-ea"/>
                        </a:rPr>
                        <a:t>define UART_0    0</a:t>
                      </a:r>
                    </a:p>
                    <a:p>
                      <a:pPr indent="266700" algn="l">
                        <a:lnSpc>
                          <a:spcPct val="100000"/>
                        </a:lnSpc>
                        <a:spcAft>
                          <a:spcPts val="0"/>
                        </a:spcAft>
                      </a:pPr>
                      <a:r>
                        <a:rPr lang="en-US" sz="1400" kern="100" dirty="0" smtClean="0">
                          <a:effectLst/>
                          <a:latin typeface="Times New Roman"/>
                          <a:ea typeface="+mn-ea"/>
                        </a:rPr>
                        <a:t>#define UART_1    1</a:t>
                      </a:r>
                    </a:p>
                    <a:p>
                      <a:pPr indent="266700" algn="l">
                        <a:lnSpc>
                          <a:spcPct val="100000"/>
                        </a:lnSpc>
                        <a:spcAft>
                          <a:spcPts val="0"/>
                        </a:spcAft>
                      </a:pPr>
                      <a:r>
                        <a:rPr lang="en-US" sz="1400" kern="100" dirty="0" smtClean="0">
                          <a:effectLst/>
                          <a:latin typeface="Times New Roman"/>
                          <a:ea typeface="+mn-ea"/>
                        </a:rPr>
                        <a:t>#define UART_2    2</a:t>
                      </a:r>
                    </a:p>
                    <a:p>
                      <a:pPr indent="266700" algn="l">
                        <a:lnSpc>
                          <a:spcPct val="100000"/>
                        </a:lnSpc>
                        <a:spcAft>
                          <a:spcPts val="0"/>
                        </a:spcAft>
                      </a:pPr>
                      <a:r>
                        <a:rPr lang="en-US" sz="1400" kern="100" dirty="0" smtClean="0">
                          <a:effectLst/>
                          <a:latin typeface="Times New Roman"/>
                          <a:ea typeface="+mn-ea"/>
                        </a:rPr>
                        <a:t>//</a:t>
                      </a:r>
                      <a:r>
                        <a:rPr lang="zh-CN" altLang="en-US" sz="1400" kern="100" dirty="0" smtClean="0">
                          <a:effectLst/>
                          <a:latin typeface="Times New Roman"/>
                          <a:ea typeface="+mn-ea"/>
                        </a:rPr>
                        <a:t>配置</a:t>
                      </a:r>
                      <a:r>
                        <a:rPr lang="en-US" sz="1400" kern="100" dirty="0" err="1" smtClean="0">
                          <a:effectLst/>
                          <a:latin typeface="Times New Roman"/>
                          <a:ea typeface="+mn-ea"/>
                        </a:rPr>
                        <a:t>UARTx</a:t>
                      </a:r>
                      <a:r>
                        <a:rPr lang="zh-CN" altLang="en-US" sz="1400" kern="100" dirty="0" smtClean="0">
                          <a:effectLst/>
                          <a:latin typeface="Times New Roman"/>
                          <a:ea typeface="+mn-ea"/>
                        </a:rPr>
                        <a:t>使用的引脚组</a:t>
                      </a:r>
                    </a:p>
                    <a:p>
                      <a:pPr indent="266700" algn="l">
                        <a:lnSpc>
                          <a:spcPct val="100000"/>
                        </a:lnSpc>
                        <a:spcAft>
                          <a:spcPts val="0"/>
                        </a:spcAft>
                      </a:pPr>
                      <a:r>
                        <a:rPr lang="en-US" altLang="zh-CN" sz="1400" kern="100" dirty="0" smtClean="0">
                          <a:effectLst/>
                          <a:latin typeface="Times New Roman"/>
                          <a:ea typeface="+mn-ea"/>
                        </a:rPr>
                        <a:t>//</a:t>
                      </a:r>
                      <a:r>
                        <a:rPr lang="en-US" sz="1400" kern="100" dirty="0" smtClean="0">
                          <a:effectLst/>
                          <a:latin typeface="Times New Roman"/>
                          <a:ea typeface="+mn-ea"/>
                        </a:rPr>
                        <a:t>UART_0</a:t>
                      </a:r>
                      <a:r>
                        <a:rPr lang="zh-CN" altLang="en-US" sz="1400" kern="100" dirty="0" smtClean="0">
                          <a:effectLst/>
                          <a:latin typeface="Times New Roman"/>
                          <a:ea typeface="+mn-ea"/>
                        </a:rPr>
                        <a:t>的引脚组配置：</a:t>
                      </a:r>
                      <a:r>
                        <a:rPr lang="en-US" altLang="zh-CN" sz="1400" kern="100" dirty="0" smtClean="0">
                          <a:effectLst/>
                          <a:latin typeface="Times New Roman"/>
                          <a:ea typeface="+mn-ea"/>
                        </a:rPr>
                        <a:t>0:</a:t>
                      </a:r>
                      <a:r>
                        <a:rPr lang="en-US" sz="1400" kern="100" dirty="0" smtClean="0">
                          <a:effectLst/>
                          <a:latin typeface="Times New Roman"/>
                          <a:ea typeface="+mn-ea"/>
                        </a:rPr>
                        <a:t>PTE20~21, 1:PTA1~2, 2:PTA14~15, 3:PTB16~17, 4:PTD6~7</a:t>
                      </a:r>
                    </a:p>
                    <a:p>
                      <a:pPr indent="266700" algn="l">
                        <a:lnSpc>
                          <a:spcPct val="100000"/>
                        </a:lnSpc>
                        <a:spcAft>
                          <a:spcPts val="0"/>
                        </a:spcAft>
                      </a:pPr>
                      <a:r>
                        <a:rPr lang="en-US" sz="1400" kern="100" dirty="0" smtClean="0">
                          <a:effectLst/>
                          <a:latin typeface="Times New Roman"/>
                          <a:ea typeface="+mn-ea"/>
                        </a:rPr>
                        <a:t>#define UART_0_GROUP    2</a:t>
                      </a:r>
                    </a:p>
                    <a:p>
                      <a:pPr indent="266700" algn="l">
                        <a:lnSpc>
                          <a:spcPct val="100000"/>
                        </a:lnSpc>
                        <a:spcAft>
                          <a:spcPts val="0"/>
                        </a:spcAft>
                      </a:pPr>
                      <a:r>
                        <a:rPr lang="en-US" sz="1400" kern="100" dirty="0" smtClean="0">
                          <a:effectLst/>
                          <a:latin typeface="Times New Roman"/>
                          <a:ea typeface="+mn-ea"/>
                        </a:rPr>
                        <a:t>//UART_1</a:t>
                      </a:r>
                      <a:r>
                        <a:rPr lang="zh-CN" altLang="en-US" sz="1400" kern="100" dirty="0" smtClean="0">
                          <a:effectLst/>
                          <a:latin typeface="Times New Roman"/>
                          <a:ea typeface="+mn-ea"/>
                        </a:rPr>
                        <a:t>的引脚组配置：</a:t>
                      </a:r>
                      <a:r>
                        <a:rPr lang="en-US" altLang="zh-CN" sz="1400" kern="100" dirty="0" smtClean="0">
                          <a:effectLst/>
                          <a:latin typeface="Times New Roman"/>
                          <a:ea typeface="+mn-ea"/>
                        </a:rPr>
                        <a:t>0:</a:t>
                      </a:r>
                      <a:r>
                        <a:rPr lang="en-US" sz="1400" kern="100" dirty="0" smtClean="0">
                          <a:effectLst/>
                          <a:latin typeface="Times New Roman"/>
                          <a:ea typeface="+mn-ea"/>
                        </a:rPr>
                        <a:t>PTE0~1, 1:PTA18~19, 2:PTC3~4</a:t>
                      </a:r>
                    </a:p>
                    <a:p>
                      <a:pPr indent="266700" algn="l">
                        <a:lnSpc>
                          <a:spcPct val="100000"/>
                        </a:lnSpc>
                        <a:spcAft>
                          <a:spcPts val="0"/>
                        </a:spcAft>
                      </a:pPr>
                      <a:r>
                        <a:rPr lang="en-US" sz="1400" kern="100" dirty="0" smtClean="0">
                          <a:effectLst/>
                          <a:latin typeface="Times New Roman"/>
                          <a:ea typeface="+mn-ea"/>
                        </a:rPr>
                        <a:t>#define UART_1_GROUP    0</a:t>
                      </a:r>
                    </a:p>
                    <a:p>
                      <a:pPr indent="266700" algn="l">
                        <a:lnSpc>
                          <a:spcPct val="100000"/>
                        </a:lnSpc>
                        <a:spcAft>
                          <a:spcPts val="0"/>
                        </a:spcAft>
                      </a:pPr>
                      <a:r>
                        <a:rPr lang="en-US" sz="1400" kern="100" dirty="0" smtClean="0">
                          <a:effectLst/>
                          <a:latin typeface="Times New Roman"/>
                          <a:ea typeface="+mn-ea"/>
                        </a:rPr>
                        <a:t>//UART_2</a:t>
                      </a:r>
                      <a:r>
                        <a:rPr lang="zh-CN" altLang="en-US" sz="1400" kern="100" dirty="0" smtClean="0">
                          <a:effectLst/>
                          <a:latin typeface="Times New Roman"/>
                          <a:ea typeface="+mn-ea"/>
                        </a:rPr>
                        <a:t>的引脚组配置：</a:t>
                      </a:r>
                      <a:r>
                        <a:rPr lang="en-US" altLang="zh-CN" sz="1400" kern="100" dirty="0" smtClean="0">
                          <a:effectLst/>
                          <a:latin typeface="Times New Roman"/>
                          <a:ea typeface="+mn-ea"/>
                        </a:rPr>
                        <a:t>0:</a:t>
                      </a:r>
                      <a:r>
                        <a:rPr lang="en-US" sz="1400" kern="100" dirty="0" smtClean="0">
                          <a:effectLst/>
                          <a:latin typeface="Times New Roman"/>
                          <a:ea typeface="+mn-ea"/>
                        </a:rPr>
                        <a:t>PTE22~23, 1:PTD2~3, 2:PTD4~5</a:t>
                      </a:r>
                    </a:p>
                    <a:p>
                      <a:pPr indent="266700" algn="l">
                        <a:lnSpc>
                          <a:spcPct val="100000"/>
                        </a:lnSpc>
                        <a:spcAft>
                          <a:spcPts val="0"/>
                        </a:spcAft>
                      </a:pPr>
                      <a:r>
                        <a:rPr lang="en-US" sz="1400" kern="100" dirty="0" smtClean="0">
                          <a:effectLst/>
                          <a:latin typeface="Times New Roman"/>
                          <a:ea typeface="+mn-ea"/>
                        </a:rPr>
                        <a:t>#define UART_2_GROUP    0</a:t>
                      </a:r>
                    </a:p>
                    <a:p>
                      <a:pPr indent="266700" algn="l">
                        <a:lnSpc>
                          <a:spcPct val="100000"/>
                        </a:lnSpc>
                        <a:spcAft>
                          <a:spcPts val="0"/>
                        </a:spcAft>
                      </a:pPr>
                      <a:r>
                        <a:rPr lang="en-US" altLang="zh-CN" sz="1400" b="1" kern="100" dirty="0" smtClean="0">
                          <a:effectLst/>
                          <a:latin typeface="Times New Roman"/>
                          <a:ea typeface="+mn-ea"/>
                        </a:rPr>
                        <a:t>…………</a:t>
                      </a:r>
                      <a:endParaRPr lang="en-US" sz="1400" b="1" kern="100" dirty="0">
                        <a:effectLst/>
                        <a:latin typeface="Times New Roman"/>
                        <a:ea typeface="+mn-ea"/>
                      </a:endParaRPr>
                    </a:p>
                  </a:txBody>
                  <a:tcPr marL="68163" marR="16655" marT="0" marB="0">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1250932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16</a:t>
            </a:fld>
            <a:endParaRPr lang="en-US" altLang="zh-CN"/>
          </a:p>
        </p:txBody>
      </p:sp>
      <p:sp>
        <p:nvSpPr>
          <p:cNvPr id="4" name="矩形 3"/>
          <p:cNvSpPr/>
          <p:nvPr/>
        </p:nvSpPr>
        <p:spPr>
          <a:xfrm>
            <a:off x="84658" y="1243747"/>
            <a:ext cx="8879829" cy="3444020"/>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a:latin typeface="Arial" panose="020B0604020202020204"/>
                <a:ea typeface="黑体" panose="02010609060101010101" pitchFamily="49" charset="-122"/>
              </a:rPr>
              <a:t>串口具有</a:t>
            </a:r>
            <a:r>
              <a:rPr lang="zh-CN" altLang="en-US" sz="2200" b="1" kern="0" dirty="0">
                <a:solidFill>
                  <a:srgbClr val="000099"/>
                </a:solidFill>
                <a:latin typeface="Arial" panose="020B0604020202020204"/>
                <a:ea typeface="黑体" panose="02010609060101010101" pitchFamily="49" charset="-122"/>
              </a:rPr>
              <a:t>初始化</a:t>
            </a:r>
            <a:r>
              <a:rPr lang="zh-CN" altLang="en-US" sz="2200" b="1" kern="0" dirty="0">
                <a:latin typeface="Arial" panose="020B0604020202020204"/>
                <a:ea typeface="黑体" panose="02010609060101010101" pitchFamily="49" charset="-122"/>
              </a:rPr>
              <a:t>、</a:t>
            </a:r>
            <a:r>
              <a:rPr lang="zh-CN" altLang="en-US" sz="2200" b="1" kern="0" dirty="0">
                <a:solidFill>
                  <a:srgbClr val="000099"/>
                </a:solidFill>
                <a:latin typeface="Arial" panose="020B0604020202020204"/>
                <a:ea typeface="黑体" panose="02010609060101010101" pitchFamily="49" charset="-122"/>
              </a:rPr>
              <a:t>发送</a:t>
            </a:r>
            <a:r>
              <a:rPr lang="zh-CN" altLang="en-US" sz="2200" b="1" kern="0" dirty="0">
                <a:latin typeface="Arial" panose="020B0604020202020204"/>
                <a:ea typeface="黑体" panose="02010609060101010101" pitchFamily="49" charset="-122"/>
              </a:rPr>
              <a:t>和</a:t>
            </a:r>
            <a:r>
              <a:rPr lang="zh-CN" altLang="en-US" sz="2200" b="1" kern="0" dirty="0">
                <a:solidFill>
                  <a:srgbClr val="000099"/>
                </a:solidFill>
                <a:latin typeface="Arial" panose="020B0604020202020204"/>
                <a:ea typeface="黑体" panose="02010609060101010101" pitchFamily="49" charset="-122"/>
              </a:rPr>
              <a:t>接收</a:t>
            </a:r>
            <a:r>
              <a:rPr lang="zh-CN" altLang="en-US" sz="2200" b="1" kern="0" dirty="0">
                <a:latin typeface="Arial" panose="020B0604020202020204"/>
                <a:ea typeface="黑体" panose="02010609060101010101" pitchFamily="49" charset="-122"/>
              </a:rPr>
              <a:t>三种基本操作</a:t>
            </a:r>
            <a:r>
              <a:rPr lang="zh-CN" altLang="en-US" sz="2200" b="1" kern="0" dirty="0" smtClean="0">
                <a:latin typeface="Arial" panose="020B0604020202020204"/>
                <a:ea typeface="黑体" panose="02010609060101010101" pitchFamily="49" charset="-122"/>
              </a:rPr>
              <a:t>。串口初始化时首先</a:t>
            </a:r>
            <a:r>
              <a:rPr lang="zh-CN" altLang="en-US" sz="2200" b="1" kern="0" dirty="0">
                <a:latin typeface="Arial" panose="020B0604020202020204"/>
                <a:ea typeface="黑体" panose="02010609060101010101" pitchFamily="49" charset="-122"/>
              </a:rPr>
              <a:t>必须确定使用哪个</a:t>
            </a:r>
            <a:r>
              <a:rPr lang="zh-CN" altLang="en-US" sz="2200" b="1" kern="0" dirty="0">
                <a:solidFill>
                  <a:srgbClr val="000099"/>
                </a:solidFill>
                <a:latin typeface="Arial" panose="020B0604020202020204"/>
                <a:ea typeface="黑体" panose="02010609060101010101" pitchFamily="49" charset="-122"/>
              </a:rPr>
              <a:t>串口</a:t>
            </a:r>
            <a:r>
              <a:rPr lang="zh-CN" altLang="en-US" sz="2200" b="1" kern="0" dirty="0">
                <a:latin typeface="Arial" panose="020B0604020202020204"/>
                <a:ea typeface="黑体" panose="02010609060101010101" pitchFamily="49" charset="-122"/>
              </a:rPr>
              <a:t>；其次必须确定使用什么</a:t>
            </a:r>
            <a:r>
              <a:rPr lang="zh-CN" altLang="en-US" sz="2200" b="1" kern="0" dirty="0">
                <a:solidFill>
                  <a:srgbClr val="000099"/>
                </a:solidFill>
                <a:latin typeface="Arial" panose="020B0604020202020204"/>
                <a:ea typeface="黑体" panose="02010609060101010101" pitchFamily="49" charset="-122"/>
              </a:rPr>
              <a:t>速度</a:t>
            </a:r>
            <a:r>
              <a:rPr lang="zh-CN" altLang="en-US" sz="2200" b="1" kern="0" dirty="0">
                <a:latin typeface="Arial" panose="020B0604020202020204"/>
                <a:ea typeface="黑体" panose="02010609060101010101" pitchFamily="49" charset="-122"/>
              </a:rPr>
              <a:t>收发，这样，串口初始化函数就两个参数：</a:t>
            </a:r>
            <a:r>
              <a:rPr lang="zh-CN" altLang="en-US" sz="2200" b="1" kern="0" dirty="0">
                <a:solidFill>
                  <a:srgbClr val="000099"/>
                </a:solidFill>
                <a:latin typeface="Arial" panose="020B0604020202020204"/>
                <a:ea typeface="黑体" panose="02010609060101010101" pitchFamily="49" charset="-122"/>
              </a:rPr>
              <a:t>串口号</a:t>
            </a:r>
            <a:r>
              <a:rPr lang="zh-CN" altLang="en-US" sz="2200" b="1" kern="0" dirty="0">
                <a:latin typeface="Arial" panose="020B0604020202020204"/>
                <a:ea typeface="黑体" panose="02010609060101010101" pitchFamily="49" charset="-122"/>
              </a:rPr>
              <a:t>与</a:t>
            </a:r>
            <a:r>
              <a:rPr lang="zh-CN" altLang="en-US" sz="2200" b="1" kern="0" dirty="0">
                <a:solidFill>
                  <a:srgbClr val="000099"/>
                </a:solidFill>
                <a:latin typeface="Arial" panose="020B0604020202020204"/>
                <a:ea typeface="黑体" panose="02010609060101010101" pitchFamily="49" charset="-122"/>
              </a:rPr>
              <a:t>波特率</a:t>
            </a:r>
            <a:r>
              <a:rPr lang="zh-CN" altLang="en-US" sz="2200" b="1" kern="0" dirty="0" smtClean="0">
                <a:latin typeface="Arial" panose="020B0604020202020204"/>
                <a:ea typeface="黑体" panose="02010609060101010101" pitchFamily="49" charset="-122"/>
              </a:rPr>
              <a:t>。</a:t>
            </a:r>
            <a:endParaRPr lang="en-US" altLang="zh-CN" sz="2200" b="1" kern="0" dirty="0" smtClean="0">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smtClean="0">
                <a:latin typeface="Arial" panose="020B0604020202020204"/>
                <a:ea typeface="黑体" panose="02010609060101010101" pitchFamily="49" charset="-122"/>
              </a:rPr>
              <a:t>由于</a:t>
            </a:r>
            <a:r>
              <a:rPr lang="en-US" altLang="zh-CN" sz="2200" b="1" kern="0" dirty="0" smtClean="0">
                <a:latin typeface="Arial" panose="020B0604020202020204"/>
                <a:ea typeface="黑体" panose="02010609060101010101" pitchFamily="49" charset="-122"/>
              </a:rPr>
              <a:t>KL</a:t>
            </a:r>
            <a:r>
              <a:rPr lang="zh-CN" altLang="en-US" sz="2200" b="1" kern="0" dirty="0">
                <a:latin typeface="Arial" panose="020B0604020202020204"/>
                <a:ea typeface="黑体" panose="02010609060101010101" pitchFamily="49" charset="-122"/>
              </a:rPr>
              <a:t>系列</a:t>
            </a:r>
            <a:r>
              <a:rPr lang="en-US" altLang="zh-CN" sz="2200" b="1" kern="0" dirty="0">
                <a:latin typeface="Arial" panose="020B0604020202020204"/>
                <a:ea typeface="黑体" panose="02010609060101010101" pitchFamily="49" charset="-122"/>
              </a:rPr>
              <a:t>MCU</a:t>
            </a:r>
            <a:r>
              <a:rPr lang="zh-CN" altLang="en-US" sz="2200" b="1" kern="0" dirty="0">
                <a:latin typeface="Arial" panose="020B0604020202020204"/>
                <a:ea typeface="黑体" panose="02010609060101010101" pitchFamily="49" charset="-122"/>
              </a:rPr>
              <a:t>的一个串口，可以在不同引脚组上，实际应用中使用哪个引脚组，应该是在应用开发板硬件设计阶段就确定的</a:t>
            </a:r>
            <a:r>
              <a:rPr lang="zh-CN" altLang="en-US" sz="2200" b="1" kern="0" dirty="0" smtClean="0">
                <a:latin typeface="Arial" panose="020B0604020202020204"/>
                <a:ea typeface="黑体" panose="02010609060101010101" pitchFamily="49" charset="-122"/>
              </a:rPr>
              <a:t>，可</a:t>
            </a:r>
            <a:r>
              <a:rPr lang="zh-CN" altLang="en-US" sz="2200" b="1" kern="0" dirty="0">
                <a:latin typeface="Arial" panose="020B0604020202020204"/>
                <a:ea typeface="黑体" panose="02010609060101010101" pitchFamily="49" charset="-122"/>
              </a:rPr>
              <a:t>在</a:t>
            </a:r>
            <a:r>
              <a:rPr lang="zh-CN" altLang="en-US" sz="2200" b="1" kern="0" dirty="0">
                <a:solidFill>
                  <a:srgbClr val="000099"/>
                </a:solidFill>
                <a:latin typeface="Arial" panose="020B0604020202020204"/>
                <a:ea typeface="黑体" panose="02010609060101010101" pitchFamily="49" charset="-122"/>
              </a:rPr>
              <a:t>头文件</a:t>
            </a:r>
            <a:r>
              <a:rPr lang="zh-CN" altLang="en-US" sz="2200" b="1" kern="0" dirty="0">
                <a:latin typeface="Arial" panose="020B0604020202020204"/>
                <a:ea typeface="黑体" panose="02010609060101010101" pitchFamily="49" charset="-122"/>
              </a:rPr>
              <a:t>中使用“宏”进行定义，确定使用的引脚组。</a:t>
            </a: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a:latin typeface="Arial" panose="020B0604020202020204"/>
                <a:ea typeface="黑体" panose="02010609060101010101" pitchFamily="49" charset="-122"/>
              </a:rPr>
              <a:t>从知识要素角度，进一步分析串口驱动构件的基本函数，还应当包含</a:t>
            </a:r>
            <a:r>
              <a:rPr lang="zh-CN" altLang="en-US" sz="2200" b="1" kern="0" dirty="0">
                <a:solidFill>
                  <a:srgbClr val="000099"/>
                </a:solidFill>
                <a:latin typeface="Arial" panose="020B0604020202020204"/>
                <a:ea typeface="黑体" panose="02010609060101010101" pitchFamily="49" charset="-122"/>
              </a:rPr>
              <a:t>发送单个多个字节</a:t>
            </a:r>
            <a:r>
              <a:rPr lang="zh-CN" altLang="en-US" sz="2200" b="1" kern="0" dirty="0">
                <a:latin typeface="Arial" panose="020B0604020202020204"/>
                <a:ea typeface="黑体" panose="02010609060101010101" pitchFamily="49" charset="-122"/>
              </a:rPr>
              <a:t>、</a:t>
            </a:r>
            <a:r>
              <a:rPr lang="zh-CN" altLang="en-US" sz="2200" b="1" kern="0" dirty="0">
                <a:solidFill>
                  <a:srgbClr val="000099"/>
                </a:solidFill>
                <a:latin typeface="Arial" panose="020B0604020202020204"/>
                <a:ea typeface="黑体" panose="02010609060101010101" pitchFamily="49" charset="-122"/>
              </a:rPr>
              <a:t>接收单个多个字节</a:t>
            </a:r>
            <a:r>
              <a:rPr lang="zh-CN" altLang="en-US" sz="2200" b="1" kern="0" dirty="0">
                <a:latin typeface="Arial" panose="020B0604020202020204"/>
                <a:ea typeface="黑体" panose="02010609060101010101" pitchFamily="49" charset="-122"/>
              </a:rPr>
              <a:t>的函数，以及使能及禁止接收中断、获取接收中断状态的函数</a:t>
            </a:r>
            <a:r>
              <a:rPr lang="zh-CN" altLang="en-US" sz="2200" b="1" kern="0" dirty="0" smtClean="0">
                <a:latin typeface="Arial" panose="020B0604020202020204"/>
                <a:ea typeface="黑体" panose="02010609060101010101" pitchFamily="49" charset="-122"/>
              </a:rPr>
              <a:t>。</a:t>
            </a:r>
            <a:endParaRPr lang="zh-CN" altLang="en-US" sz="2200" b="1" kern="0" dirty="0">
              <a:latin typeface="Arial" panose="020B0604020202020204"/>
              <a:ea typeface="黑体" panose="02010609060101010101" pitchFamily="49" charset="-122"/>
            </a:endParaRPr>
          </a:p>
        </p:txBody>
      </p:sp>
      <p:sp>
        <p:nvSpPr>
          <p:cNvPr id="8" name="矩形 7"/>
          <p:cNvSpPr/>
          <p:nvPr/>
        </p:nvSpPr>
        <p:spPr>
          <a:xfrm>
            <a:off x="1043608" y="260648"/>
            <a:ext cx="712406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6.2  </a:t>
            </a:r>
            <a:r>
              <a:rPr lang="en-US" sz="2800" b="1" dirty="0">
                <a:solidFill>
                  <a:schemeClr val="bg1"/>
                </a:solidFill>
                <a:latin typeface="华文新魏" panose="02010800040101010101" pitchFamily="2" charset="-122"/>
                <a:ea typeface="华文新魏" panose="02010800040101010101" pitchFamily="2" charset="-122"/>
                <a:sym typeface="+mn-ea"/>
              </a:rPr>
              <a:t>KL25/26</a:t>
            </a:r>
            <a:r>
              <a:rPr lang="zh-CN" altLang="en-US" sz="2800" b="1" dirty="0">
                <a:solidFill>
                  <a:schemeClr val="bg1"/>
                </a:solidFill>
                <a:latin typeface="华文新魏" panose="02010800040101010101" pitchFamily="2" charset="-122"/>
                <a:ea typeface="华文新魏" panose="02010800040101010101" pitchFamily="2" charset="-122"/>
                <a:sym typeface="+mn-ea"/>
              </a:rPr>
              <a:t>芯片</a:t>
            </a:r>
            <a:r>
              <a:rPr lang="en-US" sz="2800" b="1" dirty="0">
                <a:solidFill>
                  <a:schemeClr val="bg1"/>
                </a:solidFill>
                <a:latin typeface="华文新魏" panose="02010800040101010101" pitchFamily="2" charset="-122"/>
                <a:ea typeface="华文新魏" panose="02010800040101010101" pitchFamily="2" charset="-122"/>
                <a:sym typeface="+mn-ea"/>
              </a:rPr>
              <a:t>UART</a:t>
            </a:r>
            <a:r>
              <a:rPr lang="zh-CN" altLang="en-US" sz="2800" b="1" dirty="0">
                <a:solidFill>
                  <a:schemeClr val="bg1"/>
                </a:solidFill>
                <a:latin typeface="华文新魏" panose="02010800040101010101" pitchFamily="2" charset="-122"/>
                <a:ea typeface="华文新魏" panose="02010800040101010101" pitchFamily="2" charset="-122"/>
                <a:sym typeface="+mn-ea"/>
              </a:rPr>
              <a:t>驱动构件及使用方法</a:t>
            </a:r>
            <a:endParaRPr sz="28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783868"/>
            <a:ext cx="607127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驱动构件基本要素分析与头文件</a:t>
            </a:r>
          </a:p>
        </p:txBody>
      </p:sp>
    </p:spTree>
    <p:extLst>
      <p:ext uri="{BB962C8B-B14F-4D97-AF65-F5344CB8AC3E}">
        <p14:creationId xmlns:p14="http://schemas.microsoft.com/office/powerpoint/2010/main" val="1014739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17</a:t>
            </a:fld>
            <a:endParaRPr lang="en-US" altLang="zh-CN"/>
          </a:p>
        </p:txBody>
      </p:sp>
      <p:sp>
        <p:nvSpPr>
          <p:cNvPr id="4" name="矩形 3"/>
          <p:cNvSpPr/>
          <p:nvPr/>
        </p:nvSpPr>
        <p:spPr>
          <a:xfrm>
            <a:off x="84658" y="1243747"/>
            <a:ext cx="8879829" cy="4154984"/>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a:latin typeface="Arial" panose="020B0604020202020204"/>
                <a:ea typeface="黑体" panose="02010609060101010101" pitchFamily="49" charset="-122"/>
              </a:rPr>
              <a:t>通过以上简明分析，串口驱动构件可封装下列</a:t>
            </a:r>
            <a:r>
              <a:rPr lang="en-US" altLang="zh-CN" sz="2000" b="1" kern="0" dirty="0">
                <a:latin typeface="Arial" panose="020B0604020202020204"/>
                <a:ea typeface="黑体" panose="02010609060101010101" pitchFamily="49" charset="-122"/>
              </a:rPr>
              <a:t>9</a:t>
            </a:r>
            <a:r>
              <a:rPr lang="zh-CN" altLang="en-US" sz="2000" b="1" kern="0" dirty="0">
                <a:latin typeface="Arial" panose="020B0604020202020204"/>
                <a:ea typeface="黑体" panose="02010609060101010101" pitchFamily="49" charset="-122"/>
              </a:rPr>
              <a:t>个基本功能函数。</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）串口初始化：</a:t>
            </a:r>
            <a:r>
              <a:rPr lang="en-US" altLang="zh-CN" sz="2000" b="1" kern="0" dirty="0">
                <a:latin typeface="Arial" panose="020B0604020202020204"/>
                <a:ea typeface="黑体" panose="02010609060101010101" pitchFamily="49" charset="-122"/>
              </a:rPr>
              <a:t>void  </a:t>
            </a:r>
            <a:r>
              <a:rPr lang="en-US" altLang="zh-CN" sz="2000" b="1" kern="0" dirty="0" err="1">
                <a:latin typeface="Arial" panose="020B0604020202020204"/>
                <a:ea typeface="黑体" panose="02010609060101010101" pitchFamily="49" charset="-122"/>
              </a:rPr>
              <a:t>uart_init</a:t>
            </a:r>
            <a:r>
              <a:rPr lang="en-US" altLang="zh-CN" sz="2000" b="1" kern="0" dirty="0">
                <a:latin typeface="Arial" panose="020B0604020202020204"/>
                <a:ea typeface="黑体" panose="02010609060101010101" pitchFamily="49" charset="-122"/>
              </a:rPr>
              <a:t> (uint_8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 uint_32 </a:t>
            </a:r>
            <a:r>
              <a:rPr lang="en-US" altLang="zh-CN" sz="2000" b="1" kern="0" dirty="0" err="1">
                <a:latin typeface="Arial" panose="020B0604020202020204"/>
                <a:ea typeface="黑体" panose="02010609060101010101" pitchFamily="49" charset="-122"/>
              </a:rPr>
              <a:t>baud_rate</a:t>
            </a:r>
            <a:r>
              <a:rPr lang="en-US" altLang="zh-CN" sz="2000" b="1" kern="0" dirty="0">
                <a:latin typeface="Arial" panose="020B0604020202020204"/>
                <a:ea typeface="黑体" panose="02010609060101010101" pitchFamily="49" charset="-122"/>
              </a:rPr>
              <a:t>);</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2</a:t>
            </a:r>
            <a:r>
              <a:rPr lang="zh-CN" altLang="en-US" sz="2000" b="1" kern="0" dirty="0">
                <a:latin typeface="Arial" panose="020B0604020202020204"/>
                <a:ea typeface="黑体" panose="02010609060101010101" pitchFamily="49" charset="-122"/>
              </a:rPr>
              <a:t>）发送单个字节：</a:t>
            </a:r>
            <a:r>
              <a:rPr lang="en-US" altLang="zh-CN" sz="2000" b="1" kern="0" dirty="0">
                <a:latin typeface="Arial" panose="020B0604020202020204"/>
                <a:ea typeface="黑体" panose="02010609060101010101" pitchFamily="49" charset="-122"/>
              </a:rPr>
              <a:t>uint_8  uart_send1(uint_8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 uint_8 </a:t>
            </a:r>
            <a:r>
              <a:rPr lang="en-US" altLang="zh-CN" sz="2000" b="1" kern="0" dirty="0" err="1">
                <a:latin typeface="Arial" panose="020B0604020202020204"/>
                <a:ea typeface="黑体" panose="02010609060101010101" pitchFamily="49" charset="-122"/>
              </a:rPr>
              <a:t>ch</a:t>
            </a:r>
            <a:r>
              <a:rPr lang="en-US" altLang="zh-CN" sz="2000" b="1" kern="0" dirty="0">
                <a:latin typeface="Arial" panose="020B0604020202020204"/>
                <a:ea typeface="黑体" panose="02010609060101010101" pitchFamily="49" charset="-122"/>
              </a:rPr>
              <a:t>);</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3</a:t>
            </a:r>
            <a:r>
              <a:rPr lang="zh-CN" altLang="en-US" sz="2000" b="1" kern="0" dirty="0">
                <a:latin typeface="Arial" panose="020B0604020202020204"/>
                <a:ea typeface="黑体" panose="02010609060101010101" pitchFamily="49" charset="-122"/>
              </a:rPr>
              <a:t>）发送</a:t>
            </a:r>
            <a:r>
              <a:rPr lang="en-US" altLang="zh-CN" sz="2000" b="1" kern="0" dirty="0">
                <a:latin typeface="Arial" panose="020B0604020202020204"/>
                <a:ea typeface="黑体" panose="02010609060101010101" pitchFamily="49" charset="-122"/>
              </a:rPr>
              <a:t>N</a:t>
            </a:r>
            <a:r>
              <a:rPr lang="zh-CN" altLang="en-US" sz="2000" b="1" kern="0" dirty="0">
                <a:latin typeface="Arial" panose="020B0604020202020204"/>
                <a:ea typeface="黑体" panose="02010609060101010101" pitchFamily="49" charset="-122"/>
              </a:rPr>
              <a:t>个字节：</a:t>
            </a:r>
            <a:r>
              <a:rPr lang="en-US" altLang="zh-CN" sz="2000" b="1" kern="0" dirty="0">
                <a:latin typeface="Arial" panose="020B0604020202020204"/>
                <a:ea typeface="黑体" panose="02010609060101010101" pitchFamily="49" charset="-122"/>
              </a:rPr>
              <a:t>uint_8  </a:t>
            </a:r>
            <a:r>
              <a:rPr lang="en-US" altLang="zh-CN" sz="2000" b="1" kern="0" dirty="0" err="1">
                <a:latin typeface="Arial" panose="020B0604020202020204"/>
                <a:ea typeface="黑体" panose="02010609060101010101" pitchFamily="49" charset="-122"/>
              </a:rPr>
              <a:t>uart_sendN</a:t>
            </a:r>
            <a:r>
              <a:rPr lang="en-US" altLang="zh-CN" sz="2000" b="1" kern="0" dirty="0">
                <a:latin typeface="Arial" panose="020B0604020202020204"/>
                <a:ea typeface="黑体" panose="02010609060101010101" pitchFamily="49" charset="-122"/>
              </a:rPr>
              <a:t> (uint_8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 ,uint_16 </a:t>
            </a:r>
            <a:r>
              <a:rPr lang="en-US" altLang="zh-CN" sz="2000" b="1" kern="0" dirty="0" err="1">
                <a:latin typeface="Arial" panose="020B0604020202020204"/>
                <a:ea typeface="黑体" panose="02010609060101010101" pitchFamily="49" charset="-122"/>
              </a:rPr>
              <a:t>len</a:t>
            </a:r>
            <a:r>
              <a:rPr lang="en-US" altLang="zh-CN" sz="2000" b="1" kern="0" dirty="0">
                <a:latin typeface="Arial" panose="020B0604020202020204"/>
                <a:ea typeface="黑体" panose="02010609060101010101" pitchFamily="49" charset="-122"/>
              </a:rPr>
              <a:t> ,uint_8* buff);</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4</a:t>
            </a:r>
            <a:r>
              <a:rPr lang="zh-CN" altLang="en-US" sz="2000" b="1" kern="0" dirty="0">
                <a:latin typeface="Arial" panose="020B0604020202020204"/>
                <a:ea typeface="黑体" panose="02010609060101010101" pitchFamily="49" charset="-122"/>
              </a:rPr>
              <a:t>）发送字符串：</a:t>
            </a:r>
            <a:r>
              <a:rPr lang="en-US" altLang="zh-CN" sz="2000" b="1" kern="0" dirty="0">
                <a:latin typeface="Arial" panose="020B0604020202020204"/>
                <a:ea typeface="黑体" panose="02010609060101010101" pitchFamily="49" charset="-122"/>
              </a:rPr>
              <a:t>uint_8 </a:t>
            </a:r>
            <a:r>
              <a:rPr lang="en-US" altLang="zh-CN" sz="2000" b="1" kern="0" dirty="0" err="1">
                <a:latin typeface="Arial" panose="020B0604020202020204"/>
                <a:ea typeface="黑体" panose="02010609060101010101" pitchFamily="49" charset="-122"/>
              </a:rPr>
              <a:t>uart_send_string</a:t>
            </a:r>
            <a:r>
              <a:rPr lang="en-US" altLang="zh-CN" sz="2000" b="1" kern="0" dirty="0">
                <a:latin typeface="Arial" panose="020B0604020202020204"/>
                <a:ea typeface="黑体" panose="02010609060101010101" pitchFamily="49" charset="-122"/>
              </a:rPr>
              <a:t>(uint_8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 void *buff);</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5</a:t>
            </a:r>
            <a:r>
              <a:rPr lang="zh-CN" altLang="en-US" sz="2000" b="1" kern="0" dirty="0">
                <a:latin typeface="Arial" panose="020B0604020202020204"/>
                <a:ea typeface="黑体" panose="02010609060101010101" pitchFamily="49" charset="-122"/>
              </a:rPr>
              <a:t>）接收单个字节：</a:t>
            </a:r>
            <a:r>
              <a:rPr lang="en-US" altLang="zh-CN" sz="2000" b="1" kern="0" dirty="0">
                <a:latin typeface="Arial" panose="020B0604020202020204"/>
                <a:ea typeface="黑体" panose="02010609060101010101" pitchFamily="49" charset="-122"/>
              </a:rPr>
              <a:t>uint_8 uart_re1 (uint_8 uartNo,uint_8 *</a:t>
            </a:r>
            <a:r>
              <a:rPr lang="en-US" altLang="zh-CN" sz="2000" b="1" kern="0" dirty="0" err="1">
                <a:latin typeface="Arial" panose="020B0604020202020204"/>
                <a:ea typeface="黑体" panose="02010609060101010101" pitchFamily="49" charset="-122"/>
              </a:rPr>
              <a:t>fp</a:t>
            </a:r>
            <a:r>
              <a:rPr lang="en-US" altLang="zh-CN" sz="2000" b="1" kern="0" dirty="0">
                <a:latin typeface="Arial" panose="020B0604020202020204"/>
                <a:ea typeface="黑体" panose="02010609060101010101" pitchFamily="49" charset="-122"/>
              </a:rPr>
              <a:t>);</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6</a:t>
            </a:r>
            <a:r>
              <a:rPr lang="zh-CN" altLang="en-US" sz="2000" b="1" kern="0" dirty="0">
                <a:latin typeface="Arial" panose="020B0604020202020204"/>
                <a:ea typeface="黑体" panose="02010609060101010101" pitchFamily="49" charset="-122"/>
              </a:rPr>
              <a:t>）接收</a:t>
            </a:r>
            <a:r>
              <a:rPr lang="en-US" altLang="zh-CN" sz="2000" b="1" kern="0" dirty="0">
                <a:latin typeface="Arial" panose="020B0604020202020204"/>
                <a:ea typeface="黑体" panose="02010609060101010101" pitchFamily="49" charset="-122"/>
              </a:rPr>
              <a:t>N</a:t>
            </a:r>
            <a:r>
              <a:rPr lang="zh-CN" altLang="en-US" sz="2000" b="1" kern="0" dirty="0">
                <a:latin typeface="Arial" panose="020B0604020202020204"/>
                <a:ea typeface="黑体" panose="02010609060101010101" pitchFamily="49" charset="-122"/>
              </a:rPr>
              <a:t>个字节：</a:t>
            </a:r>
            <a:r>
              <a:rPr lang="en-US" altLang="zh-CN" sz="2000" b="1" kern="0" dirty="0">
                <a:latin typeface="Arial" panose="020B0604020202020204"/>
                <a:ea typeface="黑体" panose="02010609060101010101" pitchFamily="49" charset="-122"/>
              </a:rPr>
              <a:t>uint_8 </a:t>
            </a:r>
            <a:r>
              <a:rPr lang="en-US" altLang="zh-CN" sz="2000" b="1" kern="0" dirty="0" err="1">
                <a:latin typeface="Arial" panose="020B0604020202020204"/>
                <a:ea typeface="黑体" panose="02010609060101010101" pitchFamily="49" charset="-122"/>
              </a:rPr>
              <a:t>uart_reN</a:t>
            </a:r>
            <a:r>
              <a:rPr lang="en-US" altLang="zh-CN" sz="2000" b="1" kern="0" dirty="0">
                <a:latin typeface="Arial" panose="020B0604020202020204"/>
                <a:ea typeface="黑体" panose="02010609060101010101" pitchFamily="49" charset="-122"/>
              </a:rPr>
              <a:t> (uint_8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 ,uint_16 </a:t>
            </a:r>
            <a:r>
              <a:rPr lang="en-US" altLang="zh-CN" sz="2000" b="1" kern="0" dirty="0" err="1">
                <a:latin typeface="Arial" panose="020B0604020202020204"/>
                <a:ea typeface="黑体" panose="02010609060101010101" pitchFamily="49" charset="-122"/>
              </a:rPr>
              <a:t>len</a:t>
            </a:r>
            <a:r>
              <a:rPr lang="en-US" altLang="zh-CN" sz="2000" b="1" kern="0" dirty="0">
                <a:latin typeface="Arial" panose="020B0604020202020204"/>
                <a:ea typeface="黑体" panose="02010609060101010101" pitchFamily="49" charset="-122"/>
              </a:rPr>
              <a:t> ,uint_8* buff);</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7</a:t>
            </a:r>
            <a:r>
              <a:rPr lang="zh-CN" altLang="en-US" sz="2000" b="1" kern="0" dirty="0">
                <a:latin typeface="Arial" panose="020B0604020202020204"/>
                <a:ea typeface="黑体" panose="02010609060101010101" pitchFamily="49" charset="-122"/>
              </a:rPr>
              <a:t>）使能串口接收中断：</a:t>
            </a:r>
            <a:r>
              <a:rPr lang="en-US" altLang="zh-CN" sz="2000" b="1" kern="0" dirty="0" err="1">
                <a:latin typeface="Arial" panose="020B0604020202020204"/>
                <a:ea typeface="黑体" panose="02010609060101010101" pitchFamily="49" charset="-122"/>
              </a:rPr>
              <a:t>uart_enable_re_int</a:t>
            </a:r>
            <a:r>
              <a:rPr lang="en-US" altLang="zh-CN" sz="2000" b="1" kern="0" dirty="0">
                <a:latin typeface="Arial" panose="020B0604020202020204"/>
                <a:ea typeface="黑体" panose="02010609060101010101" pitchFamily="49" charset="-122"/>
              </a:rPr>
              <a:t>(uint_8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8</a:t>
            </a:r>
            <a:r>
              <a:rPr lang="zh-CN" altLang="en-US" sz="2000" b="1" kern="0" dirty="0">
                <a:latin typeface="Arial" panose="020B0604020202020204"/>
                <a:ea typeface="黑体" panose="02010609060101010101" pitchFamily="49" charset="-122"/>
              </a:rPr>
              <a:t>）禁止串口接收中断：</a:t>
            </a:r>
            <a:r>
              <a:rPr lang="en-US" altLang="zh-CN" sz="2000" b="1" kern="0" dirty="0" err="1">
                <a:latin typeface="Arial" panose="020B0604020202020204"/>
                <a:ea typeface="黑体" panose="02010609060101010101" pitchFamily="49" charset="-122"/>
              </a:rPr>
              <a:t>uart_disable_re_int</a:t>
            </a:r>
            <a:r>
              <a:rPr lang="en-US" altLang="zh-CN" sz="2000" b="1" kern="0" dirty="0">
                <a:latin typeface="Arial" panose="020B0604020202020204"/>
                <a:ea typeface="黑体" panose="02010609060101010101" pitchFamily="49" charset="-122"/>
              </a:rPr>
              <a:t>(uint_8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9</a:t>
            </a:r>
            <a:r>
              <a:rPr lang="zh-CN" altLang="en-US" sz="2000" b="1" kern="0" dirty="0">
                <a:latin typeface="Arial" panose="020B0604020202020204"/>
                <a:ea typeface="黑体" panose="02010609060101010101" pitchFamily="49" charset="-122"/>
              </a:rPr>
              <a:t>）获取接收中断状态：</a:t>
            </a:r>
            <a:r>
              <a:rPr lang="en-US" altLang="zh-CN" sz="2000" b="1" kern="0" dirty="0" err="1">
                <a:latin typeface="Arial" panose="020B0604020202020204"/>
                <a:ea typeface="黑体" panose="02010609060101010101" pitchFamily="49" charset="-122"/>
              </a:rPr>
              <a:t>uart_get_re_int</a:t>
            </a:r>
            <a:r>
              <a:rPr lang="en-US" altLang="zh-CN" sz="2000" b="1" kern="0" dirty="0">
                <a:latin typeface="Arial" panose="020B0604020202020204"/>
                <a:ea typeface="黑体" panose="02010609060101010101" pitchFamily="49" charset="-122"/>
              </a:rPr>
              <a:t>(uint_8 </a:t>
            </a:r>
            <a:r>
              <a:rPr lang="en-US" altLang="zh-CN" sz="2000" b="1" kern="0" dirty="0" err="1">
                <a:latin typeface="Arial" panose="020B0604020202020204"/>
                <a:ea typeface="黑体" panose="02010609060101010101" pitchFamily="49" charset="-122"/>
              </a:rPr>
              <a:t>uartNo</a:t>
            </a:r>
            <a:r>
              <a:rPr lang="en-US" altLang="zh-CN" sz="2000" b="1" kern="0" dirty="0">
                <a:latin typeface="Arial" panose="020B0604020202020204"/>
                <a:ea typeface="黑体" panose="02010609060101010101" pitchFamily="49" charset="-122"/>
              </a:rPr>
              <a:t>)</a:t>
            </a:r>
            <a:r>
              <a:rPr lang="zh-CN" altLang="en-US" sz="2000" b="1" kern="0" dirty="0">
                <a:latin typeface="Arial" panose="020B0604020202020204"/>
                <a:ea typeface="黑体" panose="02010609060101010101" pitchFamily="49" charset="-122"/>
              </a:rPr>
              <a:t>。</a:t>
            </a:r>
          </a:p>
        </p:txBody>
      </p:sp>
      <p:sp>
        <p:nvSpPr>
          <p:cNvPr id="8" name="矩形 7"/>
          <p:cNvSpPr/>
          <p:nvPr/>
        </p:nvSpPr>
        <p:spPr>
          <a:xfrm>
            <a:off x="1043608" y="260648"/>
            <a:ext cx="712406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6.2  </a:t>
            </a:r>
            <a:r>
              <a:rPr lang="en-US" sz="2800" b="1" dirty="0">
                <a:solidFill>
                  <a:schemeClr val="bg1"/>
                </a:solidFill>
                <a:latin typeface="华文新魏" panose="02010800040101010101" pitchFamily="2" charset="-122"/>
                <a:ea typeface="华文新魏" panose="02010800040101010101" pitchFamily="2" charset="-122"/>
                <a:sym typeface="+mn-ea"/>
              </a:rPr>
              <a:t>KL25/26</a:t>
            </a:r>
            <a:r>
              <a:rPr lang="zh-CN" altLang="en-US" sz="2800" b="1" dirty="0">
                <a:solidFill>
                  <a:schemeClr val="bg1"/>
                </a:solidFill>
                <a:latin typeface="华文新魏" panose="02010800040101010101" pitchFamily="2" charset="-122"/>
                <a:ea typeface="华文新魏" panose="02010800040101010101" pitchFamily="2" charset="-122"/>
                <a:sym typeface="+mn-ea"/>
              </a:rPr>
              <a:t>芯片</a:t>
            </a:r>
            <a:r>
              <a:rPr lang="en-US" sz="2800" b="1" dirty="0">
                <a:solidFill>
                  <a:schemeClr val="bg1"/>
                </a:solidFill>
                <a:latin typeface="华文新魏" panose="02010800040101010101" pitchFamily="2" charset="-122"/>
                <a:ea typeface="华文新魏" panose="02010800040101010101" pitchFamily="2" charset="-122"/>
                <a:sym typeface="+mn-ea"/>
              </a:rPr>
              <a:t>UART</a:t>
            </a:r>
            <a:r>
              <a:rPr lang="zh-CN" altLang="en-US" sz="2800" b="1" dirty="0">
                <a:solidFill>
                  <a:schemeClr val="bg1"/>
                </a:solidFill>
                <a:latin typeface="华文新魏" panose="02010800040101010101" pitchFamily="2" charset="-122"/>
                <a:ea typeface="华文新魏" panose="02010800040101010101" pitchFamily="2" charset="-122"/>
                <a:sym typeface="+mn-ea"/>
              </a:rPr>
              <a:t>驱动构件及使用方法</a:t>
            </a:r>
            <a:endParaRPr sz="28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783868"/>
            <a:ext cx="607127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驱动构件基本要素分析与头文件</a:t>
            </a:r>
          </a:p>
        </p:txBody>
      </p:sp>
    </p:spTree>
    <p:extLst>
      <p:ext uri="{BB962C8B-B14F-4D97-AF65-F5344CB8AC3E}">
        <p14:creationId xmlns:p14="http://schemas.microsoft.com/office/powerpoint/2010/main" val="740303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18</a:t>
            </a:fld>
            <a:endParaRPr lang="en-US" altLang="zh-CN"/>
          </a:p>
        </p:txBody>
      </p:sp>
      <p:sp>
        <p:nvSpPr>
          <p:cNvPr id="4" name="矩形 3"/>
          <p:cNvSpPr/>
          <p:nvPr/>
        </p:nvSpPr>
        <p:spPr>
          <a:xfrm>
            <a:off x="81801" y="1307088"/>
            <a:ext cx="8879829" cy="2771784"/>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a:latin typeface="Arial" panose="020B0604020202020204"/>
                <a:ea typeface="黑体" panose="02010609060101010101" pitchFamily="49" charset="-122"/>
              </a:rPr>
              <a:t>在使用</a:t>
            </a:r>
            <a:r>
              <a:rPr lang="en-US" altLang="zh-CN" sz="2000" b="1" kern="0" dirty="0" err="1">
                <a:latin typeface="Arial" panose="020B0604020202020204"/>
                <a:ea typeface="黑体" panose="02010609060101010101" pitchFamily="49" charset="-122"/>
              </a:rPr>
              <a:t>printf</a:t>
            </a:r>
            <a:r>
              <a:rPr lang="zh-CN" altLang="en-US" sz="2000" b="1" kern="0" dirty="0">
                <a:latin typeface="Arial" panose="020B0604020202020204"/>
                <a:ea typeface="黑体" panose="02010609060101010101" pitchFamily="49" charset="-122"/>
              </a:rPr>
              <a:t>函数之前，需要先进行相应的设置来将其与希望使用的串口模块关联起来。设置步骤如下：</a:t>
            </a:r>
          </a:p>
          <a:p>
            <a:pPr lvl="1"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）在</a:t>
            </a:r>
            <a:r>
              <a:rPr lang="en-US" altLang="zh-CN" sz="2000" b="1" kern="0" dirty="0" err="1">
                <a:latin typeface="Arial" panose="020B0604020202020204"/>
                <a:ea typeface="黑体" panose="02010609060101010101" pitchFamily="49" charset="-122"/>
              </a:rPr>
              <a:t>printf</a:t>
            </a:r>
            <a:r>
              <a:rPr lang="zh-CN" altLang="en-US" sz="2000" b="1" kern="0" dirty="0">
                <a:latin typeface="Arial" panose="020B0604020202020204"/>
                <a:ea typeface="黑体" panose="02010609060101010101" pitchFamily="49" charset="-122"/>
              </a:rPr>
              <a:t>头文件</a:t>
            </a:r>
            <a:r>
              <a:rPr lang="en-US" altLang="zh-CN" sz="2000" b="1" kern="0" dirty="0">
                <a:latin typeface="Arial" panose="020B0604020202020204"/>
                <a:ea typeface="黑体" panose="02010609060101010101" pitchFamily="49" charset="-122"/>
              </a:rPr>
              <a:t>..\ 07_App_Component\</a:t>
            </a:r>
            <a:r>
              <a:rPr lang="en-US" altLang="zh-CN" sz="2000" b="1" kern="0" dirty="0" err="1">
                <a:latin typeface="Arial" panose="020B0604020202020204"/>
                <a:ea typeface="黑体" panose="02010609060101010101" pitchFamily="49" charset="-122"/>
              </a:rPr>
              <a:t>printf</a:t>
            </a:r>
            <a:r>
              <a:rPr lang="en-US" altLang="zh-CN" sz="2000" b="1" kern="0" dirty="0">
                <a:latin typeface="Arial" panose="020B0604020202020204"/>
                <a:ea typeface="黑体" panose="02010609060101010101" pitchFamily="49" charset="-122"/>
              </a:rPr>
              <a:t>\</a:t>
            </a:r>
            <a:r>
              <a:rPr lang="en-US" altLang="zh-CN" sz="2000" b="1" kern="0" dirty="0" err="1">
                <a:latin typeface="Arial" panose="020B0604020202020204"/>
                <a:ea typeface="黑体" panose="02010609060101010101" pitchFamily="49" charset="-122"/>
              </a:rPr>
              <a:t>printf.h</a:t>
            </a:r>
            <a:r>
              <a:rPr lang="zh-CN" altLang="en-US" sz="2000" b="1" kern="0" dirty="0">
                <a:latin typeface="Arial" panose="020B0604020202020204"/>
                <a:ea typeface="黑体" panose="02010609060101010101" pitchFamily="49" charset="-122"/>
              </a:rPr>
              <a:t>中宏定义需要与</a:t>
            </a:r>
            <a:r>
              <a:rPr lang="en-US" altLang="zh-CN" sz="2000" b="1" kern="0" dirty="0" err="1">
                <a:latin typeface="Arial" panose="020B0604020202020204"/>
                <a:ea typeface="黑体" panose="02010609060101010101" pitchFamily="49" charset="-122"/>
              </a:rPr>
              <a:t>printf</a:t>
            </a:r>
            <a:r>
              <a:rPr lang="zh-CN" altLang="en-US" sz="2000" b="1" kern="0" dirty="0">
                <a:latin typeface="Arial" panose="020B0604020202020204"/>
                <a:ea typeface="黑体" panose="02010609060101010101" pitchFamily="49" charset="-122"/>
              </a:rPr>
              <a:t>相关联的调试串口号，例如：</a:t>
            </a:r>
          </a:p>
          <a:p>
            <a:pPr lvl="2" algn="just" eaLnBrk="0" hangingPunct="0">
              <a:lnSpc>
                <a:spcPct val="110000"/>
              </a:lnSpc>
              <a:spcBef>
                <a:spcPts val="0"/>
              </a:spcBef>
              <a:buClr>
                <a:srgbClr val="00007D"/>
              </a:buClr>
              <a:buSzPct val="75000"/>
              <a:defRPr/>
            </a:pPr>
            <a:r>
              <a:rPr lang="en-US" altLang="zh-CN" sz="2000" b="1" kern="0" dirty="0">
                <a:latin typeface="Arial" panose="020B0604020202020204"/>
                <a:ea typeface="黑体" panose="02010609060101010101" pitchFamily="49" charset="-122"/>
              </a:rPr>
              <a:t>#define </a:t>
            </a:r>
            <a:r>
              <a:rPr lang="en-US" altLang="zh-CN" sz="2000" b="1" kern="0" dirty="0" err="1">
                <a:latin typeface="Arial" panose="020B0604020202020204"/>
                <a:ea typeface="黑体" panose="02010609060101010101" pitchFamily="49" charset="-122"/>
              </a:rPr>
              <a:t>UART_Debug</a:t>
            </a:r>
            <a:r>
              <a:rPr lang="en-US" altLang="zh-CN" sz="2000" b="1" kern="0" dirty="0">
                <a:latin typeface="Arial" panose="020B0604020202020204"/>
                <a:ea typeface="黑体" panose="02010609060101010101" pitchFamily="49" charset="-122"/>
              </a:rPr>
              <a:t>  UART_2    //</a:t>
            </a:r>
            <a:r>
              <a:rPr lang="en-US" altLang="zh-CN" sz="2000" b="1" kern="0" dirty="0" err="1">
                <a:latin typeface="Arial" panose="020B0604020202020204"/>
                <a:ea typeface="黑体" panose="02010609060101010101" pitchFamily="49" charset="-122"/>
              </a:rPr>
              <a:t>printf</a:t>
            </a:r>
            <a:r>
              <a:rPr lang="zh-CN" altLang="en-US" sz="2000" b="1" kern="0" dirty="0">
                <a:latin typeface="Arial" panose="020B0604020202020204"/>
                <a:ea typeface="黑体" panose="02010609060101010101" pitchFamily="49" charset="-122"/>
              </a:rPr>
              <a:t>函数使用的串口号</a:t>
            </a:r>
          </a:p>
          <a:p>
            <a:pPr lvl="1"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2</a:t>
            </a:r>
            <a:r>
              <a:rPr lang="zh-CN" altLang="en-US" sz="2000" b="1" kern="0" dirty="0">
                <a:latin typeface="Arial" panose="020B0604020202020204"/>
                <a:ea typeface="黑体" panose="02010609060101010101" pitchFamily="49" charset="-122"/>
              </a:rPr>
              <a:t>）在使用</a:t>
            </a:r>
            <a:r>
              <a:rPr lang="en-US" altLang="zh-CN" sz="2000" b="1" kern="0" dirty="0" err="1">
                <a:latin typeface="Arial" panose="020B0604020202020204"/>
                <a:ea typeface="黑体" panose="02010609060101010101" pitchFamily="49" charset="-122"/>
              </a:rPr>
              <a:t>printf</a:t>
            </a:r>
            <a:r>
              <a:rPr lang="zh-CN" altLang="en-US" sz="2000" b="1" kern="0" dirty="0">
                <a:latin typeface="Arial" panose="020B0604020202020204"/>
                <a:ea typeface="黑体" panose="02010609060101010101" pitchFamily="49" charset="-122"/>
              </a:rPr>
              <a:t>前，调用</a:t>
            </a:r>
            <a:r>
              <a:rPr lang="en-US" altLang="zh-CN" sz="2000" b="1" kern="0" dirty="0">
                <a:latin typeface="Arial" panose="020B0604020202020204"/>
                <a:ea typeface="黑体" panose="02010609060101010101" pitchFamily="49" charset="-122"/>
              </a:rPr>
              <a:t>UART</a:t>
            </a:r>
            <a:r>
              <a:rPr lang="zh-CN" altLang="en-US" sz="2000" b="1" kern="0" dirty="0">
                <a:latin typeface="Arial" panose="020B0604020202020204"/>
                <a:ea typeface="黑体" panose="02010609060101010101" pitchFamily="49" charset="-122"/>
              </a:rPr>
              <a:t>驱动构件中的初始化函数对使用的调试串口进行初始化，配置其波特率。例如：</a:t>
            </a:r>
          </a:p>
          <a:p>
            <a:pPr lvl="2" algn="just" eaLnBrk="0" hangingPunct="0">
              <a:lnSpc>
                <a:spcPct val="110000"/>
              </a:lnSpc>
              <a:spcBef>
                <a:spcPts val="0"/>
              </a:spcBef>
              <a:buClr>
                <a:srgbClr val="00007D"/>
              </a:buClr>
              <a:buSzPct val="75000"/>
              <a:defRPr/>
            </a:pPr>
            <a:r>
              <a:rPr lang="en-US" altLang="zh-CN" sz="2000" b="1" kern="0" dirty="0" err="1">
                <a:latin typeface="Arial" panose="020B0604020202020204"/>
                <a:ea typeface="黑体" panose="02010609060101010101" pitchFamily="49" charset="-122"/>
              </a:rPr>
              <a:t>uart_init</a:t>
            </a:r>
            <a:r>
              <a:rPr lang="en-US" altLang="zh-CN" sz="2000" b="1" kern="0" dirty="0">
                <a:latin typeface="Arial" panose="020B0604020202020204"/>
                <a:ea typeface="黑体" panose="02010609060101010101" pitchFamily="49" charset="-122"/>
              </a:rPr>
              <a:t> (UART_Debug,9600);      //</a:t>
            </a:r>
            <a:r>
              <a:rPr lang="zh-CN" altLang="en-US" sz="2000" b="1" kern="0" dirty="0">
                <a:latin typeface="Arial" panose="020B0604020202020204"/>
                <a:ea typeface="黑体" panose="02010609060101010101" pitchFamily="49" charset="-122"/>
              </a:rPr>
              <a:t>初始化</a:t>
            </a:r>
            <a:r>
              <a:rPr lang="en-US" altLang="zh-CN" sz="2000" b="1" kern="0" dirty="0">
                <a:latin typeface="Arial" panose="020B0604020202020204"/>
                <a:ea typeface="黑体" panose="02010609060101010101" pitchFamily="49" charset="-122"/>
              </a:rPr>
              <a:t>"</a:t>
            </a:r>
            <a:r>
              <a:rPr lang="zh-CN" altLang="en-US" sz="2000" b="1" kern="0" dirty="0">
                <a:latin typeface="Arial" panose="020B0604020202020204"/>
                <a:ea typeface="黑体" panose="02010609060101010101" pitchFamily="49" charset="-122"/>
              </a:rPr>
              <a:t>调试串口</a:t>
            </a:r>
            <a:r>
              <a:rPr lang="en-US" altLang="zh-CN" sz="2000" b="1" kern="0" dirty="0">
                <a:latin typeface="Arial" panose="020B0604020202020204"/>
                <a:ea typeface="黑体" panose="02010609060101010101" pitchFamily="49" charset="-122"/>
              </a:rPr>
              <a:t>"</a:t>
            </a:r>
          </a:p>
        </p:txBody>
      </p:sp>
      <p:sp>
        <p:nvSpPr>
          <p:cNvPr id="8" name="矩形 7"/>
          <p:cNvSpPr/>
          <p:nvPr/>
        </p:nvSpPr>
        <p:spPr>
          <a:xfrm>
            <a:off x="1043608" y="260648"/>
            <a:ext cx="712406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6.2  </a:t>
            </a:r>
            <a:r>
              <a:rPr lang="en-US" sz="2800" b="1" dirty="0">
                <a:solidFill>
                  <a:schemeClr val="bg1"/>
                </a:solidFill>
                <a:latin typeface="华文新魏" panose="02010800040101010101" pitchFamily="2" charset="-122"/>
                <a:ea typeface="华文新魏" panose="02010800040101010101" pitchFamily="2" charset="-122"/>
                <a:sym typeface="+mn-ea"/>
              </a:rPr>
              <a:t>KL25/26</a:t>
            </a:r>
            <a:r>
              <a:rPr lang="zh-CN" altLang="en-US" sz="2800" b="1" dirty="0">
                <a:solidFill>
                  <a:schemeClr val="bg1"/>
                </a:solidFill>
                <a:latin typeface="华文新魏" panose="02010800040101010101" pitchFamily="2" charset="-122"/>
                <a:ea typeface="华文新魏" panose="02010800040101010101" pitchFamily="2" charset="-122"/>
                <a:sym typeface="+mn-ea"/>
              </a:rPr>
              <a:t>芯片</a:t>
            </a:r>
            <a:r>
              <a:rPr lang="en-US" sz="2800" b="1" dirty="0">
                <a:solidFill>
                  <a:schemeClr val="bg1"/>
                </a:solidFill>
                <a:latin typeface="华文新魏" panose="02010800040101010101" pitchFamily="2" charset="-122"/>
                <a:ea typeface="华文新魏" panose="02010800040101010101" pitchFamily="2" charset="-122"/>
                <a:sym typeface="+mn-ea"/>
              </a:rPr>
              <a:t>UART</a:t>
            </a:r>
            <a:r>
              <a:rPr lang="zh-CN" altLang="en-US" sz="2800" b="1" dirty="0">
                <a:solidFill>
                  <a:schemeClr val="bg1"/>
                </a:solidFill>
                <a:latin typeface="华文新魏" panose="02010800040101010101" pitchFamily="2" charset="-122"/>
                <a:ea typeface="华文新魏" panose="02010800040101010101" pitchFamily="2" charset="-122"/>
                <a:sym typeface="+mn-ea"/>
              </a:rPr>
              <a:t>驱动构件及使用方法</a:t>
            </a:r>
            <a:endParaRPr sz="28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783868"/>
            <a:ext cx="41216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6.2.3 </a:t>
            </a:r>
            <a:r>
              <a:rPr lang="en-US" altLang="zh-CN" sz="24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printf</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的设置方法与使用</a:t>
            </a:r>
          </a:p>
        </p:txBody>
      </p:sp>
    </p:spTree>
    <p:extLst>
      <p:ext uri="{BB962C8B-B14F-4D97-AF65-F5344CB8AC3E}">
        <p14:creationId xmlns:p14="http://schemas.microsoft.com/office/powerpoint/2010/main" val="1676349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19</a:t>
            </a:fld>
            <a:endParaRPr lang="en-US" altLang="zh-CN"/>
          </a:p>
        </p:txBody>
      </p:sp>
      <p:sp>
        <p:nvSpPr>
          <p:cNvPr id="2" name="矩形 1"/>
          <p:cNvSpPr/>
          <p:nvPr/>
        </p:nvSpPr>
        <p:spPr>
          <a:xfrm>
            <a:off x="2349921" y="951111"/>
            <a:ext cx="1805302"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1043608" y="260648"/>
            <a:ext cx="712406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6.2  </a:t>
            </a:r>
            <a:r>
              <a:rPr lang="en-US" sz="2800" b="1" dirty="0">
                <a:solidFill>
                  <a:schemeClr val="bg1"/>
                </a:solidFill>
                <a:latin typeface="华文新魏" panose="02010800040101010101" pitchFamily="2" charset="-122"/>
                <a:ea typeface="华文新魏" panose="02010800040101010101" pitchFamily="2" charset="-122"/>
                <a:sym typeface="+mn-ea"/>
              </a:rPr>
              <a:t>KL25/26</a:t>
            </a:r>
            <a:r>
              <a:rPr lang="zh-CN" altLang="en-US" sz="2800" b="1" dirty="0">
                <a:solidFill>
                  <a:schemeClr val="bg1"/>
                </a:solidFill>
                <a:latin typeface="华文新魏" panose="02010800040101010101" pitchFamily="2" charset="-122"/>
                <a:ea typeface="华文新魏" panose="02010800040101010101" pitchFamily="2" charset="-122"/>
                <a:sym typeface="+mn-ea"/>
              </a:rPr>
              <a:t>芯片</a:t>
            </a:r>
            <a:r>
              <a:rPr lang="en-US" sz="2800" b="1" dirty="0">
                <a:solidFill>
                  <a:schemeClr val="bg1"/>
                </a:solidFill>
                <a:latin typeface="华文新魏" panose="02010800040101010101" pitchFamily="2" charset="-122"/>
                <a:ea typeface="华文新魏" panose="02010800040101010101" pitchFamily="2" charset="-122"/>
                <a:sym typeface="+mn-ea"/>
              </a:rPr>
              <a:t>UART</a:t>
            </a:r>
            <a:r>
              <a:rPr lang="zh-CN" altLang="en-US" sz="2800" b="1" dirty="0">
                <a:solidFill>
                  <a:schemeClr val="bg1"/>
                </a:solidFill>
                <a:latin typeface="华文新魏" panose="02010800040101010101" pitchFamily="2" charset="-122"/>
                <a:ea typeface="华文新魏" panose="02010800040101010101" pitchFamily="2" charset="-122"/>
                <a:sym typeface="+mn-ea"/>
              </a:rPr>
              <a:t>驱动构件及使用方法</a:t>
            </a:r>
            <a:endParaRPr sz="2800" b="1" dirty="0">
              <a:solidFill>
                <a:schemeClr val="bg1"/>
              </a:solidFill>
              <a:latin typeface="华文新魏" panose="02010800040101010101" pitchFamily="2" charset="-122"/>
              <a:ea typeface="华文新魏" panose="02010800040101010101" pitchFamily="2" charset="-122"/>
              <a:sym typeface="+mn-ea"/>
            </a:endParaRPr>
          </a:p>
        </p:txBody>
      </p:sp>
      <p:sp>
        <p:nvSpPr>
          <p:cNvPr id="3" name="矩形 2"/>
          <p:cNvSpPr/>
          <p:nvPr/>
        </p:nvSpPr>
        <p:spPr>
          <a:xfrm>
            <a:off x="251520" y="1474331"/>
            <a:ext cx="8424936" cy="2012859"/>
          </a:xfrm>
          <a:prstGeom prst="rect">
            <a:avLst/>
          </a:prstGeom>
        </p:spPr>
        <p:txBody>
          <a:bodyPr wrap="square">
            <a:spAutoFit/>
          </a:bodyPr>
          <a:lstStyle/>
          <a:p>
            <a:pPr>
              <a:lnSpc>
                <a:spcPct val="110000"/>
              </a:lnSpc>
            </a:pPr>
            <a:r>
              <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KL25/26</a:t>
            </a:r>
            <a:r>
              <a:rPr lang="zh-CN" altLang="en-US"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中共有</a:t>
            </a:r>
            <a:r>
              <a:rPr lang="en-US" altLang="zh-CN"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个串口模块</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，每个</a:t>
            </a:r>
            <a:r>
              <a:rPr lang="zh-CN" altLang="en-US"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串口模块发送引脚与接收引脚不是固定的</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，为什么要这样设计？</a:t>
            </a:r>
            <a:endPar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、在使用</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串口前，也就是初始化时，必须确定哪二个参数？它们分别确定什么？</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83875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95605" y="1268730"/>
            <a:ext cx="8379460" cy="4608541"/>
          </a:xfrm>
        </p:spPr>
        <p:txBody>
          <a:bodyPr>
            <a:normAutofit/>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10000"/>
              </a:lnSpc>
              <a:spcBef>
                <a:spcPts val="600"/>
              </a:spcBef>
            </a:pPr>
            <a:r>
              <a:rPr lang="zh-CN" altLang="en-US" sz="2400" dirty="0">
                <a:solidFill>
                  <a:schemeClr val="tx1"/>
                </a:solidFill>
                <a:latin typeface="Times New Roman" panose="02020603050405020304" pitchFamily="18" charset="0"/>
                <a:cs typeface="Times New Roman" panose="02020603050405020304" pitchFamily="18" charset="0"/>
              </a:rPr>
              <a:t>本章阐述</a:t>
            </a:r>
            <a:r>
              <a:rPr lang="en-US" altLang="zh-CN" sz="2400" dirty="0">
                <a:solidFill>
                  <a:schemeClr val="tx1"/>
                </a:solidFill>
                <a:latin typeface="Times New Roman" panose="02020603050405020304" pitchFamily="18" charset="0"/>
                <a:cs typeface="Times New Roman" panose="02020603050405020304" pitchFamily="18" charset="0"/>
              </a:rPr>
              <a:t>KL25/26</a:t>
            </a:r>
            <a:r>
              <a:rPr lang="zh-CN" altLang="en-US" sz="2400" dirty="0">
                <a:solidFill>
                  <a:schemeClr val="tx1"/>
                </a:solidFill>
                <a:latin typeface="Times New Roman" panose="02020603050405020304" pitchFamily="18" charset="0"/>
                <a:cs typeface="Times New Roman" panose="02020603050405020304" pitchFamily="18" charset="0"/>
              </a:rPr>
              <a:t>的串行通信模块构件化编程。主要内容有</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600"/>
              </a:spcBef>
            </a:pPr>
            <a:r>
              <a:rPr lang="zh-CN" altLang="en-US"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1</a:t>
            </a:r>
            <a:r>
              <a:rPr lang="zh-CN" altLang="en-US" sz="2400" dirty="0">
                <a:solidFill>
                  <a:schemeClr val="tx1"/>
                </a:solidFill>
                <a:latin typeface="Times New Roman" panose="02020603050405020304" pitchFamily="18" charset="0"/>
                <a:cs typeface="Times New Roman" panose="02020603050405020304" pitchFamily="18" charset="0"/>
              </a:rPr>
              <a:t>）给出了异步串行通信（</a:t>
            </a:r>
            <a:r>
              <a:rPr lang="en-US" altLang="zh-CN" sz="2400" dirty="0">
                <a:solidFill>
                  <a:schemeClr val="tx1"/>
                </a:solidFill>
                <a:latin typeface="Times New Roman" panose="02020603050405020304" pitchFamily="18" charset="0"/>
                <a:cs typeface="Times New Roman" panose="02020603050405020304" pitchFamily="18" charset="0"/>
              </a:rPr>
              <a:t>UART</a:t>
            </a:r>
            <a:r>
              <a:rPr lang="zh-CN" altLang="en-US" sz="2400" dirty="0">
                <a:solidFill>
                  <a:schemeClr val="tx1"/>
                </a:solidFill>
                <a:latin typeface="Times New Roman" panose="02020603050405020304" pitchFamily="18" charset="0"/>
                <a:cs typeface="Times New Roman" panose="02020603050405020304" pitchFamily="18" charset="0"/>
              </a:rPr>
              <a:t>）的通用基础</a:t>
            </a:r>
            <a:r>
              <a:rPr lang="zh-CN" altLang="en-US" sz="2400" dirty="0" smtClean="0">
                <a:solidFill>
                  <a:schemeClr val="tx1"/>
                </a:solidFill>
                <a:latin typeface="Times New Roman" panose="02020603050405020304" pitchFamily="18" charset="0"/>
                <a:cs typeface="Times New Roman" panose="02020603050405020304" pitchFamily="18" charset="0"/>
              </a:rPr>
              <a:t>知识。</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600"/>
              </a:spcBef>
            </a:pPr>
            <a:r>
              <a:rPr lang="zh-CN" altLang="en-US"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2</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KL25/26</a:t>
            </a:r>
            <a:r>
              <a:rPr lang="zh-CN" altLang="en-US" sz="2400" dirty="0">
                <a:solidFill>
                  <a:schemeClr val="tx1"/>
                </a:solidFill>
                <a:latin typeface="Times New Roman" panose="02020603050405020304" pitchFamily="18" charset="0"/>
                <a:cs typeface="Times New Roman" panose="02020603050405020304" pitchFamily="18" charset="0"/>
              </a:rPr>
              <a:t>芯片</a:t>
            </a:r>
            <a:r>
              <a:rPr lang="en-US" altLang="zh-CN" sz="2400" dirty="0">
                <a:solidFill>
                  <a:schemeClr val="tx1"/>
                </a:solidFill>
                <a:latin typeface="Times New Roman" panose="02020603050405020304" pitchFamily="18" charset="0"/>
                <a:cs typeface="Times New Roman" panose="02020603050405020304" pitchFamily="18" charset="0"/>
              </a:rPr>
              <a:t>UART</a:t>
            </a:r>
            <a:r>
              <a:rPr lang="zh-CN" altLang="en-US" sz="2400" dirty="0">
                <a:solidFill>
                  <a:schemeClr val="tx1"/>
                </a:solidFill>
                <a:latin typeface="Times New Roman" panose="02020603050405020304" pitchFamily="18" charset="0"/>
                <a:cs typeface="Times New Roman" panose="02020603050405020304" pitchFamily="18" charset="0"/>
              </a:rPr>
              <a:t>驱动构件及使用方法，给出测试</a:t>
            </a:r>
            <a:r>
              <a:rPr lang="zh-CN" altLang="en-US" sz="2400" dirty="0" smtClean="0">
                <a:solidFill>
                  <a:schemeClr val="tx1"/>
                </a:solidFill>
                <a:latin typeface="Times New Roman" panose="02020603050405020304" pitchFamily="18" charset="0"/>
                <a:cs typeface="Times New Roman" panose="02020603050405020304" pitchFamily="18" charset="0"/>
              </a:rPr>
              <a:t>实例；</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600"/>
              </a:spcBef>
            </a:pPr>
            <a:r>
              <a:rPr lang="zh-CN" altLang="en-US"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3</a:t>
            </a:r>
            <a:r>
              <a:rPr lang="zh-CN" altLang="en-US" sz="2400" dirty="0">
                <a:solidFill>
                  <a:schemeClr val="tx1"/>
                </a:solidFill>
                <a:latin typeface="Times New Roman" panose="02020603050405020304" pitchFamily="18" charset="0"/>
                <a:cs typeface="Times New Roman" panose="02020603050405020304" pitchFamily="18" charset="0"/>
              </a:rPr>
              <a:t>）给出了</a:t>
            </a:r>
            <a:r>
              <a:rPr lang="en-US" altLang="zh-CN" sz="2400" dirty="0">
                <a:solidFill>
                  <a:schemeClr val="tx1"/>
                </a:solidFill>
                <a:latin typeface="Times New Roman" panose="02020603050405020304" pitchFamily="18" charset="0"/>
                <a:cs typeface="Times New Roman" panose="02020603050405020304" pitchFamily="18" charset="0"/>
              </a:rPr>
              <a:t>ARM Cortex-M0+</a:t>
            </a:r>
            <a:r>
              <a:rPr lang="zh-CN" altLang="en-US" sz="2400" dirty="0">
                <a:solidFill>
                  <a:schemeClr val="tx1"/>
                </a:solidFill>
                <a:latin typeface="Times New Roman" panose="02020603050405020304" pitchFamily="18" charset="0"/>
                <a:cs typeface="Times New Roman" panose="02020603050405020304" pitchFamily="18" charset="0"/>
              </a:rPr>
              <a:t>中断机制及</a:t>
            </a:r>
            <a:r>
              <a:rPr lang="en-US" altLang="zh-CN" sz="2400" dirty="0">
                <a:solidFill>
                  <a:schemeClr val="tx1"/>
                </a:solidFill>
                <a:latin typeface="Times New Roman" panose="02020603050405020304" pitchFamily="18" charset="0"/>
                <a:cs typeface="Times New Roman" panose="02020603050405020304" pitchFamily="18" charset="0"/>
              </a:rPr>
              <a:t>KL25/26</a:t>
            </a:r>
            <a:r>
              <a:rPr lang="zh-CN" altLang="en-US" sz="2400" dirty="0">
                <a:solidFill>
                  <a:schemeClr val="tx1"/>
                </a:solidFill>
                <a:latin typeface="Times New Roman" panose="02020603050405020304" pitchFamily="18" charset="0"/>
                <a:cs typeface="Times New Roman" panose="02020603050405020304" pitchFamily="18" charset="0"/>
              </a:rPr>
              <a:t>中断编程</a:t>
            </a:r>
            <a:r>
              <a:rPr lang="zh-CN" altLang="en-US" sz="2400" dirty="0" smtClean="0">
                <a:solidFill>
                  <a:schemeClr val="tx1"/>
                </a:solidFill>
                <a:latin typeface="Times New Roman" panose="02020603050405020304" pitchFamily="18" charset="0"/>
                <a:cs typeface="Times New Roman" panose="02020603050405020304" pitchFamily="18" charset="0"/>
              </a:rPr>
              <a:t>步骤；</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600"/>
              </a:spcBef>
            </a:pPr>
            <a:r>
              <a:rPr lang="zh-CN" altLang="en-US"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4</a:t>
            </a:r>
            <a:r>
              <a:rPr lang="zh-CN" altLang="en-US" sz="2400" dirty="0">
                <a:solidFill>
                  <a:schemeClr val="tx1"/>
                </a:solidFill>
                <a:latin typeface="Times New Roman" panose="02020603050405020304" pitchFamily="18" charset="0"/>
                <a:cs typeface="Times New Roman" panose="02020603050405020304" pitchFamily="18" charset="0"/>
              </a:rPr>
              <a:t>）给出了</a:t>
            </a:r>
            <a:r>
              <a:rPr lang="en-US" altLang="zh-CN" sz="2400" dirty="0">
                <a:solidFill>
                  <a:schemeClr val="tx1"/>
                </a:solidFill>
                <a:latin typeface="Times New Roman" panose="02020603050405020304" pitchFamily="18" charset="0"/>
                <a:cs typeface="Times New Roman" panose="02020603050405020304" pitchFamily="18" charset="0"/>
              </a:rPr>
              <a:t>UART</a:t>
            </a:r>
            <a:r>
              <a:rPr lang="zh-CN" altLang="en-US" sz="2400" dirty="0">
                <a:solidFill>
                  <a:schemeClr val="tx1"/>
                </a:solidFill>
                <a:latin typeface="Times New Roman" panose="02020603050405020304" pitchFamily="18" charset="0"/>
                <a:cs typeface="Times New Roman" panose="02020603050405020304" pitchFamily="18" charset="0"/>
              </a:rPr>
              <a:t>驱动构件的设计</a:t>
            </a:r>
            <a:r>
              <a:rPr lang="zh-CN" altLang="en-US" sz="2400" dirty="0" smtClean="0">
                <a:solidFill>
                  <a:schemeClr val="tx1"/>
                </a:solidFill>
                <a:latin typeface="Times New Roman" panose="02020603050405020304" pitchFamily="18" charset="0"/>
                <a:cs typeface="Times New Roman" panose="02020603050405020304" pitchFamily="18" charset="0"/>
              </a:rPr>
              <a:t>方法。</a:t>
            </a:r>
            <a:endParaRPr lang="en-US" altLang="zh-CN" sz="2400" dirty="0" smtClean="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0" y="292398"/>
            <a:ext cx="9144000" cy="518160"/>
          </a:xfrm>
          <a:prstGeom prst="rect">
            <a:avLst/>
          </a:prstGeom>
        </p:spPr>
        <p:txBody>
          <a:bodyPr wrap="square">
            <a:spAutoFit/>
          </a:bodyPr>
          <a:lstStyle/>
          <a:p>
            <a:pPr algn="ctr"/>
            <a:r>
              <a:rPr lang="zh-CN" altLang="en-US" sz="2800" b="1" dirty="0" smtClean="0">
                <a:solidFill>
                  <a:schemeClr val="bg1"/>
                </a:solidFill>
                <a:latin typeface="华文新魏" panose="02010800040101010101" pitchFamily="2" charset="-122"/>
                <a:ea typeface="华文新魏" panose="02010800040101010101" pitchFamily="2" charset="-122"/>
              </a:rPr>
              <a:t>第</a:t>
            </a:r>
            <a:r>
              <a:rPr lang="en-US" altLang="zh-CN" sz="2800" b="1" dirty="0" smtClean="0">
                <a:solidFill>
                  <a:schemeClr val="bg1"/>
                </a:solidFill>
                <a:latin typeface="华文新魏" panose="02010800040101010101" pitchFamily="2" charset="-122"/>
                <a:ea typeface="华文新魏" panose="02010800040101010101" pitchFamily="2" charset="-122"/>
              </a:rPr>
              <a:t>6</a:t>
            </a:r>
            <a:r>
              <a:rPr lang="zh-CN" altLang="en-US" sz="2800" b="1" dirty="0" smtClean="0">
                <a:solidFill>
                  <a:schemeClr val="bg1"/>
                </a:solidFill>
                <a:latin typeface="华文新魏" panose="02010800040101010101" pitchFamily="2" charset="-122"/>
                <a:ea typeface="华文新魏" panose="02010800040101010101" pitchFamily="2" charset="-122"/>
              </a:rPr>
              <a:t>章  </a:t>
            </a:r>
            <a:r>
              <a:rPr sz="2800" b="1" dirty="0">
                <a:solidFill>
                  <a:schemeClr val="bg1"/>
                </a:solidFill>
                <a:latin typeface="华文新魏" panose="02010800040101010101" pitchFamily="2" charset="-122"/>
                <a:ea typeface="华文新魏" panose="02010800040101010101" pitchFamily="2" charset="-122"/>
              </a:rPr>
              <a:t>串行通信模块及第一个中断程序结构</a:t>
            </a:r>
          </a:p>
        </p:txBody>
      </p:sp>
      <p:sp>
        <p:nvSpPr>
          <p:cNvPr id="6" name="灯片编号占位符 5"/>
          <p:cNvSpPr>
            <a:spLocks noGrp="1"/>
          </p:cNvSpPr>
          <p:nvPr>
            <p:ph type="sldNum" sz="quarter" idx="11"/>
          </p:nvPr>
        </p:nvSpPr>
        <p:spPr/>
        <p:txBody>
          <a:bodyPr/>
          <a:lstStyle/>
          <a:p>
            <a:fld id="{EC6778B1-67D4-4AA3-8FD6-2E505E694FD9}" type="slidenum">
              <a:rPr lang="en-US" altLang="zh-CN" smtClean="0"/>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20</a:t>
            </a:fld>
            <a:endParaRPr lang="en-US" altLang="zh-CN"/>
          </a:p>
        </p:txBody>
      </p:sp>
      <p:sp>
        <p:nvSpPr>
          <p:cNvPr id="2" name="矩形 1"/>
          <p:cNvSpPr/>
          <p:nvPr/>
        </p:nvSpPr>
        <p:spPr>
          <a:xfrm>
            <a:off x="2349921" y="951111"/>
            <a:ext cx="2526654"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1043608" y="260648"/>
            <a:ext cx="712406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6.2  </a:t>
            </a:r>
            <a:r>
              <a:rPr lang="en-US" sz="2800" b="1" dirty="0">
                <a:solidFill>
                  <a:schemeClr val="bg1"/>
                </a:solidFill>
                <a:latin typeface="华文新魏" panose="02010800040101010101" pitchFamily="2" charset="-122"/>
                <a:ea typeface="华文新魏" panose="02010800040101010101" pitchFamily="2" charset="-122"/>
                <a:sym typeface="+mn-ea"/>
              </a:rPr>
              <a:t>KL25/26</a:t>
            </a:r>
            <a:r>
              <a:rPr lang="zh-CN" altLang="en-US" sz="2800" b="1" dirty="0">
                <a:solidFill>
                  <a:schemeClr val="bg1"/>
                </a:solidFill>
                <a:latin typeface="华文新魏" panose="02010800040101010101" pitchFamily="2" charset="-122"/>
                <a:ea typeface="华文新魏" panose="02010800040101010101" pitchFamily="2" charset="-122"/>
                <a:sym typeface="+mn-ea"/>
              </a:rPr>
              <a:t>芯片</a:t>
            </a:r>
            <a:r>
              <a:rPr lang="en-US" sz="2800" b="1" dirty="0">
                <a:solidFill>
                  <a:schemeClr val="bg1"/>
                </a:solidFill>
                <a:latin typeface="华文新魏" panose="02010800040101010101" pitchFamily="2" charset="-122"/>
                <a:ea typeface="华文新魏" panose="02010800040101010101" pitchFamily="2" charset="-122"/>
                <a:sym typeface="+mn-ea"/>
              </a:rPr>
              <a:t>UART</a:t>
            </a:r>
            <a:r>
              <a:rPr lang="zh-CN" altLang="en-US" sz="2800" b="1" dirty="0">
                <a:solidFill>
                  <a:schemeClr val="bg1"/>
                </a:solidFill>
                <a:latin typeface="华文新魏" panose="02010800040101010101" pitchFamily="2" charset="-122"/>
                <a:ea typeface="华文新魏" panose="02010800040101010101" pitchFamily="2" charset="-122"/>
                <a:sym typeface="+mn-ea"/>
              </a:rPr>
              <a:t>驱动构件及使用方法</a:t>
            </a:r>
            <a:endParaRPr sz="2800" b="1" dirty="0">
              <a:solidFill>
                <a:schemeClr val="bg1"/>
              </a:solidFill>
              <a:latin typeface="华文新魏" panose="02010800040101010101" pitchFamily="2" charset="-122"/>
              <a:ea typeface="华文新魏" panose="02010800040101010101" pitchFamily="2" charset="-122"/>
              <a:sym typeface="+mn-ea"/>
            </a:endParaRPr>
          </a:p>
        </p:txBody>
      </p:sp>
      <p:sp>
        <p:nvSpPr>
          <p:cNvPr id="3" name="矩形 2"/>
          <p:cNvSpPr/>
          <p:nvPr/>
        </p:nvSpPr>
        <p:spPr>
          <a:xfrm>
            <a:off x="251520" y="1474331"/>
            <a:ext cx="8424936" cy="3157788"/>
          </a:xfrm>
          <a:prstGeom prst="rect">
            <a:avLst/>
          </a:prstGeom>
        </p:spPr>
        <p:txBody>
          <a:bodyPr wrap="square">
            <a:spAutoFit/>
          </a:bodyPr>
          <a:lstStyle/>
          <a:p>
            <a:pPr>
              <a:lnSpc>
                <a:spcPct val="110000"/>
              </a:lnSpc>
            </a:pPr>
            <a:r>
              <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KL25/26</a:t>
            </a:r>
            <a:r>
              <a:rPr lang="zh-CN" altLang="en-US"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中共有</a:t>
            </a:r>
            <a:r>
              <a:rPr lang="en-US" altLang="zh-CN"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个串口模块</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，每个</a:t>
            </a:r>
            <a:r>
              <a:rPr lang="zh-CN" altLang="en-US"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串口模块发送引脚与接收引脚不是固定的</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，为什么要这样设计？</a:t>
            </a:r>
            <a:endPar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endParaRPr>
          </a:p>
          <a:p>
            <a:pPr>
              <a:lnSpc>
                <a:spcPct val="110000"/>
              </a:lnSpc>
            </a:pP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答：</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为了硬件布板</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方便。</a:t>
            </a:r>
            <a:endParaRPr lang="en-US" altLang="zh-CN" sz="2400" b="1"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、在使用</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串口前，也就是初始化时，必须确定哪二个参数？它们分别确定什么？</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kern="0" dirty="0">
                <a:latin typeface="Arial" panose="020B0604020202020204"/>
                <a:ea typeface="黑体" panose="02010609060101010101" pitchFamily="49" charset="-122"/>
                <a:cs typeface="Times New Roman" panose="02020603050405020304" pitchFamily="18" charset="0"/>
              </a:rPr>
              <a:t>串口号与</a:t>
            </a:r>
            <a:r>
              <a:rPr lang="zh-CN" altLang="en-US" sz="2400" b="1" kern="0" dirty="0" smtClean="0">
                <a:latin typeface="Arial" panose="020B0604020202020204"/>
                <a:ea typeface="黑体" panose="02010609060101010101" pitchFamily="49" charset="-122"/>
                <a:cs typeface="Times New Roman" panose="02020603050405020304" pitchFamily="18" charset="0"/>
              </a:rPr>
              <a:t>波特率。</a:t>
            </a:r>
            <a:r>
              <a:rPr lang="zh-CN" altLang="en-US" sz="2400" b="1" kern="0" dirty="0">
                <a:latin typeface="Arial" panose="020B0604020202020204"/>
                <a:ea typeface="黑体" panose="02010609060101010101" pitchFamily="49" charset="-122"/>
                <a:cs typeface="Times New Roman" panose="02020603050405020304" pitchFamily="18" charset="0"/>
              </a:rPr>
              <a:t>串口号</a:t>
            </a:r>
            <a:r>
              <a:rPr lang="zh-CN" altLang="en-US" sz="2400" b="1" kern="0" dirty="0" smtClean="0">
                <a:latin typeface="Arial" panose="020B0604020202020204"/>
                <a:ea typeface="黑体" panose="02010609060101010101" pitchFamily="49" charset="-122"/>
                <a:cs typeface="Times New Roman" panose="02020603050405020304" pitchFamily="18" charset="0"/>
              </a:rPr>
              <a:t>确定</a:t>
            </a:r>
            <a:r>
              <a:rPr lang="zh-CN" altLang="en-US" sz="2400" b="1" kern="0" dirty="0">
                <a:latin typeface="Arial" panose="020B0604020202020204"/>
                <a:ea typeface="黑体" panose="02010609060101010101" pitchFamily="49" charset="-122"/>
                <a:cs typeface="Times New Roman" panose="02020603050405020304" pitchFamily="18" charset="0"/>
              </a:rPr>
              <a:t>使用哪个串口</a:t>
            </a:r>
            <a:r>
              <a:rPr lang="zh-CN" altLang="en-US" sz="2400" b="1" kern="0" dirty="0" smtClean="0">
                <a:latin typeface="Arial" panose="020B0604020202020204"/>
                <a:ea typeface="黑体" panose="02010609060101010101" pitchFamily="49" charset="-122"/>
                <a:cs typeface="Times New Roman" panose="02020603050405020304" pitchFamily="18" charset="0"/>
              </a:rPr>
              <a:t>；波特率确定</a:t>
            </a:r>
            <a:r>
              <a:rPr lang="zh-CN" altLang="en-US" sz="2400" b="1" kern="0" dirty="0">
                <a:latin typeface="Arial" panose="020B0604020202020204"/>
                <a:ea typeface="黑体" panose="02010609060101010101" pitchFamily="49" charset="-122"/>
                <a:cs typeface="Times New Roman" panose="02020603050405020304" pitchFamily="18" charset="0"/>
              </a:rPr>
              <a:t>使用什么速度</a:t>
            </a:r>
            <a:r>
              <a:rPr lang="zh-CN" altLang="en-US" sz="2400" b="1" kern="0" dirty="0" smtClean="0">
                <a:latin typeface="Arial" panose="020B0604020202020204"/>
                <a:ea typeface="黑体" panose="02010609060101010101" pitchFamily="49" charset="-122"/>
                <a:cs typeface="Times New Roman" panose="02020603050405020304" pitchFamily="18" charset="0"/>
              </a:rPr>
              <a:t>收发。</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40813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21</a:t>
            </a:fld>
            <a:endParaRPr lang="en-US" altLang="zh-CN"/>
          </a:p>
        </p:txBody>
      </p:sp>
      <p:sp>
        <p:nvSpPr>
          <p:cNvPr id="4" name="矩形 3"/>
          <p:cNvSpPr/>
          <p:nvPr/>
        </p:nvSpPr>
        <p:spPr>
          <a:xfrm>
            <a:off x="84658" y="1196752"/>
            <a:ext cx="8879829" cy="4933658"/>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kern="0" dirty="0" smtClean="0">
                <a:latin typeface="Arial" panose="020B0604020202020204"/>
                <a:ea typeface="黑体" panose="02010609060101010101" pitchFamily="49" charset="-122"/>
              </a:rPr>
              <a:t>1</a:t>
            </a:r>
            <a:r>
              <a:rPr lang="zh-CN" altLang="en-US" sz="2200" b="1" kern="0" dirty="0" smtClean="0">
                <a:latin typeface="Arial" panose="020B0604020202020204"/>
                <a:ea typeface="黑体" panose="02010609060101010101" pitchFamily="49" charset="-122"/>
              </a:rPr>
              <a:t>、中断的基本含义</a:t>
            </a:r>
            <a:endParaRPr lang="en-US" altLang="zh-CN" sz="2200" b="1" kern="0" dirty="0" smtClean="0">
              <a:latin typeface="Arial" panose="020B0604020202020204"/>
              <a:ea typeface="黑体" panose="02010609060101010101" pitchFamily="49" charset="-122"/>
            </a:endParaRPr>
          </a:p>
          <a:p>
            <a:pPr lvl="0" algn="just" eaLnBrk="0" hangingPunct="0">
              <a:lnSpc>
                <a:spcPct val="110000"/>
              </a:lnSpc>
              <a:spcBef>
                <a:spcPts val="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）异常</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与中断基本</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概念</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a:solidFill>
                  <a:srgbClr val="000099"/>
                </a:solidFill>
                <a:latin typeface="Arial" panose="020B0604020202020204"/>
                <a:ea typeface="黑体" panose="02010609060101010101" pitchFamily="49" charset="-122"/>
              </a:rPr>
              <a:t>异常</a:t>
            </a:r>
            <a:r>
              <a:rPr lang="zh-CN" altLang="en-US" sz="2200" b="1" kern="0" dirty="0">
                <a:latin typeface="Arial" panose="020B0604020202020204"/>
                <a:ea typeface="黑体" panose="02010609060101010101" pitchFamily="49" charset="-122"/>
              </a:rPr>
              <a:t>是</a:t>
            </a:r>
            <a:r>
              <a:rPr lang="en-US" altLang="zh-CN" sz="2200" b="1" kern="0" dirty="0">
                <a:latin typeface="Arial" panose="020B0604020202020204"/>
                <a:ea typeface="黑体" panose="02010609060101010101" pitchFamily="49" charset="-122"/>
              </a:rPr>
              <a:t>CPU</a:t>
            </a:r>
            <a:r>
              <a:rPr lang="zh-CN" altLang="en-US" sz="2200" b="1" kern="0" dirty="0">
                <a:latin typeface="Arial" panose="020B0604020202020204"/>
                <a:ea typeface="黑体" panose="02010609060101010101" pitchFamily="49" charset="-122"/>
              </a:rPr>
              <a:t>强行从正常的程序运行切换到由某些内部或外部条件所要求的处理任务上去，这些任务的紧急程度是优先于</a:t>
            </a:r>
            <a:r>
              <a:rPr lang="en-US" altLang="zh-CN" sz="2200" b="1" kern="0" dirty="0">
                <a:latin typeface="Arial" panose="020B0604020202020204"/>
                <a:ea typeface="黑体" panose="02010609060101010101" pitchFamily="49" charset="-122"/>
              </a:rPr>
              <a:t>CPU</a:t>
            </a:r>
            <a:r>
              <a:rPr lang="zh-CN" altLang="en-US" sz="2200" b="1" kern="0" dirty="0">
                <a:latin typeface="Arial" panose="020B0604020202020204"/>
                <a:ea typeface="黑体" panose="02010609060101010101" pitchFamily="49" charset="-122"/>
              </a:rPr>
              <a:t>正在运行的任务</a:t>
            </a:r>
            <a:r>
              <a:rPr lang="zh-CN" altLang="en-US" sz="2200" b="1" kern="0" dirty="0" smtClean="0">
                <a:latin typeface="Arial" panose="020B0604020202020204"/>
                <a:ea typeface="黑体" panose="02010609060101010101" pitchFamily="49" charset="-122"/>
              </a:rPr>
              <a:t>。</a:t>
            </a:r>
            <a:endParaRPr lang="en-US" altLang="zh-CN" sz="2200" b="1" kern="0" dirty="0" smtClean="0">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smtClean="0">
                <a:latin typeface="Arial" panose="020B0604020202020204"/>
                <a:ea typeface="黑体" panose="02010609060101010101" pitchFamily="49" charset="-122"/>
              </a:rPr>
              <a:t>引起</a:t>
            </a:r>
            <a:r>
              <a:rPr lang="zh-CN" altLang="en-US" sz="2200" b="1" kern="0" dirty="0">
                <a:latin typeface="Arial" panose="020B0604020202020204"/>
                <a:ea typeface="黑体" panose="02010609060101010101" pitchFamily="49" charset="-122"/>
              </a:rPr>
              <a:t>异常的外部条件通常来自外围设备、硬件断点请求、访问错误和复位等；引起异常的内部条件通常为指令、不对界错误、违反特权级和跟踪等</a:t>
            </a:r>
            <a:r>
              <a:rPr lang="zh-CN" altLang="en-US" sz="2200" b="1" kern="0" dirty="0" smtClean="0">
                <a:latin typeface="Arial" panose="020B0604020202020204"/>
                <a:ea typeface="黑体" panose="02010609060101010101" pitchFamily="49" charset="-122"/>
              </a:rPr>
              <a:t>。</a:t>
            </a:r>
            <a:endParaRPr lang="en-US" altLang="zh-CN" sz="2200" b="1" kern="0" dirty="0" smtClean="0">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smtClean="0">
                <a:latin typeface="Arial" panose="020B0604020202020204"/>
                <a:ea typeface="黑体" panose="02010609060101010101" pitchFamily="49" charset="-122"/>
              </a:rPr>
              <a:t>一些</a:t>
            </a:r>
            <a:r>
              <a:rPr lang="zh-CN" altLang="en-US" sz="2200" b="1" kern="0" dirty="0">
                <a:latin typeface="Arial" panose="020B0604020202020204"/>
                <a:ea typeface="黑体" panose="02010609060101010101" pitchFamily="49" charset="-122"/>
              </a:rPr>
              <a:t>文献把硬件复位和硬件中断都归类为异常，把硬件复位看作是一种具有最高优先级的</a:t>
            </a:r>
            <a:r>
              <a:rPr lang="zh-CN" altLang="en-US" sz="2200" b="1" kern="0" dirty="0">
                <a:solidFill>
                  <a:srgbClr val="000099"/>
                </a:solidFill>
                <a:latin typeface="Arial" panose="020B0604020202020204"/>
                <a:ea typeface="黑体" panose="02010609060101010101" pitchFamily="49" charset="-122"/>
              </a:rPr>
              <a:t>异常</a:t>
            </a:r>
            <a:r>
              <a:rPr lang="zh-CN" altLang="en-US" sz="2200" b="1" kern="0" dirty="0">
                <a:latin typeface="Arial" panose="020B0604020202020204"/>
                <a:ea typeface="黑体" panose="02010609060101010101" pitchFamily="49" charset="-122"/>
              </a:rPr>
              <a:t>，而把来自</a:t>
            </a:r>
            <a:r>
              <a:rPr lang="en-US" altLang="zh-CN" sz="2200" b="1" kern="0" dirty="0">
                <a:latin typeface="Arial" panose="020B0604020202020204"/>
                <a:ea typeface="黑体" panose="02010609060101010101" pitchFamily="49" charset="-122"/>
              </a:rPr>
              <a:t>CPU</a:t>
            </a:r>
            <a:r>
              <a:rPr lang="zh-CN" altLang="en-US" sz="2200" b="1" kern="0" dirty="0">
                <a:latin typeface="Arial" panose="020B0604020202020204"/>
                <a:ea typeface="黑体" panose="02010609060101010101" pitchFamily="49" charset="-122"/>
              </a:rPr>
              <a:t>外围设备的强行任务切换请求称为</a:t>
            </a:r>
            <a:r>
              <a:rPr lang="zh-CN" altLang="en-US" sz="2200" b="1" kern="0" dirty="0">
                <a:solidFill>
                  <a:srgbClr val="000099"/>
                </a:solidFill>
                <a:latin typeface="Arial" panose="020B0604020202020204"/>
                <a:ea typeface="黑体" panose="02010609060101010101" pitchFamily="49" charset="-122"/>
              </a:rPr>
              <a:t>中断</a:t>
            </a:r>
            <a:r>
              <a:rPr lang="zh-CN" altLang="en-US" sz="2200" b="1" kern="0" dirty="0">
                <a:latin typeface="Arial" panose="020B0604020202020204"/>
                <a:ea typeface="黑体" panose="02010609060101010101" pitchFamily="49" charset="-122"/>
              </a:rPr>
              <a:t>，软件上表现为将程序计数器（</a:t>
            </a:r>
            <a:r>
              <a:rPr lang="en-US" altLang="zh-CN" sz="2200" b="1" kern="0" dirty="0">
                <a:latin typeface="Arial" panose="020B0604020202020204"/>
                <a:ea typeface="黑体" panose="02010609060101010101" pitchFamily="49" charset="-122"/>
              </a:rPr>
              <a:t>PC</a:t>
            </a:r>
            <a:r>
              <a:rPr lang="zh-CN" altLang="en-US" sz="2200" b="1" kern="0" dirty="0">
                <a:latin typeface="Arial" panose="020B0604020202020204"/>
                <a:ea typeface="黑体" panose="02010609060101010101" pitchFamily="49" charset="-122"/>
              </a:rPr>
              <a:t>）指针强制转到中断服务程序入口地址运行</a:t>
            </a:r>
            <a:r>
              <a:rPr lang="zh-CN" altLang="en-US" sz="2200" b="1" kern="0" dirty="0" smtClean="0">
                <a:latin typeface="Arial" panose="020B0604020202020204"/>
                <a:ea typeface="黑体" panose="02010609060101010101" pitchFamily="49" charset="-122"/>
              </a:rPr>
              <a:t>。</a:t>
            </a:r>
            <a:endParaRPr lang="en-US" altLang="zh-CN" sz="2200" b="1" kern="0" dirty="0" smtClean="0">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200" b="1" kern="0" dirty="0" smtClean="0">
                <a:latin typeface="Arial" panose="020B0604020202020204"/>
                <a:ea typeface="黑体" panose="02010609060101010101" pitchFamily="49" charset="-122"/>
              </a:rPr>
              <a:t>CPU</a:t>
            </a:r>
            <a:r>
              <a:rPr lang="zh-CN" altLang="en-US" sz="2200" b="1" kern="0" dirty="0">
                <a:latin typeface="Arial" panose="020B0604020202020204"/>
                <a:ea typeface="黑体" panose="02010609060101010101" pitchFamily="49" charset="-122"/>
              </a:rPr>
              <a:t>对复位、中断、异常具有同样的处理过程，可统称为</a:t>
            </a:r>
            <a:r>
              <a:rPr lang="zh-CN" altLang="en-US" sz="2200" b="1" kern="0" dirty="0">
                <a:solidFill>
                  <a:srgbClr val="000099"/>
                </a:solidFill>
                <a:latin typeface="Arial" panose="020B0604020202020204"/>
                <a:ea typeface="黑体" panose="02010609060101010101" pitchFamily="49" charset="-122"/>
              </a:rPr>
              <a:t>中断</a:t>
            </a:r>
            <a:r>
              <a:rPr lang="zh-CN" altLang="en-US" sz="2200" b="1" kern="0" dirty="0">
                <a:latin typeface="Arial" panose="020B0604020202020204"/>
                <a:ea typeface="黑体" panose="02010609060101010101" pitchFamily="49" charset="-122"/>
              </a:rPr>
              <a:t>。</a:t>
            </a: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783868"/>
            <a:ext cx="43572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关于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中断的通用基础知识</a:t>
            </a:r>
          </a:p>
        </p:txBody>
      </p:sp>
    </p:spTree>
    <p:extLst>
      <p:ext uri="{BB962C8B-B14F-4D97-AF65-F5344CB8AC3E}">
        <p14:creationId xmlns:p14="http://schemas.microsoft.com/office/powerpoint/2010/main" val="4180669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22</a:t>
            </a:fld>
            <a:endParaRPr lang="en-US" altLang="zh-CN"/>
          </a:p>
        </p:txBody>
      </p:sp>
      <p:sp>
        <p:nvSpPr>
          <p:cNvPr id="4" name="矩形 3"/>
          <p:cNvSpPr/>
          <p:nvPr/>
        </p:nvSpPr>
        <p:spPr>
          <a:xfrm>
            <a:off x="84659" y="1276476"/>
            <a:ext cx="8807822" cy="5019836"/>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源、中断向量表与中断向量</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号</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smtClean="0">
                <a:latin typeface="Arial" panose="020B0604020202020204"/>
                <a:ea typeface="黑体" panose="02010609060101010101" pitchFamily="49" charset="-122"/>
              </a:rPr>
              <a:t>引起</a:t>
            </a:r>
            <a:r>
              <a:rPr lang="en-US" altLang="zh-CN" sz="2000" b="1" kern="0" dirty="0">
                <a:latin typeface="Arial" panose="020B0604020202020204"/>
                <a:ea typeface="黑体" panose="02010609060101010101" pitchFamily="49" charset="-122"/>
              </a:rPr>
              <a:t>CPU</a:t>
            </a:r>
            <a:r>
              <a:rPr lang="zh-CN" altLang="en-US" sz="2000" b="1" kern="0" dirty="0">
                <a:latin typeface="Arial" panose="020B0604020202020204"/>
                <a:ea typeface="黑体" panose="02010609060101010101" pitchFamily="49" charset="-122"/>
              </a:rPr>
              <a:t>产生中断的外部器件被称为</a:t>
            </a:r>
            <a:r>
              <a:rPr lang="zh-CN" altLang="en-US" sz="2000" b="1" kern="0" dirty="0">
                <a:solidFill>
                  <a:srgbClr val="000099"/>
                </a:solidFill>
                <a:latin typeface="Arial" panose="020B0604020202020204"/>
                <a:ea typeface="黑体" panose="02010609060101010101" pitchFamily="49" charset="-122"/>
              </a:rPr>
              <a:t>中断源</a:t>
            </a:r>
            <a:r>
              <a:rPr lang="zh-CN" altLang="en-US" sz="2000" b="1" kern="0" dirty="0" smtClean="0">
                <a:latin typeface="Arial" panose="020B0604020202020204"/>
                <a:ea typeface="黑体" panose="02010609060101010101" pitchFamily="49" charset="-122"/>
              </a:rPr>
              <a:t>。</a:t>
            </a:r>
            <a:endParaRPr lang="en-US" altLang="zh-CN" sz="2000" b="1" kern="0" dirty="0" smtClean="0">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smtClean="0">
                <a:latin typeface="Arial" panose="020B0604020202020204"/>
                <a:ea typeface="黑体" panose="02010609060101010101" pitchFamily="49" charset="-122"/>
              </a:rPr>
              <a:t>一</a:t>
            </a:r>
            <a:r>
              <a:rPr lang="zh-CN" altLang="en-US" sz="2000" b="1" kern="0" dirty="0">
                <a:latin typeface="Arial" panose="020B0604020202020204"/>
                <a:ea typeface="黑体" panose="02010609060101010101" pitchFamily="49" charset="-122"/>
              </a:rPr>
              <a:t>个</a:t>
            </a:r>
            <a:r>
              <a:rPr lang="en-US" altLang="zh-CN" sz="2000" b="1" kern="0" dirty="0">
                <a:latin typeface="Arial" panose="020B0604020202020204"/>
                <a:ea typeface="黑体" panose="02010609060101010101" pitchFamily="49" charset="-122"/>
              </a:rPr>
              <a:t>CPU</a:t>
            </a:r>
            <a:r>
              <a:rPr lang="zh-CN" altLang="en-US" sz="2000" b="1" kern="0" dirty="0">
                <a:latin typeface="Arial" panose="020B0604020202020204"/>
                <a:ea typeface="黑体" panose="02010609060101010101" pitchFamily="49" charset="-122"/>
              </a:rPr>
              <a:t>通常可以识别多个中断源，每个中断源产生中断后，分别要运行相应的中断服务例程</a:t>
            </a:r>
            <a:r>
              <a:rPr lang="en-US" altLang="zh-CN" sz="2000" b="1" kern="0" dirty="0">
                <a:latin typeface="Arial" panose="020B0604020202020204"/>
                <a:ea typeface="黑体" panose="02010609060101010101" pitchFamily="49" charset="-122"/>
              </a:rPr>
              <a:t>ISR</a:t>
            </a:r>
            <a:r>
              <a:rPr lang="zh-CN" altLang="en-US" sz="2000" b="1" kern="0" dirty="0">
                <a:latin typeface="Arial" panose="020B0604020202020204"/>
                <a:ea typeface="黑体" panose="02010609060101010101" pitchFamily="49" charset="-122"/>
              </a:rPr>
              <a:t>，这些中断服务例程</a:t>
            </a:r>
            <a:r>
              <a:rPr lang="en-US" altLang="zh-CN" sz="2000" b="1" kern="0" dirty="0">
                <a:latin typeface="Arial" panose="020B0604020202020204"/>
                <a:ea typeface="黑体" panose="02010609060101010101" pitchFamily="49" charset="-122"/>
              </a:rPr>
              <a:t>ISR</a:t>
            </a:r>
            <a:r>
              <a:rPr lang="zh-CN" altLang="en-US" sz="2000" b="1" kern="0" dirty="0">
                <a:latin typeface="Arial" panose="020B0604020202020204"/>
                <a:ea typeface="黑体" panose="02010609060101010101" pitchFamily="49" charset="-122"/>
              </a:rPr>
              <a:t>的起始地址，叫做</a:t>
            </a:r>
            <a:r>
              <a:rPr lang="zh-CN" altLang="en-US" sz="2000" b="1" kern="0" dirty="0">
                <a:solidFill>
                  <a:srgbClr val="000099"/>
                </a:solidFill>
                <a:latin typeface="Arial" panose="020B0604020202020204"/>
                <a:ea typeface="黑体" panose="02010609060101010101" pitchFamily="49" charset="-122"/>
              </a:rPr>
              <a:t>中断向量地址</a:t>
            </a:r>
            <a:r>
              <a:rPr lang="zh-CN" altLang="en-US" sz="2000" b="1" kern="0" dirty="0">
                <a:latin typeface="Arial" panose="020B0604020202020204"/>
                <a:ea typeface="黑体" panose="02010609060101010101" pitchFamily="49" charset="-122"/>
              </a:rPr>
              <a:t>，放在一段连续的存储区域内，这个存储区被称之为</a:t>
            </a:r>
            <a:r>
              <a:rPr lang="zh-CN" altLang="en-US" sz="2000" b="1" kern="0" dirty="0">
                <a:solidFill>
                  <a:srgbClr val="000099"/>
                </a:solidFill>
                <a:latin typeface="Arial" panose="020B0604020202020204"/>
                <a:ea typeface="黑体" panose="02010609060101010101" pitchFamily="49" charset="-122"/>
              </a:rPr>
              <a:t>中断向量表</a:t>
            </a:r>
            <a:r>
              <a:rPr lang="zh-CN" altLang="en-US" sz="2000" b="1" kern="0" dirty="0" smtClean="0">
                <a:latin typeface="Arial" panose="020B0604020202020204"/>
                <a:ea typeface="黑体" panose="02010609060101010101" pitchFamily="49" charset="-122"/>
              </a:rPr>
              <a:t>。</a:t>
            </a:r>
            <a:endParaRPr lang="en-US" altLang="zh-CN" sz="2000" b="1" kern="0" dirty="0" smtClean="0">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smtClean="0">
                <a:latin typeface="Arial" panose="020B0604020202020204"/>
                <a:ea typeface="黑体" panose="02010609060101010101" pitchFamily="49" charset="-122"/>
              </a:rPr>
              <a:t>中断</a:t>
            </a:r>
            <a:r>
              <a:rPr lang="zh-CN" altLang="en-US" sz="2000" b="1" kern="0" dirty="0">
                <a:latin typeface="Arial" panose="020B0604020202020204"/>
                <a:ea typeface="黑体" panose="02010609060101010101" pitchFamily="49" charset="-122"/>
              </a:rPr>
              <a:t>向量表是一个指针数组，内容是中断服务例程</a:t>
            </a:r>
            <a:r>
              <a:rPr lang="en-US" altLang="zh-CN" sz="2000" b="1" kern="0" dirty="0">
                <a:latin typeface="Arial" panose="020B0604020202020204"/>
                <a:ea typeface="黑体" panose="02010609060101010101" pitchFamily="49" charset="-122"/>
              </a:rPr>
              <a:t>ISR</a:t>
            </a:r>
            <a:r>
              <a:rPr lang="zh-CN" altLang="en-US" sz="2000" b="1" kern="0" dirty="0">
                <a:latin typeface="Arial" panose="020B0604020202020204"/>
                <a:ea typeface="黑体" panose="02010609060101010101" pitchFamily="49" charset="-122"/>
              </a:rPr>
              <a:t>的首地址。给</a:t>
            </a:r>
            <a:r>
              <a:rPr lang="en-US" altLang="zh-CN" sz="2000" b="1" kern="0" dirty="0">
                <a:latin typeface="Arial" panose="020B0604020202020204"/>
                <a:ea typeface="黑体" panose="02010609060101010101" pitchFamily="49" charset="-122"/>
              </a:rPr>
              <a:t>CPU</a:t>
            </a:r>
            <a:r>
              <a:rPr lang="zh-CN" altLang="en-US" sz="2000" b="1" kern="0" dirty="0">
                <a:latin typeface="Arial" panose="020B0604020202020204"/>
                <a:ea typeface="黑体" panose="02010609060101010101" pitchFamily="49" charset="-122"/>
              </a:rPr>
              <a:t>能够识别的每个中断源编个号，就叫</a:t>
            </a:r>
            <a:r>
              <a:rPr lang="zh-CN" altLang="en-US" sz="2000" b="1" kern="0" dirty="0">
                <a:solidFill>
                  <a:srgbClr val="000099"/>
                </a:solidFill>
                <a:latin typeface="Arial" panose="020B0604020202020204"/>
                <a:ea typeface="黑体" panose="02010609060101010101" pitchFamily="49" charset="-122"/>
              </a:rPr>
              <a:t>中断向量号</a:t>
            </a:r>
            <a:r>
              <a:rPr lang="zh-CN" altLang="en-US" sz="2000" b="1" kern="0" dirty="0" smtClean="0">
                <a:latin typeface="Arial" panose="020B0604020202020204"/>
                <a:ea typeface="黑体" panose="02010609060101010101" pitchFamily="49" charset="-122"/>
              </a:rPr>
              <a:t>。</a:t>
            </a:r>
            <a:endParaRPr lang="en-US" altLang="zh-CN" sz="2000" b="1" kern="0" dirty="0" smtClean="0">
              <a:latin typeface="Arial" panose="020B0604020202020204"/>
              <a:ea typeface="黑体" panose="02010609060101010101" pitchFamily="49" charset="-122"/>
            </a:endParaRPr>
          </a:p>
          <a:p>
            <a:pPr lvl="0" algn="just" eaLnBrk="0" hangingPunct="0">
              <a:lnSpc>
                <a:spcPct val="110000"/>
              </a:lnSpc>
              <a:spcBef>
                <a:spcPts val="600"/>
              </a:spcBef>
              <a:buClr>
                <a:srgbClr val="00007D"/>
              </a:buClr>
              <a:buSzPct val="75000"/>
              <a:defRPr/>
            </a:pPr>
            <a:r>
              <a:rPr lang="en-US" altLang="zh-CN" sz="20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服务例程</a:t>
            </a:r>
            <a:r>
              <a:rPr lang="en-US" altLang="zh-CN" sz="20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ISR</a:t>
            </a: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中断发生后，中断硬件软件机制停止当前正在运行的程序，并保存当前</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状态，转而去运行一个中断处理程序，处理完成后恢复</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到运行中断之前的状态，使得中断前的程序得以继续运行</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产生后转去运行的处理程序，通常被称为</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中断服务例程</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，简称</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ISR</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，通常也称为中断处理函数</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600"/>
              </a:spcBef>
              <a:buClr>
                <a:srgbClr val="00007D"/>
              </a:buClr>
              <a:buSzPct val="75000"/>
              <a:defRPr/>
            </a:pP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）中断优先级、可屏蔽中断和不可屏蔽中断</a:t>
            </a: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807095"/>
            <a:ext cx="43572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关于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中断的通用基础知识</a:t>
            </a:r>
          </a:p>
        </p:txBody>
      </p:sp>
    </p:spTree>
    <p:extLst>
      <p:ext uri="{BB962C8B-B14F-4D97-AF65-F5344CB8AC3E}">
        <p14:creationId xmlns:p14="http://schemas.microsoft.com/office/powerpoint/2010/main" val="1126298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23</a:t>
            </a:fld>
            <a:endParaRPr lang="en-US" altLang="zh-CN"/>
          </a:p>
        </p:txBody>
      </p:sp>
      <p:sp>
        <p:nvSpPr>
          <p:cNvPr id="4" name="矩形 3"/>
          <p:cNvSpPr/>
          <p:nvPr/>
        </p:nvSpPr>
        <p:spPr>
          <a:xfrm>
            <a:off x="84659" y="1276476"/>
            <a:ext cx="8879829" cy="2616101"/>
          </a:xfrm>
          <a:prstGeom prst="rect">
            <a:avLst/>
          </a:prstGeom>
        </p:spPr>
        <p:txBody>
          <a:bodyPr wrap="square">
            <a:spAutoFit/>
          </a:bodyPr>
          <a:lstStyle/>
          <a:p>
            <a:pPr algn="just" eaLnBrk="0" hangingPunct="0">
              <a:lnSpc>
                <a:spcPct val="110000"/>
              </a:lnSpc>
              <a:spcBef>
                <a:spcPts val="600"/>
              </a:spcBef>
              <a:buClr>
                <a:srgbClr val="00007D"/>
              </a:buClr>
              <a:buSzPct val="75000"/>
              <a:defRPr/>
            </a:pPr>
            <a:r>
              <a:rPr lang="en-US" altLang="zh-CN" sz="20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）中断优先级、可屏蔽中断和不可</a:t>
            </a:r>
            <a:r>
              <a:rPr lang="zh-CN" altLang="en-US" sz="20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屏蔽中断</a:t>
            </a:r>
            <a:endParaRPr lang="en-US" altLang="zh-CN" sz="20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在进行</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设计时，一般定义了中断源的优先级。若</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在程序运行过程中，有两个以上中断同时发生，则优先级最高的中断得到最先响应。</a:t>
            </a:r>
          </a:p>
          <a:p>
            <a:pPr marL="34290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根据中断是否可以通过程序设置的方式被屏蔽，可将中断划分为</a:t>
            </a:r>
            <a:r>
              <a:rPr lang="zh-CN" altLang="en-US" sz="2000" b="1" kern="0"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可屏蔽中断</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000" b="1" kern="0"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不可屏蔽中断</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两种。</a:t>
            </a:r>
            <a:r>
              <a:rPr lang="zh-CN" altLang="en-US" sz="2000" b="1" kern="0"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可屏蔽中断</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是指可通过程序设置的方式决定不响应该中断，即该中断被屏蔽了。</a:t>
            </a:r>
            <a:r>
              <a:rPr lang="zh-CN" altLang="en-US" sz="2000" b="1" kern="0"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不可屏蔽中断</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是指不能通过程序方式关闭的中断</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344269"/>
            <a:ext cx="9144000" cy="492443"/>
          </a:xfrm>
          <a:prstGeom prst="rect">
            <a:avLst/>
          </a:prstGeom>
        </p:spPr>
        <p:txBody>
          <a:bodyPr wrap="square">
            <a:spAutoFit/>
          </a:bodyPr>
          <a:lstStyle/>
          <a:p>
            <a:pPr algn="ctr"/>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807095"/>
            <a:ext cx="43572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关于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中断的通用基础知识</a:t>
            </a:r>
          </a:p>
        </p:txBody>
      </p:sp>
    </p:spTree>
    <p:extLst>
      <p:ext uri="{BB962C8B-B14F-4D97-AF65-F5344CB8AC3E}">
        <p14:creationId xmlns:p14="http://schemas.microsoft.com/office/powerpoint/2010/main" val="307906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24</a:t>
            </a:fld>
            <a:endParaRPr lang="en-US" altLang="zh-CN"/>
          </a:p>
        </p:txBody>
      </p:sp>
      <p:sp>
        <p:nvSpPr>
          <p:cNvPr id="4" name="矩形 3"/>
          <p:cNvSpPr/>
          <p:nvPr/>
        </p:nvSpPr>
        <p:spPr>
          <a:xfrm>
            <a:off x="84658" y="1276476"/>
            <a:ext cx="8879829" cy="4865947"/>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．中断处理的基本过程</a:t>
            </a:r>
          </a:p>
          <a:p>
            <a:pPr marL="34290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中断处理的基本过程分为中断请求、中断检测、中断响应和中断处理等过程。</a:t>
            </a:r>
          </a:p>
          <a:p>
            <a:pPr lvl="0" algn="just" eaLnBrk="0" hangingPunct="0">
              <a:lnSpc>
                <a:spcPct val="110000"/>
              </a:lnSpc>
              <a:spcBef>
                <a:spcPts val="0"/>
              </a:spcBef>
              <a:buClr>
                <a:srgbClr val="00007D"/>
              </a:buClr>
              <a:buSzPct val="75000"/>
              <a:defRPr/>
            </a:pP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）中断请求</a:t>
            </a:r>
          </a:p>
          <a:p>
            <a:pPr marL="34290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当某一中断源需要</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为其服务时，它将会向</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发出中断请求信号（一种电信号）。中断控制器获取中断源硬件设备的中断向量号 ，并通过识别的中断向量号将对应硬件中断源模块的中断状态寄存器中的“中断请求位”置位，以便</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知道何种中断请求来了。</a:t>
            </a:r>
          </a:p>
          <a:p>
            <a:pPr lvl="0" algn="just" eaLnBrk="0" hangingPunct="0">
              <a:lnSpc>
                <a:spcPct val="110000"/>
              </a:lnSpc>
              <a:spcBef>
                <a:spcPts val="0"/>
              </a:spcBef>
              <a:buClr>
                <a:srgbClr val="00007D"/>
              </a:buClr>
              <a:buSzPct val="75000"/>
              <a:defRPr/>
            </a:pP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）中断采样（检测）</a:t>
            </a:r>
          </a:p>
          <a:p>
            <a:pPr marL="34290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在每条指令结束的时候将会检查中断请求或者系统是否满足异常条件，为此，多数</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专门在指令周期中使用了中断周期。在中断周期中，</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将会检测系统中是否有中断请求信号，若此时有中断请求信号，则</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将会暂停当前运行的任务，转而去对中断事件进行响应，若系统中没有中断请求信号则继续运行当前任务</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807095"/>
            <a:ext cx="43572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关于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中断的通用基础知识</a:t>
            </a:r>
          </a:p>
        </p:txBody>
      </p:sp>
    </p:spTree>
    <p:extLst>
      <p:ext uri="{BB962C8B-B14F-4D97-AF65-F5344CB8AC3E}">
        <p14:creationId xmlns:p14="http://schemas.microsoft.com/office/powerpoint/2010/main" val="610617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25</a:t>
            </a:fld>
            <a:endParaRPr lang="en-US" altLang="zh-CN"/>
          </a:p>
        </p:txBody>
      </p:sp>
      <p:sp>
        <p:nvSpPr>
          <p:cNvPr id="4" name="矩形 3"/>
          <p:cNvSpPr/>
          <p:nvPr/>
        </p:nvSpPr>
        <p:spPr>
          <a:xfrm>
            <a:off x="84658" y="1276476"/>
            <a:ext cx="8879829" cy="3816429"/>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0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）中断响应与中断处理</a:t>
            </a: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中断响应的过程是由系统自动完成的，对于用户来说是透明的操作。在中断的响应过程中，首先</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会查找中断源所对应的中断模式是否允许产生中断，若中断模块允许中断，则响应该中断请求。中断响应的过程要求</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保存当前环境的“上下文（</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context</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）”于堆栈中。通过中断向量号找到中断向量表中对应的中断服务例程</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ISR</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，转而去运行中断处理服务</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ISR</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。中断处理术语中，简单的理解“上下文”即指</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内部寄存器，其含义是在中断发生后，由于</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在中断服务例程中也会使用</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内部寄存器，所以需要在调用</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ISR</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之前，将</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内部寄存器保存至指定的</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RAM</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地址（栈）中，在中断结束后再将该</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RAM</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地址中的数据恢复到</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内部寄存器中，从而使中断前后程序的“运行现场”没有任何变化。</a:t>
            </a: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807095"/>
            <a:ext cx="43572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关于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中断的通用基础知识</a:t>
            </a:r>
          </a:p>
        </p:txBody>
      </p:sp>
    </p:spTree>
    <p:extLst>
      <p:ext uri="{BB962C8B-B14F-4D97-AF65-F5344CB8AC3E}">
        <p14:creationId xmlns:p14="http://schemas.microsoft.com/office/powerpoint/2010/main" val="1813684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26</a:t>
            </a:fld>
            <a:endParaRPr lang="en-US" altLang="zh-CN"/>
          </a:p>
        </p:txBody>
      </p:sp>
      <p:sp>
        <p:nvSpPr>
          <p:cNvPr id="4" name="矩形 3"/>
          <p:cNvSpPr/>
          <p:nvPr/>
        </p:nvSpPr>
        <p:spPr>
          <a:xfrm>
            <a:off x="84658" y="1268760"/>
            <a:ext cx="8879829" cy="858697"/>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中断结构及中断过程</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100" b="1" kern="0" dirty="0" smtClean="0">
                <a:latin typeface="Arial" panose="020B0604020202020204"/>
                <a:ea typeface="黑体" panose="02010609060101010101" pitchFamily="49" charset="-122"/>
              </a:rPr>
              <a:t>M0</a:t>
            </a:r>
            <a:r>
              <a:rPr lang="en-US" altLang="zh-CN" sz="2100" b="1" kern="0" dirty="0">
                <a:latin typeface="Arial" panose="020B0604020202020204"/>
                <a:ea typeface="黑体" panose="02010609060101010101" pitchFamily="49" charset="-122"/>
              </a:rPr>
              <a:t>+</a:t>
            </a:r>
            <a:r>
              <a:rPr lang="zh-CN" altLang="en-US" sz="2100" b="1" kern="0" dirty="0">
                <a:latin typeface="Arial" panose="020B0604020202020204"/>
                <a:ea typeface="黑体" panose="02010609060101010101" pitchFamily="49" charset="-122"/>
              </a:rPr>
              <a:t>中断结构包括</a:t>
            </a:r>
            <a:r>
              <a:rPr lang="en-US" altLang="zh-CN" sz="2100" b="1" kern="0" dirty="0">
                <a:latin typeface="Arial" panose="020B0604020202020204"/>
                <a:ea typeface="黑体" panose="02010609060101010101" pitchFamily="49" charset="-122"/>
              </a:rPr>
              <a:t>M0+</a:t>
            </a:r>
            <a:r>
              <a:rPr lang="zh-CN" altLang="en-US" sz="2100" b="1" kern="0" dirty="0">
                <a:latin typeface="Arial" panose="020B0604020202020204"/>
                <a:ea typeface="黑体" panose="02010609060101010101" pitchFamily="49" charset="-122"/>
              </a:rPr>
              <a:t>内核、嵌套中断向量控制器</a:t>
            </a:r>
            <a:r>
              <a:rPr lang="en-US" altLang="zh-CN" sz="2100" b="1" kern="0" dirty="0">
                <a:latin typeface="Arial" panose="020B0604020202020204"/>
                <a:ea typeface="黑体" panose="02010609060101010101" pitchFamily="49" charset="-122"/>
              </a:rPr>
              <a:t>NVIC</a:t>
            </a:r>
            <a:r>
              <a:rPr lang="zh-CN" altLang="en-US" sz="2100" b="1" kern="0" dirty="0">
                <a:latin typeface="Arial" panose="020B0604020202020204"/>
                <a:ea typeface="黑体" panose="02010609060101010101" pitchFamily="49" charset="-122"/>
              </a:rPr>
              <a:t>及模块中断</a:t>
            </a:r>
            <a:r>
              <a:rPr lang="zh-CN" altLang="en-US" sz="2100" b="1" kern="0" dirty="0" smtClean="0">
                <a:latin typeface="Arial" panose="020B0604020202020204"/>
                <a:ea typeface="黑体" panose="02010609060101010101" pitchFamily="49" charset="-122"/>
              </a:rPr>
              <a:t>源</a:t>
            </a:r>
            <a:endParaRPr lang="zh-CN" altLang="en-US" sz="2100" b="1" kern="0" dirty="0">
              <a:latin typeface="Arial" panose="020B0604020202020204"/>
              <a:ea typeface="黑体" panose="02010609060101010101" pitchFamily="49" charset="-122"/>
            </a:endParaRP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836712"/>
            <a:ext cx="678006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ARM Cortex-M0+</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非内核模块中断编程结构</a:t>
            </a:r>
          </a:p>
        </p:txBody>
      </p:sp>
      <p:graphicFrame>
        <p:nvGraphicFramePr>
          <p:cNvPr id="3" name="对象 2"/>
          <p:cNvGraphicFramePr>
            <a:graphicFrameLocks noChangeAspect="1"/>
          </p:cNvGraphicFramePr>
          <p:nvPr>
            <p:extLst>
              <p:ext uri="{D42A27DB-BD31-4B8C-83A1-F6EECF244321}">
                <p14:modId xmlns:p14="http://schemas.microsoft.com/office/powerpoint/2010/main" val="1337838017"/>
              </p:ext>
            </p:extLst>
          </p:nvPr>
        </p:nvGraphicFramePr>
        <p:xfrm>
          <a:off x="1187624" y="2132856"/>
          <a:ext cx="6552728" cy="1713791"/>
        </p:xfrm>
        <a:graphic>
          <a:graphicData uri="http://schemas.openxmlformats.org/presentationml/2006/ole">
            <mc:AlternateContent xmlns:mc="http://schemas.openxmlformats.org/markup-compatibility/2006">
              <mc:Choice xmlns:v="urn:schemas-microsoft-com:vml" Requires="v">
                <p:oleObj spid="_x0000_s7215" name="BMP 图像" r:id="rId3" imgW="7361905" imgH="1924319" progId="Paint.Picture">
                  <p:embed/>
                </p:oleObj>
              </mc:Choice>
              <mc:Fallback>
                <p:oleObj name="BMP 图像" r:id="rId3" imgW="7361905" imgH="1924319"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132856"/>
                        <a:ext cx="6552728" cy="1713791"/>
                      </a:xfrm>
                      <a:prstGeom prst="rect">
                        <a:avLst/>
                      </a:prstGeom>
                      <a:noFill/>
                    </p:spPr>
                  </p:pic>
                </p:oleObj>
              </mc:Fallback>
            </mc:AlternateContent>
          </a:graphicData>
        </a:graphic>
      </p:graphicFrame>
      <p:sp>
        <p:nvSpPr>
          <p:cNvPr id="5" name="矩形 4"/>
          <p:cNvSpPr/>
          <p:nvPr/>
        </p:nvSpPr>
        <p:spPr>
          <a:xfrm>
            <a:off x="84659" y="3861048"/>
            <a:ext cx="8879828" cy="2754600"/>
          </a:xfrm>
          <a:prstGeom prst="rect">
            <a:avLst/>
          </a:prstGeom>
        </p:spPr>
        <p:txBody>
          <a:bodyPr wrap="square">
            <a:spAutoFit/>
          </a:bodyPr>
          <a:lstStyle/>
          <a:p>
            <a:pPr marL="342900" indent="-342900" algn="just">
              <a:spcBef>
                <a:spcPts val="300"/>
              </a:spcBef>
              <a:buClr>
                <a:srgbClr val="000099"/>
              </a:buClr>
              <a:buSzPct val="80000"/>
              <a:buFont typeface="Wingdings" panose="05000000000000000000" pitchFamily="2" charset="2"/>
              <a:buChar char="l"/>
            </a:pP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M0</a:t>
            </a:r>
            <a:r>
              <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中断过程分为两步</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步</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，模块中断源向嵌套中断向量控制器</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NVIC</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发出中断请求信号</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300"/>
              </a:spcBef>
              <a:buClr>
                <a:srgbClr val="000099"/>
              </a:buClr>
              <a:buSzPct val="80000"/>
              <a:buFont typeface="Wingdings" panose="05000000000000000000" pitchFamily="2" charset="2"/>
              <a:buChar char="l"/>
            </a:pPr>
            <a:r>
              <a:rPr lang="zh-CN" altLang="en-US" sz="21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步</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，判断</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该模块中断是否被使能，若使能，通过私有外设总线</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PPB</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发送给</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M0+</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内核，由内核进行中断处理</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300"/>
              </a:spcBef>
              <a:buClr>
                <a:srgbClr val="000099"/>
              </a:buClr>
              <a:buSzPct val="80000"/>
              <a:buFont typeface="Wingdings" panose="05000000000000000000" pitchFamily="2" charset="2"/>
              <a:buChar char="l"/>
            </a:pP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同时有多个中断信号到来，</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NVIC</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根据设定好的中断优先级进行判断，优先级高的中断首先响应，优先级低的中断挂起，压入堆栈保存；如果优先级完全相同的多个中断源同时请求，则先响应非内核中断请求号</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较小的，其他的被挂起。</a:t>
            </a:r>
          </a:p>
        </p:txBody>
      </p:sp>
    </p:spTree>
    <p:extLst>
      <p:ext uri="{BB962C8B-B14F-4D97-AF65-F5344CB8AC3E}">
        <p14:creationId xmlns:p14="http://schemas.microsoft.com/office/powerpoint/2010/main" val="4201098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27</a:t>
            </a:fld>
            <a:endParaRPr lang="en-US" altLang="zh-CN"/>
          </a:p>
        </p:txBody>
      </p:sp>
      <p:sp>
        <p:nvSpPr>
          <p:cNvPr id="4" name="矩形 3"/>
          <p:cNvSpPr/>
          <p:nvPr/>
        </p:nvSpPr>
        <p:spPr>
          <a:xfrm>
            <a:off x="84658" y="1268760"/>
            <a:ext cx="8879829" cy="464743"/>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嵌套中断向量控制器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NVIC</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内部寄存器</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简介</a:t>
            </a:r>
            <a:endParaRPr lang="zh-CN" altLang="en-US" sz="2100" b="1" kern="0" dirty="0">
              <a:latin typeface="Arial" panose="020B0604020202020204"/>
              <a:ea typeface="黑体" panose="02010609060101010101" pitchFamily="49" charset="-122"/>
            </a:endParaRP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836712"/>
            <a:ext cx="678006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ARM Cortex-M0+</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非内核模块中断编程结构</a:t>
            </a:r>
          </a:p>
        </p:txBody>
      </p:sp>
      <p:sp>
        <p:nvSpPr>
          <p:cNvPr id="5" name="矩形 4"/>
          <p:cNvSpPr/>
          <p:nvPr/>
        </p:nvSpPr>
        <p:spPr>
          <a:xfrm>
            <a:off x="84659" y="3755431"/>
            <a:ext cx="8879828" cy="3193182"/>
          </a:xfrm>
          <a:prstGeom prst="rect">
            <a:avLst/>
          </a:prstGeom>
        </p:spPr>
        <p:txBody>
          <a:bodyPr wrap="square">
            <a:spAutoFit/>
          </a:bodyPr>
          <a:lstStyle/>
          <a:p>
            <a:pPr algn="just">
              <a:spcBef>
                <a:spcPts val="300"/>
              </a:spcBef>
              <a:buClr>
                <a:srgbClr val="000099"/>
              </a:buClr>
              <a:buSzPct val="80000"/>
            </a:pPr>
            <a:r>
              <a:rPr lang="en-US" altLang="zh-CN"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）中断使能寄存器（</a:t>
            </a:r>
            <a:r>
              <a:rPr lang="en-US" altLang="zh-CN"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NVIC_ISER</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中断使能寄存器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NVIC_ISER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位分别对应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个外设中断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号</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300"/>
              </a:spcBef>
              <a:buClr>
                <a:srgbClr val="000099"/>
              </a:buClr>
              <a:buSzPct val="80000"/>
            </a:pPr>
            <a:r>
              <a:rPr lang="en-US" altLang="zh-CN" sz="21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）中断禁止寄存器（</a:t>
            </a:r>
            <a:r>
              <a:rPr lang="en-US" altLang="zh-CN"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NVIC_ICER</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中断禁止寄存器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NVIC_ICER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位分别对应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个外设中断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中断号。</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300"/>
              </a:spcBef>
              <a:buClr>
                <a:srgbClr val="000099"/>
              </a:buClr>
              <a:buSzPct val="80000"/>
            </a:pPr>
            <a:r>
              <a:rPr lang="en-US" altLang="zh-CN"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）挂起</a:t>
            </a:r>
            <a:r>
              <a:rPr lang="en-US" altLang="zh-CN"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清除挂起寄存器（</a:t>
            </a:r>
            <a:r>
              <a:rPr lang="en-US" altLang="zh-CN"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NVIC_ISPR/NVIC_ICPR</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当中断发生时，正在处理同级或者高优先级异常，或者该中断被屏蔽，则中断不能立即的得到响应，此时中断被挂起。中断的挂起状态可以通过中断挂起寄存器（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NVIC_ISPR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）和中断挂起清除寄存器（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NVIC_ICPR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）来读取，还可以通过写这些寄存器进行挂起中断。</a:t>
            </a:r>
          </a:p>
        </p:txBody>
      </p:sp>
      <p:graphicFrame>
        <p:nvGraphicFramePr>
          <p:cNvPr id="3" name="表格 2"/>
          <p:cNvGraphicFramePr>
            <a:graphicFrameLocks noGrp="1"/>
          </p:cNvGraphicFramePr>
          <p:nvPr>
            <p:extLst>
              <p:ext uri="{D42A27DB-BD31-4B8C-83A1-F6EECF244321}">
                <p14:modId xmlns:p14="http://schemas.microsoft.com/office/powerpoint/2010/main" val="292985759"/>
              </p:ext>
            </p:extLst>
          </p:nvPr>
        </p:nvGraphicFramePr>
        <p:xfrm>
          <a:off x="539552" y="1730425"/>
          <a:ext cx="7992888" cy="2016000"/>
        </p:xfrm>
        <a:graphic>
          <a:graphicData uri="http://schemas.openxmlformats.org/drawingml/2006/table">
            <a:tbl>
              <a:tblPr firstRow="1" firstCol="1" bandRow="1"/>
              <a:tblGrid>
                <a:gridCol w="2520280"/>
                <a:gridCol w="2448272"/>
                <a:gridCol w="3024336"/>
              </a:tblGrid>
              <a:tr h="288000">
                <a:tc gridSpan="3">
                  <a:txBody>
                    <a:bodyPr/>
                    <a:lstStyle/>
                    <a:p>
                      <a:pPr indent="306070" algn="ctr">
                        <a:spcAft>
                          <a:spcPts val="0"/>
                        </a:spcAft>
                        <a:tabLst>
                          <a:tab pos="4024630" algn="l"/>
                        </a:tabLst>
                      </a:pPr>
                      <a:r>
                        <a:rPr lang="zh-CN" sz="1400" b="1" dirty="0">
                          <a:solidFill>
                            <a:srgbClr val="000000"/>
                          </a:solidFill>
                          <a:effectLst/>
                          <a:latin typeface="Times New Roman" panose="02020603050405020304" pitchFamily="18" charset="0"/>
                          <a:ea typeface="黑体" panose="02010609060101010101" pitchFamily="49" charset="-122"/>
                          <a:cs typeface="Arial Unicode MS" panose="020B0604020202020204" pitchFamily="34" charset="-122"/>
                        </a:rPr>
                        <a:t>表</a:t>
                      </a:r>
                      <a:r>
                        <a:rPr lang="zh-CN" sz="1400" b="1" dirty="0">
                          <a:solidFill>
                            <a:srgbClr val="000000"/>
                          </a:solidFill>
                          <a:effectLst/>
                          <a:latin typeface="Times New Roman" panose="02020603050405020304" pitchFamily="18" charset="0"/>
                          <a:ea typeface="宋体" panose="02010600030101010101" pitchFamily="2" charset="-122"/>
                          <a:cs typeface="Arial Unicode MS" panose="020B0604020202020204" pitchFamily="34" charset="-122"/>
                        </a:rPr>
                        <a:t>6-5 </a:t>
                      </a:r>
                      <a:r>
                        <a:rPr lang="zh-CN" sz="1400" b="1" dirty="0">
                          <a:solidFill>
                            <a:srgbClr val="000000"/>
                          </a:solidFill>
                          <a:effectLst/>
                          <a:latin typeface="Times New Roman" panose="02020603050405020304" pitchFamily="18" charset="0"/>
                          <a:ea typeface="黑体" panose="02010609060101010101" pitchFamily="49" charset="-122"/>
                          <a:cs typeface="Arial Unicode MS" panose="020B0604020202020204" pitchFamily="34" charset="-122"/>
                        </a:rPr>
                        <a:t>嵌套中断向量控制器</a:t>
                      </a:r>
                      <a:r>
                        <a:rPr lang="zh-CN" sz="1400" b="1" dirty="0">
                          <a:solidFill>
                            <a:srgbClr val="000000"/>
                          </a:solidFill>
                          <a:effectLst/>
                          <a:latin typeface="Times New Roman" panose="02020603050405020304" pitchFamily="18" charset="0"/>
                          <a:ea typeface="宋体" panose="02010600030101010101" pitchFamily="2" charset="-122"/>
                          <a:cs typeface="Arial Unicode MS" panose="020B0604020202020204" pitchFamily="34" charset="-122"/>
                        </a:rPr>
                        <a:t>NVIC</a:t>
                      </a:r>
                      <a:r>
                        <a:rPr lang="zh-CN" sz="1400" b="1" dirty="0">
                          <a:solidFill>
                            <a:srgbClr val="000000"/>
                          </a:solidFill>
                          <a:effectLst/>
                          <a:latin typeface="Times New Roman" panose="02020603050405020304" pitchFamily="18" charset="0"/>
                          <a:ea typeface="黑体" panose="02010609060101010101" pitchFamily="49" charset="-122"/>
                          <a:cs typeface="Arial Unicode MS" panose="020B0604020202020204" pitchFamily="34" charset="-122"/>
                        </a:rPr>
                        <a:t>内各寄存器地址与名称</a:t>
                      </a:r>
                      <a:endParaRPr lang="zh-CN" sz="1400" b="1" dirty="0">
                        <a:solidFill>
                          <a:srgbClr val="000000"/>
                        </a:solidFill>
                        <a:effectLst/>
                        <a:latin typeface="Times New Roman" panose="02020603050405020304" pitchFamily="18" charset="0"/>
                        <a:ea typeface="宋体" panose="02010600030101010101" pitchFamily="2" charset="-122"/>
                        <a:cs typeface="Arial Unicode MS" panose="020B0604020202020204" pitchFamily="34"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88000">
                <a:tc>
                  <a:txBody>
                    <a:bodyPr/>
                    <a:lstStyle/>
                    <a:p>
                      <a:pPr indent="266700" algn="l">
                        <a:lnSpc>
                          <a:spcPts val="1200"/>
                        </a:lnSpc>
                        <a:spcAft>
                          <a:spcPts val="0"/>
                        </a:spcAft>
                        <a:tabLst>
                          <a:tab pos="4024630" algn="l"/>
                          <a:tab pos="4024630" algn="l"/>
                        </a:tabLst>
                      </a:pPr>
                      <a:r>
                        <a:rPr lang="zh-CN" sz="1400" kern="0">
                          <a:effectLst/>
                          <a:latin typeface="Times New Roman" panose="02020603050405020304" pitchFamily="18" charset="0"/>
                          <a:ea typeface="宋体" panose="02010600030101010101" pitchFamily="2" charset="-122"/>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zh-CN" sz="1400" kern="0">
                          <a:effectLst/>
                          <a:latin typeface="Times New Roman" panose="02020603050405020304" pitchFamily="18" charset="0"/>
                          <a:ea typeface="宋体" panose="02010600030101010101" pitchFamily="2" charset="-122"/>
                        </a:rPr>
                        <a:t>名称</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zh-CN" sz="1400" kern="0">
                          <a:effectLst/>
                          <a:latin typeface="Times New Roman" panose="02020603050405020304" pitchFamily="18" charset="0"/>
                          <a:ea typeface="宋体" panose="02010600030101010101" pitchFamily="2" charset="-122"/>
                        </a:rPr>
                        <a:t>描述</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E000_E100</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NVIC_ISER</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zh-CN" sz="1400" kern="0">
                          <a:effectLst/>
                          <a:latin typeface="Times New Roman" panose="02020603050405020304" pitchFamily="18" charset="0"/>
                          <a:ea typeface="宋体" panose="02010600030101010101" pitchFamily="2" charset="-122"/>
                        </a:rPr>
                        <a:t>中断使能寄存器（</a:t>
                      </a:r>
                      <a:r>
                        <a:rPr lang="en-US" sz="1400" kern="0">
                          <a:effectLst/>
                          <a:latin typeface="Times New Roman" panose="02020603050405020304" pitchFamily="18" charset="0"/>
                          <a:ea typeface="宋体" panose="02010600030101010101" pitchFamily="2" charset="-122"/>
                        </a:rPr>
                        <a:t>W/R</a:t>
                      </a:r>
                      <a:r>
                        <a:rPr lang="zh-CN" sz="1400" kern="0">
                          <a:effectLst/>
                          <a:latin typeface="Times New Roman" panose="02020603050405020304" pitchFamily="18" charset="0"/>
                          <a:ea typeface="宋体" panose="02010600030101010101" pitchFamily="2" charset="-122"/>
                        </a:rPr>
                        <a:t>）</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E000_E180</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NVIC_ICER</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zh-CN" sz="1400" kern="0">
                          <a:effectLst/>
                          <a:latin typeface="Times New Roman" panose="02020603050405020304" pitchFamily="18" charset="0"/>
                          <a:ea typeface="宋体" panose="02010600030101010101" pitchFamily="2" charset="-122"/>
                        </a:rPr>
                        <a:t>中断禁止寄存器（</a:t>
                      </a:r>
                      <a:r>
                        <a:rPr lang="en-US" sz="1400" kern="0">
                          <a:effectLst/>
                          <a:latin typeface="Times New Roman" panose="02020603050405020304" pitchFamily="18" charset="0"/>
                          <a:ea typeface="宋体" panose="02010600030101010101" pitchFamily="2" charset="-122"/>
                        </a:rPr>
                        <a:t>W/R</a:t>
                      </a:r>
                      <a:r>
                        <a:rPr lang="zh-CN" sz="1400" kern="0">
                          <a:effectLst/>
                          <a:latin typeface="Times New Roman" panose="02020603050405020304" pitchFamily="18" charset="0"/>
                          <a:ea typeface="宋体" panose="02010600030101010101" pitchFamily="2" charset="-122"/>
                        </a:rPr>
                        <a:t>）</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E000_E200</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NVIC_ISPR</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zh-CN" sz="1400" kern="0">
                          <a:effectLst/>
                          <a:latin typeface="Times New Roman" panose="02020603050405020304" pitchFamily="18" charset="0"/>
                          <a:ea typeface="宋体" panose="02010600030101010101" pitchFamily="2" charset="-122"/>
                        </a:rPr>
                        <a:t>中断挂起寄存器（</a:t>
                      </a:r>
                      <a:r>
                        <a:rPr lang="en-US" sz="1400" kern="0">
                          <a:effectLst/>
                          <a:latin typeface="Times New Roman" panose="02020603050405020304" pitchFamily="18" charset="0"/>
                          <a:ea typeface="宋体" panose="02010600030101010101" pitchFamily="2" charset="-122"/>
                        </a:rPr>
                        <a:t>W/R</a:t>
                      </a:r>
                      <a:r>
                        <a:rPr lang="zh-CN" sz="1400" kern="0">
                          <a:effectLst/>
                          <a:latin typeface="Times New Roman" panose="02020603050405020304" pitchFamily="18" charset="0"/>
                          <a:ea typeface="宋体" panose="02010600030101010101" pitchFamily="2" charset="-122"/>
                        </a:rPr>
                        <a:t>）</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E000_E280</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NVIC_ICPR</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zh-CN" sz="1400" kern="0">
                          <a:effectLst/>
                          <a:latin typeface="Times New Roman" panose="02020603050405020304" pitchFamily="18" charset="0"/>
                          <a:ea typeface="宋体" panose="02010600030101010101" pitchFamily="2" charset="-122"/>
                        </a:rPr>
                        <a:t>中断清除挂起寄存器（</a:t>
                      </a:r>
                      <a:r>
                        <a:rPr lang="en-US" sz="1400" kern="0">
                          <a:effectLst/>
                          <a:latin typeface="Times New Roman" panose="02020603050405020304" pitchFamily="18" charset="0"/>
                          <a:ea typeface="宋体" panose="02010600030101010101" pitchFamily="2" charset="-122"/>
                        </a:rPr>
                        <a:t>W/R</a:t>
                      </a:r>
                      <a:r>
                        <a:rPr lang="zh-CN" sz="1400" kern="0">
                          <a:effectLst/>
                          <a:latin typeface="Times New Roman" panose="02020603050405020304" pitchFamily="18" charset="0"/>
                          <a:ea typeface="宋体" panose="02010600030101010101" pitchFamily="2" charset="-122"/>
                        </a:rPr>
                        <a:t>）</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E000_E400</a:t>
                      </a:r>
                      <a:r>
                        <a:rPr lang="zh-CN" sz="1400" kern="0">
                          <a:effectLst/>
                          <a:latin typeface="Times New Roman" panose="02020603050405020304" pitchFamily="18" charset="0"/>
                          <a:ea typeface="宋体" panose="02010600030101010101" pitchFamily="2" charset="-122"/>
                        </a:rPr>
                        <a:t>～</a:t>
                      </a:r>
                      <a:r>
                        <a:rPr lang="en-US" sz="1400" kern="0">
                          <a:effectLst/>
                          <a:latin typeface="Times New Roman" panose="02020603050405020304" pitchFamily="18" charset="0"/>
                          <a:ea typeface="宋体" panose="02010600030101010101" pitchFamily="2" charset="-122"/>
                        </a:rPr>
                        <a:t>E000_E41C</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en-US" sz="1400" kern="0">
                          <a:effectLst/>
                          <a:latin typeface="Times New Roman" panose="02020603050405020304" pitchFamily="18" charset="0"/>
                          <a:ea typeface="宋体" panose="02010600030101010101" pitchFamily="2" charset="-122"/>
                        </a:rPr>
                        <a:t>NVIC_IPR0</a:t>
                      </a:r>
                      <a:r>
                        <a:rPr lang="zh-CN" sz="1400" kern="0">
                          <a:effectLst/>
                          <a:latin typeface="Times New Roman" panose="02020603050405020304" pitchFamily="18" charset="0"/>
                          <a:ea typeface="宋体" panose="02010600030101010101" pitchFamily="2" charset="-122"/>
                        </a:rPr>
                        <a:t>～</a:t>
                      </a:r>
                      <a:r>
                        <a:rPr lang="en-US" sz="1400" kern="0">
                          <a:effectLst/>
                          <a:latin typeface="Times New Roman" panose="02020603050405020304" pitchFamily="18" charset="0"/>
                          <a:ea typeface="宋体" panose="02010600030101010101" pitchFamily="2" charset="-122"/>
                        </a:rPr>
                        <a:t>NVIC_IPR7</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tabLst>
                          <a:tab pos="4024630" algn="l"/>
                          <a:tab pos="4024630" algn="l"/>
                        </a:tabLst>
                      </a:pPr>
                      <a:r>
                        <a:rPr lang="zh-CN" sz="1400" kern="0" dirty="0">
                          <a:effectLst/>
                          <a:latin typeface="Times New Roman" panose="02020603050405020304" pitchFamily="18" charset="0"/>
                          <a:ea typeface="宋体" panose="02010600030101010101" pitchFamily="2" charset="-122"/>
                        </a:rPr>
                        <a:t>优先级寄存器</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2440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28</a:t>
            </a:fld>
            <a:endParaRPr lang="en-US" altLang="zh-CN"/>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2" name="矩形 1"/>
          <p:cNvSpPr/>
          <p:nvPr/>
        </p:nvSpPr>
        <p:spPr>
          <a:xfrm>
            <a:off x="84659" y="836712"/>
            <a:ext cx="678006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ARM Cortex-M0+</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非内核模块中断编程结构</a:t>
            </a:r>
          </a:p>
        </p:txBody>
      </p:sp>
      <p:sp>
        <p:nvSpPr>
          <p:cNvPr id="5" name="矩形 4"/>
          <p:cNvSpPr/>
          <p:nvPr/>
        </p:nvSpPr>
        <p:spPr>
          <a:xfrm>
            <a:off x="34911" y="1300587"/>
            <a:ext cx="8879828" cy="1685077"/>
          </a:xfrm>
          <a:prstGeom prst="rect">
            <a:avLst/>
          </a:prstGeom>
        </p:spPr>
        <p:txBody>
          <a:bodyPr wrap="square">
            <a:spAutoFit/>
          </a:bodyPr>
          <a:lstStyle/>
          <a:p>
            <a:pPr algn="just">
              <a:spcBef>
                <a:spcPts val="300"/>
              </a:spcBef>
              <a:buClr>
                <a:srgbClr val="000099"/>
              </a:buClr>
              <a:buSzPct val="80000"/>
            </a:pPr>
            <a:r>
              <a:rPr lang="en-US" altLang="zh-CN" sz="21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1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）优先级</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r>
              <a:rPr lang="en-US" altLang="zh-CN"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NVIC_IPR0-NVIC_IPR7</a:t>
            </a:r>
            <a:r>
              <a:rPr lang="zh-CN" altLang="en-US" sz="21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可以通过优先级寄存器设置非内核中断源的优先级。</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优先级寄存器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IPR</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Interrupt priority register</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）共有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IPR0</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IPR7</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，每一个优先级寄存器对应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个非内核中断源</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每一个优先级寄存器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只对应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个非内核中断源</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，每个</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中断源在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寄存器中占两位，其他位未用。</a:t>
            </a: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273194" y="3001145"/>
            <a:ext cx="8286970" cy="845985"/>
          </a:xfrm>
          <a:prstGeom prst="rect">
            <a:avLst/>
          </a:prstGeom>
          <a:noFill/>
          <a:ln>
            <a:noFill/>
          </a:ln>
        </p:spPr>
      </p:pic>
    </p:spTree>
    <p:extLst>
      <p:ext uri="{BB962C8B-B14F-4D97-AF65-F5344CB8AC3E}">
        <p14:creationId xmlns:p14="http://schemas.microsoft.com/office/powerpoint/2010/main" val="46174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29</a:t>
            </a:fld>
            <a:endParaRPr lang="en-US" altLang="zh-CN"/>
          </a:p>
        </p:txBody>
      </p:sp>
      <p:sp>
        <p:nvSpPr>
          <p:cNvPr id="4" name="矩形 3"/>
          <p:cNvSpPr/>
          <p:nvPr/>
        </p:nvSpPr>
        <p:spPr>
          <a:xfrm>
            <a:off x="131774" y="1329155"/>
            <a:ext cx="8561993" cy="3207032"/>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．非内核中断初始化设置</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步骤</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99"/>
              </a:buClr>
              <a:buSzPct val="80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让一个非内核中断源能够得到内核响应（或禁止），基本步骤如下：</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defTabSz="720000" eaLnBrk="0" hangingPunct="0">
              <a:lnSpc>
                <a:spcPct val="110000"/>
              </a:lnSpc>
              <a:spcBef>
                <a:spcPts val="0"/>
              </a:spcBef>
              <a:buClr>
                <a:srgbClr val="00007D"/>
              </a:buClr>
              <a:buSzPct val="75000"/>
              <a:defRPr/>
            </a:pPr>
            <a:r>
              <a:rPr lang="zh-CN" altLang="en-US" sz="2000" b="1" kern="0" dirty="0" smtClean="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）设置模块中断使能位使能模块中断，使模块能够发送中断请求信号</a:t>
            </a:r>
            <a:r>
              <a:rPr lang="zh-CN" altLang="en-US" sz="2000" b="1" kern="0" dirty="0" smtClean="0">
                <a:latin typeface="Arial" panose="020B0604020202020204"/>
                <a:ea typeface="黑体" panose="02010609060101010101" pitchFamily="49" charset="-122"/>
              </a:rPr>
              <a:t>。      例如</a:t>
            </a:r>
            <a:r>
              <a:rPr lang="zh-CN" altLang="en-US" sz="2000" b="1" kern="0" dirty="0">
                <a:latin typeface="Arial" panose="020B0604020202020204"/>
                <a:ea typeface="黑体" panose="02010609060101010101" pitchFamily="49" charset="-122"/>
              </a:rPr>
              <a:t>在</a:t>
            </a:r>
            <a:r>
              <a:rPr lang="en-US" altLang="zh-CN" sz="2000" b="1" kern="0" dirty="0">
                <a:latin typeface="Arial" panose="020B0604020202020204"/>
                <a:ea typeface="黑体" panose="02010609060101010101" pitchFamily="49" charset="-122"/>
              </a:rPr>
              <a:t>UART</a:t>
            </a:r>
            <a:r>
              <a:rPr lang="zh-CN" altLang="en-US" sz="2000" b="1" kern="0" dirty="0">
                <a:latin typeface="Arial" panose="020B0604020202020204"/>
                <a:ea typeface="黑体" panose="02010609060101010101" pitchFamily="49" charset="-122"/>
              </a:rPr>
              <a:t>中，将控制寄存器</a:t>
            </a:r>
            <a:r>
              <a:rPr lang="en-US" altLang="zh-CN" sz="2000" b="1" kern="0" dirty="0">
                <a:latin typeface="Arial" panose="020B0604020202020204"/>
                <a:ea typeface="黑体" panose="02010609060101010101" pitchFamily="49" charset="-122"/>
              </a:rPr>
              <a:t>C2</a:t>
            </a:r>
            <a:r>
              <a:rPr lang="zh-CN" altLang="en-US" sz="2000" b="1" kern="0" dirty="0">
                <a:latin typeface="Arial" panose="020B0604020202020204"/>
                <a:ea typeface="黑体" panose="02010609060101010101" pitchFamily="49" charset="-122"/>
              </a:rPr>
              <a:t>的</a:t>
            </a:r>
            <a:r>
              <a:rPr lang="en-US" altLang="zh-CN" sz="2000" b="1" kern="0" dirty="0">
                <a:latin typeface="Arial" panose="020B0604020202020204"/>
                <a:ea typeface="黑体" panose="02010609060101010101" pitchFamily="49" charset="-122"/>
              </a:rPr>
              <a:t>RIE</a:t>
            </a:r>
            <a:r>
              <a:rPr lang="zh-CN" altLang="en-US" sz="2000" b="1" kern="0" dirty="0">
                <a:latin typeface="Arial" panose="020B0604020202020204"/>
                <a:ea typeface="黑体" panose="02010609060101010101" pitchFamily="49" charset="-122"/>
              </a:rPr>
              <a:t>位置</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2</a:t>
            </a:r>
            <a:r>
              <a:rPr lang="zh-CN" altLang="en-US" sz="2000" b="1" kern="0" dirty="0">
                <a:latin typeface="Arial" panose="020B0604020202020204"/>
                <a:ea typeface="黑体" panose="02010609060101010101" pitchFamily="49" charset="-122"/>
              </a:rPr>
              <a:t>）查找芯片中断源表（例如表</a:t>
            </a:r>
            <a:r>
              <a:rPr lang="en-US" altLang="zh-CN" sz="2000" b="1" kern="0" dirty="0">
                <a:latin typeface="Arial" panose="020B0604020202020204"/>
                <a:ea typeface="黑体" panose="02010609060101010101" pitchFamily="49" charset="-122"/>
              </a:rPr>
              <a:t>3-6</a:t>
            </a:r>
            <a:r>
              <a:rPr lang="zh-CN" altLang="en-US" sz="2000" b="1" kern="0" dirty="0">
                <a:latin typeface="Arial" panose="020B0604020202020204"/>
                <a:ea typeface="黑体" panose="02010609060101010101" pitchFamily="49" charset="-122"/>
              </a:rPr>
              <a:t>），找到对应</a:t>
            </a:r>
            <a:r>
              <a:rPr lang="en-US" altLang="zh-CN" sz="2000" b="1" kern="0" dirty="0">
                <a:latin typeface="Arial" panose="020B0604020202020204"/>
                <a:ea typeface="黑体" panose="02010609060101010101" pitchFamily="49" charset="-122"/>
              </a:rPr>
              <a:t>IRQ</a:t>
            </a:r>
            <a:r>
              <a:rPr lang="zh-CN" altLang="en-US" sz="2000" b="1" kern="0" dirty="0">
                <a:latin typeface="Arial" panose="020B0604020202020204"/>
                <a:ea typeface="黑体" panose="02010609060101010101" pitchFamily="49" charset="-122"/>
              </a:rPr>
              <a:t>号，设置嵌套中断向量控制器的中断使能寄存器（</a:t>
            </a:r>
            <a:r>
              <a:rPr lang="en-US" altLang="zh-CN" sz="2000" b="1" kern="0" dirty="0">
                <a:latin typeface="Arial" panose="020B0604020202020204"/>
                <a:ea typeface="黑体" panose="02010609060101010101" pitchFamily="49" charset="-122"/>
              </a:rPr>
              <a:t>NVIC_ISER</a:t>
            </a:r>
            <a:r>
              <a:rPr lang="zh-CN" altLang="en-US" sz="2000" b="1" kern="0" dirty="0">
                <a:latin typeface="Arial" panose="020B0604020202020204"/>
                <a:ea typeface="黑体" panose="02010609060101010101" pitchFamily="49" charset="-122"/>
              </a:rPr>
              <a:t>），使该中断源对应位置</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，允许该中断请求。反之，若要禁止该中断，则设置嵌套中断向量控制器的中断禁止寄存器（</a:t>
            </a:r>
            <a:r>
              <a:rPr lang="en-US" altLang="zh-CN" sz="2000" b="1" kern="0" dirty="0">
                <a:latin typeface="Arial" panose="020B0604020202020204"/>
                <a:ea typeface="黑体" panose="02010609060101010101" pitchFamily="49" charset="-122"/>
              </a:rPr>
              <a:t>NVIC_ICER</a:t>
            </a:r>
            <a:r>
              <a:rPr lang="zh-CN" altLang="en-US" sz="2000" b="1" kern="0" dirty="0">
                <a:latin typeface="Arial" panose="020B0604020202020204"/>
                <a:ea typeface="黑体" panose="02010609060101010101" pitchFamily="49" charset="-122"/>
              </a:rPr>
              <a:t>），使该中断源对应位置</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即可。</a:t>
            </a:r>
          </a:p>
          <a:p>
            <a:pPr lvl="0" algn="just" eaLnBrk="0" hangingPunct="0">
              <a:lnSpc>
                <a:spcPct val="110000"/>
              </a:lnSpc>
              <a:spcBef>
                <a:spcPts val="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3</a:t>
            </a:r>
            <a:r>
              <a:rPr lang="zh-CN" altLang="en-US" sz="2000" b="1" kern="0" dirty="0">
                <a:latin typeface="Arial" panose="020B0604020202020204"/>
                <a:ea typeface="黑体" panose="02010609060101010101" pitchFamily="49" charset="-122"/>
              </a:rPr>
              <a:t>）若要设置其优先级，可对优先级寄存器编程。</a:t>
            </a: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84659" y="836712"/>
            <a:ext cx="678006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ARM Cortex-M0+</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非内核模块中断编程结构</a:t>
            </a:r>
          </a:p>
        </p:txBody>
      </p:sp>
    </p:spTree>
    <p:extLst>
      <p:ext uri="{BB962C8B-B14F-4D97-AF65-F5344CB8AC3E}">
        <p14:creationId xmlns:p14="http://schemas.microsoft.com/office/powerpoint/2010/main" val="3988079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23215" y="1343025"/>
            <a:ext cx="7921193" cy="4462145"/>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1200"/>
              </a:spcBef>
            </a:pPr>
            <a:r>
              <a:rPr lang="en-US" altLang="zh-CN" dirty="0" smtClean="0">
                <a:solidFill>
                  <a:srgbClr val="000099"/>
                </a:solidFill>
                <a:latin typeface="Times New Roman" panose="02020603050405020304" pitchFamily="18" charset="0"/>
                <a:cs typeface="Times New Roman" panose="02020603050405020304" pitchFamily="18" charset="0"/>
              </a:rPr>
              <a:t>6.1  </a:t>
            </a:r>
            <a:r>
              <a:rPr dirty="0">
                <a:solidFill>
                  <a:srgbClr val="000099"/>
                </a:solidFill>
                <a:latin typeface="Times New Roman" panose="02020603050405020304" pitchFamily="18" charset="0"/>
                <a:cs typeface="Times New Roman" panose="02020603050405020304" pitchFamily="18" charset="0"/>
              </a:rPr>
              <a:t>异步串行通信的通用基础知识</a:t>
            </a:r>
          </a:p>
          <a:p>
            <a:pPr marL="457200" lvl="1" indent="-914400">
              <a:lnSpc>
                <a:spcPct val="125000"/>
              </a:lnSpc>
            </a:pPr>
            <a:r>
              <a:rPr lang="en-US" altLang="zh-CN" dirty="0" smtClean="0">
                <a:solidFill>
                  <a:srgbClr val="000099"/>
                </a:solidFill>
                <a:latin typeface="Times New Roman" panose="02020603050405020304" pitchFamily="18" charset="0"/>
                <a:cs typeface="Times New Roman" panose="02020603050405020304" pitchFamily="18" charset="0"/>
              </a:rPr>
              <a:t>6.2  </a:t>
            </a:r>
            <a:r>
              <a:rPr dirty="0">
                <a:solidFill>
                  <a:srgbClr val="000099"/>
                </a:solidFill>
                <a:latin typeface="Times New Roman" panose="02020603050405020304" pitchFamily="18" charset="0"/>
                <a:cs typeface="Times New Roman" panose="02020603050405020304" pitchFamily="18" charset="0"/>
              </a:rPr>
              <a:t>KL25/26芯片UART驱动构件及使用方法</a:t>
            </a:r>
          </a:p>
          <a:p>
            <a:pPr marL="628650" lvl="1" indent="-628650">
              <a:lnSpc>
                <a:spcPct val="125000"/>
              </a:lnSpc>
            </a:pPr>
            <a:r>
              <a:rPr lang="en-US" altLang="zh-CN" dirty="0" smtClean="0">
                <a:solidFill>
                  <a:srgbClr val="000099"/>
                </a:solidFill>
                <a:latin typeface="Times New Roman" panose="02020603050405020304" pitchFamily="18" charset="0"/>
                <a:cs typeface="Times New Roman" panose="02020603050405020304" pitchFamily="18" charset="0"/>
              </a:rPr>
              <a:t>6.3  </a:t>
            </a:r>
            <a:r>
              <a:rPr dirty="0">
                <a:solidFill>
                  <a:srgbClr val="000099"/>
                </a:solidFill>
                <a:latin typeface="Times New Roman" panose="02020603050405020304" pitchFamily="18" charset="0"/>
                <a:cs typeface="Times New Roman" panose="02020603050405020304" pitchFamily="18" charset="0"/>
              </a:rPr>
              <a:t>ARM Cortex-M0+中断机制及KL25/26中断编程步骤</a:t>
            </a:r>
          </a:p>
          <a:p>
            <a:pPr lvl="1" indent="-914400">
              <a:lnSpc>
                <a:spcPct val="125000"/>
              </a:lnSpc>
            </a:pPr>
            <a:r>
              <a:rPr lang="en-US" altLang="zh-CN" dirty="0" smtClean="0">
                <a:solidFill>
                  <a:srgbClr val="000099"/>
                </a:solidFill>
                <a:latin typeface="Times New Roman" panose="02020603050405020304" pitchFamily="18" charset="0"/>
                <a:cs typeface="Times New Roman" panose="02020603050405020304" pitchFamily="18" charset="0"/>
              </a:rPr>
              <a:t>6.4  </a:t>
            </a:r>
            <a:r>
              <a:rPr lang="zh-CN" altLang="en-US" dirty="0">
                <a:solidFill>
                  <a:srgbClr val="000099"/>
                </a:solidFill>
                <a:latin typeface="Times New Roman" panose="02020603050405020304" pitchFamily="18" charset="0"/>
                <a:cs typeface="Times New Roman" panose="02020603050405020304" pitchFamily="18" charset="0"/>
              </a:rPr>
              <a:t>UART驱动构件的设计方法</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3</a:t>
            </a:fld>
            <a:endParaRPr lang="en-US" altLang="zh-CN"/>
          </a:p>
        </p:txBody>
      </p:sp>
      <p:sp>
        <p:nvSpPr>
          <p:cNvPr id="7" name="矩形 6"/>
          <p:cNvSpPr/>
          <p:nvPr/>
        </p:nvSpPr>
        <p:spPr>
          <a:xfrm>
            <a:off x="0" y="291763"/>
            <a:ext cx="9144000" cy="518160"/>
          </a:xfrm>
          <a:prstGeom prst="rect">
            <a:avLst/>
          </a:prstGeom>
        </p:spPr>
        <p:txBody>
          <a:bodyPr wrap="square">
            <a:spAutoFit/>
          </a:bodyPr>
          <a:lstStyle/>
          <a:p>
            <a:pPr algn="ctr"/>
            <a:r>
              <a:rPr lang="zh-CN" altLang="en-US" sz="2800" b="1" dirty="0" smtClean="0">
                <a:solidFill>
                  <a:schemeClr val="bg1"/>
                </a:solidFill>
                <a:latin typeface="华文新魏" panose="02010800040101010101" pitchFamily="2" charset="-122"/>
                <a:ea typeface="华文新魏" panose="02010800040101010101" pitchFamily="2" charset="-122"/>
              </a:rPr>
              <a:t>第</a:t>
            </a:r>
            <a:r>
              <a:rPr lang="en-US" altLang="zh-CN" sz="2800" b="1" dirty="0" smtClean="0">
                <a:solidFill>
                  <a:schemeClr val="bg1"/>
                </a:solidFill>
                <a:latin typeface="华文新魏" panose="02010800040101010101" pitchFamily="2" charset="-122"/>
                <a:ea typeface="华文新魏" panose="02010800040101010101" pitchFamily="2" charset="-122"/>
              </a:rPr>
              <a:t>6</a:t>
            </a:r>
            <a:r>
              <a:rPr lang="zh-CN" altLang="en-US" sz="2800" b="1" dirty="0" smtClean="0">
                <a:solidFill>
                  <a:schemeClr val="bg1"/>
                </a:solidFill>
                <a:latin typeface="华文新魏" panose="02010800040101010101" pitchFamily="2" charset="-122"/>
                <a:ea typeface="华文新魏" panose="02010800040101010101" pitchFamily="2" charset="-122"/>
              </a:rPr>
              <a:t>章  </a:t>
            </a:r>
            <a:r>
              <a:rPr sz="2800" b="1" dirty="0">
                <a:solidFill>
                  <a:schemeClr val="bg1"/>
                </a:solidFill>
                <a:latin typeface="华文新魏" panose="02010800040101010101" pitchFamily="2" charset="-122"/>
                <a:ea typeface="华文新魏" panose="02010800040101010101" pitchFamily="2" charset="-122"/>
              </a:rPr>
              <a:t>串行通信模块及第一个中断程序结构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30</a:t>
            </a:fld>
            <a:endParaRPr lang="en-US" altLang="zh-CN"/>
          </a:p>
        </p:txBody>
      </p:sp>
      <p:sp>
        <p:nvSpPr>
          <p:cNvPr id="4" name="矩形 3"/>
          <p:cNvSpPr/>
          <p:nvPr/>
        </p:nvSpPr>
        <p:spPr>
          <a:xfrm>
            <a:off x="156666" y="1772816"/>
            <a:ext cx="8375774" cy="464743"/>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在头文件</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uart.h</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中，设定</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UART_2</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的实际使用的引脚</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84659" y="836712"/>
            <a:ext cx="73548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中断编程步骤</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以</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串口接收中断为例</a:t>
            </a:r>
          </a:p>
        </p:txBody>
      </p:sp>
      <p:graphicFrame>
        <p:nvGraphicFramePr>
          <p:cNvPr id="2" name="表格 1"/>
          <p:cNvGraphicFramePr>
            <a:graphicFrameLocks noGrp="1"/>
          </p:cNvGraphicFramePr>
          <p:nvPr>
            <p:extLst>
              <p:ext uri="{D42A27DB-BD31-4B8C-83A1-F6EECF244321}">
                <p14:modId xmlns:p14="http://schemas.microsoft.com/office/powerpoint/2010/main" val="3261651311"/>
              </p:ext>
            </p:extLst>
          </p:nvPr>
        </p:nvGraphicFramePr>
        <p:xfrm>
          <a:off x="395536" y="2348880"/>
          <a:ext cx="8280920" cy="576064"/>
        </p:xfrm>
        <a:graphic>
          <a:graphicData uri="http://schemas.openxmlformats.org/drawingml/2006/table">
            <a:tbl>
              <a:tblPr firstRow="1" firstCol="1" bandRow="1"/>
              <a:tblGrid>
                <a:gridCol w="8280920"/>
              </a:tblGrid>
              <a:tr h="576064">
                <a:tc>
                  <a:txBody>
                    <a:bodyPr/>
                    <a:lstStyle/>
                    <a:p>
                      <a:pPr marL="0" indent="57150" algn="just">
                        <a:lnSpc>
                          <a:spcPct val="100000"/>
                        </a:lnSpc>
                        <a:spcBef>
                          <a:spcPts val="600"/>
                        </a:spcBef>
                        <a:spcAft>
                          <a:spcPts val="0"/>
                        </a:spcAft>
                        <a:tabLst>
                          <a:tab pos="4024630" algn="l"/>
                          <a:tab pos="4024630" algn="l"/>
                        </a:tabLst>
                      </a:pPr>
                      <a:r>
                        <a:rPr lang="en-US" sz="1600" kern="0" dirty="0">
                          <a:effectLst/>
                          <a:latin typeface="Times New Roman"/>
                          <a:ea typeface="宋体"/>
                        </a:rPr>
                        <a:t>//UART_2</a:t>
                      </a:r>
                      <a:r>
                        <a:rPr lang="zh-CN" sz="1600" kern="0" dirty="0">
                          <a:effectLst/>
                          <a:latin typeface="Times New Roman"/>
                          <a:ea typeface="宋体"/>
                        </a:rPr>
                        <a:t>的引脚组配置：</a:t>
                      </a:r>
                      <a:r>
                        <a:rPr lang="en-US" sz="1600" kern="0" dirty="0">
                          <a:effectLst/>
                          <a:latin typeface="Times New Roman"/>
                          <a:ea typeface="宋体"/>
                        </a:rPr>
                        <a:t>0:PTE22~23, 1:PTD2~3, 2:PTD4~5</a:t>
                      </a:r>
                      <a:endParaRPr lang="zh-CN" sz="1600" kern="100" dirty="0">
                        <a:effectLst/>
                        <a:latin typeface="Times New Roman"/>
                        <a:ea typeface="宋体"/>
                      </a:endParaRPr>
                    </a:p>
                    <a:p>
                      <a:pPr indent="127000" algn="just">
                        <a:lnSpc>
                          <a:spcPct val="100000"/>
                        </a:lnSpc>
                        <a:spcBef>
                          <a:spcPts val="600"/>
                        </a:spcBef>
                        <a:spcAft>
                          <a:spcPts val="0"/>
                        </a:spcAft>
                        <a:tabLst>
                          <a:tab pos="4024630" algn="l"/>
                          <a:tab pos="4024630" algn="l"/>
                        </a:tabLst>
                      </a:pPr>
                      <a:r>
                        <a:rPr lang="en-US" sz="1600" kern="0" dirty="0">
                          <a:effectLst/>
                          <a:latin typeface="Times New Roman"/>
                          <a:ea typeface="宋体"/>
                        </a:rPr>
                        <a:t>#define UART_2_GROUP   0</a:t>
                      </a:r>
                      <a:endParaRPr lang="zh-CN" sz="1600"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
        <p:nvSpPr>
          <p:cNvPr id="3" name="矩形 2"/>
          <p:cNvSpPr/>
          <p:nvPr/>
        </p:nvSpPr>
        <p:spPr>
          <a:xfrm>
            <a:off x="156667" y="3023896"/>
            <a:ext cx="8735813" cy="837152"/>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zh-CN" altLang="en-US" sz="2200" b="1" kern="0" dirty="0">
                <a:solidFill>
                  <a:srgbClr val="000099"/>
                </a:solidFill>
                <a:latin typeface="Arial" panose="020B0604020202020204"/>
                <a:ea typeface="黑体" panose="02010609060101010101" pitchFamily="49" charset="-122"/>
              </a:rPr>
              <a:t>第二步：</a:t>
            </a:r>
            <a:r>
              <a:rPr lang="zh-CN" altLang="en-US" sz="2200" b="1" kern="0" dirty="0">
                <a:solidFill>
                  <a:srgbClr val="000000"/>
                </a:solidFill>
                <a:latin typeface="Arial" panose="020B0604020202020204"/>
                <a:ea typeface="黑体" panose="02010609060101010101" pitchFamily="49" charset="-122"/>
              </a:rPr>
              <a:t>修改</a:t>
            </a:r>
            <a:r>
              <a:rPr lang="en-US" altLang="zh-CN" sz="2200" b="1" kern="0" dirty="0" err="1">
                <a:solidFill>
                  <a:srgbClr val="000000"/>
                </a:solidFill>
                <a:latin typeface="Arial" panose="020B0604020202020204"/>
                <a:ea typeface="黑体" panose="02010609060101010101" pitchFamily="49" charset="-122"/>
              </a:rPr>
              <a:t>main.c</a:t>
            </a:r>
            <a:r>
              <a:rPr lang="zh-CN" altLang="en-US" sz="2200" b="1" kern="0" dirty="0">
                <a:solidFill>
                  <a:srgbClr val="000000"/>
                </a:solidFill>
                <a:latin typeface="Arial" panose="020B0604020202020204"/>
                <a:ea typeface="黑体" panose="02010609060101010101" pitchFamily="49" charset="-122"/>
              </a:rPr>
              <a:t>文件，在</a:t>
            </a:r>
            <a:r>
              <a:rPr lang="zh-CN" altLang="en-US" sz="2200" b="1" kern="0" dirty="0" smtClean="0">
                <a:solidFill>
                  <a:srgbClr val="000000"/>
                </a:solidFill>
                <a:latin typeface="Arial" panose="020B0604020202020204"/>
                <a:ea typeface="黑体" panose="02010609060101010101" pitchFamily="49" charset="-122"/>
              </a:rPr>
              <a:t>“初始化外设模块”处调用</a:t>
            </a:r>
            <a:r>
              <a:rPr lang="en-US" altLang="zh-CN" sz="2200" b="1" kern="0" dirty="0" err="1">
                <a:solidFill>
                  <a:srgbClr val="000000"/>
                </a:solidFill>
                <a:latin typeface="Arial" panose="020B0604020202020204"/>
                <a:ea typeface="黑体" panose="02010609060101010101" pitchFamily="49" charset="-122"/>
              </a:rPr>
              <a:t>uart</a:t>
            </a:r>
            <a:r>
              <a:rPr lang="zh-CN" altLang="en-US" sz="2200" b="1" kern="0" dirty="0">
                <a:solidFill>
                  <a:srgbClr val="000000"/>
                </a:solidFill>
                <a:latin typeface="Arial" panose="020B0604020202020204"/>
                <a:ea typeface="黑体" panose="02010609060101010101" pitchFamily="49" charset="-122"/>
              </a:rPr>
              <a:t>构件中的初始化</a:t>
            </a:r>
            <a:r>
              <a:rPr lang="zh-CN" altLang="en-US" sz="2200" b="1" kern="0" dirty="0" smtClean="0">
                <a:solidFill>
                  <a:srgbClr val="000000"/>
                </a:solidFill>
                <a:latin typeface="Arial" panose="020B0604020202020204"/>
                <a:ea typeface="黑体" panose="02010609060101010101" pitchFamily="49" charset="-122"/>
              </a:rPr>
              <a:t>函数。</a:t>
            </a:r>
            <a:endParaRPr lang="en-US" altLang="zh-CN" sz="2200" b="1" kern="0" dirty="0" smtClean="0">
              <a:solidFill>
                <a:srgbClr val="000000"/>
              </a:solidFill>
              <a:latin typeface="Arial" panose="020B0604020202020204"/>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537333292"/>
              </p:ext>
            </p:extLst>
          </p:nvPr>
        </p:nvGraphicFramePr>
        <p:xfrm>
          <a:off x="395536" y="3861048"/>
          <a:ext cx="8280920" cy="243840"/>
        </p:xfrm>
        <a:graphic>
          <a:graphicData uri="http://schemas.openxmlformats.org/drawingml/2006/table">
            <a:tbl>
              <a:tblPr firstRow="1" firstCol="1" bandRow="1"/>
              <a:tblGrid>
                <a:gridCol w="8280920"/>
              </a:tblGrid>
              <a:tr h="216024">
                <a:tc>
                  <a:txBody>
                    <a:bodyPr/>
                    <a:lstStyle/>
                    <a:p>
                      <a:pPr indent="266700" algn="just">
                        <a:lnSpc>
                          <a:spcPct val="100000"/>
                        </a:lnSpc>
                        <a:spcAft>
                          <a:spcPts val="0"/>
                        </a:spcAft>
                        <a:tabLst>
                          <a:tab pos="4024630" algn="l"/>
                          <a:tab pos="4024630" algn="l"/>
                        </a:tabLst>
                      </a:pPr>
                      <a:r>
                        <a:rPr lang="en-US" sz="1600" kern="0" dirty="0" err="1">
                          <a:effectLst/>
                          <a:latin typeface="Times New Roman"/>
                          <a:ea typeface="宋体"/>
                        </a:rPr>
                        <a:t>uart_init</a:t>
                      </a:r>
                      <a:r>
                        <a:rPr lang="en-US" sz="1600" kern="0" dirty="0">
                          <a:effectLst/>
                          <a:latin typeface="Times New Roman"/>
                          <a:ea typeface="宋体"/>
                        </a:rPr>
                        <a:t> (UART_2, 9600);   //</a:t>
                      </a:r>
                      <a:r>
                        <a:rPr lang="zh-CN" sz="1600" kern="0" dirty="0">
                          <a:effectLst/>
                          <a:latin typeface="Times New Roman"/>
                          <a:ea typeface="宋体"/>
                        </a:rPr>
                        <a:t>波特率使用</a:t>
                      </a:r>
                      <a:r>
                        <a:rPr lang="en-US" sz="1600" kern="0" dirty="0">
                          <a:effectLst/>
                          <a:latin typeface="Times New Roman"/>
                          <a:ea typeface="宋体"/>
                        </a:rPr>
                        <a:t>9600</a:t>
                      </a:r>
                      <a:endParaRPr lang="zh-CN" sz="1600"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
        <p:nvSpPr>
          <p:cNvPr id="9" name="矩形 8"/>
          <p:cNvSpPr/>
          <p:nvPr/>
        </p:nvSpPr>
        <p:spPr>
          <a:xfrm>
            <a:off x="163512" y="4364341"/>
            <a:ext cx="8872984" cy="432811"/>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zh-CN" altLang="en-US" sz="2200" b="1" kern="0" dirty="0" smtClean="0">
                <a:solidFill>
                  <a:srgbClr val="000099"/>
                </a:solidFill>
                <a:latin typeface="Arial" panose="020B0604020202020204"/>
                <a:ea typeface="黑体" panose="02010609060101010101" pitchFamily="49" charset="-122"/>
              </a:rPr>
              <a:t>接着：</a:t>
            </a:r>
            <a:r>
              <a:rPr lang="zh-CN" altLang="en-US" sz="2200" b="1" kern="0" dirty="0">
                <a:solidFill>
                  <a:srgbClr val="000000"/>
                </a:solidFill>
                <a:latin typeface="Arial" panose="020B0604020202020204"/>
                <a:ea typeface="黑体" panose="02010609060101010101" pitchFamily="49" charset="-122"/>
              </a:rPr>
              <a:t>在</a:t>
            </a:r>
            <a:r>
              <a:rPr lang="zh-CN" altLang="en-US" sz="2200" b="1" kern="0" dirty="0" smtClean="0">
                <a:solidFill>
                  <a:srgbClr val="000000"/>
                </a:solidFill>
                <a:latin typeface="Arial" panose="020B0604020202020204"/>
                <a:ea typeface="黑体" panose="02010609060101010101" pitchFamily="49" charset="-122"/>
              </a:rPr>
              <a:t>“初始化外设模块”处调用</a:t>
            </a:r>
            <a:r>
              <a:rPr lang="en-US" altLang="zh-CN" sz="2200" b="1" kern="0" dirty="0" err="1">
                <a:solidFill>
                  <a:srgbClr val="000000"/>
                </a:solidFill>
                <a:latin typeface="Arial" panose="020B0604020202020204"/>
                <a:ea typeface="黑体" panose="02010609060101010101" pitchFamily="49" charset="-122"/>
              </a:rPr>
              <a:t>uart</a:t>
            </a:r>
            <a:r>
              <a:rPr lang="zh-CN" altLang="en-US" sz="2200" b="1" kern="0" dirty="0">
                <a:solidFill>
                  <a:srgbClr val="000000"/>
                </a:solidFill>
                <a:latin typeface="Arial" panose="020B0604020202020204"/>
                <a:ea typeface="黑体" panose="02010609060101010101" pitchFamily="49" charset="-122"/>
              </a:rPr>
              <a:t>构件中的使能模块中断函数</a:t>
            </a:r>
            <a:r>
              <a:rPr lang="zh-CN" altLang="en-US" sz="2200" b="1" kern="0" dirty="0" smtClean="0">
                <a:solidFill>
                  <a:srgbClr val="000000"/>
                </a:solidFill>
                <a:latin typeface="Arial" panose="020B0604020202020204"/>
                <a:ea typeface="黑体" panose="02010609060101010101" pitchFamily="49" charset="-122"/>
              </a:rPr>
              <a:t>。</a:t>
            </a:r>
            <a:endParaRPr lang="en-US" altLang="zh-CN" sz="2200" b="1" kern="0" dirty="0" smtClean="0">
              <a:solidFill>
                <a:srgbClr val="000000"/>
              </a:solidFill>
              <a:latin typeface="Arial" panose="020B0604020202020204"/>
              <a:ea typeface="黑体" panose="02010609060101010101" pitchFamily="49"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891781664"/>
              </p:ext>
            </p:extLst>
          </p:nvPr>
        </p:nvGraphicFramePr>
        <p:xfrm>
          <a:off x="395536" y="4869160"/>
          <a:ext cx="8280920" cy="360040"/>
        </p:xfrm>
        <a:graphic>
          <a:graphicData uri="http://schemas.openxmlformats.org/drawingml/2006/table">
            <a:tbl>
              <a:tblPr firstRow="1" firstCol="1" bandRow="1"/>
              <a:tblGrid>
                <a:gridCol w="8280920"/>
              </a:tblGrid>
              <a:tr h="360040">
                <a:tc>
                  <a:txBody>
                    <a:bodyPr/>
                    <a:lstStyle/>
                    <a:p>
                      <a:pPr indent="266700" algn="just">
                        <a:lnSpc>
                          <a:spcPct val="100000"/>
                        </a:lnSpc>
                        <a:spcBef>
                          <a:spcPts val="600"/>
                        </a:spcBef>
                        <a:spcAft>
                          <a:spcPts val="0"/>
                        </a:spcAft>
                        <a:tabLst>
                          <a:tab pos="4024630" algn="l"/>
                          <a:tab pos="4024630" algn="l"/>
                        </a:tabLst>
                      </a:pPr>
                      <a:r>
                        <a:rPr lang="en-US" sz="1600" kern="0" dirty="0" err="1">
                          <a:effectLst/>
                          <a:latin typeface="Times New Roman"/>
                          <a:ea typeface="宋体"/>
                        </a:rPr>
                        <a:t>uart_enable_re_int</a:t>
                      </a:r>
                      <a:r>
                        <a:rPr lang="en-US" sz="1600" kern="0" dirty="0">
                          <a:effectLst/>
                          <a:latin typeface="Times New Roman"/>
                          <a:ea typeface="宋体"/>
                        </a:rPr>
                        <a:t>(UART_2);        //</a:t>
                      </a:r>
                      <a:r>
                        <a:rPr lang="zh-CN" sz="1600" kern="0" dirty="0">
                          <a:effectLst/>
                          <a:latin typeface="Times New Roman"/>
                          <a:ea typeface="宋体"/>
                        </a:rPr>
                        <a:t>使能串口</a:t>
                      </a:r>
                      <a:r>
                        <a:rPr lang="en-US" sz="1600" kern="0" dirty="0">
                          <a:effectLst/>
                          <a:latin typeface="Times New Roman"/>
                          <a:ea typeface="宋体"/>
                        </a:rPr>
                        <a:t>2</a:t>
                      </a:r>
                      <a:r>
                        <a:rPr lang="zh-CN" sz="1600" kern="0" dirty="0">
                          <a:effectLst/>
                          <a:latin typeface="Times New Roman"/>
                          <a:ea typeface="宋体"/>
                        </a:rPr>
                        <a:t>接收中断</a:t>
                      </a:r>
                      <a:endParaRPr lang="zh-CN" sz="1600"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
        <p:nvSpPr>
          <p:cNvPr id="11" name="矩形 10"/>
          <p:cNvSpPr/>
          <p:nvPr/>
        </p:nvSpPr>
        <p:spPr>
          <a:xfrm>
            <a:off x="179512" y="5412529"/>
            <a:ext cx="8856984" cy="464743"/>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最后</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在“开总中断”位置调用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common.h</a:t>
            </a:r>
            <a:r>
              <a:rPr lang="zh-CN"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文件中的开总中断宏</a:t>
            </a:r>
            <a:r>
              <a:rPr lang="zh-CN"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3248897924"/>
              </p:ext>
            </p:extLst>
          </p:nvPr>
        </p:nvGraphicFramePr>
        <p:xfrm>
          <a:off x="395536" y="5877272"/>
          <a:ext cx="8280920" cy="288032"/>
        </p:xfrm>
        <a:graphic>
          <a:graphicData uri="http://schemas.openxmlformats.org/drawingml/2006/table">
            <a:tbl>
              <a:tblPr firstRow="1" firstCol="1" bandRow="1"/>
              <a:tblGrid>
                <a:gridCol w="8280920"/>
              </a:tblGrid>
              <a:tr h="288032">
                <a:tc>
                  <a:txBody>
                    <a:bodyPr/>
                    <a:lstStyle/>
                    <a:p>
                      <a:pPr indent="266700" algn="just">
                        <a:lnSpc>
                          <a:spcPct val="100000"/>
                        </a:lnSpc>
                        <a:spcBef>
                          <a:spcPts val="600"/>
                        </a:spcBef>
                        <a:spcAft>
                          <a:spcPts val="0"/>
                        </a:spcAft>
                        <a:tabLst>
                          <a:tab pos="4024630" algn="l"/>
                          <a:tab pos="4024630" algn="l"/>
                        </a:tabLst>
                      </a:pPr>
                      <a:r>
                        <a:rPr lang="en-US" sz="1600" kern="0" dirty="0">
                          <a:effectLst/>
                          <a:latin typeface="Times New Roman"/>
                          <a:ea typeface="宋体"/>
                        </a:rPr>
                        <a:t>ENABLE_INTERRUPTS;   //</a:t>
                      </a:r>
                      <a:r>
                        <a:rPr lang="zh-CN" sz="1600" kern="0" dirty="0">
                          <a:effectLst/>
                          <a:latin typeface="Times New Roman"/>
                          <a:ea typeface="宋体"/>
                        </a:rPr>
                        <a:t>开总中断</a:t>
                      </a:r>
                      <a:endParaRPr lang="zh-CN" sz="1600"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
        <p:nvSpPr>
          <p:cNvPr id="13" name="矩形 12"/>
          <p:cNvSpPr/>
          <p:nvPr/>
        </p:nvSpPr>
        <p:spPr>
          <a:xfrm>
            <a:off x="156666" y="1292051"/>
            <a:ext cx="2504212" cy="461665"/>
          </a:xfrm>
          <a:prstGeom prst="rect">
            <a:avLst/>
          </a:prstGeom>
        </p:spPr>
        <p:txBody>
          <a:bodyPr wrap="none">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编程步骤</a:t>
            </a:r>
            <a:endParaRPr lang="zh-CN" altLang="en-US" dirty="0">
              <a:solidFill>
                <a:srgbClr val="000099"/>
              </a:solidFill>
            </a:endParaRPr>
          </a:p>
        </p:txBody>
      </p:sp>
    </p:spTree>
    <p:extLst>
      <p:ext uri="{BB962C8B-B14F-4D97-AF65-F5344CB8AC3E}">
        <p14:creationId xmlns:p14="http://schemas.microsoft.com/office/powerpoint/2010/main" val="2236345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31</a:t>
            </a:fld>
            <a:endParaRPr lang="en-US" altLang="zh-CN"/>
          </a:p>
        </p:txBody>
      </p:sp>
      <p:sp>
        <p:nvSpPr>
          <p:cNvPr id="4" name="矩形 3"/>
          <p:cNvSpPr/>
          <p:nvPr/>
        </p:nvSpPr>
        <p:spPr>
          <a:xfrm>
            <a:off x="156666" y="1340768"/>
            <a:ext cx="8663806" cy="1209562"/>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startup_MKL25Z4.S</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文件的中断向量表中，根据中断向量号顺序，找到串口</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接收中断服务例程的函数名</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UART2_IRQHandler</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。紧接着，在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文件中添加该函数。</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84659" y="836712"/>
            <a:ext cx="73548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中断编程步骤</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以</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串口接收中断为例</a:t>
            </a:r>
          </a:p>
        </p:txBody>
      </p:sp>
      <p:sp>
        <p:nvSpPr>
          <p:cNvPr id="3" name="矩形 2"/>
          <p:cNvSpPr/>
          <p:nvPr/>
        </p:nvSpPr>
        <p:spPr>
          <a:xfrm>
            <a:off x="107504" y="3573016"/>
            <a:ext cx="8735813" cy="2776145"/>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smtClean="0">
                <a:solidFill>
                  <a:srgbClr val="000099"/>
                </a:solidFill>
                <a:latin typeface="Arial" panose="020B0604020202020204"/>
                <a:ea typeface="黑体" panose="02010609060101010101" pitchFamily="49" charset="-122"/>
              </a:rPr>
              <a:t>接下来</a:t>
            </a:r>
            <a:r>
              <a:rPr lang="zh-CN" altLang="en-US" sz="2200" b="1" kern="0" dirty="0">
                <a:solidFill>
                  <a:srgbClr val="000000"/>
                </a:solidFill>
                <a:latin typeface="Arial" panose="020B0604020202020204"/>
                <a:ea typeface="黑体" panose="02010609060101010101" pitchFamily="49" charset="-122"/>
              </a:rPr>
              <a:t>，就可在</a:t>
            </a:r>
            <a:r>
              <a:rPr lang="en-US" altLang="zh-CN" sz="2200" b="1" kern="0" dirty="0" err="1">
                <a:solidFill>
                  <a:srgbClr val="000000"/>
                </a:solidFill>
                <a:latin typeface="Arial" panose="020B0604020202020204"/>
                <a:ea typeface="黑体" panose="02010609060101010101" pitchFamily="49" charset="-122"/>
              </a:rPr>
              <a:t>isr.c</a:t>
            </a:r>
            <a:r>
              <a:rPr lang="zh-CN" altLang="en-US" sz="2200" b="1" kern="0" dirty="0">
                <a:solidFill>
                  <a:srgbClr val="000000"/>
                </a:solidFill>
                <a:latin typeface="Arial" panose="020B0604020202020204"/>
                <a:ea typeface="黑体" panose="02010609060101010101" pitchFamily="49" charset="-122"/>
              </a:rPr>
              <a:t>文件中进行串口</a:t>
            </a:r>
            <a:r>
              <a:rPr lang="en-US" altLang="zh-CN" sz="2200" b="1" kern="0" dirty="0">
                <a:solidFill>
                  <a:srgbClr val="000000"/>
                </a:solidFill>
                <a:latin typeface="Arial" panose="020B0604020202020204"/>
                <a:ea typeface="黑体" panose="02010609060101010101" pitchFamily="49" charset="-122"/>
              </a:rPr>
              <a:t>2</a:t>
            </a:r>
            <a:r>
              <a:rPr lang="zh-CN" altLang="en-US" sz="2200" b="1" kern="0" dirty="0">
                <a:solidFill>
                  <a:srgbClr val="000000"/>
                </a:solidFill>
                <a:latin typeface="Arial" panose="020B0604020202020204"/>
                <a:ea typeface="黑体" panose="02010609060101010101" pitchFamily="49" charset="-122"/>
              </a:rPr>
              <a:t>接收中断功能的编程了。这样只要串口</a:t>
            </a:r>
            <a:r>
              <a:rPr lang="en-US" altLang="zh-CN" sz="2200" b="1" kern="0" dirty="0">
                <a:solidFill>
                  <a:srgbClr val="000000"/>
                </a:solidFill>
                <a:latin typeface="Arial" panose="020B0604020202020204"/>
                <a:ea typeface="黑体" panose="02010609060101010101" pitchFamily="49" charset="-122"/>
              </a:rPr>
              <a:t>2</a:t>
            </a:r>
            <a:r>
              <a:rPr lang="zh-CN" altLang="en-US" sz="2200" b="1" kern="0" dirty="0">
                <a:solidFill>
                  <a:srgbClr val="000000"/>
                </a:solidFill>
                <a:latin typeface="Arial" panose="020B0604020202020204"/>
                <a:ea typeface="黑体" panose="02010609060101010101" pitchFamily="49" charset="-122"/>
              </a:rPr>
              <a:t>接收到一个字节，该函数就会被执行一次</a:t>
            </a:r>
            <a:r>
              <a:rPr lang="zh-CN" altLang="en-US" sz="2200" b="1" kern="0" dirty="0" smtClean="0">
                <a:solidFill>
                  <a:srgbClr val="000000"/>
                </a:solidFill>
                <a:latin typeface="Arial" panose="020B0604020202020204"/>
                <a:ea typeface="黑体" panose="02010609060101010101" pitchFamily="49" charset="-122"/>
              </a:rPr>
              <a:t>。</a:t>
            </a:r>
            <a:endParaRPr lang="en-US" altLang="zh-CN" sz="2200" b="1" kern="0" dirty="0" smtClean="0">
              <a:solidFill>
                <a:srgbClr val="000000"/>
              </a:solidFill>
              <a:latin typeface="Arial" panose="020B0604020202020204"/>
              <a:ea typeface="黑体" panose="02010609060101010101" pitchFamily="49"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solidFill>
                  <a:srgbClr val="000000"/>
                </a:solidFill>
                <a:latin typeface="Arial" panose="020B0604020202020204"/>
                <a:ea typeface="黑体" panose="02010609060101010101" pitchFamily="49" charset="-122"/>
              </a:rPr>
              <a:t>需要</a:t>
            </a:r>
            <a:r>
              <a:rPr lang="zh-CN" altLang="en-US" sz="2200" b="1" kern="0" dirty="0">
                <a:solidFill>
                  <a:srgbClr val="000099"/>
                </a:solidFill>
                <a:latin typeface="Arial" panose="020B0604020202020204"/>
                <a:ea typeface="黑体" panose="02010609060101010101" pitchFamily="49" charset="-122"/>
              </a:rPr>
              <a:t>说明</a:t>
            </a:r>
            <a:r>
              <a:rPr lang="zh-CN" altLang="en-US" sz="2200" b="1" kern="0" dirty="0">
                <a:solidFill>
                  <a:srgbClr val="000000"/>
                </a:solidFill>
                <a:latin typeface="Arial" panose="020B0604020202020204"/>
                <a:ea typeface="黑体" panose="02010609060101010101" pitchFamily="49" charset="-122"/>
              </a:rPr>
              <a:t>的是，编译时这里的函数会取代原来的缺省函数，这样就避免了用户直接对中断向量表进行修改，而</a:t>
            </a:r>
            <a:r>
              <a:rPr lang="en-US" altLang="zh-CN" sz="2200" b="1" kern="0" dirty="0">
                <a:solidFill>
                  <a:srgbClr val="000000"/>
                </a:solidFill>
                <a:latin typeface="Arial" panose="020B0604020202020204"/>
                <a:ea typeface="黑体" panose="02010609060101010101" pitchFamily="49" charset="-122"/>
              </a:rPr>
              <a:t>startup_MKL25Z4.S</a:t>
            </a:r>
            <a:r>
              <a:rPr lang="zh-CN" altLang="en-US" sz="2200" b="1" kern="0" dirty="0">
                <a:solidFill>
                  <a:srgbClr val="000000"/>
                </a:solidFill>
                <a:latin typeface="Arial" panose="020B0604020202020204"/>
                <a:ea typeface="黑体" panose="02010609060101010101" pitchFamily="49" charset="-122"/>
              </a:rPr>
              <a:t>文件中采用“弱定义”的方式为用户提供编程接口，既方便了用户使用，又提高了系统编程的安全性，希望理解书本中关于“弱定义”的解释。</a:t>
            </a:r>
            <a:endParaRPr lang="en-US" altLang="zh-CN" sz="2200" b="1" kern="0" dirty="0" smtClean="0">
              <a:solidFill>
                <a:srgbClr val="000000"/>
              </a:solidFill>
              <a:latin typeface="Arial" panose="020B0604020202020204"/>
              <a:ea typeface="黑体" panose="02010609060101010101" pitchFamily="49"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4126169763"/>
              </p:ext>
            </p:extLst>
          </p:nvPr>
        </p:nvGraphicFramePr>
        <p:xfrm>
          <a:off x="1986351" y="2574911"/>
          <a:ext cx="5004435" cy="883920"/>
        </p:xfrm>
        <a:graphic>
          <a:graphicData uri="http://schemas.openxmlformats.org/drawingml/2006/table">
            <a:tbl>
              <a:tblPr firstRow="1" firstCol="1" bandRow="1"/>
              <a:tblGrid>
                <a:gridCol w="5004435"/>
              </a:tblGrid>
              <a:tr h="792088">
                <a:tc>
                  <a:txBody>
                    <a:bodyPr/>
                    <a:lstStyle/>
                    <a:p>
                      <a:pPr indent="266700" algn="just">
                        <a:lnSpc>
                          <a:spcPct val="100000"/>
                        </a:lnSpc>
                        <a:spcBef>
                          <a:spcPts val="600"/>
                        </a:spcBef>
                        <a:spcAft>
                          <a:spcPts val="0"/>
                        </a:spcAft>
                        <a:tabLst>
                          <a:tab pos="4024630" algn="l"/>
                          <a:tab pos="4024630" algn="l"/>
                        </a:tabLst>
                      </a:pPr>
                      <a:r>
                        <a:rPr lang="en-US" sz="1600" kern="0" dirty="0">
                          <a:effectLst/>
                          <a:latin typeface="Times New Roman"/>
                          <a:ea typeface="宋体"/>
                        </a:rPr>
                        <a:t>void  UART2_IRQHandler(void)</a:t>
                      </a:r>
                      <a:endParaRPr lang="zh-CN" sz="1600" kern="100" dirty="0">
                        <a:effectLst/>
                        <a:latin typeface="Times New Roman"/>
                        <a:ea typeface="宋体"/>
                      </a:endParaRPr>
                    </a:p>
                    <a:p>
                      <a:pPr indent="127000" algn="just">
                        <a:lnSpc>
                          <a:spcPct val="100000"/>
                        </a:lnSpc>
                        <a:spcBef>
                          <a:spcPts val="600"/>
                        </a:spcBef>
                        <a:spcAft>
                          <a:spcPts val="0"/>
                        </a:spcAft>
                        <a:tabLst>
                          <a:tab pos="4024630" algn="l"/>
                          <a:tab pos="4024630" algn="l"/>
                        </a:tabLst>
                      </a:pPr>
                      <a:r>
                        <a:rPr lang="en-US" sz="1600" kern="0" dirty="0">
                          <a:effectLst/>
                          <a:latin typeface="Times New Roman"/>
                          <a:ea typeface="宋体"/>
                        </a:rPr>
                        <a:t>{</a:t>
                      </a:r>
                      <a:endParaRPr lang="zh-CN" sz="1600" kern="100" dirty="0">
                        <a:effectLst/>
                        <a:latin typeface="Times New Roman"/>
                        <a:ea typeface="宋体"/>
                      </a:endParaRPr>
                    </a:p>
                    <a:p>
                      <a:pPr indent="127000" algn="just">
                        <a:lnSpc>
                          <a:spcPct val="100000"/>
                        </a:lnSpc>
                        <a:spcBef>
                          <a:spcPts val="600"/>
                        </a:spcBef>
                        <a:spcAft>
                          <a:spcPts val="0"/>
                        </a:spcAft>
                        <a:tabLst>
                          <a:tab pos="4024630" algn="l"/>
                          <a:tab pos="4024630" algn="l"/>
                        </a:tabLst>
                      </a:pPr>
                      <a:r>
                        <a:rPr lang="en-US" sz="1600" kern="0" dirty="0">
                          <a:effectLst/>
                          <a:latin typeface="Times New Roman"/>
                          <a:ea typeface="宋体"/>
                        </a:rPr>
                        <a:t>}</a:t>
                      </a:r>
                      <a:endParaRPr lang="zh-CN" sz="1600" kern="100" dirty="0">
                        <a:effectLst/>
                        <a:latin typeface="Times New Roman"/>
                        <a:ea typeface="宋体"/>
                      </a:endParaRPr>
                    </a:p>
                  </a:txBody>
                  <a:tcPr marL="280670" marR="68580"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2516599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32</a:t>
            </a:fld>
            <a:endParaRPr lang="en-US" altLang="zh-CN"/>
          </a:p>
        </p:txBody>
      </p:sp>
      <p:sp>
        <p:nvSpPr>
          <p:cNvPr id="4" name="矩形 3"/>
          <p:cNvSpPr/>
          <p:nvPr/>
        </p:nvSpPr>
        <p:spPr>
          <a:xfrm>
            <a:off x="156666" y="1340768"/>
            <a:ext cx="8663806" cy="434350"/>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、串口</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中断服务例程设计</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84659" y="836712"/>
            <a:ext cx="73548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中断编程步骤</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以</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串口接收中断为例</a:t>
            </a:r>
          </a:p>
        </p:txBody>
      </p:sp>
      <p:sp>
        <p:nvSpPr>
          <p:cNvPr id="3" name="矩形 2"/>
          <p:cNvSpPr/>
          <p:nvPr/>
        </p:nvSpPr>
        <p:spPr>
          <a:xfrm>
            <a:off x="35496" y="1772816"/>
            <a:ext cx="8735813" cy="1209562"/>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a:latin typeface="Arial" panose="020B0604020202020204"/>
                <a:ea typeface="黑体" panose="02010609060101010101" pitchFamily="49" charset="-122"/>
              </a:rPr>
              <a:t>中断服务程序的设计与普通构件函数设计是一样的，只是这些程序只有在中断产生时才被运行。为了规范编程</a:t>
            </a:r>
            <a:r>
              <a:rPr lang="zh-CN" altLang="en-US" sz="2200" b="1" kern="0" dirty="0" smtClean="0">
                <a:latin typeface="Arial" panose="020B0604020202020204"/>
                <a:ea typeface="黑体" panose="02010609060101010101" pitchFamily="49" charset="-122"/>
              </a:rPr>
              <a:t>，统一</a:t>
            </a:r>
            <a:r>
              <a:rPr lang="zh-CN" altLang="en-US" sz="2200" b="1" kern="0" dirty="0">
                <a:latin typeface="Arial" panose="020B0604020202020204"/>
                <a:ea typeface="黑体" panose="02010609060101010101" pitchFamily="49" charset="-122"/>
              </a:rPr>
              <a:t>将各个</a:t>
            </a:r>
            <a:r>
              <a:rPr lang="zh-CN" altLang="en-US" sz="2200" b="1" kern="0" dirty="0" smtClean="0">
                <a:latin typeface="Arial" panose="020B0604020202020204"/>
                <a:ea typeface="黑体" panose="02010609060101010101" pitchFamily="49" charset="-122"/>
              </a:rPr>
              <a:t>中断服务程序放</a:t>
            </a:r>
            <a:r>
              <a:rPr lang="zh-CN" altLang="en-US" sz="2200" b="1" kern="0" dirty="0">
                <a:latin typeface="Arial" panose="020B0604020202020204"/>
                <a:ea typeface="黑体" panose="02010609060101010101" pitchFamily="49" charset="-122"/>
              </a:rPr>
              <a:t>在工程框架中的“</a:t>
            </a:r>
            <a:r>
              <a:rPr lang="en-US" altLang="zh-CN" sz="2200" b="1" kern="0" dirty="0">
                <a:latin typeface="Arial" panose="020B0604020202020204"/>
                <a:ea typeface="黑体" panose="02010609060101010101" pitchFamily="49" charset="-122"/>
              </a:rPr>
              <a:t>..\08_Source\</a:t>
            </a:r>
            <a:r>
              <a:rPr lang="en-US" altLang="zh-CN" sz="2200" b="1" kern="0" dirty="0" err="1">
                <a:latin typeface="Arial" panose="020B0604020202020204"/>
                <a:ea typeface="黑体" panose="02010609060101010101" pitchFamily="49" charset="-122"/>
              </a:rPr>
              <a:t>isr.c</a:t>
            </a:r>
            <a:r>
              <a:rPr lang="en-US" altLang="zh-CN" sz="2200" b="1" kern="0" dirty="0">
                <a:latin typeface="Arial" panose="020B0604020202020204"/>
                <a:ea typeface="黑体" panose="02010609060101010101" pitchFamily="49" charset="-122"/>
              </a:rPr>
              <a:t>”</a:t>
            </a:r>
            <a:r>
              <a:rPr lang="zh-CN" altLang="en-US" sz="2200" b="1" kern="0" dirty="0">
                <a:latin typeface="Arial" panose="020B0604020202020204"/>
                <a:ea typeface="黑体" panose="02010609060101010101" pitchFamily="49" charset="-122"/>
              </a:rPr>
              <a:t>文件中。</a:t>
            </a:r>
            <a:endParaRPr lang="en-US" altLang="zh-CN" sz="2200" b="1" kern="0" dirty="0" smtClean="0">
              <a:latin typeface="Arial" panose="020B0604020202020204"/>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613505368"/>
              </p:ext>
            </p:extLst>
          </p:nvPr>
        </p:nvGraphicFramePr>
        <p:xfrm>
          <a:off x="179512" y="3183592"/>
          <a:ext cx="5832648" cy="3413760"/>
        </p:xfrm>
        <a:graphic>
          <a:graphicData uri="http://schemas.openxmlformats.org/drawingml/2006/table">
            <a:tbl>
              <a:tblPr firstRow="1" firstCol="1" bandRow="1"/>
              <a:tblGrid>
                <a:gridCol w="5832648"/>
              </a:tblGrid>
              <a:tr h="0">
                <a:tc>
                  <a:txBody>
                    <a:bodyPr/>
                    <a:lstStyle/>
                    <a:p>
                      <a:pPr indent="266700">
                        <a:lnSpc>
                          <a:spcPct val="100000"/>
                        </a:lnSpc>
                        <a:spcAft>
                          <a:spcPts val="0"/>
                        </a:spcAft>
                      </a:pPr>
                      <a:r>
                        <a:rPr lang="en-US" sz="1600" kern="100" dirty="0" smtClean="0">
                          <a:effectLst/>
                          <a:latin typeface="Times New Roman"/>
                          <a:ea typeface="宋体"/>
                          <a:cs typeface="Times New Roman"/>
                        </a:rPr>
                        <a:t>//==========</a:t>
                      </a:r>
                      <a:r>
                        <a:rPr lang="zh-CN" sz="1600" kern="100" dirty="0">
                          <a:effectLst/>
                          <a:latin typeface="Times New Roman"/>
                          <a:ea typeface="宋体"/>
                          <a:cs typeface="Times New Roman"/>
                        </a:rPr>
                        <a:t>中断函数服务例程</a:t>
                      </a:r>
                      <a:r>
                        <a:rPr lang="en-US" sz="1600" kern="100" dirty="0" smtClean="0">
                          <a:effectLst/>
                          <a:latin typeface="Times New Roman"/>
                          <a:ea typeface="宋体"/>
                          <a:cs typeface="Times New Roman"/>
                        </a:rPr>
                        <a:t>================</a:t>
                      </a:r>
                      <a:endParaRPr lang="zh-CN" sz="1600" kern="100" dirty="0">
                        <a:effectLst/>
                        <a:latin typeface="Times New Roman"/>
                        <a:ea typeface="宋体"/>
                        <a:cs typeface="Times New Roman"/>
                      </a:endParaRPr>
                    </a:p>
                    <a:p>
                      <a:pPr>
                        <a:lnSpc>
                          <a:spcPct val="100000"/>
                        </a:lnSpc>
                        <a:spcAft>
                          <a:spcPts val="0"/>
                        </a:spcAft>
                      </a:pPr>
                      <a:r>
                        <a:rPr lang="en-US" sz="1600" kern="100" dirty="0">
                          <a:effectLst/>
                          <a:latin typeface="Times New Roman"/>
                          <a:ea typeface="宋体"/>
                          <a:cs typeface="Times New Roman"/>
                        </a:rPr>
                        <a:t>//</a:t>
                      </a:r>
                      <a:r>
                        <a:rPr lang="zh-CN" sz="1600" kern="100" dirty="0">
                          <a:effectLst/>
                          <a:latin typeface="Times New Roman"/>
                          <a:ea typeface="宋体"/>
                          <a:cs typeface="Times New Roman"/>
                        </a:rPr>
                        <a:t>串口</a:t>
                      </a:r>
                      <a:r>
                        <a:rPr lang="en-US" sz="1600" kern="100" dirty="0">
                          <a:effectLst/>
                          <a:latin typeface="Times New Roman"/>
                          <a:ea typeface="宋体"/>
                          <a:cs typeface="Times New Roman"/>
                        </a:rPr>
                        <a:t>2</a:t>
                      </a:r>
                      <a:r>
                        <a:rPr lang="zh-CN" sz="1600" kern="100" dirty="0">
                          <a:effectLst/>
                          <a:latin typeface="Times New Roman"/>
                          <a:ea typeface="宋体"/>
                          <a:cs typeface="Times New Roman"/>
                        </a:rPr>
                        <a:t>接收中断服务例程</a:t>
                      </a:r>
                    </a:p>
                    <a:p>
                      <a:pPr>
                        <a:lnSpc>
                          <a:spcPct val="100000"/>
                        </a:lnSpc>
                        <a:spcAft>
                          <a:spcPts val="0"/>
                        </a:spcAft>
                      </a:pPr>
                      <a:r>
                        <a:rPr lang="en-US" sz="1600" kern="100" dirty="0">
                          <a:effectLst/>
                          <a:latin typeface="Times New Roman"/>
                          <a:ea typeface="宋体"/>
                          <a:cs typeface="Times New Roman"/>
                        </a:rPr>
                        <a:t>void UART2_IRQHandler(void)</a:t>
                      </a:r>
                      <a:endParaRPr lang="zh-CN" sz="1600" kern="100" dirty="0">
                        <a:effectLst/>
                        <a:latin typeface="Times New Roman"/>
                        <a:ea typeface="宋体"/>
                        <a:cs typeface="Times New Roman"/>
                      </a:endParaRPr>
                    </a:p>
                    <a:p>
                      <a:pPr>
                        <a:lnSpc>
                          <a:spcPct val="100000"/>
                        </a:lnSpc>
                        <a:spcAft>
                          <a:spcPts val="0"/>
                        </a:spcAft>
                      </a:pPr>
                      <a:r>
                        <a:rPr lang="en-US" sz="1600" kern="100" dirty="0">
                          <a:effectLst/>
                          <a:latin typeface="Times New Roman"/>
                          <a:ea typeface="宋体"/>
                          <a:cs typeface="Times New Roman"/>
                        </a:rPr>
                        <a:t>{</a:t>
                      </a:r>
                      <a:endParaRPr lang="zh-CN" sz="1600" kern="100" dirty="0">
                        <a:effectLst/>
                        <a:latin typeface="Times New Roman"/>
                        <a:ea typeface="宋体"/>
                        <a:cs typeface="Times New Roman"/>
                      </a:endParaRPr>
                    </a:p>
                    <a:p>
                      <a:pPr>
                        <a:lnSpc>
                          <a:spcPct val="100000"/>
                        </a:lnSpc>
                        <a:spcAft>
                          <a:spcPts val="0"/>
                        </a:spcAft>
                      </a:pPr>
                      <a:r>
                        <a:rPr lang="en-US" sz="1600" kern="100" dirty="0">
                          <a:effectLst/>
                          <a:latin typeface="Times New Roman"/>
                          <a:ea typeface="宋体"/>
                          <a:cs typeface="Times New Roman"/>
                        </a:rPr>
                        <a:t>    uint_8 </a:t>
                      </a:r>
                      <a:r>
                        <a:rPr lang="en-US" sz="1600" kern="100" dirty="0" err="1">
                          <a:effectLst/>
                          <a:latin typeface="Times New Roman"/>
                          <a:ea typeface="宋体"/>
                          <a:cs typeface="Times New Roman"/>
                        </a:rPr>
                        <a:t>ch</a:t>
                      </a:r>
                      <a:r>
                        <a:rPr lang="en-US" sz="1600" kern="100" dirty="0">
                          <a:effectLst/>
                          <a:latin typeface="Times New Roman"/>
                          <a:ea typeface="宋体"/>
                          <a:cs typeface="Times New Roman"/>
                        </a:rPr>
                        <a:t>, flag;</a:t>
                      </a:r>
                      <a:endParaRPr lang="zh-CN" sz="1600" kern="100" dirty="0">
                        <a:effectLst/>
                        <a:latin typeface="Times New Roman"/>
                        <a:ea typeface="宋体"/>
                        <a:cs typeface="Times New Roman"/>
                      </a:endParaRPr>
                    </a:p>
                    <a:p>
                      <a:pPr>
                        <a:lnSpc>
                          <a:spcPct val="100000"/>
                        </a:lnSpc>
                        <a:spcAft>
                          <a:spcPts val="0"/>
                        </a:spcAft>
                      </a:pPr>
                      <a:r>
                        <a:rPr lang="en-US" sz="1600" kern="100" dirty="0">
                          <a:effectLst/>
                          <a:latin typeface="Times New Roman"/>
                          <a:ea typeface="宋体"/>
                          <a:cs typeface="Times New Roman"/>
                        </a:rPr>
                        <a:t>    flag = 1</a:t>
                      </a:r>
                      <a:endParaRPr lang="zh-CN" sz="1600" kern="100" dirty="0">
                        <a:effectLst/>
                        <a:latin typeface="Times New Roman"/>
                        <a:ea typeface="宋体"/>
                        <a:cs typeface="Times New Roman"/>
                      </a:endParaRPr>
                    </a:p>
                    <a:p>
                      <a:pPr>
                        <a:lnSpc>
                          <a:spcPct val="100000"/>
                        </a:lnSpc>
                        <a:spcAft>
                          <a:spcPts val="0"/>
                        </a:spcAft>
                      </a:pPr>
                      <a:r>
                        <a:rPr lang="en-US" sz="1600" kern="100" dirty="0">
                          <a:effectLst/>
                          <a:latin typeface="Times New Roman"/>
                          <a:ea typeface="宋体"/>
                          <a:cs typeface="Times New Roman"/>
                        </a:rPr>
                        <a:t>    DISABLE_INTERRUPTS;    //</a:t>
                      </a:r>
                      <a:r>
                        <a:rPr lang="zh-CN" sz="1600" kern="100" dirty="0">
                          <a:effectLst/>
                          <a:latin typeface="Times New Roman"/>
                          <a:ea typeface="宋体"/>
                          <a:cs typeface="Times New Roman"/>
                        </a:rPr>
                        <a:t>关总中断</a:t>
                      </a:r>
                    </a:p>
                    <a:p>
                      <a:pPr>
                        <a:lnSpc>
                          <a:spcPct val="100000"/>
                        </a:lnSpc>
                        <a:spcAft>
                          <a:spcPts val="0"/>
                        </a:spcAft>
                      </a:pPr>
                      <a:r>
                        <a:rPr lang="en-US" sz="1600" kern="100" dirty="0">
                          <a:effectLst/>
                          <a:latin typeface="Times New Roman"/>
                          <a:ea typeface="宋体"/>
                          <a:cs typeface="Times New Roman"/>
                        </a:rPr>
                        <a:t>    </a:t>
                      </a:r>
                      <a:r>
                        <a:rPr lang="en-US" sz="1600" kern="100" dirty="0" err="1">
                          <a:effectLst/>
                          <a:latin typeface="Times New Roman"/>
                          <a:ea typeface="宋体"/>
                          <a:cs typeface="Times New Roman"/>
                        </a:rPr>
                        <a:t>ch</a:t>
                      </a:r>
                      <a:r>
                        <a:rPr lang="en-US" sz="1600" kern="100" dirty="0">
                          <a:effectLst/>
                          <a:latin typeface="Times New Roman"/>
                          <a:ea typeface="宋体"/>
                          <a:cs typeface="Times New Roman"/>
                        </a:rPr>
                        <a:t> = uart_re1(UART_2, &amp;flag);   //</a:t>
                      </a:r>
                      <a:r>
                        <a:rPr lang="zh-CN" sz="1600" kern="100" dirty="0">
                          <a:effectLst/>
                          <a:latin typeface="Times New Roman"/>
                          <a:ea typeface="宋体"/>
                          <a:cs typeface="Times New Roman"/>
                        </a:rPr>
                        <a:t>调用接收一个字节的函数</a:t>
                      </a:r>
                    </a:p>
                    <a:p>
                      <a:pPr>
                        <a:lnSpc>
                          <a:spcPct val="100000"/>
                        </a:lnSpc>
                        <a:spcAft>
                          <a:spcPts val="0"/>
                        </a:spcAft>
                      </a:pPr>
                      <a:r>
                        <a:rPr lang="en-US" sz="1600" kern="100" dirty="0">
                          <a:effectLst/>
                          <a:latin typeface="Times New Roman"/>
                          <a:ea typeface="宋体"/>
                          <a:cs typeface="Times New Roman"/>
                        </a:rPr>
                        <a:t>    if (0 == flag)                  //</a:t>
                      </a:r>
                      <a:r>
                        <a:rPr lang="zh-CN" sz="1600" kern="100" dirty="0">
                          <a:effectLst/>
                          <a:latin typeface="Times New Roman"/>
                          <a:ea typeface="宋体"/>
                          <a:cs typeface="Times New Roman"/>
                        </a:rPr>
                        <a:t>若收到一个字节</a:t>
                      </a:r>
                    </a:p>
                    <a:p>
                      <a:pPr>
                        <a:lnSpc>
                          <a:spcPct val="100000"/>
                        </a:lnSpc>
                        <a:spcAft>
                          <a:spcPts val="0"/>
                        </a:spcAft>
                      </a:pPr>
                      <a:r>
                        <a:rPr lang="en-US" sz="1600" kern="100" dirty="0">
                          <a:effectLst/>
                          <a:latin typeface="Times New Roman"/>
                          <a:ea typeface="宋体"/>
                          <a:cs typeface="Times New Roman"/>
                        </a:rPr>
                        <a:t>    {</a:t>
                      </a:r>
                      <a:endParaRPr lang="zh-CN" sz="1600" kern="100" dirty="0">
                        <a:effectLst/>
                        <a:latin typeface="Times New Roman"/>
                        <a:ea typeface="宋体"/>
                        <a:cs typeface="Times New Roman"/>
                      </a:endParaRPr>
                    </a:p>
                    <a:p>
                      <a:pPr>
                        <a:lnSpc>
                          <a:spcPct val="100000"/>
                        </a:lnSpc>
                        <a:spcAft>
                          <a:spcPts val="0"/>
                        </a:spcAft>
                      </a:pPr>
                      <a:r>
                        <a:rPr lang="en-US" sz="1600" kern="100" dirty="0">
                          <a:effectLst/>
                          <a:latin typeface="Times New Roman"/>
                          <a:ea typeface="宋体"/>
                          <a:cs typeface="Times New Roman"/>
                        </a:rPr>
                        <a:t>        uart_send1(UART_2, </a:t>
                      </a:r>
                      <a:r>
                        <a:rPr lang="en-US" sz="1600" kern="100" dirty="0" err="1">
                          <a:effectLst/>
                          <a:latin typeface="Times New Roman"/>
                          <a:ea typeface="宋体"/>
                          <a:cs typeface="Times New Roman"/>
                        </a:rPr>
                        <a:t>ch</a:t>
                      </a:r>
                      <a:r>
                        <a:rPr lang="en-US" sz="1600" kern="100" dirty="0">
                          <a:effectLst/>
                          <a:latin typeface="Times New Roman"/>
                          <a:ea typeface="宋体"/>
                          <a:cs typeface="Times New Roman"/>
                        </a:rPr>
                        <a:t>);     //</a:t>
                      </a:r>
                      <a:r>
                        <a:rPr lang="zh-CN" sz="1600" kern="100" dirty="0">
                          <a:effectLst/>
                          <a:latin typeface="Times New Roman"/>
                          <a:ea typeface="宋体"/>
                          <a:cs typeface="Times New Roman"/>
                        </a:rPr>
                        <a:t>向原串口发回一个字节</a:t>
                      </a:r>
                    </a:p>
                    <a:p>
                      <a:pPr>
                        <a:lnSpc>
                          <a:spcPct val="100000"/>
                        </a:lnSpc>
                        <a:spcAft>
                          <a:spcPts val="0"/>
                        </a:spcAft>
                      </a:pPr>
                      <a:r>
                        <a:rPr lang="en-US" sz="1600" kern="100" dirty="0">
                          <a:effectLst/>
                          <a:latin typeface="Times New Roman"/>
                          <a:ea typeface="宋体"/>
                          <a:cs typeface="Times New Roman"/>
                        </a:rPr>
                        <a:t>    }</a:t>
                      </a:r>
                      <a:endParaRPr lang="zh-CN" sz="1600" kern="100" dirty="0">
                        <a:effectLst/>
                        <a:latin typeface="Times New Roman"/>
                        <a:ea typeface="宋体"/>
                        <a:cs typeface="Times New Roman"/>
                      </a:endParaRPr>
                    </a:p>
                    <a:p>
                      <a:pPr>
                        <a:lnSpc>
                          <a:spcPct val="100000"/>
                        </a:lnSpc>
                        <a:spcAft>
                          <a:spcPts val="0"/>
                        </a:spcAft>
                      </a:pPr>
                      <a:r>
                        <a:rPr lang="en-US" sz="1600" kern="100" dirty="0">
                          <a:effectLst/>
                          <a:latin typeface="Times New Roman"/>
                          <a:ea typeface="宋体"/>
                          <a:cs typeface="Times New Roman"/>
                        </a:rPr>
                        <a:t>    ENABLE_INTERRUPTS;   //</a:t>
                      </a:r>
                      <a:r>
                        <a:rPr lang="zh-CN" sz="1600" kern="100" dirty="0">
                          <a:effectLst/>
                          <a:latin typeface="Times New Roman"/>
                          <a:ea typeface="宋体"/>
                          <a:cs typeface="Times New Roman"/>
                        </a:rPr>
                        <a:t>开总中断</a:t>
                      </a:r>
                    </a:p>
                    <a:p>
                      <a:pPr>
                        <a:lnSpc>
                          <a:spcPct val="100000"/>
                        </a:lnSpc>
                        <a:spcAft>
                          <a:spcPts val="0"/>
                        </a:spcAft>
                      </a:pPr>
                      <a:r>
                        <a:rPr lang="en-US" sz="1600" kern="100" dirty="0">
                          <a:effectLst/>
                          <a:latin typeface="Times New Roman"/>
                          <a:ea typeface="宋体"/>
                          <a:cs typeface="Times New Roman"/>
                        </a:rPr>
                        <a:t>}</a:t>
                      </a:r>
                      <a:endParaRPr lang="zh-CN" sz="1600" kern="100" dirty="0">
                        <a:effectLst/>
                        <a:latin typeface="Times New Roman"/>
                        <a:ea typeface="宋体"/>
                        <a:cs typeface="Times New Roman"/>
                      </a:endParaRPr>
                    </a:p>
                  </a:txBody>
                  <a:tcPr marL="280670" marR="68580" marT="0" marB="0">
                    <a:lnL>
                      <a:noFill/>
                    </a:lnL>
                    <a:lnR>
                      <a:noFill/>
                    </a:lnR>
                    <a:lnT>
                      <a:noFill/>
                    </a:lnT>
                    <a:lnB>
                      <a:noFill/>
                    </a:lnB>
                    <a:pattFill prst="pct10">
                      <a:fgClr>
                        <a:srgbClr val="FFFFFF"/>
                      </a:fgClr>
                      <a:bgClr>
                        <a:srgbClr val="E5E5E5"/>
                      </a:bgClr>
                    </a:pattFill>
                  </a:tcPr>
                </a:tc>
              </a:tr>
            </a:tbl>
          </a:graphicData>
        </a:graphic>
      </p:graphicFrame>
      <p:sp>
        <p:nvSpPr>
          <p:cNvPr id="5" name="矩形 4"/>
          <p:cNvSpPr/>
          <p:nvPr/>
        </p:nvSpPr>
        <p:spPr>
          <a:xfrm>
            <a:off x="6084168" y="3140968"/>
            <a:ext cx="2952328" cy="3170099"/>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当串口</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有一个字节的数据到来时产生接收中断，将会执行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UART2_IRQHandler</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函数。这个程序首先进入临界区关总中断，接收一个到来的字符。若接收成功成功，则把这个字符发送回去，退出临界区。</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62331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33</a:t>
            </a:fld>
            <a:endParaRPr lang="en-US" altLang="zh-CN"/>
          </a:p>
        </p:txBody>
      </p:sp>
      <p:sp>
        <p:nvSpPr>
          <p:cNvPr id="2" name="矩形 1"/>
          <p:cNvSpPr/>
          <p:nvPr/>
        </p:nvSpPr>
        <p:spPr>
          <a:xfrm>
            <a:off x="2349921" y="951111"/>
            <a:ext cx="1805302"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3" name="矩形 2"/>
          <p:cNvSpPr/>
          <p:nvPr/>
        </p:nvSpPr>
        <p:spPr>
          <a:xfrm>
            <a:off x="273194" y="1628800"/>
            <a:ext cx="8619286" cy="2123658"/>
          </a:xfrm>
          <a:prstGeom prst="rect">
            <a:avLst/>
          </a:prstGeom>
        </p:spPr>
        <p:txBody>
          <a:bodyPr wrap="square">
            <a:spAutoFit/>
          </a:bodyPr>
          <a:lstStyle/>
          <a:p>
            <a:pPr algn="just">
              <a:lnSpc>
                <a:spcPct val="110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、简述</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下列几个概念：（</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）中断与异常；（</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）中断源；（</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）中断服务例程；（</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）中断向量表；（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）中断向量号</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pPr>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、简述</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中断机制及执行过程。</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中断结构原理图如下图所示</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9385478"/>
              </p:ext>
            </p:extLst>
          </p:nvPr>
        </p:nvGraphicFramePr>
        <p:xfrm>
          <a:off x="1512195" y="3645024"/>
          <a:ext cx="6141284" cy="1607622"/>
        </p:xfrm>
        <a:graphic>
          <a:graphicData uri="http://schemas.openxmlformats.org/presentationml/2006/ole">
            <mc:AlternateContent xmlns:mc="http://schemas.openxmlformats.org/markup-compatibility/2006">
              <mc:Choice xmlns:v="urn:schemas-microsoft-com:vml" Requires="v">
                <p:oleObj spid="_x0000_s9252" name="BMP 图像" r:id="rId3" imgW="7361905" imgH="1924319" progId="Paint.Picture">
                  <p:embed/>
                </p:oleObj>
              </mc:Choice>
              <mc:Fallback>
                <p:oleObj name="BMP 图像" r:id="rId3" imgW="7361905" imgH="1924319" progId="Paint.Picture">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195" y="3645024"/>
                        <a:ext cx="6141284" cy="16076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486931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34</a:t>
            </a:fld>
            <a:endParaRPr lang="en-US" altLang="zh-CN"/>
          </a:p>
        </p:txBody>
      </p:sp>
      <p:sp>
        <p:nvSpPr>
          <p:cNvPr id="2" name="矩形 1"/>
          <p:cNvSpPr/>
          <p:nvPr/>
        </p:nvSpPr>
        <p:spPr>
          <a:xfrm>
            <a:off x="2349921" y="951111"/>
            <a:ext cx="3608680"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思考题答案（一）</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3" name="矩形 2"/>
          <p:cNvSpPr/>
          <p:nvPr/>
        </p:nvSpPr>
        <p:spPr>
          <a:xfrm>
            <a:off x="273194" y="1628800"/>
            <a:ext cx="8619286" cy="4967514"/>
          </a:xfrm>
          <a:prstGeom prst="rect">
            <a:avLst/>
          </a:prstGeom>
        </p:spPr>
        <p:txBody>
          <a:bodyPr wrap="square">
            <a:spAutoFit/>
          </a:bodyPr>
          <a:lstStyle/>
          <a:p>
            <a:pPr algn="just">
              <a:lnSpc>
                <a:spcPct val="110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、简述</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下列几个概念：（</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）中断与异常；（</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）中断源；（</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）中断服务例程；（</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）中断向量表；（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）中断向量号</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是正常处理打断，异常是错误打断，对</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来说处理是一样的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引起</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产生中断的外部器件被称为中断源</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每个</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中断源产生中断后，分别要执行相应的中断服务例程（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Interrupt Service Routine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ISR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这些</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中断服务例程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ISR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的起始地址（叫做中断向量地址）放在一段连续的存储区域内，这个存储区被称之为中断向量表</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实际上</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，中断向量表是一个指针数组，内容是中断服务例程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ISR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的首地址。给</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能够识别的每个中断源编个号，就叫中断向量号。</a:t>
            </a:r>
          </a:p>
        </p:txBody>
      </p:sp>
    </p:spTree>
    <p:extLst>
      <p:ext uri="{BB962C8B-B14F-4D97-AF65-F5344CB8AC3E}">
        <p14:creationId xmlns:p14="http://schemas.microsoft.com/office/powerpoint/2010/main" val="4093544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35</a:t>
            </a:fld>
            <a:endParaRPr lang="en-US" altLang="zh-CN"/>
          </a:p>
        </p:txBody>
      </p:sp>
      <p:sp>
        <p:nvSpPr>
          <p:cNvPr id="2" name="矩形 1"/>
          <p:cNvSpPr/>
          <p:nvPr/>
        </p:nvSpPr>
        <p:spPr>
          <a:xfrm>
            <a:off x="2349921" y="951111"/>
            <a:ext cx="3608680" cy="523220"/>
          </a:xfrm>
          <a:prstGeom prst="rect">
            <a:avLst/>
          </a:prstGeom>
        </p:spPr>
        <p:txBody>
          <a:bodyPr wrap="none">
            <a:spAutoFit/>
          </a:bodyPr>
          <a:lstStyle/>
          <a:p>
            <a:pPr algn="l"/>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思考题答案（二）</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273194" y="344269"/>
            <a:ext cx="8403262" cy="492443"/>
          </a:xfrm>
          <a:prstGeom prst="rect">
            <a:avLst/>
          </a:prstGeom>
        </p:spPr>
        <p:txBody>
          <a:bodyPr wrap="none">
            <a:spAutoFit/>
          </a:bodyPr>
          <a:lstStyle/>
          <a:p>
            <a:r>
              <a:rPr lang="en-US" altLang="zh-CN" sz="2600" b="1" dirty="0" smtClean="0">
                <a:solidFill>
                  <a:schemeClr val="bg1"/>
                </a:solidFill>
                <a:latin typeface="华文新魏" panose="02010800040101010101" pitchFamily="2" charset="-122"/>
                <a:ea typeface="华文新魏" panose="02010800040101010101" pitchFamily="2" charset="-122"/>
              </a:rPr>
              <a:t>6.3  </a:t>
            </a:r>
            <a:r>
              <a:rPr lang="en-US" sz="2600" b="1" dirty="0">
                <a:solidFill>
                  <a:schemeClr val="bg1"/>
                </a:solidFill>
                <a:latin typeface="华文新魏" panose="02010800040101010101" pitchFamily="2" charset="-122"/>
                <a:ea typeface="华文新魏" panose="02010800040101010101" pitchFamily="2" charset="-122"/>
                <a:sym typeface="+mn-ea"/>
              </a:rPr>
              <a:t>ARM Cortex-M0+</a:t>
            </a:r>
            <a:r>
              <a:rPr lang="zh-CN" altLang="en-US" sz="2600" b="1" dirty="0">
                <a:solidFill>
                  <a:schemeClr val="bg1"/>
                </a:solidFill>
                <a:latin typeface="华文新魏" panose="02010800040101010101" pitchFamily="2" charset="-122"/>
                <a:ea typeface="华文新魏" panose="02010800040101010101" pitchFamily="2" charset="-122"/>
                <a:sym typeface="+mn-ea"/>
              </a:rPr>
              <a:t>中断机制及</a:t>
            </a:r>
            <a:r>
              <a:rPr lang="en-US" sz="2600" b="1" dirty="0">
                <a:solidFill>
                  <a:schemeClr val="bg1"/>
                </a:solidFill>
                <a:latin typeface="华文新魏" panose="02010800040101010101" pitchFamily="2" charset="-122"/>
                <a:ea typeface="华文新魏" panose="02010800040101010101" pitchFamily="2" charset="-122"/>
                <a:sym typeface="+mn-ea"/>
              </a:rPr>
              <a:t>KL25/26</a:t>
            </a:r>
            <a:r>
              <a:rPr lang="zh-CN" altLang="en-US" sz="2600" b="1" dirty="0">
                <a:solidFill>
                  <a:schemeClr val="bg1"/>
                </a:solidFill>
                <a:latin typeface="华文新魏" panose="02010800040101010101" pitchFamily="2" charset="-122"/>
                <a:ea typeface="华文新魏" panose="02010800040101010101" pitchFamily="2" charset="-122"/>
                <a:sym typeface="+mn-ea"/>
              </a:rPr>
              <a:t>中断编程步骤</a:t>
            </a:r>
            <a:endParaRPr sz="2600" b="1" dirty="0">
              <a:solidFill>
                <a:schemeClr val="bg1"/>
              </a:solidFill>
              <a:latin typeface="华文新魏" panose="02010800040101010101" pitchFamily="2" charset="-122"/>
              <a:ea typeface="华文新魏" panose="02010800040101010101" pitchFamily="2" charset="-122"/>
              <a:sym typeface="+mn-ea"/>
            </a:endParaRPr>
          </a:p>
        </p:txBody>
      </p:sp>
      <p:sp>
        <p:nvSpPr>
          <p:cNvPr id="3" name="矩形 2"/>
          <p:cNvSpPr/>
          <p:nvPr/>
        </p:nvSpPr>
        <p:spPr>
          <a:xfrm>
            <a:off x="273194" y="1628800"/>
            <a:ext cx="8619286" cy="871713"/>
          </a:xfrm>
          <a:prstGeom prst="rect">
            <a:avLst/>
          </a:prstGeom>
        </p:spPr>
        <p:txBody>
          <a:bodyPr wrap="square">
            <a:spAutoFit/>
          </a:bodyPr>
          <a:lstStyle/>
          <a:p>
            <a:pPr algn="just">
              <a:lnSpc>
                <a:spcPct val="110000"/>
              </a:lnSpc>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、简述</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中断机制及执行过程。</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中断结构原理图如下图所示</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299462" y="4221088"/>
            <a:ext cx="8619286" cy="2123658"/>
          </a:xfrm>
          <a:prstGeom prst="rect">
            <a:avLst/>
          </a:prstGeom>
        </p:spPr>
        <p:txBody>
          <a:bodyPr wrap="square">
            <a:spAutoFit/>
          </a:bodyPr>
          <a:lstStyle/>
          <a:p>
            <a:pPr lvl="0" algn="just">
              <a:lnSpc>
                <a:spcPct val="110000"/>
              </a:lnSpc>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由模块中断源、中断控制器（</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NVIC</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内核组成。其中断过程分为二步，首先，模块中断源向中断控制器（</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NVIC</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）发出中断请求信号。其次，中断控制器对发来的中断信号进行管理，判断该中断是否允许中断，若允许，通过私有外设总线发送给</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M0+</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内核，由内核进行中断处理。</a:t>
            </a:r>
          </a:p>
        </p:txBody>
      </p:sp>
      <p:graphicFrame>
        <p:nvGraphicFramePr>
          <p:cNvPr id="6" name="对象 5"/>
          <p:cNvGraphicFramePr>
            <a:graphicFrameLocks noChangeAspect="1"/>
          </p:cNvGraphicFramePr>
          <p:nvPr>
            <p:extLst>
              <p:ext uri="{D42A27DB-BD31-4B8C-83A1-F6EECF244321}">
                <p14:modId xmlns:p14="http://schemas.microsoft.com/office/powerpoint/2010/main" val="674828420"/>
              </p:ext>
            </p:extLst>
          </p:nvPr>
        </p:nvGraphicFramePr>
        <p:xfrm>
          <a:off x="1609626" y="2505647"/>
          <a:ext cx="5730398" cy="1498871"/>
        </p:xfrm>
        <a:graphic>
          <a:graphicData uri="http://schemas.openxmlformats.org/presentationml/2006/ole">
            <mc:AlternateContent xmlns:mc="http://schemas.openxmlformats.org/markup-compatibility/2006">
              <mc:Choice xmlns:v="urn:schemas-microsoft-com:vml" Requires="v">
                <p:oleObj spid="_x0000_s8229" name="BMP 图像" r:id="rId3" imgW="7361905" imgH="1924319" progId="Paint.Picture">
                  <p:embed/>
                </p:oleObj>
              </mc:Choice>
              <mc:Fallback>
                <p:oleObj name="BMP 图像" r:id="rId3" imgW="7361905" imgH="1924319"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626" y="2505647"/>
                        <a:ext cx="5730398" cy="1498871"/>
                      </a:xfrm>
                      <a:prstGeom prst="rect">
                        <a:avLst/>
                      </a:prstGeom>
                      <a:noFill/>
                    </p:spPr>
                  </p:pic>
                </p:oleObj>
              </mc:Fallback>
            </mc:AlternateContent>
          </a:graphicData>
        </a:graphic>
      </p:graphicFrame>
    </p:spTree>
    <p:extLst>
      <p:ext uri="{BB962C8B-B14F-4D97-AF65-F5344CB8AC3E}">
        <p14:creationId xmlns:p14="http://schemas.microsoft.com/office/powerpoint/2010/main" val="21877690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36</a:t>
            </a:fld>
            <a:endParaRPr lang="en-US" altLang="zh-CN"/>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3" name="矩形 2"/>
          <p:cNvSpPr/>
          <p:nvPr/>
        </p:nvSpPr>
        <p:spPr>
          <a:xfrm>
            <a:off x="107504" y="1124744"/>
            <a:ext cx="8928992" cy="3090077"/>
          </a:xfrm>
          <a:prstGeom prst="rect">
            <a:avLst/>
          </a:prstGeom>
        </p:spPr>
        <p:txBody>
          <a:bodyPr wrap="square">
            <a:spAutoFit/>
          </a:bodyPr>
          <a:lstStyle/>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本</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节先阐述设计</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好</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再阐述构件设计方法的方式阐述嵌入式技术基础，目的是先易后</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难。</a:t>
            </a:r>
            <a:endParaRPr lang="en-US" altLang="zh-CN" sz="24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这一节，</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我们讲</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驱动构件的设计方法，包括寄存器功能介绍和</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驱动构件的设计实现。</a:t>
            </a: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UART</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驱动构件需要深入理解</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UART</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模块编程结构与驱动级程序的调试方法</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本节</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将</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为后期其他驱动构件的设计提供基本思想和方法</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80217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37</a:t>
            </a:fld>
            <a:endParaRPr lang="en-US" altLang="zh-CN"/>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143520" y="1226369"/>
            <a:ext cx="8820968" cy="2000548"/>
          </a:xfrm>
          <a:prstGeom prst="rect">
            <a:avLst/>
          </a:prstGeom>
        </p:spPr>
        <p:txBody>
          <a:bodyPr wrap="square">
            <a:spAutoFit/>
          </a:bodyPr>
          <a:lstStyle/>
          <a:p>
            <a:pPr algn="just"/>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．寄存器地址</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芯片有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模块。每个模块有其对应的寄存器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的寄存器的地址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=4006_A000+x*1000+n*1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x=0~2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n=0~B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n=0~8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代表寄存器号）</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p>
          <a:p>
            <a:pPr algn="just"/>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UARTx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UARTx_C2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1675139136"/>
              </p:ext>
            </p:extLst>
          </p:nvPr>
        </p:nvGraphicFramePr>
        <p:xfrm>
          <a:off x="611560" y="3239780"/>
          <a:ext cx="7653154" cy="1148727"/>
        </p:xfrm>
        <a:graphic>
          <a:graphicData uri="http://schemas.openxmlformats.org/drawingml/2006/table">
            <a:tbl>
              <a:tblPr firstRow="1" firstCol="1" bandRow="1"/>
              <a:tblGrid>
                <a:gridCol w="850729"/>
                <a:gridCol w="855833"/>
                <a:gridCol w="849027"/>
                <a:gridCol w="849027"/>
                <a:gridCol w="852430"/>
                <a:gridCol w="849027"/>
                <a:gridCol w="849027"/>
                <a:gridCol w="849027"/>
                <a:gridCol w="849027"/>
              </a:tblGrid>
              <a:tr h="286909">
                <a:tc gridSpan="9">
                  <a:txBody>
                    <a:bodyPr/>
                    <a:lstStyle/>
                    <a:p>
                      <a:pPr algn="ctr"/>
                      <a:r>
                        <a:rPr lang="en-US" altLang="zh-CN" sz="1600" b="1" dirty="0" err="1" smtClean="0"/>
                        <a:t>UARTx</a:t>
                      </a:r>
                      <a:r>
                        <a:rPr lang="zh-CN" altLang="en-US" sz="1600" b="1" dirty="0" smtClean="0"/>
                        <a:t>控制寄存器</a:t>
                      </a:r>
                      <a:r>
                        <a:rPr lang="en-US" altLang="zh-CN" sz="1600" b="1" dirty="0" smtClean="0"/>
                        <a:t>2</a:t>
                      </a:r>
                      <a:r>
                        <a:rPr lang="zh-CN" altLang="en-US" sz="1600" b="1" dirty="0" smtClean="0"/>
                        <a:t>（</a:t>
                      </a:r>
                      <a:r>
                        <a:rPr lang="en-US" altLang="zh-CN" sz="1600" b="1" dirty="0" smtClean="0"/>
                        <a:t>UARTx_C2</a:t>
                      </a:r>
                      <a:r>
                        <a:rPr lang="zh-CN" altLang="en-US" sz="1600" b="1" dirty="0" smtClean="0"/>
                        <a:t>）主要用于收</a:t>
                      </a:r>
                      <a:r>
                        <a:rPr lang="en-US" altLang="zh-CN" sz="1600" b="1" dirty="0" smtClean="0"/>
                        <a:t>/</a:t>
                      </a:r>
                      <a:r>
                        <a:rPr lang="zh-CN" altLang="en-US" sz="1600" b="1" dirty="0" smtClean="0"/>
                        <a:t>发及相关中断控制设置</a:t>
                      </a:r>
                      <a:r>
                        <a:rPr lang="zh-CN" altLang="en-US" sz="1600" dirty="0" smtClean="0"/>
                        <a:t>。</a:t>
                      </a:r>
                      <a:endParaRPr lang="zh-CN" altLang="en-US" sz="1600" dirty="0"/>
                    </a:p>
                  </a:txBody>
                  <a:tcPr marL="32385" marR="32385" marT="0" marB="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09">
                <a:tc>
                  <a:txBody>
                    <a:bodyPr/>
                    <a:lstStyle/>
                    <a:p>
                      <a:pPr indent="127000" algn="ctr">
                        <a:lnSpc>
                          <a:spcPct val="100000"/>
                        </a:lnSpc>
                        <a:spcAft>
                          <a:spcPts val="0"/>
                        </a:spcAft>
                        <a:tabLst>
                          <a:tab pos="4024630" algn="l"/>
                        </a:tabLst>
                      </a:pPr>
                      <a:r>
                        <a:rPr lang="zh-CN" sz="1600" b="1"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D7</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D6</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D5</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D4</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D3</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127000" algn="ctr" defTabSz="914400" rtl="0" eaLnBrk="1" latinLnBrk="0" hangingPunct="1">
                        <a:lnSpc>
                          <a:spcPct val="100000"/>
                        </a:lnSpc>
                        <a:spcAft>
                          <a:spcPts val="0"/>
                        </a:spcAft>
                        <a:tabLst>
                          <a:tab pos="4024630" algn="l"/>
                        </a:tabLst>
                      </a:pPr>
                      <a:r>
                        <a:rPr lang="en-US" sz="1600" b="1" kern="100">
                          <a:solidFill>
                            <a:schemeClr val="tx1"/>
                          </a:solidFill>
                          <a:effectLst/>
                          <a:latin typeface="Times New Roman"/>
                          <a:ea typeface="宋体"/>
                          <a:cs typeface="Times New Roman"/>
                        </a:rPr>
                        <a:t>D2</a:t>
                      </a:r>
                      <a:endParaRPr lang="zh-CN" sz="1600" b="1" kern="10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a:effectLst/>
                          <a:latin typeface="Times New Roman"/>
                          <a:ea typeface="宋体"/>
                          <a:cs typeface="Times New Roman"/>
                        </a:rPr>
                        <a:t>D1</a:t>
                      </a: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D0</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09">
                <a:tc>
                  <a:txBody>
                    <a:bodyPr/>
                    <a:lstStyle/>
                    <a:p>
                      <a:pPr indent="127000" algn="ctr">
                        <a:lnSpc>
                          <a:spcPct val="100000"/>
                        </a:lnSpc>
                        <a:spcAft>
                          <a:spcPts val="0"/>
                        </a:spcAft>
                        <a:tabLst>
                          <a:tab pos="4024630" algn="l"/>
                        </a:tabLst>
                      </a:pPr>
                      <a:r>
                        <a:rPr lang="zh-CN" sz="1600" b="1" kern="100" dirty="0">
                          <a:effectLst/>
                          <a:latin typeface="Times New Roman"/>
                          <a:ea typeface="宋体"/>
                          <a:cs typeface="Times New Roman"/>
                        </a:rPr>
                        <a:t>读</a:t>
                      </a:r>
                      <a:r>
                        <a:rPr lang="en-US" sz="1600" b="1" kern="100" dirty="0">
                          <a:effectLst/>
                          <a:latin typeface="Times New Roman"/>
                          <a:ea typeface="宋体"/>
                          <a:cs typeface="Times New Roman"/>
                        </a:rPr>
                        <a:t>/</a:t>
                      </a:r>
                      <a:r>
                        <a:rPr lang="zh-CN" sz="1600" b="1" kern="100" dirty="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a:effectLst/>
                          <a:latin typeface="Times New Roman"/>
                          <a:ea typeface="宋体"/>
                          <a:cs typeface="Times New Roman"/>
                        </a:rPr>
                        <a:t>TIE</a:t>
                      </a: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TCIE</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RIE</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a:effectLst/>
                          <a:latin typeface="Times New Roman"/>
                          <a:ea typeface="宋体"/>
                          <a:cs typeface="Times New Roman"/>
                        </a:rPr>
                        <a:t>ILIE</a:t>
                      </a: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ctr" defTabSz="914400" rtl="0" eaLnBrk="1" latinLnBrk="0" hangingPunct="1">
                        <a:lnSpc>
                          <a:spcPct val="100000"/>
                        </a:lnSpc>
                        <a:spcAft>
                          <a:spcPts val="0"/>
                        </a:spcAft>
                        <a:tabLst>
                          <a:tab pos="4024630" algn="l"/>
                        </a:tabLst>
                      </a:pPr>
                      <a:r>
                        <a:rPr lang="en-US" sz="1600" b="1" kern="100">
                          <a:solidFill>
                            <a:schemeClr val="tx1"/>
                          </a:solidFill>
                          <a:effectLst/>
                          <a:latin typeface="Times New Roman"/>
                          <a:ea typeface="宋体"/>
                          <a:cs typeface="Times New Roman"/>
                        </a:rPr>
                        <a:t>TE</a:t>
                      </a:r>
                      <a:endParaRPr lang="zh-CN" sz="1600" b="1" kern="10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RE</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RWU</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SBK</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ct val="100000"/>
                        </a:lnSpc>
                        <a:spcAft>
                          <a:spcPts val="0"/>
                        </a:spcAft>
                        <a:tabLst>
                          <a:tab pos="4024630" algn="l"/>
                        </a:tabLst>
                      </a:pPr>
                      <a:r>
                        <a:rPr lang="zh-CN" sz="1600" b="1" kern="100" dirty="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127000" algn="ctr">
                        <a:lnSpc>
                          <a:spcPct val="100000"/>
                        </a:lnSpc>
                        <a:spcAft>
                          <a:spcPts val="0"/>
                        </a:spcAft>
                        <a:tabLst>
                          <a:tab pos="4024630" algn="l"/>
                        </a:tabLst>
                      </a:pPr>
                      <a:r>
                        <a:rPr lang="en-US" sz="1600" b="1" kern="100" dirty="0" smtClean="0">
                          <a:effectLst/>
                          <a:latin typeface="Times New Roman"/>
                          <a:ea typeface="宋体"/>
                          <a:cs typeface="Times New Roman"/>
                        </a:rPr>
                        <a:t>0</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0" name="矩形 9"/>
          <p:cNvSpPr/>
          <p:nvPr/>
        </p:nvSpPr>
        <p:spPr>
          <a:xfrm>
            <a:off x="143520" y="4408365"/>
            <a:ext cx="8856984" cy="2246769"/>
          </a:xfrm>
          <a:prstGeom prst="rect">
            <a:avLst/>
          </a:prstGeom>
        </p:spPr>
        <p:txBody>
          <a:bodyPr wrap="square">
            <a:spAutoFit/>
          </a:bodyPr>
          <a:lstStyle/>
          <a:p>
            <a:pPr marL="285750" indent="-285750" algn="just">
              <a:buClr>
                <a:srgbClr val="000099"/>
              </a:buClr>
              <a:buSzPct val="80000"/>
              <a:buFont typeface="Wingdings" panose="05000000000000000000" pitchFamily="2" charset="2"/>
              <a:buChar char="u"/>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发送中断使能位。与状态寄存器中的</a:t>
            </a:r>
            <a:r>
              <a:rPr lang="en-US" altLang="zh-CN" sz="1600" b="1" kern="100" dirty="0">
                <a:latin typeface="Times New Roman"/>
                <a:ea typeface="宋体"/>
                <a:cs typeface="Times New Roman"/>
              </a:rPr>
              <a:t>TDRE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配合使用。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TIE=0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，发送中断禁用（使用轮询）；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TDRE=1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时，发生中断请求。在实际的工程项目中发送中断一般不使用，因此本构件在初始化函数中会将该位清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禁用发送中断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gn="just">
              <a:buClr>
                <a:srgbClr val="000099"/>
              </a:buClr>
              <a:buSzPct val="80000"/>
              <a:buFont typeface="Wingdings" panose="05000000000000000000" pitchFamily="2" charset="2"/>
              <a:buChar char="u"/>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发送完成中断使能位。与状态寄存器中的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位配合使用。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TCIE=0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对应的中断禁用（使用轮询）；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TCIE=1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时，发生中断请求</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。本构件初始化</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20961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38</a:t>
            </a:fld>
            <a:endParaRPr lang="en-US" altLang="zh-CN"/>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143520" y="1226369"/>
            <a:ext cx="8820968" cy="738664"/>
          </a:xfrm>
          <a:prstGeom prst="rect">
            <a:avLst/>
          </a:prstGeom>
        </p:spPr>
        <p:txBody>
          <a:bodyPr wrap="square">
            <a:spAutoFit/>
          </a:bodyPr>
          <a:lstStyle/>
          <a:p>
            <a:pPr algn="just"/>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p>
          <a:p>
            <a:pPr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UARTx_C2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3663370711"/>
              </p:ext>
            </p:extLst>
          </p:nvPr>
        </p:nvGraphicFramePr>
        <p:xfrm>
          <a:off x="611560" y="2037971"/>
          <a:ext cx="7653154" cy="1148727"/>
        </p:xfrm>
        <a:graphic>
          <a:graphicData uri="http://schemas.openxmlformats.org/drawingml/2006/table">
            <a:tbl>
              <a:tblPr firstRow="1" firstCol="1" bandRow="1"/>
              <a:tblGrid>
                <a:gridCol w="850729"/>
                <a:gridCol w="855833"/>
                <a:gridCol w="849027"/>
                <a:gridCol w="849027"/>
                <a:gridCol w="852430"/>
                <a:gridCol w="849027"/>
                <a:gridCol w="849027"/>
                <a:gridCol w="849027"/>
                <a:gridCol w="849027"/>
              </a:tblGrid>
              <a:tr h="286909">
                <a:tc gridSpan="9">
                  <a:txBody>
                    <a:bodyPr/>
                    <a:lstStyle/>
                    <a:p>
                      <a:pPr algn="ctr"/>
                      <a:r>
                        <a:rPr lang="en-US" altLang="zh-CN" sz="1600" b="1" dirty="0" err="1" smtClean="0"/>
                        <a:t>UARTx</a:t>
                      </a:r>
                      <a:r>
                        <a:rPr lang="zh-CN" altLang="en-US" sz="1600" b="1" dirty="0" smtClean="0"/>
                        <a:t>控制寄存器</a:t>
                      </a:r>
                      <a:r>
                        <a:rPr lang="en-US" altLang="zh-CN" sz="1600" b="1" dirty="0" smtClean="0"/>
                        <a:t>2</a:t>
                      </a:r>
                      <a:r>
                        <a:rPr lang="zh-CN" altLang="en-US" sz="1600" b="1" dirty="0" smtClean="0"/>
                        <a:t>（</a:t>
                      </a:r>
                      <a:r>
                        <a:rPr lang="en-US" altLang="zh-CN" sz="1600" b="1" dirty="0" smtClean="0"/>
                        <a:t>UARTx_C2</a:t>
                      </a:r>
                      <a:r>
                        <a:rPr lang="zh-CN" altLang="en-US" sz="1600" b="1" dirty="0" smtClean="0"/>
                        <a:t>）主要用于收</a:t>
                      </a:r>
                      <a:r>
                        <a:rPr lang="en-US" altLang="zh-CN" sz="1600" b="1" dirty="0" smtClean="0"/>
                        <a:t>/</a:t>
                      </a:r>
                      <a:r>
                        <a:rPr lang="zh-CN" altLang="en-US" sz="1600" b="1" dirty="0" smtClean="0"/>
                        <a:t>发及相关中断控制设置</a:t>
                      </a:r>
                      <a:r>
                        <a:rPr lang="zh-CN" altLang="en-US" sz="1600" dirty="0" smtClean="0"/>
                        <a:t>。</a:t>
                      </a:r>
                      <a:endParaRPr lang="zh-CN" altLang="en-US" sz="1600" dirty="0"/>
                    </a:p>
                  </a:txBody>
                  <a:tcPr marL="32385" marR="32385" marT="0" marB="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09">
                <a:tc>
                  <a:txBody>
                    <a:bodyPr/>
                    <a:lstStyle/>
                    <a:p>
                      <a:pPr indent="127000" algn="ctr">
                        <a:lnSpc>
                          <a:spcPct val="100000"/>
                        </a:lnSpc>
                        <a:spcAft>
                          <a:spcPts val="0"/>
                        </a:spcAft>
                        <a:tabLst>
                          <a:tab pos="4024630" algn="l"/>
                        </a:tabLst>
                      </a:pPr>
                      <a:r>
                        <a:rPr lang="zh-CN" sz="1600" b="1"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D7</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D6</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D5</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D4</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D3</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D2</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a:effectLst/>
                          <a:latin typeface="Times New Roman"/>
                          <a:ea typeface="宋体"/>
                          <a:cs typeface="Times New Roman"/>
                        </a:rPr>
                        <a:t>D1</a:t>
                      </a: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D0</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09">
                <a:tc>
                  <a:txBody>
                    <a:bodyPr/>
                    <a:lstStyle/>
                    <a:p>
                      <a:pPr indent="127000" algn="ctr">
                        <a:lnSpc>
                          <a:spcPct val="100000"/>
                        </a:lnSpc>
                        <a:spcAft>
                          <a:spcPts val="0"/>
                        </a:spcAft>
                        <a:tabLst>
                          <a:tab pos="4024630" algn="l"/>
                        </a:tabLst>
                      </a:pPr>
                      <a:r>
                        <a:rPr lang="zh-CN" sz="1600" b="1" kern="100" dirty="0">
                          <a:effectLst/>
                          <a:latin typeface="Times New Roman"/>
                          <a:ea typeface="宋体"/>
                          <a:cs typeface="Times New Roman"/>
                        </a:rPr>
                        <a:t>读</a:t>
                      </a:r>
                      <a:r>
                        <a:rPr lang="en-US" sz="1600" b="1" kern="100" dirty="0">
                          <a:effectLst/>
                          <a:latin typeface="Times New Roman"/>
                          <a:ea typeface="宋体"/>
                          <a:cs typeface="Times New Roman"/>
                        </a:rPr>
                        <a:t>/</a:t>
                      </a:r>
                      <a:r>
                        <a:rPr lang="zh-CN" sz="1600" b="1" kern="100" dirty="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a:effectLst/>
                          <a:latin typeface="Times New Roman"/>
                          <a:ea typeface="宋体"/>
                          <a:cs typeface="Times New Roman"/>
                        </a:rPr>
                        <a:t>TIE</a:t>
                      </a: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TCIE</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RIE</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a:effectLst/>
                          <a:latin typeface="Times New Roman"/>
                          <a:ea typeface="宋体"/>
                          <a:cs typeface="Times New Roman"/>
                        </a:rPr>
                        <a:t>ILIE</a:t>
                      </a:r>
                      <a:endParaRPr lang="zh-CN" sz="16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TE</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indent="127000" algn="ctr" defTabSz="914400" rtl="0" eaLnBrk="1" latinLnBrk="0" hangingPunct="1">
                        <a:lnSpc>
                          <a:spcPct val="100000"/>
                        </a:lnSpc>
                        <a:spcAft>
                          <a:spcPts val="0"/>
                        </a:spcAft>
                        <a:tabLst>
                          <a:tab pos="4024630" algn="l"/>
                        </a:tabLst>
                      </a:pPr>
                      <a:r>
                        <a:rPr lang="en-US" sz="1600" b="1" kern="100" dirty="0">
                          <a:solidFill>
                            <a:schemeClr val="tx1"/>
                          </a:solidFill>
                          <a:effectLst/>
                          <a:latin typeface="Times New Roman"/>
                          <a:ea typeface="宋体"/>
                          <a:cs typeface="Times New Roman"/>
                        </a:rPr>
                        <a:t>RE</a:t>
                      </a:r>
                      <a:endParaRPr lang="zh-CN" sz="1600" b="1" kern="100" dirty="0">
                        <a:solidFill>
                          <a:schemeClr val="tx1"/>
                        </a:solidFill>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RWU</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600" b="1" kern="100" dirty="0">
                          <a:effectLst/>
                          <a:latin typeface="Times New Roman"/>
                          <a:ea typeface="宋体"/>
                          <a:cs typeface="Times New Roman"/>
                        </a:rPr>
                        <a:t>SBK</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ct val="100000"/>
                        </a:lnSpc>
                        <a:spcAft>
                          <a:spcPts val="0"/>
                        </a:spcAft>
                        <a:tabLst>
                          <a:tab pos="4024630" algn="l"/>
                        </a:tabLst>
                      </a:pPr>
                      <a:r>
                        <a:rPr lang="zh-CN" sz="1600" b="1" kern="100" dirty="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127000" algn="ctr">
                        <a:lnSpc>
                          <a:spcPct val="100000"/>
                        </a:lnSpc>
                        <a:spcAft>
                          <a:spcPts val="0"/>
                        </a:spcAft>
                        <a:tabLst>
                          <a:tab pos="4024630" algn="l"/>
                        </a:tabLst>
                      </a:pPr>
                      <a:r>
                        <a:rPr lang="en-US" sz="1600" b="1" kern="100" dirty="0" smtClean="0">
                          <a:effectLst/>
                          <a:latin typeface="Times New Roman"/>
                          <a:ea typeface="宋体"/>
                          <a:cs typeface="Times New Roman"/>
                        </a:rPr>
                        <a:t>0</a:t>
                      </a: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ctr">
                        <a:lnSpc>
                          <a:spcPct val="100000"/>
                        </a:lnSpc>
                        <a:spcAft>
                          <a:spcPts val="0"/>
                        </a:spcAft>
                        <a:tabLst>
                          <a:tab pos="4024630" algn="l"/>
                        </a:tabLst>
                      </a:pPr>
                      <a:endParaRPr lang="zh-CN" sz="16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0" name="矩形 9"/>
          <p:cNvSpPr/>
          <p:nvPr/>
        </p:nvSpPr>
        <p:spPr>
          <a:xfrm>
            <a:off x="137360" y="3269933"/>
            <a:ext cx="8856984" cy="3477875"/>
          </a:xfrm>
          <a:prstGeom prst="rect">
            <a:avLst/>
          </a:prstGeom>
          <a:solidFill>
            <a:schemeClr val="bg1"/>
          </a:solidFill>
        </p:spPr>
        <p:txBody>
          <a:bodyPr wrap="square">
            <a:spAutoFit/>
          </a:bodyPr>
          <a:lstStyle/>
          <a:p>
            <a:pPr marL="285750" indent="-285750" algn="just">
              <a:buClr>
                <a:srgbClr val="000099"/>
              </a:buClr>
              <a:buSzPct val="80000"/>
              <a:buFont typeface="Wingdings" panose="05000000000000000000" pitchFamily="2" charset="2"/>
              <a:buChar char="u"/>
            </a:pP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RIE</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接收中断使能位</a:t>
            </a:r>
            <a:r>
              <a:rPr lang="zh-CN" altLang="en-US" sz="2000" b="1" dirty="0" smtClean="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与状态寄存器中的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RDRF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配合使用。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RIE=0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RDRF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中断禁止（使用轮询）；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RIE=1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RDRF=1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时，发生中断请求</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b="1" kern="100" dirty="0">
              <a:latin typeface="Times New Roman"/>
              <a:ea typeface="宋体"/>
              <a:cs typeface="Times New Roman"/>
            </a:endParaRPr>
          </a:p>
          <a:p>
            <a:pPr marL="285750" indent="-285750" algn="just">
              <a:buClr>
                <a:srgbClr val="000099"/>
              </a:buClr>
              <a:buSzPct val="80000"/>
              <a:buFont typeface="Wingdings" panose="05000000000000000000" pitchFamily="2" charset="2"/>
              <a:buChar char="u"/>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ILIE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空闲线中断使能，与状态寄存器中的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IDLE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配合使用。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ILIE=0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IDLE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中断禁止（使用轮询）；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ILIE=1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IDLE=1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时，发生中断请求。</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gn="just">
              <a:buClr>
                <a:srgbClr val="000099"/>
              </a:buClr>
              <a:buSzPct val="80000"/>
              <a:buFont typeface="Wingdings" panose="05000000000000000000" pitchFamily="2" charset="2"/>
              <a:buChar char="u"/>
            </a:pP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TE</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发射器使能</a:t>
            </a:r>
            <a:r>
              <a:rPr lang="zh-CN" altLang="en-US" sz="2000" b="1" dirty="0" smtClean="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TE=1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，发送器使能；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TE=0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，发送器禁止。</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gn="just">
              <a:buClr>
                <a:srgbClr val="000099"/>
              </a:buClr>
              <a:buSzPct val="80000"/>
              <a:buFont typeface="Wingdings" panose="05000000000000000000" pitchFamily="2" charset="2"/>
              <a:buChar char="u"/>
            </a:pP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RE</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接收器使</a:t>
            </a:r>
            <a:r>
              <a:rPr lang="zh-CN" altLang="en-US" sz="2000" b="1" dirty="0" smtClean="0">
                <a:solidFill>
                  <a:srgbClr val="000099"/>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能位。</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RE=1</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，接收器使</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能</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RE=0</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接收器禁止。</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gn="just">
              <a:buClr>
                <a:srgbClr val="000099"/>
              </a:buClr>
              <a:buSzPct val="80000"/>
              <a:buFont typeface="Wingdings" panose="05000000000000000000" pitchFamily="2" charset="2"/>
              <a:buChar char="u"/>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RWU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接收器唤醒控制位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RWU=0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，正常</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接收器操作；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RWU=1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，接收器等待唤醒条件</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gn="just">
              <a:buClr>
                <a:srgbClr val="000099"/>
              </a:buClr>
              <a:buSzPct val="80000"/>
              <a:buFont typeface="Wingdings" panose="05000000000000000000" pitchFamily="2" charset="2"/>
              <a:buChar char="u"/>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SBK</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发送中止使能位。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SBK=0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，正常发送操作；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SBK=1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，队列中止字符被发送</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37958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39</a:t>
            </a:fld>
            <a:endParaRPr lang="en-US" altLang="zh-CN"/>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10" name="矩形 9"/>
          <p:cNvSpPr/>
          <p:nvPr/>
        </p:nvSpPr>
        <p:spPr>
          <a:xfrm>
            <a:off x="139387" y="1240976"/>
            <a:ext cx="8856984" cy="400110"/>
          </a:xfrm>
          <a:prstGeom prst="rect">
            <a:avLst/>
          </a:prstGeom>
        </p:spPr>
        <p:txBody>
          <a:bodyPr wrap="square">
            <a:spAutoFit/>
          </a:bodyPr>
          <a:lstStyle/>
          <a:p>
            <a:pPr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UARTx_C1</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319135" y="2777752"/>
            <a:ext cx="8352927" cy="3477875"/>
          </a:xfrm>
          <a:prstGeom prst="rect">
            <a:avLst/>
          </a:prstGeom>
          <a:noFill/>
        </p:spPr>
        <p:txBody>
          <a:bodyPr wrap="square" rtlCol="0">
            <a:spAutoFit/>
          </a:bodyPr>
          <a:lstStyle/>
          <a:p>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UARTx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UARTx_C1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）主要用于设置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SCI</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的工作方式，可选择运行模式、唤醒模式、空闲类型检测以及奇偶校验等。本</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构件该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寄存器全部置</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零，其中：</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LOOPS</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循环模式选择。在循环模式和正常的</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针全双工模式之间选择</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DOZEEN/UARTSWAI</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休眠使能</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等待模式停止位</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RSRC</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接收器信号源位。在</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LOOPS</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置为</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时，该位有效。当</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LOOPS</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被置位，接收器的输入在内部连接</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UART_TX</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引脚，</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RSRC</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决定这个连接是否也被连接到发送器的输出。</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RSRC=0</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，选择内部循环模式，</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不使用</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UART_RX</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的引脚。</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RSRC=1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采用单线模式，</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UART_TX</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引脚被连接到发送器的输出和接收器的输入。</a:t>
            </a:r>
            <a:endPar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3576626740"/>
              </p:ext>
            </p:extLst>
          </p:nvPr>
        </p:nvGraphicFramePr>
        <p:xfrm>
          <a:off x="319135" y="1730425"/>
          <a:ext cx="8219254" cy="957988"/>
        </p:xfrm>
        <a:graphic>
          <a:graphicData uri="http://schemas.openxmlformats.org/drawingml/2006/table">
            <a:tbl>
              <a:tblPr firstRow="1" firstCol="1" bandRow="1"/>
              <a:tblGrid>
                <a:gridCol w="897722"/>
                <a:gridCol w="897722"/>
                <a:gridCol w="1022680"/>
                <a:gridCol w="897722"/>
                <a:gridCol w="902655"/>
                <a:gridCol w="897722"/>
                <a:gridCol w="899366"/>
                <a:gridCol w="899366"/>
                <a:gridCol w="904299"/>
              </a:tblGrid>
              <a:tr h="293564">
                <a:tc>
                  <a:txBody>
                    <a:bodyPr/>
                    <a:lstStyle/>
                    <a:p>
                      <a:pPr indent="127000" algn="ctr">
                        <a:lnSpc>
                          <a:spcPct val="100000"/>
                        </a:lnSpc>
                        <a:spcAft>
                          <a:spcPts val="0"/>
                        </a:spcAft>
                        <a:tabLst>
                          <a:tab pos="4024630" algn="l"/>
                        </a:tabLst>
                      </a:pPr>
                      <a:r>
                        <a:rPr lang="zh-CN" sz="1400" b="1"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D7</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D6</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D5</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D4</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D3</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D2</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D1</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D0</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516">
                <a:tc>
                  <a:txBody>
                    <a:bodyPr/>
                    <a:lstStyle/>
                    <a:p>
                      <a:pPr indent="127000" algn="ctr">
                        <a:lnSpc>
                          <a:spcPct val="100000"/>
                        </a:lnSpc>
                        <a:spcAft>
                          <a:spcPts val="0"/>
                        </a:spcAft>
                        <a:tabLst>
                          <a:tab pos="4024630" algn="l"/>
                        </a:tabLst>
                      </a:pPr>
                      <a:r>
                        <a:rPr lang="zh-CN" sz="1400" b="1" kern="100" dirty="0">
                          <a:effectLst/>
                          <a:latin typeface="Times New Roman"/>
                          <a:ea typeface="宋体"/>
                          <a:cs typeface="Times New Roman"/>
                        </a:rPr>
                        <a:t>读</a:t>
                      </a:r>
                      <a:r>
                        <a:rPr lang="en-US" sz="1400" b="1" kern="100" dirty="0">
                          <a:effectLst/>
                          <a:latin typeface="Times New Roman"/>
                          <a:ea typeface="宋体"/>
                          <a:cs typeface="Times New Roman"/>
                        </a:rPr>
                        <a:t>/</a:t>
                      </a:r>
                      <a:r>
                        <a:rPr lang="zh-CN" sz="1400" b="1" kern="100" dirty="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LOOPS</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DOZEEN/ UARTSWAI</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RSRC</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M</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WAKE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ILT</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PE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PT</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704">
                <a:tc>
                  <a:txBody>
                    <a:bodyPr/>
                    <a:lstStyle/>
                    <a:p>
                      <a:pPr indent="127000" algn="ctr">
                        <a:lnSpc>
                          <a:spcPct val="100000"/>
                        </a:lnSpc>
                        <a:spcAft>
                          <a:spcPts val="0"/>
                        </a:spcAft>
                        <a:tabLst>
                          <a:tab pos="4024630" algn="l"/>
                        </a:tabLst>
                      </a:pPr>
                      <a:r>
                        <a:rPr lang="zh-CN" sz="1400" b="1" kern="10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638509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a:t>
            </a:fld>
            <a:endParaRPr lang="en-US" altLang="zh-CN"/>
          </a:p>
        </p:txBody>
      </p:sp>
      <p:sp>
        <p:nvSpPr>
          <p:cNvPr id="4" name="矩形 3"/>
          <p:cNvSpPr/>
          <p:nvPr/>
        </p:nvSpPr>
        <p:spPr>
          <a:xfrm>
            <a:off x="107504" y="1305080"/>
            <a:ext cx="8784976" cy="3670236"/>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串行通信接口</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简称</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串口</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SCI</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未普及之前，串口是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机必备的通信接口之一。</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基本概念主</a:t>
            </a:r>
            <a:r>
              <a:rPr lang="zh-CN" sz="2000" b="1" kern="0" dirty="0" smtClean="0">
                <a:latin typeface="Times New Roman" panose="02020603050405020304" pitchFamily="18" charset="0"/>
                <a:ea typeface="黑体" panose="02010609060101010101" pitchFamily="49" charset="-122"/>
                <a:cs typeface="Times New Roman" panose="02020603050405020304" pitchFamily="18" charset="0"/>
              </a:rPr>
              <a:t>要</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有</a:t>
            </a:r>
            <a:r>
              <a:rPr lang="zh-CN" sz="2000" b="1" kern="0" dirty="0" smtClean="0">
                <a:latin typeface="Times New Roman" panose="02020603050405020304" pitchFamily="18" charset="0"/>
                <a:ea typeface="黑体" panose="02010609060101010101" pitchFamily="49" charset="-122"/>
                <a:cs typeface="Times New Roman" panose="02020603050405020304" pitchFamily="18" charset="0"/>
              </a:rPr>
              <a:t>串行</a:t>
            </a:r>
            <a:r>
              <a:rPr lang="zh-CN" sz="2000" b="1" kern="0" dirty="0">
                <a:latin typeface="Times New Roman" panose="02020603050405020304" pitchFamily="18" charset="0"/>
                <a:ea typeface="黑体" panose="02010609060101010101" pitchFamily="49" charset="-122"/>
                <a:cs typeface="Times New Roman" panose="02020603050405020304" pitchFamily="18" charset="0"/>
              </a:rPr>
              <a:t>通信的格式与</a:t>
            </a:r>
            <a:r>
              <a:rPr lang="zh-CN" sz="2000" b="1" kern="0" dirty="0" smtClean="0">
                <a:latin typeface="Times New Roman" panose="02020603050405020304" pitchFamily="18" charset="0"/>
                <a:ea typeface="黑体" panose="02010609060101010101" pitchFamily="49" charset="-122"/>
                <a:cs typeface="Times New Roman" panose="02020603050405020304" pitchFamily="18" charset="0"/>
              </a:rPr>
              <a:t>波特率</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等。</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300"/>
              </a:spcBef>
              <a:buClr>
                <a:srgbClr val="00007D"/>
              </a:buClr>
              <a:buSzPct val="75000"/>
              <a:defRPr/>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6.1.1  </a:t>
            </a:r>
            <a:r>
              <a:rPr lang="en-US" altLang="zh-CN" sz="24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串行通信的基本概念</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300"/>
              </a:spcBef>
              <a:buClr>
                <a:srgbClr val="00007D"/>
              </a:buClr>
              <a:buSzPct val="75000"/>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．异步串行通信的</a:t>
            </a:r>
            <a:r>
              <a:rPr lang="zh-CN"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格式</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zh-CN" sz="2000" b="1" kern="0" dirty="0" smtClean="0">
                <a:latin typeface="Times New Roman" panose="02020603050405020304" pitchFamily="18" charset="0"/>
                <a:ea typeface="黑体" panose="02010609060101010101" pitchFamily="49" charset="-122"/>
                <a:cs typeface="Times New Roman" panose="02020603050405020304" pitchFamily="18" charset="0"/>
              </a:rPr>
              <a:t>串行</a:t>
            </a:r>
            <a:r>
              <a:rPr lang="zh-CN" altLang="zh-CN" sz="2000" b="1" kern="0" dirty="0">
                <a:latin typeface="Times New Roman" panose="02020603050405020304" pitchFamily="18" charset="0"/>
                <a:ea typeface="黑体" panose="02010609060101010101" pitchFamily="49" charset="-122"/>
                <a:cs typeface="Times New Roman" panose="02020603050405020304" pitchFamily="18" charset="0"/>
              </a:rPr>
              <a:t>通信数据以字节为单位，按位的顺序从发送线送出。从MCU引脚的来看，高电平就是逻辑1，低电平就是逻辑0。</a:t>
            </a:r>
            <a:endPar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endParaRPr lang="zh-CN"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endParaRPr lang="zh-CN"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100" name="文本框 99"/>
          <p:cNvSpPr txBox="1"/>
          <p:nvPr/>
        </p:nvSpPr>
        <p:spPr>
          <a:xfrm>
            <a:off x="140077" y="5194738"/>
            <a:ext cx="8784590" cy="1418915"/>
          </a:xfrm>
          <a:prstGeom prst="rect">
            <a:avLst/>
          </a:prstGeom>
          <a:noFill/>
          <a:ln w="9525">
            <a:noFill/>
          </a:ln>
        </p:spPr>
        <p:txBody>
          <a:bodyPr wrap="square">
            <a:spAutoFit/>
          </a:bodyPr>
          <a:lstStyle/>
          <a:p>
            <a:pPr marL="0" indent="267970" algn="l">
              <a:lnSpc>
                <a:spcPct val="110000"/>
              </a:lnSpc>
            </a:pPr>
            <a:r>
              <a:rPr lang="zh-CN" altLang="en-US" sz="2000" b="1" u="none" dirty="0">
                <a:latin typeface="Times New Roman" panose="02020603050405020304" pitchFamily="18" charset="0"/>
                <a:ea typeface="黑体" panose="02010609060101010101" pitchFamily="49" charset="-122"/>
                <a:cs typeface="Times New Roman" panose="02020603050405020304" pitchFamily="18" charset="0"/>
              </a:rPr>
              <a:t>串行通信的发送线，平时处于逻辑</a:t>
            </a:r>
            <a:r>
              <a:rPr lang="en-US" altLang="zh-CN" sz="2000" b="1" u="none"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u="none" dirty="0">
                <a:latin typeface="Times New Roman" panose="02020603050405020304" pitchFamily="18" charset="0"/>
                <a:ea typeface="黑体" panose="02010609060101010101" pitchFamily="49" charset="-122"/>
                <a:cs typeface="Times New Roman" panose="02020603050405020304" pitchFamily="18" charset="0"/>
              </a:rPr>
              <a:t>状态，开始发送一个字节前，先发送一位逻辑</a:t>
            </a:r>
            <a:r>
              <a:rPr lang="en-US" altLang="zh-CN" sz="2000" b="1" u="none"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u="none" dirty="0">
                <a:latin typeface="Times New Roman" panose="02020603050405020304" pitchFamily="18" charset="0"/>
                <a:ea typeface="黑体" panose="02010609060101010101" pitchFamily="49" charset="-122"/>
                <a:cs typeface="Times New Roman" panose="02020603050405020304" pitchFamily="18" charset="0"/>
              </a:rPr>
              <a:t>，即起始位，表示发送一个字节的开始，随后发送一个字节，然后回到平时状态的逻辑</a:t>
            </a:r>
            <a:r>
              <a:rPr lang="en-US" altLang="zh-CN" sz="2000" b="1" u="none"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u="none" dirty="0">
                <a:latin typeface="Times New Roman" panose="02020603050405020304" pitchFamily="18" charset="0"/>
                <a:ea typeface="黑体" panose="02010609060101010101" pitchFamily="49" charset="-122"/>
                <a:cs typeface="Times New Roman" panose="02020603050405020304" pitchFamily="18" charset="0"/>
              </a:rPr>
              <a:t>。每发送一个字节前，均要先发送一个逻辑</a:t>
            </a:r>
            <a:r>
              <a:rPr lang="en-US" altLang="zh-CN" sz="2000" b="1" u="none"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u="none" dirty="0">
                <a:latin typeface="Times New Roman" panose="02020603050405020304" pitchFamily="18" charset="0"/>
                <a:ea typeface="黑体" panose="02010609060101010101" pitchFamily="49" charset="-122"/>
                <a:cs typeface="Times New Roman" panose="02020603050405020304" pitchFamily="18" charset="0"/>
              </a:rPr>
              <a:t>这个起始位，这就是“异步”之含义，所以称为异步通信。</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049" name="图片 8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050" y="4081409"/>
            <a:ext cx="7515884" cy="868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40</a:t>
            </a:fld>
            <a:endParaRPr lang="en-US" altLang="zh-CN"/>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10" name="矩形 9"/>
          <p:cNvSpPr/>
          <p:nvPr/>
        </p:nvSpPr>
        <p:spPr>
          <a:xfrm>
            <a:off x="139387" y="1240976"/>
            <a:ext cx="8856984" cy="400110"/>
          </a:xfrm>
          <a:prstGeom prst="rect">
            <a:avLst/>
          </a:prstGeom>
        </p:spPr>
        <p:txBody>
          <a:bodyPr wrap="square">
            <a:spAutoFit/>
          </a:bodyPr>
          <a:lstStyle/>
          <a:p>
            <a:pPr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UARTx_C1</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319135" y="2777752"/>
            <a:ext cx="8352927" cy="2554545"/>
          </a:xfrm>
          <a:prstGeom prst="rect">
            <a:avLst/>
          </a:prstGeom>
          <a:noFill/>
        </p:spPr>
        <p:txBody>
          <a:bodyPr wrap="square" rtlCol="0">
            <a:spAutoFit/>
          </a:bodyPr>
          <a:lstStyle/>
          <a:p>
            <a:pPr marL="342900" indent="-342900">
              <a:buFont typeface="Wingdings" panose="05000000000000000000" pitchFamily="2" charset="2"/>
              <a:buChar char="u"/>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数据帧格式选择位（</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位或</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位模式选择）</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，接收和发送使用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位数据字符；</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接收和发送使用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位数据字符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PE</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奇偶校验使能位。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PE=0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，奇偶校验禁止。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，奇偶校验使能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奇偶校验类型位。</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偶校验；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奇校验</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本</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例程将各位设置为</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；由于该寄存器复位后各位为</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；也可不设置。但建议设置为</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3576626740"/>
              </p:ext>
            </p:extLst>
          </p:nvPr>
        </p:nvGraphicFramePr>
        <p:xfrm>
          <a:off x="319135" y="1730425"/>
          <a:ext cx="8219254" cy="957988"/>
        </p:xfrm>
        <a:graphic>
          <a:graphicData uri="http://schemas.openxmlformats.org/drawingml/2006/table">
            <a:tbl>
              <a:tblPr firstRow="1" firstCol="1" bandRow="1"/>
              <a:tblGrid>
                <a:gridCol w="897722"/>
                <a:gridCol w="897722"/>
                <a:gridCol w="1022680"/>
                <a:gridCol w="897722"/>
                <a:gridCol w="902655"/>
                <a:gridCol w="897722"/>
                <a:gridCol w="899366"/>
                <a:gridCol w="899366"/>
                <a:gridCol w="904299"/>
              </a:tblGrid>
              <a:tr h="293564">
                <a:tc>
                  <a:txBody>
                    <a:bodyPr/>
                    <a:lstStyle/>
                    <a:p>
                      <a:pPr indent="127000" algn="ctr">
                        <a:lnSpc>
                          <a:spcPct val="100000"/>
                        </a:lnSpc>
                        <a:spcAft>
                          <a:spcPts val="0"/>
                        </a:spcAft>
                        <a:tabLst>
                          <a:tab pos="4024630" algn="l"/>
                        </a:tabLst>
                      </a:pPr>
                      <a:r>
                        <a:rPr lang="zh-CN" sz="1400" b="1"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D7</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D6</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D5</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D4</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D3</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D2</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D1</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D0</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516">
                <a:tc>
                  <a:txBody>
                    <a:bodyPr/>
                    <a:lstStyle/>
                    <a:p>
                      <a:pPr indent="127000" algn="ctr">
                        <a:lnSpc>
                          <a:spcPct val="100000"/>
                        </a:lnSpc>
                        <a:spcAft>
                          <a:spcPts val="0"/>
                        </a:spcAft>
                        <a:tabLst>
                          <a:tab pos="4024630" algn="l"/>
                        </a:tabLst>
                      </a:pPr>
                      <a:r>
                        <a:rPr lang="zh-CN" sz="1400" b="1" kern="100" dirty="0">
                          <a:effectLst/>
                          <a:latin typeface="Times New Roman"/>
                          <a:ea typeface="宋体"/>
                          <a:cs typeface="Times New Roman"/>
                        </a:rPr>
                        <a:t>读</a:t>
                      </a:r>
                      <a:r>
                        <a:rPr lang="en-US" sz="1400" b="1" kern="100" dirty="0">
                          <a:effectLst/>
                          <a:latin typeface="Times New Roman"/>
                          <a:ea typeface="宋体"/>
                          <a:cs typeface="Times New Roman"/>
                        </a:rPr>
                        <a:t>/</a:t>
                      </a:r>
                      <a:r>
                        <a:rPr lang="zh-CN" sz="1400" b="1" kern="100" dirty="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LOOPS</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DOZEEN/ UARTSWAI</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RSRC</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M</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WAKE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ILT</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PE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PT</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704">
                <a:tc>
                  <a:txBody>
                    <a:bodyPr/>
                    <a:lstStyle/>
                    <a:p>
                      <a:pPr indent="127000" algn="ctr">
                        <a:lnSpc>
                          <a:spcPct val="100000"/>
                        </a:lnSpc>
                        <a:spcAft>
                          <a:spcPts val="0"/>
                        </a:spcAft>
                        <a:tabLst>
                          <a:tab pos="4024630" algn="l"/>
                        </a:tabLst>
                      </a:pPr>
                      <a:r>
                        <a:rPr lang="zh-CN" sz="1400" b="1" kern="10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962920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41</a:t>
            </a:fld>
            <a:endParaRPr lang="en-US" altLang="zh-CN"/>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107504" y="1124744"/>
            <a:ext cx="8928992" cy="461665"/>
          </a:xfrm>
          <a:prstGeom prst="rect">
            <a:avLst/>
          </a:prstGeom>
        </p:spPr>
        <p:txBody>
          <a:bodyPr wrap="square">
            <a:spAutoFit/>
          </a:bodyPr>
          <a:lstStyle/>
          <a:p>
            <a:pPr algn="just"/>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UART0_C4</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矩形 2"/>
          <p:cNvSpPr/>
          <p:nvPr/>
        </p:nvSpPr>
        <p:spPr>
          <a:xfrm>
            <a:off x="108024" y="2623245"/>
            <a:ext cx="8928472" cy="2862322"/>
          </a:xfrm>
          <a:prstGeom prst="rect">
            <a:avLst/>
          </a:prstGeom>
        </p:spPr>
        <p:txBody>
          <a:bodyPr wrap="square">
            <a:spAutoFit/>
          </a:bodyPr>
          <a:lstStyle/>
          <a:p>
            <a:pPr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D7</a:t>
            </a:r>
            <a:r>
              <a:rPr lang="zh-CN"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MAEN1</a:t>
            </a:r>
            <a:r>
              <a:rPr lang="zh-CN"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）—匹配地址模式使能</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本例程设为</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D6</a:t>
            </a:r>
            <a:r>
              <a:rPr lang="zh-CN"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MAEN2</a:t>
            </a:r>
            <a:r>
              <a:rPr lang="zh-CN"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）—匹配地址模式使能</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本例程设为</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buClr>
                <a:srgbClr val="000099"/>
              </a:buClr>
              <a:buSzPct val="80000"/>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UART0_C4</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控制寄存器仅在模块</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中如此定义</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buClr>
                <a:srgbClr val="000099"/>
              </a:buClr>
              <a:buSzPct val="80000"/>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M10</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位模式选择</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M10=0</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，接收器和发送器使用</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位或</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位的数据字符；</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M10=1</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，接收器和发送器使用</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位的数据字符</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本</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例程设为</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D4~D0</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OSR</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过采样率（过采样就是多次采样对结果求均值，以提高精度）。</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只有当收发器都禁用时，该字段才可被修改。本</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例程设置为</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01111</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倍）。即：</a:t>
            </a:r>
            <a:endPar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lvl="6"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UART0_C4_REG(uartch_0) = 0x0F;</a:t>
            </a:r>
            <a:endPar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803106797"/>
              </p:ext>
            </p:extLst>
          </p:nvPr>
        </p:nvGraphicFramePr>
        <p:xfrm>
          <a:off x="755576" y="1570717"/>
          <a:ext cx="6966542" cy="933662"/>
        </p:xfrm>
        <a:graphic>
          <a:graphicData uri="http://schemas.openxmlformats.org/drawingml/2006/table">
            <a:tbl>
              <a:tblPr firstRow="1" firstCol="1" bandRow="1"/>
              <a:tblGrid>
                <a:gridCol w="655163"/>
                <a:gridCol w="838769"/>
                <a:gridCol w="864096"/>
                <a:gridCol w="703407"/>
                <a:gridCol w="843673"/>
                <a:gridCol w="842749"/>
                <a:gridCol w="842749"/>
                <a:gridCol w="842749"/>
                <a:gridCol w="533187"/>
              </a:tblGrid>
              <a:tr h="302606">
                <a:tc>
                  <a:txBody>
                    <a:bodyPr/>
                    <a:lstStyle/>
                    <a:p>
                      <a:pPr marL="0" indent="0" algn="ctr">
                        <a:lnSpc>
                          <a:spcPct val="100000"/>
                        </a:lnSpc>
                        <a:spcAft>
                          <a:spcPts val="0"/>
                        </a:spcAft>
                        <a:tabLst>
                          <a:tab pos="4024630" algn="l"/>
                        </a:tabLst>
                      </a:pPr>
                      <a:r>
                        <a:rPr lang="zh-CN" sz="1400" b="1"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D7</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D6</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D5</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D4</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D3</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D2</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D1</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D0</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marL="0" indent="0" algn="ctr">
                        <a:lnSpc>
                          <a:spcPct val="100000"/>
                        </a:lnSpc>
                        <a:spcAft>
                          <a:spcPts val="0"/>
                        </a:spcAft>
                        <a:tabLst>
                          <a:tab pos="4024630" algn="l"/>
                        </a:tabLst>
                      </a:pPr>
                      <a:r>
                        <a:rPr lang="zh-CN" sz="1400" b="1" kern="100" dirty="0">
                          <a:effectLst/>
                          <a:latin typeface="Times New Roman"/>
                          <a:ea typeface="宋体"/>
                          <a:cs typeface="Times New Roman"/>
                        </a:rPr>
                        <a:t>读</a:t>
                      </a:r>
                      <a:r>
                        <a:rPr lang="en-US" sz="1400" b="1" kern="100" dirty="0">
                          <a:effectLst/>
                          <a:latin typeface="Times New Roman"/>
                          <a:ea typeface="宋体"/>
                          <a:cs typeface="Times New Roman"/>
                        </a:rPr>
                        <a:t>/</a:t>
                      </a:r>
                      <a:r>
                        <a:rPr lang="zh-CN" sz="1400" b="1" kern="100" dirty="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MAEN1</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MAEN2</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M10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OSR</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1016">
                <a:tc>
                  <a:txBody>
                    <a:bodyPr/>
                    <a:lstStyle/>
                    <a:p>
                      <a:pPr marL="0" indent="0" algn="ctr">
                        <a:lnSpc>
                          <a:spcPct val="100000"/>
                        </a:lnSpc>
                        <a:spcAft>
                          <a:spcPts val="0"/>
                        </a:spcAft>
                        <a:tabLst>
                          <a:tab pos="4024630" algn="l"/>
                        </a:tabLst>
                      </a:pPr>
                      <a:r>
                        <a:rPr lang="zh-CN" sz="1400" b="1" kern="100" dirty="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1</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4002062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42</a:t>
            </a:fld>
            <a:endParaRPr lang="en-US" altLang="zh-CN" dirty="0"/>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107504" y="1124744"/>
            <a:ext cx="8928992" cy="461665"/>
          </a:xfrm>
          <a:prstGeom prst="rect">
            <a:avLst/>
          </a:prstGeom>
        </p:spPr>
        <p:txBody>
          <a:bodyPr wrap="square">
            <a:spAutoFit/>
          </a:bodyPr>
          <a:lstStyle/>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UART0_C5</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08024" y="2623245"/>
            <a:ext cx="8928472" cy="3170099"/>
          </a:xfrm>
          <a:prstGeom prst="rect">
            <a:avLst/>
          </a:prstGeom>
        </p:spPr>
        <p:txBody>
          <a:bodyPr wrap="square">
            <a:spAutoFit/>
          </a:bodyPr>
          <a:lstStyle/>
          <a:p>
            <a:pPr algn="just">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UART0_C5</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中与</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UART0_C4</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的定义类似，但也有不同之处</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。同时：</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中无控制寄存器</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buClr>
                <a:srgbClr val="000099"/>
              </a:buClr>
              <a:buSzPct val="80000"/>
              <a:buFont typeface="Wingdings" panose="05000000000000000000" pitchFamily="2" charset="2"/>
              <a:buChar char="u"/>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D7—TDMAE</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，发送器</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使能</a:t>
            </a:r>
            <a:r>
              <a:rPr lang="zh-CN"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本例程设为</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buClr>
                <a:srgbClr val="000099"/>
              </a:buClr>
              <a:buSzPct val="80000"/>
              <a:buFont typeface="Wingdings" panose="05000000000000000000" pitchFamily="2" charset="2"/>
              <a:buChar char="u"/>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保留位，只读为</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buClr>
                <a:srgbClr val="000099"/>
              </a:buClr>
              <a:buSzPct val="80000"/>
              <a:buFont typeface="Wingdings" panose="05000000000000000000" pitchFamily="2" charset="2"/>
              <a:buChar char="u"/>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D5—RDMAE</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，接收器满</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使</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能</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接收器和发送器使用</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位或</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位的数据字符；</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M10=1</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，接收器和发送器使用</a:t>
            </a: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位的数据字符</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本</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例程设为</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buClr>
                <a:srgbClr val="000099"/>
              </a:buClr>
              <a:buSzPct val="80000"/>
              <a:buFont typeface="Wingdings" panose="05000000000000000000" pitchFamily="2" charset="2"/>
              <a:buChar char="u"/>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D4~D2—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保留位，只读为</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buClr>
                <a:srgbClr val="000099"/>
              </a:buClr>
              <a:buSzPct val="80000"/>
              <a:buFont typeface="Wingdings" panose="05000000000000000000" pitchFamily="2" charset="2"/>
              <a:buChar char="u"/>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D1—BOTHEDGE</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，双边沿采样</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buClr>
                <a:srgbClr val="000099"/>
              </a:buClr>
              <a:buSzPct val="80000"/>
              <a:buFont typeface="Wingdings" panose="05000000000000000000" pitchFamily="2" charset="2"/>
              <a:buChar char="u"/>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D0—RESYNCDIS</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，再同步禁止</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buClr>
                <a:srgbClr val="000099"/>
              </a:buClr>
              <a:buSzPct val="80000"/>
            </a:pP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该寄存器在本例程中全部设置为</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，由于其复位值也为</a:t>
            </a:r>
            <a:r>
              <a:rPr lang="en-US" altLang="zh-CN"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，可不设置。</a:t>
            </a:r>
            <a:endPar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689381010"/>
              </p:ext>
            </p:extLst>
          </p:nvPr>
        </p:nvGraphicFramePr>
        <p:xfrm>
          <a:off x="467544" y="1635882"/>
          <a:ext cx="8424938" cy="1008111"/>
        </p:xfrm>
        <a:graphic>
          <a:graphicData uri="http://schemas.openxmlformats.org/drawingml/2006/table">
            <a:tbl>
              <a:tblPr firstRow="1" firstCol="1" bandRow="1"/>
              <a:tblGrid>
                <a:gridCol w="727388"/>
                <a:gridCol w="1072812"/>
                <a:gridCol w="679083"/>
                <a:gridCol w="984889"/>
                <a:gridCol w="775807"/>
                <a:gridCol w="936470"/>
                <a:gridCol w="656200"/>
                <a:gridCol w="1224136"/>
                <a:gridCol w="1368153"/>
              </a:tblGrid>
              <a:tr h="336037">
                <a:tc>
                  <a:txBody>
                    <a:bodyPr/>
                    <a:lstStyle/>
                    <a:p>
                      <a:pPr indent="127000" algn="ctr">
                        <a:lnSpc>
                          <a:spcPts val="1000"/>
                        </a:lnSpc>
                        <a:spcAft>
                          <a:spcPts val="0"/>
                        </a:spcAft>
                        <a:tabLst>
                          <a:tab pos="4024630" algn="l"/>
                        </a:tabLst>
                      </a:pPr>
                      <a:r>
                        <a:rPr lang="zh-CN" sz="1400" b="1"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D7</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D6</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D5</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D4</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D3</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D2</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dirty="0">
                          <a:effectLst/>
                          <a:latin typeface="Times New Roman"/>
                          <a:ea typeface="宋体"/>
                          <a:cs typeface="Times New Roman"/>
                        </a:rPr>
                        <a:t>D1</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D0</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7">
                <a:tc>
                  <a:txBody>
                    <a:bodyPr/>
                    <a:lstStyle/>
                    <a:p>
                      <a:pPr indent="127000" algn="ctr">
                        <a:lnSpc>
                          <a:spcPts val="1000"/>
                        </a:lnSpc>
                        <a:spcAft>
                          <a:spcPts val="0"/>
                        </a:spcAft>
                        <a:tabLst>
                          <a:tab pos="4024630" algn="l"/>
                        </a:tabLst>
                      </a:pPr>
                      <a:r>
                        <a:rPr lang="zh-CN" sz="1400" b="1" kern="100">
                          <a:effectLst/>
                          <a:latin typeface="Times New Roman"/>
                          <a:ea typeface="宋体"/>
                          <a:cs typeface="Times New Roman"/>
                        </a:rPr>
                        <a:t>读</a:t>
                      </a:r>
                      <a:r>
                        <a:rPr lang="en-US" sz="1400" b="1" kern="100">
                          <a:effectLst/>
                          <a:latin typeface="Times New Roman"/>
                          <a:ea typeface="宋体"/>
                          <a:cs typeface="Times New Roman"/>
                        </a:rPr>
                        <a:t>/</a:t>
                      </a:r>
                      <a:r>
                        <a:rPr lang="zh-CN" sz="1400" b="1" kern="10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TDMAE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RDMAE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0</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BOTHEDGE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100">
                          <a:effectLst/>
                          <a:latin typeface="Times New Roman"/>
                          <a:ea typeface="宋体"/>
                          <a:cs typeface="Times New Roman"/>
                        </a:rPr>
                        <a:t>RESYNCDIS</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7">
                <a:tc>
                  <a:txBody>
                    <a:bodyPr/>
                    <a:lstStyle/>
                    <a:p>
                      <a:pPr indent="127000" algn="ctr">
                        <a:lnSpc>
                          <a:spcPts val="1000"/>
                        </a:lnSpc>
                        <a:spcAft>
                          <a:spcPts val="0"/>
                        </a:spcAft>
                        <a:tabLst>
                          <a:tab pos="4024630" algn="l"/>
                        </a:tabLst>
                      </a:pPr>
                      <a:r>
                        <a:rPr lang="zh-CN" sz="1400" b="1" kern="100" dirty="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127000" algn="ctr">
                        <a:lnSpc>
                          <a:spcPts val="1000"/>
                        </a:lnSpc>
                        <a:spcAft>
                          <a:spcPts val="0"/>
                        </a:spcAft>
                        <a:tabLst>
                          <a:tab pos="4024630" algn="l"/>
                        </a:tabLs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845493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43</a:t>
            </a:fld>
            <a:endParaRPr lang="en-US" altLang="zh-CN" dirty="0"/>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107504" y="1124744"/>
            <a:ext cx="8928992" cy="1892826"/>
          </a:xfrm>
          <a:prstGeom prst="rect">
            <a:avLst/>
          </a:prstGeom>
        </p:spPr>
        <p:txBody>
          <a:bodyPr wrap="square">
            <a:spAutoFit/>
          </a:bodyPr>
          <a:lstStyle/>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仅有控制寄存器还不能完成对串口的操作</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，还</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需要知道串口的一些状态，因此就用到</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了</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UARTx_S1</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状态</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寄存器。</a:t>
            </a:r>
          </a:p>
          <a:p>
            <a:pPr marL="342900" indent="-342900" algn="just">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编程时需要着重注意该寄存器中的</a:t>
            </a:r>
            <a:r>
              <a:rPr lang="en-US" altLang="zh-CN" sz="2000" b="1" kern="100" dirty="0">
                <a:solidFill>
                  <a:srgbClr val="000099"/>
                </a:solidFill>
                <a:latin typeface="Times New Roman"/>
                <a:ea typeface="宋体"/>
              </a:rPr>
              <a:t>D7</a:t>
            </a:r>
            <a:r>
              <a:rPr lang="zh-CN" altLang="en-US" sz="2000" b="1" kern="100" dirty="0">
                <a:solidFill>
                  <a:srgbClr val="000099"/>
                </a:solidFill>
                <a:latin typeface="Times New Roman"/>
                <a:ea typeface="宋体"/>
              </a:rPr>
              <a:t>位</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（发送数据寄存器空标志位</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TDRE</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kern="100" dirty="0">
                <a:solidFill>
                  <a:srgbClr val="000099"/>
                </a:solidFill>
                <a:latin typeface="Times New Roman"/>
                <a:ea typeface="宋体"/>
              </a:rPr>
              <a:t>D5</a:t>
            </a:r>
            <a:r>
              <a:rPr lang="zh-CN" altLang="en-US" sz="2000" b="1" kern="100" dirty="0" smtClean="0">
                <a:solidFill>
                  <a:srgbClr val="000099"/>
                </a:solidFill>
                <a:latin typeface="Times New Roman"/>
                <a:ea typeface="宋体"/>
              </a:rPr>
              <a:t>位</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（数</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据</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寄存器已满标志位</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RDRF</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526650794"/>
              </p:ext>
            </p:extLst>
          </p:nvPr>
        </p:nvGraphicFramePr>
        <p:xfrm>
          <a:off x="539553" y="3068960"/>
          <a:ext cx="7920878" cy="936104"/>
        </p:xfrm>
        <a:graphic>
          <a:graphicData uri="http://schemas.openxmlformats.org/drawingml/2006/table">
            <a:tbl>
              <a:tblPr firstRow="1" firstCol="1" lastRow="1" lastCol="1" bandRow="1" bandCol="1"/>
              <a:tblGrid>
                <a:gridCol w="947797"/>
                <a:gridCol w="841412"/>
                <a:gridCol w="853233"/>
                <a:gridCol w="854307"/>
                <a:gridCol w="854307"/>
                <a:gridCol w="892993"/>
                <a:gridCol w="897291"/>
                <a:gridCol w="863978"/>
                <a:gridCol w="915560"/>
              </a:tblGrid>
              <a:tr h="288032">
                <a:tc>
                  <a:txBody>
                    <a:bodyPr/>
                    <a:lstStyle/>
                    <a:p>
                      <a:pPr indent="127000" algn="just">
                        <a:lnSpc>
                          <a:spcPct val="100000"/>
                        </a:lnSpc>
                        <a:spcAft>
                          <a:spcPts val="0"/>
                        </a:spcAft>
                      </a:pPr>
                      <a:r>
                        <a:rPr lang="zh-CN" sz="1400" b="1" kern="100" dirty="0">
                          <a:effectLst/>
                          <a:latin typeface="Times New Roman"/>
                          <a:ea typeface="宋体"/>
                          <a:cs typeface="Times New Roman"/>
                        </a:rPr>
                        <a:t>数据位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D7</a:t>
                      </a:r>
                      <a:endParaRPr lang="zh-CN" sz="1400" b="1" kern="100" dirty="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D6</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D5</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D4</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D3</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D2</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D1</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D0</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just">
                        <a:lnSpc>
                          <a:spcPct val="100000"/>
                        </a:lnSpc>
                        <a:spcAft>
                          <a:spcPts val="0"/>
                        </a:spcAft>
                      </a:pPr>
                      <a:r>
                        <a:rPr lang="zh-CN" sz="1400" b="1" kern="100" dirty="0">
                          <a:effectLst/>
                          <a:latin typeface="Times New Roman"/>
                          <a:ea typeface="宋体"/>
                          <a:cs typeface="Times New Roman"/>
                        </a:rPr>
                        <a:t>定义</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TDRE</a:t>
                      </a:r>
                      <a:endParaRPr lang="zh-CN" sz="1400" b="1" kern="100" dirty="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TC</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RDRF</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IDLE</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OR</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NF</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FE</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PF</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just">
                        <a:lnSpc>
                          <a:spcPct val="100000"/>
                        </a:lnSpc>
                        <a:spcAft>
                          <a:spcPts val="0"/>
                        </a:spcAft>
                      </a:pPr>
                      <a:r>
                        <a:rPr lang="zh-CN" sz="1400" b="1" kern="100">
                          <a:effectLst/>
                          <a:latin typeface="Times New Roman"/>
                          <a:ea typeface="宋体"/>
                          <a:cs typeface="Times New Roman"/>
                        </a:rPr>
                        <a:t>复位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1</a:t>
                      </a:r>
                      <a:endParaRPr lang="zh-CN" sz="1400" b="1" kern="100" dirty="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1</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251520" y="4293096"/>
            <a:ext cx="8863284" cy="1631216"/>
          </a:xfrm>
          <a:prstGeom prst="rect">
            <a:avLst/>
          </a:prstGeom>
        </p:spPr>
        <p:txBody>
          <a:bodyPr wrap="square">
            <a:spAutoFit/>
          </a:bodyPr>
          <a:lstStyle/>
          <a:p>
            <a:pPr marL="342900" indent="-342900" algn="just">
              <a:spcAft>
                <a:spcPts val="0"/>
              </a:spcAft>
              <a:buClr>
                <a:srgbClr val="000099"/>
              </a:buClr>
              <a:buSzPct val="80000"/>
              <a:buFont typeface="Wingdings" panose="05000000000000000000" pitchFamily="2" charset="2"/>
              <a:buChar char="u"/>
            </a:pPr>
            <a:r>
              <a:rPr lang="en-US" altLang="zh-CN" sz="2000" b="1" kern="100" dirty="0">
                <a:solidFill>
                  <a:srgbClr val="000099"/>
                </a:solidFill>
                <a:latin typeface="Times New Roman"/>
                <a:ea typeface="宋体"/>
              </a:rPr>
              <a:t>D7—TDRE</a:t>
            </a:r>
            <a:r>
              <a:rPr lang="zh-CN" altLang="en-US" sz="2000" b="1" kern="100" dirty="0">
                <a:solidFill>
                  <a:srgbClr val="000099"/>
                </a:solidFill>
                <a:latin typeface="Times New Roman"/>
                <a:ea typeface="宋体"/>
              </a:rPr>
              <a:t>，发送数据寄存器空标志位</a:t>
            </a:r>
            <a:r>
              <a:rPr lang="zh-CN" altLang="en-US" sz="2000" b="1" kern="100" dirty="0" smtClean="0">
                <a:solidFill>
                  <a:srgbClr val="000099"/>
                </a:solidFill>
                <a:latin typeface="Times New Roman"/>
                <a:ea typeface="宋体"/>
              </a:rPr>
              <a:t>。</a:t>
            </a:r>
            <a:r>
              <a:rPr lang="zh-CN" altLang="zh-CN" sz="2000" b="1" kern="100" dirty="0" smtClean="0">
                <a:solidFill>
                  <a:srgbClr val="000000"/>
                </a:solidFill>
                <a:latin typeface="Times New Roman"/>
                <a:ea typeface="宋体"/>
              </a:rPr>
              <a:t>在</a:t>
            </a:r>
            <a:r>
              <a:rPr lang="zh-CN" altLang="zh-CN" sz="2000" b="1" kern="100" dirty="0">
                <a:solidFill>
                  <a:srgbClr val="000000"/>
                </a:solidFill>
                <a:latin typeface="Times New Roman"/>
                <a:ea typeface="宋体"/>
              </a:rPr>
              <a:t>复位之后或者当一个发送数据从缓冲区转移到发送移位器之后，该位被置位。如果要清</a:t>
            </a:r>
            <a:r>
              <a:rPr lang="en-US" altLang="zh-CN" sz="2000" b="1" kern="100" dirty="0">
                <a:solidFill>
                  <a:srgbClr val="000000"/>
                </a:solidFill>
                <a:latin typeface="Times New Roman"/>
                <a:ea typeface="宋体"/>
              </a:rPr>
              <a:t>TDRE</a:t>
            </a:r>
            <a:r>
              <a:rPr lang="zh-CN" altLang="zh-CN" sz="2000" b="1" kern="100" dirty="0">
                <a:solidFill>
                  <a:srgbClr val="000000"/>
                </a:solidFill>
                <a:latin typeface="Times New Roman"/>
                <a:ea typeface="宋体"/>
              </a:rPr>
              <a:t>位，应先对该位进行读操作，然后写</a:t>
            </a:r>
            <a:r>
              <a:rPr lang="en-US" altLang="zh-CN" sz="2000" b="1" kern="100" dirty="0">
                <a:solidFill>
                  <a:srgbClr val="000000"/>
                </a:solidFill>
                <a:latin typeface="Times New Roman"/>
                <a:ea typeface="宋体"/>
              </a:rPr>
              <a:t>UART</a:t>
            </a:r>
            <a:r>
              <a:rPr lang="zh-CN" altLang="zh-CN" sz="2000" b="1" kern="100" dirty="0">
                <a:solidFill>
                  <a:srgbClr val="000000"/>
                </a:solidFill>
                <a:latin typeface="Times New Roman"/>
                <a:ea typeface="宋体"/>
              </a:rPr>
              <a:t>数据寄存器才可以完成清位操作。当</a:t>
            </a:r>
            <a:r>
              <a:rPr lang="en-US" altLang="zh-CN" sz="2000" b="1" kern="100" dirty="0">
                <a:solidFill>
                  <a:srgbClr val="000099"/>
                </a:solidFill>
                <a:latin typeface="Times New Roman"/>
                <a:ea typeface="宋体"/>
              </a:rPr>
              <a:t>TDRE=0</a:t>
            </a:r>
            <a:r>
              <a:rPr lang="zh-CN" altLang="zh-CN" sz="2000" b="1" kern="100" dirty="0">
                <a:solidFill>
                  <a:srgbClr val="000000"/>
                </a:solidFill>
                <a:latin typeface="Times New Roman"/>
                <a:ea typeface="宋体"/>
              </a:rPr>
              <a:t>时，发送数据寄存器已满；</a:t>
            </a:r>
            <a:r>
              <a:rPr lang="en-US" altLang="zh-CN" sz="2000" b="1" kern="100" dirty="0">
                <a:solidFill>
                  <a:srgbClr val="000099"/>
                </a:solidFill>
                <a:latin typeface="Times New Roman"/>
                <a:ea typeface="宋体"/>
              </a:rPr>
              <a:t>TDRE=1</a:t>
            </a:r>
            <a:r>
              <a:rPr lang="zh-CN" altLang="zh-CN" sz="2000" b="1" kern="100" dirty="0">
                <a:solidFill>
                  <a:srgbClr val="000000"/>
                </a:solidFill>
                <a:latin typeface="Times New Roman"/>
                <a:ea typeface="宋体"/>
              </a:rPr>
              <a:t>，发送数据寄存器为空。</a:t>
            </a:r>
            <a:endParaRPr lang="zh-CN" altLang="zh-CN" sz="2000" b="1" kern="100" dirty="0">
              <a:latin typeface="Times New Roman"/>
              <a:ea typeface="宋体"/>
            </a:endParaRPr>
          </a:p>
          <a:p>
            <a:pPr marL="342900" indent="-342900" algn="just">
              <a:spcAft>
                <a:spcPts val="0"/>
              </a:spcAft>
              <a:buClr>
                <a:srgbClr val="000099"/>
              </a:buClr>
              <a:buSzPct val="80000"/>
              <a:buFont typeface="Wingdings" panose="05000000000000000000" pitchFamily="2" charset="2"/>
              <a:buChar char="u"/>
            </a:pPr>
            <a:r>
              <a:rPr lang="en-US" altLang="zh-CN" sz="2000" b="1" kern="100" dirty="0">
                <a:solidFill>
                  <a:srgbClr val="000099"/>
                </a:solidFill>
                <a:latin typeface="Times New Roman"/>
                <a:ea typeface="宋体"/>
              </a:rPr>
              <a:t>D6—TC</a:t>
            </a:r>
            <a:r>
              <a:rPr lang="zh-CN" altLang="en-US" sz="2000" b="1" kern="100" dirty="0">
                <a:solidFill>
                  <a:srgbClr val="000099"/>
                </a:solidFill>
                <a:latin typeface="Times New Roman"/>
                <a:ea typeface="宋体"/>
              </a:rPr>
              <a:t>，发送完成标志位。</a:t>
            </a:r>
            <a:r>
              <a:rPr lang="en-US" altLang="zh-CN" sz="2000" b="1" kern="100" dirty="0">
                <a:solidFill>
                  <a:srgbClr val="000099"/>
                </a:solidFill>
                <a:latin typeface="Times New Roman"/>
                <a:ea typeface="宋体"/>
              </a:rPr>
              <a:t>TC=0</a:t>
            </a:r>
            <a:r>
              <a:rPr lang="zh-CN" altLang="en-US" sz="2000" b="1" kern="100" dirty="0">
                <a:solidFill>
                  <a:srgbClr val="000099"/>
                </a:solidFill>
                <a:latin typeface="Times New Roman"/>
                <a:ea typeface="宋体"/>
              </a:rPr>
              <a:t>，正在发送；</a:t>
            </a:r>
            <a:r>
              <a:rPr lang="en-US" altLang="zh-CN" sz="2000" b="1" kern="100" dirty="0">
                <a:solidFill>
                  <a:srgbClr val="000099"/>
                </a:solidFill>
                <a:latin typeface="Times New Roman"/>
                <a:ea typeface="宋体"/>
              </a:rPr>
              <a:t>TC=1</a:t>
            </a:r>
            <a:r>
              <a:rPr lang="zh-CN" altLang="en-US" sz="2000" b="1" kern="100" dirty="0">
                <a:solidFill>
                  <a:srgbClr val="000099"/>
                </a:solidFill>
                <a:latin typeface="Times New Roman"/>
                <a:ea typeface="宋体"/>
              </a:rPr>
              <a:t>，发送完成</a:t>
            </a:r>
            <a:r>
              <a:rPr lang="zh-CN" altLang="en-US" sz="2000" b="1" kern="100" dirty="0" smtClean="0">
                <a:solidFill>
                  <a:srgbClr val="000099"/>
                </a:solidFill>
                <a:latin typeface="Times New Roman"/>
                <a:ea typeface="宋体"/>
              </a:rPr>
              <a:t>。</a:t>
            </a:r>
            <a:endParaRPr lang="zh-CN" altLang="zh-CN" sz="2000" b="1" kern="100" dirty="0">
              <a:effectLst/>
              <a:latin typeface="Times New Roman"/>
              <a:ea typeface="宋体"/>
            </a:endParaRPr>
          </a:p>
        </p:txBody>
      </p:sp>
    </p:spTree>
    <p:extLst>
      <p:ext uri="{BB962C8B-B14F-4D97-AF65-F5344CB8AC3E}">
        <p14:creationId xmlns:p14="http://schemas.microsoft.com/office/powerpoint/2010/main" val="34391975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44</a:t>
            </a:fld>
            <a:endParaRPr lang="en-US" altLang="zh-CN" dirty="0"/>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107504" y="1124744"/>
            <a:ext cx="8928992" cy="461665"/>
          </a:xfrm>
          <a:prstGeom prst="rect">
            <a:avLst/>
          </a:prstGeom>
        </p:spPr>
        <p:txBody>
          <a:bodyPr wrap="square">
            <a:spAutoFit/>
          </a:bodyPr>
          <a:lstStyle/>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90156552"/>
              </p:ext>
            </p:extLst>
          </p:nvPr>
        </p:nvGraphicFramePr>
        <p:xfrm>
          <a:off x="467544" y="1612236"/>
          <a:ext cx="7920878" cy="936104"/>
        </p:xfrm>
        <a:graphic>
          <a:graphicData uri="http://schemas.openxmlformats.org/drawingml/2006/table">
            <a:tbl>
              <a:tblPr firstRow="1" firstCol="1" lastRow="1" lastCol="1" bandRow="1" bandCol="1"/>
              <a:tblGrid>
                <a:gridCol w="947797"/>
                <a:gridCol w="841412"/>
                <a:gridCol w="853233"/>
                <a:gridCol w="854307"/>
                <a:gridCol w="854307"/>
                <a:gridCol w="892993"/>
                <a:gridCol w="897291"/>
                <a:gridCol w="863978"/>
                <a:gridCol w="915560"/>
              </a:tblGrid>
              <a:tr h="288032">
                <a:tc>
                  <a:txBody>
                    <a:bodyPr/>
                    <a:lstStyle/>
                    <a:p>
                      <a:pPr indent="127000" algn="just">
                        <a:lnSpc>
                          <a:spcPct val="100000"/>
                        </a:lnSpc>
                        <a:spcAft>
                          <a:spcPts val="0"/>
                        </a:spcAft>
                      </a:pPr>
                      <a:r>
                        <a:rPr lang="zh-CN" sz="1400" b="1" kern="100" dirty="0">
                          <a:effectLst/>
                          <a:latin typeface="Times New Roman"/>
                          <a:ea typeface="宋体"/>
                          <a:cs typeface="Times New Roman"/>
                        </a:rPr>
                        <a:t>数据位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D7</a:t>
                      </a:r>
                      <a:endParaRPr lang="zh-CN" sz="1400" b="1" kern="100" dirty="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D6</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D5</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D4</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D3</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D2</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D1</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D0</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just">
                        <a:lnSpc>
                          <a:spcPct val="100000"/>
                        </a:lnSpc>
                        <a:spcAft>
                          <a:spcPts val="0"/>
                        </a:spcAft>
                      </a:pPr>
                      <a:r>
                        <a:rPr lang="zh-CN" sz="1400" b="1" kern="100" dirty="0">
                          <a:effectLst/>
                          <a:latin typeface="Times New Roman"/>
                          <a:ea typeface="宋体"/>
                          <a:cs typeface="Times New Roman"/>
                        </a:rPr>
                        <a:t>定义</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TDRE</a:t>
                      </a:r>
                      <a:endParaRPr lang="zh-CN" sz="1400" b="1" kern="100" dirty="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TC</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RDRF</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IDLE</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OR</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NF</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FE</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a:effectLst/>
                          <a:latin typeface="Times New Roman"/>
                          <a:ea typeface="宋体"/>
                          <a:cs typeface="Times New Roman"/>
                        </a:rPr>
                        <a:t>PF</a:t>
                      </a:r>
                      <a:endParaRPr lang="zh-CN" sz="1400" b="1" kern="10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just">
                        <a:lnSpc>
                          <a:spcPct val="100000"/>
                        </a:lnSpc>
                        <a:spcAft>
                          <a:spcPts val="0"/>
                        </a:spcAft>
                      </a:pPr>
                      <a:r>
                        <a:rPr lang="zh-CN" sz="1400" b="1" kern="100">
                          <a:effectLst/>
                          <a:latin typeface="Times New Roman"/>
                          <a:ea typeface="宋体"/>
                          <a:cs typeface="Times New Roman"/>
                        </a:rPr>
                        <a:t>复位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1</a:t>
                      </a:r>
                      <a:endParaRPr lang="zh-CN" sz="1400" b="1" kern="100" dirty="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1</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00000"/>
                        </a:lnSpc>
                        <a:spcAft>
                          <a:spcPts val="0"/>
                        </a:spcAf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68580" marR="68580" marT="0" marB="0" anchor="ctr">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173212" y="2651169"/>
            <a:ext cx="8863284" cy="4093428"/>
          </a:xfrm>
          <a:prstGeom prst="rect">
            <a:avLst/>
          </a:prstGeom>
        </p:spPr>
        <p:txBody>
          <a:bodyPr wrap="square">
            <a:spAutoFit/>
          </a:bodyPr>
          <a:lstStyle/>
          <a:p>
            <a:pPr marL="342900" indent="-342900" algn="just">
              <a:spcAft>
                <a:spcPts val="0"/>
              </a:spcAft>
              <a:buClr>
                <a:srgbClr val="000099"/>
              </a:buClr>
              <a:buSzPct val="80000"/>
              <a:buFont typeface="Wingdings" panose="05000000000000000000" pitchFamily="2" charset="2"/>
              <a:buChar char="u"/>
            </a:pPr>
            <a:r>
              <a:rPr lang="en-US" altLang="zh-CN" sz="2000" b="1" kern="100" dirty="0">
                <a:solidFill>
                  <a:srgbClr val="000099"/>
                </a:solidFill>
                <a:latin typeface="Times New Roman"/>
                <a:ea typeface="宋体"/>
              </a:rPr>
              <a:t>D5—RDRF</a:t>
            </a:r>
            <a:r>
              <a:rPr lang="zh-CN" altLang="en-US" sz="2000" b="1" kern="100" dirty="0">
                <a:solidFill>
                  <a:srgbClr val="000099"/>
                </a:solidFill>
                <a:latin typeface="Times New Roman"/>
                <a:ea typeface="宋体"/>
              </a:rPr>
              <a:t>，接收数据寄存器已满标志位</a:t>
            </a:r>
            <a:r>
              <a:rPr lang="zh-CN" altLang="en-US" sz="2000" b="1" kern="100" dirty="0" smtClean="0">
                <a:solidFill>
                  <a:srgbClr val="000099"/>
                </a:solidFill>
                <a:latin typeface="Times New Roman"/>
                <a:ea typeface="宋体"/>
              </a:rPr>
              <a:t>。</a:t>
            </a:r>
            <a:r>
              <a:rPr lang="zh-CN" altLang="en-US" sz="2000" b="1" kern="100" dirty="0" smtClean="0">
                <a:solidFill>
                  <a:schemeClr val="accent4"/>
                </a:solidFill>
                <a:latin typeface="Times New Roman"/>
                <a:ea typeface="宋体"/>
              </a:rPr>
              <a:t>当</a:t>
            </a:r>
            <a:r>
              <a:rPr lang="zh-CN" altLang="en-US" sz="2000" b="1" kern="100" dirty="0">
                <a:solidFill>
                  <a:schemeClr val="accent4"/>
                </a:solidFill>
                <a:latin typeface="Times New Roman"/>
                <a:ea typeface="宋体"/>
              </a:rPr>
              <a:t>接收缓冲区满了以后，该位置位。为清除</a:t>
            </a:r>
            <a:r>
              <a:rPr lang="en-US" altLang="zh-CN" sz="2000" b="1" kern="100" dirty="0">
                <a:solidFill>
                  <a:schemeClr val="accent4"/>
                </a:solidFill>
                <a:latin typeface="Times New Roman"/>
                <a:ea typeface="宋体"/>
              </a:rPr>
              <a:t>RDRF</a:t>
            </a:r>
            <a:r>
              <a:rPr lang="zh-CN" altLang="en-US" sz="2000" b="1" kern="100" dirty="0">
                <a:solidFill>
                  <a:schemeClr val="accent4"/>
                </a:solidFill>
                <a:latin typeface="Times New Roman"/>
                <a:ea typeface="宋体"/>
              </a:rPr>
              <a:t>位，应先对该位进行读操作，然后读</a:t>
            </a:r>
            <a:r>
              <a:rPr lang="en-US" altLang="zh-CN" sz="2000" b="1" kern="100" dirty="0">
                <a:solidFill>
                  <a:schemeClr val="accent4"/>
                </a:solidFill>
                <a:latin typeface="Times New Roman"/>
                <a:ea typeface="宋体"/>
              </a:rPr>
              <a:t>UART</a:t>
            </a:r>
            <a:r>
              <a:rPr lang="zh-CN" altLang="en-US" sz="2000" b="1" kern="100" dirty="0">
                <a:solidFill>
                  <a:schemeClr val="accent4"/>
                </a:solidFill>
                <a:latin typeface="Times New Roman"/>
                <a:ea typeface="宋体"/>
              </a:rPr>
              <a:t>数据寄存器。当</a:t>
            </a:r>
            <a:r>
              <a:rPr lang="en-US" altLang="zh-CN" sz="2000" b="1" kern="100" dirty="0">
                <a:solidFill>
                  <a:schemeClr val="accent4"/>
                </a:solidFill>
                <a:latin typeface="Times New Roman"/>
                <a:ea typeface="宋体"/>
              </a:rPr>
              <a:t>RDRF=0</a:t>
            </a:r>
            <a:r>
              <a:rPr lang="zh-CN" altLang="en-US" sz="2000" b="1" kern="100" dirty="0">
                <a:solidFill>
                  <a:schemeClr val="accent4"/>
                </a:solidFill>
                <a:latin typeface="Times New Roman"/>
                <a:ea typeface="宋体"/>
              </a:rPr>
              <a:t>时，接收数据寄存器为空；当</a:t>
            </a:r>
            <a:r>
              <a:rPr lang="en-US" altLang="zh-CN" sz="2000" b="1" kern="100" dirty="0">
                <a:solidFill>
                  <a:schemeClr val="accent4"/>
                </a:solidFill>
                <a:latin typeface="Times New Roman"/>
                <a:ea typeface="宋体"/>
              </a:rPr>
              <a:t>RDRF=1</a:t>
            </a:r>
            <a:r>
              <a:rPr lang="zh-CN" altLang="en-US" sz="2000" b="1" kern="100" dirty="0">
                <a:solidFill>
                  <a:schemeClr val="accent4"/>
                </a:solidFill>
                <a:latin typeface="Times New Roman"/>
                <a:ea typeface="宋体"/>
              </a:rPr>
              <a:t>时，接收数据寄存器已满，该位一般与控制寄存器的</a:t>
            </a:r>
            <a:r>
              <a:rPr lang="en-US" altLang="zh-CN" sz="2000" b="1" kern="100" dirty="0">
                <a:solidFill>
                  <a:schemeClr val="accent4"/>
                </a:solidFill>
                <a:latin typeface="Times New Roman"/>
                <a:ea typeface="宋体"/>
              </a:rPr>
              <a:t>RIE</a:t>
            </a:r>
            <a:r>
              <a:rPr lang="zh-CN" altLang="en-US" sz="2000" b="1" kern="100" dirty="0">
                <a:solidFill>
                  <a:schemeClr val="accent4"/>
                </a:solidFill>
                <a:latin typeface="Times New Roman"/>
                <a:ea typeface="宋体"/>
              </a:rPr>
              <a:t>位搭配使用来完成串口数据的读取。</a:t>
            </a:r>
          </a:p>
          <a:p>
            <a:pPr marL="342900" indent="-342900" algn="just">
              <a:spcAft>
                <a:spcPts val="0"/>
              </a:spcAft>
              <a:buClr>
                <a:srgbClr val="000099"/>
              </a:buClr>
              <a:buSzPct val="80000"/>
              <a:buFont typeface="Wingdings" panose="05000000000000000000" pitchFamily="2" charset="2"/>
              <a:buChar char="u"/>
            </a:pPr>
            <a:r>
              <a:rPr lang="en-US" altLang="zh-CN" sz="2000" b="1" kern="100" dirty="0">
                <a:solidFill>
                  <a:srgbClr val="000099"/>
                </a:solidFill>
                <a:latin typeface="Times New Roman"/>
                <a:ea typeface="宋体"/>
              </a:rPr>
              <a:t>D4—IDLE</a:t>
            </a:r>
            <a:r>
              <a:rPr lang="zh-CN" altLang="en-US" sz="2000" b="1" kern="100" dirty="0">
                <a:solidFill>
                  <a:srgbClr val="000099"/>
                </a:solidFill>
                <a:latin typeface="Times New Roman"/>
                <a:ea typeface="宋体"/>
              </a:rPr>
              <a:t>，空闲线标志。</a:t>
            </a:r>
            <a:r>
              <a:rPr lang="zh-CN" altLang="en-US" sz="2000" b="1" kern="100" dirty="0">
                <a:solidFill>
                  <a:schemeClr val="accent4"/>
                </a:solidFill>
                <a:latin typeface="Times New Roman"/>
                <a:ea typeface="宋体"/>
              </a:rPr>
              <a:t>如果</a:t>
            </a:r>
            <a:r>
              <a:rPr lang="en-US" altLang="zh-CN" sz="2000" b="1" kern="100" dirty="0">
                <a:solidFill>
                  <a:schemeClr val="accent4"/>
                </a:solidFill>
                <a:latin typeface="Times New Roman"/>
                <a:ea typeface="宋体"/>
              </a:rPr>
              <a:t>UART</a:t>
            </a:r>
            <a:r>
              <a:rPr lang="zh-CN" altLang="en-US" sz="2000" b="1" kern="100" dirty="0">
                <a:solidFill>
                  <a:schemeClr val="accent4"/>
                </a:solidFill>
                <a:latin typeface="Times New Roman"/>
                <a:ea typeface="宋体"/>
              </a:rPr>
              <a:t>接收线在活动周期之后的空闲持续一个字符时间，则该位置位</a:t>
            </a:r>
            <a:r>
              <a:rPr lang="zh-CN" altLang="en-US" sz="2000" b="1" kern="100" dirty="0" smtClean="0">
                <a:solidFill>
                  <a:schemeClr val="accent4"/>
                </a:solidFill>
                <a:latin typeface="Times New Roman"/>
                <a:ea typeface="宋体"/>
              </a:rPr>
              <a:t>。</a:t>
            </a:r>
            <a:endParaRPr lang="en-US" altLang="zh-CN" sz="2000" b="1" kern="100" dirty="0" smtClean="0">
              <a:solidFill>
                <a:schemeClr val="accent4"/>
              </a:solidFill>
              <a:latin typeface="Times New Roman"/>
              <a:ea typeface="宋体"/>
            </a:endParaRPr>
          </a:p>
          <a:p>
            <a:pPr marL="342900" indent="-342900" algn="just">
              <a:spcAft>
                <a:spcPts val="0"/>
              </a:spcAft>
              <a:buClr>
                <a:srgbClr val="000099"/>
              </a:buClr>
              <a:buSzPct val="80000"/>
              <a:buFont typeface="Wingdings" panose="05000000000000000000" pitchFamily="2" charset="2"/>
              <a:buChar char="u"/>
            </a:pPr>
            <a:r>
              <a:rPr lang="en-US" altLang="zh-CN" sz="2000" b="1" kern="100" dirty="0">
                <a:solidFill>
                  <a:srgbClr val="000099"/>
                </a:solidFill>
                <a:latin typeface="Times New Roman"/>
                <a:ea typeface="宋体"/>
              </a:rPr>
              <a:t>D3—OR</a:t>
            </a:r>
            <a:r>
              <a:rPr lang="zh-CN" altLang="en-US" sz="2000" b="1" kern="100" dirty="0">
                <a:solidFill>
                  <a:srgbClr val="000099"/>
                </a:solidFill>
                <a:latin typeface="Times New Roman"/>
                <a:ea typeface="宋体"/>
              </a:rPr>
              <a:t>，接收器溢出标记位。</a:t>
            </a:r>
            <a:r>
              <a:rPr lang="zh-CN" altLang="en-US" sz="2000" b="1" kern="100" dirty="0">
                <a:latin typeface="Times New Roman"/>
                <a:ea typeface="宋体"/>
              </a:rPr>
              <a:t>当一个新的字符准备转移到接受数据寄存器（缓冲器），但以前接收到的字符还未从</a:t>
            </a:r>
            <a:r>
              <a:rPr lang="en-US" altLang="zh-CN" sz="2000" b="1" kern="100" dirty="0" err="1">
                <a:latin typeface="Times New Roman"/>
                <a:ea typeface="宋体"/>
              </a:rPr>
              <a:t>UARTx_D</a:t>
            </a:r>
            <a:r>
              <a:rPr lang="zh-CN" altLang="en-US" sz="2000" b="1" kern="100" dirty="0">
                <a:latin typeface="Times New Roman"/>
                <a:ea typeface="宋体"/>
              </a:rPr>
              <a:t>读取时，</a:t>
            </a:r>
            <a:r>
              <a:rPr lang="en-US" altLang="zh-CN" sz="2000" b="1" kern="100" dirty="0">
                <a:latin typeface="Times New Roman"/>
                <a:ea typeface="宋体"/>
              </a:rPr>
              <a:t>OR</a:t>
            </a:r>
            <a:r>
              <a:rPr lang="zh-CN" altLang="en-US" sz="2000" b="1" kern="100" dirty="0">
                <a:latin typeface="Times New Roman"/>
                <a:ea typeface="宋体"/>
              </a:rPr>
              <a:t>置位。要清除</a:t>
            </a:r>
            <a:r>
              <a:rPr lang="en-US" altLang="zh-CN" sz="2000" b="1" kern="100" dirty="0">
                <a:latin typeface="Times New Roman"/>
                <a:ea typeface="宋体"/>
              </a:rPr>
              <a:t>OR</a:t>
            </a:r>
            <a:r>
              <a:rPr lang="zh-CN" altLang="en-US" sz="2000" b="1" kern="100" dirty="0">
                <a:latin typeface="Times New Roman"/>
                <a:ea typeface="宋体"/>
              </a:rPr>
              <a:t>，应先读</a:t>
            </a:r>
            <a:r>
              <a:rPr lang="en-US" altLang="zh-CN" sz="2000" b="1" kern="100" dirty="0">
                <a:latin typeface="Times New Roman"/>
                <a:ea typeface="宋体"/>
              </a:rPr>
              <a:t>UARTx_S1</a:t>
            </a:r>
            <a:r>
              <a:rPr lang="zh-CN" altLang="en-US" sz="2000" b="1" kern="100" dirty="0">
                <a:latin typeface="Times New Roman"/>
                <a:ea typeface="宋体"/>
              </a:rPr>
              <a:t>中的</a:t>
            </a:r>
            <a:r>
              <a:rPr lang="en-US" altLang="zh-CN" sz="2000" b="1" kern="100" dirty="0">
                <a:latin typeface="Times New Roman"/>
                <a:ea typeface="宋体"/>
              </a:rPr>
              <a:t>OR</a:t>
            </a:r>
            <a:r>
              <a:rPr lang="zh-CN" altLang="en-US" sz="2000" b="1" kern="100" dirty="0">
                <a:latin typeface="Times New Roman"/>
                <a:ea typeface="宋体"/>
              </a:rPr>
              <a:t>，然后读</a:t>
            </a:r>
            <a:r>
              <a:rPr lang="en-US" altLang="zh-CN" sz="2000" b="1" kern="100" dirty="0" err="1">
                <a:latin typeface="Times New Roman"/>
                <a:ea typeface="宋体"/>
              </a:rPr>
              <a:t>UARTx_D</a:t>
            </a:r>
            <a:r>
              <a:rPr lang="zh-CN" altLang="en-US" sz="2000" b="1" kern="100" dirty="0">
                <a:latin typeface="Times New Roman"/>
                <a:ea typeface="宋体"/>
              </a:rPr>
              <a:t>。</a:t>
            </a:r>
            <a:r>
              <a:rPr lang="en-US" altLang="zh-CN" sz="2000" b="1" kern="100" dirty="0">
                <a:latin typeface="Times New Roman"/>
                <a:ea typeface="宋体"/>
              </a:rPr>
              <a:t>OR=0</a:t>
            </a:r>
            <a:r>
              <a:rPr lang="zh-CN" altLang="en-US" sz="2000" b="1" kern="100" dirty="0">
                <a:latin typeface="Times New Roman"/>
                <a:ea typeface="宋体"/>
              </a:rPr>
              <a:t>，没有溢出；</a:t>
            </a:r>
            <a:r>
              <a:rPr lang="en-US" altLang="zh-CN" sz="2000" b="1" kern="100" dirty="0">
                <a:latin typeface="Times New Roman"/>
                <a:ea typeface="宋体"/>
              </a:rPr>
              <a:t>OR=1</a:t>
            </a:r>
            <a:r>
              <a:rPr lang="zh-CN" altLang="en-US" sz="2000" b="1" kern="100" dirty="0">
                <a:latin typeface="Times New Roman"/>
                <a:ea typeface="宋体"/>
              </a:rPr>
              <a:t>，接收溢出（新</a:t>
            </a:r>
            <a:r>
              <a:rPr lang="en-US" altLang="zh-CN" sz="2000" b="1" kern="100" dirty="0">
                <a:solidFill>
                  <a:srgbClr val="000099"/>
                </a:solidFill>
                <a:latin typeface="Times New Roman"/>
                <a:ea typeface="宋体"/>
              </a:rPr>
              <a:t>UART</a:t>
            </a:r>
            <a:r>
              <a:rPr lang="zh-CN" altLang="en-US" sz="2000" b="1" kern="100" dirty="0">
                <a:latin typeface="Times New Roman"/>
                <a:ea typeface="宋体"/>
              </a:rPr>
              <a:t>数据丢失）。</a:t>
            </a:r>
          </a:p>
          <a:p>
            <a:pPr marL="342900" indent="-342900" algn="just">
              <a:spcAft>
                <a:spcPts val="0"/>
              </a:spcAft>
              <a:buClr>
                <a:srgbClr val="000099"/>
              </a:buClr>
              <a:buSzPct val="80000"/>
              <a:buFont typeface="Wingdings" panose="05000000000000000000" pitchFamily="2" charset="2"/>
              <a:buChar char="u"/>
            </a:pPr>
            <a:r>
              <a:rPr lang="en-US" altLang="zh-CN" sz="2000" b="1" kern="100" dirty="0" smtClean="0">
                <a:solidFill>
                  <a:srgbClr val="000099"/>
                </a:solidFill>
                <a:latin typeface="Times New Roman"/>
                <a:ea typeface="宋体"/>
              </a:rPr>
              <a:t>D2—NF</a:t>
            </a:r>
            <a:r>
              <a:rPr lang="zh-CN" altLang="en-US" sz="2000" b="1" kern="100" dirty="0" smtClean="0">
                <a:solidFill>
                  <a:srgbClr val="000099"/>
                </a:solidFill>
                <a:latin typeface="Times New Roman"/>
                <a:ea typeface="宋体"/>
              </a:rPr>
              <a:t>，噪声标志。</a:t>
            </a:r>
            <a:endParaRPr lang="en-US" altLang="zh-CN" sz="2000" b="1" kern="100" dirty="0" smtClean="0">
              <a:latin typeface="Times New Roman"/>
              <a:ea typeface="宋体"/>
            </a:endParaRPr>
          </a:p>
          <a:p>
            <a:pPr marL="342900" indent="-342900" algn="just">
              <a:spcAft>
                <a:spcPts val="0"/>
              </a:spcAft>
              <a:buClr>
                <a:srgbClr val="000099"/>
              </a:buClr>
              <a:buSzPct val="80000"/>
              <a:buFont typeface="Wingdings" panose="05000000000000000000" pitchFamily="2" charset="2"/>
              <a:buChar char="u"/>
            </a:pPr>
            <a:r>
              <a:rPr lang="en-US" altLang="zh-CN" sz="2000" b="1" kern="100" dirty="0">
                <a:solidFill>
                  <a:srgbClr val="000099"/>
                </a:solidFill>
                <a:latin typeface="Times New Roman"/>
                <a:ea typeface="宋体"/>
              </a:rPr>
              <a:t>D1—FE</a:t>
            </a:r>
            <a:r>
              <a:rPr lang="zh-CN" altLang="zh-CN" sz="2000" b="1" kern="100" dirty="0">
                <a:solidFill>
                  <a:srgbClr val="000099"/>
                </a:solidFill>
                <a:latin typeface="Times New Roman"/>
                <a:ea typeface="宋体"/>
              </a:rPr>
              <a:t>，帧错误标志。</a:t>
            </a:r>
            <a:endParaRPr lang="en-US" altLang="zh-CN" sz="2000" b="1" kern="100" dirty="0">
              <a:solidFill>
                <a:srgbClr val="000099"/>
              </a:solidFill>
              <a:latin typeface="Times New Roman"/>
              <a:ea typeface="宋体"/>
            </a:endParaRPr>
          </a:p>
          <a:p>
            <a:pPr marL="342900" indent="-342900" algn="just">
              <a:spcAft>
                <a:spcPts val="0"/>
              </a:spcAft>
              <a:buClr>
                <a:srgbClr val="000099"/>
              </a:buClr>
              <a:buSzPct val="80000"/>
              <a:buFont typeface="Wingdings" panose="05000000000000000000" pitchFamily="2" charset="2"/>
              <a:buChar char="u"/>
            </a:pPr>
            <a:r>
              <a:rPr lang="en-US" altLang="zh-CN" sz="2000" b="1" kern="100" dirty="0">
                <a:solidFill>
                  <a:srgbClr val="000099"/>
                </a:solidFill>
                <a:latin typeface="Times New Roman"/>
                <a:ea typeface="宋体"/>
              </a:rPr>
              <a:t>D0—PF</a:t>
            </a:r>
            <a:r>
              <a:rPr lang="zh-CN" altLang="zh-CN" sz="2000" b="1" kern="100" dirty="0">
                <a:solidFill>
                  <a:srgbClr val="000099"/>
                </a:solidFill>
                <a:latin typeface="Times New Roman"/>
                <a:ea typeface="宋体"/>
              </a:rPr>
              <a:t>，奇偶校验错误标志。</a:t>
            </a:r>
          </a:p>
        </p:txBody>
      </p:sp>
    </p:spTree>
    <p:extLst>
      <p:ext uri="{BB962C8B-B14F-4D97-AF65-F5344CB8AC3E}">
        <p14:creationId xmlns:p14="http://schemas.microsoft.com/office/powerpoint/2010/main" val="6922174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45</a:t>
            </a:fld>
            <a:endParaRPr lang="en-US" altLang="zh-CN"/>
          </a:p>
        </p:txBody>
      </p:sp>
      <p:sp>
        <p:nvSpPr>
          <p:cNvPr id="2" name="矩形 1"/>
          <p:cNvSpPr/>
          <p:nvPr/>
        </p:nvSpPr>
        <p:spPr>
          <a:xfrm>
            <a:off x="107504" y="764704"/>
            <a:ext cx="359624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6.4.1 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模块编程结构</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6" name="矩形 5"/>
          <p:cNvSpPr/>
          <p:nvPr/>
        </p:nvSpPr>
        <p:spPr>
          <a:xfrm>
            <a:off x="107504" y="1124744"/>
            <a:ext cx="8928992" cy="1243417"/>
          </a:xfrm>
          <a:prstGeom prst="rect">
            <a:avLst/>
          </a:prstGeom>
        </p:spPr>
        <p:txBody>
          <a:bodyPr wrap="square">
            <a:spAutoFit/>
          </a:bodyPr>
          <a:lstStyle/>
          <a:p>
            <a:pPr algn="just">
              <a:lnSpc>
                <a:spcPct val="110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波特率</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r>
              <a:rPr lang="en-US" altLang="zh-CN" sz="2400" b="1"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UARTx_BDH</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UARTx_BDL</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的串口模块中，有两个波特率寄存器</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UARTx_BDH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寄存器与</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UARTx_BDL</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寄存器同时控制</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着波特率生成器的分频因子</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251520" y="3501008"/>
            <a:ext cx="8863284" cy="2123658"/>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u"/>
            </a:pP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只有当收发器都禁用的情况下，</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位波特率设置位（</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[SBR12</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SBR0]</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）才可被设置。</a:t>
            </a:r>
          </a:p>
          <a:p>
            <a:pPr marL="342900" indent="-342900" algn="just">
              <a:lnSpc>
                <a:spcPct val="110000"/>
              </a:lnSpc>
              <a:spcAft>
                <a:spcPts val="0"/>
              </a:spcAft>
              <a:buClr>
                <a:srgbClr val="000099"/>
              </a:buClr>
              <a:buSzPct val="80000"/>
              <a:buFont typeface="Wingdings" panose="05000000000000000000" pitchFamily="2" charset="2"/>
              <a:buChar char="u"/>
            </a:pP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位的波特率设置位的值可以根据想要使用的波特率进行计算得出</a:t>
            </a:r>
            <a:r>
              <a:rPr lang="zh-CN" altLang="en-US" sz="20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Aft>
                <a:spcPts val="0"/>
              </a:spcAft>
              <a:buClr>
                <a:srgbClr val="000099"/>
              </a:buClr>
              <a:buSzPct val="80000"/>
              <a:buFont typeface="Wingdings" panose="05000000000000000000" pitchFamily="2" charset="2"/>
              <a:buChar char="u"/>
            </a:pP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波特率设置位计算</a:t>
            </a:r>
            <a:r>
              <a:rPr lang="zh-CN" altLang="en-US" sz="2000" b="1" kern="100" dirty="0" smtClean="0">
                <a:latin typeface="Times New Roman" panose="02020603050405020304" pitchFamily="18" charset="0"/>
                <a:ea typeface="黑体" panose="02010609060101010101" pitchFamily="49" charset="-122"/>
                <a:cs typeface="Times New Roman" panose="02020603050405020304" pitchFamily="18" charset="0"/>
              </a:rPr>
              <a:t>公式如下：</a:t>
            </a:r>
            <a:endParaRPr lang="en-US" altLang="zh-CN" sz="20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Aft>
                <a:spcPts val="0"/>
              </a:spcAft>
              <a:buClr>
                <a:srgbClr val="000099"/>
              </a:buClr>
              <a:buSzPct val="80000"/>
              <a:buFont typeface="Wingdings" panose="05000000000000000000" pitchFamily="2" charset="2"/>
              <a:buChar char="u"/>
            </a:pPr>
            <a:r>
              <a:rPr lang="zh-CN" altLang="en-US" sz="2000" b="1" kern="100" dirty="0" smtClean="0">
                <a:latin typeface="Times New Roman" panose="02020603050405020304" pitchFamily="18" charset="0"/>
                <a:ea typeface="黑体" panose="02010609060101010101" pitchFamily="49" charset="-122"/>
                <a:cs typeface="Times New Roman" panose="02020603050405020304" pitchFamily="18" charset="0"/>
              </a:rPr>
              <a:t>     当</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BR</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1~8191</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UART0</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波特率</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=UART0</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时钟</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OSR +1</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BR</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UART1</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UART2</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波特率</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=BUSCKL/</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kern="100" dirty="0">
                <a:latin typeface="Times New Roman" panose="02020603050405020304" pitchFamily="18" charset="0"/>
                <a:ea typeface="黑体" panose="02010609060101010101" pitchFamily="49" charset="-122"/>
                <a:cs typeface="Times New Roman" panose="02020603050405020304" pitchFamily="18" charset="0"/>
              </a:rPr>
              <a:t>16*BR</a:t>
            </a:r>
            <a:r>
              <a:rPr lang="zh-CN" altLang="en-US" sz="2000" b="1" kern="1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969550686"/>
              </p:ext>
            </p:extLst>
          </p:nvPr>
        </p:nvGraphicFramePr>
        <p:xfrm>
          <a:off x="1043608" y="2420888"/>
          <a:ext cx="7128796" cy="1125568"/>
        </p:xfrm>
        <a:graphic>
          <a:graphicData uri="http://schemas.openxmlformats.org/drawingml/2006/table">
            <a:tbl>
              <a:tblPr firstRow="1" firstCol="1" bandRow="1"/>
              <a:tblGrid>
                <a:gridCol w="791895"/>
                <a:gridCol w="936297"/>
                <a:gridCol w="1152128"/>
                <a:gridCol w="720081"/>
                <a:gridCol w="705679"/>
                <a:gridCol w="705679"/>
                <a:gridCol w="705679"/>
                <a:gridCol w="705679"/>
                <a:gridCol w="705679"/>
              </a:tblGrid>
              <a:tr h="360039">
                <a:tc>
                  <a:txBody>
                    <a:bodyPr/>
                    <a:lstStyle/>
                    <a:p>
                      <a:pPr indent="127000" algn="ctr">
                        <a:lnSpc>
                          <a:spcPct val="100000"/>
                        </a:lnSpc>
                        <a:spcAft>
                          <a:spcPts val="0"/>
                        </a:spcAft>
                        <a:tabLst>
                          <a:tab pos="4024630" algn="l"/>
                        </a:tabLst>
                      </a:pPr>
                      <a:r>
                        <a:rPr lang="zh-CN" sz="1400" b="1"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D7</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D6</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D5</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D4</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D3</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D2</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D1</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D0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indent="127000" algn="ctr">
                        <a:lnSpc>
                          <a:spcPct val="100000"/>
                        </a:lnSpc>
                        <a:spcAft>
                          <a:spcPts val="0"/>
                        </a:spcAft>
                        <a:tabLst>
                          <a:tab pos="4024630" algn="l"/>
                        </a:tabLst>
                      </a:pPr>
                      <a:r>
                        <a:rPr lang="zh-CN" sz="1400" b="1" kern="100" dirty="0">
                          <a:effectLst/>
                          <a:latin typeface="Times New Roman"/>
                          <a:ea typeface="宋体"/>
                          <a:cs typeface="Times New Roman"/>
                        </a:rPr>
                        <a:t>读</a:t>
                      </a:r>
                      <a:r>
                        <a:rPr lang="en-US" sz="1400" b="1" kern="100" dirty="0">
                          <a:effectLst/>
                          <a:latin typeface="Times New Roman"/>
                          <a:ea typeface="宋体"/>
                          <a:cs typeface="Times New Roman"/>
                        </a:rPr>
                        <a:t>/</a:t>
                      </a:r>
                      <a:r>
                        <a:rPr lang="zh-CN" sz="1400" b="1" kern="100" dirty="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LBKDIE</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RXEDGIE</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100">
                          <a:effectLst/>
                          <a:latin typeface="Times New Roman"/>
                          <a:ea typeface="宋体"/>
                          <a:cs typeface="Times New Roman"/>
                        </a:rPr>
                        <a:t>SBNS</a:t>
                      </a:r>
                      <a:endParaRPr lang="zh-CN" sz="1400" b="1"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SBR</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33481">
                <a:tc>
                  <a:txBody>
                    <a:bodyPr/>
                    <a:lstStyle/>
                    <a:p>
                      <a:pPr indent="127000" algn="ctr">
                        <a:lnSpc>
                          <a:spcPct val="100000"/>
                        </a:lnSpc>
                        <a:spcAft>
                          <a:spcPts val="0"/>
                        </a:spcAft>
                        <a:tabLst>
                          <a:tab pos="4024630" algn="l"/>
                        </a:tabLst>
                      </a:pPr>
                      <a:r>
                        <a:rPr lang="zh-CN" sz="1400" b="1" kern="10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127000" algn="ctr">
                        <a:lnSpc>
                          <a:spcPct val="100000"/>
                        </a:lnSpc>
                        <a:spcAft>
                          <a:spcPts val="0"/>
                        </a:spcAft>
                        <a:tabLst>
                          <a:tab pos="4024630" algn="l"/>
                        </a:tabLst>
                      </a:pPr>
                      <a:r>
                        <a:rPr lang="en-US" sz="1400" b="1" kern="100" dirty="0">
                          <a:effectLst/>
                          <a:latin typeface="Times New Roman"/>
                          <a:ea typeface="宋体"/>
                          <a:cs typeface="Times New Roman"/>
                        </a:rPr>
                        <a:t>0</a:t>
                      </a:r>
                      <a:endParaRPr lang="zh-CN" sz="14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9" name="矩形 8"/>
          <p:cNvSpPr/>
          <p:nvPr/>
        </p:nvSpPr>
        <p:spPr>
          <a:xfrm>
            <a:off x="210419" y="5517232"/>
            <a:ext cx="8928992" cy="1243417"/>
          </a:xfrm>
          <a:prstGeom prst="rect">
            <a:avLst/>
          </a:prstGeom>
        </p:spPr>
        <p:txBody>
          <a:bodyPr wrap="square">
            <a:spAutoFit/>
          </a:bodyPr>
          <a:lstStyle/>
          <a:p>
            <a:pPr algn="just">
              <a:lnSpc>
                <a:spcPct val="110000"/>
              </a:lnSpc>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数据</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寄存器其实是两个单独的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位寄存器，读操作会返回只读接收数据寄存器中的内容，写操作会写到只写发送数据寄存器中。</a:t>
            </a:r>
          </a:p>
        </p:txBody>
      </p:sp>
    </p:spTree>
    <p:extLst>
      <p:ext uri="{BB962C8B-B14F-4D97-AF65-F5344CB8AC3E}">
        <p14:creationId xmlns:p14="http://schemas.microsoft.com/office/powerpoint/2010/main" val="37729087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46</a:t>
            </a:fld>
            <a:endParaRPr lang="en-US" altLang="zh-CN"/>
          </a:p>
        </p:txBody>
      </p:sp>
      <p:sp>
        <p:nvSpPr>
          <p:cNvPr id="2" name="矩形 1"/>
          <p:cNvSpPr/>
          <p:nvPr/>
        </p:nvSpPr>
        <p:spPr>
          <a:xfrm>
            <a:off x="107504" y="879103"/>
            <a:ext cx="39056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驱动构件的实现</a:t>
            </a:r>
          </a:p>
        </p:txBody>
      </p:sp>
      <p:sp>
        <p:nvSpPr>
          <p:cNvPr id="5" name="矩形 4"/>
          <p:cNvSpPr/>
          <p:nvPr/>
        </p:nvSpPr>
        <p:spPr>
          <a:xfrm>
            <a:off x="917828" y="260648"/>
            <a:ext cx="5814412" cy="584775"/>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6.4</a:t>
            </a:r>
            <a:r>
              <a:rPr lang="en-US" altLang="zh-CN" sz="32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sym typeface="+mn-ea"/>
              </a:rPr>
              <a:t>UART</a:t>
            </a:r>
            <a:r>
              <a:rPr lang="zh-CN" altLang="en-US" sz="3200" b="1" dirty="0">
                <a:solidFill>
                  <a:schemeClr val="bg1"/>
                </a:solidFill>
                <a:latin typeface="华文新魏" panose="02010800040101010101" pitchFamily="2" charset="-122"/>
                <a:ea typeface="华文新魏" panose="02010800040101010101" pitchFamily="2" charset="-122"/>
                <a:sym typeface="+mn-ea"/>
              </a:rPr>
              <a:t>驱动构件的设计方法</a:t>
            </a:r>
            <a:endParaRPr sz="3200" b="1" dirty="0">
              <a:solidFill>
                <a:schemeClr val="bg1"/>
              </a:solidFill>
              <a:latin typeface="华文新魏" panose="02010800040101010101" pitchFamily="2" charset="-122"/>
              <a:ea typeface="华文新魏" panose="02010800040101010101" pitchFamily="2" charset="-122"/>
              <a:sym typeface="+mn-ea"/>
            </a:endParaRPr>
          </a:p>
        </p:txBody>
      </p:sp>
      <p:sp>
        <p:nvSpPr>
          <p:cNvPr id="8" name="矩形 7"/>
          <p:cNvSpPr/>
          <p:nvPr/>
        </p:nvSpPr>
        <p:spPr>
          <a:xfrm>
            <a:off x="107504" y="1342972"/>
            <a:ext cx="8863284" cy="1620444"/>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驱动构件存放于工程目录“</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05_Driver”</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底层驱动构件文件夹</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中。</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驱动构件中</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，封装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了</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个基本函数，包括串口初始化、发送</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个或多个字节、接收</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个或多个字节、使能中断、禁用中断</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等。下面为</a:t>
            </a:r>
            <a:r>
              <a:rPr lang="en-US" altLang="zh-CN" sz="2200" b="1" kern="100" dirty="0" err="1">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底层驱动</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构件的部分源文件，详见</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书</a:t>
            </a: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6.4.2</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zh-CN" altLang="zh-CN" sz="2200" b="1"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911964659"/>
              </p:ext>
            </p:extLst>
          </p:nvPr>
        </p:nvGraphicFramePr>
        <p:xfrm>
          <a:off x="326678" y="3140968"/>
          <a:ext cx="8424936" cy="3535680"/>
        </p:xfrm>
        <a:graphic>
          <a:graphicData uri="http://schemas.openxmlformats.org/drawingml/2006/table">
            <a:tbl>
              <a:tblPr firstRow="1" firstCol="1" bandRow="1"/>
              <a:tblGrid>
                <a:gridCol w="8424936"/>
              </a:tblGrid>
              <a:tr h="3104356">
                <a:tc>
                  <a:txBody>
                    <a:bodyPr/>
                    <a:lstStyle/>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a:t>
                      </a:r>
                      <a:r>
                        <a:rPr lang="zh-CN" sz="1600" kern="0" dirty="0">
                          <a:solidFill>
                            <a:srgbClr val="000000"/>
                          </a:solidFill>
                          <a:effectLst/>
                          <a:latin typeface="Times New Roman"/>
                          <a:ea typeface="宋体"/>
                        </a:rPr>
                        <a:t>文件名称：</a:t>
                      </a:r>
                      <a:r>
                        <a:rPr lang="en-US" sz="1600" kern="0" dirty="0" err="1">
                          <a:solidFill>
                            <a:srgbClr val="000000"/>
                          </a:solidFill>
                          <a:effectLst/>
                          <a:latin typeface="Times New Roman"/>
                          <a:ea typeface="宋体"/>
                        </a:rPr>
                        <a:t>uart.c</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a:t>
                      </a:r>
                      <a:r>
                        <a:rPr lang="zh-CN" sz="1600" kern="0" dirty="0">
                          <a:solidFill>
                            <a:srgbClr val="000000"/>
                          </a:solidFill>
                          <a:effectLst/>
                          <a:latin typeface="Times New Roman"/>
                          <a:ea typeface="宋体"/>
                        </a:rPr>
                        <a:t>功能概要：</a:t>
                      </a:r>
                      <a:r>
                        <a:rPr lang="en-US" sz="1600" kern="0" dirty="0" err="1">
                          <a:solidFill>
                            <a:srgbClr val="000000"/>
                          </a:solidFill>
                          <a:effectLst/>
                          <a:latin typeface="Times New Roman"/>
                          <a:ea typeface="宋体"/>
                        </a:rPr>
                        <a:t>uart</a:t>
                      </a:r>
                      <a:r>
                        <a:rPr lang="zh-CN" sz="1600" kern="0" dirty="0">
                          <a:solidFill>
                            <a:srgbClr val="000000"/>
                          </a:solidFill>
                          <a:effectLst/>
                          <a:latin typeface="Times New Roman"/>
                          <a:ea typeface="宋体"/>
                        </a:rPr>
                        <a:t>底层驱动构件源文件</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a:t>
                      </a:r>
                      <a:r>
                        <a:rPr lang="zh-CN" sz="1600" kern="0" dirty="0">
                          <a:solidFill>
                            <a:srgbClr val="000000"/>
                          </a:solidFill>
                          <a:effectLst/>
                          <a:latin typeface="Times New Roman"/>
                          <a:ea typeface="宋体"/>
                        </a:rPr>
                        <a:t>版权所有：苏州大学飞思卡尔嵌入式中心</a:t>
                      </a:r>
                      <a:r>
                        <a:rPr lang="en-US" sz="1600" kern="0" dirty="0">
                          <a:solidFill>
                            <a:srgbClr val="000000"/>
                          </a:solidFill>
                          <a:effectLst/>
                          <a:latin typeface="Times New Roman"/>
                          <a:ea typeface="宋体"/>
                        </a:rPr>
                        <a:t>(sumcu.suda.edu.cn)</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a:t>
                      </a:r>
                      <a:r>
                        <a:rPr lang="zh-CN" sz="1600" kern="0" dirty="0">
                          <a:solidFill>
                            <a:srgbClr val="000000"/>
                          </a:solidFill>
                          <a:effectLst/>
                          <a:latin typeface="Times New Roman"/>
                          <a:ea typeface="宋体"/>
                        </a:rPr>
                        <a:t>更新记录：</a:t>
                      </a:r>
                      <a:r>
                        <a:rPr lang="en-US" sz="1600" kern="0" dirty="0">
                          <a:solidFill>
                            <a:srgbClr val="000000"/>
                          </a:solidFill>
                          <a:effectLst/>
                          <a:latin typeface="Times New Roman"/>
                          <a:ea typeface="宋体"/>
                        </a:rPr>
                        <a:t>2015-7-14 V1.0</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#include "</a:t>
                      </a:r>
                      <a:r>
                        <a:rPr lang="en-US" sz="1600" kern="0" dirty="0" err="1">
                          <a:solidFill>
                            <a:srgbClr val="000000"/>
                          </a:solidFill>
                          <a:effectLst/>
                          <a:latin typeface="Times New Roman"/>
                          <a:ea typeface="宋体"/>
                        </a:rPr>
                        <a:t>uart.h</a:t>
                      </a:r>
                      <a:r>
                        <a:rPr lang="en-US" sz="1600" kern="0" dirty="0">
                          <a:solidFill>
                            <a:srgbClr val="000000"/>
                          </a:solidFill>
                          <a:effectLst/>
                          <a:latin typeface="Times New Roman"/>
                          <a:ea typeface="宋体"/>
                        </a:rPr>
                        <a:t>"</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 </a:t>
                      </a:r>
                      <a:r>
                        <a:rPr lang="en-US" sz="1600" kern="0" dirty="0" smtClean="0">
                          <a:solidFill>
                            <a:srgbClr val="000000"/>
                          </a:solidFill>
                          <a:effectLst/>
                          <a:latin typeface="Times New Roman"/>
                          <a:ea typeface="宋体"/>
                        </a:rPr>
                        <a:t>//=====</a:t>
                      </a:r>
                      <a:r>
                        <a:rPr lang="zh-CN" sz="1600" kern="0" dirty="0">
                          <a:solidFill>
                            <a:srgbClr val="000000"/>
                          </a:solidFill>
                          <a:effectLst/>
                          <a:latin typeface="Times New Roman"/>
                          <a:ea typeface="宋体"/>
                        </a:rPr>
                        <a:t>串口</a:t>
                      </a:r>
                      <a:r>
                        <a:rPr lang="en-US" sz="1600" kern="0" dirty="0">
                          <a:solidFill>
                            <a:srgbClr val="000000"/>
                          </a:solidFill>
                          <a:effectLst/>
                          <a:latin typeface="Times New Roman"/>
                          <a:ea typeface="宋体"/>
                        </a:rPr>
                        <a:t>1</a:t>
                      </a:r>
                      <a:r>
                        <a:rPr lang="zh-CN" sz="1600" kern="0" dirty="0">
                          <a:solidFill>
                            <a:srgbClr val="000000"/>
                          </a:solidFill>
                          <a:effectLst/>
                          <a:latin typeface="Times New Roman"/>
                          <a:ea typeface="宋体"/>
                        </a:rPr>
                        <a:t>、</a:t>
                      </a:r>
                      <a:r>
                        <a:rPr lang="en-US" sz="1600" kern="0" dirty="0">
                          <a:solidFill>
                            <a:srgbClr val="000000"/>
                          </a:solidFill>
                          <a:effectLst/>
                          <a:latin typeface="Times New Roman"/>
                          <a:ea typeface="宋体"/>
                        </a:rPr>
                        <a:t>2</a:t>
                      </a:r>
                      <a:r>
                        <a:rPr lang="zh-CN" sz="1600" kern="0" dirty="0">
                          <a:solidFill>
                            <a:srgbClr val="000000"/>
                          </a:solidFill>
                          <a:effectLst/>
                          <a:latin typeface="Times New Roman"/>
                          <a:ea typeface="宋体"/>
                        </a:rPr>
                        <a:t>号地址映射</a:t>
                      </a:r>
                      <a:r>
                        <a:rPr lang="en-US" sz="1600" kern="0" dirty="0">
                          <a:solidFill>
                            <a:srgbClr val="000000"/>
                          </a:solidFill>
                          <a:effectLst/>
                          <a:latin typeface="Times New Roman"/>
                          <a:ea typeface="宋体"/>
                        </a:rPr>
                        <a:t>====</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static </a:t>
                      </a:r>
                      <a:r>
                        <a:rPr lang="en-US" sz="1600" kern="0" dirty="0" err="1">
                          <a:solidFill>
                            <a:srgbClr val="000000"/>
                          </a:solidFill>
                          <a:effectLst/>
                          <a:latin typeface="Times New Roman"/>
                          <a:ea typeface="宋体"/>
                        </a:rPr>
                        <a:t>const</a:t>
                      </a:r>
                      <a:r>
                        <a:rPr lang="en-US" sz="1600" kern="0" dirty="0">
                          <a:solidFill>
                            <a:srgbClr val="000000"/>
                          </a:solidFill>
                          <a:effectLst/>
                          <a:latin typeface="Times New Roman"/>
                          <a:ea typeface="宋体"/>
                        </a:rPr>
                        <a:t> </a:t>
                      </a:r>
                      <a:r>
                        <a:rPr lang="en-US" sz="1600" kern="0" dirty="0" err="1">
                          <a:solidFill>
                            <a:srgbClr val="000000"/>
                          </a:solidFill>
                          <a:effectLst/>
                          <a:latin typeface="Times New Roman"/>
                          <a:ea typeface="宋体"/>
                        </a:rPr>
                        <a:t>UART_MemMapPtr</a:t>
                      </a:r>
                      <a:r>
                        <a:rPr lang="en-US" sz="1600" kern="0" dirty="0">
                          <a:solidFill>
                            <a:srgbClr val="000000"/>
                          </a:solidFill>
                          <a:effectLst/>
                          <a:latin typeface="Times New Roman"/>
                          <a:ea typeface="宋体"/>
                        </a:rPr>
                        <a:t> UART_ARR[] = {UART1_BASE_PTR, UART2_BASE_PTR};</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a:t>
                      </a:r>
                      <a:r>
                        <a:rPr lang="zh-CN" sz="1600" kern="0" dirty="0">
                          <a:solidFill>
                            <a:srgbClr val="000000"/>
                          </a:solidFill>
                          <a:effectLst/>
                          <a:latin typeface="Times New Roman"/>
                          <a:ea typeface="宋体"/>
                        </a:rPr>
                        <a:t>定义串口</a:t>
                      </a:r>
                      <a:r>
                        <a:rPr lang="en-US" sz="1600" kern="0" dirty="0">
                          <a:solidFill>
                            <a:srgbClr val="000000"/>
                          </a:solidFill>
                          <a:effectLst/>
                          <a:latin typeface="Times New Roman"/>
                          <a:ea typeface="宋体"/>
                        </a:rPr>
                        <a:t>IRQ</a:t>
                      </a:r>
                      <a:r>
                        <a:rPr lang="zh-CN" sz="1600" kern="0" dirty="0">
                          <a:solidFill>
                            <a:srgbClr val="000000"/>
                          </a:solidFill>
                          <a:effectLst/>
                          <a:latin typeface="Times New Roman"/>
                          <a:ea typeface="宋体"/>
                        </a:rPr>
                        <a:t>号对应表</a:t>
                      </a:r>
                      <a:r>
                        <a:rPr lang="en-US" sz="1600" kern="0" dirty="0">
                          <a:solidFill>
                            <a:srgbClr val="000000"/>
                          </a:solidFill>
                          <a:effectLst/>
                          <a:latin typeface="Times New Roman"/>
                          <a:ea typeface="宋体"/>
                        </a:rPr>
                        <a:t>====</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static </a:t>
                      </a:r>
                      <a:r>
                        <a:rPr lang="en-US" sz="1600" kern="0" dirty="0" err="1">
                          <a:solidFill>
                            <a:srgbClr val="000000"/>
                          </a:solidFill>
                          <a:effectLst/>
                          <a:latin typeface="Times New Roman"/>
                          <a:ea typeface="宋体"/>
                        </a:rPr>
                        <a:t>IRQn_Type</a:t>
                      </a:r>
                      <a:r>
                        <a:rPr lang="en-US" sz="1600" kern="0" dirty="0">
                          <a:solidFill>
                            <a:srgbClr val="000000"/>
                          </a:solidFill>
                          <a:effectLst/>
                          <a:latin typeface="Times New Roman"/>
                          <a:ea typeface="宋体"/>
                        </a:rPr>
                        <a:t> </a:t>
                      </a:r>
                      <a:r>
                        <a:rPr lang="en-US" sz="1600" kern="0" dirty="0" err="1">
                          <a:solidFill>
                            <a:srgbClr val="000000"/>
                          </a:solidFill>
                          <a:effectLst/>
                          <a:latin typeface="Times New Roman"/>
                          <a:ea typeface="宋体"/>
                        </a:rPr>
                        <a:t>table_irq_uart</a:t>
                      </a:r>
                      <a:r>
                        <a:rPr lang="en-US" sz="1600" kern="0" dirty="0">
                          <a:solidFill>
                            <a:srgbClr val="000000"/>
                          </a:solidFill>
                          <a:effectLst/>
                          <a:latin typeface="Times New Roman"/>
                          <a:ea typeface="宋体"/>
                        </a:rPr>
                        <a:t>[3] = {UART0_IRQn, UART1_IRQn, UART2_IRQn};</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smtClean="0">
                          <a:solidFill>
                            <a:srgbClr val="000000"/>
                          </a:solidFill>
                          <a:effectLst/>
                          <a:latin typeface="Times New Roman"/>
                          <a:ea typeface="宋体"/>
                        </a:rPr>
                        <a:t>//</a:t>
                      </a:r>
                      <a:r>
                        <a:rPr lang="zh-CN" sz="1600" kern="0" dirty="0">
                          <a:solidFill>
                            <a:srgbClr val="000000"/>
                          </a:solidFill>
                          <a:effectLst/>
                          <a:latin typeface="Times New Roman"/>
                          <a:ea typeface="宋体"/>
                        </a:rPr>
                        <a:t>内部函数声明</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1600" kern="0" dirty="0">
                          <a:solidFill>
                            <a:srgbClr val="000000"/>
                          </a:solidFill>
                          <a:effectLst/>
                          <a:latin typeface="Times New Roman"/>
                          <a:ea typeface="宋体"/>
                        </a:rPr>
                        <a:t>uint_8 </a:t>
                      </a:r>
                      <a:r>
                        <a:rPr lang="en-US" sz="1600" kern="0" dirty="0" err="1">
                          <a:solidFill>
                            <a:srgbClr val="000000"/>
                          </a:solidFill>
                          <a:effectLst/>
                          <a:latin typeface="Times New Roman"/>
                          <a:ea typeface="宋体"/>
                        </a:rPr>
                        <a:t>uart_is_uartNo</a:t>
                      </a:r>
                      <a:r>
                        <a:rPr lang="en-US" sz="1600" kern="0" dirty="0">
                          <a:solidFill>
                            <a:srgbClr val="000000"/>
                          </a:solidFill>
                          <a:effectLst/>
                          <a:latin typeface="Times New Roman"/>
                          <a:ea typeface="宋体"/>
                        </a:rPr>
                        <a:t>(uint_8 </a:t>
                      </a:r>
                      <a:r>
                        <a:rPr lang="en-US" sz="1600" kern="0" dirty="0" err="1">
                          <a:solidFill>
                            <a:srgbClr val="000000"/>
                          </a:solidFill>
                          <a:effectLst/>
                          <a:latin typeface="Times New Roman"/>
                          <a:ea typeface="宋体"/>
                        </a:rPr>
                        <a:t>uartNo</a:t>
                      </a:r>
                      <a:r>
                        <a:rPr lang="en-US" sz="1600" kern="0" dirty="0">
                          <a:solidFill>
                            <a:srgbClr val="000000"/>
                          </a:solidFill>
                          <a:effectLst/>
                          <a:latin typeface="Times New Roman"/>
                          <a:ea typeface="宋体"/>
                        </a:rPr>
                        <a:t>);</a:t>
                      </a:r>
                      <a:endParaRPr lang="zh-CN" sz="1600" kern="100" dirty="0">
                        <a:effectLst/>
                        <a:latin typeface="Times New Roman"/>
                        <a:ea typeface="宋体"/>
                      </a:endParaRPr>
                    </a:p>
                    <a:p>
                      <a:pPr indent="266700" algn="just">
                        <a:lnSpc>
                          <a:spcPct val="100000"/>
                        </a:lnSpc>
                        <a:spcAft>
                          <a:spcPts val="0"/>
                        </a:spcAft>
                        <a:tabLst>
                          <a:tab pos="4024630" algn="l"/>
                          <a:tab pos="4024630" algn="l"/>
                        </a:tabLst>
                      </a:pPr>
                      <a:r>
                        <a:rPr lang="en-US" sz="2400" kern="0" dirty="0" smtClean="0">
                          <a:solidFill>
                            <a:srgbClr val="000000"/>
                          </a:solidFill>
                          <a:effectLst/>
                          <a:latin typeface="Times New Roman"/>
                          <a:ea typeface="宋体"/>
                        </a:rPr>
                        <a:t>……..</a:t>
                      </a:r>
                      <a:endParaRPr lang="zh-CN" sz="24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2421719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zh-CN" altLang="en-US" sz="3200" kern="0" dirty="0">
                <a:solidFill>
                  <a:srgbClr val="FFFFFF"/>
                </a:solidFill>
                <a:latin typeface="Arial" charset="0"/>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107504" y="836712"/>
            <a:ext cx="3960440"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1"/>
          </p:nvPr>
        </p:nvSpPr>
        <p:spPr/>
        <p:txBody>
          <a:bodyPr/>
          <a:lstStyle/>
          <a:p>
            <a:fld id="{76BC7B45-20C1-48AE-8B78-AFAD20EA80B5}" type="slidenum">
              <a:rPr lang="en-US" altLang="zh-CN" smtClean="0">
                <a:solidFill>
                  <a:srgbClr val="000000"/>
                </a:solidFill>
              </a:rPr>
              <a:pPr/>
              <a:t>47</a:t>
            </a:fld>
            <a:endParaRPr lang="en-US" altLang="zh-CN" dirty="0">
              <a:solidFill>
                <a:srgbClr val="000000"/>
              </a:solidFill>
            </a:endParaRPr>
          </a:p>
        </p:txBody>
      </p:sp>
      <p:sp>
        <p:nvSpPr>
          <p:cNvPr id="7" name="矩形 6"/>
          <p:cNvSpPr/>
          <p:nvPr/>
        </p:nvSpPr>
        <p:spPr>
          <a:xfrm>
            <a:off x="3995936" y="918874"/>
            <a:ext cx="4968552" cy="5678478"/>
          </a:xfrm>
          <a:prstGeom prst="rect">
            <a:avLst/>
          </a:prstGeom>
        </p:spPr>
        <p:txBody>
          <a:bodyPr wrap="square">
            <a:spAutoFit/>
          </a:bodyPr>
          <a:lstStyle/>
          <a:p>
            <a:pPr algn="just">
              <a:lnSpc>
                <a:spcPct val="110000"/>
              </a:lnSpc>
              <a:spcBef>
                <a:spcPts val="600"/>
              </a:spcBef>
            </a:pPr>
            <a:r>
              <a:rPr lang="zh-CN" altLang="en-US" sz="2200" b="1" dirty="0" smtClean="0">
                <a:solidFill>
                  <a:srgbClr val="0000FF"/>
                </a:solidFill>
                <a:latin typeface="华文新魏" panose="02010800040101010101" pitchFamily="2" charset="-122"/>
                <a:ea typeface="华文新魏" panose="02010800040101010101" pitchFamily="2" charset="-122"/>
              </a:rPr>
              <a:t>        本章介绍了</a:t>
            </a:r>
            <a:r>
              <a:rPr lang="en-US" altLang="zh-CN" sz="2200" b="1" dirty="0" smtClean="0">
                <a:solidFill>
                  <a:srgbClr val="0000FF"/>
                </a:solidFill>
                <a:latin typeface="华文新魏" panose="02010800040101010101" pitchFamily="2" charset="-122"/>
                <a:ea typeface="华文新魏" panose="02010800040101010101" pitchFamily="2" charset="-122"/>
              </a:rPr>
              <a:t>KL25/26</a:t>
            </a:r>
            <a:r>
              <a:rPr lang="zh-CN" altLang="en-US" sz="2200" b="1" dirty="0">
                <a:solidFill>
                  <a:srgbClr val="0000FF"/>
                </a:solidFill>
                <a:latin typeface="华文新魏" panose="02010800040101010101" pitchFamily="2" charset="-122"/>
                <a:ea typeface="华文新魏" panose="02010800040101010101" pitchFamily="2" charset="-122"/>
              </a:rPr>
              <a:t>的串行通信模块构件化编程。主要内容有：（</a:t>
            </a:r>
            <a:r>
              <a:rPr lang="en-US" altLang="zh-CN" sz="2200" b="1" dirty="0">
                <a:solidFill>
                  <a:srgbClr val="0000FF"/>
                </a:solidFill>
                <a:latin typeface="华文新魏" panose="02010800040101010101" pitchFamily="2" charset="-122"/>
                <a:ea typeface="华文新魏" panose="02010800040101010101" pitchFamily="2" charset="-122"/>
              </a:rPr>
              <a:t>1</a:t>
            </a:r>
            <a:r>
              <a:rPr lang="zh-CN" altLang="en-US" sz="2200" b="1" dirty="0" smtClean="0">
                <a:solidFill>
                  <a:srgbClr val="0000FF"/>
                </a:solidFill>
                <a:latin typeface="华文新魏" panose="02010800040101010101" pitchFamily="2" charset="-122"/>
                <a:ea typeface="华文新魏" panose="02010800040101010101" pitchFamily="2" charset="-122"/>
              </a:rPr>
              <a:t>）异步</a:t>
            </a:r>
            <a:r>
              <a:rPr lang="zh-CN" altLang="en-US" sz="2200" b="1" dirty="0">
                <a:solidFill>
                  <a:srgbClr val="0000FF"/>
                </a:solidFill>
                <a:latin typeface="华文新魏" panose="02010800040101010101" pitchFamily="2" charset="-122"/>
                <a:ea typeface="华文新魏" panose="02010800040101010101" pitchFamily="2" charset="-122"/>
              </a:rPr>
              <a:t>串行通信（</a:t>
            </a:r>
            <a:r>
              <a:rPr lang="en-US" altLang="zh-CN" sz="2200" b="1" dirty="0">
                <a:solidFill>
                  <a:srgbClr val="0000FF"/>
                </a:solidFill>
                <a:latin typeface="华文新魏" panose="02010800040101010101" pitchFamily="2" charset="-122"/>
                <a:ea typeface="华文新魏" panose="02010800040101010101" pitchFamily="2" charset="-122"/>
              </a:rPr>
              <a:t>UART</a:t>
            </a:r>
            <a:r>
              <a:rPr lang="zh-CN" altLang="en-US" sz="2200" b="1" dirty="0">
                <a:solidFill>
                  <a:srgbClr val="0000FF"/>
                </a:solidFill>
                <a:latin typeface="华文新魏" panose="02010800040101010101" pitchFamily="2" charset="-122"/>
                <a:ea typeface="华文新魏" panose="02010800040101010101" pitchFamily="2" charset="-122"/>
              </a:rPr>
              <a:t>）的通用基础知识，着重给出异步串行通信的格式与波特率概念，简要介绍</a:t>
            </a:r>
            <a:r>
              <a:rPr lang="en-US" altLang="zh-CN" sz="2200" b="1" dirty="0">
                <a:solidFill>
                  <a:srgbClr val="0000FF"/>
                </a:solidFill>
                <a:latin typeface="华文新魏" panose="02010800040101010101" pitchFamily="2" charset="-122"/>
                <a:ea typeface="华文新魏" panose="02010800040101010101" pitchFamily="2" charset="-122"/>
              </a:rPr>
              <a:t>RS232</a:t>
            </a:r>
            <a:r>
              <a:rPr lang="zh-CN" altLang="en-US" sz="2200" b="1" dirty="0">
                <a:solidFill>
                  <a:srgbClr val="0000FF"/>
                </a:solidFill>
                <a:latin typeface="华文新魏" panose="02010800040101010101" pitchFamily="2" charset="-122"/>
                <a:ea typeface="华文新魏" panose="02010800040101010101" pitchFamily="2" charset="-122"/>
              </a:rPr>
              <a:t>总线标准，给出串行通信编程模型；（</a:t>
            </a:r>
            <a:r>
              <a:rPr lang="en-US" altLang="zh-CN" sz="2200" b="1" dirty="0">
                <a:solidFill>
                  <a:srgbClr val="0000FF"/>
                </a:solidFill>
                <a:latin typeface="华文新魏" panose="02010800040101010101" pitchFamily="2" charset="-122"/>
                <a:ea typeface="华文新魏" panose="02010800040101010101" pitchFamily="2" charset="-122"/>
              </a:rPr>
              <a:t>2</a:t>
            </a:r>
            <a:r>
              <a:rPr lang="zh-CN" altLang="en-US" sz="2200" b="1" dirty="0">
                <a:solidFill>
                  <a:srgbClr val="0000FF"/>
                </a:solidFill>
                <a:latin typeface="华文新魏" panose="02010800040101010101" pitchFamily="2" charset="-122"/>
                <a:ea typeface="华文新魏" panose="02010800040101010101" pitchFamily="2" charset="-122"/>
              </a:rPr>
              <a:t>）</a:t>
            </a:r>
            <a:r>
              <a:rPr lang="en-US" altLang="zh-CN" sz="2200" b="1" dirty="0">
                <a:solidFill>
                  <a:srgbClr val="0000FF"/>
                </a:solidFill>
                <a:latin typeface="华文新魏" panose="02010800040101010101" pitchFamily="2" charset="-122"/>
                <a:ea typeface="华文新魏" panose="02010800040101010101" pitchFamily="2" charset="-122"/>
              </a:rPr>
              <a:t>KL25/26</a:t>
            </a:r>
            <a:r>
              <a:rPr lang="zh-CN" altLang="en-US" sz="2200" b="1" dirty="0">
                <a:solidFill>
                  <a:srgbClr val="0000FF"/>
                </a:solidFill>
                <a:latin typeface="华文新魏" panose="02010800040101010101" pitchFamily="2" charset="-122"/>
                <a:ea typeface="华文新魏" panose="02010800040101010101" pitchFamily="2" charset="-122"/>
              </a:rPr>
              <a:t>芯片</a:t>
            </a:r>
            <a:r>
              <a:rPr lang="en-US" altLang="zh-CN" sz="2200" b="1" dirty="0">
                <a:solidFill>
                  <a:srgbClr val="0000FF"/>
                </a:solidFill>
                <a:latin typeface="华文新魏" panose="02010800040101010101" pitchFamily="2" charset="-122"/>
                <a:ea typeface="华文新魏" panose="02010800040101010101" pitchFamily="2" charset="-122"/>
              </a:rPr>
              <a:t>UART</a:t>
            </a:r>
            <a:r>
              <a:rPr lang="zh-CN" altLang="en-US" sz="2200" b="1" dirty="0">
                <a:solidFill>
                  <a:srgbClr val="0000FF"/>
                </a:solidFill>
                <a:latin typeface="华文新魏" panose="02010800040101010101" pitchFamily="2" charset="-122"/>
                <a:ea typeface="华文新魏" panose="02010800040101010101" pitchFamily="2" charset="-122"/>
              </a:rPr>
              <a:t>驱动构件及使用方法，给出测试</a:t>
            </a:r>
            <a:r>
              <a:rPr lang="zh-CN" altLang="en-US" sz="2200" b="1" dirty="0" smtClean="0">
                <a:solidFill>
                  <a:srgbClr val="0000FF"/>
                </a:solidFill>
                <a:latin typeface="华文新魏" panose="02010800040101010101" pitchFamily="2" charset="-122"/>
                <a:ea typeface="华文新魏" panose="02010800040101010101" pitchFamily="2" charset="-122"/>
              </a:rPr>
              <a:t>实例；</a:t>
            </a:r>
            <a:r>
              <a:rPr lang="zh-CN" altLang="en-US" sz="2200" b="1" dirty="0">
                <a:solidFill>
                  <a:srgbClr val="0000FF"/>
                </a:solidFill>
                <a:latin typeface="华文新魏" panose="02010800040101010101" pitchFamily="2" charset="-122"/>
                <a:ea typeface="华文新魏" panose="02010800040101010101" pitchFamily="2" charset="-122"/>
              </a:rPr>
              <a:t>（</a:t>
            </a:r>
            <a:r>
              <a:rPr lang="en-US" altLang="zh-CN" sz="2200" b="1" dirty="0">
                <a:solidFill>
                  <a:srgbClr val="0000FF"/>
                </a:solidFill>
                <a:latin typeface="华文新魏" panose="02010800040101010101" pitchFamily="2" charset="-122"/>
                <a:ea typeface="华文新魏" panose="02010800040101010101" pitchFamily="2" charset="-122"/>
              </a:rPr>
              <a:t>3</a:t>
            </a:r>
            <a:r>
              <a:rPr lang="zh-CN" altLang="en-US" sz="2200" b="1" dirty="0" smtClean="0">
                <a:solidFill>
                  <a:srgbClr val="0000FF"/>
                </a:solidFill>
                <a:latin typeface="华文新魏" panose="02010800040101010101" pitchFamily="2" charset="-122"/>
                <a:ea typeface="华文新魏" panose="02010800040101010101" pitchFamily="2" charset="-122"/>
              </a:rPr>
              <a:t>）</a:t>
            </a:r>
            <a:r>
              <a:rPr lang="en-US" altLang="zh-CN" sz="2200" b="1" dirty="0" smtClean="0">
                <a:solidFill>
                  <a:srgbClr val="0000FF"/>
                </a:solidFill>
                <a:latin typeface="华文新魏" panose="02010800040101010101" pitchFamily="2" charset="-122"/>
                <a:ea typeface="华文新魏" panose="02010800040101010101" pitchFamily="2" charset="-122"/>
              </a:rPr>
              <a:t>ARM </a:t>
            </a:r>
            <a:r>
              <a:rPr lang="en-US" altLang="zh-CN" sz="2200" b="1" dirty="0">
                <a:solidFill>
                  <a:srgbClr val="0000FF"/>
                </a:solidFill>
                <a:latin typeface="华文新魏" panose="02010800040101010101" pitchFamily="2" charset="-122"/>
                <a:ea typeface="华文新魏" panose="02010800040101010101" pitchFamily="2" charset="-122"/>
              </a:rPr>
              <a:t>Cortex-M0+</a:t>
            </a:r>
            <a:r>
              <a:rPr lang="zh-CN" altLang="en-US" sz="2200" b="1" dirty="0">
                <a:solidFill>
                  <a:srgbClr val="0000FF"/>
                </a:solidFill>
                <a:latin typeface="华文新魏" panose="02010800040101010101" pitchFamily="2" charset="-122"/>
                <a:ea typeface="华文新魏" panose="02010800040101010101" pitchFamily="2" charset="-122"/>
              </a:rPr>
              <a:t>中断机制及</a:t>
            </a:r>
            <a:r>
              <a:rPr lang="en-US" altLang="zh-CN" sz="2200" b="1" dirty="0">
                <a:solidFill>
                  <a:srgbClr val="0000FF"/>
                </a:solidFill>
                <a:latin typeface="华文新魏" panose="02010800040101010101" pitchFamily="2" charset="-122"/>
                <a:ea typeface="华文新魏" panose="02010800040101010101" pitchFamily="2" charset="-122"/>
              </a:rPr>
              <a:t>KL25/26</a:t>
            </a:r>
            <a:r>
              <a:rPr lang="zh-CN" altLang="en-US" sz="2200" b="1" dirty="0">
                <a:solidFill>
                  <a:srgbClr val="0000FF"/>
                </a:solidFill>
                <a:latin typeface="华文新魏" panose="02010800040101010101" pitchFamily="2" charset="-122"/>
                <a:ea typeface="华文新魏" panose="02010800040101010101" pitchFamily="2" charset="-122"/>
              </a:rPr>
              <a:t>中断编程步骤，这是本书第一次给出完整中断编程实例，目的是阐述嵌入式系统的中断处理基本方法。（</a:t>
            </a:r>
            <a:r>
              <a:rPr lang="en-US" altLang="zh-CN" sz="2200" b="1" dirty="0">
                <a:solidFill>
                  <a:srgbClr val="0000FF"/>
                </a:solidFill>
                <a:latin typeface="华文新魏" panose="02010800040101010101" pitchFamily="2" charset="-122"/>
                <a:ea typeface="华文新魏" panose="02010800040101010101" pitchFamily="2" charset="-122"/>
              </a:rPr>
              <a:t>4</a:t>
            </a:r>
            <a:r>
              <a:rPr lang="zh-CN" altLang="en-US" sz="2200" b="1" dirty="0" smtClean="0">
                <a:solidFill>
                  <a:srgbClr val="0000FF"/>
                </a:solidFill>
                <a:latin typeface="华文新魏" panose="02010800040101010101" pitchFamily="2" charset="-122"/>
                <a:ea typeface="华文新魏" panose="02010800040101010101" pitchFamily="2" charset="-122"/>
              </a:rPr>
              <a:t>）</a:t>
            </a:r>
            <a:r>
              <a:rPr lang="en-US" altLang="zh-CN" sz="2200" b="1" dirty="0" smtClean="0">
                <a:solidFill>
                  <a:srgbClr val="0000FF"/>
                </a:solidFill>
                <a:latin typeface="华文新魏" panose="02010800040101010101" pitchFamily="2" charset="-122"/>
                <a:ea typeface="华文新魏" panose="02010800040101010101" pitchFamily="2" charset="-122"/>
              </a:rPr>
              <a:t>UART</a:t>
            </a:r>
            <a:r>
              <a:rPr lang="zh-CN" altLang="en-US" sz="2200" b="1" dirty="0">
                <a:solidFill>
                  <a:srgbClr val="0000FF"/>
                </a:solidFill>
                <a:latin typeface="华文新魏" panose="02010800040101010101" pitchFamily="2" charset="-122"/>
                <a:ea typeface="华文新魏" panose="02010800040101010101" pitchFamily="2" charset="-122"/>
              </a:rPr>
              <a:t>驱动构件的设计方法，主要是</a:t>
            </a:r>
            <a:r>
              <a:rPr lang="en-US" altLang="zh-CN" sz="2200" b="1" dirty="0">
                <a:solidFill>
                  <a:srgbClr val="0000FF"/>
                </a:solidFill>
                <a:latin typeface="华文新魏" panose="02010800040101010101" pitchFamily="2" charset="-122"/>
                <a:ea typeface="华文新魏" panose="02010800040101010101" pitchFamily="2" charset="-122"/>
              </a:rPr>
              <a:t>UART</a:t>
            </a:r>
            <a:r>
              <a:rPr lang="zh-CN" altLang="en-US" sz="2200" b="1" dirty="0">
                <a:solidFill>
                  <a:srgbClr val="0000FF"/>
                </a:solidFill>
                <a:latin typeface="华文新魏" panose="02010800040101010101" pitchFamily="2" charset="-122"/>
                <a:ea typeface="华文新魏" panose="02010800040101010101" pitchFamily="2" charset="-122"/>
              </a:rPr>
              <a:t>驱动构件设计需要的相关寄存器，并给出</a:t>
            </a:r>
            <a:r>
              <a:rPr lang="en-US" altLang="zh-CN" sz="2200" b="1" dirty="0">
                <a:solidFill>
                  <a:srgbClr val="0000FF"/>
                </a:solidFill>
                <a:latin typeface="华文新魏" panose="02010800040101010101" pitchFamily="2" charset="-122"/>
                <a:ea typeface="华文新魏" panose="02010800040101010101" pitchFamily="2" charset="-122"/>
              </a:rPr>
              <a:t>UART</a:t>
            </a:r>
            <a:r>
              <a:rPr lang="zh-CN" altLang="en-US" sz="2200" b="1" dirty="0">
                <a:solidFill>
                  <a:srgbClr val="0000FF"/>
                </a:solidFill>
                <a:latin typeface="华文新魏" panose="02010800040101010101" pitchFamily="2" charset="-122"/>
                <a:ea typeface="华文新魏" panose="02010800040101010101" pitchFamily="2" charset="-122"/>
              </a:rPr>
              <a:t>驱动构件的主要实现</a:t>
            </a:r>
            <a:r>
              <a:rPr lang="zh-CN" altLang="en-US" sz="2200" b="1" dirty="0" smtClean="0">
                <a:solidFill>
                  <a:srgbClr val="0000FF"/>
                </a:solidFill>
                <a:latin typeface="华文新魏" panose="02010800040101010101" pitchFamily="2" charset="-122"/>
                <a:ea typeface="华文新魏" panose="02010800040101010101" pitchFamily="2" charset="-122"/>
              </a:rPr>
              <a:t>代码。</a:t>
            </a:r>
            <a:endParaRPr lang="zh-CN"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71040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a:t>
            </a:fld>
            <a:endParaRPr lang="en-US" altLang="zh-CN"/>
          </a:p>
        </p:txBody>
      </p:sp>
      <p:sp>
        <p:nvSpPr>
          <p:cNvPr id="4" name="矩形 3"/>
          <p:cNvSpPr/>
          <p:nvPr/>
        </p:nvSpPr>
        <p:spPr>
          <a:xfrm>
            <a:off x="179512" y="1293912"/>
            <a:ext cx="8496944" cy="4859792"/>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400" b="1" kern="0" dirty="0">
                <a:solidFill>
                  <a:srgbClr val="000099"/>
                </a:solidFill>
                <a:latin typeface="Arial" panose="020B0604020202020204"/>
                <a:ea typeface="黑体" panose="02010609060101010101" pitchFamily="49" charset="-122"/>
              </a:rPr>
              <a:t>2</a:t>
            </a:r>
            <a:r>
              <a:rPr lang="zh-CN" altLang="en-US" sz="2400" b="1" kern="0" dirty="0">
                <a:solidFill>
                  <a:srgbClr val="000099"/>
                </a:solidFill>
                <a:latin typeface="Arial" panose="020B0604020202020204"/>
                <a:ea typeface="黑体" panose="02010609060101010101" pitchFamily="49" charset="-122"/>
              </a:rPr>
              <a:t>．串行通信</a:t>
            </a:r>
            <a:r>
              <a:rPr lang="zh-CN" altLang="en-US" sz="2400" b="1" kern="0" dirty="0" smtClean="0">
                <a:solidFill>
                  <a:srgbClr val="000099"/>
                </a:solidFill>
                <a:latin typeface="Arial" panose="020B0604020202020204"/>
                <a:ea typeface="黑体" panose="02010609060101010101" pitchFamily="49" charset="-122"/>
              </a:rPr>
              <a:t>的波特率</a:t>
            </a:r>
            <a:endParaRPr lang="zh-CN" altLang="en-US" sz="2400" b="1" kern="0" dirty="0">
              <a:solidFill>
                <a:srgbClr val="000099"/>
              </a:solidFill>
              <a:latin typeface="Arial" panose="020B0604020202020204"/>
              <a:ea typeface="黑体" panose="02010609060101010101" pitchFamily="49"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位长（</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Bit Length</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），也称为位的持续时间（</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Bit Duration</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）。其倒数就是单位时间内传送的位数。人们把</a:t>
            </a:r>
            <a:r>
              <a:rPr lang="zh-CN" altLang="zh-CN" sz="2000" b="1" kern="0" dirty="0" smtClean="0">
                <a:latin typeface="Times New Roman" panose="02020603050405020304" pitchFamily="18" charset="0"/>
                <a:ea typeface="黑体" panose="02010609060101010101" pitchFamily="49" charset="-122"/>
                <a:cs typeface="Times New Roman" panose="02020603050405020304" pitchFamily="18" charset="0"/>
              </a:rPr>
              <a:t>每秒</a:t>
            </a:r>
            <a:r>
              <a:rPr lang="zh-CN" altLang="zh-CN" sz="2000" b="1" kern="0" dirty="0">
                <a:latin typeface="Times New Roman" panose="02020603050405020304" pitchFamily="18" charset="0"/>
                <a:ea typeface="黑体" panose="02010609060101010101" pitchFamily="49" charset="-122"/>
                <a:cs typeface="Times New Roman" panose="02020603050405020304" pitchFamily="18" charset="0"/>
              </a:rPr>
              <a:t>内传送的位数叫做</a:t>
            </a:r>
            <a:r>
              <a:rPr lang="zh-CN" altLang="zh-CN" sz="20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波特率</a:t>
            </a:r>
            <a:r>
              <a:rPr lang="zh-CN" altLang="zh-CN" sz="2000" b="1" kern="0" dirty="0">
                <a:latin typeface="Times New Roman" panose="02020603050405020304" pitchFamily="18" charset="0"/>
                <a:ea typeface="黑体" panose="02010609060101010101" pitchFamily="49" charset="-122"/>
                <a:cs typeface="Times New Roman" panose="02020603050405020304" pitchFamily="18" charset="0"/>
              </a:rPr>
              <a:t>。单位是：位</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kern="0" dirty="0">
                <a:latin typeface="Times New Roman" panose="02020603050405020304" pitchFamily="18" charset="0"/>
                <a:ea typeface="黑体" panose="02010609060101010101" pitchFamily="49" charset="-122"/>
                <a:cs typeface="Times New Roman" panose="02020603050405020304" pitchFamily="18" charset="0"/>
              </a:rPr>
              <a:t>秒，记为</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bps</a:t>
            </a:r>
            <a:r>
              <a:rPr lang="zh-CN" altLang="zh-CN" sz="2000" b="1" kern="0" dirty="0">
                <a:latin typeface="Times New Roman" panose="02020603050405020304" pitchFamily="18" charset="0"/>
                <a:ea typeface="黑体" panose="02010609060101010101" pitchFamily="49" charset="-122"/>
                <a:cs typeface="Times New Roman" panose="02020603050405020304" pitchFamily="18" charset="0"/>
              </a:rPr>
              <a:t>。常用的波特率</a:t>
            </a:r>
            <a:r>
              <a:rPr lang="zh-CN" altLang="zh-CN" sz="2000" b="1" kern="0" dirty="0" smtClean="0">
                <a:latin typeface="Times New Roman" panose="02020603050405020304" pitchFamily="18" charset="0"/>
                <a:ea typeface="黑体" panose="02010609060101010101" pitchFamily="49" charset="-122"/>
                <a:cs typeface="Times New Roman" panose="02020603050405020304" pitchFamily="18" charset="0"/>
              </a:rPr>
              <a:t>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1200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1800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2400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4800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19200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38400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57600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115200</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等。</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波特率越高，位长越小，易受电磁干扰，所以串行通信速度不能很高。距离短时可以适当提高波特率，但提高幅度</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有限</a:t>
            </a:r>
            <a:r>
              <a:rPr sz="2000" b="1" kern="0" dirty="0" smtClean="0">
                <a:latin typeface="Arial" panose="020B0604020202020204"/>
                <a:ea typeface="黑体" panose="02010609060101010101" pitchFamily="49" charset="-122"/>
              </a:rPr>
              <a:t>。</a:t>
            </a:r>
            <a:endParaRPr lang="en-US" sz="2000" b="1" kern="0" dirty="0" smtClean="0">
              <a:latin typeface="Arial" panose="020B0604020202020204"/>
              <a:ea typeface="黑体" panose="02010609060101010101" pitchFamily="49" charset="-122"/>
            </a:endParaRPr>
          </a:p>
          <a:p>
            <a:pPr lvl="0" algn="just" eaLnBrk="0" hangingPunct="0">
              <a:lnSpc>
                <a:spcPct val="110000"/>
              </a:lnSpc>
              <a:spcBef>
                <a:spcPts val="600"/>
              </a:spcBef>
              <a:buClr>
                <a:srgbClr val="00007D"/>
              </a:buClr>
              <a:buSzPct val="75000"/>
              <a:defRPr/>
            </a:pPr>
            <a:r>
              <a:rPr lang="en-US" altLang="zh-CN" sz="2400" b="1" kern="0" dirty="0">
                <a:solidFill>
                  <a:srgbClr val="000099"/>
                </a:solidFill>
                <a:latin typeface="Arial" panose="020B0604020202020204"/>
                <a:ea typeface="黑体" panose="02010609060101010101" pitchFamily="49" charset="-122"/>
              </a:rPr>
              <a:t>3</a:t>
            </a:r>
            <a:r>
              <a:rPr lang="zh-CN" altLang="en-US" sz="2400" b="1" kern="0" dirty="0">
                <a:solidFill>
                  <a:srgbClr val="000099"/>
                </a:solidFill>
                <a:latin typeface="Arial" panose="020B0604020202020204"/>
                <a:ea typeface="黑体" panose="02010609060101010101" pitchFamily="49" charset="-122"/>
              </a:rPr>
              <a:t>．</a:t>
            </a:r>
            <a:r>
              <a:rPr lang="zh-CN" altLang="zh-CN" sz="2400" b="1" kern="0" dirty="0" smtClean="0">
                <a:solidFill>
                  <a:srgbClr val="000099"/>
                </a:solidFill>
                <a:latin typeface="Arial" panose="020B0604020202020204"/>
                <a:ea typeface="黑体" panose="02010609060101010101" pitchFamily="49" charset="-122"/>
              </a:rPr>
              <a:t>奇偶校验</a:t>
            </a:r>
            <a:endParaRPr lang="en-US" altLang="zh-CN" sz="2400" b="1" kern="0" dirty="0" smtClean="0">
              <a:solidFill>
                <a:srgbClr val="000099"/>
              </a:solidFill>
              <a:latin typeface="Arial" panose="020B0604020202020204"/>
              <a:ea typeface="黑体" panose="02010609060101010101" pitchFamily="49"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smtClean="0">
                <a:latin typeface="Arial" panose="020B0604020202020204"/>
                <a:ea typeface="黑体" panose="02010609060101010101" pitchFamily="49" charset="-122"/>
              </a:rPr>
              <a:t>用于验证传输</a:t>
            </a:r>
            <a:r>
              <a:rPr lang="zh-CN" altLang="en-US" sz="2000" b="1" kern="0" dirty="0">
                <a:latin typeface="Arial" panose="020B0604020202020204"/>
                <a:ea typeface="黑体" panose="02010609060101010101" pitchFamily="49" charset="-122"/>
              </a:rPr>
              <a:t>是否</a:t>
            </a:r>
            <a:r>
              <a:rPr lang="zh-CN" altLang="en-US" sz="2000" b="1" kern="0" dirty="0" smtClean="0">
                <a:latin typeface="Arial" panose="020B0604020202020204"/>
                <a:ea typeface="黑体" panose="02010609060101010101" pitchFamily="49" charset="-122"/>
              </a:rPr>
              <a:t>正确。最</a:t>
            </a:r>
            <a:r>
              <a:rPr lang="zh-CN" altLang="en-US" sz="2000" b="1" kern="0" dirty="0">
                <a:latin typeface="Arial" panose="020B0604020202020204"/>
                <a:ea typeface="黑体" panose="02010609060101010101" pitchFamily="49" charset="-122"/>
              </a:rPr>
              <a:t>常见的方法</a:t>
            </a:r>
            <a:r>
              <a:rPr lang="zh-CN" altLang="en-US" sz="2000" b="1" kern="0" dirty="0" smtClean="0">
                <a:latin typeface="Arial" panose="020B0604020202020204"/>
                <a:ea typeface="黑体" panose="02010609060101010101" pitchFamily="49" charset="-122"/>
              </a:rPr>
              <a:t>是增加</a:t>
            </a:r>
            <a:r>
              <a:rPr lang="zh-CN" altLang="en-US" sz="2000" b="1" kern="0" dirty="0">
                <a:latin typeface="Arial" panose="020B0604020202020204"/>
                <a:ea typeface="黑体" panose="02010609060101010101" pitchFamily="49" charset="-122"/>
              </a:rPr>
              <a:t>一</a:t>
            </a:r>
            <a:r>
              <a:rPr lang="zh-CN" altLang="en-US" sz="2000" b="1" kern="0" dirty="0" smtClean="0">
                <a:latin typeface="Arial" panose="020B0604020202020204"/>
                <a:ea typeface="黑体" panose="02010609060101010101" pitchFamily="49" charset="-122"/>
              </a:rPr>
              <a:t>个位</a:t>
            </a:r>
            <a:r>
              <a:rPr lang="zh-CN" altLang="en-US" sz="2000" b="1" kern="0" dirty="0">
                <a:latin typeface="Arial" panose="020B0604020202020204"/>
                <a:ea typeface="黑体" panose="02010609060101010101" pitchFamily="49" charset="-122"/>
              </a:rPr>
              <a:t>（奇偶校验位），</a:t>
            </a:r>
            <a:r>
              <a:rPr lang="zh-CN" altLang="en-US" sz="2000" b="1" kern="0" dirty="0" smtClean="0">
                <a:latin typeface="Arial" panose="020B0604020202020204"/>
                <a:ea typeface="黑体" panose="02010609060101010101" pitchFamily="49" charset="-122"/>
              </a:rPr>
              <a:t>使</a:t>
            </a:r>
            <a:r>
              <a:rPr lang="zh-CN" altLang="en-US" sz="2000" b="1" kern="0" dirty="0">
                <a:latin typeface="Arial" panose="020B0604020202020204"/>
                <a:ea typeface="黑体" panose="02010609060101010101" pitchFamily="49" charset="-122"/>
              </a:rPr>
              <a:t>字符中“</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的个数为奇数或偶数。当使用“奇校验检查”时，如果字符数据位中“</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的数目是偶数，校验位应为“</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，如果“</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的数目是奇数，校验位应为“</a:t>
            </a:r>
            <a:r>
              <a:rPr lang="en-US" altLang="zh-CN" sz="2000" b="1" kern="0" dirty="0">
                <a:latin typeface="Arial" panose="020B0604020202020204"/>
                <a:ea typeface="黑体" panose="02010609060101010101" pitchFamily="49" charset="-122"/>
              </a:rPr>
              <a:t>0”</a:t>
            </a:r>
            <a:r>
              <a:rPr lang="zh-CN" altLang="en-US" sz="2000" b="1" kern="0" dirty="0">
                <a:latin typeface="Arial" panose="020B0604020202020204"/>
                <a:ea typeface="黑体" panose="02010609060101010101" pitchFamily="49" charset="-122"/>
              </a:rPr>
              <a:t>。当使用“偶校验检查”时，如果字符数据位中“</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的数目是偶数，则校验位应为“</a:t>
            </a:r>
            <a:r>
              <a:rPr lang="en-US" altLang="zh-CN" sz="2000" b="1" kern="0" dirty="0">
                <a:latin typeface="Arial" panose="020B0604020202020204"/>
                <a:ea typeface="黑体" panose="02010609060101010101" pitchFamily="49" charset="-122"/>
              </a:rPr>
              <a:t>0”</a:t>
            </a:r>
            <a:r>
              <a:rPr lang="zh-CN" altLang="en-US" sz="2000" b="1" kern="0" dirty="0">
                <a:latin typeface="Arial" panose="020B0604020202020204"/>
                <a:ea typeface="黑体" panose="02010609060101010101" pitchFamily="49" charset="-122"/>
              </a:rPr>
              <a:t>，如果是奇数则为“</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a:t>
            </a:r>
            <a:endParaRPr lang="en-US" altLang="zh-CN" sz="2000" b="1" kern="0" dirty="0" smtClean="0">
              <a:latin typeface="Arial" panose="020B0604020202020204"/>
              <a:ea typeface="黑体" panose="02010609060101010101" pitchFamily="49" charset="-122"/>
            </a:endParaRPr>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179512" y="836712"/>
            <a:ext cx="3699510" cy="457200"/>
          </a:xfrm>
          <a:prstGeom prst="rect">
            <a:avLst/>
          </a:prstGeom>
        </p:spPr>
        <p:txBody>
          <a:bodyPr wrap="none">
            <a:spAutoFit/>
          </a:bodyPr>
          <a:lstStyle/>
          <a:p>
            <a:pPr algn="l"/>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6.1.1  串行通信的基本概念</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a:t>
            </a:fld>
            <a:endParaRPr lang="en-US" altLang="zh-CN"/>
          </a:p>
        </p:txBody>
      </p:sp>
      <p:sp>
        <p:nvSpPr>
          <p:cNvPr id="4" name="矩形 3"/>
          <p:cNvSpPr/>
          <p:nvPr/>
        </p:nvSpPr>
        <p:spPr>
          <a:xfrm>
            <a:off x="158899" y="1338511"/>
            <a:ext cx="8784976" cy="5632311"/>
          </a:xfrm>
          <a:prstGeom prst="rect">
            <a:avLst/>
          </a:prstGeom>
        </p:spPr>
        <p:txBody>
          <a:bodyPr wrap="square">
            <a:spAutoFit/>
          </a:bodyPr>
          <a:lstStyle/>
          <a:p>
            <a:pPr algn="just" eaLnBrk="0" hangingPunct="0">
              <a:lnSpc>
                <a:spcPct val="110000"/>
              </a:lnSpc>
              <a:spcBef>
                <a:spcPts val="600"/>
              </a:spcBef>
              <a:buClr>
                <a:srgbClr val="00007D"/>
              </a:buClr>
              <a:buSzPct val="75000"/>
              <a:defRPr/>
            </a:pPr>
            <a:r>
              <a:rPr lang="en-US" altLang="zh-CN" sz="2800" b="1" kern="0" dirty="0">
                <a:solidFill>
                  <a:srgbClr val="000099"/>
                </a:solidFill>
                <a:latin typeface="Arial" panose="020B0604020202020204"/>
                <a:ea typeface="黑体" panose="02010609060101010101" pitchFamily="49" charset="-122"/>
              </a:rPr>
              <a:t>4</a:t>
            </a:r>
            <a:r>
              <a:rPr lang="zh-CN" altLang="en-US" sz="2800" b="1" kern="0" dirty="0">
                <a:solidFill>
                  <a:srgbClr val="000099"/>
                </a:solidFill>
                <a:latin typeface="Arial" panose="020B0604020202020204"/>
                <a:ea typeface="黑体" panose="02010609060101010101" pitchFamily="49" charset="-122"/>
              </a:rPr>
              <a:t>．串行通信传输方式术语</a:t>
            </a:r>
            <a:endParaRPr lang="en-US" altLang="zh-CN" sz="2800" b="1" kern="0" dirty="0">
              <a:solidFill>
                <a:srgbClr val="000099"/>
              </a:solidFill>
              <a:latin typeface="Arial" panose="020B0604020202020204"/>
              <a:ea typeface="黑体" panose="02010609060101010101" pitchFamily="49" charset="-122"/>
            </a:endParaRPr>
          </a:p>
          <a:p>
            <a:pPr marL="34290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panose="020B0604020202020204"/>
                <a:ea typeface="黑体" panose="02010609060101010101" pitchFamily="49" charset="-122"/>
              </a:rPr>
              <a:t>分为“单工”、“双工”、“半双工”等术语</a:t>
            </a:r>
            <a:r>
              <a:rPr lang="zh-CN" altLang="en-US" sz="2400" b="1" kern="0" dirty="0" smtClean="0">
                <a:latin typeface="Arial" panose="020B0604020202020204"/>
                <a:ea typeface="黑体" panose="02010609060101010101" pitchFamily="49" charset="-122"/>
              </a:rPr>
              <a:t>。</a:t>
            </a:r>
            <a:endParaRPr lang="en-US" altLang="zh-CN" sz="2400" b="1" kern="0" dirty="0" smtClean="0">
              <a:latin typeface="Arial" panose="020B0604020202020204"/>
              <a:ea typeface="黑体" panose="02010609060101010101" pitchFamily="49" charset="-122"/>
            </a:endParaRPr>
          </a:p>
          <a:p>
            <a:pPr algn="just" eaLnBrk="0" hangingPunct="0">
              <a:lnSpc>
                <a:spcPct val="110000"/>
              </a:lnSpc>
              <a:spcBef>
                <a:spcPts val="60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1</a:t>
            </a:r>
            <a:r>
              <a:rPr lang="zh-CN" altLang="en-US" sz="2000" b="1" kern="0" dirty="0">
                <a:latin typeface="Arial" panose="020B0604020202020204"/>
                <a:ea typeface="黑体" panose="02010609060101010101" pitchFamily="49" charset="-122"/>
              </a:rPr>
              <a:t>）全双工（</a:t>
            </a:r>
            <a:r>
              <a:rPr lang="en-US" altLang="zh-CN" sz="2000" b="1" kern="0" dirty="0">
                <a:latin typeface="Arial" panose="020B0604020202020204"/>
                <a:ea typeface="黑体" panose="02010609060101010101" pitchFamily="49" charset="-122"/>
              </a:rPr>
              <a:t>Full-duplex</a:t>
            </a:r>
            <a:r>
              <a:rPr lang="zh-CN" altLang="en-US" sz="2000" b="1" kern="0" dirty="0">
                <a:latin typeface="Arial" panose="020B0604020202020204"/>
                <a:ea typeface="黑体" panose="02010609060101010101" pitchFamily="49" charset="-122"/>
              </a:rPr>
              <a:t>）：数据传送是双向的，且可以同时接收与发送数据。这种传输方式中，除了地线之外，需要两根数据线，站在任何一端的角度看，一根为发送线，另一根为接收线。一般情况下，</a:t>
            </a:r>
            <a:r>
              <a:rPr lang="en-US" altLang="zh-CN" sz="2000" b="1" kern="0" dirty="0">
                <a:latin typeface="Arial" panose="020B0604020202020204"/>
                <a:ea typeface="黑体" panose="02010609060101010101" pitchFamily="49" charset="-122"/>
              </a:rPr>
              <a:t>MCU</a:t>
            </a:r>
            <a:r>
              <a:rPr lang="zh-CN" altLang="en-US" sz="2000" b="1" kern="0" dirty="0">
                <a:latin typeface="Arial" panose="020B0604020202020204"/>
                <a:ea typeface="黑体" panose="02010609060101010101" pitchFamily="49" charset="-122"/>
              </a:rPr>
              <a:t>的异步串行通信接口均是全双工的。</a:t>
            </a:r>
          </a:p>
          <a:p>
            <a:pPr algn="just" eaLnBrk="0" hangingPunct="0">
              <a:lnSpc>
                <a:spcPct val="110000"/>
              </a:lnSpc>
              <a:spcBef>
                <a:spcPts val="60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2</a:t>
            </a:r>
            <a:r>
              <a:rPr lang="zh-CN" altLang="en-US" sz="2000" b="1" kern="0" dirty="0">
                <a:latin typeface="Arial" panose="020B0604020202020204"/>
                <a:ea typeface="黑体" panose="02010609060101010101" pitchFamily="49" charset="-122"/>
              </a:rPr>
              <a:t>）半双工（</a:t>
            </a:r>
            <a:r>
              <a:rPr lang="en-US" altLang="zh-CN" sz="2000" b="1" kern="0" dirty="0">
                <a:latin typeface="Arial" panose="020B0604020202020204"/>
                <a:ea typeface="黑体" panose="02010609060101010101" pitchFamily="49" charset="-122"/>
              </a:rPr>
              <a:t>Half-duplex</a:t>
            </a:r>
            <a:r>
              <a:rPr lang="zh-CN" altLang="en-US" sz="2000" b="1" kern="0" dirty="0">
                <a:latin typeface="Arial" panose="020B0604020202020204"/>
                <a:ea typeface="黑体" panose="02010609060101010101" pitchFamily="49" charset="-122"/>
              </a:rPr>
              <a:t>）：数据传送也是双向的，但是在这种传输方式中，除地线之外，一般只有一根数据线。任何时刻，只能由一方发送数据，另一方接收数据，不能同时收发。</a:t>
            </a:r>
          </a:p>
          <a:p>
            <a:pPr algn="just" eaLnBrk="0" hangingPunct="0">
              <a:lnSpc>
                <a:spcPct val="110000"/>
              </a:lnSpc>
              <a:spcBef>
                <a:spcPts val="600"/>
              </a:spcBef>
              <a:buClr>
                <a:srgbClr val="00007D"/>
              </a:buClr>
              <a:buSzPct val="75000"/>
              <a:defRPr/>
            </a:pPr>
            <a:r>
              <a:rPr lang="zh-CN" altLang="en-US" sz="2000" b="1" kern="0" dirty="0">
                <a:latin typeface="Arial" panose="020B0604020202020204"/>
                <a:ea typeface="黑体" panose="02010609060101010101" pitchFamily="49" charset="-122"/>
              </a:rPr>
              <a:t>（</a:t>
            </a:r>
            <a:r>
              <a:rPr lang="en-US" altLang="zh-CN" sz="2000" b="1" kern="0" dirty="0">
                <a:latin typeface="Arial" panose="020B0604020202020204"/>
                <a:ea typeface="黑体" panose="02010609060101010101" pitchFamily="49" charset="-122"/>
              </a:rPr>
              <a:t>3</a:t>
            </a:r>
            <a:r>
              <a:rPr lang="zh-CN" altLang="en-US" sz="2000" b="1" kern="0" dirty="0">
                <a:latin typeface="Arial" panose="020B0604020202020204"/>
                <a:ea typeface="黑体" panose="02010609060101010101" pitchFamily="49" charset="-122"/>
              </a:rPr>
              <a:t>）单工（</a:t>
            </a:r>
            <a:r>
              <a:rPr lang="en-US" altLang="zh-CN" sz="2000" b="1" kern="0" dirty="0">
                <a:latin typeface="Arial" panose="020B0604020202020204"/>
                <a:ea typeface="黑体" panose="02010609060101010101" pitchFamily="49" charset="-122"/>
              </a:rPr>
              <a:t>Simplex</a:t>
            </a:r>
            <a:r>
              <a:rPr lang="zh-CN" altLang="en-US" sz="2000" b="1" kern="0" dirty="0">
                <a:latin typeface="Arial" panose="020B0604020202020204"/>
                <a:ea typeface="黑体" panose="02010609060101010101" pitchFamily="49" charset="-122"/>
              </a:rPr>
              <a:t>）：数据传送是单向的，一端为发送端，另一端为接收端。这种传输方式中，除了地线之外，只要一根数据线就可以了。有线广播就是单工的。</a:t>
            </a:r>
          </a:p>
          <a:p>
            <a:pPr marL="342900" indent="-342900" algn="just" eaLnBrk="0" hangingPunct="0">
              <a:lnSpc>
                <a:spcPct val="110000"/>
              </a:lnSpc>
              <a:spcBef>
                <a:spcPts val="600"/>
              </a:spcBef>
              <a:buClr>
                <a:srgbClr val="00007D"/>
              </a:buClr>
              <a:buSzPct val="75000"/>
              <a:buFont typeface="Wingdings" panose="05000000000000000000" pitchFamily="2" charset="2"/>
              <a:buChar char="l"/>
              <a:defRPr/>
            </a:pPr>
            <a:endParaRPr lang="en-US" altLang="zh-CN" sz="2400" b="1" kern="0" dirty="0">
              <a:latin typeface="Arial" panose="020B0604020202020204"/>
              <a:ea typeface="黑体" panose="02010609060101010101" pitchFamily="49" charset="-122"/>
            </a:endParaRPr>
          </a:p>
          <a:p>
            <a:pPr lvl="0" algn="just" eaLnBrk="0" hangingPunct="0">
              <a:lnSpc>
                <a:spcPct val="110000"/>
              </a:lnSpc>
              <a:spcBef>
                <a:spcPts val="600"/>
              </a:spcBef>
              <a:buClr>
                <a:srgbClr val="00007D"/>
              </a:buClr>
              <a:buSzPct val="75000"/>
              <a:defRPr/>
            </a:pPr>
            <a:endParaRPr sz="2400" b="1" kern="0" dirty="0">
              <a:latin typeface="Arial" panose="020B0604020202020204"/>
              <a:ea typeface="黑体" panose="02010609060101010101" pitchFamily="49" charset="-122"/>
            </a:endParaRPr>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179512" y="836712"/>
            <a:ext cx="3699510" cy="457200"/>
          </a:xfrm>
          <a:prstGeom prst="rect">
            <a:avLst/>
          </a:prstGeom>
        </p:spPr>
        <p:txBody>
          <a:bodyPr wrap="none">
            <a:spAutoFit/>
          </a:bodyPr>
          <a:lstStyle/>
          <a:p>
            <a:pPr algn="l"/>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6.1.1  串行通信的基本概念</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25823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a:t>
            </a:fld>
            <a:endParaRPr lang="en-US" altLang="zh-CN"/>
          </a:p>
        </p:txBody>
      </p:sp>
      <p:sp>
        <p:nvSpPr>
          <p:cNvPr id="4" name="矩形 3"/>
          <p:cNvSpPr/>
          <p:nvPr/>
        </p:nvSpPr>
        <p:spPr>
          <a:xfrm>
            <a:off x="130669" y="1258043"/>
            <a:ext cx="8604956" cy="2462213"/>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TTL</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电平：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引脚输入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输出一般使用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TTL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Transistor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Transistor</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Logic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）电平，即晶体管</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晶体管逻辑电平</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TTL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电平的“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的特征电压分别为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2.4V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0.4V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（目前使用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供电的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中，该特征值有所变动），即大于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2.4V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则识别为“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，小于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0.4V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则识别为“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为</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使信号传输得更远，美国电子工业协会制订了串行物理接口标准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RS232</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它</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采用</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NRZ</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数据格式，即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标准不归零</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传号</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用负电平表示一种二进制值，正电平表示另一种二进制值，不使用零电平</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130669" y="939542"/>
            <a:ext cx="304762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6.1.2  RS232</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总线标准</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916" y="3803823"/>
            <a:ext cx="2333367" cy="85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表格 2"/>
          <p:cNvGraphicFramePr>
            <a:graphicFrameLocks noGrp="1"/>
          </p:cNvGraphicFramePr>
          <p:nvPr>
            <p:extLst>
              <p:ext uri="{D42A27DB-BD31-4B8C-83A1-F6EECF244321}">
                <p14:modId xmlns:p14="http://schemas.microsoft.com/office/powerpoint/2010/main" val="1778191958"/>
              </p:ext>
            </p:extLst>
          </p:nvPr>
        </p:nvGraphicFramePr>
        <p:xfrm>
          <a:off x="327787" y="4785633"/>
          <a:ext cx="8424937" cy="1942254"/>
        </p:xfrm>
        <a:graphic>
          <a:graphicData uri="http://schemas.openxmlformats.org/drawingml/2006/table">
            <a:tbl>
              <a:tblPr/>
              <a:tblGrid>
                <a:gridCol w="792088"/>
                <a:gridCol w="3367085"/>
                <a:gridCol w="819345"/>
                <a:gridCol w="3446419"/>
              </a:tblGrid>
              <a:tr h="264734">
                <a:tc gridSpan="4">
                  <a:txBody>
                    <a:bodyPr/>
                    <a:lstStyle/>
                    <a:p>
                      <a:pPr indent="306070" algn="ctr">
                        <a:lnSpc>
                          <a:spcPct val="100000"/>
                        </a:lnSpc>
                        <a:spcBef>
                          <a:spcPts val="310"/>
                        </a:spcBef>
                        <a:spcAft>
                          <a:spcPts val="310"/>
                        </a:spcAft>
                        <a:tabLst>
                          <a:tab pos="4024630" algn="ctr"/>
                        </a:tabLst>
                      </a:pPr>
                      <a:r>
                        <a:rPr lang="zh-CN" sz="1600" b="1" kern="100" dirty="0">
                          <a:solidFill>
                            <a:srgbClr val="000000"/>
                          </a:solidFill>
                          <a:effectLst/>
                          <a:latin typeface="黑体"/>
                          <a:ea typeface="等线"/>
                          <a:cs typeface="Times New Roman"/>
                        </a:rPr>
                        <a:t>计算机中常用的</a:t>
                      </a:r>
                      <a:r>
                        <a:rPr lang="en-US" sz="1600" b="1" kern="100" dirty="0">
                          <a:solidFill>
                            <a:srgbClr val="000000"/>
                          </a:solidFill>
                          <a:effectLst/>
                          <a:latin typeface="黑体"/>
                          <a:ea typeface="等线"/>
                          <a:cs typeface="Times New Roman"/>
                        </a:rPr>
                        <a:t>9</a:t>
                      </a:r>
                      <a:r>
                        <a:rPr lang="zh-CN" sz="1600" b="1" kern="100" dirty="0">
                          <a:solidFill>
                            <a:srgbClr val="000000"/>
                          </a:solidFill>
                          <a:effectLst/>
                          <a:latin typeface="黑体"/>
                          <a:ea typeface="等线"/>
                          <a:cs typeface="Times New Roman"/>
                        </a:rPr>
                        <a:t>芯串行接口引脚含义表</a:t>
                      </a: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9380">
                <a:tc>
                  <a:txBody>
                    <a:bodyPr/>
                    <a:lstStyle/>
                    <a:p>
                      <a:pPr marL="0" indent="114300">
                        <a:lnSpc>
                          <a:spcPct val="100000"/>
                        </a:lnSpc>
                        <a:spcAft>
                          <a:spcPts val="0"/>
                        </a:spcAft>
                      </a:pPr>
                      <a:r>
                        <a:rPr lang="zh-CN" sz="1400" b="1" kern="100" dirty="0">
                          <a:effectLst/>
                          <a:latin typeface="Times New Roman"/>
                          <a:ea typeface="宋体"/>
                        </a:rPr>
                        <a:t>引脚号</a:t>
                      </a: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00000"/>
                        </a:lnSpc>
                        <a:spcAft>
                          <a:spcPts val="0"/>
                        </a:spcAft>
                      </a:pPr>
                      <a:r>
                        <a:rPr lang="zh-CN" sz="1600" b="1" kern="100" dirty="0">
                          <a:effectLst/>
                          <a:latin typeface="Times New Roman"/>
                          <a:ea typeface="宋体"/>
                        </a:rPr>
                        <a:t>功能</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57150">
                        <a:lnSpc>
                          <a:spcPct val="100000"/>
                        </a:lnSpc>
                        <a:spcAft>
                          <a:spcPts val="0"/>
                        </a:spcAft>
                      </a:pPr>
                      <a:r>
                        <a:rPr lang="zh-CN" sz="1600" b="1" kern="100" dirty="0">
                          <a:effectLst/>
                          <a:latin typeface="Times New Roman"/>
                          <a:ea typeface="宋体"/>
                        </a:rPr>
                        <a:t>引脚号</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00000"/>
                        </a:lnSpc>
                        <a:spcAft>
                          <a:spcPts val="0"/>
                        </a:spcAft>
                      </a:pPr>
                      <a:r>
                        <a:rPr lang="zh-CN" sz="1600" b="1" kern="100" dirty="0">
                          <a:effectLst/>
                          <a:latin typeface="Times New Roman"/>
                          <a:ea typeface="宋体"/>
                        </a:rPr>
                        <a:t>功能</a:t>
                      </a: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8140">
                <a:tc>
                  <a:txBody>
                    <a:bodyPr/>
                    <a:lstStyle/>
                    <a:p>
                      <a:pPr indent="266700">
                        <a:lnSpc>
                          <a:spcPct val="100000"/>
                        </a:lnSpc>
                        <a:spcAft>
                          <a:spcPts val="0"/>
                        </a:spcAft>
                      </a:pPr>
                      <a:r>
                        <a:rPr lang="en-US" sz="1400" b="1" kern="100">
                          <a:effectLst/>
                          <a:latin typeface="Times New Roman"/>
                          <a:ea typeface="宋体"/>
                        </a:rPr>
                        <a:t>1</a:t>
                      </a:r>
                      <a:endParaRPr lang="zh-CN" sz="1400" b="1" kern="100">
                        <a:effectLst/>
                        <a:latin typeface="Times New Roman"/>
                        <a:ea typeface="宋体"/>
                      </a:endParaRPr>
                    </a:p>
                    <a:p>
                      <a:pPr indent="266700">
                        <a:lnSpc>
                          <a:spcPct val="100000"/>
                        </a:lnSpc>
                        <a:spcAft>
                          <a:spcPts val="0"/>
                        </a:spcAft>
                      </a:pPr>
                      <a:r>
                        <a:rPr lang="en-US" sz="1400" b="1" kern="100">
                          <a:effectLst/>
                          <a:latin typeface="Times New Roman"/>
                          <a:ea typeface="宋体"/>
                        </a:rPr>
                        <a:t>2</a:t>
                      </a:r>
                      <a:endParaRPr lang="zh-CN" sz="1400" b="1" kern="100">
                        <a:effectLst/>
                        <a:latin typeface="Times New Roman"/>
                        <a:ea typeface="宋体"/>
                      </a:endParaRPr>
                    </a:p>
                    <a:p>
                      <a:pPr indent="266700">
                        <a:lnSpc>
                          <a:spcPct val="100000"/>
                        </a:lnSpc>
                        <a:spcAft>
                          <a:spcPts val="0"/>
                        </a:spcAft>
                      </a:pPr>
                      <a:r>
                        <a:rPr lang="en-US" sz="1400" b="1" kern="100">
                          <a:effectLst/>
                          <a:latin typeface="Times New Roman"/>
                          <a:ea typeface="宋体"/>
                        </a:rPr>
                        <a:t>3</a:t>
                      </a:r>
                      <a:endParaRPr lang="zh-CN" sz="1400" b="1" kern="100">
                        <a:effectLst/>
                        <a:latin typeface="Times New Roman"/>
                        <a:ea typeface="宋体"/>
                      </a:endParaRPr>
                    </a:p>
                    <a:p>
                      <a:pPr indent="266700">
                        <a:lnSpc>
                          <a:spcPct val="100000"/>
                        </a:lnSpc>
                        <a:spcAft>
                          <a:spcPts val="0"/>
                        </a:spcAft>
                      </a:pPr>
                      <a:r>
                        <a:rPr lang="en-US" sz="1400" b="1" kern="100">
                          <a:effectLst/>
                          <a:latin typeface="Times New Roman"/>
                          <a:ea typeface="宋体"/>
                        </a:rPr>
                        <a:t>4</a:t>
                      </a:r>
                      <a:endParaRPr lang="zh-CN" sz="1400" b="1" kern="100">
                        <a:effectLst/>
                        <a:latin typeface="Times New Roman"/>
                        <a:ea typeface="宋体"/>
                      </a:endParaRPr>
                    </a:p>
                    <a:p>
                      <a:pPr indent="266700">
                        <a:lnSpc>
                          <a:spcPct val="100000"/>
                        </a:lnSpc>
                        <a:spcAft>
                          <a:spcPts val="0"/>
                        </a:spcAft>
                      </a:pPr>
                      <a:r>
                        <a:rPr lang="en-US" sz="1400" b="1" kern="100">
                          <a:effectLst/>
                          <a:latin typeface="Times New Roman"/>
                          <a:ea typeface="宋体"/>
                        </a:rPr>
                        <a:t>5</a:t>
                      </a:r>
                      <a:endParaRPr lang="zh-CN" sz="1400" b="1" kern="100">
                        <a:effectLst/>
                        <a:latin typeface="Times New Roman"/>
                        <a:ea typeface="宋体"/>
                      </a:endParaRPr>
                    </a:p>
                  </a:txBody>
                  <a:tcPr marL="36195" marR="3619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00000"/>
                        </a:lnSpc>
                        <a:spcAft>
                          <a:spcPts val="0"/>
                        </a:spcAft>
                      </a:pPr>
                      <a:r>
                        <a:rPr lang="zh-CN" sz="1600" b="1" kern="100" dirty="0">
                          <a:effectLst/>
                          <a:latin typeface="Times New Roman"/>
                          <a:ea typeface="宋体"/>
                        </a:rPr>
                        <a:t>接收线信号检测</a:t>
                      </a:r>
                      <a:r>
                        <a:rPr lang="en-US" sz="1600" b="1" kern="100" dirty="0">
                          <a:effectLst/>
                          <a:latin typeface="Times New Roman"/>
                          <a:ea typeface="宋体"/>
                        </a:rPr>
                        <a:t>(</a:t>
                      </a:r>
                      <a:r>
                        <a:rPr lang="zh-CN" sz="1600" b="1" kern="100" dirty="0">
                          <a:effectLst/>
                          <a:latin typeface="Times New Roman"/>
                          <a:ea typeface="宋体"/>
                        </a:rPr>
                        <a:t>载波检测</a:t>
                      </a:r>
                      <a:r>
                        <a:rPr lang="en-US" sz="1600" b="1" kern="100" dirty="0">
                          <a:effectLst/>
                          <a:latin typeface="Times New Roman"/>
                          <a:ea typeface="宋体"/>
                        </a:rPr>
                        <a:t>DCD)</a:t>
                      </a:r>
                      <a:endParaRPr lang="zh-CN" sz="1600" b="1" kern="100" dirty="0">
                        <a:effectLst/>
                        <a:latin typeface="Times New Roman"/>
                        <a:ea typeface="宋体"/>
                      </a:endParaRPr>
                    </a:p>
                    <a:p>
                      <a:pPr indent="266700">
                        <a:lnSpc>
                          <a:spcPct val="100000"/>
                        </a:lnSpc>
                        <a:spcAft>
                          <a:spcPts val="0"/>
                        </a:spcAft>
                      </a:pPr>
                      <a:r>
                        <a:rPr lang="zh-CN" sz="1600" b="1" kern="100" dirty="0">
                          <a:effectLst/>
                          <a:latin typeface="Times New Roman"/>
                          <a:ea typeface="等线"/>
                        </a:rPr>
                        <a:t>接收数据线</a:t>
                      </a:r>
                      <a:r>
                        <a:rPr lang="en-US" sz="1600" b="1" kern="100" dirty="0">
                          <a:effectLst/>
                          <a:latin typeface="Times New Roman"/>
                          <a:ea typeface="等线"/>
                        </a:rPr>
                        <a:t>(</a:t>
                      </a:r>
                      <a:r>
                        <a:rPr lang="en-US" sz="1600" b="1" kern="100" dirty="0" err="1">
                          <a:effectLst/>
                          <a:latin typeface="Times New Roman"/>
                          <a:ea typeface="等线"/>
                        </a:rPr>
                        <a:t>RxD</a:t>
                      </a:r>
                      <a:r>
                        <a:rPr lang="en-US" sz="1600" b="1" kern="100" dirty="0">
                          <a:effectLst/>
                          <a:latin typeface="Times New Roman"/>
                          <a:ea typeface="等线"/>
                        </a:rPr>
                        <a:t>)</a:t>
                      </a:r>
                      <a:endParaRPr lang="zh-CN" sz="1600" b="1" kern="100" dirty="0">
                        <a:effectLst/>
                        <a:latin typeface="Times New Roman"/>
                        <a:ea typeface="宋体"/>
                      </a:endParaRPr>
                    </a:p>
                    <a:p>
                      <a:pPr indent="266700">
                        <a:lnSpc>
                          <a:spcPct val="100000"/>
                        </a:lnSpc>
                        <a:spcAft>
                          <a:spcPts val="0"/>
                        </a:spcAft>
                      </a:pPr>
                      <a:r>
                        <a:rPr lang="zh-CN" sz="1600" b="1" kern="100" dirty="0">
                          <a:effectLst/>
                          <a:latin typeface="Times New Roman"/>
                          <a:ea typeface="等线"/>
                        </a:rPr>
                        <a:t>发送数据线</a:t>
                      </a:r>
                      <a:r>
                        <a:rPr lang="en-US" sz="1600" b="1" kern="100" dirty="0">
                          <a:effectLst/>
                          <a:latin typeface="Times New Roman"/>
                          <a:ea typeface="等线"/>
                        </a:rPr>
                        <a:t>(</a:t>
                      </a:r>
                      <a:r>
                        <a:rPr lang="en-US" sz="1600" b="1" kern="100" dirty="0" err="1">
                          <a:effectLst/>
                          <a:latin typeface="Times New Roman"/>
                          <a:ea typeface="等线"/>
                        </a:rPr>
                        <a:t>TxD</a:t>
                      </a:r>
                      <a:r>
                        <a:rPr lang="en-US" sz="1600" b="1" kern="100" dirty="0">
                          <a:effectLst/>
                          <a:latin typeface="Times New Roman"/>
                          <a:ea typeface="等线"/>
                        </a:rPr>
                        <a:t>)</a:t>
                      </a:r>
                      <a:endParaRPr lang="zh-CN" sz="1600" b="1" kern="100" dirty="0">
                        <a:effectLst/>
                        <a:latin typeface="Times New Roman"/>
                        <a:ea typeface="宋体"/>
                      </a:endParaRPr>
                    </a:p>
                    <a:p>
                      <a:pPr indent="266700">
                        <a:lnSpc>
                          <a:spcPct val="100000"/>
                        </a:lnSpc>
                        <a:spcAft>
                          <a:spcPts val="0"/>
                        </a:spcAft>
                      </a:pPr>
                      <a:r>
                        <a:rPr lang="zh-CN" sz="1600" b="1" kern="100" dirty="0">
                          <a:effectLst/>
                          <a:latin typeface="Times New Roman"/>
                          <a:ea typeface="等线"/>
                        </a:rPr>
                        <a:t>数据终端准备就绪</a:t>
                      </a:r>
                      <a:r>
                        <a:rPr lang="en-US" sz="1600" b="1" kern="100" dirty="0">
                          <a:effectLst/>
                          <a:latin typeface="Times New Roman"/>
                          <a:ea typeface="等线"/>
                        </a:rPr>
                        <a:t>(DTR)</a:t>
                      </a:r>
                      <a:endParaRPr lang="zh-CN" sz="1600" b="1" kern="100" dirty="0">
                        <a:effectLst/>
                        <a:latin typeface="Times New Roman"/>
                        <a:ea typeface="宋体"/>
                      </a:endParaRPr>
                    </a:p>
                    <a:p>
                      <a:pPr indent="266700">
                        <a:lnSpc>
                          <a:spcPct val="100000"/>
                        </a:lnSpc>
                        <a:spcAft>
                          <a:spcPts val="0"/>
                        </a:spcAft>
                      </a:pPr>
                      <a:r>
                        <a:rPr lang="zh-CN" sz="1600" b="1" kern="100" dirty="0">
                          <a:effectLst/>
                          <a:latin typeface="Times New Roman"/>
                          <a:ea typeface="等线"/>
                        </a:rPr>
                        <a:t>信号地</a:t>
                      </a:r>
                      <a:r>
                        <a:rPr lang="en-US" sz="1600" b="1" kern="100" dirty="0">
                          <a:effectLst/>
                          <a:latin typeface="Times New Roman"/>
                          <a:ea typeface="等线"/>
                        </a:rPr>
                        <a:t>(SG)</a:t>
                      </a:r>
                      <a:endParaRPr lang="zh-CN" sz="1600" b="1" kern="100" dirty="0">
                        <a:effectLst/>
                        <a:latin typeface="Times New Roman"/>
                        <a:ea typeface="宋体"/>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00000"/>
                        </a:lnSpc>
                        <a:spcAft>
                          <a:spcPts val="0"/>
                        </a:spcAft>
                      </a:pPr>
                      <a:r>
                        <a:rPr lang="en-US" sz="1600" b="1" kern="100" dirty="0">
                          <a:effectLst/>
                          <a:latin typeface="Times New Roman"/>
                          <a:ea typeface="宋体"/>
                        </a:rPr>
                        <a:t>6</a:t>
                      </a:r>
                      <a:endParaRPr lang="zh-CN" sz="1600" b="1" kern="100" dirty="0">
                        <a:effectLst/>
                        <a:latin typeface="Times New Roman"/>
                        <a:ea typeface="宋体"/>
                      </a:endParaRPr>
                    </a:p>
                    <a:p>
                      <a:pPr indent="266700">
                        <a:lnSpc>
                          <a:spcPct val="100000"/>
                        </a:lnSpc>
                        <a:spcAft>
                          <a:spcPts val="0"/>
                        </a:spcAft>
                      </a:pPr>
                      <a:r>
                        <a:rPr lang="en-US" sz="1600" b="1" kern="100" dirty="0">
                          <a:effectLst/>
                          <a:latin typeface="Times New Roman"/>
                          <a:ea typeface="宋体"/>
                        </a:rPr>
                        <a:t>7</a:t>
                      </a:r>
                      <a:endParaRPr lang="zh-CN" sz="1600" b="1" kern="100" dirty="0">
                        <a:effectLst/>
                        <a:latin typeface="Times New Roman"/>
                        <a:ea typeface="宋体"/>
                      </a:endParaRPr>
                    </a:p>
                    <a:p>
                      <a:pPr indent="266700">
                        <a:lnSpc>
                          <a:spcPct val="100000"/>
                        </a:lnSpc>
                        <a:spcAft>
                          <a:spcPts val="0"/>
                        </a:spcAft>
                      </a:pPr>
                      <a:r>
                        <a:rPr lang="en-US" sz="1600" b="1" kern="100" dirty="0">
                          <a:effectLst/>
                          <a:latin typeface="Times New Roman"/>
                          <a:ea typeface="宋体"/>
                        </a:rPr>
                        <a:t>8</a:t>
                      </a:r>
                      <a:endParaRPr lang="zh-CN" sz="1600" b="1" kern="100" dirty="0">
                        <a:effectLst/>
                        <a:latin typeface="Times New Roman"/>
                        <a:ea typeface="宋体"/>
                      </a:endParaRPr>
                    </a:p>
                    <a:p>
                      <a:pPr indent="266700">
                        <a:lnSpc>
                          <a:spcPct val="100000"/>
                        </a:lnSpc>
                        <a:spcAft>
                          <a:spcPts val="0"/>
                        </a:spcAft>
                      </a:pPr>
                      <a:r>
                        <a:rPr lang="en-US" sz="1600" b="1" kern="100" dirty="0">
                          <a:effectLst/>
                          <a:latin typeface="Times New Roman"/>
                          <a:ea typeface="宋体"/>
                        </a:rPr>
                        <a:t>9</a:t>
                      </a:r>
                      <a:endParaRPr lang="zh-CN" sz="1600" b="1" kern="100" dirty="0">
                        <a:effectLst/>
                        <a:latin typeface="Times New Roman"/>
                        <a:ea typeface="宋体"/>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00000"/>
                        </a:lnSpc>
                        <a:spcAft>
                          <a:spcPts val="0"/>
                        </a:spcAft>
                      </a:pPr>
                      <a:r>
                        <a:rPr lang="zh-CN" sz="1600" b="1" kern="100" dirty="0">
                          <a:effectLst/>
                          <a:latin typeface="Times New Roman"/>
                          <a:ea typeface="宋体"/>
                        </a:rPr>
                        <a:t>数据通信设备准备就绪</a:t>
                      </a:r>
                      <a:r>
                        <a:rPr lang="en-US" sz="1600" b="1" kern="100" dirty="0">
                          <a:effectLst/>
                          <a:latin typeface="Times New Roman"/>
                          <a:ea typeface="宋体"/>
                        </a:rPr>
                        <a:t>(DSR)</a:t>
                      </a:r>
                      <a:endParaRPr lang="zh-CN" sz="1600" b="1" kern="100" dirty="0">
                        <a:effectLst/>
                        <a:latin typeface="Times New Roman"/>
                        <a:ea typeface="宋体"/>
                      </a:endParaRPr>
                    </a:p>
                    <a:p>
                      <a:pPr indent="266700">
                        <a:lnSpc>
                          <a:spcPct val="100000"/>
                        </a:lnSpc>
                        <a:spcAft>
                          <a:spcPts val="0"/>
                        </a:spcAft>
                      </a:pPr>
                      <a:r>
                        <a:rPr lang="zh-CN" sz="1600" b="1" kern="100" dirty="0">
                          <a:effectLst/>
                          <a:latin typeface="Times New Roman"/>
                          <a:ea typeface="宋体"/>
                        </a:rPr>
                        <a:t>请求发送</a:t>
                      </a:r>
                      <a:r>
                        <a:rPr lang="en-US" sz="1600" b="1" kern="100" dirty="0">
                          <a:effectLst/>
                          <a:latin typeface="Times New Roman"/>
                          <a:ea typeface="宋体"/>
                        </a:rPr>
                        <a:t>(RTS)</a:t>
                      </a:r>
                      <a:endParaRPr lang="zh-CN" sz="1600" b="1" kern="100" dirty="0">
                        <a:effectLst/>
                        <a:latin typeface="Times New Roman"/>
                        <a:ea typeface="宋体"/>
                      </a:endParaRPr>
                    </a:p>
                    <a:p>
                      <a:pPr indent="266700">
                        <a:lnSpc>
                          <a:spcPct val="100000"/>
                        </a:lnSpc>
                        <a:spcAft>
                          <a:spcPts val="0"/>
                        </a:spcAft>
                      </a:pPr>
                      <a:r>
                        <a:rPr lang="zh-CN" sz="1600" b="1" kern="100" dirty="0">
                          <a:effectLst/>
                          <a:latin typeface="Times New Roman"/>
                          <a:ea typeface="宋体"/>
                        </a:rPr>
                        <a:t>允许发送</a:t>
                      </a:r>
                      <a:r>
                        <a:rPr lang="en-US" sz="1600" b="1" kern="100" dirty="0">
                          <a:effectLst/>
                          <a:latin typeface="Times New Roman"/>
                          <a:ea typeface="宋体"/>
                        </a:rPr>
                        <a:t>(CTS)</a:t>
                      </a:r>
                      <a:endParaRPr lang="zh-CN" sz="1600" b="1" kern="100" dirty="0">
                        <a:effectLst/>
                        <a:latin typeface="Times New Roman"/>
                        <a:ea typeface="宋体"/>
                      </a:endParaRPr>
                    </a:p>
                    <a:p>
                      <a:pPr indent="266700">
                        <a:lnSpc>
                          <a:spcPct val="100000"/>
                        </a:lnSpc>
                        <a:spcAft>
                          <a:spcPts val="0"/>
                        </a:spcAft>
                      </a:pPr>
                      <a:r>
                        <a:rPr lang="zh-CN" sz="1600" b="1" kern="100" dirty="0">
                          <a:effectLst/>
                          <a:latin typeface="Times New Roman"/>
                          <a:ea typeface="宋体"/>
                        </a:rPr>
                        <a:t>振铃指示</a:t>
                      </a:r>
                    </a:p>
                  </a:txBody>
                  <a:tcPr marL="36195" marR="3619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91516" y="3645024"/>
            <a:ext cx="6444957" cy="1418915"/>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RS232</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采用负逻辑，</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-15V</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-3V</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为逻辑“</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+3V</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+15V</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为逻辑“</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RS232</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最大的传输距离是</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30m</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，通信速率一般低于</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20Kbps</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RS232</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一般使用</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芯串行接口。</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如右所</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示：</a:t>
            </a:r>
            <a:endParaRPr lang="zh-CN" altLang="en-US" sz="20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26639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a:t>
            </a:fld>
            <a:endParaRPr lang="en-US" altLang="zh-CN"/>
          </a:p>
        </p:txBody>
      </p:sp>
      <p:sp>
        <p:nvSpPr>
          <p:cNvPr id="4" name="矩形 3"/>
          <p:cNvSpPr/>
          <p:nvPr/>
        </p:nvSpPr>
        <p:spPr>
          <a:xfrm>
            <a:off x="150662" y="1340768"/>
            <a:ext cx="8597802" cy="1209562"/>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zh-CN" sz="22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中，若用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RS232</a:t>
            </a: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总线进行串行通信，则需外接电路实现电平转换。在发送端，需要用驱动电路将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TTL</a:t>
            </a: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电平转换成</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RS232</a:t>
            </a: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电平；在接收端，需要用接收电路将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RS232</a:t>
            </a: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电平转换为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TTL</a:t>
            </a: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电平。</a:t>
            </a:r>
            <a:endParaRPr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130669" y="908720"/>
            <a:ext cx="520450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TTL</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电平到</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RS232</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电平转换电路</a:t>
            </a:r>
          </a:p>
        </p:txBody>
      </p:sp>
      <p:pic>
        <p:nvPicPr>
          <p:cNvPr id="9" name="图片 8"/>
          <p:cNvPicPr/>
          <p:nvPr/>
        </p:nvPicPr>
        <p:blipFill>
          <a:blip r:embed="rId2" cstate="print"/>
          <a:srcRect/>
          <a:stretch>
            <a:fillRect/>
          </a:stretch>
        </p:blipFill>
        <p:spPr bwMode="auto">
          <a:xfrm>
            <a:off x="899592" y="3068960"/>
            <a:ext cx="2876108" cy="2676032"/>
          </a:xfrm>
          <a:prstGeom prst="rect">
            <a:avLst/>
          </a:prstGeom>
          <a:noFill/>
          <a:ln w="9525">
            <a:noFill/>
            <a:miter lim="800000"/>
            <a:headEnd/>
            <a:tailEnd/>
          </a:ln>
        </p:spPr>
      </p:pic>
      <p:pic>
        <p:nvPicPr>
          <p:cNvPr id="10" name="图片 9"/>
          <p:cNvPicPr/>
          <p:nvPr/>
        </p:nvPicPr>
        <p:blipFill>
          <a:blip r:embed="rId3" cstate="print"/>
          <a:srcRect/>
          <a:stretch>
            <a:fillRect/>
          </a:stretch>
        </p:blipFill>
        <p:spPr bwMode="auto">
          <a:xfrm>
            <a:off x="4860032" y="2636912"/>
            <a:ext cx="3147839" cy="3638331"/>
          </a:xfrm>
          <a:prstGeom prst="rect">
            <a:avLst/>
          </a:prstGeom>
          <a:noFill/>
          <a:ln w="9525">
            <a:noFill/>
            <a:miter lim="800000"/>
            <a:headEnd/>
            <a:tailEnd/>
          </a:ln>
        </p:spPr>
      </p:pic>
      <p:sp>
        <p:nvSpPr>
          <p:cNvPr id="3" name="矩形 2"/>
          <p:cNvSpPr/>
          <p:nvPr/>
        </p:nvSpPr>
        <p:spPr>
          <a:xfrm>
            <a:off x="1535182" y="5805264"/>
            <a:ext cx="1604927" cy="369332"/>
          </a:xfrm>
          <a:prstGeom prst="rect">
            <a:avLst/>
          </a:prstGeom>
        </p:spPr>
        <p:txBody>
          <a:bodyPr wrap="none">
            <a:spAutoFit/>
          </a:bodyPr>
          <a:lstStyle/>
          <a:p>
            <a:r>
              <a:rPr lang="en-US" altLang="zh-CN" dirty="0">
                <a:latin typeface="Times New Roman"/>
                <a:ea typeface="宋体"/>
              </a:rPr>
              <a:t> </a:t>
            </a:r>
            <a:r>
              <a:rPr lang="en-US" altLang="zh-CN" b="1" dirty="0">
                <a:latin typeface="Times New Roman"/>
                <a:ea typeface="宋体"/>
              </a:rPr>
              <a:t>MAX232</a:t>
            </a:r>
            <a:r>
              <a:rPr lang="zh-CN" altLang="zh-CN" b="1" dirty="0">
                <a:latin typeface="Times New Roman"/>
                <a:ea typeface="宋体"/>
                <a:cs typeface="Times New Roman"/>
              </a:rPr>
              <a:t>引脚</a:t>
            </a:r>
            <a:endParaRPr lang="zh-CN" altLang="en-US" b="1" dirty="0"/>
          </a:p>
        </p:txBody>
      </p:sp>
      <p:sp>
        <p:nvSpPr>
          <p:cNvPr id="5" name="矩形 4"/>
          <p:cNvSpPr/>
          <p:nvPr/>
        </p:nvSpPr>
        <p:spPr>
          <a:xfrm>
            <a:off x="4925689" y="6300028"/>
            <a:ext cx="2954655" cy="369332"/>
          </a:xfrm>
          <a:prstGeom prst="rect">
            <a:avLst/>
          </a:prstGeom>
        </p:spPr>
        <p:txBody>
          <a:bodyPr wrap="none">
            <a:spAutoFit/>
          </a:bodyPr>
          <a:lstStyle/>
          <a:p>
            <a:r>
              <a:rPr lang="zh-CN" altLang="zh-CN" b="1" dirty="0">
                <a:latin typeface="Times New Roman"/>
                <a:ea typeface="宋体"/>
                <a:cs typeface="Times New Roman"/>
              </a:rPr>
              <a:t>串行通信接口电平转换电路</a:t>
            </a:r>
            <a:endParaRPr lang="zh-CN" altLang="en-US" b="1" dirty="0"/>
          </a:p>
        </p:txBody>
      </p:sp>
    </p:spTree>
    <p:extLst>
      <p:ext uri="{BB962C8B-B14F-4D97-AF65-F5344CB8AC3E}">
        <p14:creationId xmlns:p14="http://schemas.microsoft.com/office/powerpoint/2010/main" val="1891801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9</a:t>
            </a:fld>
            <a:endParaRPr lang="en-US" altLang="zh-CN"/>
          </a:p>
        </p:txBody>
      </p:sp>
      <p:sp>
        <p:nvSpPr>
          <p:cNvPr id="4" name="矩形 3"/>
          <p:cNvSpPr/>
          <p:nvPr/>
        </p:nvSpPr>
        <p:spPr>
          <a:xfrm>
            <a:off x="130669" y="1484784"/>
            <a:ext cx="8669810" cy="2373342"/>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RS232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通信中，常常使用精简的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RS232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通信，通信时仅</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根线</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RxD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（接收线）、</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TxD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（发送线）和</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GND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（地线）</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随着</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接口的普及，</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芯串口正在逐渐消失。于是出现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232-USB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转换线、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TTL-USB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转换线，在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机上安装相应的驱动软件，就可在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机上使用一般的串行通信编程方式，通过</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接口实现与</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的串行通信。</a:t>
            </a:r>
          </a:p>
        </p:txBody>
      </p:sp>
      <p:sp>
        <p:nvSpPr>
          <p:cNvPr id="8" name="矩形 7"/>
          <p:cNvSpPr/>
          <p:nvPr/>
        </p:nvSpPr>
        <p:spPr>
          <a:xfrm>
            <a:off x="0" y="260648"/>
            <a:ext cx="9144000" cy="579120"/>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6.1  </a:t>
            </a:r>
            <a:r>
              <a:rPr sz="3200" b="1" dirty="0">
                <a:solidFill>
                  <a:schemeClr val="bg1"/>
                </a:solidFill>
                <a:latin typeface="华文新魏" panose="02010800040101010101" pitchFamily="2" charset="-122"/>
                <a:ea typeface="华文新魏" panose="02010800040101010101" pitchFamily="2" charset="-122"/>
                <a:sym typeface="+mn-ea"/>
              </a:rPr>
              <a:t>异步串行通信的通用基础知识</a:t>
            </a:r>
          </a:p>
        </p:txBody>
      </p:sp>
      <p:sp>
        <p:nvSpPr>
          <p:cNvPr id="2" name="矩形 1"/>
          <p:cNvSpPr/>
          <p:nvPr/>
        </p:nvSpPr>
        <p:spPr>
          <a:xfrm>
            <a:off x="130669" y="951111"/>
            <a:ext cx="520450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TTL</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电平到</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RS232</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电平转换电路</a:t>
            </a:r>
          </a:p>
        </p:txBody>
      </p:sp>
      <p:pic>
        <p:nvPicPr>
          <p:cNvPr id="3076" name="Picture 4" descr="http://c.hiphotos.baidu.com/baike/c0%3Dbaike80%2C5%2C5%2C80%2C26/sign=59503ca9cbea15ce55e3e85bd7695196/3ac79f3df8dcd100e0caaa0d708b4710b9122f43.jpg"/>
          <p:cNvPicPr>
            <a:picLocks noChangeAspect="1" noChangeArrowheads="1"/>
          </p:cNvPicPr>
          <p:nvPr/>
        </p:nvPicPr>
        <p:blipFill rotWithShape="1">
          <a:blip r:embed="rId2">
            <a:extLst>
              <a:ext uri="{28A0092B-C50C-407E-A947-70E740481C1C}">
                <a14:useLocalDpi xmlns:a14="http://schemas.microsoft.com/office/drawing/2010/main" val="0"/>
              </a:ext>
            </a:extLst>
          </a:blip>
          <a:srcRect l="5899" t="11729" r="5112"/>
          <a:stretch/>
        </p:blipFill>
        <p:spPr bwMode="auto">
          <a:xfrm>
            <a:off x="1449503" y="4176142"/>
            <a:ext cx="2566834" cy="211498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7176" t="8462" r="4926" b="9113"/>
          <a:stretch/>
        </p:blipFill>
        <p:spPr bwMode="auto">
          <a:xfrm>
            <a:off x="4914303" y="4180549"/>
            <a:ext cx="3375130" cy="193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196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1403</TotalTime>
  <Words>7196</Words>
  <Application>Microsoft Office PowerPoint</Application>
  <PresentationFormat>全屏显示(4:3)</PresentationFormat>
  <Paragraphs>790</Paragraphs>
  <Slides>47</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61" baseType="lpstr">
      <vt:lpstr>Arial Unicode MS</vt:lpstr>
      <vt:lpstr>等线</vt:lpstr>
      <vt:lpstr>黑体</vt:lpstr>
      <vt:lpstr>华文新魏</vt:lpstr>
      <vt:lpstr>楷体</vt:lpstr>
      <vt:lpstr>宋体</vt:lpstr>
      <vt:lpstr>Arial</vt:lpstr>
      <vt:lpstr>Arial Black</vt:lpstr>
      <vt:lpstr>Calibri</vt:lpstr>
      <vt:lpstr>Times New Roman</vt:lpstr>
      <vt:lpstr>Wingdings</vt:lpstr>
      <vt:lpstr>Pixel</vt:lpstr>
      <vt:lpstr>1_Pixel</vt:lpstr>
      <vt:lpstr>BMP 图像</vt:lpstr>
      <vt:lpstr>1 第6章 串行通信模块及 第一个中断程序结构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Windows 用户</cp:lastModifiedBy>
  <cp:revision>616</cp:revision>
  <dcterms:created xsi:type="dcterms:W3CDTF">2007-09-11T12:35:00Z</dcterms:created>
  <dcterms:modified xsi:type="dcterms:W3CDTF">2016-11-14T12:51:12Z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